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8"/>
  </p:notesMasterIdLst>
  <p:handoutMasterIdLst>
    <p:handoutMasterId r:id="rId99"/>
  </p:handoutMasterIdLst>
  <p:sldIdLst>
    <p:sldId id="848" r:id="rId2"/>
    <p:sldId id="1773" r:id="rId3"/>
    <p:sldId id="1775" r:id="rId4"/>
    <p:sldId id="1777" r:id="rId5"/>
    <p:sldId id="1778" r:id="rId6"/>
    <p:sldId id="1779" r:id="rId7"/>
    <p:sldId id="1780" r:id="rId8"/>
    <p:sldId id="1781" r:id="rId9"/>
    <p:sldId id="1782" r:id="rId10"/>
    <p:sldId id="1783" r:id="rId11"/>
    <p:sldId id="1784" r:id="rId12"/>
    <p:sldId id="1785" r:id="rId13"/>
    <p:sldId id="1922" r:id="rId14"/>
    <p:sldId id="1923" r:id="rId15"/>
    <p:sldId id="1786" r:id="rId16"/>
    <p:sldId id="1787" r:id="rId17"/>
    <p:sldId id="1788" r:id="rId18"/>
    <p:sldId id="1852" r:id="rId19"/>
    <p:sldId id="1789" r:id="rId20"/>
    <p:sldId id="1790" r:id="rId21"/>
    <p:sldId id="1791" r:id="rId22"/>
    <p:sldId id="1792" r:id="rId23"/>
    <p:sldId id="1793" r:id="rId24"/>
    <p:sldId id="1794" r:id="rId25"/>
    <p:sldId id="1796" r:id="rId26"/>
    <p:sldId id="1798" r:id="rId27"/>
    <p:sldId id="1799" r:id="rId28"/>
    <p:sldId id="1927" r:id="rId29"/>
    <p:sldId id="1800" r:id="rId30"/>
    <p:sldId id="1803" r:id="rId31"/>
    <p:sldId id="1804" r:id="rId32"/>
    <p:sldId id="1805" r:id="rId33"/>
    <p:sldId id="1806" r:id="rId34"/>
    <p:sldId id="1807" r:id="rId35"/>
    <p:sldId id="1808" r:id="rId36"/>
    <p:sldId id="1924" r:id="rId37"/>
    <p:sldId id="1925" r:id="rId38"/>
    <p:sldId id="1926" r:id="rId39"/>
    <p:sldId id="1929" r:id="rId40"/>
    <p:sldId id="1809" r:id="rId41"/>
    <p:sldId id="1810" r:id="rId42"/>
    <p:sldId id="1914" r:id="rId43"/>
    <p:sldId id="1936" r:id="rId44"/>
    <p:sldId id="1811" r:id="rId45"/>
    <p:sldId id="1813" r:id="rId46"/>
    <p:sldId id="1814" r:id="rId47"/>
    <p:sldId id="1815" r:id="rId48"/>
    <p:sldId id="1816" r:id="rId49"/>
    <p:sldId id="1817" r:id="rId50"/>
    <p:sldId id="1818" r:id="rId51"/>
    <p:sldId id="1913" r:id="rId52"/>
    <p:sldId id="1819" r:id="rId53"/>
    <p:sldId id="1820" r:id="rId54"/>
    <p:sldId id="1821" r:id="rId55"/>
    <p:sldId id="1822" r:id="rId56"/>
    <p:sldId id="1823" r:id="rId57"/>
    <p:sldId id="1824" r:id="rId58"/>
    <p:sldId id="1825" r:id="rId59"/>
    <p:sldId id="1826" r:id="rId60"/>
    <p:sldId id="1934" r:id="rId61"/>
    <p:sldId id="1827" r:id="rId62"/>
    <p:sldId id="1829" r:id="rId63"/>
    <p:sldId id="1830" r:id="rId64"/>
    <p:sldId id="1831" r:id="rId65"/>
    <p:sldId id="1918" r:id="rId66"/>
    <p:sldId id="1915" r:id="rId67"/>
    <p:sldId id="1938" r:id="rId68"/>
    <p:sldId id="1939" r:id="rId69"/>
    <p:sldId id="1940" r:id="rId70"/>
    <p:sldId id="1937" r:id="rId71"/>
    <p:sldId id="1828" r:id="rId72"/>
    <p:sldId id="1935" r:id="rId73"/>
    <p:sldId id="1930" r:id="rId74"/>
    <p:sldId id="1931" r:id="rId75"/>
    <p:sldId id="1916" r:id="rId76"/>
    <p:sldId id="1835" r:id="rId77"/>
    <p:sldId id="1836" r:id="rId78"/>
    <p:sldId id="1837" r:id="rId79"/>
    <p:sldId id="1838" r:id="rId80"/>
    <p:sldId id="1839" r:id="rId81"/>
    <p:sldId id="1840" r:id="rId82"/>
    <p:sldId id="1841" r:id="rId83"/>
    <p:sldId id="1842" r:id="rId84"/>
    <p:sldId id="1843" r:id="rId85"/>
    <p:sldId id="1844" r:id="rId86"/>
    <p:sldId id="1845" r:id="rId87"/>
    <p:sldId id="1846" r:id="rId88"/>
    <p:sldId id="1911" r:id="rId89"/>
    <p:sldId id="1912" r:id="rId90"/>
    <p:sldId id="1847" r:id="rId91"/>
    <p:sldId id="1848" r:id="rId92"/>
    <p:sldId id="1849" r:id="rId93"/>
    <p:sldId id="1850" r:id="rId94"/>
    <p:sldId id="1851" r:id="rId95"/>
    <p:sldId id="1920" r:id="rId96"/>
    <p:sldId id="1928" r:id="rId9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735" autoAdjust="0"/>
  </p:normalViewPr>
  <p:slideViewPr>
    <p:cSldViewPr snapToGrid="0">
      <p:cViewPr varScale="1">
        <p:scale>
          <a:sx n="72" d="100"/>
          <a:sy n="72" d="100"/>
        </p:scale>
        <p:origin x="78"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2021/10/14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278529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270383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1.None--&gt;None</a:t>
            </a:r>
            <a:r>
              <a:rPr lang="zh-CN" altLang="en-US" sz="1200" b="0" i="0" kern="1200" dirty="0" smtClean="0">
                <a:solidFill>
                  <a:schemeClr val="tx1"/>
                </a:solidFill>
                <a:effectLst/>
                <a:latin typeface="+mn-lt"/>
                <a:ea typeface="+mn-ea"/>
                <a:cs typeface="+mn-cs"/>
              </a:rPr>
              <a:t>值</a:t>
            </a:r>
          </a:p>
          <a:p>
            <a:r>
              <a:rPr lang="en-US" altLang="zh-CN" sz="1200" b="0" i="0" kern="1200" dirty="0" smtClean="0">
                <a:solidFill>
                  <a:schemeClr val="tx1"/>
                </a:solidFill>
                <a:effectLst/>
                <a:latin typeface="+mn-lt"/>
                <a:ea typeface="+mn-ea"/>
                <a:cs typeface="+mn-cs"/>
              </a:rPr>
              <a:t>2.False--&gt;False</a:t>
            </a:r>
            <a:r>
              <a:rPr lang="zh-CN" altLang="en-US" sz="1200" b="0" i="0" kern="1200" dirty="0" smtClean="0">
                <a:solidFill>
                  <a:schemeClr val="tx1"/>
                </a:solidFill>
                <a:effectLst/>
                <a:latin typeface="+mn-lt"/>
                <a:ea typeface="+mn-ea"/>
                <a:cs typeface="+mn-cs"/>
              </a:rPr>
              <a:t>值</a:t>
            </a:r>
          </a:p>
          <a:p>
            <a:r>
              <a:rPr lang="en-US" altLang="zh-CN" sz="1200" b="0" i="0" kern="1200" dirty="0" smtClean="0">
                <a:solidFill>
                  <a:schemeClr val="tx1"/>
                </a:solidFill>
                <a:effectLst/>
                <a:latin typeface="+mn-lt"/>
                <a:ea typeface="+mn-ea"/>
                <a:cs typeface="+mn-cs"/>
              </a:rPr>
              <a:t>3.0--&gt;</a:t>
            </a:r>
            <a:r>
              <a:rPr lang="zh-CN" altLang="en-US" sz="1200" b="0" i="0" kern="1200" dirty="0" smtClean="0">
                <a:solidFill>
                  <a:schemeClr val="tx1"/>
                </a:solidFill>
                <a:effectLst/>
                <a:latin typeface="+mn-lt"/>
                <a:ea typeface="+mn-ea"/>
                <a:cs typeface="+mn-cs"/>
              </a:rPr>
              <a:t>数值零不管它是</a:t>
            </a:r>
            <a:r>
              <a:rPr lang="en-US" altLang="zh-CN" sz="1200" b="0" i="0" kern="1200" dirty="0" err="1" smtClean="0">
                <a:solidFill>
                  <a:schemeClr val="tx1"/>
                </a:solidFill>
                <a:effectLst/>
                <a:latin typeface="+mn-lt"/>
                <a:ea typeface="+mn-ea"/>
                <a:cs typeface="+mn-cs"/>
              </a:rPr>
              <a:t>int,float</a:t>
            </a:r>
            <a:r>
              <a:rPr lang="zh-CN" altLang="en-US" sz="1200" b="0" i="0" kern="1200" dirty="0" smtClean="0">
                <a:solidFill>
                  <a:schemeClr val="tx1"/>
                </a:solidFill>
                <a:effectLst/>
                <a:latin typeface="+mn-lt"/>
                <a:ea typeface="+mn-ea"/>
                <a:cs typeface="+mn-cs"/>
              </a:rPr>
              <a:t>还是</a:t>
            </a:r>
            <a:r>
              <a:rPr lang="en-US" altLang="zh-CN" sz="1200" b="0" i="0" kern="1200" dirty="0" smtClean="0">
                <a:solidFill>
                  <a:schemeClr val="tx1"/>
                </a:solidFill>
                <a:effectLst/>
                <a:latin typeface="+mn-lt"/>
                <a:ea typeface="+mn-ea"/>
                <a:cs typeface="+mn-cs"/>
              </a:rPr>
              <a:t>complex</a:t>
            </a:r>
            <a:r>
              <a:rPr lang="zh-CN" altLang="en-US" sz="1200" b="0" i="0" kern="1200" dirty="0" smtClean="0">
                <a:solidFill>
                  <a:schemeClr val="tx1"/>
                </a:solidFill>
                <a:effectLst/>
                <a:latin typeface="+mn-lt"/>
                <a:ea typeface="+mn-ea"/>
                <a:cs typeface="+mn-cs"/>
              </a:rPr>
              <a:t>类型</a:t>
            </a:r>
          </a:p>
          <a:p>
            <a:r>
              <a:rPr lang="en-US" altLang="zh-CN" sz="1200" b="0" i="0" kern="1200" dirty="0" smtClean="0">
                <a:solidFill>
                  <a:schemeClr val="tx1"/>
                </a:solidFill>
                <a:effectLst/>
                <a:latin typeface="+mn-lt"/>
                <a:ea typeface="+mn-ea"/>
                <a:cs typeface="+mn-cs"/>
              </a:rPr>
              <a:t>4.'',(),[]--&gt;</a:t>
            </a:r>
            <a:r>
              <a:rPr lang="zh-CN" altLang="en-US" sz="1200" b="0" i="0" kern="1200" dirty="0" smtClean="0">
                <a:solidFill>
                  <a:schemeClr val="tx1"/>
                </a:solidFill>
                <a:effectLst/>
                <a:latin typeface="+mn-lt"/>
                <a:ea typeface="+mn-ea"/>
                <a:cs typeface="+mn-cs"/>
              </a:rPr>
              <a:t>任何一个空的序列</a:t>
            </a:r>
          </a:p>
          <a:p>
            <a:r>
              <a:rPr lang="en-US" altLang="zh-CN" sz="1200" b="0" i="0" kern="1200" dirty="0" smtClean="0">
                <a:solidFill>
                  <a:schemeClr val="tx1"/>
                </a:solidFill>
                <a:effectLst/>
                <a:latin typeface="+mn-lt"/>
                <a:ea typeface="+mn-ea"/>
                <a:cs typeface="+mn-cs"/>
              </a:rPr>
              <a:t>5.{}--&gt;</a:t>
            </a:r>
            <a:r>
              <a:rPr lang="zh-CN" altLang="en-US" sz="1200" b="0" i="0" kern="1200" dirty="0" smtClean="0">
                <a:solidFill>
                  <a:schemeClr val="tx1"/>
                </a:solidFill>
                <a:effectLst/>
                <a:latin typeface="+mn-lt"/>
                <a:ea typeface="+mn-ea"/>
                <a:cs typeface="+mn-cs"/>
              </a:rPr>
              <a:t>空的集合。</a:t>
            </a:r>
          </a:p>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20</a:t>
            </a:fld>
            <a:endParaRPr lang="en-US"/>
          </a:p>
        </p:txBody>
      </p:sp>
    </p:spTree>
    <p:extLst>
      <p:ext uri="{BB962C8B-B14F-4D97-AF65-F5344CB8AC3E}">
        <p14:creationId xmlns:p14="http://schemas.microsoft.com/office/powerpoint/2010/main" val="4187586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905" indent="-344805" defTabSz="914400" fontAlgn="base">
              <a:buSzPct val="90000"/>
              <a:buFont typeface="Wingdings" panose="05000000000000000000" pitchFamily="2" charset="2"/>
              <a:buNone/>
            </a:pPr>
            <a:r>
              <a:rPr lang="en-US" altLang="zh-CN" sz="1200" strike="noStrike" kern="1200" baseline="0" noProof="1" smtClean="0">
                <a:latin typeface="Times New Roman" panose="02020603050405020304" pitchFamily="2" charset="0"/>
                <a:ea typeface="+mn-ea"/>
                <a:cs typeface="+mn-cs"/>
              </a:rPr>
              <a:t>[p for p in range(2, 100) if 0 not in [p%d for d in range(2, int(p**0.5)+1)]]</a:t>
            </a:r>
          </a:p>
          <a:p>
            <a:pPr marL="1905" indent="-344805" defTabSz="914400" fontAlgn="base">
              <a:buSzPct val="90000"/>
              <a:buFont typeface="Wingdings" panose="05000000000000000000" pitchFamily="2" charset="2"/>
              <a:buNone/>
            </a:pPr>
            <a:r>
              <a:rPr lang="en-US" altLang="zh-CN" sz="1200" strike="noStrike" kern="1200" baseline="0" noProof="1" smtClean="0">
                <a:solidFill>
                  <a:srgbClr val="00B0F0"/>
                </a:solidFill>
                <a:latin typeface="Times New Roman" panose="02020603050405020304" pitchFamily="2" charset="0"/>
                <a:ea typeface="+mn-ea"/>
                <a:cs typeface="+mn-cs"/>
              </a:rPr>
              <a:t>[2, 3, 5, 7, 11, 13, 17, 19, 23, 29, 31, 37, 41, 43, 47, 53, 59, 61, 67, 71, 73, 79, 83, 89, 97]</a:t>
            </a:r>
          </a:p>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27</a:t>
            </a:fld>
            <a:endParaRPr lang="en-US"/>
          </a:p>
        </p:txBody>
      </p:sp>
    </p:spTree>
    <p:extLst>
      <p:ext uri="{BB962C8B-B14F-4D97-AF65-F5344CB8AC3E}">
        <p14:creationId xmlns:p14="http://schemas.microsoft.com/office/powerpoint/2010/main" val="1973321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https://www.runoob.com/python/python-dictionary.html</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60</a:t>
            </a:fld>
            <a:endParaRPr lang="en-US"/>
          </a:p>
        </p:txBody>
      </p:sp>
    </p:spTree>
    <p:extLst>
      <p:ext uri="{BB962C8B-B14F-4D97-AF65-F5344CB8AC3E}">
        <p14:creationId xmlns:p14="http://schemas.microsoft.com/office/powerpoint/2010/main" val="2263377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eaLnBrk="0" fontAlgn="base" hangingPunct="0">
              <a:spcBef>
                <a:spcPct val="0"/>
              </a:spcBef>
              <a:spcAft>
                <a:spcPct val="0"/>
              </a:spcAft>
              <a:defRPr>
                <a:solidFill>
                  <a:schemeClr val="tx1"/>
                </a:solidFill>
                <a:latin typeface="Century Gothic" pitchFamily="34" charset="0"/>
              </a:defRPr>
            </a:lvl6pPr>
            <a:lvl7pPr marL="2971800" indent="-228600" defTabSz="457200" eaLnBrk="0" fontAlgn="base" hangingPunct="0">
              <a:spcBef>
                <a:spcPct val="0"/>
              </a:spcBef>
              <a:spcAft>
                <a:spcPct val="0"/>
              </a:spcAft>
              <a:defRPr>
                <a:solidFill>
                  <a:schemeClr val="tx1"/>
                </a:solidFill>
                <a:latin typeface="Century Gothic" pitchFamily="34" charset="0"/>
              </a:defRPr>
            </a:lvl7pPr>
            <a:lvl8pPr marL="3429000" indent="-228600" defTabSz="457200" eaLnBrk="0" fontAlgn="base" hangingPunct="0">
              <a:spcBef>
                <a:spcPct val="0"/>
              </a:spcBef>
              <a:spcAft>
                <a:spcPct val="0"/>
              </a:spcAft>
              <a:defRPr>
                <a:solidFill>
                  <a:schemeClr val="tx1"/>
                </a:solidFill>
                <a:latin typeface="Century Gothic" pitchFamily="34" charset="0"/>
              </a:defRPr>
            </a:lvl8pPr>
            <a:lvl9pPr marL="3886200" indent="-228600" defTabSz="457200" eaLnBrk="0" fontAlgn="base" hangingPunct="0">
              <a:spcBef>
                <a:spcPct val="0"/>
              </a:spcBef>
              <a:spcAft>
                <a:spcPct val="0"/>
              </a:spcAft>
              <a:defRPr>
                <a:solidFill>
                  <a:schemeClr val="tx1"/>
                </a:solidFill>
                <a:latin typeface="Century Gothic" pitchFamily="34" charset="0"/>
              </a:defRPr>
            </a:lvl9pPr>
          </a:lstStyle>
          <a:p>
            <a:fld id="{0BE61E6D-F903-4086-9B2A-C38660775D32}" type="slidenum">
              <a:rPr lang="zh-CN" altLang="en-US">
                <a:latin typeface="Calibri" pitchFamily="34" charset="0"/>
              </a:rPr>
              <a:pPr/>
              <a:t>72</a:t>
            </a:fld>
            <a:endParaRPr lang="zh-CN" altLang="en-US">
              <a:latin typeface="Calibri" pitchFamily="34" charset="0"/>
            </a:endParaRPr>
          </a:p>
        </p:txBody>
      </p:sp>
    </p:spTree>
    <p:extLst>
      <p:ext uri="{BB962C8B-B14F-4D97-AF65-F5344CB8AC3E}">
        <p14:creationId xmlns:p14="http://schemas.microsoft.com/office/powerpoint/2010/main" val="3415112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&gt;&gt;&gt;seasons = ['Spring', 'Summer', 'Fall', 'Winter']</a:t>
            </a:r>
          </a:p>
          <a:p>
            <a:r>
              <a:rPr lang="en-US" altLang="zh-CN" sz="1200" b="0" i="0" kern="1200" dirty="0" smtClean="0">
                <a:solidFill>
                  <a:schemeClr val="tx1"/>
                </a:solidFill>
                <a:effectLst/>
                <a:latin typeface="+mn-lt"/>
                <a:ea typeface="+mn-ea"/>
                <a:cs typeface="+mn-cs"/>
              </a:rPr>
              <a:t>&gt;&gt;&gt; list(enumerate(seasons)) [(0, 'Spring'), (1, 'Summer'), (2, 'Fall'), (3, 'Winter')] </a:t>
            </a:r>
          </a:p>
          <a:p>
            <a:r>
              <a:rPr lang="en-US" altLang="zh-CN" sz="1200" b="0" i="0" kern="1200" dirty="0" smtClean="0">
                <a:solidFill>
                  <a:schemeClr val="tx1"/>
                </a:solidFill>
                <a:effectLst/>
                <a:latin typeface="+mn-lt"/>
                <a:ea typeface="+mn-ea"/>
                <a:cs typeface="+mn-cs"/>
              </a:rPr>
              <a:t>&gt;&gt;&gt; list(enumerate(seasons, start=1)) # </a:t>
            </a:r>
            <a:r>
              <a:rPr lang="zh-CN" altLang="en-US" sz="1200" b="0" i="0" kern="1200" dirty="0" smtClean="0">
                <a:solidFill>
                  <a:schemeClr val="tx1"/>
                </a:solidFill>
                <a:effectLst/>
                <a:latin typeface="+mn-lt"/>
                <a:ea typeface="+mn-ea"/>
                <a:cs typeface="+mn-cs"/>
              </a:rPr>
              <a:t>下标从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开始 </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 'Spring'), (2, 'Summer'), (3, 'Fall'), (4, 'Winter')]</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93</a:t>
            </a:fld>
            <a:endParaRPr lang="en-US"/>
          </a:p>
        </p:txBody>
      </p:sp>
    </p:spTree>
    <p:extLst>
      <p:ext uri="{BB962C8B-B14F-4D97-AF65-F5344CB8AC3E}">
        <p14:creationId xmlns:p14="http://schemas.microsoft.com/office/powerpoint/2010/main" val="429476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2021/10/14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2021/10/14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2021/10/14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2021/10/14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runoob.com/python/func-number-random.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6.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6.png"/><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6.png"/><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640" y="1122680"/>
            <a:ext cx="12091670" cy="2387600"/>
          </a:xfrm>
        </p:spPr>
        <p:txBody>
          <a:bodyPr/>
          <a:lstStyle/>
          <a:p>
            <a:pPr fontAlgn="auto">
              <a:lnSpc>
                <a:spcPct val="120000"/>
              </a:lnSpc>
            </a:pPr>
            <a:r>
              <a:rPr lang="zh-CN" altLang="en-US"/>
              <a:t>第</a:t>
            </a:r>
            <a:r>
              <a:rPr lang="en-US" altLang="zh-CN"/>
              <a:t>3</a:t>
            </a:r>
            <a:r>
              <a:rPr lang="zh-CN" altLang="en-US"/>
              <a:t>章  </a:t>
            </a:r>
            <a:r>
              <a:rPr lang="en-US" altLang="zh-CN"/>
              <a:t>Python</a:t>
            </a:r>
            <a:r>
              <a:rPr lang="zh-CN" altLang="en-US"/>
              <a:t>序列结构</a:t>
            </a:r>
          </a:p>
        </p:txBody>
      </p:sp>
      <p:sp>
        <p:nvSpPr>
          <p:cNvPr id="3" name="副标题 2"/>
          <p:cNvSpPr>
            <a:spLocks noGrp="1"/>
          </p:cNvSpPr>
          <p:nvPr>
            <p:ph type="subTitle" idx="1"/>
          </p:nvPr>
        </p:nvSpPr>
        <p:spPr>
          <a:xfrm>
            <a:off x="1524000" y="3602355"/>
            <a:ext cx="9144000" cy="2298065"/>
          </a:xfrm>
        </p:spPr>
        <p:txBody>
          <a:bodyPr>
            <a:normAutofit/>
          </a:bodyPr>
          <a:lstStyle/>
          <a:p>
            <a:endParaRPr lang="zh-CN" altLang="en-US" sz="2800" dirty="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2</a:t>
            </a:r>
            <a:r>
              <a:rPr lang="zh-CN" altLang="en-US">
                <a:sym typeface="+mn-ea"/>
              </a:rPr>
              <a:t>.3  列表常用方法</a:t>
            </a:r>
            <a:endParaRPr lang="zh-CN" altLang="en-US"/>
          </a:p>
        </p:txBody>
      </p:sp>
      <p:sp>
        <p:nvSpPr>
          <p:cNvPr id="3" name="内容占位符 2"/>
          <p:cNvSpPr>
            <a:spLocks noGrp="1"/>
          </p:cNvSpPr>
          <p:nvPr>
            <p:ph idx="1"/>
          </p:nvPr>
        </p:nvSpPr>
        <p:spPr>
          <a:xfrm>
            <a:off x="838201" y="1321435"/>
            <a:ext cx="9601200" cy="4565015"/>
          </a:xfrm>
        </p:spPr>
        <p:txBody>
          <a:bodyPr>
            <a:normAutofit lnSpcReduction="10000"/>
          </a:bodyPr>
          <a:lstStyle/>
          <a:p>
            <a:pPr marL="0" indent="0" fontAlgn="auto">
              <a:lnSpc>
                <a:spcPct val="100000"/>
              </a:lnSpc>
              <a:spcBef>
                <a:spcPts val="0"/>
              </a:spcBef>
              <a:buNone/>
            </a:pPr>
            <a:r>
              <a:rPr lang="zh-CN" altLang="en-US" sz="2400" b="1" dirty="0"/>
              <a:t>（2）pop()、remove()</a:t>
            </a:r>
          </a:p>
          <a:p>
            <a:pPr fontAlgn="auto">
              <a:lnSpc>
                <a:spcPct val="100000"/>
              </a:lnSpc>
              <a:spcBef>
                <a:spcPts val="0"/>
              </a:spcBef>
              <a:buFont typeface="Wingdings" panose="05000000000000000000" charset="0"/>
              <a:buChar char="ü"/>
            </a:pPr>
            <a:r>
              <a:rPr lang="zh-CN" altLang="en-US" sz="2400" b="1" dirty="0"/>
              <a:t>pop()用于</a:t>
            </a:r>
            <a:r>
              <a:rPr lang="zh-CN" altLang="en-US" sz="2400" b="1" dirty="0">
                <a:solidFill>
                  <a:srgbClr val="FF0000"/>
                </a:solidFill>
              </a:rPr>
              <a:t>删除并返回指定位置</a:t>
            </a:r>
            <a:r>
              <a:rPr lang="zh-CN" altLang="en-US" sz="2400" b="1" dirty="0"/>
              <a:t>（</a:t>
            </a:r>
            <a:r>
              <a:rPr lang="zh-CN" altLang="en-US" sz="2400" b="1" dirty="0">
                <a:solidFill>
                  <a:srgbClr val="FF0000"/>
                </a:solidFill>
              </a:rPr>
              <a:t>默认是最后一个</a:t>
            </a:r>
            <a:r>
              <a:rPr lang="zh-CN" altLang="en-US" sz="2400" b="1" dirty="0"/>
              <a:t>）上的元素；remove()用于删除列表中</a:t>
            </a:r>
            <a:r>
              <a:rPr lang="zh-CN" altLang="en-US" sz="2400" b="1" dirty="0">
                <a:solidFill>
                  <a:srgbClr val="FF0000"/>
                </a:solidFill>
              </a:rPr>
              <a:t>第一个值与指定值相等的元素</a:t>
            </a:r>
            <a:r>
              <a:rPr lang="zh-CN" altLang="en-US" sz="2400" b="1" dirty="0"/>
              <a:t>。</a:t>
            </a:r>
          </a:p>
          <a:p>
            <a:pPr fontAlgn="auto">
              <a:lnSpc>
                <a:spcPct val="100000"/>
              </a:lnSpc>
              <a:spcBef>
                <a:spcPts val="0"/>
              </a:spcBef>
              <a:buFont typeface="Wingdings" panose="05000000000000000000" charset="0"/>
              <a:buChar char="ü"/>
            </a:pPr>
            <a:r>
              <a:rPr lang="zh-CN" altLang="en-US" sz="2400" b="1" dirty="0"/>
              <a:t>另外，还可以使用</a:t>
            </a:r>
            <a:r>
              <a:rPr lang="zh-CN" altLang="en-US" sz="2400" b="1" dirty="0">
                <a:solidFill>
                  <a:srgbClr val="FF0000"/>
                </a:solidFill>
              </a:rPr>
              <a:t>del命令</a:t>
            </a:r>
            <a:r>
              <a:rPr lang="zh-CN" altLang="en-US" sz="2400" b="1" dirty="0"/>
              <a:t>删除列表中指定位置的元素。</a:t>
            </a:r>
          </a:p>
          <a:p>
            <a:pPr marL="0" indent="0" fontAlgn="auto">
              <a:lnSpc>
                <a:spcPct val="100000"/>
              </a:lnSpc>
              <a:spcBef>
                <a:spcPts val="0"/>
              </a:spcBef>
              <a:buNone/>
            </a:pPr>
            <a:endParaRPr lang="zh-CN" altLang="en-US" sz="2000" b="1" dirty="0">
              <a:latin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rPr>
              <a:t>&gt;&gt;&gt; x = [1, 2, 3, 4, 5, 6, 7]</a:t>
            </a:r>
          </a:p>
          <a:p>
            <a:pPr marL="0" indent="0" fontAlgn="auto">
              <a:lnSpc>
                <a:spcPct val="100000"/>
              </a:lnSpc>
              <a:spcBef>
                <a:spcPts val="0"/>
              </a:spcBef>
              <a:buNone/>
            </a:pPr>
            <a:r>
              <a:rPr lang="zh-CN" altLang="en-US" sz="2000" b="1" dirty="0">
                <a:latin typeface="Consolas" panose="020B0609020204030204" charset="0"/>
              </a:rPr>
              <a:t>&gt;&gt;&gt; x.pop()                        #弹出并返回尾部元素</a:t>
            </a:r>
          </a:p>
          <a:p>
            <a:pPr marL="0" indent="0" fontAlgn="auto">
              <a:lnSpc>
                <a:spcPct val="100000"/>
              </a:lnSpc>
              <a:spcBef>
                <a:spcPts val="0"/>
              </a:spcBef>
              <a:buNone/>
            </a:pPr>
            <a:r>
              <a:rPr lang="zh-CN" altLang="en-US" sz="2000" b="1" dirty="0">
                <a:solidFill>
                  <a:srgbClr val="00B0F0"/>
                </a:solidFill>
                <a:latin typeface="Consolas" panose="020B0609020204030204" charset="0"/>
              </a:rPr>
              <a:t>7</a:t>
            </a:r>
          </a:p>
          <a:p>
            <a:pPr marL="0" indent="0" fontAlgn="auto">
              <a:lnSpc>
                <a:spcPct val="100000"/>
              </a:lnSpc>
              <a:spcBef>
                <a:spcPts val="0"/>
              </a:spcBef>
              <a:buNone/>
            </a:pPr>
            <a:r>
              <a:rPr lang="zh-CN" altLang="en-US" sz="2000" b="1" dirty="0">
                <a:latin typeface="Consolas" panose="020B0609020204030204" charset="0"/>
              </a:rPr>
              <a:t>&gt;&gt;&gt; x.pop(0)                       #弹出并返回指定位置的元素</a:t>
            </a:r>
          </a:p>
          <a:p>
            <a:pPr marL="0" indent="0" fontAlgn="auto">
              <a:lnSpc>
                <a:spcPct val="100000"/>
              </a:lnSpc>
              <a:spcBef>
                <a:spcPts val="0"/>
              </a:spcBef>
              <a:buNone/>
            </a:pPr>
            <a:r>
              <a:rPr lang="zh-CN" altLang="en-US" sz="2000" b="1" dirty="0">
                <a:solidFill>
                  <a:srgbClr val="00B0F0"/>
                </a:solidFill>
                <a:latin typeface="Consolas" panose="020B0609020204030204" charset="0"/>
              </a:rPr>
              <a:t>1</a:t>
            </a:r>
          </a:p>
          <a:p>
            <a:pPr marL="0" indent="0" fontAlgn="auto">
              <a:lnSpc>
                <a:spcPct val="100000"/>
              </a:lnSpc>
              <a:spcBef>
                <a:spcPts val="0"/>
              </a:spcBef>
              <a:buNone/>
            </a:pPr>
            <a:r>
              <a:rPr lang="zh-CN" altLang="en-US" sz="2000" b="1" dirty="0">
                <a:latin typeface="Consolas" panose="020B0609020204030204" charset="0"/>
              </a:rPr>
              <a:t>&gt;&gt;&gt; x = [1, 2, 1, 1, 2]</a:t>
            </a:r>
          </a:p>
          <a:p>
            <a:pPr marL="0" indent="0" fontAlgn="auto">
              <a:lnSpc>
                <a:spcPct val="100000"/>
              </a:lnSpc>
              <a:spcBef>
                <a:spcPts val="0"/>
              </a:spcBef>
              <a:buNone/>
            </a:pPr>
            <a:r>
              <a:rPr lang="zh-CN" altLang="en-US" sz="2000" b="1" dirty="0">
                <a:latin typeface="Consolas" panose="020B0609020204030204" charset="0"/>
              </a:rPr>
              <a:t>&gt;&gt;&gt; x.remove(2)                    #删除首个值为2的元素</a:t>
            </a:r>
          </a:p>
          <a:p>
            <a:pPr marL="0" indent="0" fontAlgn="auto">
              <a:lnSpc>
                <a:spcPct val="100000"/>
              </a:lnSpc>
              <a:spcBef>
                <a:spcPts val="0"/>
              </a:spcBef>
              <a:buNone/>
            </a:pPr>
            <a:r>
              <a:rPr lang="zh-CN" altLang="en-US" sz="2000" b="1" dirty="0">
                <a:latin typeface="Consolas" panose="020B0609020204030204" charset="0"/>
              </a:rPr>
              <a:t>&gt;&gt;&gt; del x[3]                       #删除指定位置上的元素</a:t>
            </a:r>
          </a:p>
          <a:p>
            <a:pPr marL="0" indent="0" fontAlgn="auto">
              <a:lnSpc>
                <a:spcPct val="100000"/>
              </a:lnSpc>
              <a:spcBef>
                <a:spcPts val="0"/>
              </a:spcBef>
              <a:buNone/>
            </a:pPr>
            <a:r>
              <a:rPr lang="zh-CN" altLang="en-US" sz="2000" b="1" dirty="0">
                <a:latin typeface="Consolas" panose="020B0609020204030204" charset="0"/>
              </a:rPr>
              <a:t>&gt;&gt;&gt; x</a:t>
            </a:r>
          </a:p>
          <a:p>
            <a:pPr marL="0" indent="0" fontAlgn="auto">
              <a:lnSpc>
                <a:spcPct val="100000"/>
              </a:lnSpc>
              <a:spcBef>
                <a:spcPts val="0"/>
              </a:spcBef>
              <a:buNone/>
            </a:pPr>
            <a:r>
              <a:rPr lang="zh-CN" altLang="en-US" sz="2000" b="1" dirty="0">
                <a:solidFill>
                  <a:srgbClr val="00B0F0"/>
                </a:solidFill>
                <a:latin typeface="Consolas" panose="020B0609020204030204" charset="0"/>
              </a:rPr>
              <a:t>[1, 1, 1]</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10</a:t>
            </a:fld>
            <a:endParaRPr lang="zh-CN" altLang="en-US"/>
          </a:p>
        </p:txBody>
      </p:sp>
      <p:sp>
        <p:nvSpPr>
          <p:cNvPr id="5" name="矩形 4"/>
          <p:cNvSpPr/>
          <p:nvPr/>
        </p:nvSpPr>
        <p:spPr>
          <a:xfrm>
            <a:off x="3886200" y="5264954"/>
            <a:ext cx="6096000" cy="1323439"/>
          </a:xfrm>
          <a:prstGeom prst="rect">
            <a:avLst/>
          </a:prstGeom>
        </p:spPr>
        <p:txBody>
          <a:bodyPr>
            <a:spAutoFit/>
          </a:bodyPr>
          <a:lstStyle/>
          <a:p>
            <a:r>
              <a:rPr lang="zh-CN" altLang="en-US" sz="2000" b="1" dirty="0"/>
              <a:t>&gt;&gt;&gt; x.remove(3)</a:t>
            </a:r>
          </a:p>
          <a:p>
            <a:r>
              <a:rPr lang="zh-CN" altLang="en-US" sz="2000" b="1" dirty="0">
                <a:solidFill>
                  <a:srgbClr val="FF0000"/>
                </a:solidFill>
              </a:rPr>
              <a:t>Traceback (most recent call last):</a:t>
            </a:r>
          </a:p>
          <a:p>
            <a:r>
              <a:rPr lang="zh-CN" altLang="en-US" sz="2000" b="1" dirty="0">
                <a:solidFill>
                  <a:srgbClr val="FF0000"/>
                </a:solidFill>
              </a:rPr>
              <a:t>  File "&lt;stdin&gt;", line 1, in &lt;module&gt;</a:t>
            </a:r>
          </a:p>
          <a:p>
            <a:r>
              <a:rPr lang="zh-CN" altLang="en-US" sz="2000" b="1" dirty="0">
                <a:solidFill>
                  <a:srgbClr val="FF0000"/>
                </a:solidFill>
              </a:rPr>
              <a:t>ValueError: list.remove(x): x not in list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2</a:t>
            </a:r>
            <a:r>
              <a:rPr lang="zh-CN" altLang="en-US">
                <a:sym typeface="+mn-ea"/>
              </a:rPr>
              <a:t>.3  列表常用方法</a:t>
            </a:r>
            <a:endParaRPr lang="zh-CN" altLang="en-US"/>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zh-CN" altLang="en-US" sz="2400" b="1" dirty="0"/>
              <a:t>（3）count()、index()</a:t>
            </a:r>
          </a:p>
          <a:p>
            <a:pPr fontAlgn="auto">
              <a:lnSpc>
                <a:spcPct val="100000"/>
              </a:lnSpc>
              <a:spcBef>
                <a:spcPts val="0"/>
              </a:spcBef>
              <a:buFont typeface="Wingdings" panose="05000000000000000000" charset="0"/>
              <a:buChar char="ü"/>
            </a:pPr>
            <a:r>
              <a:rPr lang="zh-CN" altLang="en-US" sz="2400" b="1" dirty="0"/>
              <a:t>列表方法count()用于返回列表中指定元素出现的次数；index()用于返回指定元素在列表中</a:t>
            </a:r>
            <a:r>
              <a:rPr lang="zh-CN" altLang="en-US" sz="2400" b="1" dirty="0">
                <a:solidFill>
                  <a:srgbClr val="FF0000"/>
                </a:solidFill>
              </a:rPr>
              <a:t>首次出现的位置</a:t>
            </a:r>
            <a:r>
              <a:rPr lang="zh-CN" altLang="en-US" sz="2400" b="1" dirty="0"/>
              <a:t>，如果该元素不在列表中则抛出异常。</a:t>
            </a:r>
          </a:p>
          <a:p>
            <a:pPr marL="0" indent="0" fontAlgn="auto">
              <a:lnSpc>
                <a:spcPct val="100000"/>
              </a:lnSpc>
              <a:spcBef>
                <a:spcPts val="0"/>
              </a:spcBef>
              <a:buNone/>
            </a:pPr>
            <a:endParaRPr lang="zh-CN" altLang="en-US" sz="2000" b="1" dirty="0">
              <a:latin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rPr>
              <a:t>&gt;&gt;&gt; x = [1, 2, 2, 3, 3, 3, 4, 4, 4, 4]</a:t>
            </a:r>
          </a:p>
          <a:p>
            <a:pPr marL="0" indent="0" fontAlgn="auto">
              <a:lnSpc>
                <a:spcPct val="100000"/>
              </a:lnSpc>
              <a:spcBef>
                <a:spcPts val="0"/>
              </a:spcBef>
              <a:buNone/>
            </a:pPr>
            <a:r>
              <a:rPr lang="zh-CN" altLang="en-US" sz="2000" b="1" dirty="0">
                <a:latin typeface="Consolas" panose="020B0609020204030204" charset="0"/>
              </a:rPr>
              <a:t>&gt;&gt;&gt; x.count(3)                     #元素3在列表x中的出现次数</a:t>
            </a:r>
          </a:p>
          <a:p>
            <a:pPr marL="0" indent="0" fontAlgn="auto">
              <a:lnSpc>
                <a:spcPct val="100000"/>
              </a:lnSpc>
              <a:spcBef>
                <a:spcPts val="0"/>
              </a:spcBef>
              <a:buNone/>
            </a:pPr>
            <a:r>
              <a:rPr lang="zh-CN" altLang="en-US" sz="2000" b="1" dirty="0">
                <a:solidFill>
                  <a:srgbClr val="00B0F0"/>
                </a:solidFill>
                <a:latin typeface="Consolas" panose="020B0609020204030204" charset="0"/>
              </a:rPr>
              <a:t>3</a:t>
            </a:r>
          </a:p>
          <a:p>
            <a:pPr marL="0" indent="0" fontAlgn="auto">
              <a:lnSpc>
                <a:spcPct val="100000"/>
              </a:lnSpc>
              <a:spcBef>
                <a:spcPts val="0"/>
              </a:spcBef>
              <a:buNone/>
            </a:pPr>
            <a:r>
              <a:rPr lang="zh-CN" altLang="en-US" sz="2000" b="1" dirty="0">
                <a:latin typeface="Consolas" panose="020B0609020204030204" charset="0"/>
              </a:rPr>
              <a:t>&gt;&gt;&gt; x.count(5)                     #不存在，返回0</a:t>
            </a:r>
          </a:p>
          <a:p>
            <a:pPr marL="0" indent="0" fontAlgn="auto">
              <a:lnSpc>
                <a:spcPct val="100000"/>
              </a:lnSpc>
              <a:spcBef>
                <a:spcPts val="0"/>
              </a:spcBef>
              <a:buNone/>
            </a:pPr>
            <a:r>
              <a:rPr lang="zh-CN" altLang="en-US" sz="2000" b="1" dirty="0">
                <a:solidFill>
                  <a:srgbClr val="00B0F0"/>
                </a:solidFill>
                <a:latin typeface="Consolas" panose="020B0609020204030204" charset="0"/>
              </a:rPr>
              <a:t>0</a:t>
            </a:r>
          </a:p>
          <a:p>
            <a:pPr marL="0" indent="0" fontAlgn="auto">
              <a:lnSpc>
                <a:spcPct val="100000"/>
              </a:lnSpc>
              <a:spcBef>
                <a:spcPts val="0"/>
              </a:spcBef>
              <a:buNone/>
            </a:pPr>
            <a:r>
              <a:rPr lang="zh-CN" altLang="en-US" sz="2000" b="1" dirty="0">
                <a:latin typeface="Consolas" panose="020B0609020204030204" charset="0"/>
              </a:rPr>
              <a:t>&gt;&gt;&gt; x.index(2)                     #元素2在列表x中首次出现的索引</a:t>
            </a:r>
          </a:p>
          <a:p>
            <a:pPr marL="0" indent="0" fontAlgn="auto">
              <a:lnSpc>
                <a:spcPct val="100000"/>
              </a:lnSpc>
              <a:spcBef>
                <a:spcPts val="0"/>
              </a:spcBef>
              <a:buNone/>
            </a:pPr>
            <a:r>
              <a:rPr lang="zh-CN" altLang="en-US" sz="2000" b="1" dirty="0">
                <a:solidFill>
                  <a:srgbClr val="00B0F0"/>
                </a:solidFill>
                <a:latin typeface="Consolas" panose="020B0609020204030204" charset="0"/>
              </a:rPr>
              <a:t>1</a:t>
            </a:r>
          </a:p>
          <a:p>
            <a:pPr marL="0" indent="0" fontAlgn="auto">
              <a:lnSpc>
                <a:spcPct val="100000"/>
              </a:lnSpc>
              <a:spcBef>
                <a:spcPts val="0"/>
              </a:spcBef>
              <a:buNone/>
            </a:pPr>
            <a:r>
              <a:rPr lang="zh-CN" altLang="en-US" sz="2000" b="1" dirty="0">
                <a:latin typeface="Consolas" panose="020B0609020204030204" charset="0"/>
              </a:rPr>
              <a:t>&gt;&gt;&gt; x.index(5)                     </a:t>
            </a:r>
            <a:r>
              <a:rPr lang="zh-CN" altLang="en-US" sz="2000" b="1" dirty="0" smtClean="0">
                <a:latin typeface="Consolas" panose="020B0609020204030204" charset="0"/>
              </a:rPr>
              <a:t>#查找</a:t>
            </a:r>
            <a:r>
              <a:rPr lang="en-US" altLang="zh-CN" sz="2000" b="1" dirty="0" smtClean="0">
                <a:latin typeface="Consolas" panose="020B0609020204030204" charset="0"/>
              </a:rPr>
              <a:t>5</a:t>
            </a:r>
            <a:r>
              <a:rPr lang="zh-CN" altLang="en-US" sz="2000" b="1" dirty="0" smtClean="0">
                <a:latin typeface="Consolas" panose="020B0609020204030204" charset="0"/>
              </a:rPr>
              <a:t>，列表</a:t>
            </a:r>
            <a:r>
              <a:rPr lang="zh-CN" altLang="en-US" sz="2000" b="1" dirty="0">
                <a:latin typeface="Consolas" panose="020B0609020204030204" charset="0"/>
              </a:rPr>
              <a:t>x中没有5，抛出异常</a:t>
            </a:r>
          </a:p>
          <a:p>
            <a:pPr marL="0" indent="0" fontAlgn="auto">
              <a:lnSpc>
                <a:spcPct val="100000"/>
              </a:lnSpc>
              <a:spcBef>
                <a:spcPts val="0"/>
              </a:spcBef>
              <a:buNone/>
            </a:pPr>
            <a:r>
              <a:rPr lang="zh-CN" altLang="en-US" sz="2000" b="1" dirty="0">
                <a:solidFill>
                  <a:srgbClr val="FF0000"/>
                </a:solidFill>
                <a:latin typeface="Consolas" panose="020B0609020204030204" charset="0"/>
              </a:rPr>
              <a:t>ValueError: 5 is not in list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2</a:t>
            </a:r>
            <a:r>
              <a:rPr lang="zh-CN" altLang="en-US">
                <a:sym typeface="+mn-ea"/>
              </a:rPr>
              <a:t>.3  列表常用方法</a:t>
            </a:r>
            <a:endParaRPr lang="zh-CN" altLang="en-US"/>
          </a:p>
        </p:txBody>
      </p:sp>
      <p:sp>
        <p:nvSpPr>
          <p:cNvPr id="3" name="内容占位符 2"/>
          <p:cNvSpPr>
            <a:spLocks noGrp="1"/>
          </p:cNvSpPr>
          <p:nvPr>
            <p:ph idx="1"/>
          </p:nvPr>
        </p:nvSpPr>
        <p:spPr>
          <a:xfrm>
            <a:off x="822642" y="1102360"/>
            <a:ext cx="10531158" cy="5619115"/>
          </a:xfrm>
        </p:spPr>
        <p:txBody>
          <a:bodyPr>
            <a:normAutofit fontScale="80000" lnSpcReduction="20000"/>
          </a:bodyPr>
          <a:lstStyle/>
          <a:p>
            <a:pPr marL="0" indent="0" fontAlgn="auto">
              <a:lnSpc>
                <a:spcPct val="120000"/>
              </a:lnSpc>
              <a:spcBef>
                <a:spcPts val="0"/>
              </a:spcBef>
              <a:buNone/>
            </a:pPr>
            <a:r>
              <a:rPr lang="zh-CN" altLang="en-US" sz="2400" b="1" dirty="0"/>
              <a:t>（4）sort()、reverse()</a:t>
            </a:r>
          </a:p>
          <a:p>
            <a:pPr fontAlgn="auto">
              <a:lnSpc>
                <a:spcPct val="120000"/>
              </a:lnSpc>
              <a:spcBef>
                <a:spcPts val="0"/>
              </a:spcBef>
              <a:buFont typeface="Wingdings" panose="05000000000000000000" charset="0"/>
              <a:buChar char="ü"/>
            </a:pPr>
            <a:r>
              <a:rPr lang="zh-CN" altLang="en-US" sz="2400" b="1" dirty="0"/>
              <a:t>列表对象的sort()方法用于按照指定的规则对所有元素</a:t>
            </a:r>
            <a:r>
              <a:rPr lang="zh-CN" altLang="en-US" sz="2400" b="1" dirty="0" smtClean="0"/>
              <a:t>进行</a:t>
            </a:r>
            <a:r>
              <a:rPr lang="zh-CN" altLang="en-US" sz="2400" b="1" dirty="0" smtClean="0">
                <a:solidFill>
                  <a:srgbClr val="FF0000"/>
                </a:solidFill>
              </a:rPr>
              <a:t>原地排序</a:t>
            </a:r>
            <a:r>
              <a:rPr lang="zh-CN" altLang="en-US" sz="2400" b="1" dirty="0"/>
              <a:t>；reverse()方法用于将列表所有</a:t>
            </a:r>
            <a:r>
              <a:rPr lang="zh-CN" altLang="en-US" sz="2400" b="1" dirty="0" smtClean="0"/>
              <a:t>元素</a:t>
            </a:r>
            <a:r>
              <a:rPr lang="zh-CN" altLang="en-US" sz="2400" b="1" dirty="0" smtClean="0">
                <a:solidFill>
                  <a:srgbClr val="FF0000"/>
                </a:solidFill>
              </a:rPr>
              <a:t>原地逆序</a:t>
            </a:r>
            <a:r>
              <a:rPr lang="zh-CN" altLang="en-US" sz="2400" b="1" dirty="0"/>
              <a:t>或翻转。</a:t>
            </a:r>
          </a:p>
          <a:p>
            <a:pPr marL="0" indent="0" fontAlgn="auto">
              <a:lnSpc>
                <a:spcPct val="120000"/>
              </a:lnSpc>
              <a:spcBef>
                <a:spcPts val="0"/>
              </a:spcBef>
              <a:buNone/>
            </a:pPr>
            <a:r>
              <a:rPr lang="zh-CN" altLang="en-US" sz="2000" b="1" dirty="0">
                <a:latin typeface="Consolas" panose="020B0609020204030204" charset="0"/>
              </a:rPr>
              <a:t>&gt;&gt;&gt; x = list(range(11))                       #包含11个整数的列表</a:t>
            </a:r>
          </a:p>
          <a:p>
            <a:pPr marL="0" indent="0" fontAlgn="auto">
              <a:lnSpc>
                <a:spcPct val="120000"/>
              </a:lnSpc>
              <a:spcBef>
                <a:spcPts val="0"/>
              </a:spcBef>
              <a:buNone/>
            </a:pPr>
            <a:r>
              <a:rPr lang="zh-CN" altLang="en-US" sz="2000" b="1" dirty="0">
                <a:latin typeface="Consolas" panose="020B0609020204030204" charset="0"/>
              </a:rPr>
              <a:t>&gt;&gt;&gt; import random</a:t>
            </a:r>
          </a:p>
          <a:p>
            <a:pPr marL="0" indent="0" fontAlgn="auto">
              <a:lnSpc>
                <a:spcPct val="120000"/>
              </a:lnSpc>
              <a:spcBef>
                <a:spcPts val="0"/>
              </a:spcBef>
              <a:buNone/>
            </a:pPr>
            <a:r>
              <a:rPr lang="zh-CN" altLang="en-US" sz="2000" b="1" dirty="0">
                <a:latin typeface="Consolas" panose="020B0609020204030204" charset="0"/>
              </a:rPr>
              <a:t>&gt;&gt;&gt; random.shuffle(x)                         #把列表x中的元素随机乱序</a:t>
            </a:r>
          </a:p>
          <a:p>
            <a:pPr marL="0" indent="0" fontAlgn="auto">
              <a:lnSpc>
                <a:spcPct val="120000"/>
              </a:lnSpc>
              <a:spcBef>
                <a:spcPts val="0"/>
              </a:spcBef>
              <a:buNone/>
            </a:pPr>
            <a:r>
              <a:rPr lang="zh-CN" altLang="en-US" sz="2000" b="1" dirty="0">
                <a:latin typeface="Consolas" panose="020B0609020204030204" charset="0"/>
              </a:rPr>
              <a:t>&gt;&gt;&gt; x</a:t>
            </a:r>
          </a:p>
          <a:p>
            <a:pPr marL="0" indent="0" fontAlgn="auto">
              <a:lnSpc>
                <a:spcPct val="120000"/>
              </a:lnSpc>
              <a:spcBef>
                <a:spcPts val="0"/>
              </a:spcBef>
              <a:buNone/>
            </a:pPr>
            <a:r>
              <a:rPr lang="zh-CN" altLang="en-US" sz="2000" b="1" dirty="0">
                <a:solidFill>
                  <a:srgbClr val="00B0F0"/>
                </a:solidFill>
                <a:latin typeface="Consolas" panose="020B0609020204030204" charset="0"/>
              </a:rPr>
              <a:t>[6, 0, 1, 7, 4, 3, 2, 8, 5, 10, 9]</a:t>
            </a:r>
          </a:p>
          <a:p>
            <a:pPr marL="0" indent="0" fontAlgn="auto">
              <a:lnSpc>
                <a:spcPct val="120000"/>
              </a:lnSpc>
              <a:spcBef>
                <a:spcPts val="0"/>
              </a:spcBef>
              <a:buNone/>
            </a:pPr>
            <a:r>
              <a:rPr lang="zh-CN" altLang="en-US" sz="2000" b="1" dirty="0">
                <a:latin typeface="Consolas" panose="020B0609020204030204" charset="0"/>
              </a:rPr>
              <a:t>&gt;&gt;&gt; x.sort(key=lambda item:len(str(item)), </a:t>
            </a:r>
            <a:r>
              <a:rPr lang="zh-CN" altLang="en-US" sz="2000" b="1" dirty="0">
                <a:solidFill>
                  <a:srgbClr val="FF0000"/>
                </a:solidFill>
                <a:latin typeface="Consolas" panose="020B0609020204030204" charset="0"/>
              </a:rPr>
              <a:t>reverse=True</a:t>
            </a:r>
            <a:r>
              <a:rPr lang="zh-CN" altLang="en-US" sz="2000" b="1" dirty="0">
                <a:latin typeface="Consolas" panose="020B0609020204030204" charset="0"/>
              </a:rPr>
              <a:t>)  </a:t>
            </a:r>
            <a:endParaRPr lang="en-US" altLang="zh-CN" sz="2000" b="1" dirty="0" smtClean="0">
              <a:latin typeface="Consolas" panose="020B0609020204030204" charset="0"/>
            </a:endParaRPr>
          </a:p>
          <a:p>
            <a:pPr marL="0" indent="0" fontAlgn="auto">
              <a:lnSpc>
                <a:spcPct val="120000"/>
              </a:lnSpc>
              <a:spcBef>
                <a:spcPts val="0"/>
              </a:spcBef>
              <a:buNone/>
            </a:pPr>
            <a:r>
              <a:rPr lang="zh-CN" altLang="en-US" sz="2000" b="1" dirty="0" smtClean="0">
                <a:latin typeface="Consolas" panose="020B0609020204030204" charset="0"/>
              </a:rPr>
              <a:t>#</a:t>
            </a:r>
            <a:r>
              <a:rPr lang="zh-CN" altLang="en-US" sz="2000" b="1" dirty="0">
                <a:latin typeface="Consolas" panose="020B0609020204030204" charset="0"/>
              </a:rPr>
              <a:t>按转换成字符串以后的长度，</a:t>
            </a:r>
            <a:r>
              <a:rPr lang="zh-CN" altLang="en-US" sz="2000" b="1" dirty="0">
                <a:solidFill>
                  <a:srgbClr val="FF0000"/>
                </a:solidFill>
                <a:latin typeface="Consolas" panose="020B0609020204030204" charset="0"/>
              </a:rPr>
              <a:t>降序排列</a:t>
            </a:r>
          </a:p>
          <a:p>
            <a:pPr marL="0" indent="0" fontAlgn="auto">
              <a:lnSpc>
                <a:spcPct val="120000"/>
              </a:lnSpc>
              <a:spcBef>
                <a:spcPts val="0"/>
              </a:spcBef>
              <a:buNone/>
            </a:pPr>
            <a:r>
              <a:rPr lang="zh-CN" altLang="en-US" sz="2000" b="1" dirty="0">
                <a:latin typeface="Consolas" panose="020B0609020204030204" charset="0"/>
              </a:rPr>
              <a:t>&gt;&gt;&gt; x</a:t>
            </a:r>
          </a:p>
          <a:p>
            <a:pPr marL="0" indent="0" fontAlgn="auto">
              <a:lnSpc>
                <a:spcPct val="120000"/>
              </a:lnSpc>
              <a:spcBef>
                <a:spcPts val="0"/>
              </a:spcBef>
              <a:buNone/>
            </a:pPr>
            <a:r>
              <a:rPr lang="zh-CN" altLang="en-US" sz="2000" b="1" dirty="0">
                <a:solidFill>
                  <a:srgbClr val="00B0F0"/>
                </a:solidFill>
                <a:latin typeface="Consolas" panose="020B0609020204030204" charset="0"/>
              </a:rPr>
              <a:t>[10, 6, 0, 1, 7, 4, 3, 2, 8, 5, 9]</a:t>
            </a:r>
          </a:p>
          <a:p>
            <a:pPr marL="0" indent="0" fontAlgn="auto">
              <a:lnSpc>
                <a:spcPct val="120000"/>
              </a:lnSpc>
              <a:spcBef>
                <a:spcPts val="0"/>
              </a:spcBef>
              <a:buNone/>
            </a:pPr>
            <a:r>
              <a:rPr lang="zh-CN" altLang="en-US" sz="2000" b="1" dirty="0">
                <a:latin typeface="Consolas" panose="020B0609020204030204" charset="0"/>
              </a:rPr>
              <a:t>&gt;&gt;&gt; x.sort(key=str)                           #</a:t>
            </a:r>
            <a:r>
              <a:rPr lang="zh-CN" altLang="en-US" sz="2000" b="1" dirty="0">
                <a:solidFill>
                  <a:srgbClr val="FF0000"/>
                </a:solidFill>
                <a:latin typeface="Consolas" panose="020B0609020204030204" charset="0"/>
              </a:rPr>
              <a:t>按转换为字符串后的大小，升序排序</a:t>
            </a:r>
          </a:p>
          <a:p>
            <a:pPr marL="0" indent="0" fontAlgn="auto">
              <a:lnSpc>
                <a:spcPct val="120000"/>
              </a:lnSpc>
              <a:spcBef>
                <a:spcPts val="0"/>
              </a:spcBef>
              <a:buNone/>
            </a:pPr>
            <a:r>
              <a:rPr lang="zh-CN" altLang="en-US" sz="2000" b="1" dirty="0">
                <a:latin typeface="Consolas" panose="020B0609020204030204" charset="0"/>
              </a:rPr>
              <a:t>&gt;&gt;&gt; x</a:t>
            </a:r>
          </a:p>
          <a:p>
            <a:pPr marL="0" indent="0" fontAlgn="auto">
              <a:lnSpc>
                <a:spcPct val="120000"/>
              </a:lnSpc>
              <a:spcBef>
                <a:spcPts val="0"/>
              </a:spcBef>
              <a:buNone/>
            </a:pPr>
            <a:r>
              <a:rPr lang="zh-CN" altLang="en-US" sz="2000" b="1" dirty="0">
                <a:solidFill>
                  <a:srgbClr val="00B0F0"/>
                </a:solidFill>
                <a:latin typeface="Consolas" panose="020B0609020204030204" charset="0"/>
              </a:rPr>
              <a:t>[0, 1, 10, 2, 3, 4, 5, 6, 7, 8, 9]</a:t>
            </a:r>
          </a:p>
          <a:p>
            <a:pPr marL="0" indent="0" fontAlgn="auto">
              <a:lnSpc>
                <a:spcPct val="120000"/>
              </a:lnSpc>
              <a:spcBef>
                <a:spcPts val="0"/>
              </a:spcBef>
              <a:buNone/>
            </a:pPr>
            <a:r>
              <a:rPr lang="zh-CN" altLang="en-US" sz="2000" b="1" dirty="0">
                <a:latin typeface="Consolas" panose="020B0609020204030204" charset="0"/>
              </a:rPr>
              <a:t>&gt;&gt;&gt; x.sort()                                  #按默认规则排序</a:t>
            </a:r>
          </a:p>
          <a:p>
            <a:pPr marL="0" indent="0" fontAlgn="auto">
              <a:lnSpc>
                <a:spcPct val="120000"/>
              </a:lnSpc>
              <a:spcBef>
                <a:spcPts val="0"/>
              </a:spcBef>
              <a:buNone/>
            </a:pPr>
            <a:r>
              <a:rPr lang="zh-CN" altLang="en-US" sz="2000" b="1" dirty="0">
                <a:latin typeface="Consolas" panose="020B0609020204030204" charset="0"/>
              </a:rPr>
              <a:t>&gt;&gt;&gt; x</a:t>
            </a:r>
          </a:p>
          <a:p>
            <a:pPr marL="0" indent="0" fontAlgn="auto">
              <a:lnSpc>
                <a:spcPct val="120000"/>
              </a:lnSpc>
              <a:spcBef>
                <a:spcPts val="0"/>
              </a:spcBef>
              <a:buNone/>
            </a:pPr>
            <a:r>
              <a:rPr lang="zh-CN" altLang="en-US" sz="2000" b="1" dirty="0">
                <a:solidFill>
                  <a:srgbClr val="00B0F0"/>
                </a:solidFill>
                <a:latin typeface="Consolas" panose="020B0609020204030204" charset="0"/>
              </a:rPr>
              <a:t>[0, 1, 2, 3, 4, 5, 6, 7, 8, 9, 10]</a:t>
            </a:r>
          </a:p>
          <a:p>
            <a:pPr marL="0" indent="0" fontAlgn="auto">
              <a:lnSpc>
                <a:spcPct val="120000"/>
              </a:lnSpc>
              <a:spcBef>
                <a:spcPts val="0"/>
              </a:spcBef>
              <a:buNone/>
            </a:pPr>
            <a:r>
              <a:rPr lang="zh-CN" altLang="en-US" sz="2000" b="1" dirty="0">
                <a:latin typeface="Consolas" panose="020B0609020204030204" charset="0"/>
              </a:rPr>
              <a:t>&gt;&gt;&gt; x.reverse()                               #把所有元素翻转或逆序</a:t>
            </a:r>
          </a:p>
          <a:p>
            <a:pPr marL="0" indent="0" fontAlgn="auto">
              <a:lnSpc>
                <a:spcPct val="120000"/>
              </a:lnSpc>
              <a:spcBef>
                <a:spcPts val="0"/>
              </a:spcBef>
              <a:buNone/>
            </a:pPr>
            <a:r>
              <a:rPr lang="zh-CN" altLang="en-US" sz="2000" b="1" dirty="0">
                <a:latin typeface="Consolas" panose="020B0609020204030204" charset="0"/>
              </a:rPr>
              <a:t>&gt;&gt;&gt; x</a:t>
            </a:r>
          </a:p>
          <a:p>
            <a:pPr marL="0" indent="0" fontAlgn="auto">
              <a:lnSpc>
                <a:spcPct val="120000"/>
              </a:lnSpc>
              <a:spcBef>
                <a:spcPts val="0"/>
              </a:spcBef>
              <a:buNone/>
            </a:pPr>
            <a:r>
              <a:rPr lang="zh-CN" altLang="en-US" sz="2000" b="1" dirty="0">
                <a:solidFill>
                  <a:srgbClr val="00B0F0"/>
                </a:solidFill>
                <a:latin typeface="Consolas" panose="020B0609020204030204" charset="0"/>
              </a:rPr>
              <a:t>[10, 9, 8, 7, 6, 5, 4, 3, 2, 1, 0]</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12</a:t>
            </a:fld>
            <a:endParaRPr lang="zh-CN" altLang="en-US"/>
          </a:p>
        </p:txBody>
      </p:sp>
      <p:sp>
        <p:nvSpPr>
          <p:cNvPr id="5" name="Line Callout 1 1"/>
          <p:cNvSpPr/>
          <p:nvPr/>
        </p:nvSpPr>
        <p:spPr>
          <a:xfrm>
            <a:off x="7975016" y="2955581"/>
            <a:ext cx="2423795" cy="593725"/>
          </a:xfrm>
          <a:prstGeom prst="borderCallout1">
            <a:avLst>
              <a:gd name="adj1" fmla="val 46417"/>
              <a:gd name="adj2" fmla="val 812"/>
              <a:gd name="adj3" fmla="val 73143"/>
              <a:gd name="adj4" fmla="val -35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sort()</a:t>
            </a:r>
            <a:r>
              <a:rPr lang="zh-CN" altLang="en-US">
                <a:solidFill>
                  <a:srgbClr val="FF0000"/>
                </a:solidFill>
              </a:rPr>
              <a:t>方法没有返回值</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48129"/>
          <p:cNvSpPr>
            <a:spLocks noGrp="1"/>
          </p:cNvSpPr>
          <p:nvPr>
            <p:ph type="title"/>
          </p:nvPr>
        </p:nvSpPr>
        <p:spPr>
          <a:xfrm>
            <a:off x="-1693" y="5928"/>
            <a:ext cx="12165753" cy="1269153"/>
          </a:xfrm>
        </p:spPr>
        <p:txBody>
          <a:bodyPr anchor="ctr"/>
          <a:lstStyle/>
          <a:p>
            <a:pPr defTabSz="1219170"/>
            <a:r>
              <a:rPr lang="zh-CN" altLang="en-US" kern="1200" baseline="0" dirty="0" smtClean="0">
                <a:latin typeface="+mj-lt"/>
                <a:ea typeface="+mj-ea"/>
                <a:cs typeface="+mj-cs"/>
              </a:rPr>
              <a:t>列表</a:t>
            </a:r>
            <a:r>
              <a:rPr lang="zh-CN" altLang="en-US" kern="1200" baseline="0" dirty="0">
                <a:latin typeface="+mj-lt"/>
                <a:ea typeface="+mj-ea"/>
                <a:cs typeface="+mj-cs"/>
              </a:rPr>
              <a:t>排序</a:t>
            </a:r>
          </a:p>
        </p:txBody>
      </p:sp>
      <p:sp>
        <p:nvSpPr>
          <p:cNvPr id="55298" name="文本占位符 48130"/>
          <p:cNvSpPr>
            <a:spLocks noGrp="1"/>
          </p:cNvSpPr>
          <p:nvPr>
            <p:ph idx="1"/>
          </p:nvPr>
        </p:nvSpPr>
        <p:spPr/>
        <p:txBody>
          <a:bodyPr anchor="t"/>
          <a:lstStyle/>
          <a:p>
            <a:pPr defTabSz="1219170">
              <a:lnSpc>
                <a:spcPct val="80000"/>
              </a:lnSpc>
              <a:buSzPct val="90000"/>
              <a:buFont typeface="Wingdings" panose="05000000000000000000" charset="0"/>
              <a:buChar char="§"/>
            </a:pPr>
            <a:r>
              <a:rPr lang="zh-CN" altLang="en-US" sz="2400" dirty="0"/>
              <a:t>使用内置函数</a:t>
            </a:r>
            <a:r>
              <a:rPr lang="en-US" altLang="zh-CN" sz="2400" dirty="0"/>
              <a:t>sorted()</a:t>
            </a:r>
            <a:r>
              <a:rPr lang="zh-CN" altLang="en-US" sz="2400" dirty="0"/>
              <a:t>对列表进行排序并</a:t>
            </a:r>
            <a:r>
              <a:rPr lang="zh-CN" altLang="en-US" sz="2400" dirty="0">
                <a:solidFill>
                  <a:srgbClr val="FF0000"/>
                </a:solidFill>
              </a:rPr>
              <a:t>返回新列表</a:t>
            </a:r>
            <a:r>
              <a:rPr lang="zh-CN" altLang="en-US" sz="2400" dirty="0" smtClean="0">
                <a:solidFill>
                  <a:srgbClr val="FF0000"/>
                </a:solidFill>
              </a:rPr>
              <a:t>。</a:t>
            </a:r>
            <a:r>
              <a:rPr lang="en-US" altLang="zh-CN" sz="2400" dirty="0" smtClean="0">
                <a:solidFill>
                  <a:srgbClr val="FF0000"/>
                </a:solidFill>
              </a:rPr>
              <a:t>P23</a:t>
            </a:r>
            <a:endParaRPr lang="zh-CN" altLang="en-US" sz="2400" dirty="0">
              <a:solidFill>
                <a:srgbClr val="FF0000"/>
              </a:solidFill>
            </a:endParaRPr>
          </a:p>
          <a:p>
            <a:pPr defTabSz="1219170">
              <a:lnSpc>
                <a:spcPct val="80000"/>
              </a:lnSpc>
              <a:buSzPct val="90000"/>
              <a:buNone/>
            </a:pPr>
            <a:endParaRPr lang="en-US" altLang="zh-CN" sz="2000" dirty="0"/>
          </a:p>
          <a:p>
            <a:pPr defTabSz="1219170">
              <a:lnSpc>
                <a:spcPct val="80000"/>
              </a:lnSpc>
              <a:buSzPct val="90000"/>
              <a:buNone/>
            </a:pPr>
            <a:r>
              <a:rPr lang="en-US" altLang="zh-CN" sz="2133" dirty="0">
                <a:latin typeface="Consolas" panose="020B0609020204030204" charset="0"/>
              </a:rPr>
              <a:t>&gt;&gt;&gt; </a:t>
            </a:r>
            <a:r>
              <a:rPr lang="en-US" altLang="zh-CN" sz="2133" dirty="0" err="1">
                <a:latin typeface="Consolas" panose="020B0609020204030204" charset="0"/>
              </a:rPr>
              <a:t>aList</a:t>
            </a:r>
            <a:endParaRPr lang="en-US" altLang="zh-CN" sz="2133" dirty="0">
              <a:latin typeface="Consolas" panose="020B0609020204030204" charset="0"/>
            </a:endParaRPr>
          </a:p>
          <a:p>
            <a:pPr defTabSz="1219170">
              <a:lnSpc>
                <a:spcPct val="80000"/>
              </a:lnSpc>
              <a:buSzPct val="90000"/>
              <a:buNone/>
            </a:pPr>
            <a:r>
              <a:rPr lang="en-US" altLang="zh-CN" sz="2133" dirty="0">
                <a:solidFill>
                  <a:srgbClr val="00B0F0"/>
                </a:solidFill>
                <a:latin typeface="Consolas" panose="020B0609020204030204" charset="0"/>
              </a:rPr>
              <a:t>[9, 7, 6, 5, 4, 3, 17, 15, 13, 11]</a:t>
            </a:r>
          </a:p>
          <a:p>
            <a:pPr defTabSz="1219170">
              <a:lnSpc>
                <a:spcPct val="80000"/>
              </a:lnSpc>
              <a:buSzPct val="90000"/>
              <a:buNone/>
            </a:pPr>
            <a:r>
              <a:rPr lang="en-US" altLang="zh-CN" sz="2133" dirty="0">
                <a:latin typeface="Consolas" panose="020B0609020204030204" charset="0"/>
              </a:rPr>
              <a:t>&gt;&gt;&gt; sorted(</a:t>
            </a:r>
            <a:r>
              <a:rPr lang="en-US" altLang="zh-CN" sz="2133" dirty="0" err="1">
                <a:latin typeface="Consolas" panose="020B0609020204030204" charset="0"/>
              </a:rPr>
              <a:t>aList</a:t>
            </a:r>
            <a:r>
              <a:rPr lang="en-US" altLang="zh-CN" sz="2133" dirty="0">
                <a:latin typeface="Consolas" panose="020B0609020204030204" charset="0"/>
              </a:rPr>
              <a:t>)                            #</a:t>
            </a:r>
            <a:r>
              <a:rPr lang="zh-CN" altLang="en-US" sz="2133" dirty="0">
                <a:latin typeface="Consolas" panose="020B0609020204030204" charset="0"/>
              </a:rPr>
              <a:t>升序排序</a:t>
            </a:r>
          </a:p>
          <a:p>
            <a:pPr defTabSz="1219170">
              <a:lnSpc>
                <a:spcPct val="80000"/>
              </a:lnSpc>
              <a:buSzPct val="90000"/>
              <a:buNone/>
            </a:pPr>
            <a:r>
              <a:rPr lang="en-US" altLang="zh-CN" sz="2133" dirty="0">
                <a:solidFill>
                  <a:srgbClr val="00B0F0"/>
                </a:solidFill>
                <a:latin typeface="Consolas" panose="020B0609020204030204" charset="0"/>
              </a:rPr>
              <a:t>[3, 4, 5, 6, 7, 9, 11, 13, 15, 17]</a:t>
            </a:r>
          </a:p>
          <a:p>
            <a:pPr defTabSz="1219170">
              <a:lnSpc>
                <a:spcPct val="80000"/>
              </a:lnSpc>
              <a:buSzPct val="90000"/>
              <a:buNone/>
            </a:pPr>
            <a:r>
              <a:rPr lang="en-US" altLang="zh-CN" sz="2133" dirty="0">
                <a:latin typeface="Consolas" panose="020B0609020204030204" charset="0"/>
              </a:rPr>
              <a:t>&gt;&gt;&gt; sorted(</a:t>
            </a:r>
            <a:r>
              <a:rPr lang="en-US" altLang="zh-CN" sz="2133" dirty="0" err="1">
                <a:latin typeface="Consolas" panose="020B0609020204030204" charset="0"/>
              </a:rPr>
              <a:t>aList,reverse</a:t>
            </a:r>
            <a:r>
              <a:rPr lang="en-US" altLang="zh-CN" sz="2133" dirty="0">
                <a:latin typeface="Consolas" panose="020B0609020204030204" charset="0"/>
              </a:rPr>
              <a:t>=True)             #</a:t>
            </a:r>
            <a:r>
              <a:rPr lang="zh-CN" altLang="en-US" sz="2133" dirty="0">
                <a:latin typeface="Consolas" panose="020B0609020204030204" charset="0"/>
              </a:rPr>
              <a:t>降序排序</a:t>
            </a:r>
          </a:p>
          <a:p>
            <a:pPr defTabSz="1219170">
              <a:lnSpc>
                <a:spcPct val="80000"/>
              </a:lnSpc>
              <a:buSzPct val="90000"/>
              <a:buNone/>
            </a:pPr>
            <a:r>
              <a:rPr lang="en-US" altLang="zh-CN" sz="2133" dirty="0">
                <a:solidFill>
                  <a:srgbClr val="00B0F0"/>
                </a:solidFill>
                <a:latin typeface="Consolas" panose="020B0609020204030204" charset="0"/>
              </a:rPr>
              <a:t>[17, 15, 13, 11, 9, 7, 6, 5, 4, 3]</a:t>
            </a:r>
            <a:endParaRPr lang="en-US" altLang="zh-CN" sz="2133" dirty="0">
              <a:latin typeface="Consolas" panose="020B0609020204030204" charset="0"/>
            </a:endParaRPr>
          </a:p>
        </p:txBody>
      </p:sp>
      <p:sp>
        <p:nvSpPr>
          <p:cNvPr id="2" name="Line Callout 1 1"/>
          <p:cNvSpPr/>
          <p:nvPr/>
        </p:nvSpPr>
        <p:spPr>
          <a:xfrm>
            <a:off x="6952735" y="4634013"/>
            <a:ext cx="3059853" cy="810260"/>
          </a:xfrm>
          <a:prstGeom prst="borderCallout1">
            <a:avLst>
              <a:gd name="adj1" fmla="val 48066"/>
              <a:gd name="adj2" fmla="val 83"/>
              <a:gd name="adj3" fmla="val -193340"/>
              <a:gd name="adj4" fmla="val -1055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rgbClr val="FF0000"/>
                </a:solidFill>
              </a:rPr>
              <a:t>内置函数</a:t>
            </a:r>
            <a:r>
              <a:rPr lang="en-US" altLang="zh-CN" sz="2400">
                <a:solidFill>
                  <a:srgbClr val="FF0000"/>
                </a:solidFill>
              </a:rPr>
              <a:t>sorted()</a:t>
            </a:r>
            <a:r>
              <a:rPr lang="zh-CN" altLang="en-US" sz="2400">
                <a:solidFill>
                  <a:srgbClr val="FF0000"/>
                </a:solidFill>
              </a:rPr>
              <a:t>返回排序后的新列表</a:t>
            </a:r>
          </a:p>
        </p:txBody>
      </p:sp>
    </p:spTree>
    <p:extLst>
      <p:ext uri="{BB962C8B-B14F-4D97-AF65-F5344CB8AC3E}">
        <p14:creationId xmlns:p14="http://schemas.microsoft.com/office/powerpoint/2010/main" val="2197188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50177"/>
          <p:cNvSpPr>
            <a:spLocks noGrp="1"/>
          </p:cNvSpPr>
          <p:nvPr>
            <p:ph type="title"/>
          </p:nvPr>
        </p:nvSpPr>
        <p:spPr>
          <a:xfrm>
            <a:off x="-1693" y="5928"/>
            <a:ext cx="12165753" cy="1269153"/>
          </a:xfrm>
        </p:spPr>
        <p:txBody>
          <a:bodyPr anchor="ctr"/>
          <a:lstStyle/>
          <a:p>
            <a:pPr defTabSz="1219170"/>
            <a:r>
              <a:rPr lang="zh-CN" altLang="en-US" kern="1200" baseline="0" dirty="0" smtClean="0">
                <a:latin typeface="+mj-lt"/>
                <a:ea typeface="+mj-ea"/>
                <a:cs typeface="+mj-cs"/>
              </a:rPr>
              <a:t>列表</a:t>
            </a:r>
            <a:r>
              <a:rPr lang="zh-CN" altLang="en-US" kern="1200" baseline="0" dirty="0">
                <a:latin typeface="+mj-lt"/>
                <a:ea typeface="+mj-ea"/>
                <a:cs typeface="+mj-cs"/>
              </a:rPr>
              <a:t>排序</a:t>
            </a:r>
          </a:p>
        </p:txBody>
      </p:sp>
      <p:sp>
        <p:nvSpPr>
          <p:cNvPr id="57346" name="文本占位符 50178"/>
          <p:cNvSpPr>
            <a:spLocks noGrp="1"/>
          </p:cNvSpPr>
          <p:nvPr>
            <p:ph idx="1"/>
          </p:nvPr>
        </p:nvSpPr>
        <p:spPr>
          <a:xfrm>
            <a:off x="838200" y="1321435"/>
            <a:ext cx="10515600" cy="5155565"/>
          </a:xfrm>
        </p:spPr>
        <p:txBody>
          <a:bodyPr anchor="t">
            <a:normAutofit lnSpcReduction="10000"/>
          </a:bodyPr>
          <a:lstStyle/>
          <a:p>
            <a:pPr defTabSz="1219170">
              <a:lnSpc>
                <a:spcPct val="100000"/>
              </a:lnSpc>
              <a:spcBef>
                <a:spcPct val="0"/>
              </a:spcBef>
              <a:buSzPct val="90000"/>
              <a:buFont typeface="Wingdings" panose="05000000000000000000" charset="0"/>
              <a:buChar char="§"/>
            </a:pPr>
            <a:r>
              <a:rPr lang="zh-CN" altLang="en-US" sz="2400" dirty="0"/>
              <a:t>使用内置函数</a:t>
            </a:r>
            <a:r>
              <a:rPr lang="en-US" altLang="zh-CN" sz="2400" dirty="0"/>
              <a:t>reversed()</a:t>
            </a:r>
            <a:r>
              <a:rPr lang="zh-CN" altLang="en-US" sz="2400" dirty="0"/>
              <a:t>对列表元素进行逆序排列并</a:t>
            </a:r>
            <a:r>
              <a:rPr lang="zh-CN" altLang="en-US" sz="2400" dirty="0">
                <a:solidFill>
                  <a:srgbClr val="FF0000"/>
                </a:solidFill>
              </a:rPr>
              <a:t>返回迭代对象。</a:t>
            </a:r>
          </a:p>
          <a:p>
            <a:pPr defTabSz="1219170">
              <a:lnSpc>
                <a:spcPct val="80000"/>
              </a:lnSpc>
              <a:spcBef>
                <a:spcPct val="0"/>
              </a:spcBef>
              <a:buSzPct val="90000"/>
              <a:buNone/>
            </a:pPr>
            <a:endParaRPr lang="zh-CN" altLang="en-US" sz="2400" dirty="0">
              <a:solidFill>
                <a:srgbClr val="FF0000"/>
              </a:solidFill>
            </a:endParaRPr>
          </a:p>
          <a:p>
            <a:pPr defTabSz="1219170">
              <a:lnSpc>
                <a:spcPct val="100000"/>
              </a:lnSpc>
              <a:spcBef>
                <a:spcPct val="0"/>
              </a:spcBef>
              <a:buSzPct val="90000"/>
              <a:buNone/>
            </a:pPr>
            <a:r>
              <a:rPr lang="en-US" altLang="zh-CN" sz="2133" dirty="0">
                <a:latin typeface="Consolas" panose="020B0609020204030204" charset="0"/>
              </a:rPr>
              <a:t>&gt;&gt;&gt; </a:t>
            </a:r>
            <a:r>
              <a:rPr lang="en-US" altLang="zh-CN" sz="2133" dirty="0" err="1">
                <a:latin typeface="Consolas" panose="020B0609020204030204" charset="0"/>
              </a:rPr>
              <a:t>aList</a:t>
            </a:r>
            <a:r>
              <a:rPr lang="en-US" altLang="zh-CN" sz="2133" dirty="0">
                <a:latin typeface="Consolas" panose="020B0609020204030204" charset="0"/>
              </a:rPr>
              <a:t> = [3, 4, 5, 6, 7, 9, 11, 13, 15, 17]</a:t>
            </a:r>
          </a:p>
          <a:p>
            <a:pPr defTabSz="1219170">
              <a:lnSpc>
                <a:spcPct val="100000"/>
              </a:lnSpc>
              <a:spcBef>
                <a:spcPct val="0"/>
              </a:spcBef>
              <a:buSzPct val="90000"/>
              <a:buNone/>
            </a:pPr>
            <a:r>
              <a:rPr lang="en-US" altLang="zh-CN" sz="2133" dirty="0">
                <a:latin typeface="Consolas" panose="020B0609020204030204" charset="0"/>
              </a:rPr>
              <a:t>&gt;&gt;&gt; </a:t>
            </a:r>
            <a:r>
              <a:rPr lang="en-US" altLang="zh-CN" sz="2133" dirty="0" smtClean="0">
                <a:latin typeface="Consolas" panose="020B0609020204030204" charset="0"/>
              </a:rPr>
              <a:t>reversed(</a:t>
            </a:r>
            <a:r>
              <a:rPr lang="en-US" altLang="zh-CN" sz="2133" dirty="0" err="1" smtClean="0">
                <a:latin typeface="Consolas" panose="020B0609020204030204" charset="0"/>
              </a:rPr>
              <a:t>aList</a:t>
            </a:r>
            <a:r>
              <a:rPr lang="en-US" altLang="zh-CN" sz="2133" dirty="0">
                <a:latin typeface="Consolas" panose="020B0609020204030204" charset="0"/>
              </a:rPr>
              <a:t>)         #</a:t>
            </a:r>
            <a:r>
              <a:rPr lang="zh-CN" altLang="en-US" sz="2133" dirty="0">
                <a:latin typeface="Consolas" panose="020B0609020204030204" charset="0"/>
              </a:rPr>
              <a:t>返回</a:t>
            </a:r>
            <a:r>
              <a:rPr lang="en-US" altLang="zh-CN" sz="2133" dirty="0">
                <a:latin typeface="Consolas" panose="020B0609020204030204" charset="0"/>
              </a:rPr>
              <a:t>reversed</a:t>
            </a:r>
            <a:r>
              <a:rPr lang="zh-CN" altLang="en-US" sz="2133" dirty="0">
                <a:latin typeface="Consolas" panose="020B0609020204030204" charset="0"/>
              </a:rPr>
              <a:t>对象</a:t>
            </a:r>
          </a:p>
          <a:p>
            <a:pPr defTabSz="1219170">
              <a:lnSpc>
                <a:spcPct val="100000"/>
              </a:lnSpc>
              <a:spcBef>
                <a:spcPct val="0"/>
              </a:spcBef>
              <a:buSzPct val="90000"/>
              <a:buNone/>
            </a:pPr>
            <a:r>
              <a:rPr lang="en-US" altLang="zh-CN" sz="2133" dirty="0" smtClean="0">
                <a:latin typeface="Consolas" panose="020B0609020204030204" charset="0"/>
              </a:rPr>
              <a:t>#&lt;</a:t>
            </a:r>
            <a:r>
              <a:rPr lang="en-US" altLang="zh-CN" sz="2133" dirty="0" err="1">
                <a:latin typeface="Consolas" panose="020B0609020204030204" charset="0"/>
              </a:rPr>
              <a:t>list_reverseiterator</a:t>
            </a:r>
            <a:r>
              <a:rPr lang="en-US" altLang="zh-CN" sz="2133" dirty="0">
                <a:latin typeface="Consolas" panose="020B0609020204030204" charset="0"/>
              </a:rPr>
              <a:t> object at 0x000002CA77392820&gt; </a:t>
            </a:r>
            <a:endParaRPr lang="en-US" altLang="zh-CN" sz="2133" dirty="0" smtClean="0">
              <a:latin typeface="Consolas" panose="020B0609020204030204" charset="0"/>
            </a:endParaRPr>
          </a:p>
          <a:p>
            <a:pPr defTabSz="1219170">
              <a:lnSpc>
                <a:spcPct val="100000"/>
              </a:lnSpc>
              <a:spcBef>
                <a:spcPct val="0"/>
              </a:spcBef>
              <a:buSzPct val="90000"/>
              <a:buNone/>
            </a:pPr>
            <a:endParaRPr lang="en-US" altLang="zh-CN" sz="2133" dirty="0" smtClean="0">
              <a:latin typeface="Consolas" panose="020B0609020204030204" charset="0"/>
            </a:endParaRPr>
          </a:p>
          <a:p>
            <a:pPr defTabSz="1219170">
              <a:lnSpc>
                <a:spcPct val="100000"/>
              </a:lnSpc>
              <a:spcBef>
                <a:spcPct val="0"/>
              </a:spcBef>
              <a:buSzPct val="90000"/>
              <a:buNone/>
            </a:pPr>
            <a:r>
              <a:rPr lang="en-US" altLang="zh-CN" sz="2133" dirty="0" smtClean="0">
                <a:latin typeface="Consolas" panose="020B0609020204030204" charset="0"/>
              </a:rPr>
              <a:t>&gt;&gt;&gt; </a:t>
            </a:r>
            <a:r>
              <a:rPr lang="en-US" altLang="zh-CN" sz="2133" dirty="0" err="1">
                <a:latin typeface="Consolas" panose="020B0609020204030204" charset="0"/>
              </a:rPr>
              <a:t>newList</a:t>
            </a:r>
            <a:r>
              <a:rPr lang="en-US" altLang="zh-CN" sz="2133" dirty="0">
                <a:latin typeface="Consolas" panose="020B0609020204030204" charset="0"/>
              </a:rPr>
              <a:t> = reversed(</a:t>
            </a:r>
            <a:r>
              <a:rPr lang="en-US" altLang="zh-CN" sz="2133" dirty="0" err="1">
                <a:latin typeface="Consolas" panose="020B0609020204030204" charset="0"/>
              </a:rPr>
              <a:t>aList</a:t>
            </a:r>
            <a:r>
              <a:rPr lang="en-US" altLang="zh-CN" sz="2133" dirty="0">
                <a:latin typeface="Consolas" panose="020B0609020204030204" charset="0"/>
              </a:rPr>
              <a:t>)</a:t>
            </a:r>
          </a:p>
          <a:p>
            <a:pPr defTabSz="1219170">
              <a:lnSpc>
                <a:spcPct val="100000"/>
              </a:lnSpc>
              <a:spcBef>
                <a:spcPct val="0"/>
              </a:spcBef>
              <a:buSzPct val="90000"/>
              <a:buNone/>
            </a:pPr>
            <a:r>
              <a:rPr lang="en-US" altLang="zh-CN" sz="2133" dirty="0" smtClean="0">
                <a:latin typeface="Consolas" panose="020B0609020204030204" charset="0"/>
              </a:rPr>
              <a:t>&gt;&gt;&gt; </a:t>
            </a:r>
            <a:r>
              <a:rPr lang="en-US" altLang="zh-CN" sz="2133" dirty="0">
                <a:latin typeface="Consolas" panose="020B0609020204030204" charset="0"/>
              </a:rPr>
              <a:t>list(</a:t>
            </a:r>
            <a:r>
              <a:rPr lang="en-US" altLang="zh-CN" sz="2133" dirty="0" err="1">
                <a:latin typeface="Consolas" panose="020B0609020204030204" charset="0"/>
              </a:rPr>
              <a:t>newList</a:t>
            </a:r>
            <a:r>
              <a:rPr lang="en-US" altLang="zh-CN" sz="2133" dirty="0">
                <a:latin typeface="Consolas" panose="020B0609020204030204" charset="0"/>
              </a:rPr>
              <a:t>)                     #</a:t>
            </a:r>
            <a:r>
              <a:rPr lang="zh-CN" altLang="en-US" sz="2133" dirty="0">
                <a:latin typeface="Consolas" panose="020B0609020204030204" charset="0"/>
              </a:rPr>
              <a:t>把</a:t>
            </a:r>
            <a:r>
              <a:rPr lang="en-US" altLang="zh-CN" sz="2133" dirty="0">
                <a:latin typeface="Consolas" panose="020B0609020204030204" charset="0"/>
              </a:rPr>
              <a:t>reversed</a:t>
            </a:r>
            <a:r>
              <a:rPr lang="zh-CN" altLang="en-US" sz="2133" dirty="0">
                <a:latin typeface="Consolas" panose="020B0609020204030204" charset="0"/>
              </a:rPr>
              <a:t>对象转换成列表</a:t>
            </a:r>
          </a:p>
          <a:p>
            <a:pPr defTabSz="1219170">
              <a:lnSpc>
                <a:spcPct val="100000"/>
              </a:lnSpc>
              <a:spcBef>
                <a:spcPct val="0"/>
              </a:spcBef>
              <a:buSzPct val="90000"/>
              <a:buNone/>
            </a:pPr>
            <a:r>
              <a:rPr lang="en-US" altLang="zh-CN" sz="2133" dirty="0">
                <a:solidFill>
                  <a:srgbClr val="00B0F0"/>
                </a:solidFill>
                <a:latin typeface="Consolas" panose="020B0609020204030204" charset="0"/>
              </a:rPr>
              <a:t>[17, 15, 13, 11, 9, 7, 6, 5, 4, 3]</a:t>
            </a:r>
          </a:p>
          <a:p>
            <a:pPr defTabSz="1219170">
              <a:lnSpc>
                <a:spcPct val="100000"/>
              </a:lnSpc>
              <a:spcBef>
                <a:spcPct val="0"/>
              </a:spcBef>
              <a:buSzPct val="90000"/>
              <a:buNone/>
            </a:pPr>
            <a:r>
              <a:rPr lang="en-US" altLang="zh-CN" sz="2133" dirty="0">
                <a:latin typeface="Consolas" panose="020B0609020204030204" charset="0"/>
              </a:rPr>
              <a:t>&gt;&gt;&gt; for </a:t>
            </a:r>
            <a:r>
              <a:rPr lang="en-US" altLang="zh-CN" sz="2133" dirty="0" err="1">
                <a:latin typeface="Consolas" panose="020B0609020204030204" charset="0"/>
              </a:rPr>
              <a:t>i</a:t>
            </a:r>
            <a:r>
              <a:rPr lang="en-US" altLang="zh-CN" sz="2133" dirty="0">
                <a:latin typeface="Consolas" panose="020B0609020204030204" charset="0"/>
              </a:rPr>
              <a:t> in </a:t>
            </a:r>
            <a:r>
              <a:rPr lang="en-US" altLang="zh-CN" sz="2133" dirty="0" err="1">
                <a:latin typeface="Consolas" panose="020B0609020204030204" charset="0"/>
              </a:rPr>
              <a:t>newList</a:t>
            </a:r>
            <a:r>
              <a:rPr lang="en-US" altLang="zh-CN" sz="2133" dirty="0">
                <a:latin typeface="Consolas" panose="020B0609020204030204" charset="0"/>
              </a:rPr>
              <a:t>:</a:t>
            </a:r>
          </a:p>
          <a:p>
            <a:pPr defTabSz="1219170">
              <a:lnSpc>
                <a:spcPct val="100000"/>
              </a:lnSpc>
              <a:spcBef>
                <a:spcPct val="0"/>
              </a:spcBef>
              <a:buSzPct val="90000"/>
              <a:buNone/>
            </a:pPr>
            <a:r>
              <a:rPr lang="en-US" altLang="zh-CN" sz="2133" dirty="0">
                <a:latin typeface="Consolas" panose="020B0609020204030204" charset="0"/>
              </a:rPr>
              <a:t>    print(</a:t>
            </a:r>
            <a:r>
              <a:rPr lang="en-US" altLang="zh-CN" sz="2133" dirty="0" err="1">
                <a:latin typeface="Consolas" panose="020B0609020204030204" charset="0"/>
              </a:rPr>
              <a:t>i</a:t>
            </a:r>
            <a:r>
              <a:rPr lang="en-US" altLang="zh-CN" sz="2133" dirty="0">
                <a:latin typeface="Consolas" panose="020B0609020204030204" charset="0"/>
              </a:rPr>
              <a:t>, end=' ')                 #</a:t>
            </a:r>
            <a:r>
              <a:rPr lang="zh-CN" altLang="en-US" sz="2133" dirty="0">
                <a:latin typeface="Consolas" panose="020B0609020204030204" charset="0"/>
              </a:rPr>
              <a:t>这里没有输出内容</a:t>
            </a:r>
          </a:p>
          <a:p>
            <a:pPr defTabSz="1219170">
              <a:lnSpc>
                <a:spcPct val="100000"/>
              </a:lnSpc>
              <a:spcBef>
                <a:spcPct val="0"/>
              </a:spcBef>
              <a:buSzPct val="90000"/>
              <a:buNone/>
            </a:pPr>
            <a:r>
              <a:rPr lang="zh-CN" altLang="en-US" sz="2133" dirty="0">
                <a:latin typeface="Consolas" panose="020B0609020204030204" charset="0"/>
              </a:rPr>
              <a:t>                                      </a:t>
            </a:r>
            <a:r>
              <a:rPr lang="en-US" altLang="zh-CN" sz="2133" dirty="0">
                <a:latin typeface="Consolas" panose="020B0609020204030204" charset="0"/>
              </a:rPr>
              <a:t>#</a:t>
            </a:r>
            <a:r>
              <a:rPr lang="zh-CN" altLang="en-US" sz="2133" dirty="0">
                <a:solidFill>
                  <a:srgbClr val="FF0000"/>
                </a:solidFill>
                <a:latin typeface="Consolas" panose="020B0609020204030204" charset="0"/>
              </a:rPr>
              <a:t>迭代对象已遍历结束</a:t>
            </a:r>
          </a:p>
          <a:p>
            <a:pPr defTabSz="1219170">
              <a:lnSpc>
                <a:spcPct val="100000"/>
              </a:lnSpc>
              <a:spcBef>
                <a:spcPct val="0"/>
              </a:spcBef>
              <a:buSzPct val="90000"/>
              <a:buNone/>
            </a:pPr>
            <a:r>
              <a:rPr lang="en-US" altLang="zh-CN" sz="2133" dirty="0">
                <a:latin typeface="Consolas" panose="020B0609020204030204" charset="0"/>
              </a:rPr>
              <a:t>&gt;&gt;&gt; </a:t>
            </a:r>
            <a:r>
              <a:rPr lang="en-US" altLang="zh-CN" sz="2133" dirty="0" err="1">
                <a:latin typeface="Consolas" panose="020B0609020204030204" charset="0"/>
              </a:rPr>
              <a:t>newList</a:t>
            </a:r>
            <a:r>
              <a:rPr lang="en-US" altLang="zh-CN" sz="2133" dirty="0">
                <a:latin typeface="Consolas" panose="020B0609020204030204" charset="0"/>
              </a:rPr>
              <a:t> = reversed(</a:t>
            </a:r>
            <a:r>
              <a:rPr lang="en-US" altLang="zh-CN" sz="2133" dirty="0" err="1">
                <a:latin typeface="Consolas" panose="020B0609020204030204" charset="0"/>
              </a:rPr>
              <a:t>aList</a:t>
            </a:r>
            <a:r>
              <a:rPr lang="en-US" altLang="zh-CN" sz="2133" dirty="0">
                <a:latin typeface="Consolas" panose="020B0609020204030204" charset="0"/>
              </a:rPr>
              <a:t>)         #</a:t>
            </a:r>
            <a:r>
              <a:rPr lang="zh-CN" altLang="en-US" sz="2133" dirty="0">
                <a:latin typeface="Consolas" panose="020B0609020204030204" charset="0"/>
              </a:rPr>
              <a:t>重新创建</a:t>
            </a:r>
            <a:r>
              <a:rPr lang="en-US" altLang="zh-CN" sz="2133" dirty="0">
                <a:latin typeface="Consolas" panose="020B0609020204030204" charset="0"/>
              </a:rPr>
              <a:t>reversed</a:t>
            </a:r>
            <a:r>
              <a:rPr lang="zh-CN" altLang="en-US" sz="2133" dirty="0" smtClean="0">
                <a:latin typeface="Consolas" panose="020B0609020204030204" charset="0"/>
              </a:rPr>
              <a:t>对</a:t>
            </a:r>
            <a:r>
              <a:rPr lang="en-US" altLang="zh-CN" sz="2133" dirty="0" smtClean="0">
                <a:latin typeface="Consolas" panose="020B0609020204030204" charset="0"/>
              </a:rPr>
              <a:t>&gt;&gt;&gt; </a:t>
            </a:r>
            <a:r>
              <a:rPr lang="en-US" altLang="zh-CN" sz="2133" dirty="0">
                <a:latin typeface="Consolas" panose="020B0609020204030204" charset="0"/>
              </a:rPr>
              <a:t>for </a:t>
            </a:r>
            <a:r>
              <a:rPr lang="en-US" altLang="zh-CN" sz="2133" dirty="0" err="1">
                <a:latin typeface="Consolas" panose="020B0609020204030204" charset="0"/>
              </a:rPr>
              <a:t>i</a:t>
            </a:r>
            <a:r>
              <a:rPr lang="en-US" altLang="zh-CN" sz="2133" dirty="0">
                <a:latin typeface="Consolas" panose="020B0609020204030204" charset="0"/>
              </a:rPr>
              <a:t> in </a:t>
            </a:r>
            <a:r>
              <a:rPr lang="en-US" altLang="zh-CN" sz="2133" dirty="0" err="1">
                <a:latin typeface="Consolas" panose="020B0609020204030204" charset="0"/>
              </a:rPr>
              <a:t>newList</a:t>
            </a:r>
            <a:r>
              <a:rPr lang="en-US" altLang="zh-CN" sz="2133" dirty="0">
                <a:latin typeface="Consolas" panose="020B0609020204030204" charset="0"/>
              </a:rPr>
              <a:t>:</a:t>
            </a:r>
          </a:p>
          <a:p>
            <a:pPr defTabSz="1219170">
              <a:lnSpc>
                <a:spcPct val="100000"/>
              </a:lnSpc>
              <a:spcBef>
                <a:spcPct val="0"/>
              </a:spcBef>
              <a:buSzPct val="90000"/>
              <a:buNone/>
            </a:pPr>
            <a:r>
              <a:rPr lang="en-US" altLang="zh-CN" sz="2133" dirty="0">
                <a:latin typeface="Consolas" panose="020B0609020204030204" charset="0"/>
              </a:rPr>
              <a:t>    print(</a:t>
            </a:r>
            <a:r>
              <a:rPr lang="en-US" altLang="zh-CN" sz="2133" dirty="0" err="1">
                <a:latin typeface="Consolas" panose="020B0609020204030204" charset="0"/>
              </a:rPr>
              <a:t>i</a:t>
            </a:r>
            <a:r>
              <a:rPr lang="en-US" altLang="zh-CN" sz="2133" dirty="0">
                <a:latin typeface="Consolas" panose="020B0609020204030204" charset="0"/>
              </a:rPr>
              <a:t>, end=' ')</a:t>
            </a:r>
          </a:p>
          <a:p>
            <a:pPr defTabSz="1219170">
              <a:lnSpc>
                <a:spcPct val="100000"/>
              </a:lnSpc>
              <a:spcBef>
                <a:spcPct val="0"/>
              </a:spcBef>
              <a:buSzPct val="90000"/>
              <a:buNone/>
            </a:pPr>
            <a:r>
              <a:rPr lang="en-US" altLang="zh-CN" sz="2133" dirty="0">
                <a:solidFill>
                  <a:srgbClr val="00B0F0"/>
                </a:solidFill>
                <a:latin typeface="Consolas" panose="020B0609020204030204" charset="0"/>
              </a:rPr>
              <a:t>17 15 13 11 9 7 6 5 4 3</a:t>
            </a:r>
          </a:p>
        </p:txBody>
      </p:sp>
    </p:spTree>
    <p:extLst>
      <p:ext uri="{BB962C8B-B14F-4D97-AF65-F5344CB8AC3E}">
        <p14:creationId xmlns:p14="http://schemas.microsoft.com/office/powerpoint/2010/main" val="3897802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a:t>
            </a:r>
            <a:r>
              <a:rPr lang="en-US" altLang="zh-CN"/>
              <a:t>2</a:t>
            </a:r>
            <a:r>
              <a:rPr lang="zh-CN" altLang="en-US"/>
              <a:t>.4  列表对象支持的运算符</a:t>
            </a:r>
          </a:p>
        </p:txBody>
      </p:sp>
      <p:sp>
        <p:nvSpPr>
          <p:cNvPr id="3" name="内容占位符 2"/>
          <p:cNvSpPr>
            <a:spLocks noGrp="1"/>
          </p:cNvSpPr>
          <p:nvPr>
            <p:ph idx="1"/>
          </p:nvPr>
        </p:nvSpPr>
        <p:spPr>
          <a:xfrm>
            <a:off x="838200" y="1321435"/>
            <a:ext cx="10515600" cy="5195570"/>
          </a:xfrm>
        </p:spPr>
        <p:txBody>
          <a:bodyPr>
            <a:normAutofit/>
          </a:bodyPr>
          <a:lstStyle/>
          <a:p>
            <a:pPr fontAlgn="auto">
              <a:lnSpc>
                <a:spcPct val="100000"/>
              </a:lnSpc>
              <a:spcBef>
                <a:spcPts val="0"/>
              </a:spcBef>
              <a:buFont typeface="Wingdings" panose="05000000000000000000" pitchFamily="2" charset="2"/>
              <a:buChar char="u"/>
            </a:pPr>
            <a:r>
              <a:rPr lang="zh-CN" altLang="en-US" sz="2400" b="1" dirty="0"/>
              <a:t>加法运算符+也可以实现列表增加元素的目的，但</a:t>
            </a:r>
            <a:r>
              <a:rPr lang="zh-CN" altLang="en-US" sz="2400" b="1" dirty="0">
                <a:solidFill>
                  <a:srgbClr val="0070C0"/>
                </a:solidFill>
              </a:rPr>
              <a:t>不属于原地操作</a:t>
            </a:r>
            <a:r>
              <a:rPr lang="zh-CN" altLang="en-US" sz="2400" b="1" dirty="0"/>
              <a:t>，而是</a:t>
            </a:r>
            <a:r>
              <a:rPr lang="zh-CN" altLang="en-US" sz="2400" b="1" dirty="0">
                <a:solidFill>
                  <a:srgbClr val="FF0000"/>
                </a:solidFill>
              </a:rPr>
              <a:t>返回新列表</a:t>
            </a:r>
            <a:r>
              <a:rPr lang="zh-CN" altLang="en-US" sz="2400" b="1" dirty="0"/>
              <a:t>，涉及大量元素的复制，</a:t>
            </a:r>
            <a:r>
              <a:rPr lang="zh-CN" altLang="en-US" sz="2400" b="1" dirty="0">
                <a:solidFill>
                  <a:srgbClr val="FF0000"/>
                </a:solidFill>
              </a:rPr>
              <a:t>效率非常低</a:t>
            </a:r>
            <a:r>
              <a:rPr lang="zh-CN" altLang="en-US" sz="2400" b="1" dirty="0"/>
              <a:t>。使用</a:t>
            </a:r>
            <a:r>
              <a:rPr lang="zh-CN" altLang="en-US" sz="2400" b="1" dirty="0">
                <a:solidFill>
                  <a:srgbClr val="FF0000"/>
                </a:solidFill>
              </a:rPr>
              <a:t>复合赋值运算符+=实现列表追加元素时属于原地操作，与append()方法一样高效</a:t>
            </a:r>
            <a:r>
              <a:rPr lang="zh-CN" altLang="en-US" sz="2400" b="1" dirty="0"/>
              <a:t>。</a:t>
            </a:r>
          </a:p>
          <a:p>
            <a:pPr marL="0" indent="0" fontAlgn="auto">
              <a:lnSpc>
                <a:spcPct val="100000"/>
              </a:lnSpc>
              <a:spcBef>
                <a:spcPts val="0"/>
              </a:spcBef>
              <a:buNone/>
            </a:pPr>
            <a:r>
              <a:rPr lang="zh-CN" altLang="en-US" sz="2000" b="1" dirty="0">
                <a:latin typeface="Consolas" panose="020B0609020204030204" charset="0"/>
              </a:rPr>
              <a:t>&gt;&gt;&gt; x = [1, 2, 3]</a:t>
            </a:r>
          </a:p>
          <a:p>
            <a:pPr marL="0" indent="0" fontAlgn="auto">
              <a:lnSpc>
                <a:spcPct val="100000"/>
              </a:lnSpc>
              <a:spcBef>
                <a:spcPts val="0"/>
              </a:spcBef>
              <a:buNone/>
            </a:pPr>
            <a:r>
              <a:rPr lang="zh-CN" altLang="en-US" sz="2000" b="1" dirty="0">
                <a:latin typeface="Consolas" panose="020B0609020204030204" charset="0"/>
              </a:rPr>
              <a:t>&gt;&gt;&gt; id(x)</a:t>
            </a:r>
          </a:p>
          <a:p>
            <a:pPr marL="0" indent="0" fontAlgn="auto">
              <a:lnSpc>
                <a:spcPct val="100000"/>
              </a:lnSpc>
              <a:spcBef>
                <a:spcPts val="0"/>
              </a:spcBef>
              <a:buNone/>
            </a:pPr>
            <a:r>
              <a:rPr lang="zh-CN" altLang="en-US" sz="2000" b="1" dirty="0">
                <a:solidFill>
                  <a:srgbClr val="00B0F0"/>
                </a:solidFill>
                <a:latin typeface="Consolas" panose="020B0609020204030204" charset="0"/>
              </a:rPr>
              <a:t>53868168</a:t>
            </a:r>
          </a:p>
          <a:p>
            <a:pPr marL="0" indent="0" fontAlgn="auto">
              <a:lnSpc>
                <a:spcPct val="100000"/>
              </a:lnSpc>
              <a:spcBef>
                <a:spcPts val="0"/>
              </a:spcBef>
              <a:buNone/>
            </a:pPr>
            <a:r>
              <a:rPr lang="zh-CN" altLang="en-US" sz="2000" b="1" dirty="0">
                <a:latin typeface="Consolas" panose="020B0609020204030204" charset="0"/>
              </a:rPr>
              <a:t>&gt;&gt;&gt; x = x + [4]                        #连接两个列表</a:t>
            </a:r>
          </a:p>
          <a:p>
            <a:pPr marL="0" indent="0" fontAlgn="auto">
              <a:lnSpc>
                <a:spcPct val="100000"/>
              </a:lnSpc>
              <a:spcBef>
                <a:spcPts val="0"/>
              </a:spcBef>
              <a:buNone/>
            </a:pPr>
            <a:r>
              <a:rPr lang="zh-CN" altLang="en-US" sz="2000" b="1" dirty="0">
                <a:latin typeface="Consolas" panose="020B0609020204030204" charset="0"/>
              </a:rPr>
              <a:t>&gt;&gt;&gt; x</a:t>
            </a:r>
          </a:p>
          <a:p>
            <a:pPr marL="0" indent="0" fontAlgn="auto">
              <a:lnSpc>
                <a:spcPct val="100000"/>
              </a:lnSpc>
              <a:spcBef>
                <a:spcPts val="0"/>
              </a:spcBef>
              <a:buNone/>
            </a:pPr>
            <a:r>
              <a:rPr lang="zh-CN" altLang="en-US" sz="2000" b="1" dirty="0">
                <a:solidFill>
                  <a:srgbClr val="00B0F0"/>
                </a:solidFill>
                <a:latin typeface="Consolas" panose="020B0609020204030204" charset="0"/>
              </a:rPr>
              <a:t>[1, 2, 3, 4]</a:t>
            </a:r>
          </a:p>
          <a:p>
            <a:pPr marL="0" indent="0" fontAlgn="auto">
              <a:lnSpc>
                <a:spcPct val="100000"/>
              </a:lnSpc>
              <a:spcBef>
                <a:spcPts val="0"/>
              </a:spcBef>
              <a:buNone/>
            </a:pPr>
            <a:r>
              <a:rPr lang="zh-CN" altLang="en-US" sz="2000" b="1" dirty="0">
                <a:latin typeface="Consolas" panose="020B0609020204030204" charset="0"/>
              </a:rPr>
              <a:t>&gt;&gt;&gt; id(x)                              #内存地址发生改变</a:t>
            </a:r>
          </a:p>
          <a:p>
            <a:pPr marL="0" indent="0" fontAlgn="auto">
              <a:lnSpc>
                <a:spcPct val="100000"/>
              </a:lnSpc>
              <a:spcBef>
                <a:spcPts val="0"/>
              </a:spcBef>
              <a:buNone/>
            </a:pPr>
            <a:r>
              <a:rPr lang="zh-CN" altLang="en-US" sz="2000" b="1" dirty="0">
                <a:solidFill>
                  <a:srgbClr val="00B0F0"/>
                </a:solidFill>
                <a:latin typeface="Consolas" panose="020B0609020204030204" charset="0"/>
              </a:rPr>
              <a:t>53875720</a:t>
            </a:r>
          </a:p>
          <a:p>
            <a:pPr marL="0" indent="0" fontAlgn="auto">
              <a:lnSpc>
                <a:spcPct val="100000"/>
              </a:lnSpc>
              <a:spcBef>
                <a:spcPts val="0"/>
              </a:spcBef>
              <a:buNone/>
            </a:pPr>
            <a:r>
              <a:rPr lang="zh-CN" altLang="en-US" sz="2000" b="1" dirty="0">
                <a:latin typeface="Consolas" panose="020B0609020204030204" charset="0"/>
              </a:rPr>
              <a:t>&gt;&gt;&gt; x += [5]                           #为列表追加元素</a:t>
            </a:r>
          </a:p>
          <a:p>
            <a:pPr marL="0" indent="0" fontAlgn="auto">
              <a:lnSpc>
                <a:spcPct val="100000"/>
              </a:lnSpc>
              <a:spcBef>
                <a:spcPts val="0"/>
              </a:spcBef>
              <a:buNone/>
            </a:pPr>
            <a:r>
              <a:rPr lang="zh-CN" altLang="en-US" sz="2000" b="1" dirty="0">
                <a:latin typeface="Consolas" panose="020B0609020204030204" charset="0"/>
              </a:rPr>
              <a:t>&gt;&gt;&gt; x</a:t>
            </a:r>
          </a:p>
          <a:p>
            <a:pPr marL="0" indent="0" fontAlgn="auto">
              <a:lnSpc>
                <a:spcPct val="100000"/>
              </a:lnSpc>
              <a:spcBef>
                <a:spcPts val="0"/>
              </a:spcBef>
              <a:buNone/>
            </a:pPr>
            <a:r>
              <a:rPr lang="zh-CN" altLang="en-US" sz="2000" b="1" dirty="0">
                <a:solidFill>
                  <a:srgbClr val="00B0F0"/>
                </a:solidFill>
                <a:latin typeface="Consolas" panose="020B0609020204030204" charset="0"/>
              </a:rPr>
              <a:t>[1, 2, 3, 4, 5]</a:t>
            </a:r>
          </a:p>
          <a:p>
            <a:pPr marL="0" indent="0" fontAlgn="auto">
              <a:lnSpc>
                <a:spcPct val="100000"/>
              </a:lnSpc>
              <a:spcBef>
                <a:spcPts val="0"/>
              </a:spcBef>
              <a:buNone/>
            </a:pPr>
            <a:r>
              <a:rPr lang="zh-CN" altLang="en-US" sz="2000" b="1" dirty="0">
                <a:latin typeface="Consolas" panose="020B0609020204030204" charset="0"/>
              </a:rPr>
              <a:t>&gt;&gt;&gt; id(x)                              #内存地址不变</a:t>
            </a:r>
          </a:p>
          <a:p>
            <a:pPr marL="0" indent="0" fontAlgn="auto">
              <a:lnSpc>
                <a:spcPct val="100000"/>
              </a:lnSpc>
              <a:spcBef>
                <a:spcPts val="0"/>
              </a:spcBef>
              <a:buNone/>
            </a:pPr>
            <a:r>
              <a:rPr lang="zh-CN" altLang="en-US" sz="2000" b="1" dirty="0">
                <a:solidFill>
                  <a:srgbClr val="00B0F0"/>
                </a:solidFill>
                <a:latin typeface="Consolas" panose="020B0609020204030204" charset="0"/>
              </a:rPr>
              <a:t>53875720</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2</a:t>
            </a:r>
            <a:r>
              <a:rPr lang="zh-CN" altLang="en-US">
                <a:sym typeface="+mn-ea"/>
              </a:rPr>
              <a:t>.4  列表对象支持的运算符</a:t>
            </a:r>
            <a:endParaRPr lang="zh-CN" altLang="en-US"/>
          </a:p>
        </p:txBody>
      </p:sp>
      <p:sp>
        <p:nvSpPr>
          <p:cNvPr id="3" name="内容占位符 2"/>
          <p:cNvSpPr>
            <a:spLocks noGrp="1"/>
          </p:cNvSpPr>
          <p:nvPr>
            <p:ph idx="1"/>
          </p:nvPr>
        </p:nvSpPr>
        <p:spPr>
          <a:xfrm>
            <a:off x="838200" y="1321435"/>
            <a:ext cx="10515600" cy="5306060"/>
          </a:xfrm>
        </p:spPr>
        <p:txBody>
          <a:bodyPr>
            <a:normAutofit/>
          </a:bodyPr>
          <a:lstStyle/>
          <a:p>
            <a:pPr fontAlgn="auto">
              <a:lnSpc>
                <a:spcPct val="150000"/>
              </a:lnSpc>
              <a:spcBef>
                <a:spcPts val="0"/>
              </a:spcBef>
            </a:pPr>
            <a:r>
              <a:rPr lang="zh-CN" altLang="en-US" sz="2400" b="1" dirty="0"/>
              <a:t>乘法运算符*可以用于列表和整数相乘，表示序列重复，</a:t>
            </a:r>
            <a:r>
              <a:rPr lang="zh-CN" altLang="en-US" sz="2400" b="1" dirty="0">
                <a:solidFill>
                  <a:srgbClr val="FF0000"/>
                </a:solidFill>
              </a:rPr>
              <a:t>返回新列表</a:t>
            </a:r>
            <a:r>
              <a:rPr lang="zh-CN" altLang="en-US" sz="2400" b="1" dirty="0"/>
              <a:t>。运算符</a:t>
            </a:r>
            <a:r>
              <a:rPr lang="zh-CN" altLang="en-US" sz="2400" b="1" dirty="0">
                <a:solidFill>
                  <a:srgbClr val="FF0000"/>
                </a:solidFill>
              </a:rPr>
              <a:t>*=</a:t>
            </a:r>
            <a:r>
              <a:rPr lang="zh-CN" altLang="en-US" sz="2400" b="1" dirty="0"/>
              <a:t>也可以用于列表元素重复，</a:t>
            </a:r>
            <a:r>
              <a:rPr lang="zh-CN" altLang="en-US" sz="2400" b="1" dirty="0">
                <a:solidFill>
                  <a:srgbClr val="FF0000"/>
                </a:solidFill>
              </a:rPr>
              <a:t>属于原地操作</a:t>
            </a:r>
            <a:r>
              <a:rPr lang="zh-CN" altLang="en-US" sz="2400" b="1" dirty="0"/>
              <a:t>。</a:t>
            </a:r>
          </a:p>
          <a:p>
            <a:pPr marL="0" indent="0" fontAlgn="auto">
              <a:lnSpc>
                <a:spcPct val="100000"/>
              </a:lnSpc>
              <a:spcBef>
                <a:spcPts val="0"/>
              </a:spcBef>
              <a:buNone/>
            </a:pPr>
            <a:r>
              <a:rPr lang="zh-CN" altLang="en-US" sz="2000" b="1" dirty="0">
                <a:latin typeface="Consolas" panose="020B0609020204030204" charset="0"/>
              </a:rPr>
              <a:t>&gt;&gt;&gt; x = [1, 2, 3, 4]</a:t>
            </a:r>
          </a:p>
          <a:p>
            <a:pPr marL="0" indent="0" fontAlgn="auto">
              <a:lnSpc>
                <a:spcPct val="100000"/>
              </a:lnSpc>
              <a:spcBef>
                <a:spcPts val="0"/>
              </a:spcBef>
              <a:buNone/>
            </a:pPr>
            <a:r>
              <a:rPr lang="zh-CN" altLang="en-US" sz="2000" b="1" dirty="0">
                <a:latin typeface="Consolas" panose="020B0609020204030204" charset="0"/>
              </a:rPr>
              <a:t>&gt;&gt;&gt; id(x)</a:t>
            </a:r>
          </a:p>
          <a:p>
            <a:pPr marL="0" indent="0" fontAlgn="auto">
              <a:lnSpc>
                <a:spcPct val="100000"/>
              </a:lnSpc>
              <a:spcBef>
                <a:spcPts val="0"/>
              </a:spcBef>
              <a:buNone/>
            </a:pPr>
            <a:r>
              <a:rPr lang="zh-CN" altLang="en-US" sz="2000" b="1" dirty="0">
                <a:solidFill>
                  <a:srgbClr val="00B0F0"/>
                </a:solidFill>
                <a:latin typeface="Consolas" panose="020B0609020204030204" charset="0"/>
              </a:rPr>
              <a:t>54497224</a:t>
            </a:r>
          </a:p>
          <a:p>
            <a:pPr marL="0" indent="0" fontAlgn="auto">
              <a:lnSpc>
                <a:spcPct val="100000"/>
              </a:lnSpc>
              <a:spcBef>
                <a:spcPts val="0"/>
              </a:spcBef>
              <a:buNone/>
            </a:pPr>
            <a:r>
              <a:rPr lang="zh-CN" altLang="en-US" sz="2000" b="1" dirty="0">
                <a:latin typeface="Consolas" panose="020B0609020204030204" charset="0"/>
              </a:rPr>
              <a:t>&gt;&gt;&gt; x = x * 2                           #元素重复，返回新列表</a:t>
            </a:r>
          </a:p>
          <a:p>
            <a:pPr marL="0" indent="0" fontAlgn="auto">
              <a:lnSpc>
                <a:spcPct val="100000"/>
              </a:lnSpc>
              <a:spcBef>
                <a:spcPts val="0"/>
              </a:spcBef>
              <a:buNone/>
            </a:pPr>
            <a:r>
              <a:rPr lang="zh-CN" altLang="en-US" sz="2000" b="1" dirty="0">
                <a:latin typeface="Consolas" panose="020B0609020204030204" charset="0"/>
              </a:rPr>
              <a:t>&gt;&gt;&gt; x</a:t>
            </a:r>
          </a:p>
          <a:p>
            <a:pPr marL="0" indent="0" fontAlgn="auto">
              <a:lnSpc>
                <a:spcPct val="100000"/>
              </a:lnSpc>
              <a:spcBef>
                <a:spcPts val="0"/>
              </a:spcBef>
              <a:buNone/>
            </a:pPr>
            <a:r>
              <a:rPr lang="zh-CN" altLang="en-US" sz="2000" b="1" dirty="0">
                <a:solidFill>
                  <a:srgbClr val="00B0F0"/>
                </a:solidFill>
                <a:latin typeface="Consolas" panose="020B0609020204030204" charset="0"/>
              </a:rPr>
              <a:t>[1, 2, 3, 4, 1, 2, 3, 4]</a:t>
            </a:r>
          </a:p>
          <a:p>
            <a:pPr marL="0" indent="0" fontAlgn="auto">
              <a:lnSpc>
                <a:spcPct val="100000"/>
              </a:lnSpc>
              <a:spcBef>
                <a:spcPts val="0"/>
              </a:spcBef>
              <a:buNone/>
            </a:pPr>
            <a:r>
              <a:rPr lang="zh-CN" altLang="en-US" sz="2000" b="1" dirty="0">
                <a:latin typeface="Consolas" panose="020B0609020204030204" charset="0"/>
              </a:rPr>
              <a:t>&gt;&gt;&gt; id(x)                               #地址发生改变</a:t>
            </a:r>
          </a:p>
          <a:p>
            <a:pPr marL="0" indent="0" fontAlgn="auto">
              <a:lnSpc>
                <a:spcPct val="100000"/>
              </a:lnSpc>
              <a:spcBef>
                <a:spcPts val="0"/>
              </a:spcBef>
              <a:buNone/>
            </a:pPr>
            <a:r>
              <a:rPr lang="zh-CN" altLang="en-US" sz="2000" b="1" dirty="0">
                <a:solidFill>
                  <a:srgbClr val="00B0F0"/>
                </a:solidFill>
                <a:latin typeface="Consolas" panose="020B0609020204030204" charset="0"/>
              </a:rPr>
              <a:t>54603912</a:t>
            </a:r>
          </a:p>
          <a:p>
            <a:pPr marL="0" indent="0" fontAlgn="auto">
              <a:lnSpc>
                <a:spcPct val="100000"/>
              </a:lnSpc>
              <a:spcBef>
                <a:spcPts val="0"/>
              </a:spcBef>
              <a:buNone/>
            </a:pPr>
            <a:r>
              <a:rPr lang="zh-CN" altLang="en-US" sz="2000" b="1" dirty="0">
                <a:latin typeface="Consolas" panose="020B0609020204030204" charset="0"/>
              </a:rPr>
              <a:t>&gt;&gt;&gt; x *= 2                              #元素重复，原地进行</a:t>
            </a:r>
          </a:p>
          <a:p>
            <a:pPr marL="0" indent="0" fontAlgn="auto">
              <a:lnSpc>
                <a:spcPct val="100000"/>
              </a:lnSpc>
              <a:spcBef>
                <a:spcPts val="0"/>
              </a:spcBef>
              <a:buNone/>
            </a:pPr>
            <a:r>
              <a:rPr lang="zh-CN" altLang="en-US" sz="2000" b="1" dirty="0">
                <a:latin typeface="Consolas" panose="020B0609020204030204" charset="0"/>
              </a:rPr>
              <a:t>&gt;&gt;&gt; x</a:t>
            </a:r>
          </a:p>
          <a:p>
            <a:pPr marL="0" indent="0" fontAlgn="auto">
              <a:lnSpc>
                <a:spcPct val="100000"/>
              </a:lnSpc>
              <a:spcBef>
                <a:spcPts val="0"/>
              </a:spcBef>
              <a:buNone/>
            </a:pPr>
            <a:r>
              <a:rPr lang="zh-CN" altLang="en-US" sz="2000" b="1" dirty="0">
                <a:solidFill>
                  <a:srgbClr val="00B0F0"/>
                </a:solidFill>
                <a:latin typeface="Consolas" panose="020B0609020204030204" charset="0"/>
              </a:rPr>
              <a:t>[1, 2, 3, 4, 1, 2, 3, 4, 1, 2, 3, 4, 1, 2, 3, 4]</a:t>
            </a:r>
          </a:p>
          <a:p>
            <a:pPr marL="0" indent="0" fontAlgn="auto">
              <a:lnSpc>
                <a:spcPct val="100000"/>
              </a:lnSpc>
              <a:spcBef>
                <a:spcPts val="0"/>
              </a:spcBef>
              <a:buNone/>
            </a:pPr>
            <a:r>
              <a:rPr lang="zh-CN" altLang="en-US" sz="2000" b="1" dirty="0">
                <a:latin typeface="Consolas" panose="020B0609020204030204" charset="0"/>
              </a:rPr>
              <a:t>&gt;&gt;&gt; id(x)                               #地址不变</a:t>
            </a:r>
          </a:p>
          <a:p>
            <a:pPr marL="0" indent="0" fontAlgn="auto">
              <a:lnSpc>
                <a:spcPct val="100000"/>
              </a:lnSpc>
              <a:spcBef>
                <a:spcPts val="0"/>
              </a:spcBef>
              <a:buNone/>
            </a:pPr>
            <a:r>
              <a:rPr lang="zh-CN" altLang="en-US" sz="2000" b="1" dirty="0">
                <a:solidFill>
                  <a:srgbClr val="00B0F0"/>
                </a:solidFill>
                <a:latin typeface="Consolas" panose="020B0609020204030204" charset="0"/>
              </a:rPr>
              <a:t>54603912</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2</a:t>
            </a:r>
            <a:r>
              <a:rPr lang="zh-CN" altLang="en-US">
                <a:sym typeface="+mn-ea"/>
              </a:rPr>
              <a:t>.4  列表对象支持的运算符</a:t>
            </a:r>
            <a:endParaRPr lang="zh-CN" altLang="en-US"/>
          </a:p>
        </p:txBody>
      </p:sp>
      <p:sp>
        <p:nvSpPr>
          <p:cNvPr id="3" name="内容占位符 2"/>
          <p:cNvSpPr>
            <a:spLocks noGrp="1"/>
          </p:cNvSpPr>
          <p:nvPr>
            <p:ph idx="1"/>
          </p:nvPr>
        </p:nvSpPr>
        <p:spPr/>
        <p:txBody>
          <a:bodyPr/>
          <a:lstStyle/>
          <a:p>
            <a:pPr fontAlgn="auto">
              <a:lnSpc>
                <a:spcPct val="150000"/>
              </a:lnSpc>
            </a:pPr>
            <a:r>
              <a:rPr lang="zh-CN" altLang="en-US" sz="2400" b="1" dirty="0"/>
              <a:t>成员测试运算符in可用于测试列表中是否包含某个元素，</a:t>
            </a:r>
            <a:r>
              <a:rPr lang="zh-CN" altLang="en-US" sz="2400" b="1" dirty="0">
                <a:solidFill>
                  <a:srgbClr val="FF0000"/>
                </a:solidFill>
              </a:rPr>
              <a:t>查询时间随着列表长度的增加而线性增加</a:t>
            </a:r>
            <a:r>
              <a:rPr lang="zh-CN" altLang="en-US" sz="2400" b="1" dirty="0"/>
              <a:t>，而同样的操作对于集合而言则是常数级的。</a:t>
            </a:r>
          </a:p>
          <a:p>
            <a:pPr marL="0" indent="0">
              <a:buNone/>
            </a:pPr>
            <a:endParaRPr lang="zh-CN" altLang="en-US" sz="2000" b="1" dirty="0">
              <a:latin typeface="Consolas" panose="020B0609020204030204" charset="0"/>
            </a:endParaRPr>
          </a:p>
          <a:p>
            <a:pPr marL="0" indent="0">
              <a:buNone/>
            </a:pPr>
            <a:r>
              <a:rPr lang="zh-CN" altLang="en-US" sz="2000" b="1" dirty="0">
                <a:latin typeface="Consolas" panose="020B0609020204030204" charset="0"/>
              </a:rPr>
              <a:t>&gt;&gt;&gt; 3 in [1, 2, 3]</a:t>
            </a:r>
          </a:p>
          <a:p>
            <a:pPr marL="0" indent="0">
              <a:buNone/>
            </a:pPr>
            <a:r>
              <a:rPr lang="zh-CN" altLang="en-US" sz="2000" b="1" dirty="0">
                <a:solidFill>
                  <a:srgbClr val="00B0F0"/>
                </a:solidFill>
                <a:latin typeface="Consolas" panose="020B0609020204030204" charset="0"/>
              </a:rPr>
              <a:t>True</a:t>
            </a:r>
          </a:p>
          <a:p>
            <a:pPr marL="0" indent="0">
              <a:buNone/>
            </a:pPr>
            <a:r>
              <a:rPr lang="zh-CN" altLang="en-US" sz="2000" b="1" dirty="0">
                <a:latin typeface="Consolas" panose="020B0609020204030204" charset="0"/>
              </a:rPr>
              <a:t>&gt;&gt;&gt; 3 in [1, 2, '3']</a:t>
            </a:r>
          </a:p>
          <a:p>
            <a:pPr marL="0" indent="0">
              <a:buNone/>
            </a:pPr>
            <a:r>
              <a:rPr lang="zh-CN" altLang="en-US" sz="2000" b="1" dirty="0">
                <a:solidFill>
                  <a:srgbClr val="00B0F0"/>
                </a:solidFill>
                <a:latin typeface="Consolas" panose="020B0609020204030204" charset="0"/>
              </a:rPr>
              <a:t>False</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2</a:t>
            </a:r>
            <a:r>
              <a:rPr lang="zh-CN" altLang="en-US">
                <a:sym typeface="+mn-ea"/>
              </a:rPr>
              <a:t>.4  列表对象支持的运算符</a:t>
            </a:r>
            <a:endParaRPr lang="zh-CN" altLang="en-US"/>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sz="2400" b="1" dirty="0"/>
              <a:t>关系运算符可以用来比较两个列表的大小。</a:t>
            </a:r>
            <a:endParaRPr lang="zh-CN" altLang="en-US" b="1" dirty="0"/>
          </a:p>
          <a:p>
            <a:pPr marL="0" indent="0">
              <a:buNone/>
            </a:pPr>
            <a:endParaRPr lang="zh-CN" altLang="en-US" sz="2000" b="1" dirty="0">
              <a:latin typeface="Consolas" panose="020B0609020204030204" charset="0"/>
              <a:cs typeface="Consolas" panose="020B0609020204030204" charset="0"/>
            </a:endParaRPr>
          </a:p>
          <a:p>
            <a:pPr marL="0" indent="0">
              <a:buNone/>
            </a:pPr>
            <a:r>
              <a:rPr lang="zh-CN" altLang="en-US" sz="2000" b="1" dirty="0">
                <a:latin typeface="Consolas" panose="020B0609020204030204" charset="0"/>
                <a:cs typeface="Consolas" panose="020B0609020204030204" charset="0"/>
              </a:rPr>
              <a:t>&gt;&gt;&gt; [1, 2, 4] &gt; [1, 2, 3, 5]    #逐个比较对应位置的元素</a:t>
            </a:r>
          </a:p>
          <a:p>
            <a:pPr marL="0" indent="0">
              <a:buNone/>
            </a:pPr>
            <a:r>
              <a:rPr lang="zh-CN" altLang="en-US" sz="2000" b="1" dirty="0">
                <a:latin typeface="Consolas" panose="020B0609020204030204" charset="0"/>
                <a:cs typeface="Consolas" panose="020B0609020204030204" charset="0"/>
              </a:rPr>
              <a:t>                                #直到某个能够比较出大小为止</a:t>
            </a:r>
          </a:p>
          <a:p>
            <a:pPr marL="0" indent="0">
              <a:buNone/>
            </a:pPr>
            <a:r>
              <a:rPr lang="zh-CN" altLang="en-US" sz="2000" b="1" dirty="0">
                <a:solidFill>
                  <a:srgbClr val="00B0F0"/>
                </a:solidFill>
                <a:latin typeface="Consolas" panose="020B0609020204030204" charset="0"/>
                <a:cs typeface="Consolas" panose="020B0609020204030204" charset="0"/>
              </a:rPr>
              <a:t>True</a:t>
            </a:r>
            <a:endParaRPr lang="zh-CN" altLang="en-US" sz="2000" b="1" dirty="0">
              <a:latin typeface="Consolas" panose="020B0609020204030204" charset="0"/>
              <a:cs typeface="Consolas" panose="020B0609020204030204" charset="0"/>
            </a:endParaRPr>
          </a:p>
          <a:p>
            <a:pPr marL="0" indent="0">
              <a:buNone/>
            </a:pPr>
            <a:r>
              <a:rPr lang="zh-CN" altLang="en-US" sz="2000" b="1" dirty="0">
                <a:latin typeface="Consolas" panose="020B0609020204030204" charset="0"/>
                <a:cs typeface="Consolas" panose="020B0609020204030204" charset="0"/>
              </a:rPr>
              <a:t>&gt;&gt;&gt; [1, 2, 4] == [1, 2, 3, 5]</a:t>
            </a:r>
          </a:p>
          <a:p>
            <a:pPr marL="0" indent="0">
              <a:buNone/>
            </a:pPr>
            <a:r>
              <a:rPr lang="zh-CN" altLang="en-US" sz="2000" b="1" dirty="0">
                <a:solidFill>
                  <a:srgbClr val="00B0F0"/>
                </a:solidFill>
                <a:latin typeface="Consolas" panose="020B0609020204030204" charset="0"/>
                <a:cs typeface="Consolas" panose="020B0609020204030204" charset="0"/>
              </a:rPr>
              <a:t>False</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a:t>
            </a:r>
            <a:r>
              <a:rPr lang="en-US" altLang="zh-CN"/>
              <a:t>2</a:t>
            </a:r>
            <a:r>
              <a:rPr lang="zh-CN" altLang="en-US"/>
              <a:t>.5  内置函数对列表的操作</a:t>
            </a:r>
          </a:p>
        </p:txBody>
      </p:sp>
      <p:sp>
        <p:nvSpPr>
          <p:cNvPr id="3" name="内容占位符 2"/>
          <p:cNvSpPr>
            <a:spLocks noGrp="1"/>
          </p:cNvSpPr>
          <p:nvPr>
            <p:ph idx="1"/>
          </p:nvPr>
        </p:nvSpPr>
        <p:spPr/>
        <p:txBody>
          <a:bodyPr/>
          <a:lstStyle/>
          <a:p>
            <a:pPr fontAlgn="auto">
              <a:lnSpc>
                <a:spcPct val="100000"/>
              </a:lnSpc>
              <a:spcBef>
                <a:spcPts val="400"/>
              </a:spcBef>
            </a:pPr>
            <a:r>
              <a:rPr lang="zh-CN" altLang="en-US" sz="2400" b="1" dirty="0"/>
              <a:t>max()、min()函数用于返回列表中所有元素的最大值和最小值，</a:t>
            </a:r>
          </a:p>
          <a:p>
            <a:pPr fontAlgn="auto">
              <a:lnSpc>
                <a:spcPct val="100000"/>
              </a:lnSpc>
              <a:spcBef>
                <a:spcPts val="400"/>
              </a:spcBef>
            </a:pPr>
            <a:r>
              <a:rPr lang="zh-CN" altLang="en-US" sz="2400" b="1" dirty="0"/>
              <a:t>sum()函数用于返回列表中所有元素之和；</a:t>
            </a:r>
          </a:p>
          <a:p>
            <a:pPr fontAlgn="auto">
              <a:lnSpc>
                <a:spcPct val="100000"/>
              </a:lnSpc>
              <a:spcBef>
                <a:spcPts val="400"/>
              </a:spcBef>
            </a:pPr>
            <a:r>
              <a:rPr lang="zh-CN" altLang="en-US" sz="2400" b="1" dirty="0"/>
              <a:t>len()函数用于返回列表中元素个数，zip()函数用于将多个列表中元素重新组合为元组并返回包含这些元组的zip对象；</a:t>
            </a:r>
          </a:p>
          <a:p>
            <a:pPr fontAlgn="auto">
              <a:lnSpc>
                <a:spcPct val="100000"/>
              </a:lnSpc>
              <a:spcBef>
                <a:spcPts val="400"/>
              </a:spcBef>
            </a:pPr>
            <a:r>
              <a:rPr lang="zh-CN" altLang="en-US" sz="2400" b="1" dirty="0"/>
              <a:t>enumerate()函数返回包含若干下标和值的迭代对象；</a:t>
            </a:r>
          </a:p>
          <a:p>
            <a:pPr fontAlgn="auto">
              <a:lnSpc>
                <a:spcPct val="100000"/>
              </a:lnSpc>
              <a:spcBef>
                <a:spcPts val="400"/>
              </a:spcBef>
            </a:pPr>
            <a:r>
              <a:rPr lang="zh-CN" altLang="en-US" sz="2400" b="1" dirty="0"/>
              <a:t>map()函数把函数映射到列表上的每个元素，filter()函数根据指定函数的返回值对列表元素进行过滤；</a:t>
            </a:r>
          </a:p>
          <a:p>
            <a:pPr fontAlgn="auto">
              <a:lnSpc>
                <a:spcPct val="100000"/>
              </a:lnSpc>
              <a:spcBef>
                <a:spcPts val="400"/>
              </a:spcBef>
            </a:pPr>
            <a:r>
              <a:rPr lang="zh-CN" altLang="en-US" sz="2400" b="1" dirty="0"/>
              <a:t>all()函数用来测试列表中是否所有元素都等价于True，any()用来测试列表中是否有等价于True的元素。</a:t>
            </a:r>
          </a:p>
          <a:p>
            <a:pPr fontAlgn="auto">
              <a:lnSpc>
                <a:spcPct val="100000"/>
              </a:lnSpc>
              <a:spcBef>
                <a:spcPts val="400"/>
              </a:spcBef>
            </a:pPr>
            <a:r>
              <a:rPr lang="zh-CN" altLang="en-US" sz="2400" b="1" dirty="0">
                <a:solidFill>
                  <a:srgbClr val="FF0000"/>
                </a:solidFill>
              </a:rPr>
              <a:t>标准库functools中的reduce()函数</a:t>
            </a:r>
            <a:r>
              <a:rPr lang="zh-CN" altLang="en-US" sz="2400" b="1" dirty="0"/>
              <a:t>以及标准库itertools中的compress()、groupby()、dropwhile()等大量函数也可以对列表进行操作。</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3.1  Python序列概述</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a:t>
            </a:fld>
            <a:endParaRPr lang="zh-CN" altLang="en-US"/>
          </a:p>
        </p:txBody>
      </p:sp>
      <p:grpSp>
        <p:nvGrpSpPr>
          <p:cNvPr id="15361" name="画布 8"/>
          <p:cNvGrpSpPr/>
          <p:nvPr/>
        </p:nvGrpSpPr>
        <p:grpSpPr>
          <a:xfrm>
            <a:off x="1885950" y="1679575"/>
            <a:ext cx="6751638" cy="4132263"/>
            <a:chOff x="0" y="0"/>
            <a:chExt cx="4302760" cy="3054985"/>
          </a:xfrm>
        </p:grpSpPr>
        <p:sp>
          <p:nvSpPr>
            <p:cNvPr id="15362" name="画布 8"/>
            <p:cNvSpPr/>
            <p:nvPr/>
          </p:nvSpPr>
          <p:spPr>
            <a:xfrm>
              <a:off x="0" y="0"/>
              <a:ext cx="4302760" cy="3054985"/>
            </a:xfrm>
            <a:prstGeom prst="rect">
              <a:avLst/>
            </a:prstGeom>
            <a:noFill/>
            <a:ln w="9525">
              <a:noFill/>
            </a:ln>
          </p:spPr>
          <p:txBody>
            <a:bodyPr anchor="t"/>
            <a:lstStyle/>
            <a:p>
              <a:endParaRPr lang="en-US" altLang="en-US" b="1">
                <a:latin typeface="Arial" panose="020B0604020202020204" pitchFamily="34" charset="0"/>
                <a:ea typeface="宋体" panose="02010600030101010101" pitchFamily="2" charset="-122"/>
              </a:endParaRPr>
            </a:p>
          </p:txBody>
        </p:sp>
        <p:sp>
          <p:nvSpPr>
            <p:cNvPr id="9" name="文本框 9"/>
            <p:cNvSpPr txBox="1"/>
            <p:nvPr/>
          </p:nvSpPr>
          <p:spPr>
            <a:xfrm>
              <a:off x="95250" y="661035"/>
              <a:ext cx="734695"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fontAlgn="base"/>
              <a:r>
                <a:rPr lang="en-US" altLang="zh-CN" sz="1800" b="1" strike="noStrike" kern="100" noProof="1">
                  <a:latin typeface="Calibri" panose="020F0502020204030204"/>
                  <a:ea typeface="宋体" panose="02010600030101010101" pitchFamily="2" charset="-122"/>
                  <a:cs typeface="Times New Roman" panose="02020603050405020304"/>
                  <a:sym typeface="Times New Roman" panose="02020603050405020304"/>
                </a:rPr>
                <a:t>有序序列</a:t>
              </a:r>
            </a:p>
          </p:txBody>
        </p:sp>
        <p:sp>
          <p:nvSpPr>
            <p:cNvPr id="10" name="文本框 10"/>
            <p:cNvSpPr txBox="1"/>
            <p:nvPr/>
          </p:nvSpPr>
          <p:spPr>
            <a:xfrm>
              <a:off x="104775" y="1510665"/>
              <a:ext cx="734695"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fontAlgn="base"/>
              <a:r>
                <a:rPr lang="en-US" altLang="zh-CN" sz="1800" b="1" strike="noStrike" kern="100" noProof="1">
                  <a:latin typeface="Calibri" panose="020F0502020204030204"/>
                  <a:ea typeface="宋体" panose="02010600030101010101" pitchFamily="2" charset="-122"/>
                  <a:cs typeface="Times New Roman" panose="02020603050405020304"/>
                  <a:sym typeface="Times New Roman" panose="02020603050405020304"/>
                </a:rPr>
                <a:t>无序序列</a:t>
              </a:r>
            </a:p>
          </p:txBody>
        </p:sp>
        <p:sp>
          <p:nvSpPr>
            <p:cNvPr id="11" name="文本框 11"/>
            <p:cNvSpPr txBox="1"/>
            <p:nvPr/>
          </p:nvSpPr>
          <p:spPr>
            <a:xfrm>
              <a:off x="1545473" y="25351"/>
              <a:ext cx="1194211"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b="1" strike="noStrike" kern="100" noProof="1">
                  <a:latin typeface="Calibri" panose="020F0502020204030204"/>
                  <a:ea typeface="宋体" panose="02010600030101010101" pitchFamily="2" charset="-122"/>
                  <a:cs typeface="Times New Roman" panose="02020603050405020304"/>
                  <a:sym typeface="Times New Roman" panose="02020603050405020304"/>
                </a:rPr>
                <a:t>列表</a:t>
              </a:r>
            </a:p>
          </p:txBody>
        </p:sp>
        <p:sp>
          <p:nvSpPr>
            <p:cNvPr id="12" name="文本框 12"/>
            <p:cNvSpPr txBox="1"/>
            <p:nvPr/>
          </p:nvSpPr>
          <p:spPr>
            <a:xfrm>
              <a:off x="1540617" y="512646"/>
              <a:ext cx="1198662"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b="1" strike="noStrike" kern="100" noProof="1">
                  <a:latin typeface="Calibri" panose="020F0502020204030204"/>
                  <a:ea typeface="宋体" panose="02010600030101010101" pitchFamily="2" charset="-122"/>
                  <a:cs typeface="Times New Roman" panose="02020603050405020304"/>
                  <a:sym typeface="Times New Roman" panose="02020603050405020304"/>
                </a:rPr>
                <a:t>元组</a:t>
              </a:r>
            </a:p>
          </p:txBody>
        </p:sp>
        <p:sp>
          <p:nvSpPr>
            <p:cNvPr id="13" name="文本框 13"/>
            <p:cNvSpPr txBox="1"/>
            <p:nvPr/>
          </p:nvSpPr>
          <p:spPr>
            <a:xfrm>
              <a:off x="1540617" y="1001350"/>
              <a:ext cx="1198662"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b="1" strike="noStrike" kern="100" noProof="1">
                  <a:latin typeface="Calibri" panose="020F0502020204030204"/>
                  <a:ea typeface="宋体" panose="02010600030101010101" pitchFamily="2" charset="-122"/>
                  <a:cs typeface="Times New Roman" panose="02020603050405020304"/>
                  <a:sym typeface="Times New Roman" panose="02020603050405020304"/>
                </a:rPr>
                <a:t>字符串</a:t>
              </a:r>
            </a:p>
          </p:txBody>
        </p:sp>
        <p:sp>
          <p:nvSpPr>
            <p:cNvPr id="14" name="文本框 14"/>
            <p:cNvSpPr txBox="1"/>
            <p:nvPr/>
          </p:nvSpPr>
          <p:spPr>
            <a:xfrm>
              <a:off x="1539807" y="1507893"/>
              <a:ext cx="1199876"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b="1" strike="noStrike" kern="100" noProof="1">
                  <a:latin typeface="Calibri" panose="020F0502020204030204"/>
                  <a:ea typeface="宋体" panose="02010600030101010101" pitchFamily="2" charset="-122"/>
                  <a:cs typeface="Times New Roman" panose="02020603050405020304"/>
                  <a:sym typeface="Times New Roman" panose="02020603050405020304"/>
                </a:rPr>
                <a:t>字典</a:t>
              </a:r>
            </a:p>
          </p:txBody>
        </p:sp>
        <p:sp>
          <p:nvSpPr>
            <p:cNvPr id="15" name="文本框 15"/>
            <p:cNvSpPr txBox="1"/>
            <p:nvPr/>
          </p:nvSpPr>
          <p:spPr>
            <a:xfrm>
              <a:off x="1539403" y="2043542"/>
              <a:ext cx="1200686"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b="1" strike="noStrike" kern="100" noProof="1">
                  <a:latin typeface="Calibri" panose="020F0502020204030204"/>
                  <a:ea typeface="宋体" panose="02010600030101010101" pitchFamily="2" charset="-122"/>
                  <a:cs typeface="Times New Roman" panose="02020603050405020304"/>
                  <a:sym typeface="Times New Roman" panose="02020603050405020304"/>
                </a:rPr>
                <a:t>集合</a:t>
              </a:r>
            </a:p>
          </p:txBody>
        </p:sp>
        <p:sp>
          <p:nvSpPr>
            <p:cNvPr id="16" name="文本框 16"/>
            <p:cNvSpPr txBox="1"/>
            <p:nvPr/>
          </p:nvSpPr>
          <p:spPr>
            <a:xfrm>
              <a:off x="1539807" y="2526142"/>
              <a:ext cx="1200281" cy="499971"/>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b="1" strike="noStrike" kern="100" noProof="1">
                  <a:latin typeface="Calibri" panose="020F0502020204030204"/>
                  <a:ea typeface="宋体" panose="02010600030101010101" pitchFamily="2" charset="-122"/>
                  <a:cs typeface="Times New Roman" panose="02020603050405020304"/>
                  <a:sym typeface="Times New Roman" panose="02020603050405020304"/>
                </a:rPr>
                <a:t>range、zip、map、enumerate等</a:t>
              </a:r>
            </a:p>
          </p:txBody>
        </p:sp>
        <p:sp>
          <p:nvSpPr>
            <p:cNvPr id="17" name="文本框 17"/>
            <p:cNvSpPr txBox="1"/>
            <p:nvPr/>
          </p:nvSpPr>
          <p:spPr>
            <a:xfrm>
              <a:off x="3305810" y="687705"/>
              <a:ext cx="915670"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b="1" strike="noStrike" kern="100" noProof="1">
                  <a:latin typeface="Calibri" panose="020F0502020204030204"/>
                  <a:ea typeface="宋体" panose="02010600030101010101" pitchFamily="2" charset="-122"/>
                  <a:cs typeface="Times New Roman" panose="02020603050405020304"/>
                  <a:sym typeface="Times New Roman" panose="02020603050405020304"/>
                </a:rPr>
                <a:t>可变序列</a:t>
              </a:r>
            </a:p>
          </p:txBody>
        </p:sp>
        <p:sp>
          <p:nvSpPr>
            <p:cNvPr id="18" name="文本框 18"/>
            <p:cNvSpPr txBox="1"/>
            <p:nvPr/>
          </p:nvSpPr>
          <p:spPr>
            <a:xfrm>
              <a:off x="3305175" y="1513205"/>
              <a:ext cx="914400"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b="1" strike="noStrike" kern="100" noProof="1">
                  <a:latin typeface="Calibri" panose="020F0502020204030204"/>
                  <a:ea typeface="宋体" panose="02010600030101010101" pitchFamily="2" charset="-122"/>
                  <a:cs typeface="Times New Roman" panose="02020603050405020304"/>
                  <a:sym typeface="Times New Roman" panose="02020603050405020304"/>
                </a:rPr>
                <a:t>不可变序列</a:t>
              </a:r>
            </a:p>
          </p:txBody>
        </p:sp>
        <p:cxnSp>
          <p:nvCxnSpPr>
            <p:cNvPr id="19" name="直接箭头连接符 19"/>
            <p:cNvCxnSpPr>
              <a:stCxn id="11" idx="3"/>
              <a:endCxn id="17" idx="1"/>
            </p:cNvCxnSpPr>
            <p:nvPr/>
          </p:nvCxnSpPr>
          <p:spPr>
            <a:xfrm>
              <a:off x="2739890" y="166370"/>
              <a:ext cx="565743" cy="662872"/>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直接箭头连接符 20"/>
            <p:cNvCxnSpPr>
              <a:stCxn id="14" idx="3"/>
              <a:endCxn id="17" idx="1"/>
            </p:cNvCxnSpPr>
            <p:nvPr/>
          </p:nvCxnSpPr>
          <p:spPr>
            <a:xfrm flipV="1">
              <a:off x="2739546" y="828955"/>
              <a:ext cx="566147" cy="819670"/>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直接箭头连接符 21"/>
            <p:cNvCxnSpPr>
              <a:stCxn id="15" idx="3"/>
              <a:endCxn id="17" idx="1"/>
            </p:cNvCxnSpPr>
            <p:nvPr/>
          </p:nvCxnSpPr>
          <p:spPr>
            <a:xfrm flipV="1">
              <a:off x="2740329" y="829081"/>
              <a:ext cx="565338" cy="1355319"/>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直接箭头连接符 22"/>
            <p:cNvCxnSpPr>
              <a:stCxn id="12" idx="3"/>
              <a:endCxn id="18" idx="1"/>
            </p:cNvCxnSpPr>
            <p:nvPr/>
          </p:nvCxnSpPr>
          <p:spPr>
            <a:xfrm>
              <a:off x="2739597" y="653415"/>
              <a:ext cx="565743" cy="100088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直接箭头连接符 23"/>
            <p:cNvCxnSpPr>
              <a:stCxn id="13" idx="3"/>
              <a:endCxn id="18" idx="1"/>
            </p:cNvCxnSpPr>
            <p:nvPr/>
          </p:nvCxnSpPr>
          <p:spPr>
            <a:xfrm>
              <a:off x="2739571" y="1142365"/>
              <a:ext cx="565743" cy="51217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4" name="直接箭头连接符 24"/>
            <p:cNvCxnSpPr>
              <a:stCxn id="16" idx="3"/>
              <a:endCxn id="18" idx="1"/>
            </p:cNvCxnSpPr>
            <p:nvPr/>
          </p:nvCxnSpPr>
          <p:spPr>
            <a:xfrm flipV="1">
              <a:off x="2739980" y="1654220"/>
              <a:ext cx="565338" cy="112200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5" name="直接箭头连接符 25"/>
            <p:cNvCxnSpPr>
              <a:stCxn id="11" idx="1"/>
              <a:endCxn id="9" idx="3"/>
            </p:cNvCxnSpPr>
            <p:nvPr/>
          </p:nvCxnSpPr>
          <p:spPr>
            <a:xfrm flipH="1">
              <a:off x="829898" y="166370"/>
              <a:ext cx="715879" cy="636113"/>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直接箭头连接符 26"/>
            <p:cNvCxnSpPr>
              <a:stCxn id="12" idx="1"/>
              <a:endCxn id="9" idx="3"/>
            </p:cNvCxnSpPr>
            <p:nvPr/>
          </p:nvCxnSpPr>
          <p:spPr>
            <a:xfrm flipH="1">
              <a:off x="829675" y="653415"/>
              <a:ext cx="711023" cy="148818"/>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7" name="直接箭头连接符 27"/>
            <p:cNvCxnSpPr>
              <a:stCxn id="13" idx="1"/>
              <a:endCxn id="9" idx="3"/>
            </p:cNvCxnSpPr>
            <p:nvPr/>
          </p:nvCxnSpPr>
          <p:spPr>
            <a:xfrm flipH="1" flipV="1">
              <a:off x="829675" y="802479"/>
              <a:ext cx="711023" cy="33988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直接箭头连接符 28"/>
            <p:cNvCxnSpPr>
              <a:stCxn id="16" idx="1"/>
              <a:endCxn id="9" idx="3"/>
            </p:cNvCxnSpPr>
            <p:nvPr/>
          </p:nvCxnSpPr>
          <p:spPr>
            <a:xfrm flipH="1" flipV="1">
              <a:off x="829849" y="802158"/>
              <a:ext cx="709809" cy="1974062"/>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9" name="直接箭头连接符 29"/>
            <p:cNvCxnSpPr>
              <a:stCxn id="14" idx="1"/>
              <a:endCxn id="10" idx="3"/>
            </p:cNvCxnSpPr>
            <p:nvPr/>
          </p:nvCxnSpPr>
          <p:spPr>
            <a:xfrm flipH="1">
              <a:off x="839157" y="1648626"/>
              <a:ext cx="700501" cy="3286"/>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0" name="直接箭头连接符 30"/>
            <p:cNvCxnSpPr>
              <a:stCxn id="15" idx="1"/>
              <a:endCxn id="10" idx="3"/>
            </p:cNvCxnSpPr>
            <p:nvPr/>
          </p:nvCxnSpPr>
          <p:spPr>
            <a:xfrm flipH="1" flipV="1">
              <a:off x="838926" y="1652037"/>
              <a:ext cx="700501" cy="532363"/>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5" name="椭圆形标注 4"/>
          <p:cNvSpPr/>
          <p:nvPr/>
        </p:nvSpPr>
        <p:spPr>
          <a:xfrm>
            <a:off x="9278968" y="4107741"/>
            <a:ext cx="1406463" cy="814705"/>
          </a:xfrm>
          <a:prstGeom prst="wedgeEllipseCallout">
            <a:avLst>
              <a:gd name="adj1" fmla="val -100649"/>
              <a:gd name="adj2" fmla="val -694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不可增删改</a:t>
            </a:r>
            <a:endParaRPr lang="zh-CN" altLang="en-US" b="1" dirty="0"/>
          </a:p>
        </p:txBody>
      </p:sp>
      <p:sp>
        <p:nvSpPr>
          <p:cNvPr id="31" name="椭圆形标注 30"/>
          <p:cNvSpPr/>
          <p:nvPr/>
        </p:nvSpPr>
        <p:spPr>
          <a:xfrm>
            <a:off x="1081266" y="1279526"/>
            <a:ext cx="1406463" cy="814705"/>
          </a:xfrm>
          <a:prstGeom prst="wedgeEllipseCallout">
            <a:avLst>
              <a:gd name="adj1" fmla="val 50546"/>
              <a:gd name="adj2" fmla="val 1001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索引访问</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2</a:t>
            </a:r>
            <a:r>
              <a:rPr lang="zh-CN" altLang="en-US">
                <a:sym typeface="+mn-ea"/>
              </a:rPr>
              <a:t>.5  内置函数对列表的操作</a:t>
            </a:r>
            <a:endParaRPr lang="zh-CN" altLang="en-US"/>
          </a:p>
        </p:txBody>
      </p:sp>
      <p:sp>
        <p:nvSpPr>
          <p:cNvPr id="3" name="内容占位符 2"/>
          <p:cNvSpPr>
            <a:spLocks noGrp="1"/>
          </p:cNvSpPr>
          <p:nvPr>
            <p:ph idx="1"/>
          </p:nvPr>
        </p:nvSpPr>
        <p:spPr>
          <a:xfrm>
            <a:off x="838200" y="1321435"/>
            <a:ext cx="10515600" cy="4918075"/>
          </a:xfrm>
        </p:spPr>
        <p:txBody>
          <a:bodyPr>
            <a:normAutofit/>
          </a:bodyPr>
          <a:lstStyle/>
          <a:p>
            <a:pPr marL="0" indent="0" fontAlgn="auto">
              <a:lnSpc>
                <a:spcPct val="100000"/>
              </a:lnSpc>
              <a:spcBef>
                <a:spcPts val="0"/>
              </a:spcBef>
              <a:buNone/>
            </a:pPr>
            <a:r>
              <a:rPr lang="zh-CN" altLang="en-US" sz="2000" b="1" dirty="0">
                <a:latin typeface="Consolas" panose="020B0609020204030204" charset="0"/>
              </a:rPr>
              <a:t>&gt;&gt;&gt; x = list(range(11))              #生成列表</a:t>
            </a:r>
          </a:p>
          <a:p>
            <a:pPr marL="0" indent="0" fontAlgn="auto">
              <a:lnSpc>
                <a:spcPct val="100000"/>
              </a:lnSpc>
              <a:spcBef>
                <a:spcPts val="0"/>
              </a:spcBef>
              <a:buNone/>
            </a:pPr>
            <a:r>
              <a:rPr lang="zh-CN" altLang="en-US" sz="2000" b="1" dirty="0">
                <a:latin typeface="Consolas" panose="020B0609020204030204" charset="0"/>
              </a:rPr>
              <a:t>&gt;&gt;&gt; import random</a:t>
            </a:r>
          </a:p>
          <a:p>
            <a:pPr marL="0" indent="0" fontAlgn="auto">
              <a:lnSpc>
                <a:spcPct val="100000"/>
              </a:lnSpc>
              <a:spcBef>
                <a:spcPts val="0"/>
              </a:spcBef>
              <a:buNone/>
            </a:pPr>
            <a:r>
              <a:rPr lang="zh-CN" altLang="en-US" sz="2000" b="1" dirty="0">
                <a:latin typeface="Consolas" panose="020B0609020204030204" charset="0"/>
              </a:rPr>
              <a:t>&gt;&gt;&gt; random.shuffle(x)                #打乱列表中元素顺序</a:t>
            </a:r>
          </a:p>
          <a:p>
            <a:pPr marL="0" indent="0" fontAlgn="auto">
              <a:lnSpc>
                <a:spcPct val="100000"/>
              </a:lnSpc>
              <a:spcBef>
                <a:spcPts val="0"/>
              </a:spcBef>
              <a:buNone/>
            </a:pPr>
            <a:r>
              <a:rPr lang="zh-CN" altLang="en-US" sz="2000" b="1" dirty="0">
                <a:latin typeface="Consolas" panose="020B0609020204030204" charset="0"/>
              </a:rPr>
              <a:t>&gt;&gt;&gt; x</a:t>
            </a:r>
          </a:p>
          <a:p>
            <a:pPr marL="0" indent="0" fontAlgn="auto">
              <a:lnSpc>
                <a:spcPct val="100000"/>
              </a:lnSpc>
              <a:spcBef>
                <a:spcPts val="0"/>
              </a:spcBef>
              <a:buNone/>
            </a:pPr>
            <a:r>
              <a:rPr lang="zh-CN" altLang="en-US" sz="2000" b="1" dirty="0">
                <a:solidFill>
                  <a:srgbClr val="00B0F0"/>
                </a:solidFill>
                <a:latin typeface="Consolas" panose="020B0609020204030204" charset="0"/>
              </a:rPr>
              <a:t>[0, 6, 10, 9, 8, 7, 4, 5, 2, 1, 3]</a:t>
            </a:r>
          </a:p>
          <a:p>
            <a:pPr marL="0" indent="0" fontAlgn="auto">
              <a:lnSpc>
                <a:spcPct val="100000"/>
              </a:lnSpc>
              <a:spcBef>
                <a:spcPts val="0"/>
              </a:spcBef>
              <a:buNone/>
            </a:pPr>
            <a:r>
              <a:rPr lang="zh-CN" altLang="en-US" sz="2000" b="1" dirty="0">
                <a:latin typeface="Consolas" panose="020B0609020204030204" charset="0"/>
              </a:rPr>
              <a:t>&gt;&gt;&gt; all(x)                           #测试</a:t>
            </a:r>
            <a:r>
              <a:rPr lang="zh-CN" altLang="en-US" sz="2000" b="1" dirty="0" smtClean="0">
                <a:latin typeface="Consolas" panose="020B0609020204030204" charset="0"/>
              </a:rPr>
              <a:t>是否</a:t>
            </a:r>
            <a:r>
              <a:rPr lang="zh-CN" altLang="en-US" sz="2000" b="1" dirty="0" smtClean="0">
                <a:solidFill>
                  <a:srgbClr val="FF0000"/>
                </a:solidFill>
                <a:latin typeface="Consolas" panose="020B0609020204030204" charset="0"/>
              </a:rPr>
              <a:t>所有元素都等价于True</a:t>
            </a:r>
          </a:p>
          <a:p>
            <a:pPr marL="0" indent="0" fontAlgn="auto">
              <a:lnSpc>
                <a:spcPct val="100000"/>
              </a:lnSpc>
              <a:spcBef>
                <a:spcPts val="0"/>
              </a:spcBef>
              <a:buNone/>
            </a:pPr>
            <a:r>
              <a:rPr lang="zh-CN" altLang="en-US" sz="2000" b="1" dirty="0" smtClean="0">
                <a:solidFill>
                  <a:srgbClr val="00B0F0"/>
                </a:solidFill>
                <a:latin typeface="Consolas" panose="020B0609020204030204" charset="0"/>
              </a:rPr>
              <a:t>False</a:t>
            </a:r>
          </a:p>
          <a:p>
            <a:pPr marL="0" indent="0" fontAlgn="auto">
              <a:lnSpc>
                <a:spcPct val="100000"/>
              </a:lnSpc>
              <a:spcBef>
                <a:spcPts val="0"/>
              </a:spcBef>
              <a:buNone/>
            </a:pPr>
            <a:r>
              <a:rPr lang="zh-CN" altLang="en-US" sz="2000" b="1" dirty="0" smtClean="0">
                <a:latin typeface="Consolas" panose="020B0609020204030204" charset="0"/>
              </a:rPr>
              <a:t>&gt;&gt;&gt; </a:t>
            </a:r>
            <a:r>
              <a:rPr lang="zh-CN" altLang="en-US" sz="2000" b="1" dirty="0">
                <a:latin typeface="Consolas" panose="020B0609020204030204" charset="0"/>
              </a:rPr>
              <a:t>any(x)                           #测试是否存在等价于True的元素</a:t>
            </a:r>
          </a:p>
          <a:p>
            <a:pPr marL="0" indent="0" fontAlgn="auto">
              <a:lnSpc>
                <a:spcPct val="100000"/>
              </a:lnSpc>
              <a:spcBef>
                <a:spcPts val="0"/>
              </a:spcBef>
              <a:buNone/>
            </a:pPr>
            <a:r>
              <a:rPr lang="zh-CN" altLang="en-US" sz="2000" b="1" dirty="0">
                <a:solidFill>
                  <a:srgbClr val="00B0F0"/>
                </a:solidFill>
                <a:latin typeface="Consolas" panose="020B0609020204030204" charset="0"/>
              </a:rPr>
              <a:t>True</a:t>
            </a:r>
          </a:p>
          <a:p>
            <a:pPr marL="0" indent="0" fontAlgn="auto">
              <a:lnSpc>
                <a:spcPct val="100000"/>
              </a:lnSpc>
              <a:spcBef>
                <a:spcPts val="0"/>
              </a:spcBef>
              <a:buNone/>
            </a:pPr>
            <a:r>
              <a:rPr lang="zh-CN" altLang="en-US" sz="2000" b="1" dirty="0">
                <a:latin typeface="Consolas" panose="020B0609020204030204" charset="0"/>
              </a:rPr>
              <a:t>&gt;&gt;&gt; max(x)                           #返回最大值</a:t>
            </a:r>
          </a:p>
          <a:p>
            <a:pPr marL="0" indent="0" fontAlgn="auto">
              <a:lnSpc>
                <a:spcPct val="100000"/>
              </a:lnSpc>
              <a:spcBef>
                <a:spcPts val="0"/>
              </a:spcBef>
              <a:buNone/>
            </a:pPr>
            <a:r>
              <a:rPr lang="zh-CN" altLang="en-US" sz="2000" b="1" dirty="0">
                <a:solidFill>
                  <a:srgbClr val="00B0F0"/>
                </a:solidFill>
                <a:latin typeface="Consolas" panose="020B0609020204030204" charset="0"/>
              </a:rPr>
              <a:t>10</a:t>
            </a:r>
          </a:p>
          <a:p>
            <a:pPr marL="0" indent="0" fontAlgn="auto">
              <a:lnSpc>
                <a:spcPct val="100000"/>
              </a:lnSpc>
              <a:spcBef>
                <a:spcPts val="0"/>
              </a:spcBef>
              <a:buNone/>
            </a:pPr>
            <a:r>
              <a:rPr lang="zh-CN" altLang="en-US" sz="2000" b="1" dirty="0">
                <a:latin typeface="Consolas" panose="020B0609020204030204" charset="0"/>
              </a:rPr>
              <a:t>&gt;&gt;&gt; max(x, key=str)                  #按指定规则返回最大值</a:t>
            </a:r>
          </a:p>
          <a:p>
            <a:pPr marL="0" indent="0" fontAlgn="auto">
              <a:lnSpc>
                <a:spcPct val="100000"/>
              </a:lnSpc>
              <a:spcBef>
                <a:spcPts val="0"/>
              </a:spcBef>
              <a:buNone/>
            </a:pPr>
            <a:r>
              <a:rPr lang="zh-CN" altLang="en-US" sz="2000" b="1" dirty="0">
                <a:solidFill>
                  <a:srgbClr val="00B0F0"/>
                </a:solidFill>
                <a:latin typeface="Consolas" panose="020B0609020204030204" charset="0"/>
              </a:rPr>
              <a:t>9</a:t>
            </a:r>
          </a:p>
          <a:p>
            <a:pPr marL="0" indent="0" fontAlgn="auto">
              <a:lnSpc>
                <a:spcPct val="100000"/>
              </a:lnSpc>
              <a:spcBef>
                <a:spcPts val="0"/>
              </a:spcBef>
              <a:buNone/>
            </a:pPr>
            <a:r>
              <a:rPr lang="zh-CN" altLang="en-US" sz="2000" b="1" dirty="0">
                <a:latin typeface="Consolas" panose="020B0609020204030204" charset="0"/>
              </a:rPr>
              <a:t>&gt;&gt;&gt; min(x)</a:t>
            </a:r>
            <a:endParaRPr lang="zh-CN" altLang="en-US" sz="2000" b="1" dirty="0">
              <a:solidFill>
                <a:srgbClr val="00B0F0"/>
              </a:solidFill>
              <a:latin typeface="Consolas" panose="020B0609020204030204" charset="0"/>
            </a:endParaRPr>
          </a:p>
          <a:p>
            <a:pPr marL="0" indent="0" fontAlgn="auto">
              <a:lnSpc>
                <a:spcPct val="100000"/>
              </a:lnSpc>
              <a:spcBef>
                <a:spcPts val="0"/>
              </a:spcBef>
              <a:buNone/>
            </a:pPr>
            <a:r>
              <a:rPr lang="zh-CN" altLang="en-US" sz="2000" b="1" dirty="0">
                <a:solidFill>
                  <a:srgbClr val="00B0F0"/>
                </a:solidFill>
                <a:latin typeface="Consolas" panose="020B0609020204030204" charset="0"/>
              </a:rPr>
              <a:t>0</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20</a:t>
            </a:fld>
            <a:endParaRPr lang="zh-CN" altLang="en-US"/>
          </a:p>
        </p:txBody>
      </p:sp>
      <p:sp>
        <p:nvSpPr>
          <p:cNvPr id="5" name="矩形 4"/>
          <p:cNvSpPr/>
          <p:nvPr/>
        </p:nvSpPr>
        <p:spPr>
          <a:xfrm>
            <a:off x="9579429" y="4417358"/>
            <a:ext cx="2002971" cy="193899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2000" dirty="0"/>
              <a:t>&gt;&gt;&gt; x=[]</a:t>
            </a:r>
          </a:p>
          <a:p>
            <a:r>
              <a:rPr lang="zh-CN" altLang="en-US" sz="2000" dirty="0"/>
              <a:t>&gt;&gt;&gt; all(x)</a:t>
            </a:r>
          </a:p>
          <a:p>
            <a:r>
              <a:rPr lang="zh-CN" altLang="en-US" sz="2000" dirty="0"/>
              <a:t>True</a:t>
            </a:r>
          </a:p>
          <a:p>
            <a:r>
              <a:rPr lang="zh-CN" altLang="en-US" sz="2000" dirty="0"/>
              <a:t>&gt;&gt;&gt; x=[[]]</a:t>
            </a:r>
          </a:p>
          <a:p>
            <a:r>
              <a:rPr lang="zh-CN" altLang="en-US" sz="2000" dirty="0"/>
              <a:t>&gt;&gt;&gt; all(x)</a:t>
            </a:r>
          </a:p>
          <a:p>
            <a:r>
              <a:rPr lang="zh-CN" altLang="en-US" sz="2000" dirty="0"/>
              <a:t>False</a:t>
            </a:r>
          </a:p>
        </p:txBody>
      </p:sp>
      <p:sp>
        <p:nvSpPr>
          <p:cNvPr id="6" name="矩形 5"/>
          <p:cNvSpPr/>
          <p:nvPr/>
        </p:nvSpPr>
        <p:spPr>
          <a:xfrm>
            <a:off x="3910149" y="5103674"/>
            <a:ext cx="4963885" cy="1754326"/>
          </a:xfrm>
          <a:prstGeom prst="rect">
            <a:avLst/>
          </a:prstGeom>
        </p:spPr>
        <p:txBody>
          <a:bodyPr wrap="square">
            <a:spAutoFit/>
          </a:bodyPr>
          <a:lstStyle/>
          <a:p>
            <a:r>
              <a:rPr lang="zh-CN" altLang="en-US" dirty="0" smtClean="0"/>
              <a:t>元素为以下就认定为假：</a:t>
            </a:r>
            <a:endParaRPr lang="en-US" altLang="zh-CN" dirty="0" smtClean="0"/>
          </a:p>
          <a:p>
            <a:r>
              <a:rPr lang="en-US" altLang="zh-CN" dirty="0" smtClean="0"/>
              <a:t>1.None-</a:t>
            </a:r>
            <a:r>
              <a:rPr lang="en-US" altLang="zh-CN" dirty="0"/>
              <a:t>-&gt;None</a:t>
            </a:r>
            <a:r>
              <a:rPr lang="zh-CN" altLang="en-US" dirty="0"/>
              <a:t>值</a:t>
            </a:r>
          </a:p>
          <a:p>
            <a:r>
              <a:rPr lang="en-US" altLang="zh-CN" dirty="0"/>
              <a:t>2.False--&gt;False</a:t>
            </a:r>
            <a:r>
              <a:rPr lang="zh-CN" altLang="en-US" dirty="0"/>
              <a:t>值</a:t>
            </a:r>
          </a:p>
          <a:p>
            <a:r>
              <a:rPr lang="en-US" altLang="zh-CN" dirty="0"/>
              <a:t>3.0--&gt;</a:t>
            </a:r>
            <a:r>
              <a:rPr lang="zh-CN" altLang="en-US" dirty="0"/>
              <a:t>数值零不管它是</a:t>
            </a:r>
            <a:r>
              <a:rPr lang="en-US" altLang="zh-CN" dirty="0" err="1"/>
              <a:t>int,float</a:t>
            </a:r>
            <a:r>
              <a:rPr lang="zh-CN" altLang="en-US" dirty="0"/>
              <a:t>还是</a:t>
            </a:r>
            <a:r>
              <a:rPr lang="en-US" altLang="zh-CN" dirty="0"/>
              <a:t>complex</a:t>
            </a:r>
            <a:r>
              <a:rPr lang="zh-CN" altLang="en-US" dirty="0"/>
              <a:t>类型</a:t>
            </a:r>
          </a:p>
          <a:p>
            <a:r>
              <a:rPr lang="en-US" altLang="zh-CN" dirty="0"/>
              <a:t>4.'',(),[]--&gt;</a:t>
            </a:r>
            <a:r>
              <a:rPr lang="zh-CN" altLang="en-US" dirty="0"/>
              <a:t>任何一个空的序列</a:t>
            </a:r>
          </a:p>
          <a:p>
            <a:r>
              <a:rPr lang="en-US" altLang="zh-CN" dirty="0"/>
              <a:t>5.{}--&gt;</a:t>
            </a:r>
            <a:r>
              <a:rPr lang="zh-CN" altLang="en-US" dirty="0"/>
              <a:t>空的集合。</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2</a:t>
            </a:r>
            <a:r>
              <a:rPr lang="zh-CN" altLang="en-US">
                <a:sym typeface="+mn-ea"/>
              </a:rPr>
              <a:t>.5  内置函数对列表的操作</a:t>
            </a:r>
            <a:endParaRPr lang="zh-CN" altLang="en-US"/>
          </a:p>
        </p:txBody>
      </p:sp>
      <p:sp>
        <p:nvSpPr>
          <p:cNvPr id="3" name="内容占位符 2"/>
          <p:cNvSpPr>
            <a:spLocks noGrp="1"/>
          </p:cNvSpPr>
          <p:nvPr>
            <p:ph idx="1"/>
          </p:nvPr>
        </p:nvSpPr>
        <p:spPr>
          <a:xfrm>
            <a:off x="822642" y="1320800"/>
            <a:ext cx="10515600" cy="5035550"/>
          </a:xfrm>
        </p:spPr>
        <p:txBody>
          <a:bodyPr>
            <a:normAutofit/>
          </a:bodyPr>
          <a:lstStyle/>
          <a:p>
            <a:pPr marL="0" indent="0" fontAlgn="auto">
              <a:lnSpc>
                <a:spcPct val="100000"/>
              </a:lnSpc>
              <a:spcBef>
                <a:spcPts val="0"/>
              </a:spcBef>
              <a:buNone/>
            </a:pPr>
            <a:r>
              <a:rPr lang="zh-CN" altLang="en-US" sz="2000" b="1" dirty="0">
                <a:latin typeface="Consolas" panose="020B0609020204030204" charset="0"/>
              </a:rPr>
              <a:t>&gt;&gt;&gt; sum(x)                    #所有元素之和</a:t>
            </a:r>
          </a:p>
          <a:p>
            <a:pPr marL="0" indent="0" fontAlgn="auto">
              <a:lnSpc>
                <a:spcPct val="100000"/>
              </a:lnSpc>
              <a:spcBef>
                <a:spcPts val="0"/>
              </a:spcBef>
              <a:buNone/>
            </a:pPr>
            <a:r>
              <a:rPr lang="zh-CN" altLang="en-US" sz="2000" b="1" dirty="0">
                <a:solidFill>
                  <a:srgbClr val="00B0F0"/>
                </a:solidFill>
                <a:latin typeface="Consolas" panose="020B0609020204030204" charset="0"/>
              </a:rPr>
              <a:t>55</a:t>
            </a:r>
          </a:p>
          <a:p>
            <a:pPr marL="0" indent="0" fontAlgn="auto">
              <a:lnSpc>
                <a:spcPct val="100000"/>
              </a:lnSpc>
              <a:spcBef>
                <a:spcPts val="0"/>
              </a:spcBef>
              <a:buNone/>
            </a:pPr>
            <a:r>
              <a:rPr lang="zh-CN" altLang="en-US" sz="2000" b="1" dirty="0">
                <a:latin typeface="Consolas" panose="020B0609020204030204" charset="0"/>
              </a:rPr>
              <a:t>&gt;&gt;&gt; len(x)                    #列表元素个数</a:t>
            </a:r>
          </a:p>
          <a:p>
            <a:pPr marL="0" indent="0" fontAlgn="auto">
              <a:lnSpc>
                <a:spcPct val="100000"/>
              </a:lnSpc>
              <a:spcBef>
                <a:spcPts val="0"/>
              </a:spcBef>
              <a:buNone/>
            </a:pPr>
            <a:r>
              <a:rPr lang="zh-CN" altLang="en-US" sz="2000" b="1" dirty="0">
                <a:solidFill>
                  <a:srgbClr val="00B0F0"/>
                </a:solidFill>
                <a:latin typeface="Consolas" panose="020B0609020204030204" charset="0"/>
              </a:rPr>
              <a:t>11</a:t>
            </a:r>
          </a:p>
          <a:p>
            <a:pPr marL="0" indent="0" fontAlgn="auto">
              <a:lnSpc>
                <a:spcPct val="100000"/>
              </a:lnSpc>
              <a:spcBef>
                <a:spcPts val="0"/>
              </a:spcBef>
              <a:buNone/>
            </a:pPr>
            <a:r>
              <a:rPr lang="zh-CN" altLang="en-US" sz="2000" b="1" dirty="0">
                <a:latin typeface="Consolas" panose="020B0609020204030204" charset="0"/>
              </a:rPr>
              <a:t>&gt;&gt;&gt; list(zip(x, [1]*11))      #</a:t>
            </a:r>
            <a:r>
              <a:rPr lang="zh-CN" altLang="en-US" sz="2000" b="1" dirty="0">
                <a:solidFill>
                  <a:srgbClr val="FF0000"/>
                </a:solidFill>
                <a:latin typeface="Consolas" panose="020B0609020204030204" charset="0"/>
              </a:rPr>
              <a:t>多列表元素重新组合</a:t>
            </a:r>
          </a:p>
          <a:p>
            <a:pPr marL="0" indent="0" fontAlgn="auto">
              <a:lnSpc>
                <a:spcPct val="100000"/>
              </a:lnSpc>
              <a:spcBef>
                <a:spcPts val="0"/>
              </a:spcBef>
              <a:buNone/>
            </a:pPr>
            <a:r>
              <a:rPr lang="zh-CN" altLang="en-US" sz="2000" b="1" dirty="0">
                <a:solidFill>
                  <a:srgbClr val="00B0F0"/>
                </a:solidFill>
                <a:latin typeface="Consolas" panose="020B0609020204030204" charset="0"/>
              </a:rPr>
              <a:t>[(0, 1), (6, 1), (10, 1), (9, 1), (8, 1), (7, 1), (4, 1), (5, 1), (2, 1), (1, 1), (3, 1)]</a:t>
            </a:r>
          </a:p>
          <a:p>
            <a:pPr marL="0" indent="0" fontAlgn="auto">
              <a:lnSpc>
                <a:spcPct val="100000"/>
              </a:lnSpc>
              <a:spcBef>
                <a:spcPts val="0"/>
              </a:spcBef>
              <a:buNone/>
            </a:pPr>
            <a:r>
              <a:rPr lang="zh-CN" altLang="en-US" sz="2000" b="1" dirty="0">
                <a:latin typeface="Consolas" panose="020B0609020204030204" charset="0"/>
              </a:rPr>
              <a:t>&gt;&gt;&gt; list(zip(range(1,4)))     #</a:t>
            </a:r>
            <a:r>
              <a:rPr lang="zh-CN" altLang="en-US" sz="2000" b="1" dirty="0">
                <a:solidFill>
                  <a:srgbClr val="FF0000"/>
                </a:solidFill>
                <a:latin typeface="Consolas" panose="020B0609020204030204" charset="0"/>
              </a:rPr>
              <a:t>zip()函数也可以用于一个序列或迭代对象</a:t>
            </a:r>
          </a:p>
          <a:p>
            <a:pPr marL="0" indent="0" fontAlgn="auto">
              <a:lnSpc>
                <a:spcPct val="100000"/>
              </a:lnSpc>
              <a:spcBef>
                <a:spcPts val="0"/>
              </a:spcBef>
              <a:buNone/>
            </a:pPr>
            <a:r>
              <a:rPr lang="zh-CN" altLang="en-US" sz="2000" b="1" dirty="0">
                <a:solidFill>
                  <a:srgbClr val="00B0F0"/>
                </a:solidFill>
                <a:latin typeface="Consolas" panose="020B0609020204030204" charset="0"/>
              </a:rPr>
              <a:t>[(1,), (2,), (3,)]</a:t>
            </a:r>
          </a:p>
          <a:p>
            <a:pPr marL="0" indent="0" fontAlgn="auto">
              <a:lnSpc>
                <a:spcPct val="100000"/>
              </a:lnSpc>
              <a:spcBef>
                <a:spcPts val="0"/>
              </a:spcBef>
              <a:buNone/>
            </a:pPr>
            <a:r>
              <a:rPr lang="zh-CN" altLang="en-US" sz="2000" b="1" dirty="0">
                <a:latin typeface="Consolas" panose="020B0609020204030204" charset="0"/>
              </a:rPr>
              <a:t>&gt;&gt;&gt; list(zip(['a', 'b', 'c'], [1, 2]))    #如果</a:t>
            </a:r>
            <a:r>
              <a:rPr lang="zh-CN" altLang="en-US" sz="2000" b="1" dirty="0">
                <a:solidFill>
                  <a:srgbClr val="FF0000"/>
                </a:solidFill>
                <a:latin typeface="Consolas" panose="020B0609020204030204" charset="0"/>
              </a:rPr>
              <a:t>两个列表不等长，以短的为准</a:t>
            </a:r>
          </a:p>
          <a:p>
            <a:pPr marL="0" indent="0" fontAlgn="auto">
              <a:lnSpc>
                <a:spcPct val="100000"/>
              </a:lnSpc>
              <a:spcBef>
                <a:spcPts val="0"/>
              </a:spcBef>
              <a:buNone/>
            </a:pPr>
            <a:r>
              <a:rPr lang="zh-CN" altLang="en-US" sz="2000" b="1" dirty="0">
                <a:solidFill>
                  <a:srgbClr val="00B0F0"/>
                </a:solidFill>
                <a:latin typeface="Consolas" panose="020B0609020204030204" charset="0"/>
              </a:rPr>
              <a:t>[('a', 1), ('b', 2)]</a:t>
            </a:r>
          </a:p>
          <a:p>
            <a:pPr marL="0" indent="0" fontAlgn="auto">
              <a:lnSpc>
                <a:spcPct val="100000"/>
              </a:lnSpc>
              <a:spcBef>
                <a:spcPts val="0"/>
              </a:spcBef>
              <a:buNone/>
            </a:pPr>
            <a:r>
              <a:rPr lang="zh-CN" altLang="en-US" sz="2000" b="1" dirty="0">
                <a:latin typeface="Consolas" panose="020B0609020204030204" charset="0"/>
              </a:rPr>
              <a:t>&gt;&gt;&gt; enumerate(x)              #枚举列表元素，返回enumerate对象</a:t>
            </a:r>
          </a:p>
          <a:p>
            <a:pPr marL="0" indent="0" fontAlgn="auto">
              <a:lnSpc>
                <a:spcPct val="100000"/>
              </a:lnSpc>
              <a:spcBef>
                <a:spcPts val="0"/>
              </a:spcBef>
              <a:buNone/>
            </a:pPr>
            <a:r>
              <a:rPr lang="zh-CN" altLang="en-US" sz="2000" b="1" dirty="0">
                <a:solidFill>
                  <a:srgbClr val="00B0F0"/>
                </a:solidFill>
                <a:latin typeface="Consolas" panose="020B0609020204030204" charset="0"/>
              </a:rPr>
              <a:t>&lt;enumerate object at 0x00000000030A9120&gt;</a:t>
            </a:r>
          </a:p>
          <a:p>
            <a:pPr marL="0" indent="0" fontAlgn="auto">
              <a:lnSpc>
                <a:spcPct val="100000"/>
              </a:lnSpc>
              <a:spcBef>
                <a:spcPts val="0"/>
              </a:spcBef>
              <a:buNone/>
            </a:pPr>
            <a:r>
              <a:rPr lang="zh-CN" altLang="en-US" sz="2000" b="1" dirty="0">
                <a:latin typeface="Consolas" panose="020B0609020204030204" charset="0"/>
              </a:rPr>
              <a:t>&gt;&gt;&gt; list(enumerate(x))        #</a:t>
            </a:r>
            <a:r>
              <a:rPr lang="zh-CN" altLang="en-US" sz="2000" b="1" dirty="0">
                <a:solidFill>
                  <a:srgbClr val="FF0000"/>
                </a:solidFill>
                <a:latin typeface="Consolas" panose="020B0609020204030204" charset="0"/>
              </a:rPr>
              <a:t>enumerate对象可以转换为列表、元组、集合</a:t>
            </a:r>
          </a:p>
          <a:p>
            <a:pPr marL="0" indent="0" fontAlgn="auto">
              <a:lnSpc>
                <a:spcPct val="100000"/>
              </a:lnSpc>
              <a:spcBef>
                <a:spcPts val="0"/>
              </a:spcBef>
              <a:buNone/>
            </a:pPr>
            <a:r>
              <a:rPr lang="zh-CN" altLang="en-US" sz="2000" b="1" dirty="0">
                <a:solidFill>
                  <a:srgbClr val="00B0F0"/>
                </a:solidFill>
                <a:latin typeface="Consolas" panose="020B0609020204030204" charset="0"/>
              </a:rPr>
              <a:t>[(0, 0), (1, 6), (2, 10), (3, 9), (4, 8), (5, 7), (6, 4), (7, 5), (8, 2), (9, 1), (10, 3)]</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3.2.6  </a:t>
            </a:r>
            <a:r>
              <a:rPr lang="zh-CN" altLang="en-US"/>
              <a:t>列表推导式语法与应用案例</a:t>
            </a:r>
          </a:p>
        </p:txBody>
      </p:sp>
      <p:sp>
        <p:nvSpPr>
          <p:cNvPr id="3" name="内容占位符 2"/>
          <p:cNvSpPr>
            <a:spLocks noGrp="1"/>
          </p:cNvSpPr>
          <p:nvPr>
            <p:ph idx="1"/>
          </p:nvPr>
        </p:nvSpPr>
        <p:spPr/>
        <p:txBody>
          <a:bodyPr/>
          <a:lstStyle/>
          <a:p>
            <a:pPr fontAlgn="base">
              <a:lnSpc>
                <a:spcPct val="150000"/>
              </a:lnSpc>
              <a:spcBef>
                <a:spcPts val="0"/>
              </a:spcBef>
              <a:buFont typeface="Arial" panose="020B0604020202020204" pitchFamily="34" charset="0"/>
              <a:buChar char="•"/>
            </a:pPr>
            <a:r>
              <a:rPr lang="en-US" altLang="x-none" sz="2400" b="1" dirty="0">
                <a:effectLst/>
                <a:latin typeface="宋体" panose="02010600030101010101" pitchFamily="2" charset="-122"/>
                <a:sym typeface="+mn-ea"/>
              </a:rPr>
              <a:t>列表推导式使用</a:t>
            </a:r>
            <a:r>
              <a:rPr lang="en-US" altLang="x-none" sz="2400" b="1" dirty="0">
                <a:solidFill>
                  <a:srgbClr val="FF0000"/>
                </a:solidFill>
                <a:effectLst/>
                <a:latin typeface="宋体" panose="02010600030101010101" pitchFamily="2" charset="-122"/>
                <a:sym typeface="+mn-ea"/>
              </a:rPr>
              <a:t>非常简洁</a:t>
            </a:r>
            <a:r>
              <a:rPr lang="en-US" altLang="x-none" sz="2400" b="1" dirty="0">
                <a:effectLst/>
                <a:latin typeface="宋体" panose="02010600030101010101" pitchFamily="2" charset="-122"/>
                <a:sym typeface="+mn-ea"/>
              </a:rPr>
              <a:t>的方式来快速生成满足特定需求的列表，代码具有</a:t>
            </a:r>
            <a:r>
              <a:rPr lang="en-US" altLang="x-none" sz="2400" b="1" dirty="0">
                <a:solidFill>
                  <a:srgbClr val="FF0000"/>
                </a:solidFill>
                <a:effectLst/>
                <a:latin typeface="宋体" panose="02010600030101010101" pitchFamily="2" charset="-122"/>
                <a:sym typeface="+mn-ea"/>
              </a:rPr>
              <a:t>非常强的可读性</a:t>
            </a:r>
            <a:r>
              <a:rPr lang="en-US" altLang="x-none" sz="2400" b="1" dirty="0">
                <a:effectLst/>
                <a:latin typeface="宋体" panose="02010600030101010101" pitchFamily="2" charset="-122"/>
                <a:sym typeface="+mn-ea"/>
              </a:rPr>
              <a:t>。</a:t>
            </a:r>
            <a:endParaRPr lang="en-US" altLang="x-none" sz="2400" b="1" strike="noStrike" noProof="1">
              <a:effectLst/>
              <a:latin typeface="宋体" panose="02010600030101010101" pitchFamily="2" charset="-122"/>
            </a:endParaRPr>
          </a:p>
          <a:p>
            <a:pPr fontAlgn="base">
              <a:lnSpc>
                <a:spcPct val="150000"/>
              </a:lnSpc>
              <a:spcBef>
                <a:spcPts val="0"/>
              </a:spcBef>
              <a:buFont typeface="Arial" panose="020B0604020202020204" pitchFamily="34" charset="0"/>
              <a:buChar char="•"/>
            </a:pPr>
            <a:r>
              <a:rPr lang="zh-CN" altLang="en-US" sz="2400" b="1" dirty="0">
                <a:effectLst/>
                <a:latin typeface="宋体" panose="02010600030101010101" pitchFamily="2" charset="-122"/>
                <a:sym typeface="+mn-ea"/>
              </a:rPr>
              <a:t>列表推导式语法形式为：</a:t>
            </a:r>
            <a:endParaRPr lang="zh-CN" altLang="en-US" sz="2400" b="1" strike="noStrike" noProof="1">
              <a:effectLst/>
              <a:latin typeface="宋体" panose="02010600030101010101" pitchFamily="2" charset="-122"/>
            </a:endParaRPr>
          </a:p>
          <a:p>
            <a:pPr marL="0" indent="0" fontAlgn="base">
              <a:lnSpc>
                <a:spcPct val="100000"/>
              </a:lnSpc>
              <a:spcBef>
                <a:spcPts val="0"/>
              </a:spcBef>
              <a:buFont typeface="Wingdings" panose="05000000000000000000" charset="0"/>
              <a:buNone/>
            </a:pPr>
            <a:r>
              <a:rPr lang="en-US" altLang="x-none" sz="2000" b="1" dirty="0">
                <a:effectLst/>
                <a:latin typeface="Consolas" panose="020B0609020204030204" charset="0"/>
                <a:sym typeface="+mn-ea"/>
              </a:rPr>
              <a:t>[expression for expr1 in sequence1 if condition1</a:t>
            </a:r>
            <a:endParaRPr lang="en-US" altLang="x-none" sz="2000" b="1" strike="noStrike" noProof="1">
              <a:effectLst/>
              <a:latin typeface="Consolas" panose="020B0609020204030204" charset="0"/>
            </a:endParaRPr>
          </a:p>
          <a:p>
            <a:pPr marL="0" indent="0" fontAlgn="base">
              <a:lnSpc>
                <a:spcPct val="100000"/>
              </a:lnSpc>
              <a:spcBef>
                <a:spcPts val="0"/>
              </a:spcBef>
              <a:buFont typeface="Wingdings" panose="05000000000000000000" charset="0"/>
              <a:buNone/>
            </a:pPr>
            <a:r>
              <a:rPr lang="en-US" altLang="x-none" sz="2000" b="1" dirty="0">
                <a:effectLst/>
                <a:latin typeface="Consolas" panose="020B0609020204030204" charset="0"/>
                <a:sym typeface="+mn-ea"/>
              </a:rPr>
              <a:t>            for expr2 in sequence2 if condition2</a:t>
            </a:r>
            <a:endParaRPr lang="en-US" altLang="x-none" sz="2000" b="1" strike="noStrike" noProof="1">
              <a:effectLst/>
              <a:latin typeface="Consolas" panose="020B0609020204030204" charset="0"/>
            </a:endParaRPr>
          </a:p>
          <a:p>
            <a:pPr marL="0" indent="0" fontAlgn="base">
              <a:lnSpc>
                <a:spcPct val="100000"/>
              </a:lnSpc>
              <a:spcBef>
                <a:spcPts val="0"/>
              </a:spcBef>
              <a:buFont typeface="Wingdings" panose="05000000000000000000" charset="0"/>
              <a:buNone/>
            </a:pPr>
            <a:r>
              <a:rPr lang="en-US" altLang="x-none" sz="2000" b="1" dirty="0">
                <a:effectLst/>
                <a:latin typeface="Consolas" panose="020B0609020204030204" charset="0"/>
                <a:sym typeface="+mn-ea"/>
              </a:rPr>
              <a:t>            for expr3 in sequence3 if condition3</a:t>
            </a:r>
            <a:endParaRPr lang="en-US" altLang="x-none" sz="2000" b="1" strike="noStrike" noProof="1">
              <a:effectLst/>
              <a:latin typeface="Consolas" panose="020B0609020204030204" charset="0"/>
            </a:endParaRPr>
          </a:p>
          <a:p>
            <a:pPr marL="0" indent="0" fontAlgn="base">
              <a:lnSpc>
                <a:spcPct val="100000"/>
              </a:lnSpc>
              <a:spcBef>
                <a:spcPts val="0"/>
              </a:spcBef>
              <a:buFont typeface="Wingdings" panose="05000000000000000000" charset="0"/>
              <a:buNone/>
            </a:pPr>
            <a:r>
              <a:rPr lang="en-US" altLang="x-none" sz="2000" b="1" dirty="0">
                <a:effectLst/>
                <a:latin typeface="Consolas" panose="020B0609020204030204" charset="0"/>
                <a:sym typeface="+mn-ea"/>
              </a:rPr>
              <a:t>            ...</a:t>
            </a:r>
            <a:endParaRPr lang="en-US" altLang="x-none" sz="2000" b="1" strike="noStrike" noProof="1">
              <a:effectLst/>
              <a:latin typeface="Consolas" panose="020B0609020204030204" charset="0"/>
            </a:endParaRPr>
          </a:p>
          <a:p>
            <a:pPr marL="0" indent="0" fontAlgn="base">
              <a:lnSpc>
                <a:spcPct val="100000"/>
              </a:lnSpc>
              <a:spcBef>
                <a:spcPts val="0"/>
              </a:spcBef>
              <a:buFont typeface="Wingdings" panose="05000000000000000000" charset="0"/>
              <a:buNone/>
            </a:pPr>
            <a:r>
              <a:rPr lang="en-US" altLang="x-none" sz="2000" b="1" dirty="0">
                <a:effectLst/>
                <a:latin typeface="Consolas" panose="020B0609020204030204" charset="0"/>
                <a:sym typeface="+mn-ea"/>
              </a:rPr>
              <a:t>            for exprN in sequenceN if conditionN]</a:t>
            </a:r>
            <a:endParaRPr lang="en-US" altLang="x-none" sz="2000" b="1" strike="noStrike" noProof="1">
              <a:effectLst/>
              <a:latin typeface="Consolas" panose="020B0609020204030204" charset="0"/>
            </a:endParaRPr>
          </a:p>
          <a:p>
            <a:pPr marL="1905" indent="-344805" fontAlgn="base">
              <a:lnSpc>
                <a:spcPct val="80000"/>
              </a:lnSpc>
              <a:buNone/>
            </a:pPr>
            <a:endParaRPr lang="zh-CN" altLang="en-US" sz="24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3.2.6  </a:t>
            </a:r>
            <a:r>
              <a:rPr lang="zh-CN" altLang="en-US">
                <a:sym typeface="+mn-ea"/>
              </a:rPr>
              <a:t>列表推导式语法与应用案例</a:t>
            </a:r>
            <a:endParaRPr lang="zh-CN" altLang="en-US"/>
          </a:p>
        </p:txBody>
      </p:sp>
      <p:sp>
        <p:nvSpPr>
          <p:cNvPr id="3" name="内容占位符 2"/>
          <p:cNvSpPr>
            <a:spLocks noGrp="1"/>
          </p:cNvSpPr>
          <p:nvPr>
            <p:ph idx="1"/>
          </p:nvPr>
        </p:nvSpPr>
        <p:spPr>
          <a:xfrm>
            <a:off x="931506" y="1368088"/>
            <a:ext cx="10515600" cy="4639945"/>
          </a:xfrm>
        </p:spPr>
        <p:txBody>
          <a:bodyPr>
            <a:normAutofit lnSpcReduction="10000"/>
          </a:bodyPr>
          <a:lstStyle/>
          <a:p>
            <a:r>
              <a:rPr lang="zh-CN" altLang="en-US" sz="2400" b="1" dirty="0"/>
              <a:t>列表推导式在逻辑上等价于一个循环语句，只是</a:t>
            </a:r>
            <a:r>
              <a:rPr lang="zh-CN" altLang="en-US" sz="2400" b="1" dirty="0">
                <a:solidFill>
                  <a:srgbClr val="FF0000"/>
                </a:solidFill>
              </a:rPr>
              <a:t>形式上更加简洁</a:t>
            </a:r>
            <a:r>
              <a:rPr lang="zh-CN" altLang="en-US" sz="2400" b="1" dirty="0"/>
              <a:t>。例如：</a:t>
            </a:r>
          </a:p>
          <a:p>
            <a:pPr marL="0" indent="0">
              <a:buNone/>
            </a:pPr>
            <a:endParaRPr lang="zh-CN" altLang="en-US" sz="2000" b="1" dirty="0">
              <a:latin typeface="Consolas" panose="020B0609020204030204" charset="0"/>
            </a:endParaRPr>
          </a:p>
          <a:p>
            <a:pPr marL="0" indent="0">
              <a:buNone/>
            </a:pPr>
            <a:r>
              <a:rPr lang="zh-CN" altLang="en-US" sz="2000" b="1" dirty="0">
                <a:latin typeface="Consolas" panose="020B0609020204030204" charset="0"/>
              </a:rPr>
              <a:t>&gt;&gt;&gt; aList = [x*x for x in range(10)]</a:t>
            </a:r>
          </a:p>
          <a:p>
            <a:pPr marL="0" indent="0">
              <a:buNone/>
            </a:pPr>
            <a:r>
              <a:rPr lang="zh-CN" altLang="en-US" sz="2400" b="1" dirty="0">
                <a:latin typeface="Consolas" panose="020B0609020204030204" charset="0"/>
              </a:rPr>
              <a:t>相当于</a:t>
            </a:r>
          </a:p>
          <a:p>
            <a:pPr marL="0" indent="0">
              <a:buNone/>
            </a:pPr>
            <a:r>
              <a:rPr lang="zh-CN" altLang="en-US" sz="2000" b="1" dirty="0">
                <a:latin typeface="Consolas" panose="020B0609020204030204" charset="0"/>
              </a:rPr>
              <a:t>&gt;&gt;&gt; aList = []</a:t>
            </a:r>
          </a:p>
          <a:p>
            <a:pPr marL="0" indent="0">
              <a:buNone/>
            </a:pPr>
            <a:r>
              <a:rPr lang="zh-CN" altLang="en-US" sz="2000" b="1" dirty="0">
                <a:latin typeface="Consolas" panose="020B0609020204030204" charset="0"/>
              </a:rPr>
              <a:t>&gt;&gt;&gt; for x in range(10):</a:t>
            </a:r>
          </a:p>
          <a:p>
            <a:pPr marL="0" indent="0">
              <a:buNone/>
            </a:pPr>
            <a:r>
              <a:rPr lang="zh-CN" altLang="en-US" sz="2000" b="1" dirty="0">
                <a:latin typeface="Consolas" panose="020B0609020204030204" charset="0"/>
              </a:rPr>
              <a:t>    </a:t>
            </a:r>
            <a:r>
              <a:rPr lang="zh-CN" altLang="en-US" sz="2000" b="1" dirty="0" smtClean="0">
                <a:latin typeface="Consolas" panose="020B0609020204030204" charset="0"/>
              </a:rPr>
              <a:t>    aList</a:t>
            </a:r>
            <a:r>
              <a:rPr lang="zh-CN" altLang="en-US" sz="2000" b="1" dirty="0">
                <a:latin typeface="Consolas" panose="020B0609020204030204" charset="0"/>
              </a:rPr>
              <a:t>.append(x*x</a:t>
            </a:r>
            <a:r>
              <a:rPr lang="zh-CN" altLang="en-US" sz="2000" b="1" dirty="0" smtClean="0">
                <a:latin typeface="Consolas" panose="020B0609020204030204" charset="0"/>
              </a:rPr>
              <a:t>)</a:t>
            </a:r>
            <a:endParaRPr lang="en-US" altLang="zh-CN" sz="2000" b="1" dirty="0" smtClean="0">
              <a:latin typeface="Consolas" panose="020B0609020204030204" charset="0"/>
            </a:endParaRPr>
          </a:p>
          <a:p>
            <a:pPr marL="0" indent="0">
              <a:buNone/>
            </a:pPr>
            <a:r>
              <a:rPr lang="fi-FI" altLang="zh-CN" sz="2000" b="1" dirty="0">
                <a:latin typeface="Consolas" panose="020B0609020204030204" charset="0"/>
              </a:rPr>
              <a:t>&gt;&gt;&gt; aList</a:t>
            </a:r>
          </a:p>
          <a:p>
            <a:pPr marL="0" indent="0">
              <a:buNone/>
            </a:pPr>
            <a:r>
              <a:rPr lang="fi-FI" altLang="zh-CN" sz="2000" b="1" dirty="0">
                <a:solidFill>
                  <a:srgbClr val="0070C0"/>
                </a:solidFill>
                <a:latin typeface="Consolas" panose="020B0609020204030204" charset="0"/>
              </a:rPr>
              <a:t>[0, 1, 4, 9, 16, 25, 36, 49, 64, 81</a:t>
            </a:r>
            <a:r>
              <a:rPr lang="fi-FI" altLang="zh-CN" sz="2000" b="1" dirty="0" smtClean="0">
                <a:solidFill>
                  <a:srgbClr val="0070C0"/>
                </a:solidFill>
                <a:latin typeface="Consolas" panose="020B0609020204030204" charset="0"/>
              </a:rPr>
              <a:t>]</a:t>
            </a:r>
          </a:p>
          <a:p>
            <a:pPr marL="1905" indent="-344805" fontAlgn="base">
              <a:lnSpc>
                <a:spcPct val="80000"/>
              </a:lnSpc>
              <a:buNone/>
            </a:pPr>
            <a:r>
              <a:rPr lang="zh-CN" altLang="en-US" sz="2000" noProof="1">
                <a:latin typeface="宋体" panose="02010600030101010101" pitchFamily="2" charset="-122"/>
                <a:sym typeface="+mn-ea"/>
              </a:rPr>
              <a:t>也相当于</a:t>
            </a:r>
            <a:endParaRPr lang="zh-CN" altLang="en-US" sz="2000" noProof="1">
              <a:latin typeface="宋体" panose="02010600030101010101" pitchFamily="2" charset="-122"/>
            </a:endParaRPr>
          </a:p>
          <a:p>
            <a:pPr marL="1905" indent="-344805" fontAlgn="base">
              <a:lnSpc>
                <a:spcPct val="80000"/>
              </a:lnSpc>
              <a:buNone/>
            </a:pPr>
            <a:endParaRPr lang="en-US" altLang="x-none" sz="2000" noProof="1">
              <a:latin typeface="宋体" panose="02010600030101010101" pitchFamily="2" charset="-122"/>
            </a:endParaRPr>
          </a:p>
          <a:p>
            <a:pPr marL="1905" indent="-344805" fontAlgn="base">
              <a:lnSpc>
                <a:spcPct val="80000"/>
              </a:lnSpc>
              <a:buNone/>
            </a:pPr>
            <a:r>
              <a:rPr lang="en-US" altLang="x-none" sz="2000" noProof="1">
                <a:latin typeface="Consolas" panose="020B0609020204030204" charset="0"/>
                <a:sym typeface="+mn-ea"/>
              </a:rPr>
              <a:t>&gt;&gt;&gt; aList = list(map(lambda x: x*x, range(10)))</a:t>
            </a:r>
            <a:endParaRPr lang="en-US" altLang="x-none" sz="1800" noProof="1">
              <a:latin typeface="Consolas" panose="020B0609020204030204" charset="0"/>
            </a:endParaRPr>
          </a:p>
          <a:p>
            <a:pPr marL="0" indent="0">
              <a:buNone/>
            </a:pPr>
            <a:endParaRPr lang="zh-CN" altLang="en-US" sz="2000" b="1" dirty="0">
              <a:solidFill>
                <a:srgbClr val="0070C0"/>
              </a:solidFill>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3.2.6  </a:t>
            </a:r>
            <a:r>
              <a:rPr lang="zh-CN" altLang="en-US">
                <a:sym typeface="+mn-ea"/>
              </a:rPr>
              <a:t>列表推导式语法与应用案例</a:t>
            </a:r>
            <a:endParaRPr lang="zh-CN" altLang="en-US"/>
          </a:p>
        </p:txBody>
      </p:sp>
      <p:sp>
        <p:nvSpPr>
          <p:cNvPr id="3" name="内容占位符 2"/>
          <p:cNvSpPr>
            <a:spLocks noGrp="1"/>
          </p:cNvSpPr>
          <p:nvPr>
            <p:ph idx="1"/>
          </p:nvPr>
        </p:nvSpPr>
        <p:spPr/>
        <p:txBody>
          <a:bodyPr/>
          <a:lstStyle/>
          <a:p>
            <a:pPr marL="0" indent="0">
              <a:buNone/>
            </a:pPr>
            <a:r>
              <a:rPr lang="zh-CN" altLang="en-US" sz="2000" b="1" dirty="0">
                <a:latin typeface="Consolas" panose="020B0609020204030204" charset="0"/>
              </a:rPr>
              <a:t>&gt;&gt;&gt; freshfruit = [' banana', ' loganberry ', 'passion fruit ']</a:t>
            </a:r>
          </a:p>
          <a:p>
            <a:pPr marL="0" indent="0">
              <a:buNone/>
            </a:pPr>
            <a:r>
              <a:rPr lang="zh-CN" altLang="en-US" sz="2000" b="1" dirty="0">
                <a:latin typeface="Consolas" panose="020B0609020204030204" charset="0"/>
              </a:rPr>
              <a:t>&gt;&gt;&gt; aList = [w.</a:t>
            </a:r>
            <a:r>
              <a:rPr lang="zh-CN" altLang="en-US" sz="2000" b="1" dirty="0">
                <a:solidFill>
                  <a:srgbClr val="FF0000"/>
                </a:solidFill>
                <a:latin typeface="Consolas" panose="020B0609020204030204" charset="0"/>
              </a:rPr>
              <a:t>strip</a:t>
            </a:r>
            <a:r>
              <a:rPr lang="zh-CN" altLang="en-US" sz="2000" b="1" dirty="0">
                <a:latin typeface="Consolas" panose="020B0609020204030204" charset="0"/>
              </a:rPr>
              <a:t>() for w in freshfruit</a:t>
            </a:r>
            <a:r>
              <a:rPr lang="zh-CN" altLang="en-US" sz="2000" b="1" dirty="0" smtClean="0">
                <a:latin typeface="Consolas" panose="020B0609020204030204" charset="0"/>
              </a:rPr>
              <a:t>]</a:t>
            </a:r>
            <a:r>
              <a:rPr lang="en-US" altLang="zh-CN" sz="2000" b="1" dirty="0" smtClean="0">
                <a:latin typeface="Consolas" panose="020B0609020204030204" charset="0"/>
              </a:rPr>
              <a:t>#</a:t>
            </a:r>
            <a:r>
              <a:rPr lang="zh-CN" altLang="en-US" sz="2000" b="1" dirty="0" smtClean="0">
                <a:latin typeface="Consolas" panose="020B0609020204030204" charset="0"/>
              </a:rPr>
              <a:t>字符串方法</a:t>
            </a:r>
            <a:r>
              <a:rPr lang="en-US" altLang="zh-CN" sz="2000" b="1" dirty="0" smtClean="0">
                <a:latin typeface="Consolas" panose="020B0609020204030204" charset="0"/>
              </a:rPr>
              <a:t>strip</a:t>
            </a:r>
            <a:r>
              <a:rPr lang="zh-CN" altLang="en-US" sz="2000" b="1" dirty="0" smtClean="0">
                <a:solidFill>
                  <a:srgbClr val="FF0000"/>
                </a:solidFill>
                <a:latin typeface="Consolas" panose="020B0609020204030204" charset="0"/>
              </a:rPr>
              <a:t>删除两侧空格</a:t>
            </a:r>
            <a:endParaRPr lang="zh-CN" altLang="en-US" sz="2000" b="1" dirty="0">
              <a:solidFill>
                <a:srgbClr val="FF0000"/>
              </a:solidFill>
              <a:latin typeface="Consolas" panose="020B0609020204030204" charset="0"/>
            </a:endParaRPr>
          </a:p>
          <a:p>
            <a:pPr marL="0" indent="0">
              <a:buNone/>
            </a:pPr>
            <a:endParaRPr lang="zh-CN" altLang="en-US" sz="2000" b="1" dirty="0">
              <a:latin typeface="Consolas" panose="020B0609020204030204" charset="0"/>
            </a:endParaRPr>
          </a:p>
          <a:p>
            <a:pPr>
              <a:buFont typeface="Wingdings" panose="05000000000000000000" charset="0"/>
              <a:buChar char=""/>
            </a:pPr>
            <a:r>
              <a:rPr lang="zh-CN" altLang="en-US" sz="2400" b="1" dirty="0">
                <a:latin typeface="Consolas" panose="020B0609020204030204" charset="0"/>
              </a:rPr>
              <a:t>等价于下面的代码</a:t>
            </a:r>
          </a:p>
          <a:p>
            <a:pPr marL="0" indent="0">
              <a:buNone/>
            </a:pPr>
            <a:r>
              <a:rPr lang="zh-CN" altLang="en-US" sz="2000" b="1" dirty="0">
                <a:latin typeface="Consolas" panose="020B0609020204030204" charset="0"/>
              </a:rPr>
              <a:t>&gt;&gt;&gt; aList = []</a:t>
            </a:r>
          </a:p>
          <a:p>
            <a:pPr marL="0" indent="0">
              <a:buNone/>
            </a:pPr>
            <a:r>
              <a:rPr lang="zh-CN" altLang="en-US" sz="2000" b="1" dirty="0">
                <a:latin typeface="Consolas" panose="020B0609020204030204" charset="0"/>
              </a:rPr>
              <a:t>&gt;&gt;&gt; for item in freshfruit:</a:t>
            </a:r>
          </a:p>
          <a:p>
            <a:pPr marL="0" indent="0">
              <a:buNone/>
            </a:pPr>
            <a:r>
              <a:rPr lang="zh-CN" altLang="en-US" sz="2000" b="1" dirty="0">
                <a:latin typeface="Consolas" panose="020B0609020204030204" charset="0"/>
              </a:rPr>
              <a:t>    aList.append(item.strip())</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3.2.6  </a:t>
            </a:r>
            <a:r>
              <a:rPr lang="zh-CN" altLang="en-US">
                <a:sym typeface="+mn-ea"/>
              </a:rPr>
              <a:t>列表推导式语法与应用案例</a:t>
            </a:r>
            <a:endParaRPr lang="zh-CN" altLang="en-US"/>
          </a:p>
        </p:txBody>
      </p:sp>
      <p:sp>
        <p:nvSpPr>
          <p:cNvPr id="3" name="内容占位符 2"/>
          <p:cNvSpPr>
            <a:spLocks noGrp="1"/>
          </p:cNvSpPr>
          <p:nvPr>
            <p:ph idx="1"/>
          </p:nvPr>
        </p:nvSpPr>
        <p:spPr>
          <a:xfrm>
            <a:off x="733425" y="1163955"/>
            <a:ext cx="10439400" cy="5034915"/>
          </a:xfrm>
        </p:spPr>
        <p:txBody>
          <a:bodyPr>
            <a:normAutofit fontScale="97500"/>
          </a:bodyPr>
          <a:lstStyle/>
          <a:p>
            <a:pPr fontAlgn="auto">
              <a:lnSpc>
                <a:spcPct val="100000"/>
              </a:lnSpc>
              <a:spcBef>
                <a:spcPts val="0"/>
              </a:spcBef>
              <a:buFont typeface="Arial" panose="020B0604020202020204" pitchFamily="34" charset="0"/>
              <a:buChar char="•"/>
            </a:pPr>
            <a:r>
              <a:rPr lang="zh-CN" altLang="en-US" sz="2400" b="1" dirty="0"/>
              <a:t>例</a:t>
            </a:r>
            <a:r>
              <a:rPr lang="en-US" altLang="zh-CN" sz="2400" b="1" dirty="0"/>
              <a:t>3-1  </a:t>
            </a:r>
            <a:r>
              <a:rPr lang="zh-CN" altLang="en-US" sz="2400" b="1" dirty="0"/>
              <a:t>使用列表推导式实现</a:t>
            </a:r>
            <a:r>
              <a:rPr lang="zh-CN" altLang="en-US" sz="2400" b="1" dirty="0">
                <a:solidFill>
                  <a:srgbClr val="FF0000"/>
                </a:solidFill>
              </a:rPr>
              <a:t>嵌套列表的平铺</a:t>
            </a:r>
            <a:r>
              <a:rPr lang="zh-CN" altLang="en-US" sz="2400" b="1" dirty="0"/>
              <a:t>。</a:t>
            </a:r>
          </a:p>
          <a:p>
            <a:pPr marL="0" indent="0" fontAlgn="auto">
              <a:lnSpc>
                <a:spcPct val="100000"/>
              </a:lnSpc>
              <a:spcBef>
                <a:spcPts val="0"/>
              </a:spcBef>
              <a:buNone/>
            </a:pPr>
            <a:r>
              <a:rPr lang="zh-CN" altLang="en-US" sz="2000" b="1" dirty="0">
                <a:latin typeface="Consolas" panose="020B0609020204030204" charset="0"/>
              </a:rPr>
              <a:t>&gt;&gt;&gt; vec = [[1, 2, 3], [4, 5, 6], [7, 8, 9]]</a:t>
            </a:r>
          </a:p>
          <a:p>
            <a:pPr marL="0" indent="0" fontAlgn="auto">
              <a:lnSpc>
                <a:spcPct val="100000"/>
              </a:lnSpc>
              <a:spcBef>
                <a:spcPts val="0"/>
              </a:spcBef>
              <a:buNone/>
            </a:pPr>
            <a:r>
              <a:rPr lang="zh-CN" altLang="en-US" sz="2000" b="1" dirty="0">
                <a:latin typeface="Consolas" panose="020B0609020204030204" charset="0"/>
              </a:rPr>
              <a:t>&gt;&gt;&gt; [num for elem in vec for num in elem]</a:t>
            </a:r>
          </a:p>
          <a:p>
            <a:pPr marL="0" indent="0" fontAlgn="auto">
              <a:lnSpc>
                <a:spcPct val="100000"/>
              </a:lnSpc>
              <a:spcBef>
                <a:spcPts val="0"/>
              </a:spcBef>
              <a:buNone/>
            </a:pPr>
            <a:r>
              <a:rPr lang="zh-CN" altLang="en-US" sz="2000" b="1" dirty="0">
                <a:solidFill>
                  <a:srgbClr val="00B0F0"/>
                </a:solidFill>
                <a:latin typeface="Consolas" panose="020B0609020204030204" charset="0"/>
              </a:rPr>
              <a:t>[1, 2, 3, 4, 5, 6, 7, 8, 9] </a:t>
            </a:r>
          </a:p>
          <a:p>
            <a:pPr marL="0" indent="0" fontAlgn="auto">
              <a:lnSpc>
                <a:spcPct val="100000"/>
              </a:lnSpc>
              <a:spcBef>
                <a:spcPts val="0"/>
              </a:spcBef>
              <a:buNone/>
            </a:pPr>
            <a:endParaRPr lang="zh-CN" altLang="en-US" sz="2000" b="1" dirty="0">
              <a:latin typeface="Consolas" panose="020B0609020204030204" charset="0"/>
            </a:endParaRPr>
          </a:p>
          <a:p>
            <a:pPr marL="0" indent="0" fontAlgn="auto">
              <a:lnSpc>
                <a:spcPct val="100000"/>
              </a:lnSpc>
              <a:spcBef>
                <a:spcPts val="0"/>
              </a:spcBef>
              <a:buNone/>
            </a:pPr>
            <a:r>
              <a:rPr lang="zh-CN" altLang="en-US" sz="2400" b="1" dirty="0"/>
              <a:t>在这个列表推导式中有2个循环，其中</a:t>
            </a:r>
            <a:r>
              <a:rPr lang="zh-CN" altLang="en-US" sz="2400" b="1" dirty="0">
                <a:solidFill>
                  <a:srgbClr val="FF0000"/>
                </a:solidFill>
              </a:rPr>
              <a:t>第一个循环可以看作是外循环</a:t>
            </a:r>
            <a:r>
              <a:rPr lang="zh-CN" altLang="en-US" sz="2400" b="1" dirty="0"/>
              <a:t>，执行的慢；而第二个循环可以看作是内循环，执行的快。上面代码的执行过程等价于下面的写法：</a:t>
            </a:r>
          </a:p>
          <a:p>
            <a:pPr marL="0" indent="0" fontAlgn="auto">
              <a:lnSpc>
                <a:spcPct val="100000"/>
              </a:lnSpc>
              <a:spcBef>
                <a:spcPts val="0"/>
              </a:spcBef>
              <a:buNone/>
            </a:pPr>
            <a:r>
              <a:rPr lang="zh-CN" altLang="en-US" sz="2000" b="1" dirty="0">
                <a:latin typeface="Consolas" panose="020B0609020204030204" charset="0"/>
              </a:rPr>
              <a:t>&gt;&gt;&gt; vec = [[1, 2, 3], [4, 5, 6], [7, 8, 9]]</a:t>
            </a:r>
          </a:p>
          <a:p>
            <a:pPr marL="0" indent="0" fontAlgn="auto">
              <a:lnSpc>
                <a:spcPct val="100000"/>
              </a:lnSpc>
              <a:spcBef>
                <a:spcPts val="0"/>
              </a:spcBef>
              <a:buNone/>
            </a:pPr>
            <a:r>
              <a:rPr lang="zh-CN" altLang="en-US" sz="2000" b="1" dirty="0">
                <a:latin typeface="Consolas" panose="020B0609020204030204" charset="0"/>
              </a:rPr>
              <a:t>&gt;&gt;&gt; result = []</a:t>
            </a:r>
          </a:p>
          <a:p>
            <a:pPr marL="0" indent="0" fontAlgn="auto">
              <a:lnSpc>
                <a:spcPct val="100000"/>
              </a:lnSpc>
              <a:spcBef>
                <a:spcPts val="0"/>
              </a:spcBef>
              <a:buNone/>
            </a:pPr>
            <a:r>
              <a:rPr lang="zh-CN" altLang="en-US" sz="2000" b="1" dirty="0">
                <a:latin typeface="Consolas" panose="020B0609020204030204" charset="0"/>
              </a:rPr>
              <a:t>&gt;&gt;&gt; for elem in vec:</a:t>
            </a:r>
          </a:p>
          <a:p>
            <a:pPr marL="0" indent="0" fontAlgn="auto">
              <a:lnSpc>
                <a:spcPct val="100000"/>
              </a:lnSpc>
              <a:spcBef>
                <a:spcPts val="0"/>
              </a:spcBef>
              <a:buNone/>
            </a:pPr>
            <a:r>
              <a:rPr lang="zh-CN" altLang="en-US" sz="2000" b="1" dirty="0">
                <a:latin typeface="Consolas" panose="020B0609020204030204" charset="0"/>
              </a:rPr>
              <a:t>    </a:t>
            </a:r>
            <a:r>
              <a:rPr lang="zh-CN" altLang="en-US" sz="2000" b="1" dirty="0" smtClean="0">
                <a:latin typeface="Consolas" panose="020B0609020204030204" charset="0"/>
              </a:rPr>
              <a:t>    for </a:t>
            </a:r>
            <a:r>
              <a:rPr lang="zh-CN" altLang="en-US" sz="2000" b="1" dirty="0">
                <a:latin typeface="Consolas" panose="020B0609020204030204" charset="0"/>
              </a:rPr>
              <a:t>num in elem:</a:t>
            </a:r>
          </a:p>
          <a:p>
            <a:pPr marL="0" indent="0" fontAlgn="auto">
              <a:lnSpc>
                <a:spcPct val="100000"/>
              </a:lnSpc>
              <a:spcBef>
                <a:spcPts val="0"/>
              </a:spcBef>
              <a:buNone/>
            </a:pPr>
            <a:r>
              <a:rPr lang="zh-CN" altLang="en-US" sz="2000" b="1" dirty="0">
                <a:latin typeface="Consolas" panose="020B0609020204030204" charset="0"/>
              </a:rPr>
              <a:t>       </a:t>
            </a:r>
            <a:r>
              <a:rPr lang="zh-CN" altLang="en-US" sz="2000" b="1" dirty="0" smtClean="0">
                <a:latin typeface="Consolas" panose="020B0609020204030204" charset="0"/>
              </a:rPr>
              <a:t>     </a:t>
            </a:r>
            <a:r>
              <a:rPr lang="zh-CN" altLang="en-US" sz="2000" b="1" dirty="0">
                <a:latin typeface="Consolas" panose="020B0609020204030204" charset="0"/>
              </a:rPr>
              <a:t>result.append(num)</a:t>
            </a:r>
          </a:p>
          <a:p>
            <a:pPr marL="0" indent="0" fontAlgn="auto">
              <a:lnSpc>
                <a:spcPct val="100000"/>
              </a:lnSpc>
              <a:spcBef>
                <a:spcPts val="0"/>
              </a:spcBef>
              <a:buNone/>
            </a:pPr>
            <a:r>
              <a:rPr lang="zh-CN" altLang="en-US" sz="2000" b="1" dirty="0">
                <a:latin typeface="Consolas" panose="020B0609020204030204" charset="0"/>
              </a:rPr>
              <a:t>&gt;&gt;&gt; result</a:t>
            </a:r>
          </a:p>
          <a:p>
            <a:pPr marL="0" indent="0" fontAlgn="auto">
              <a:lnSpc>
                <a:spcPct val="100000"/>
              </a:lnSpc>
              <a:spcBef>
                <a:spcPts val="0"/>
              </a:spcBef>
              <a:buNone/>
            </a:pPr>
            <a:r>
              <a:rPr lang="zh-CN" altLang="en-US" sz="2000" b="1" dirty="0">
                <a:solidFill>
                  <a:srgbClr val="00B0F0"/>
                </a:solidFill>
                <a:latin typeface="Consolas" panose="020B0609020204030204" charset="0"/>
              </a:rPr>
              <a:t>[1, 2, 3, 4, 5, 6, 7, 8, 9]</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3.2.6  </a:t>
            </a:r>
            <a:r>
              <a:rPr lang="zh-CN" altLang="en-US">
                <a:sym typeface="+mn-ea"/>
              </a:rPr>
              <a:t>列表推导式语法与应用案例</a:t>
            </a:r>
            <a:endParaRPr lang="zh-CN" altLang="en-US"/>
          </a:p>
        </p:txBody>
      </p:sp>
      <p:sp>
        <p:nvSpPr>
          <p:cNvPr id="3" name="内容占位符 2"/>
          <p:cNvSpPr>
            <a:spLocks noGrp="1"/>
          </p:cNvSpPr>
          <p:nvPr>
            <p:ph idx="1"/>
          </p:nvPr>
        </p:nvSpPr>
        <p:spPr>
          <a:xfrm>
            <a:off x="838200" y="1321435"/>
            <a:ext cx="10880090" cy="4639945"/>
          </a:xfrm>
        </p:spPr>
        <p:txBody>
          <a:bodyPr>
            <a:normAutofit/>
          </a:bodyPr>
          <a:lstStyle/>
          <a:p>
            <a:pPr fontAlgn="auto">
              <a:lnSpc>
                <a:spcPct val="150000"/>
              </a:lnSpc>
              <a:spcBef>
                <a:spcPts val="0"/>
              </a:spcBef>
              <a:buFont typeface="Arial" panose="020B0604020202020204" pitchFamily="34" charset="0"/>
              <a:buChar char="•"/>
            </a:pPr>
            <a:r>
              <a:rPr lang="zh-CN" altLang="en-US" sz="2400" b="1" dirty="0"/>
              <a:t>例3-2  在列表推导式中使用if过滤不符合条件的元素。</a:t>
            </a:r>
          </a:p>
          <a:p>
            <a:pPr marL="0" indent="0" fontAlgn="auto">
              <a:lnSpc>
                <a:spcPct val="150000"/>
              </a:lnSpc>
              <a:spcBef>
                <a:spcPts val="0"/>
              </a:spcBef>
              <a:buFont typeface="Wingdings" panose="05000000000000000000" charset="0"/>
              <a:buChar char="ü"/>
            </a:pPr>
            <a:r>
              <a:rPr lang="zh-CN" altLang="en-US" sz="2400" b="1" dirty="0"/>
              <a:t>在列表推导式中可以使用if子句对列表中的元素进行筛选，只在结果列表中保留符合条件的元素。下面的代码可以列出当前文件夹下所有Python源文件：</a:t>
            </a:r>
          </a:p>
          <a:p>
            <a:pPr marL="0" indent="0" fontAlgn="auto">
              <a:lnSpc>
                <a:spcPct val="100000"/>
              </a:lnSpc>
              <a:spcBef>
                <a:spcPts val="0"/>
              </a:spcBef>
              <a:buNone/>
            </a:pPr>
            <a:r>
              <a:rPr lang="zh-CN" altLang="en-US" sz="1800" b="1" dirty="0">
                <a:latin typeface="Consolas" panose="020B0609020204030204" charset="0"/>
              </a:rPr>
              <a:t>&gt;&gt;&gt; import os</a:t>
            </a:r>
          </a:p>
          <a:p>
            <a:pPr marL="0" indent="0" fontAlgn="auto">
              <a:lnSpc>
                <a:spcPct val="100000"/>
              </a:lnSpc>
              <a:spcBef>
                <a:spcPts val="0"/>
              </a:spcBef>
              <a:buNone/>
            </a:pPr>
            <a:r>
              <a:rPr lang="zh-CN" altLang="en-US" sz="1800" b="1" dirty="0">
                <a:latin typeface="Consolas" panose="020B0609020204030204" charset="0"/>
              </a:rPr>
              <a:t>&gt;&gt;&gt; [filename for filename in os.listdir('.') if filename.endswith(('.py', '.pyw'))]</a:t>
            </a:r>
          </a:p>
          <a:p>
            <a:pPr marL="0" indent="0" fontAlgn="auto">
              <a:lnSpc>
                <a:spcPct val="100000"/>
              </a:lnSpc>
              <a:spcBef>
                <a:spcPts val="0"/>
              </a:spcBef>
              <a:buNone/>
            </a:pPr>
            <a:endParaRPr lang="zh-CN" altLang="en-US" sz="2000" b="1" dirty="0"/>
          </a:p>
          <a:p>
            <a:pPr fontAlgn="auto">
              <a:lnSpc>
                <a:spcPct val="100000"/>
              </a:lnSpc>
              <a:spcBef>
                <a:spcPts val="0"/>
              </a:spcBef>
              <a:buFont typeface="Wingdings" panose="05000000000000000000" charset="0"/>
              <a:buChar char="ü"/>
            </a:pPr>
            <a:r>
              <a:rPr lang="zh-CN" altLang="en-US" sz="2400" b="1" dirty="0"/>
              <a:t>下面的代码用于从列表中选择符合条件的元素组成新的列表：</a:t>
            </a:r>
          </a:p>
          <a:p>
            <a:pPr marL="0" indent="0" fontAlgn="auto">
              <a:lnSpc>
                <a:spcPct val="100000"/>
              </a:lnSpc>
              <a:spcBef>
                <a:spcPts val="0"/>
              </a:spcBef>
              <a:buNone/>
            </a:pPr>
            <a:r>
              <a:rPr lang="zh-CN" altLang="en-US" sz="2000" b="1" dirty="0">
                <a:latin typeface="Consolas" panose="020B0609020204030204" charset="0"/>
              </a:rPr>
              <a:t>&gt;&gt;&gt; aList = [-1, -4, 6, 7.5, -2.3, 9, -11]</a:t>
            </a:r>
          </a:p>
          <a:p>
            <a:pPr marL="0" indent="0" fontAlgn="auto">
              <a:lnSpc>
                <a:spcPct val="100000"/>
              </a:lnSpc>
              <a:spcBef>
                <a:spcPts val="0"/>
              </a:spcBef>
              <a:buNone/>
            </a:pPr>
            <a:r>
              <a:rPr lang="zh-CN" altLang="en-US" sz="2000" b="1" dirty="0">
                <a:latin typeface="Consolas" panose="020B0609020204030204" charset="0"/>
              </a:rPr>
              <a:t>&gt;&gt;&gt; [i for i in aList if i&gt;0]                          #所有大于0的数字</a:t>
            </a:r>
          </a:p>
          <a:p>
            <a:pPr marL="0" indent="0" fontAlgn="auto">
              <a:lnSpc>
                <a:spcPct val="100000"/>
              </a:lnSpc>
              <a:spcBef>
                <a:spcPts val="0"/>
              </a:spcBef>
              <a:buNone/>
            </a:pPr>
            <a:r>
              <a:rPr lang="zh-CN" altLang="en-US" sz="2000" b="1" dirty="0">
                <a:solidFill>
                  <a:srgbClr val="00B0F0"/>
                </a:solidFill>
                <a:latin typeface="Consolas" panose="020B0609020204030204" charset="0"/>
              </a:rPr>
              <a:t>[6, 7.5, 9]</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3.2.6  </a:t>
            </a:r>
            <a:r>
              <a:rPr lang="zh-CN" altLang="en-US">
                <a:sym typeface="+mn-ea"/>
              </a:rPr>
              <a:t>列表推导式语法与应用案例</a:t>
            </a:r>
            <a:endParaRPr lang="zh-CN" altLang="en-US"/>
          </a:p>
        </p:txBody>
      </p:sp>
      <p:sp>
        <p:nvSpPr>
          <p:cNvPr id="3" name="内容占位符 2"/>
          <p:cNvSpPr>
            <a:spLocks noGrp="1"/>
          </p:cNvSpPr>
          <p:nvPr>
            <p:ph idx="1"/>
          </p:nvPr>
        </p:nvSpPr>
        <p:spPr>
          <a:xfrm>
            <a:off x="838200" y="1321435"/>
            <a:ext cx="11111230" cy="4639945"/>
          </a:xfrm>
        </p:spPr>
        <p:txBody>
          <a:bodyPr>
            <a:normAutofit fontScale="92500" lnSpcReduction="10000"/>
          </a:bodyPr>
          <a:lstStyle/>
          <a:p>
            <a:pPr marL="363855" indent="-342900" fontAlgn="auto">
              <a:lnSpc>
                <a:spcPct val="100000"/>
              </a:lnSpc>
              <a:spcBef>
                <a:spcPts val="0"/>
              </a:spcBef>
              <a:buFont typeface="Wingdings" panose="05000000000000000000" charset="0"/>
              <a:buChar char="ü"/>
            </a:pPr>
            <a:r>
              <a:rPr lang="zh-CN" altLang="en-US" b="1" dirty="0">
                <a:solidFill>
                  <a:schemeClr val="tx1"/>
                </a:solidFill>
                <a:latin typeface="Consolas" panose="020B0609020204030204" charset="0"/>
                <a:cs typeface="Consolas" panose="020B0609020204030204" charset="0"/>
              </a:rPr>
              <a:t>下面的代码使用列表推导式查找列表中最大元素的所有位置。</a:t>
            </a:r>
            <a:endParaRPr lang="zh-CN" altLang="en-US" sz="2400" b="1" dirty="0">
              <a:solidFill>
                <a:schemeClr val="tx1"/>
              </a:solidFill>
              <a:latin typeface="Consolas" panose="020B0609020204030204" charset="0"/>
              <a:cs typeface="Consolas" panose="020B0609020204030204" charset="0"/>
            </a:endParaRPr>
          </a:p>
          <a:p>
            <a:pPr marL="20955" indent="0" fontAlgn="auto">
              <a:lnSpc>
                <a:spcPct val="100000"/>
              </a:lnSpc>
              <a:spcBef>
                <a:spcPts val="0"/>
              </a:spcBef>
              <a:buNone/>
            </a:pPr>
            <a:r>
              <a:rPr lang="zh-CN" altLang="en-US" sz="2400" b="1" dirty="0">
                <a:solidFill>
                  <a:schemeClr val="tx1"/>
                </a:solidFill>
                <a:latin typeface="Consolas" panose="020B0609020204030204" charset="0"/>
                <a:cs typeface="Consolas" panose="020B0609020204030204" charset="0"/>
              </a:rPr>
              <a:t>&gt;&gt;&gt; from random import randint</a:t>
            </a:r>
          </a:p>
          <a:p>
            <a:pPr marL="20955" indent="0" fontAlgn="auto">
              <a:lnSpc>
                <a:spcPct val="100000"/>
              </a:lnSpc>
              <a:spcBef>
                <a:spcPts val="0"/>
              </a:spcBef>
              <a:buNone/>
            </a:pPr>
            <a:r>
              <a:rPr lang="zh-CN" altLang="en-US" sz="2400" b="1" dirty="0">
                <a:solidFill>
                  <a:schemeClr val="tx1"/>
                </a:solidFill>
                <a:latin typeface="Consolas" panose="020B0609020204030204" charset="0"/>
                <a:cs typeface="Consolas" panose="020B0609020204030204" charset="0"/>
              </a:rPr>
              <a:t>&gt;&gt;&gt; </a:t>
            </a:r>
            <a:r>
              <a:rPr lang="zh-CN" altLang="en-US" sz="2400" b="1" dirty="0">
                <a:solidFill>
                  <a:srgbClr val="FF0000"/>
                </a:solidFill>
                <a:latin typeface="Consolas" panose="020B0609020204030204" charset="0"/>
                <a:cs typeface="Consolas" panose="020B0609020204030204" charset="0"/>
              </a:rPr>
              <a:t>x = [randint(1, 10) for i in range(20)]</a:t>
            </a:r>
          </a:p>
          <a:p>
            <a:pPr marL="20955" indent="0" fontAlgn="auto">
              <a:lnSpc>
                <a:spcPct val="100000"/>
              </a:lnSpc>
              <a:spcBef>
                <a:spcPts val="0"/>
              </a:spcBef>
              <a:buNone/>
            </a:pPr>
            <a:r>
              <a:rPr lang="zh-CN" altLang="en-US" sz="2400" b="1" dirty="0">
                <a:solidFill>
                  <a:schemeClr val="tx1"/>
                </a:solidFill>
                <a:latin typeface="Consolas" panose="020B0609020204030204" charset="0"/>
                <a:cs typeface="Consolas" panose="020B0609020204030204" charset="0"/>
              </a:rPr>
              <a:t>                                           #20个介于[1, 10]的整数</a:t>
            </a:r>
          </a:p>
          <a:p>
            <a:pPr marL="20955" indent="0" fontAlgn="auto">
              <a:lnSpc>
                <a:spcPct val="100000"/>
              </a:lnSpc>
              <a:spcBef>
                <a:spcPts val="0"/>
              </a:spcBef>
              <a:buNone/>
            </a:pPr>
            <a:r>
              <a:rPr lang="zh-CN" altLang="en-US" sz="2400" b="1" dirty="0">
                <a:solidFill>
                  <a:schemeClr val="tx1"/>
                </a:solidFill>
                <a:latin typeface="Consolas" panose="020B0609020204030204" charset="0"/>
                <a:cs typeface="Consolas" panose="020B0609020204030204" charset="0"/>
              </a:rPr>
              <a:t>&gt;&gt;&gt; x</a:t>
            </a:r>
            <a:endParaRPr lang="zh-CN" altLang="en-US" sz="2400" b="1" dirty="0">
              <a:solidFill>
                <a:srgbClr val="00B0F0"/>
              </a:solidFill>
              <a:latin typeface="Consolas" panose="020B0609020204030204" charset="0"/>
              <a:cs typeface="Consolas" panose="020B0609020204030204" charset="0"/>
            </a:endParaRPr>
          </a:p>
          <a:p>
            <a:pPr marL="20955" indent="0" fontAlgn="auto">
              <a:lnSpc>
                <a:spcPct val="100000"/>
              </a:lnSpc>
              <a:spcBef>
                <a:spcPts val="0"/>
              </a:spcBef>
              <a:buNone/>
            </a:pPr>
            <a:r>
              <a:rPr lang="zh-CN" altLang="en-US" sz="2400" b="1" dirty="0">
                <a:solidFill>
                  <a:srgbClr val="00B0F0"/>
                </a:solidFill>
                <a:latin typeface="Consolas" panose="020B0609020204030204" charset="0"/>
                <a:cs typeface="Consolas" panose="020B0609020204030204" charset="0"/>
              </a:rPr>
              <a:t>[10, 2, 3, 4, 5, 10, 10, 9, 2, 4, 10, 8, 2, 2, 9, 7, 6, 2, 5, 6]</a:t>
            </a:r>
          </a:p>
          <a:p>
            <a:pPr marL="20955" indent="0" fontAlgn="auto">
              <a:lnSpc>
                <a:spcPct val="100000"/>
              </a:lnSpc>
              <a:spcBef>
                <a:spcPts val="0"/>
              </a:spcBef>
              <a:buNone/>
            </a:pPr>
            <a:r>
              <a:rPr lang="zh-CN" altLang="en-US" sz="2400" b="1" dirty="0">
                <a:solidFill>
                  <a:schemeClr val="tx1"/>
                </a:solidFill>
                <a:latin typeface="Consolas" panose="020B0609020204030204" charset="0"/>
                <a:cs typeface="Consolas" panose="020B0609020204030204" charset="0"/>
              </a:rPr>
              <a:t>&gt;&gt;&gt; m = max(x</a:t>
            </a:r>
            <a:r>
              <a:rPr lang="zh-CN" altLang="en-US" sz="2400" b="1" dirty="0" smtClean="0">
                <a:solidFill>
                  <a:schemeClr val="tx1"/>
                </a:solidFill>
                <a:latin typeface="Consolas" panose="020B0609020204030204" charset="0"/>
                <a:cs typeface="Consolas" panose="020B0609020204030204" charset="0"/>
              </a:rPr>
              <a:t>) </a:t>
            </a:r>
            <a:r>
              <a:rPr lang="en-US" altLang="zh-CN" sz="2400" b="1" dirty="0" smtClean="0">
                <a:solidFill>
                  <a:schemeClr val="tx1"/>
                </a:solidFill>
                <a:latin typeface="Consolas" panose="020B0609020204030204" charset="0"/>
                <a:cs typeface="Consolas" panose="020B0609020204030204" charset="0"/>
              </a:rPr>
              <a:t># </a:t>
            </a:r>
            <a:r>
              <a:rPr lang="zh-CN" altLang="en-US" sz="2400" b="1" dirty="0" smtClean="0">
                <a:solidFill>
                  <a:schemeClr val="tx1"/>
                </a:solidFill>
                <a:latin typeface="Consolas" panose="020B0609020204030204" charset="0"/>
                <a:cs typeface="Consolas" panose="020B0609020204030204" charset="0"/>
              </a:rPr>
              <a:t>这里</a:t>
            </a:r>
            <a:r>
              <a:rPr lang="en-US" altLang="zh-CN" sz="2400" b="1" dirty="0" smtClean="0">
                <a:solidFill>
                  <a:schemeClr val="tx1"/>
                </a:solidFill>
                <a:latin typeface="Consolas" panose="020B0609020204030204" charset="0"/>
                <a:cs typeface="Consolas" panose="020B0609020204030204" charset="0"/>
              </a:rPr>
              <a:t>m=10</a:t>
            </a:r>
            <a:endParaRPr lang="zh-CN" altLang="en-US" sz="2400" b="1" dirty="0">
              <a:solidFill>
                <a:srgbClr val="00B0F0"/>
              </a:solidFill>
              <a:latin typeface="Consolas" panose="020B0609020204030204" charset="0"/>
              <a:cs typeface="Consolas" panose="020B0609020204030204" charset="0"/>
            </a:endParaRPr>
          </a:p>
          <a:p>
            <a:pPr marL="20955" indent="0" fontAlgn="auto">
              <a:lnSpc>
                <a:spcPct val="100000"/>
              </a:lnSpc>
              <a:spcBef>
                <a:spcPts val="0"/>
              </a:spcBef>
              <a:buNone/>
            </a:pPr>
            <a:r>
              <a:rPr lang="zh-CN" altLang="en-US" sz="2400" b="1" dirty="0">
                <a:solidFill>
                  <a:schemeClr val="tx1"/>
                </a:solidFill>
                <a:latin typeface="Consolas" panose="020B0609020204030204" charset="0"/>
                <a:cs typeface="Consolas" panose="020B0609020204030204" charset="0"/>
              </a:rPr>
              <a:t>&gt;&gt;&gt; [index for index, value in enumerate(x) if value == m]</a:t>
            </a:r>
            <a:endParaRPr lang="zh-CN" altLang="en-US" sz="2400" b="1" dirty="0">
              <a:solidFill>
                <a:srgbClr val="00B0F0"/>
              </a:solidFill>
              <a:latin typeface="Consolas" panose="020B0609020204030204" charset="0"/>
              <a:cs typeface="Consolas" panose="020B0609020204030204" charset="0"/>
            </a:endParaRPr>
          </a:p>
          <a:p>
            <a:pPr marL="20955" indent="0" fontAlgn="auto">
              <a:lnSpc>
                <a:spcPct val="100000"/>
              </a:lnSpc>
              <a:spcBef>
                <a:spcPts val="0"/>
              </a:spcBef>
              <a:buNone/>
            </a:pPr>
            <a:r>
              <a:rPr lang="zh-CN" altLang="en-US" sz="2400" b="1" dirty="0">
                <a:solidFill>
                  <a:srgbClr val="00B0F0"/>
                </a:solidFill>
                <a:latin typeface="Consolas" panose="020B0609020204030204" charset="0"/>
                <a:cs typeface="Consolas" panose="020B0609020204030204" charset="0"/>
              </a:rPr>
              <a:t>                                           #最大整数的所有出现位置</a:t>
            </a:r>
          </a:p>
          <a:p>
            <a:pPr marL="20955" indent="0" fontAlgn="auto">
              <a:lnSpc>
                <a:spcPct val="100000"/>
              </a:lnSpc>
              <a:spcBef>
                <a:spcPts val="0"/>
              </a:spcBef>
              <a:buNone/>
            </a:pPr>
            <a:r>
              <a:rPr lang="zh-CN" altLang="en-US" sz="2400" b="1" dirty="0">
                <a:solidFill>
                  <a:srgbClr val="00B0F0"/>
                </a:solidFill>
                <a:latin typeface="Consolas" panose="020B0609020204030204" charset="0"/>
                <a:cs typeface="Consolas" panose="020B0609020204030204" charset="0"/>
              </a:rPr>
              <a:t>[0, 5, 6, 10</a:t>
            </a:r>
            <a:r>
              <a:rPr lang="zh-CN" altLang="en-US" sz="2400" b="1" dirty="0" smtClean="0">
                <a:solidFill>
                  <a:srgbClr val="00B0F0"/>
                </a:solidFill>
                <a:latin typeface="Consolas" panose="020B0609020204030204" charset="0"/>
                <a:cs typeface="Consolas" panose="020B0609020204030204" charset="0"/>
              </a:rPr>
              <a:t>]</a:t>
            </a:r>
            <a:endParaRPr lang="en-US" altLang="zh-CN" sz="2400" b="1" dirty="0" smtClean="0">
              <a:solidFill>
                <a:srgbClr val="00B0F0"/>
              </a:solidFill>
              <a:latin typeface="Consolas" panose="020B0609020204030204" charset="0"/>
              <a:cs typeface="Consolas" panose="020B0609020204030204" charset="0"/>
            </a:endParaRPr>
          </a:p>
          <a:p>
            <a:pPr marL="20955" indent="0" fontAlgn="auto">
              <a:lnSpc>
                <a:spcPct val="100000"/>
              </a:lnSpc>
              <a:spcBef>
                <a:spcPts val="0"/>
              </a:spcBef>
              <a:buNone/>
            </a:pPr>
            <a:r>
              <a:rPr lang="en-US" altLang="zh-CN" sz="2400" b="1" dirty="0">
                <a:solidFill>
                  <a:srgbClr val="00B0F0"/>
                </a:solidFill>
                <a:latin typeface="Consolas" panose="020B0609020204030204" charset="0"/>
                <a:cs typeface="Consolas" panose="020B0609020204030204" charset="0"/>
              </a:rPr>
              <a:t>&gt;&gt;&gt; list(enumerate(x</a:t>
            </a:r>
            <a:r>
              <a:rPr lang="en-US" altLang="zh-CN" sz="2400" b="1" dirty="0" smtClean="0">
                <a:solidFill>
                  <a:srgbClr val="00B0F0"/>
                </a:solidFill>
                <a:latin typeface="Consolas" panose="020B0609020204030204" charset="0"/>
                <a:cs typeface="Consolas" panose="020B0609020204030204" charset="0"/>
              </a:rPr>
              <a:t>)) #</a:t>
            </a:r>
            <a:r>
              <a:rPr lang="zh-CN" altLang="en-US" sz="2400" b="1" dirty="0" smtClean="0">
                <a:solidFill>
                  <a:srgbClr val="00B0F0"/>
                </a:solidFill>
                <a:latin typeface="Consolas" panose="020B0609020204030204" charset="0"/>
                <a:cs typeface="Consolas" panose="020B0609020204030204" charset="0"/>
              </a:rPr>
              <a:t>查看</a:t>
            </a:r>
            <a:endParaRPr lang="en-US" altLang="zh-CN" sz="2400" b="1" dirty="0" smtClean="0">
              <a:solidFill>
                <a:srgbClr val="00B0F0"/>
              </a:solidFill>
              <a:latin typeface="Consolas" panose="020B0609020204030204" charset="0"/>
              <a:cs typeface="Consolas" panose="020B0609020204030204" charset="0"/>
            </a:endParaRPr>
          </a:p>
          <a:p>
            <a:pPr marL="20955" indent="0">
              <a:lnSpc>
                <a:spcPct val="100000"/>
              </a:lnSpc>
              <a:spcBef>
                <a:spcPts val="0"/>
              </a:spcBef>
              <a:buNone/>
            </a:pPr>
            <a:endParaRPr lang="en-US" altLang="zh-CN" sz="2400" noProof="1" smtClean="0">
              <a:latin typeface="宋体" panose="02010600030101010101" pitchFamily="2" charset="-122"/>
            </a:endParaRPr>
          </a:p>
          <a:p>
            <a:pPr marL="20955" indent="0">
              <a:lnSpc>
                <a:spcPct val="100000"/>
              </a:lnSpc>
              <a:spcBef>
                <a:spcPts val="0"/>
              </a:spcBef>
              <a:buNone/>
            </a:pPr>
            <a:r>
              <a:rPr lang="zh-CN" altLang="en-US" sz="2400" noProof="1" smtClean="0">
                <a:latin typeface="宋体" panose="02010600030101010101" pitchFamily="2" charset="-122"/>
              </a:rPr>
              <a:t>使用</a:t>
            </a:r>
            <a:r>
              <a:rPr lang="zh-CN" altLang="en-US" sz="2400" noProof="1">
                <a:latin typeface="宋体" panose="02010600030101010101" pitchFamily="2" charset="-122"/>
              </a:rPr>
              <a:t>列表推导式生成</a:t>
            </a:r>
            <a:r>
              <a:rPr lang="en-US" altLang="zh-CN" sz="2400" noProof="1">
                <a:latin typeface="宋体" panose="02010600030101010101" pitchFamily="2" charset="-122"/>
              </a:rPr>
              <a:t>100</a:t>
            </a:r>
            <a:r>
              <a:rPr lang="zh-CN" altLang="en-US" sz="2400" noProof="1">
                <a:latin typeface="宋体" panose="02010600030101010101" pitchFamily="2" charset="-122"/>
              </a:rPr>
              <a:t>以内的所有</a:t>
            </a:r>
            <a:r>
              <a:rPr lang="zh-CN" altLang="en-US" sz="2400" noProof="1" smtClean="0">
                <a:latin typeface="宋体" panose="02010600030101010101" pitchFamily="2" charset="-122"/>
              </a:rPr>
              <a:t>素数</a:t>
            </a:r>
            <a:endParaRPr lang="en-US" altLang="zh-CN" sz="2400" noProof="1" smtClean="0">
              <a:latin typeface="宋体" panose="02010600030101010101" pitchFamily="2" charset="-122"/>
            </a:endParaRPr>
          </a:p>
          <a:p>
            <a:pPr marL="20955" indent="0">
              <a:lnSpc>
                <a:spcPct val="100000"/>
              </a:lnSpc>
              <a:spcBef>
                <a:spcPts val="0"/>
              </a:spcBef>
              <a:buNone/>
            </a:pPr>
            <a:r>
              <a:rPr lang="en-US" altLang="zh-CN" sz="2400" noProof="1">
                <a:latin typeface="Times New Roman" panose="02020603050405020304" pitchFamily="2" charset="0"/>
              </a:rPr>
              <a:t>[p for p in range(2, 100) if 0 not in [p%d for d in range(2, int(p**0.5)+1)]]</a:t>
            </a:r>
          </a:p>
          <a:p>
            <a:pPr marL="20955" indent="0">
              <a:lnSpc>
                <a:spcPct val="100000"/>
              </a:lnSpc>
              <a:spcBef>
                <a:spcPts val="0"/>
              </a:spcBef>
              <a:buNone/>
            </a:pPr>
            <a:endParaRPr lang="zh-CN" altLang="en-US" sz="2400" noProof="1">
              <a:latin typeface="宋体" panose="02010600030101010101" pitchFamily="2" charset="-122"/>
            </a:endParaRPr>
          </a:p>
          <a:p>
            <a:pPr marL="20955" indent="0" fontAlgn="auto">
              <a:lnSpc>
                <a:spcPct val="100000"/>
              </a:lnSpc>
              <a:spcBef>
                <a:spcPts val="0"/>
              </a:spcBef>
              <a:buNone/>
            </a:pPr>
            <a:endParaRPr lang="zh-CN" altLang="en-US" sz="2400" b="1" dirty="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random</a:t>
            </a:r>
            <a:r>
              <a:rPr lang="zh-CN" altLang="en-US" dirty="0" smtClean="0"/>
              <a:t>库</a:t>
            </a:r>
            <a:endParaRPr lang="zh-CN" altLang="en-US" dirty="0"/>
          </a:p>
        </p:txBody>
      </p:sp>
      <p:sp>
        <p:nvSpPr>
          <p:cNvPr id="3" name="内容占位符 2"/>
          <p:cNvSpPr>
            <a:spLocks noGrp="1"/>
          </p:cNvSpPr>
          <p:nvPr>
            <p:ph idx="1"/>
          </p:nvPr>
        </p:nvSpPr>
        <p:spPr>
          <a:xfrm>
            <a:off x="838200" y="1321435"/>
            <a:ext cx="11021291" cy="5034915"/>
          </a:xfrm>
        </p:spPr>
        <p:txBody>
          <a:bodyPr>
            <a:normAutofit fontScale="92500" lnSpcReduction="10000"/>
          </a:bodyPr>
          <a:lstStyle/>
          <a:p>
            <a:r>
              <a:rPr lang="en-US" altLang="zh-CN" b="1" dirty="0">
                <a:hlinkClick r:id="rId2"/>
              </a:rPr>
              <a:t>https://</a:t>
            </a:r>
            <a:r>
              <a:rPr lang="en-US" altLang="zh-CN" b="1" dirty="0" smtClean="0">
                <a:hlinkClick r:id="rId2"/>
              </a:rPr>
              <a:t>www.runoob.com/python/func-number-random.html</a:t>
            </a:r>
            <a:endParaRPr lang="en-US" altLang="zh-CN" b="1" dirty="0"/>
          </a:p>
          <a:p>
            <a:pPr marL="0" indent="0">
              <a:buNone/>
            </a:pPr>
            <a:r>
              <a:rPr lang="en-US" altLang="zh-CN" b="1" dirty="0" smtClean="0"/>
              <a:t>&gt;&gt;&gt;import </a:t>
            </a:r>
            <a:r>
              <a:rPr lang="en-US" altLang="zh-CN" b="1" dirty="0"/>
              <a:t>random</a:t>
            </a:r>
          </a:p>
          <a:p>
            <a:pPr marL="0" indent="0">
              <a:buNone/>
            </a:pPr>
            <a:r>
              <a:rPr lang="en-US" altLang="zh-CN" b="1" dirty="0"/>
              <a:t>&gt;&gt;&gt; </a:t>
            </a:r>
            <a:r>
              <a:rPr lang="en-US" altLang="zh-CN" b="1" dirty="0" smtClean="0"/>
              <a:t>print</a:t>
            </a:r>
            <a:r>
              <a:rPr lang="en-US" altLang="zh-CN" b="1" dirty="0"/>
              <a:t>( </a:t>
            </a:r>
            <a:r>
              <a:rPr lang="en-US" altLang="zh-CN" b="1" dirty="0" err="1"/>
              <a:t>random.randint</a:t>
            </a:r>
            <a:r>
              <a:rPr lang="en-US" altLang="zh-CN" b="1" dirty="0"/>
              <a:t>(1,10) )        # </a:t>
            </a:r>
            <a:r>
              <a:rPr lang="zh-CN" altLang="en-US" b="1" dirty="0"/>
              <a:t>产生 </a:t>
            </a:r>
            <a:r>
              <a:rPr lang="en-US" altLang="zh-CN" b="1" dirty="0" smtClean="0"/>
              <a:t>[1</a:t>
            </a:r>
            <a:r>
              <a:rPr lang="zh-CN" altLang="en-US" b="1" dirty="0" smtClean="0"/>
              <a:t>，</a:t>
            </a:r>
            <a:r>
              <a:rPr lang="en-US" altLang="zh-CN" b="1" dirty="0" smtClean="0"/>
              <a:t>10]</a:t>
            </a:r>
            <a:r>
              <a:rPr lang="zh-CN" altLang="en-US" b="1" dirty="0" smtClean="0"/>
              <a:t>的</a:t>
            </a:r>
            <a:r>
              <a:rPr lang="zh-CN" altLang="en-US" b="1" dirty="0"/>
              <a:t>一个整数型随机数  </a:t>
            </a:r>
          </a:p>
          <a:p>
            <a:pPr marL="0" indent="0">
              <a:buNone/>
            </a:pPr>
            <a:r>
              <a:rPr lang="en-US" altLang="zh-CN" b="1" dirty="0"/>
              <a:t>&gt;&gt;&gt; </a:t>
            </a:r>
            <a:r>
              <a:rPr lang="en-US" altLang="zh-CN" b="1" dirty="0" smtClean="0"/>
              <a:t>print</a:t>
            </a:r>
            <a:r>
              <a:rPr lang="en-US" altLang="zh-CN" b="1" dirty="0"/>
              <a:t>( </a:t>
            </a:r>
            <a:r>
              <a:rPr lang="en-US" altLang="zh-CN" b="1" dirty="0" err="1"/>
              <a:t>random.random</a:t>
            </a:r>
            <a:r>
              <a:rPr lang="en-US" altLang="zh-CN" b="1" dirty="0"/>
              <a:t>() )             # </a:t>
            </a:r>
            <a:r>
              <a:rPr lang="zh-CN" altLang="en-US" b="1" dirty="0"/>
              <a:t>产生 </a:t>
            </a:r>
            <a:r>
              <a:rPr lang="en-US" altLang="zh-CN" b="1" dirty="0"/>
              <a:t>0 </a:t>
            </a:r>
            <a:r>
              <a:rPr lang="zh-CN" altLang="en-US" b="1" dirty="0"/>
              <a:t>到 </a:t>
            </a:r>
            <a:r>
              <a:rPr lang="en-US" altLang="zh-CN" b="1" dirty="0"/>
              <a:t>1 </a:t>
            </a:r>
            <a:r>
              <a:rPr lang="zh-CN" altLang="en-US" b="1" dirty="0"/>
              <a:t>之间的随机浮点数</a:t>
            </a:r>
          </a:p>
          <a:p>
            <a:pPr marL="0" indent="0">
              <a:buNone/>
            </a:pPr>
            <a:r>
              <a:rPr lang="en-US" altLang="zh-CN" b="1" dirty="0"/>
              <a:t>&gt;&gt;&gt; </a:t>
            </a:r>
            <a:r>
              <a:rPr lang="en-US" altLang="zh-CN" b="1" dirty="0" smtClean="0"/>
              <a:t>print</a:t>
            </a:r>
            <a:r>
              <a:rPr lang="en-US" altLang="zh-CN" b="1" dirty="0"/>
              <a:t>( </a:t>
            </a:r>
            <a:r>
              <a:rPr lang="en-US" altLang="zh-CN" b="1" dirty="0" err="1"/>
              <a:t>random.uniform</a:t>
            </a:r>
            <a:r>
              <a:rPr lang="en-US" altLang="zh-CN" b="1" dirty="0"/>
              <a:t>(1.1,5.4) )    </a:t>
            </a:r>
            <a:endParaRPr lang="en-US" altLang="zh-CN" b="1" dirty="0" smtClean="0"/>
          </a:p>
          <a:p>
            <a:pPr marL="0" indent="0">
              <a:buNone/>
            </a:pPr>
            <a:r>
              <a:rPr lang="en-US" altLang="zh-CN" b="1" dirty="0" smtClean="0"/>
              <a:t> </a:t>
            </a:r>
            <a:r>
              <a:rPr lang="en-US" altLang="zh-CN" b="1" dirty="0"/>
              <a:t># </a:t>
            </a:r>
            <a:r>
              <a:rPr lang="zh-CN" altLang="en-US" b="1" dirty="0"/>
              <a:t>产生  </a:t>
            </a:r>
            <a:r>
              <a:rPr lang="en-US" altLang="zh-CN" b="1" dirty="0"/>
              <a:t>1.1 </a:t>
            </a:r>
            <a:r>
              <a:rPr lang="zh-CN" altLang="en-US" b="1" dirty="0"/>
              <a:t>到 </a:t>
            </a:r>
            <a:r>
              <a:rPr lang="en-US" altLang="zh-CN" b="1" dirty="0"/>
              <a:t>5.4 </a:t>
            </a:r>
            <a:r>
              <a:rPr lang="zh-CN" altLang="en-US" b="1" dirty="0"/>
              <a:t>之间的随机浮点数，区间可以不是整数</a:t>
            </a:r>
          </a:p>
          <a:p>
            <a:pPr marL="0" indent="0">
              <a:buNone/>
            </a:pPr>
            <a:r>
              <a:rPr lang="en-US" altLang="zh-CN" b="1" dirty="0"/>
              <a:t>&gt;&gt;&gt; </a:t>
            </a:r>
            <a:r>
              <a:rPr lang="en-US" altLang="zh-CN" b="1" dirty="0" smtClean="0"/>
              <a:t>print</a:t>
            </a:r>
            <a:r>
              <a:rPr lang="en-US" altLang="zh-CN" b="1" dirty="0"/>
              <a:t>( </a:t>
            </a:r>
            <a:r>
              <a:rPr lang="en-US" altLang="zh-CN" b="1" dirty="0" err="1"/>
              <a:t>random.randrange</a:t>
            </a:r>
            <a:r>
              <a:rPr lang="en-US" altLang="zh-CN" b="1" dirty="0"/>
              <a:t>(1,100,2) )   </a:t>
            </a:r>
            <a:endParaRPr lang="en-US" altLang="zh-CN" b="1" dirty="0" smtClean="0"/>
          </a:p>
          <a:p>
            <a:pPr marL="0" indent="0">
              <a:buNone/>
            </a:pPr>
            <a:r>
              <a:rPr lang="en-US" altLang="zh-CN" b="1" dirty="0" smtClean="0"/>
              <a:t># </a:t>
            </a:r>
            <a:r>
              <a:rPr lang="zh-CN" altLang="en-US" b="1" dirty="0"/>
              <a:t>生成从</a:t>
            </a:r>
            <a:r>
              <a:rPr lang="en-US" altLang="zh-CN" b="1" dirty="0"/>
              <a:t>1</a:t>
            </a:r>
            <a:r>
              <a:rPr lang="zh-CN" altLang="en-US" b="1" dirty="0"/>
              <a:t>到</a:t>
            </a:r>
            <a:r>
              <a:rPr lang="en-US" altLang="zh-CN" b="1" dirty="0"/>
              <a:t>100</a:t>
            </a:r>
            <a:r>
              <a:rPr lang="zh-CN" altLang="en-US" b="1" dirty="0"/>
              <a:t>的间隔为</a:t>
            </a:r>
            <a:r>
              <a:rPr lang="en-US" altLang="zh-CN" b="1" dirty="0"/>
              <a:t>2</a:t>
            </a:r>
            <a:r>
              <a:rPr lang="zh-CN" altLang="en-US" b="1" dirty="0"/>
              <a:t>的随机</a:t>
            </a:r>
            <a:r>
              <a:rPr lang="zh-CN" altLang="en-US" b="1" dirty="0" smtClean="0"/>
              <a:t>整数</a:t>
            </a:r>
            <a:r>
              <a:rPr lang="en-US" altLang="zh-CN" b="1" dirty="0" smtClean="0"/>
              <a:t>,</a:t>
            </a:r>
            <a:r>
              <a:rPr lang="zh-CN" altLang="en-US" b="1" dirty="0" smtClean="0"/>
              <a:t>即奇数</a:t>
            </a:r>
            <a:endParaRPr lang="en-US" altLang="zh-CN" b="1" dirty="0" smtClean="0"/>
          </a:p>
          <a:p>
            <a:pPr marL="0" indent="0">
              <a:buNone/>
            </a:pPr>
            <a:r>
              <a:rPr lang="en-US" altLang="zh-CN" b="1" dirty="0"/>
              <a:t>&gt;&gt;&gt; </a:t>
            </a:r>
            <a:r>
              <a:rPr lang="en-US" altLang="zh-CN" b="1" dirty="0" smtClean="0"/>
              <a:t>print </a:t>
            </a:r>
            <a:r>
              <a:rPr lang="en-US" altLang="zh-CN" b="1" dirty="0" err="1"/>
              <a:t>random.</a:t>
            </a:r>
            <a:r>
              <a:rPr lang="en-US" altLang="zh-CN" b="1" dirty="0" err="1">
                <a:solidFill>
                  <a:srgbClr val="FF0000"/>
                </a:solidFill>
              </a:rPr>
              <a:t>choice</a:t>
            </a:r>
            <a:r>
              <a:rPr lang="en-US" altLang="zh-CN" b="1" dirty="0"/>
              <a:t>(['</a:t>
            </a:r>
            <a:r>
              <a:rPr lang="zh-CN" altLang="en-US" b="1" dirty="0"/>
              <a:t>剪刀</a:t>
            </a:r>
            <a:r>
              <a:rPr lang="en-US" altLang="zh-CN" b="1" dirty="0"/>
              <a:t>', '</a:t>
            </a:r>
            <a:r>
              <a:rPr lang="zh-CN" altLang="en-US" b="1" dirty="0"/>
              <a:t>石头</a:t>
            </a:r>
            <a:r>
              <a:rPr lang="en-US" altLang="zh-CN" b="1" dirty="0"/>
              <a:t>', '</a:t>
            </a:r>
            <a:r>
              <a:rPr lang="zh-CN" altLang="en-US" b="1" dirty="0"/>
              <a:t>布</a:t>
            </a:r>
            <a:r>
              <a:rPr lang="en-US" altLang="zh-CN" b="1" dirty="0" smtClean="0"/>
              <a:t>'])</a:t>
            </a:r>
            <a:r>
              <a:rPr lang="en-US" altLang="zh-CN" b="1" dirty="0"/>
              <a:t> # </a:t>
            </a:r>
            <a:r>
              <a:rPr lang="zh-CN" altLang="en-US" b="1" dirty="0">
                <a:solidFill>
                  <a:srgbClr val="FF0000"/>
                </a:solidFill>
              </a:rPr>
              <a:t>随机选取</a:t>
            </a:r>
            <a:r>
              <a:rPr lang="zh-CN" altLang="en-US" b="1" dirty="0" smtClean="0">
                <a:solidFill>
                  <a:srgbClr val="FF0000"/>
                </a:solidFill>
              </a:rPr>
              <a:t>字符串</a:t>
            </a:r>
            <a:endParaRPr lang="en-US" altLang="zh-CN" b="1" dirty="0" smtClean="0">
              <a:solidFill>
                <a:srgbClr val="FF0000"/>
              </a:solidFill>
            </a:endParaRPr>
          </a:p>
          <a:p>
            <a:pPr marL="0" indent="0">
              <a:buNone/>
            </a:pPr>
            <a:r>
              <a:rPr lang="en-US" altLang="zh-CN" b="1" dirty="0"/>
              <a:t>&gt;&gt;&gt; </a:t>
            </a:r>
            <a:r>
              <a:rPr lang="en-US" altLang="zh-CN" b="1" dirty="0" smtClean="0"/>
              <a:t>print(</a:t>
            </a:r>
            <a:r>
              <a:rPr lang="en-US" altLang="zh-CN" b="1" dirty="0" err="1" smtClean="0"/>
              <a:t>random.</a:t>
            </a:r>
            <a:r>
              <a:rPr lang="en-US" altLang="zh-CN" b="1" dirty="0" err="1" smtClean="0">
                <a:solidFill>
                  <a:srgbClr val="FF0000"/>
                </a:solidFill>
              </a:rPr>
              <a:t>sample</a:t>
            </a:r>
            <a:r>
              <a:rPr lang="en-US" altLang="zh-CN" b="1" dirty="0"/>
              <a:t>('zyxwvutsrqponmlkjihgfedcba',5</a:t>
            </a:r>
            <a:r>
              <a:rPr lang="en-US" altLang="zh-CN" b="1" dirty="0" smtClean="0"/>
              <a:t>)</a:t>
            </a:r>
            <a:r>
              <a:rPr lang="en-US" altLang="zh-CN" b="1" dirty="0"/>
              <a:t> </a:t>
            </a:r>
            <a:r>
              <a:rPr lang="en-US" altLang="zh-CN" b="1" dirty="0" smtClean="0"/>
              <a:t>)</a:t>
            </a:r>
          </a:p>
          <a:p>
            <a:pPr marL="0" indent="0">
              <a:buNone/>
            </a:pPr>
            <a:r>
              <a:rPr lang="en-US" altLang="zh-CN" b="1" dirty="0" smtClean="0"/>
              <a:t># </a:t>
            </a:r>
            <a:r>
              <a:rPr lang="zh-CN" altLang="en-US" b="1" dirty="0"/>
              <a:t>多个字符中生成指定数量</a:t>
            </a:r>
            <a:r>
              <a:rPr lang="zh-CN" altLang="en-US" b="1" dirty="0" smtClean="0"/>
              <a:t>的</a:t>
            </a:r>
            <a:r>
              <a:rPr lang="zh-CN" altLang="en-US" b="1" dirty="0" smtClean="0">
                <a:solidFill>
                  <a:srgbClr val="FF0000"/>
                </a:solidFill>
              </a:rPr>
              <a:t>不重复随机</a:t>
            </a:r>
            <a:r>
              <a:rPr lang="zh-CN" altLang="en-US" b="1" dirty="0">
                <a:solidFill>
                  <a:srgbClr val="FF0000"/>
                </a:solidFill>
              </a:rPr>
              <a:t>字符</a:t>
            </a:r>
            <a:r>
              <a:rPr lang="zh-CN" altLang="en-US" b="1" dirty="0"/>
              <a:t>：</a:t>
            </a:r>
          </a:p>
          <a:p>
            <a:pPr marL="0" indent="0">
              <a:buNone/>
            </a:pPr>
            <a:endParaRPr lang="zh-CN" altLang="en-US" b="1" dirty="0"/>
          </a:p>
          <a:p>
            <a:pPr marL="0" indent="0">
              <a:buNone/>
            </a:pPr>
            <a:endParaRPr lang="en-US" altLang="zh-CN" b="1" dirty="0"/>
          </a:p>
          <a:p>
            <a:pPr marL="0" indent="0">
              <a:buNone/>
            </a:pPr>
            <a:endParaRPr lang="zh-CN" altLang="en-US"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28</a:t>
            </a:fld>
            <a:endParaRPr lang="zh-CN" altLang="en-US"/>
          </a:p>
        </p:txBody>
      </p:sp>
    </p:spTree>
    <p:extLst>
      <p:ext uri="{BB962C8B-B14F-4D97-AF65-F5344CB8AC3E}">
        <p14:creationId xmlns:p14="http://schemas.microsoft.com/office/powerpoint/2010/main" val="40704382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3.2.6  </a:t>
            </a:r>
            <a:r>
              <a:rPr lang="zh-CN" altLang="en-US">
                <a:sym typeface="+mn-ea"/>
              </a:rPr>
              <a:t>列表推导式语法与应用案例</a:t>
            </a:r>
            <a:endParaRPr lang="zh-CN" altLang="en-US"/>
          </a:p>
        </p:txBody>
      </p:sp>
      <p:sp>
        <p:nvSpPr>
          <p:cNvPr id="3" name="内容占位符 2"/>
          <p:cNvSpPr>
            <a:spLocks noGrp="1"/>
          </p:cNvSpPr>
          <p:nvPr>
            <p:ph idx="1"/>
          </p:nvPr>
        </p:nvSpPr>
        <p:spPr>
          <a:xfrm>
            <a:off x="838200" y="1321435"/>
            <a:ext cx="10515600" cy="5034280"/>
          </a:xfrm>
        </p:spPr>
        <p:txBody>
          <a:bodyPr>
            <a:normAutofit/>
          </a:bodyPr>
          <a:lstStyle/>
          <a:p>
            <a:pPr fontAlgn="auto">
              <a:lnSpc>
                <a:spcPct val="100000"/>
              </a:lnSpc>
              <a:spcBef>
                <a:spcPts val="0"/>
              </a:spcBef>
              <a:buFont typeface="Arial" panose="020B0604020202020204" pitchFamily="34" charset="0"/>
              <a:buChar char="•"/>
            </a:pPr>
            <a:r>
              <a:rPr lang="zh-CN" altLang="en-US" sz="2400" b="1" dirty="0"/>
              <a:t>例3-3  在列表推导式中同时遍历多个列表或可迭代对象。</a:t>
            </a:r>
          </a:p>
          <a:p>
            <a:pPr marL="0" indent="0" fontAlgn="auto">
              <a:lnSpc>
                <a:spcPct val="100000"/>
              </a:lnSpc>
              <a:spcBef>
                <a:spcPts val="0"/>
              </a:spcBef>
              <a:buNone/>
            </a:pPr>
            <a:r>
              <a:rPr lang="zh-CN" altLang="en-US" sz="2000" b="1" dirty="0">
                <a:latin typeface="Consolas" panose="020B0609020204030204" charset="0"/>
              </a:rPr>
              <a:t>&gt;&gt;&gt; [(x, y) for x in [1, 2, 3] for y in [3, 1, 4] if x != y]</a:t>
            </a:r>
          </a:p>
          <a:p>
            <a:pPr marL="0" indent="0" fontAlgn="auto">
              <a:lnSpc>
                <a:spcPct val="100000"/>
              </a:lnSpc>
              <a:spcBef>
                <a:spcPts val="0"/>
              </a:spcBef>
              <a:buNone/>
            </a:pPr>
            <a:r>
              <a:rPr lang="zh-CN" altLang="en-US" sz="2000" b="1" dirty="0">
                <a:solidFill>
                  <a:srgbClr val="00B0F0"/>
                </a:solidFill>
                <a:latin typeface="Consolas" panose="020B0609020204030204" charset="0"/>
              </a:rPr>
              <a:t>[(1, 3), (1, 4), (2, 3), (2, 1), (2, 4), (3, 1), (3, 4)]</a:t>
            </a:r>
          </a:p>
          <a:p>
            <a:pPr marL="0" indent="0" fontAlgn="auto">
              <a:lnSpc>
                <a:spcPct val="100000"/>
              </a:lnSpc>
              <a:spcBef>
                <a:spcPts val="0"/>
              </a:spcBef>
              <a:buNone/>
            </a:pPr>
            <a:r>
              <a:rPr lang="zh-CN" altLang="en-US" sz="2000" b="1" dirty="0">
                <a:latin typeface="Consolas" panose="020B0609020204030204" charset="0"/>
              </a:rPr>
              <a:t>&gt;&gt;&gt; [(x, y) for x in [1, 2, 3] if x==1 for y in [3, 1, 4] if y!=x]</a:t>
            </a:r>
          </a:p>
          <a:p>
            <a:pPr marL="0" indent="0" fontAlgn="auto">
              <a:lnSpc>
                <a:spcPct val="100000"/>
              </a:lnSpc>
              <a:spcBef>
                <a:spcPts val="0"/>
              </a:spcBef>
              <a:buNone/>
            </a:pPr>
            <a:r>
              <a:rPr lang="zh-CN" altLang="en-US" sz="2000" b="1" dirty="0">
                <a:solidFill>
                  <a:srgbClr val="00B0F0"/>
                </a:solidFill>
                <a:latin typeface="Consolas" panose="020B0609020204030204" charset="0"/>
              </a:rPr>
              <a:t>[(1, 3), (1, 4)]</a:t>
            </a:r>
          </a:p>
          <a:p>
            <a:pPr marL="0" indent="0" fontAlgn="auto">
              <a:lnSpc>
                <a:spcPct val="100000"/>
              </a:lnSpc>
              <a:spcBef>
                <a:spcPts val="0"/>
              </a:spcBef>
              <a:buNone/>
            </a:pPr>
            <a:endParaRPr lang="zh-CN" altLang="en-US" sz="2000" b="1" dirty="0">
              <a:solidFill>
                <a:srgbClr val="00B0F0"/>
              </a:solidFill>
              <a:latin typeface="Consolas" panose="020B0609020204030204" charset="0"/>
            </a:endParaRPr>
          </a:p>
          <a:p>
            <a:pPr marL="0" indent="0" fontAlgn="auto">
              <a:lnSpc>
                <a:spcPct val="100000"/>
              </a:lnSpc>
              <a:spcBef>
                <a:spcPts val="0"/>
              </a:spcBef>
              <a:buNone/>
            </a:pPr>
            <a:r>
              <a:rPr lang="zh-CN" altLang="en-US" sz="2400" b="1" dirty="0"/>
              <a:t>对于包含多个循环的列表推导式，一定要清楚多个循环的执行顺序或“嵌套关系”。例如，上面第一个列表推导式等价于</a:t>
            </a:r>
          </a:p>
          <a:p>
            <a:pPr marL="0" indent="0" fontAlgn="auto">
              <a:lnSpc>
                <a:spcPct val="100000"/>
              </a:lnSpc>
              <a:spcBef>
                <a:spcPts val="0"/>
              </a:spcBef>
              <a:buNone/>
            </a:pPr>
            <a:r>
              <a:rPr lang="zh-CN" altLang="en-US" sz="2000" b="1" dirty="0">
                <a:latin typeface="Consolas" panose="020B0609020204030204" charset="0"/>
              </a:rPr>
              <a:t>&gt;&gt;&gt; result = []</a:t>
            </a:r>
          </a:p>
          <a:p>
            <a:pPr marL="0" indent="0" fontAlgn="auto">
              <a:lnSpc>
                <a:spcPct val="100000"/>
              </a:lnSpc>
              <a:spcBef>
                <a:spcPts val="0"/>
              </a:spcBef>
              <a:buNone/>
            </a:pPr>
            <a:r>
              <a:rPr lang="zh-CN" altLang="en-US" sz="2000" b="1" dirty="0">
                <a:latin typeface="Consolas" panose="020B0609020204030204" charset="0"/>
              </a:rPr>
              <a:t>&gt;&gt;&gt; for x in [1, 2, 3]:</a:t>
            </a:r>
          </a:p>
          <a:p>
            <a:pPr marL="0" indent="0" fontAlgn="auto">
              <a:lnSpc>
                <a:spcPct val="100000"/>
              </a:lnSpc>
              <a:spcBef>
                <a:spcPts val="0"/>
              </a:spcBef>
              <a:buNone/>
            </a:pPr>
            <a:r>
              <a:rPr lang="zh-CN" altLang="en-US" sz="2000" b="1" dirty="0">
                <a:latin typeface="Consolas" panose="020B0609020204030204" charset="0"/>
              </a:rPr>
              <a:t>    for y in [3, 1, 4]:</a:t>
            </a:r>
          </a:p>
          <a:p>
            <a:pPr marL="0" indent="0" fontAlgn="auto">
              <a:lnSpc>
                <a:spcPct val="100000"/>
              </a:lnSpc>
              <a:spcBef>
                <a:spcPts val="0"/>
              </a:spcBef>
              <a:buNone/>
            </a:pPr>
            <a:r>
              <a:rPr lang="zh-CN" altLang="en-US" sz="2000" b="1" dirty="0">
                <a:latin typeface="Consolas" panose="020B0609020204030204" charset="0"/>
              </a:rPr>
              <a:t>        if x != y:</a:t>
            </a:r>
          </a:p>
          <a:p>
            <a:pPr marL="0" indent="0" fontAlgn="auto">
              <a:lnSpc>
                <a:spcPct val="100000"/>
              </a:lnSpc>
              <a:spcBef>
                <a:spcPts val="0"/>
              </a:spcBef>
              <a:buNone/>
            </a:pPr>
            <a:r>
              <a:rPr lang="zh-CN" altLang="en-US" sz="2000" b="1" dirty="0">
                <a:latin typeface="Consolas" panose="020B0609020204030204" charset="0"/>
              </a:rPr>
              <a:t>            result.append((x,y))</a:t>
            </a:r>
          </a:p>
          <a:p>
            <a:pPr marL="0" indent="0" fontAlgn="auto">
              <a:lnSpc>
                <a:spcPct val="100000"/>
              </a:lnSpc>
              <a:spcBef>
                <a:spcPts val="0"/>
              </a:spcBef>
              <a:buNone/>
            </a:pPr>
            <a:r>
              <a:rPr lang="zh-CN" altLang="en-US" sz="2000" b="1" dirty="0">
                <a:latin typeface="Consolas" panose="020B0609020204030204" charset="0"/>
              </a:rPr>
              <a:t>&gt;&gt;&gt; result</a:t>
            </a:r>
          </a:p>
          <a:p>
            <a:pPr marL="0" indent="0" fontAlgn="auto">
              <a:lnSpc>
                <a:spcPct val="100000"/>
              </a:lnSpc>
              <a:spcBef>
                <a:spcPts val="0"/>
              </a:spcBef>
              <a:buNone/>
            </a:pPr>
            <a:r>
              <a:rPr lang="zh-CN" altLang="en-US" sz="2000" b="1" dirty="0">
                <a:solidFill>
                  <a:srgbClr val="00B0F0"/>
                </a:solidFill>
                <a:latin typeface="Consolas" panose="020B0609020204030204" charset="0"/>
              </a:rPr>
              <a:t>[(1, 3), (1, 4), (2, 3), (2, 1), (2, 4), (3, 1), (3, 4)]</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2</a:t>
            </a:r>
            <a:r>
              <a:rPr lang="zh-CN" altLang="en-US">
                <a:sym typeface="+mn-ea"/>
              </a:rPr>
              <a:t>  列表</a:t>
            </a:r>
            <a:endParaRPr lang="zh-CN" altLang="en-US"/>
          </a:p>
        </p:txBody>
      </p:sp>
      <p:sp>
        <p:nvSpPr>
          <p:cNvPr id="3" name="内容占位符 2"/>
          <p:cNvSpPr>
            <a:spLocks noGrp="1"/>
          </p:cNvSpPr>
          <p:nvPr>
            <p:ph idx="1"/>
          </p:nvPr>
        </p:nvSpPr>
        <p:spPr>
          <a:xfrm>
            <a:off x="838199" y="1321435"/>
            <a:ext cx="11001375" cy="5034915"/>
          </a:xfrm>
        </p:spPr>
        <p:txBody>
          <a:bodyPr>
            <a:normAutofit lnSpcReduction="10000"/>
          </a:bodyPr>
          <a:lstStyle/>
          <a:p>
            <a:pPr>
              <a:lnSpc>
                <a:spcPct val="110000"/>
              </a:lnSpc>
            </a:pPr>
            <a:r>
              <a:rPr lang="zh-CN" altLang="en-US" sz="2400" b="1" dirty="0">
                <a:sym typeface="+mn-ea"/>
              </a:rPr>
              <a:t>列表（list）是</a:t>
            </a:r>
            <a:r>
              <a:rPr lang="zh-CN" altLang="en-US" sz="2400" b="1" dirty="0">
                <a:solidFill>
                  <a:srgbClr val="FF0000"/>
                </a:solidFill>
                <a:sym typeface="+mn-ea"/>
              </a:rPr>
              <a:t>最重要的Python内置对象</a:t>
            </a:r>
            <a:r>
              <a:rPr lang="zh-CN" altLang="en-US" sz="2400" b="1" dirty="0">
                <a:sym typeface="+mn-ea"/>
              </a:rPr>
              <a:t>之一，是</a:t>
            </a:r>
            <a:r>
              <a:rPr lang="zh-CN" altLang="en-US" sz="2400" b="1" dirty="0">
                <a:solidFill>
                  <a:srgbClr val="FF0000"/>
                </a:solidFill>
                <a:sym typeface="+mn-ea"/>
              </a:rPr>
              <a:t>包含若干元素的有序连续内存空间</a:t>
            </a:r>
            <a:r>
              <a:rPr lang="zh-CN" altLang="en-US" sz="2400" b="1" dirty="0">
                <a:sym typeface="+mn-ea"/>
              </a:rPr>
              <a:t>。</a:t>
            </a:r>
          </a:p>
          <a:p>
            <a:pPr>
              <a:lnSpc>
                <a:spcPct val="110000"/>
              </a:lnSpc>
            </a:pPr>
            <a:r>
              <a:rPr lang="zh-CN" altLang="en-US" sz="2400" b="1" dirty="0"/>
              <a:t>在形式上，列表的所有元素放在一对</a:t>
            </a:r>
            <a:r>
              <a:rPr lang="zh-CN" altLang="en-US" sz="2400" b="1" dirty="0">
                <a:solidFill>
                  <a:srgbClr val="FF0000"/>
                </a:solidFill>
              </a:rPr>
              <a:t>方括号</a:t>
            </a:r>
            <a:r>
              <a:rPr lang="zh-CN" altLang="en-US" sz="2400" b="1" dirty="0"/>
              <a:t>[]中，相邻元素之间使用</a:t>
            </a:r>
            <a:r>
              <a:rPr lang="zh-CN" altLang="en-US" sz="2400" b="1" dirty="0">
                <a:solidFill>
                  <a:srgbClr val="FF0000"/>
                </a:solidFill>
              </a:rPr>
              <a:t>逗号</a:t>
            </a:r>
            <a:r>
              <a:rPr lang="zh-CN" altLang="en-US" sz="2400" b="1" dirty="0"/>
              <a:t>分隔。</a:t>
            </a:r>
          </a:p>
          <a:p>
            <a:pPr>
              <a:lnSpc>
                <a:spcPct val="110000"/>
              </a:lnSpc>
            </a:pPr>
            <a:r>
              <a:rPr lang="zh-CN" altLang="en-US" sz="2400" b="1" dirty="0"/>
              <a:t>在Python中，</a:t>
            </a:r>
            <a:r>
              <a:rPr lang="zh-CN" altLang="en-US" sz="2400" b="1" dirty="0">
                <a:solidFill>
                  <a:srgbClr val="FF0000"/>
                </a:solidFill>
              </a:rPr>
              <a:t>同一个列表中元素的数据类型可以各不相同</a:t>
            </a:r>
            <a:r>
              <a:rPr lang="zh-CN" altLang="en-US" sz="2400" b="1" dirty="0"/>
              <a:t>，可以同时包含整数、实数、字符串等基本类型的元素，也可以包含列表、元组、字典、集合、函数以及其他任意对象。</a:t>
            </a:r>
          </a:p>
          <a:p>
            <a:pPr>
              <a:lnSpc>
                <a:spcPct val="110000"/>
              </a:lnSpc>
            </a:pPr>
            <a:r>
              <a:rPr lang="zh-CN" altLang="en-US" sz="2400" b="1" dirty="0"/>
              <a:t>如果只有一对方括号而没有任何元素则表示空</a:t>
            </a:r>
            <a:r>
              <a:rPr lang="zh-CN" altLang="en-US" sz="2400" b="1" dirty="0" smtClean="0"/>
              <a:t>列表</a:t>
            </a:r>
            <a:r>
              <a:rPr lang="en-US" altLang="zh-CN" sz="2400" b="1" dirty="0" smtClean="0"/>
              <a:t>([])</a:t>
            </a:r>
            <a:r>
              <a:rPr lang="zh-CN" altLang="en-US" sz="2400" b="1" dirty="0" smtClean="0"/>
              <a:t>。</a:t>
            </a:r>
            <a:endParaRPr lang="zh-CN" altLang="en-US" sz="2400" b="1" dirty="0"/>
          </a:p>
          <a:p>
            <a:pPr marL="0" indent="0">
              <a:buNone/>
            </a:pPr>
            <a:r>
              <a:rPr lang="zh-CN" altLang="en-US" sz="2000" b="1" dirty="0">
                <a:latin typeface="Consolas" panose="020B0609020204030204" charset="0"/>
              </a:rPr>
              <a:t>[10, 20, 30, 40]</a:t>
            </a:r>
          </a:p>
          <a:p>
            <a:pPr marL="0" indent="0">
              <a:buNone/>
            </a:pPr>
            <a:r>
              <a:rPr lang="zh-CN" altLang="en-US" sz="2000" b="1" dirty="0">
                <a:latin typeface="Consolas" panose="020B0609020204030204" charset="0"/>
              </a:rPr>
              <a:t>['crunchy frog', 'ram bladder', 'lark vomit']</a:t>
            </a:r>
          </a:p>
          <a:p>
            <a:pPr marL="0" indent="0">
              <a:buNone/>
            </a:pPr>
            <a:r>
              <a:rPr lang="zh-CN" altLang="en-US" sz="2000" b="1" dirty="0">
                <a:latin typeface="Consolas" panose="020B0609020204030204" charset="0"/>
              </a:rPr>
              <a:t>['spam', 2.0, 5, [10, 20]]</a:t>
            </a:r>
          </a:p>
          <a:p>
            <a:pPr marL="0" indent="0">
              <a:buNone/>
            </a:pPr>
            <a:r>
              <a:rPr lang="zh-CN" altLang="en-US" sz="2000" b="1" dirty="0">
                <a:latin typeface="Consolas" panose="020B0609020204030204" charset="0"/>
              </a:rPr>
              <a:t>[['file1', 200,7], ['file2', 260,9]]</a:t>
            </a:r>
          </a:p>
          <a:p>
            <a:pPr marL="0" indent="0">
              <a:buNone/>
            </a:pPr>
            <a:r>
              <a:rPr lang="zh-CN" altLang="en-US" sz="2000" b="1" dirty="0">
                <a:latin typeface="Consolas" panose="020B0609020204030204" charset="0"/>
              </a:rPr>
              <a:t>[{3}, {5:6}, (1, 2, 3)]</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0000"/>
                </a:solidFill>
              </a:rPr>
              <a:t>3.2.7  </a:t>
            </a:r>
            <a:r>
              <a:rPr lang="zh-CN" altLang="en-US" b="1" dirty="0">
                <a:solidFill>
                  <a:srgbClr val="FF0000"/>
                </a:solidFill>
              </a:rPr>
              <a:t>切片</a:t>
            </a:r>
          </a:p>
        </p:txBody>
      </p:sp>
      <p:sp>
        <p:nvSpPr>
          <p:cNvPr id="3" name="内容占位符 2"/>
          <p:cNvSpPr>
            <a:spLocks noGrp="1"/>
          </p:cNvSpPr>
          <p:nvPr>
            <p:ph idx="1"/>
          </p:nvPr>
        </p:nvSpPr>
        <p:spPr/>
        <p:txBody>
          <a:bodyPr>
            <a:normAutofit/>
          </a:bodyPr>
          <a:lstStyle/>
          <a:p>
            <a:r>
              <a:rPr lang="zh-CN" altLang="en-US" b="1" dirty="0"/>
              <a:t>在形式上，切片使用</a:t>
            </a:r>
            <a:r>
              <a:rPr lang="zh-CN" altLang="en-US" b="1" dirty="0">
                <a:solidFill>
                  <a:srgbClr val="FF0000"/>
                </a:solidFill>
              </a:rPr>
              <a:t>2个冒号分隔的3个数字</a:t>
            </a:r>
            <a:r>
              <a:rPr lang="zh-CN" altLang="en-US" b="1" dirty="0"/>
              <a:t>来完成。</a:t>
            </a:r>
          </a:p>
          <a:p>
            <a:pPr marL="0" indent="0">
              <a:buNone/>
            </a:pPr>
            <a:r>
              <a:rPr lang="zh-CN" altLang="en-US" sz="2400" b="1" dirty="0">
                <a:latin typeface="Consolas" panose="020B0609020204030204" charset="0"/>
              </a:rPr>
              <a:t>[start:end:step]</a:t>
            </a:r>
          </a:p>
          <a:p>
            <a:pPr marL="0" indent="0">
              <a:buNone/>
            </a:pPr>
            <a:endParaRPr lang="zh-CN" altLang="en-US" sz="2400" b="1" dirty="0">
              <a:latin typeface="Consolas" panose="020B0609020204030204" charset="0"/>
            </a:endParaRPr>
          </a:p>
          <a:p>
            <a:pPr>
              <a:buFont typeface="Wingdings" panose="05000000000000000000" charset="0"/>
              <a:buChar char=""/>
            </a:pPr>
            <a:r>
              <a:rPr lang="zh-CN" altLang="en-US" sz="2400" b="1" dirty="0"/>
              <a:t>第一个数字start表示切片开始位置，默认为0；</a:t>
            </a:r>
          </a:p>
          <a:p>
            <a:pPr>
              <a:buFont typeface="Wingdings" panose="05000000000000000000" charset="0"/>
              <a:buChar char=""/>
            </a:pPr>
            <a:r>
              <a:rPr lang="zh-CN" altLang="en-US" sz="2400" b="1" dirty="0"/>
              <a:t>第二个数字end表示切片截止（但</a:t>
            </a:r>
            <a:r>
              <a:rPr lang="zh-CN" altLang="en-US" sz="2400" b="1" dirty="0">
                <a:solidFill>
                  <a:srgbClr val="FF0000"/>
                </a:solidFill>
              </a:rPr>
              <a:t>不包含</a:t>
            </a:r>
            <a:r>
              <a:rPr lang="zh-CN" altLang="en-US" sz="2400" b="1" dirty="0"/>
              <a:t>）位置（默认为列表长度）；</a:t>
            </a:r>
          </a:p>
          <a:p>
            <a:pPr>
              <a:buFont typeface="Wingdings" panose="05000000000000000000" charset="0"/>
              <a:buChar char=""/>
            </a:pPr>
            <a:r>
              <a:rPr lang="zh-CN" altLang="en-US" sz="2400" b="1" dirty="0"/>
              <a:t>第三个数字step表示切片的步长（默认为1）。</a:t>
            </a:r>
          </a:p>
          <a:p>
            <a:pPr>
              <a:buFont typeface="Wingdings" panose="05000000000000000000" charset="0"/>
              <a:buChar char=""/>
            </a:pPr>
            <a:r>
              <a:rPr lang="zh-CN" altLang="en-US" sz="2400" b="1" dirty="0"/>
              <a:t>当start为0时可以</a:t>
            </a:r>
            <a:r>
              <a:rPr lang="zh-CN" altLang="en-US" sz="2400" b="1" dirty="0">
                <a:solidFill>
                  <a:srgbClr val="FF0000"/>
                </a:solidFill>
              </a:rPr>
              <a:t>省略</a:t>
            </a:r>
            <a:r>
              <a:rPr lang="zh-CN" altLang="en-US" sz="2400" b="1" dirty="0"/>
              <a:t>，当end为列表长度时可以省略，当step为1时可以省略，省略步长时还可以同时省略最后一个冒号。</a:t>
            </a:r>
          </a:p>
          <a:p>
            <a:pPr>
              <a:buFont typeface="Wingdings" panose="05000000000000000000" charset="0"/>
              <a:buChar char=""/>
            </a:pPr>
            <a:r>
              <a:rPr lang="zh-CN" altLang="en-US" sz="2400" b="1" dirty="0"/>
              <a:t>当</a:t>
            </a:r>
            <a:r>
              <a:rPr lang="zh-CN" altLang="en-US" sz="2400" b="1" dirty="0">
                <a:solidFill>
                  <a:srgbClr val="FF0000"/>
                </a:solidFill>
              </a:rPr>
              <a:t>step为负整数时，表示反向切片</a:t>
            </a:r>
            <a:r>
              <a:rPr lang="zh-CN" altLang="en-US" sz="2400" b="1" dirty="0"/>
              <a:t>，这时start应该在end的右侧才行</a:t>
            </a:r>
            <a:r>
              <a:rPr lang="zh-CN" altLang="en-US" sz="2400" b="1" dirty="0" smtClean="0"/>
              <a:t>。</a:t>
            </a:r>
            <a:endParaRPr lang="en-US" altLang="zh-CN" sz="2400" b="1" dirty="0" smtClean="0"/>
          </a:p>
          <a:p>
            <a:pPr>
              <a:buFont typeface="Wingdings" panose="05000000000000000000" charset="0"/>
              <a:buChar char=""/>
            </a:pPr>
            <a:r>
              <a:rPr lang="zh-CN" altLang="en-US" sz="2400" b="1" dirty="0" smtClean="0"/>
              <a:t>只出现一个冒号，就是省略步长</a:t>
            </a:r>
            <a:endParaRPr lang="zh-CN" altLang="en-US" sz="24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3.2.7  </a:t>
            </a:r>
            <a:r>
              <a:rPr lang="zh-CN" altLang="en-US">
                <a:sym typeface="+mn-ea"/>
              </a:rPr>
              <a:t>切片</a:t>
            </a:r>
            <a:endParaRPr lang="zh-CN" altLang="en-US"/>
          </a:p>
        </p:txBody>
      </p:sp>
      <p:sp>
        <p:nvSpPr>
          <p:cNvPr id="3" name="内容占位符 2"/>
          <p:cNvSpPr>
            <a:spLocks noGrp="1"/>
          </p:cNvSpPr>
          <p:nvPr>
            <p:ph idx="1"/>
          </p:nvPr>
        </p:nvSpPr>
        <p:spPr/>
        <p:txBody>
          <a:bodyPr/>
          <a:lstStyle/>
          <a:p>
            <a:pPr marL="0" indent="0" fontAlgn="auto">
              <a:lnSpc>
                <a:spcPct val="150000"/>
              </a:lnSpc>
              <a:spcBef>
                <a:spcPts val="400"/>
              </a:spcBef>
              <a:buNone/>
            </a:pPr>
            <a:r>
              <a:rPr lang="zh-CN" altLang="en-US" sz="2400" b="1" dirty="0"/>
              <a:t>（1）使用切片</a:t>
            </a:r>
            <a:r>
              <a:rPr lang="zh-CN" altLang="en-US" sz="2400" b="1" dirty="0">
                <a:solidFill>
                  <a:srgbClr val="FF0000"/>
                </a:solidFill>
              </a:rPr>
              <a:t>获取</a:t>
            </a:r>
            <a:r>
              <a:rPr lang="zh-CN" altLang="en-US" sz="2400" b="1" dirty="0"/>
              <a:t>列表部分元素</a:t>
            </a:r>
          </a:p>
          <a:p>
            <a:pPr marL="0" indent="0" fontAlgn="auto">
              <a:lnSpc>
                <a:spcPct val="150000"/>
              </a:lnSpc>
              <a:spcBef>
                <a:spcPts val="400"/>
              </a:spcBef>
              <a:buNone/>
            </a:pPr>
            <a:r>
              <a:rPr lang="zh-CN" altLang="en-US" sz="2400" b="1" dirty="0" smtClean="0"/>
              <a:t>      使用</a:t>
            </a:r>
            <a:r>
              <a:rPr lang="zh-CN" altLang="en-US" sz="2400" b="1" dirty="0"/>
              <a:t>切片可以返回列表中部分元素组成的</a:t>
            </a:r>
            <a:r>
              <a:rPr lang="zh-CN" altLang="en-US" sz="2400" b="1" dirty="0">
                <a:solidFill>
                  <a:srgbClr val="FF0000"/>
                </a:solidFill>
              </a:rPr>
              <a:t>新列表</a:t>
            </a:r>
            <a:r>
              <a:rPr lang="zh-CN" altLang="en-US" sz="2400" b="1" dirty="0"/>
              <a:t>。与使用索引作为下标访问列表元素的方法不同，切片操作</a:t>
            </a:r>
            <a:r>
              <a:rPr lang="zh-CN" altLang="en-US" sz="2400" b="1" dirty="0">
                <a:solidFill>
                  <a:srgbClr val="FF0000"/>
                </a:solidFill>
              </a:rPr>
              <a:t>不会因为下标越界而抛出异常</a:t>
            </a:r>
            <a:r>
              <a:rPr lang="zh-CN" altLang="en-US" sz="2400" b="1" dirty="0"/>
              <a:t>，而是简单地在列表尾部截断或者返回一个空列表，</a:t>
            </a:r>
            <a:r>
              <a:rPr lang="zh-CN" altLang="en-US" sz="2400" b="1" dirty="0">
                <a:solidFill>
                  <a:srgbClr val="FF0000"/>
                </a:solidFill>
              </a:rPr>
              <a:t>代码具有更强的健壮性</a:t>
            </a:r>
            <a:r>
              <a:rPr lang="zh-CN" altLang="en-US" sz="2400" b="1" dirty="0"/>
              <a: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31</a:t>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3.2.7  </a:t>
            </a:r>
            <a:r>
              <a:rPr lang="zh-CN" altLang="en-US">
                <a:sym typeface="+mn-ea"/>
              </a:rPr>
              <a:t>切片</a:t>
            </a:r>
            <a:endParaRPr lang="zh-CN" altLang="en-US"/>
          </a:p>
        </p:txBody>
      </p:sp>
      <p:sp>
        <p:nvSpPr>
          <p:cNvPr id="3" name="内容占位符 2"/>
          <p:cNvSpPr>
            <a:spLocks noGrp="1"/>
          </p:cNvSpPr>
          <p:nvPr>
            <p:ph idx="1"/>
          </p:nvPr>
        </p:nvSpPr>
        <p:spPr>
          <a:xfrm>
            <a:off x="822642" y="1216660"/>
            <a:ext cx="10515600" cy="5400040"/>
          </a:xfrm>
        </p:spPr>
        <p:txBody>
          <a:bodyPr>
            <a:normAutofit fontScale="92500" lnSpcReduction="20000"/>
          </a:bodyPr>
          <a:lstStyle/>
          <a:p>
            <a:pPr marL="0" indent="0">
              <a:buNone/>
            </a:pPr>
            <a:r>
              <a:rPr lang="zh-CN" altLang="en-US" sz="2000" b="1" dirty="0">
                <a:latin typeface="Consolas" panose="020B0609020204030204" charset="0"/>
              </a:rPr>
              <a:t>&gt;&gt;&gt; aList = [3, 4, 5, 6, 7, 9, 11, 13, 15, 17]</a:t>
            </a:r>
          </a:p>
          <a:p>
            <a:pPr marL="0" indent="0">
              <a:buNone/>
            </a:pPr>
            <a:r>
              <a:rPr lang="zh-CN" altLang="en-US" sz="2000" b="1" dirty="0">
                <a:latin typeface="Consolas" panose="020B0609020204030204" charset="0"/>
              </a:rPr>
              <a:t>&gt;&gt;&gt; aList[::]                </a:t>
            </a:r>
            <a:endParaRPr lang="en-US" altLang="zh-CN" sz="2000" b="1" dirty="0" smtClean="0">
              <a:latin typeface="Consolas" panose="020B0609020204030204" charset="0"/>
            </a:endParaRPr>
          </a:p>
          <a:p>
            <a:pPr marL="0" indent="0">
              <a:buNone/>
            </a:pPr>
            <a:r>
              <a:rPr lang="zh-CN" altLang="en-US" sz="2000" b="1" dirty="0" smtClean="0">
                <a:latin typeface="Consolas" panose="020B0609020204030204" charset="0"/>
              </a:rPr>
              <a:t>#</a:t>
            </a:r>
            <a:r>
              <a:rPr lang="zh-CN" altLang="en-US" sz="2000" b="1" dirty="0">
                <a:latin typeface="Consolas" panose="020B0609020204030204" charset="0"/>
              </a:rPr>
              <a:t>返回包含原列表中所有元素的</a:t>
            </a:r>
            <a:r>
              <a:rPr lang="zh-CN" altLang="en-US" sz="2000" b="1" dirty="0">
                <a:solidFill>
                  <a:srgbClr val="FF0000"/>
                </a:solidFill>
                <a:latin typeface="Consolas" panose="020B0609020204030204" charset="0"/>
              </a:rPr>
              <a:t>新</a:t>
            </a:r>
            <a:r>
              <a:rPr lang="zh-CN" altLang="en-US" sz="2000" b="1" dirty="0" smtClean="0">
                <a:solidFill>
                  <a:srgbClr val="FF0000"/>
                </a:solidFill>
                <a:latin typeface="Consolas" panose="020B0609020204030204" charset="0"/>
              </a:rPr>
              <a:t>列表，</a:t>
            </a:r>
            <a:r>
              <a:rPr lang="en-US" altLang="zh-CN" sz="2000" b="1" dirty="0">
                <a:solidFill>
                  <a:srgbClr val="FF0000"/>
                </a:solidFill>
                <a:latin typeface="Consolas" panose="020B0609020204030204" charset="0"/>
              </a:rPr>
              <a:t>b</a:t>
            </a:r>
            <a:r>
              <a:rPr lang="en-US" altLang="zh-CN" sz="2000" b="1" dirty="0" smtClean="0">
                <a:solidFill>
                  <a:srgbClr val="FF0000"/>
                </a:solidFill>
                <a:latin typeface="Consolas" panose="020B0609020204030204" charset="0"/>
              </a:rPr>
              <a:t>=</a:t>
            </a:r>
            <a:r>
              <a:rPr lang="en-US" altLang="zh-CN" sz="2000" b="1" dirty="0" err="1" smtClean="0">
                <a:solidFill>
                  <a:srgbClr val="FF0000"/>
                </a:solidFill>
                <a:latin typeface="Consolas" panose="020B0609020204030204" charset="0"/>
              </a:rPr>
              <a:t>aList</a:t>
            </a:r>
            <a:r>
              <a:rPr lang="en-US" altLang="zh-CN" sz="2000" b="1" dirty="0" smtClean="0">
                <a:solidFill>
                  <a:srgbClr val="FF0000"/>
                </a:solidFill>
                <a:latin typeface="Consolas" panose="020B0609020204030204" charset="0"/>
              </a:rPr>
              <a:t>[::]</a:t>
            </a:r>
            <a:r>
              <a:rPr lang="zh-CN" altLang="en-US" sz="2000" b="1" dirty="0" smtClean="0">
                <a:solidFill>
                  <a:srgbClr val="FF0000"/>
                </a:solidFill>
                <a:latin typeface="Consolas" panose="020B0609020204030204" charset="0"/>
              </a:rPr>
              <a:t>和</a:t>
            </a:r>
            <a:r>
              <a:rPr lang="en-US" altLang="zh-CN" sz="2000" b="1" dirty="0" smtClean="0">
                <a:solidFill>
                  <a:srgbClr val="FF0000"/>
                </a:solidFill>
                <a:latin typeface="Consolas" panose="020B0609020204030204" charset="0"/>
              </a:rPr>
              <a:t>a=</a:t>
            </a:r>
            <a:r>
              <a:rPr lang="en-US" altLang="zh-CN" sz="2000" b="1" dirty="0" err="1" smtClean="0">
                <a:solidFill>
                  <a:srgbClr val="FF0000"/>
                </a:solidFill>
                <a:latin typeface="Consolas" panose="020B0609020204030204" charset="0"/>
              </a:rPr>
              <a:t>aList</a:t>
            </a:r>
            <a:r>
              <a:rPr lang="zh-CN" altLang="en-US" sz="2000" b="1" dirty="0" smtClean="0">
                <a:solidFill>
                  <a:srgbClr val="FF0000"/>
                </a:solidFill>
                <a:latin typeface="Consolas" panose="020B0609020204030204" charset="0"/>
              </a:rPr>
              <a:t>区别？</a:t>
            </a:r>
            <a:endParaRPr lang="zh-CN" altLang="en-US" sz="2000" b="1" dirty="0">
              <a:solidFill>
                <a:srgbClr val="FF0000"/>
              </a:solidFill>
              <a:latin typeface="Consolas" panose="020B0609020204030204" charset="0"/>
            </a:endParaRPr>
          </a:p>
          <a:p>
            <a:pPr marL="0" indent="0">
              <a:buNone/>
            </a:pPr>
            <a:r>
              <a:rPr lang="zh-CN" altLang="en-US" sz="2000" b="1" dirty="0">
                <a:solidFill>
                  <a:srgbClr val="00B0F0"/>
                </a:solidFill>
                <a:latin typeface="Consolas" panose="020B0609020204030204" charset="0"/>
              </a:rPr>
              <a:t>[3, 4, 5, 6, 7, 9, 11, 13, 15, 17]</a:t>
            </a:r>
          </a:p>
          <a:p>
            <a:pPr marL="0" indent="0">
              <a:buNone/>
            </a:pPr>
            <a:r>
              <a:rPr lang="zh-CN" altLang="en-US" sz="2000" b="1" dirty="0">
                <a:latin typeface="Consolas" panose="020B0609020204030204" charset="0"/>
              </a:rPr>
              <a:t>&gt;&gt;&gt; aList[::</a:t>
            </a:r>
            <a:r>
              <a:rPr lang="zh-CN" altLang="en-US" sz="2000" b="1" dirty="0">
                <a:solidFill>
                  <a:srgbClr val="FF0000"/>
                </a:solidFill>
                <a:latin typeface="Consolas" panose="020B0609020204030204" charset="0"/>
              </a:rPr>
              <a:t>-1</a:t>
            </a:r>
            <a:r>
              <a:rPr lang="zh-CN" altLang="en-US" sz="2000" b="1" dirty="0">
                <a:latin typeface="Consolas" panose="020B0609020204030204" charset="0"/>
              </a:rPr>
              <a:t>]              #返回包含原列表中所有元素的</a:t>
            </a:r>
            <a:r>
              <a:rPr lang="zh-CN" altLang="en-US" sz="2000" b="1" dirty="0">
                <a:solidFill>
                  <a:srgbClr val="FF0000"/>
                </a:solidFill>
                <a:latin typeface="Consolas" panose="020B0609020204030204" charset="0"/>
              </a:rPr>
              <a:t>逆序</a:t>
            </a:r>
            <a:r>
              <a:rPr lang="zh-CN" altLang="en-US" sz="2000" b="1" dirty="0" smtClean="0">
                <a:solidFill>
                  <a:srgbClr val="FF0000"/>
                </a:solidFill>
                <a:latin typeface="Consolas" panose="020B0609020204030204" charset="0"/>
              </a:rPr>
              <a:t>列表，原表不变</a:t>
            </a:r>
            <a:endParaRPr lang="zh-CN" altLang="en-US" sz="2000" b="1" dirty="0">
              <a:solidFill>
                <a:srgbClr val="FF0000"/>
              </a:solidFill>
              <a:latin typeface="Consolas" panose="020B0609020204030204" charset="0"/>
            </a:endParaRPr>
          </a:p>
          <a:p>
            <a:pPr marL="0" indent="0">
              <a:buNone/>
            </a:pPr>
            <a:r>
              <a:rPr lang="zh-CN" altLang="en-US" sz="2000" b="1" dirty="0">
                <a:solidFill>
                  <a:srgbClr val="00B0F0"/>
                </a:solidFill>
                <a:latin typeface="Consolas" panose="020B0609020204030204" charset="0"/>
              </a:rPr>
              <a:t>[17, 15, 13, 11, 9, 7, 6, 5, 4, 3]</a:t>
            </a:r>
          </a:p>
          <a:p>
            <a:pPr marL="0" indent="0">
              <a:buNone/>
            </a:pPr>
            <a:r>
              <a:rPr lang="zh-CN" altLang="en-US" sz="2000" b="1" dirty="0">
                <a:latin typeface="Consolas" panose="020B0609020204030204" charset="0"/>
              </a:rPr>
              <a:t>&gt;&gt;&gt; aList[::2]               #隔一个取一个，获取偶数位置的元素</a:t>
            </a:r>
          </a:p>
          <a:p>
            <a:pPr marL="0" indent="0">
              <a:buNone/>
            </a:pPr>
            <a:r>
              <a:rPr lang="zh-CN" altLang="en-US" sz="2000" b="1" dirty="0">
                <a:solidFill>
                  <a:srgbClr val="00B0F0"/>
                </a:solidFill>
                <a:latin typeface="Consolas" panose="020B0609020204030204" charset="0"/>
              </a:rPr>
              <a:t>[3, 5, 7, 11, 15]</a:t>
            </a:r>
          </a:p>
          <a:p>
            <a:pPr marL="0" indent="0">
              <a:buNone/>
            </a:pPr>
            <a:r>
              <a:rPr lang="zh-CN" altLang="en-US" sz="2000" b="1" dirty="0">
                <a:latin typeface="Consolas" panose="020B0609020204030204" charset="0"/>
              </a:rPr>
              <a:t>&gt;&gt;&gt; aList[1::2]              #隔一个取一个，获取奇数位置的元素</a:t>
            </a:r>
          </a:p>
          <a:p>
            <a:pPr marL="0" indent="0">
              <a:buNone/>
            </a:pPr>
            <a:r>
              <a:rPr lang="zh-CN" altLang="en-US" sz="2000" b="1" dirty="0">
                <a:solidFill>
                  <a:srgbClr val="00B0F0"/>
                </a:solidFill>
                <a:latin typeface="Consolas" panose="020B0609020204030204" charset="0"/>
              </a:rPr>
              <a:t>[4, 6, 9, 13, 17]</a:t>
            </a:r>
          </a:p>
          <a:p>
            <a:pPr marL="0" indent="0">
              <a:buNone/>
            </a:pPr>
            <a:r>
              <a:rPr lang="zh-CN" altLang="en-US" sz="2000" b="1" dirty="0">
                <a:latin typeface="Consolas" panose="020B0609020204030204" charset="0"/>
              </a:rPr>
              <a:t>&gt;&gt;&gt; aList[3:6]               #指定切片的开始和结束位置</a:t>
            </a:r>
          </a:p>
          <a:p>
            <a:pPr marL="0" indent="0">
              <a:buNone/>
            </a:pPr>
            <a:r>
              <a:rPr lang="zh-CN" altLang="en-US" sz="2000" b="1" dirty="0">
                <a:solidFill>
                  <a:srgbClr val="00B0F0"/>
                </a:solidFill>
                <a:latin typeface="Consolas" panose="020B0609020204030204" charset="0"/>
              </a:rPr>
              <a:t>[6, 7, 9</a:t>
            </a:r>
            <a:r>
              <a:rPr lang="zh-CN" altLang="en-US" sz="2000" b="1" dirty="0" smtClean="0">
                <a:solidFill>
                  <a:srgbClr val="00B0F0"/>
                </a:solidFill>
                <a:latin typeface="Consolas" panose="020B0609020204030204" charset="0"/>
              </a:rPr>
              <a:t>]</a:t>
            </a:r>
            <a:endParaRPr lang="en-US" altLang="zh-CN" sz="2000" b="1" dirty="0" smtClean="0">
              <a:solidFill>
                <a:srgbClr val="00B0F0"/>
              </a:solidFill>
              <a:latin typeface="Consolas" panose="020B0609020204030204" charset="0"/>
            </a:endParaRPr>
          </a:p>
          <a:p>
            <a:pPr marL="0" indent="0">
              <a:buNone/>
            </a:pPr>
            <a:r>
              <a:rPr lang="de-DE" altLang="zh-CN" sz="2000" b="1" dirty="0">
                <a:latin typeface="Consolas" panose="020B0609020204030204" charset="0"/>
              </a:rPr>
              <a:t>&gt;&gt;&gt; aList[-1:6]</a:t>
            </a:r>
          </a:p>
          <a:p>
            <a:pPr marL="0" indent="0">
              <a:buNone/>
            </a:pPr>
            <a:r>
              <a:rPr lang="de-DE" altLang="zh-CN" sz="2000" b="1" dirty="0">
                <a:solidFill>
                  <a:srgbClr val="00B0F0"/>
                </a:solidFill>
                <a:latin typeface="Consolas" panose="020B0609020204030204" charset="0"/>
              </a:rPr>
              <a:t>[]</a:t>
            </a:r>
          </a:p>
          <a:p>
            <a:pPr marL="0" indent="0">
              <a:buNone/>
            </a:pPr>
            <a:r>
              <a:rPr lang="de-DE" altLang="zh-CN" sz="2000" b="1" dirty="0" smtClean="0">
                <a:latin typeface="Consolas" panose="020B0609020204030204" charset="0"/>
              </a:rPr>
              <a:t>&gt;&gt;&gt; </a:t>
            </a:r>
            <a:r>
              <a:rPr lang="en-US" altLang="zh-CN" sz="2000" b="1" dirty="0" err="1" smtClean="0">
                <a:latin typeface="Consolas" panose="020B0609020204030204" charset="0"/>
              </a:rPr>
              <a:t>aList</a:t>
            </a:r>
            <a:r>
              <a:rPr lang="en-US" altLang="zh-CN" sz="2000" b="1" dirty="0">
                <a:latin typeface="Consolas" panose="020B0609020204030204" charset="0"/>
              </a:rPr>
              <a:t>[-1:6:-1</a:t>
            </a:r>
            <a:r>
              <a:rPr lang="en-US" altLang="zh-CN" sz="2000" b="1" dirty="0" smtClean="0">
                <a:latin typeface="Consolas" panose="020B0609020204030204" charset="0"/>
              </a:rPr>
              <a:t>]</a:t>
            </a:r>
          </a:p>
          <a:p>
            <a:pPr marL="0" indent="0">
              <a:buNone/>
            </a:pPr>
            <a:r>
              <a:rPr lang="en-US" altLang="zh-CN" sz="2000" b="1" dirty="0">
                <a:solidFill>
                  <a:srgbClr val="00B0F0"/>
                </a:solidFill>
                <a:latin typeface="Consolas" panose="020B0609020204030204" charset="0"/>
              </a:rPr>
              <a:t>[17, 15, 13]</a:t>
            </a:r>
            <a:endParaRPr lang="zh-CN" altLang="en-US" sz="2000" b="1" dirty="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3.2.7  </a:t>
            </a:r>
            <a:r>
              <a:rPr lang="zh-CN" altLang="en-US">
                <a:sym typeface="+mn-ea"/>
              </a:rPr>
              <a:t>切片</a:t>
            </a:r>
            <a:endParaRPr lang="zh-CN" altLang="en-US"/>
          </a:p>
        </p:txBody>
      </p:sp>
      <p:sp>
        <p:nvSpPr>
          <p:cNvPr id="3" name="内容占位符 2"/>
          <p:cNvSpPr>
            <a:spLocks noGrp="1"/>
          </p:cNvSpPr>
          <p:nvPr>
            <p:ph idx="1"/>
          </p:nvPr>
        </p:nvSpPr>
        <p:spPr>
          <a:xfrm>
            <a:off x="838200" y="1321435"/>
            <a:ext cx="10515600" cy="5117465"/>
          </a:xfrm>
        </p:spPr>
        <p:txBody>
          <a:bodyPr>
            <a:normAutofit fontScale="77500" lnSpcReduction="20000"/>
          </a:bodyPr>
          <a:lstStyle/>
          <a:p>
            <a:pPr marL="0" indent="0" fontAlgn="auto">
              <a:lnSpc>
                <a:spcPct val="120000"/>
              </a:lnSpc>
              <a:spcBef>
                <a:spcPts val="0"/>
              </a:spcBef>
              <a:buNone/>
            </a:pPr>
            <a:r>
              <a:rPr lang="zh-CN" altLang="en-US" b="1" dirty="0">
                <a:latin typeface="Consolas" panose="020B0609020204030204" charset="0"/>
              </a:rPr>
              <a:t>&gt;&gt;&gt; aList[0:100] </a:t>
            </a:r>
            <a:r>
              <a:rPr lang="zh-CN" altLang="en-US" b="1" dirty="0" smtClean="0">
                <a:latin typeface="Consolas" panose="020B0609020204030204" charset="0"/>
              </a:rPr>
              <a:t>#</a:t>
            </a:r>
            <a:r>
              <a:rPr lang="zh-CN" altLang="en-US" b="1" dirty="0">
                <a:latin typeface="Consolas" panose="020B0609020204030204" charset="0"/>
              </a:rPr>
              <a:t>切片结束位置大于列表长度时，从列表尾部截断</a:t>
            </a:r>
          </a:p>
          <a:p>
            <a:pPr marL="0" indent="0" fontAlgn="auto">
              <a:lnSpc>
                <a:spcPct val="120000"/>
              </a:lnSpc>
              <a:spcBef>
                <a:spcPts val="0"/>
              </a:spcBef>
              <a:buNone/>
            </a:pPr>
            <a:r>
              <a:rPr lang="zh-CN" altLang="en-US" b="1" dirty="0">
                <a:solidFill>
                  <a:srgbClr val="00B0F0"/>
                </a:solidFill>
                <a:latin typeface="Consolas" panose="020B0609020204030204" charset="0"/>
              </a:rPr>
              <a:t>[3, 4, 5, 6, 7, 9, 11, 13, 15, 17]</a:t>
            </a:r>
          </a:p>
          <a:p>
            <a:pPr marL="0" indent="0" fontAlgn="auto">
              <a:lnSpc>
                <a:spcPct val="120000"/>
              </a:lnSpc>
              <a:spcBef>
                <a:spcPts val="0"/>
              </a:spcBef>
              <a:buNone/>
            </a:pPr>
            <a:r>
              <a:rPr lang="zh-CN" altLang="en-US" b="1" dirty="0">
                <a:latin typeface="Consolas" panose="020B0609020204030204" charset="0"/>
              </a:rPr>
              <a:t>&gt;&gt;&gt; aList[100]               #</a:t>
            </a:r>
            <a:r>
              <a:rPr lang="zh-CN" altLang="en-US" b="1" dirty="0">
                <a:solidFill>
                  <a:srgbClr val="FF0000"/>
                </a:solidFill>
                <a:latin typeface="Consolas" panose="020B0609020204030204" charset="0"/>
              </a:rPr>
              <a:t>抛出异常</a:t>
            </a:r>
            <a:r>
              <a:rPr lang="zh-CN" altLang="en-US" b="1" dirty="0">
                <a:latin typeface="Consolas" panose="020B0609020204030204" charset="0"/>
              </a:rPr>
              <a:t>，不允许越界访问</a:t>
            </a:r>
          </a:p>
          <a:p>
            <a:pPr marL="0" indent="0" fontAlgn="auto">
              <a:lnSpc>
                <a:spcPct val="120000"/>
              </a:lnSpc>
              <a:spcBef>
                <a:spcPts val="0"/>
              </a:spcBef>
              <a:buNone/>
            </a:pPr>
            <a:r>
              <a:rPr lang="zh-CN" altLang="en-US" b="1" dirty="0">
                <a:solidFill>
                  <a:srgbClr val="FF0000"/>
                </a:solidFill>
                <a:latin typeface="Consolas" panose="020B0609020204030204" charset="0"/>
              </a:rPr>
              <a:t>IndexError: list index out of range</a:t>
            </a:r>
          </a:p>
          <a:p>
            <a:pPr marL="0" indent="0" fontAlgn="auto">
              <a:lnSpc>
                <a:spcPct val="120000"/>
              </a:lnSpc>
              <a:spcBef>
                <a:spcPts val="0"/>
              </a:spcBef>
              <a:buNone/>
            </a:pPr>
            <a:r>
              <a:rPr lang="zh-CN" altLang="en-US" b="1" dirty="0">
                <a:latin typeface="Consolas" panose="020B0609020204030204" charset="0"/>
              </a:rPr>
              <a:t>&gt;&gt;&gt; aList[100:]              #切片开始位置大于列表长度时，返回空列表</a:t>
            </a:r>
          </a:p>
          <a:p>
            <a:pPr marL="0" indent="0" fontAlgn="auto">
              <a:lnSpc>
                <a:spcPct val="120000"/>
              </a:lnSpc>
              <a:spcBef>
                <a:spcPts val="0"/>
              </a:spcBef>
              <a:buNone/>
            </a:pPr>
            <a:r>
              <a:rPr lang="zh-CN" altLang="en-US" b="1" dirty="0">
                <a:solidFill>
                  <a:srgbClr val="00B0F0"/>
                </a:solidFill>
                <a:latin typeface="Consolas" panose="020B0609020204030204" charset="0"/>
              </a:rPr>
              <a:t>[]</a:t>
            </a:r>
          </a:p>
          <a:p>
            <a:pPr marL="0" indent="0" fontAlgn="auto">
              <a:lnSpc>
                <a:spcPct val="120000"/>
              </a:lnSpc>
              <a:spcBef>
                <a:spcPts val="0"/>
              </a:spcBef>
              <a:buNone/>
            </a:pPr>
            <a:r>
              <a:rPr lang="zh-CN" altLang="en-US" b="1" dirty="0">
                <a:latin typeface="Consolas" panose="020B0609020204030204" charset="0"/>
              </a:rPr>
              <a:t>&gt;&gt;&gt; aList[-15:3]             #进行必要的截断处理</a:t>
            </a:r>
          </a:p>
          <a:p>
            <a:pPr marL="0" indent="0" fontAlgn="auto">
              <a:lnSpc>
                <a:spcPct val="120000"/>
              </a:lnSpc>
              <a:spcBef>
                <a:spcPts val="0"/>
              </a:spcBef>
              <a:buNone/>
            </a:pPr>
            <a:r>
              <a:rPr lang="zh-CN" altLang="en-US" b="1" dirty="0">
                <a:solidFill>
                  <a:srgbClr val="00B0F0"/>
                </a:solidFill>
                <a:latin typeface="Consolas" panose="020B0609020204030204" charset="0"/>
              </a:rPr>
              <a:t>[3, 4, 5]</a:t>
            </a:r>
          </a:p>
          <a:p>
            <a:pPr marL="0" indent="0" fontAlgn="auto">
              <a:lnSpc>
                <a:spcPct val="120000"/>
              </a:lnSpc>
              <a:spcBef>
                <a:spcPts val="0"/>
              </a:spcBef>
              <a:buNone/>
            </a:pPr>
            <a:r>
              <a:rPr lang="zh-CN" altLang="en-US" b="1" dirty="0">
                <a:latin typeface="Consolas" panose="020B0609020204030204" charset="0"/>
              </a:rPr>
              <a:t>&gt;&gt;&gt; len(aList)</a:t>
            </a:r>
          </a:p>
          <a:p>
            <a:pPr marL="0" indent="0" fontAlgn="auto">
              <a:lnSpc>
                <a:spcPct val="120000"/>
              </a:lnSpc>
              <a:spcBef>
                <a:spcPts val="0"/>
              </a:spcBef>
              <a:buNone/>
            </a:pPr>
            <a:r>
              <a:rPr lang="zh-CN" altLang="en-US" b="1" dirty="0">
                <a:solidFill>
                  <a:srgbClr val="00B0F0"/>
                </a:solidFill>
                <a:latin typeface="Consolas" panose="020B0609020204030204" charset="0"/>
              </a:rPr>
              <a:t>10</a:t>
            </a:r>
          </a:p>
          <a:p>
            <a:pPr marL="0" indent="0" fontAlgn="auto">
              <a:lnSpc>
                <a:spcPct val="120000"/>
              </a:lnSpc>
              <a:spcBef>
                <a:spcPts val="0"/>
              </a:spcBef>
              <a:buNone/>
            </a:pPr>
            <a:r>
              <a:rPr lang="zh-CN" altLang="en-US" b="1" dirty="0">
                <a:latin typeface="Consolas" panose="020B0609020204030204" charset="0"/>
              </a:rPr>
              <a:t>&gt;&gt;&gt; aList[3:-10:-1]          #位置3在位置-10的右侧，-1表示反向切片</a:t>
            </a:r>
          </a:p>
          <a:p>
            <a:pPr marL="0" indent="0" fontAlgn="auto">
              <a:lnSpc>
                <a:spcPct val="120000"/>
              </a:lnSpc>
              <a:spcBef>
                <a:spcPts val="0"/>
              </a:spcBef>
              <a:buNone/>
            </a:pPr>
            <a:r>
              <a:rPr lang="zh-CN" altLang="en-US" b="1" dirty="0">
                <a:solidFill>
                  <a:srgbClr val="00B0F0"/>
                </a:solidFill>
                <a:latin typeface="Consolas" panose="020B0609020204030204" charset="0"/>
              </a:rPr>
              <a:t>[6, 5, 4]</a:t>
            </a:r>
          </a:p>
          <a:p>
            <a:pPr marL="0" indent="0" fontAlgn="auto">
              <a:lnSpc>
                <a:spcPct val="120000"/>
              </a:lnSpc>
              <a:spcBef>
                <a:spcPts val="0"/>
              </a:spcBef>
              <a:buNone/>
            </a:pPr>
            <a:r>
              <a:rPr lang="zh-CN" altLang="en-US" b="1" dirty="0">
                <a:latin typeface="Consolas" panose="020B0609020204030204" charset="0"/>
              </a:rPr>
              <a:t>&gt;&gt;&gt; aList[3:-5]              #位置3在位置-5的左侧，正向切片</a:t>
            </a:r>
          </a:p>
          <a:p>
            <a:pPr marL="0" indent="0" fontAlgn="auto">
              <a:lnSpc>
                <a:spcPct val="120000"/>
              </a:lnSpc>
              <a:spcBef>
                <a:spcPts val="0"/>
              </a:spcBef>
              <a:buNone/>
            </a:pPr>
            <a:r>
              <a:rPr lang="zh-CN" altLang="en-US" b="1" dirty="0">
                <a:solidFill>
                  <a:srgbClr val="00B0F0"/>
                </a:solidFill>
                <a:latin typeface="Consolas" panose="020B0609020204030204" charset="0"/>
              </a:rPr>
              <a:t>[6, 7]</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33</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3.2.7  </a:t>
            </a:r>
            <a:r>
              <a:rPr lang="zh-CN" altLang="en-US">
                <a:sym typeface="+mn-ea"/>
              </a:rPr>
              <a:t>切片</a:t>
            </a:r>
            <a:endParaRPr lang="zh-CN" altLang="en-US"/>
          </a:p>
        </p:txBody>
      </p:sp>
      <p:sp>
        <p:nvSpPr>
          <p:cNvPr id="3" name="内容占位符 2"/>
          <p:cNvSpPr>
            <a:spLocks noGrp="1"/>
          </p:cNvSpPr>
          <p:nvPr>
            <p:ph idx="1"/>
          </p:nvPr>
        </p:nvSpPr>
        <p:spPr>
          <a:xfrm>
            <a:off x="838200" y="1321435"/>
            <a:ext cx="10515600" cy="5034915"/>
          </a:xfrm>
        </p:spPr>
        <p:txBody>
          <a:bodyPr>
            <a:normAutofit fontScale="77500" lnSpcReduction="20000"/>
          </a:bodyPr>
          <a:lstStyle/>
          <a:p>
            <a:pPr marL="0" indent="0">
              <a:buNone/>
            </a:pPr>
            <a:r>
              <a:rPr lang="zh-CN" altLang="en-US" sz="2400" b="1" dirty="0"/>
              <a:t>（2）</a:t>
            </a:r>
            <a:r>
              <a:rPr lang="zh-CN" altLang="en-US" sz="2400" b="1" dirty="0">
                <a:solidFill>
                  <a:srgbClr val="FF0000"/>
                </a:solidFill>
              </a:rPr>
              <a:t>使用切片为列表增加元素</a:t>
            </a:r>
          </a:p>
          <a:p>
            <a:pPr marL="0" indent="0">
              <a:lnSpc>
                <a:spcPct val="120000"/>
              </a:lnSpc>
              <a:buNone/>
            </a:pPr>
            <a:r>
              <a:rPr lang="zh-CN" altLang="en-US" sz="2400" b="1" dirty="0"/>
              <a:t>可以使用切片操作在列表任意位置插入新元素，不影响列表对象的内存地址，属于</a:t>
            </a:r>
            <a:r>
              <a:rPr lang="zh-CN" altLang="en-US" sz="2400" b="1" dirty="0">
                <a:solidFill>
                  <a:srgbClr val="FF0000"/>
                </a:solidFill>
              </a:rPr>
              <a:t>原地</a:t>
            </a:r>
            <a:r>
              <a:rPr lang="zh-CN" altLang="en-US" sz="2400" b="1" dirty="0"/>
              <a:t>操作。</a:t>
            </a:r>
          </a:p>
          <a:p>
            <a:pPr marL="0" indent="0">
              <a:buNone/>
            </a:pPr>
            <a:r>
              <a:rPr lang="zh-CN" altLang="en-US" sz="2000" b="1" dirty="0">
                <a:latin typeface="Consolas" panose="020B0609020204030204" charset="0"/>
              </a:rPr>
              <a:t>&gt;&gt;&gt; aList = [3, 5, 7]</a:t>
            </a:r>
          </a:p>
          <a:p>
            <a:pPr marL="0" indent="0">
              <a:buNone/>
            </a:pPr>
            <a:r>
              <a:rPr lang="zh-CN" altLang="en-US" sz="2000" b="1" dirty="0">
                <a:latin typeface="Consolas" panose="020B0609020204030204" charset="0"/>
              </a:rPr>
              <a:t>&gt;&gt;&gt; aList[len(aList):]</a:t>
            </a:r>
          </a:p>
          <a:p>
            <a:pPr marL="0" indent="0">
              <a:buNone/>
            </a:pPr>
            <a:r>
              <a:rPr lang="zh-CN" altLang="en-US" sz="2000" b="1" dirty="0">
                <a:solidFill>
                  <a:srgbClr val="00B0F0"/>
                </a:solidFill>
                <a:latin typeface="Consolas" panose="020B0609020204030204" charset="0"/>
              </a:rPr>
              <a:t>[]</a:t>
            </a:r>
          </a:p>
          <a:p>
            <a:pPr marL="0" indent="0">
              <a:buNone/>
            </a:pPr>
            <a:r>
              <a:rPr lang="zh-CN" altLang="en-US" sz="2000" b="1" dirty="0">
                <a:latin typeface="Consolas" panose="020B0609020204030204" charset="0"/>
              </a:rPr>
              <a:t>&gt;&gt;&gt; aList[len(aList):] = </a:t>
            </a:r>
            <a:r>
              <a:rPr lang="zh-CN" altLang="en-US" sz="2000" b="1" dirty="0">
                <a:solidFill>
                  <a:srgbClr val="FF0000"/>
                </a:solidFill>
                <a:latin typeface="Consolas" panose="020B0609020204030204" charset="0"/>
              </a:rPr>
              <a:t>[9]       </a:t>
            </a:r>
            <a:r>
              <a:rPr lang="zh-CN" altLang="en-US" sz="2000" b="1" dirty="0">
                <a:latin typeface="Consolas" panose="020B0609020204030204" charset="0"/>
              </a:rPr>
              <a:t>#在</a:t>
            </a:r>
            <a:r>
              <a:rPr lang="zh-CN" altLang="en-US" sz="2000" b="1" dirty="0">
                <a:solidFill>
                  <a:srgbClr val="FF0000"/>
                </a:solidFill>
                <a:latin typeface="Consolas" panose="020B0609020204030204" charset="0"/>
              </a:rPr>
              <a:t>列表尾部增加</a:t>
            </a:r>
            <a:r>
              <a:rPr lang="zh-CN" altLang="en-US" sz="2000" b="1" dirty="0" smtClean="0">
                <a:solidFill>
                  <a:srgbClr val="FF0000"/>
                </a:solidFill>
                <a:latin typeface="Consolas" panose="020B0609020204030204" charset="0"/>
              </a:rPr>
              <a:t>元素</a:t>
            </a:r>
            <a:r>
              <a:rPr lang="en-US" altLang="zh-CN" sz="2000" b="1" dirty="0" smtClean="0">
                <a:solidFill>
                  <a:srgbClr val="FF0000"/>
                </a:solidFill>
                <a:latin typeface="Consolas" panose="020B0609020204030204" charset="0"/>
              </a:rPr>
              <a:t>,</a:t>
            </a:r>
            <a:r>
              <a:rPr lang="zh-CN" altLang="en-US" sz="2000" b="1" dirty="0" smtClean="0">
                <a:solidFill>
                  <a:srgbClr val="FF0000"/>
                </a:solidFill>
                <a:latin typeface="Consolas" panose="020B0609020204030204" charset="0"/>
              </a:rPr>
              <a:t>不能直接赋值，超出范围，写</a:t>
            </a:r>
            <a:r>
              <a:rPr lang="zh-CN" altLang="en-US" sz="2000" b="1" dirty="0">
                <a:solidFill>
                  <a:srgbClr val="FF0000"/>
                </a:solidFill>
                <a:latin typeface="Consolas" panose="020B0609020204030204" charset="0"/>
              </a:rPr>
              <a:t>成列表可以</a:t>
            </a:r>
          </a:p>
          <a:p>
            <a:pPr marL="0" indent="0">
              <a:buNone/>
            </a:pPr>
            <a:r>
              <a:rPr lang="en-US" altLang="zh-CN" sz="2000" b="1" dirty="0" smtClean="0">
                <a:latin typeface="Consolas" panose="020B0609020204030204" charset="0"/>
              </a:rPr>
              <a:t>#</a:t>
            </a:r>
            <a:r>
              <a:rPr lang="zh-CN" altLang="en-US" sz="2000" b="1" dirty="0">
                <a:latin typeface="Consolas" panose="020B0609020204030204" charset="0"/>
              </a:rPr>
              <a:t>&gt;&gt;&gt; aList</a:t>
            </a:r>
            <a:r>
              <a:rPr lang="zh-CN" altLang="en-US" sz="2000" b="1" dirty="0" smtClean="0">
                <a:latin typeface="Consolas" panose="020B0609020204030204" charset="0"/>
              </a:rPr>
              <a:t>[</a:t>
            </a:r>
            <a:r>
              <a:rPr lang="en-US" altLang="zh-CN" sz="2000" b="1" dirty="0" smtClean="0">
                <a:latin typeface="Consolas" panose="020B0609020204030204" charset="0"/>
              </a:rPr>
              <a:t>100</a:t>
            </a:r>
            <a:r>
              <a:rPr lang="zh-CN" altLang="en-US" sz="2000" b="1" dirty="0" smtClean="0">
                <a:latin typeface="Consolas" panose="020B0609020204030204" charset="0"/>
              </a:rPr>
              <a:t>] </a:t>
            </a:r>
            <a:r>
              <a:rPr lang="zh-CN" altLang="en-US" sz="2000" b="1" dirty="0">
                <a:latin typeface="Consolas" panose="020B0609020204030204" charset="0"/>
              </a:rPr>
              <a:t>= </a:t>
            </a:r>
            <a:r>
              <a:rPr lang="zh-CN" altLang="en-US" sz="2000" b="1" dirty="0">
                <a:solidFill>
                  <a:srgbClr val="FF0000"/>
                </a:solidFill>
                <a:latin typeface="Consolas" panose="020B0609020204030204" charset="0"/>
              </a:rPr>
              <a:t>[9</a:t>
            </a:r>
            <a:r>
              <a:rPr lang="zh-CN" altLang="en-US" sz="2000" b="1" dirty="0" smtClean="0">
                <a:solidFill>
                  <a:srgbClr val="FF0000"/>
                </a:solidFill>
                <a:latin typeface="Consolas" panose="020B0609020204030204" charset="0"/>
              </a:rPr>
              <a:t>] 也可以</a:t>
            </a:r>
            <a:endParaRPr lang="en-US" altLang="zh-CN" sz="2000" b="1" dirty="0" smtClean="0">
              <a:latin typeface="Consolas" panose="020B0609020204030204" charset="0"/>
            </a:endParaRPr>
          </a:p>
          <a:p>
            <a:pPr marL="0" indent="0">
              <a:buNone/>
            </a:pPr>
            <a:r>
              <a:rPr lang="zh-CN" altLang="en-US" sz="2000" b="1" dirty="0" smtClean="0">
                <a:latin typeface="Consolas" panose="020B0609020204030204" charset="0"/>
              </a:rPr>
              <a:t>&gt;&gt;&gt; </a:t>
            </a:r>
            <a:r>
              <a:rPr lang="zh-CN" altLang="en-US" sz="2000" b="1" dirty="0">
                <a:latin typeface="Consolas" panose="020B0609020204030204" charset="0"/>
              </a:rPr>
              <a:t>aList[:0] = [1, 2]             #在列表</a:t>
            </a:r>
            <a:r>
              <a:rPr lang="zh-CN" altLang="en-US" sz="2000" b="1" dirty="0">
                <a:solidFill>
                  <a:srgbClr val="00B0F0"/>
                </a:solidFill>
                <a:latin typeface="Consolas" panose="020B0609020204030204" charset="0"/>
              </a:rPr>
              <a:t>头部</a:t>
            </a:r>
            <a:r>
              <a:rPr lang="zh-CN" altLang="en-US" sz="2000" b="1" dirty="0">
                <a:latin typeface="Consolas" panose="020B0609020204030204" charset="0"/>
              </a:rPr>
              <a:t>插入多个</a:t>
            </a:r>
            <a:r>
              <a:rPr lang="zh-CN" altLang="en-US" sz="2000" b="1" dirty="0" smtClean="0">
                <a:latin typeface="Consolas" panose="020B0609020204030204" charset="0"/>
              </a:rPr>
              <a:t>元素</a:t>
            </a:r>
            <a:endParaRPr lang="en-US" altLang="zh-CN" sz="2000" b="1" dirty="0" smtClean="0">
              <a:latin typeface="Consolas" panose="020B0609020204030204" charset="0"/>
            </a:endParaRPr>
          </a:p>
          <a:p>
            <a:pPr marL="0" indent="0">
              <a:buNone/>
            </a:pPr>
            <a:r>
              <a:rPr lang="zh-CN" altLang="en-US" sz="2000" b="1" dirty="0">
                <a:latin typeface="Consolas" panose="020B0609020204030204" charset="0"/>
              </a:rPr>
              <a:t>&gt;&gt;&gt; aList</a:t>
            </a:r>
          </a:p>
          <a:p>
            <a:pPr marL="0" indent="0">
              <a:buNone/>
            </a:pPr>
            <a:r>
              <a:rPr lang="en-US" altLang="zh-CN" sz="2000" b="1" dirty="0">
                <a:solidFill>
                  <a:srgbClr val="00B0F0"/>
                </a:solidFill>
                <a:latin typeface="Consolas" panose="020B0609020204030204" charset="0"/>
              </a:rPr>
              <a:t>[1, 2, 3, 5, 7, 9]</a:t>
            </a:r>
            <a:endParaRPr lang="zh-CN" altLang="en-US" sz="2000" b="1" dirty="0">
              <a:solidFill>
                <a:srgbClr val="00B0F0"/>
              </a:solidFill>
              <a:latin typeface="Consolas" panose="020B0609020204030204" charset="0"/>
            </a:endParaRPr>
          </a:p>
          <a:p>
            <a:pPr marL="0" indent="0">
              <a:buNone/>
            </a:pPr>
            <a:r>
              <a:rPr lang="zh-CN" altLang="en-US" sz="2000" b="1" dirty="0">
                <a:latin typeface="Consolas" panose="020B0609020204030204" charset="0"/>
              </a:rPr>
              <a:t>&gt;&gt;&gt; aList[3:3] = [4]               #在列表</a:t>
            </a:r>
            <a:r>
              <a:rPr lang="zh-CN" altLang="en-US" sz="2000" b="1" dirty="0">
                <a:solidFill>
                  <a:srgbClr val="00B0F0"/>
                </a:solidFill>
                <a:latin typeface="Consolas" panose="020B0609020204030204" charset="0"/>
              </a:rPr>
              <a:t>中间</a:t>
            </a:r>
            <a:r>
              <a:rPr lang="zh-CN" altLang="en-US" sz="2000" b="1" dirty="0">
                <a:latin typeface="Consolas" panose="020B0609020204030204" charset="0"/>
              </a:rPr>
              <a:t>位置插入元素</a:t>
            </a:r>
          </a:p>
          <a:p>
            <a:pPr marL="0" indent="0">
              <a:buNone/>
            </a:pPr>
            <a:r>
              <a:rPr lang="zh-CN" altLang="en-US" sz="2000" b="1" dirty="0">
                <a:latin typeface="Consolas" panose="020B0609020204030204" charset="0"/>
              </a:rPr>
              <a:t>&gt;&gt;&gt; aList</a:t>
            </a:r>
          </a:p>
          <a:p>
            <a:pPr marL="0" indent="0">
              <a:buNone/>
            </a:pPr>
            <a:r>
              <a:rPr lang="zh-CN" altLang="en-US" sz="2000" b="1" dirty="0">
                <a:solidFill>
                  <a:srgbClr val="00B0F0"/>
                </a:solidFill>
                <a:latin typeface="Consolas" panose="020B0609020204030204" charset="0"/>
              </a:rPr>
              <a:t>[1, 2, 3, 4, 5, 7, 9</a:t>
            </a:r>
            <a:r>
              <a:rPr lang="zh-CN" altLang="en-US" sz="2000" b="1" dirty="0" smtClean="0">
                <a:solidFill>
                  <a:srgbClr val="00B0F0"/>
                </a:solidFill>
                <a:latin typeface="Consolas" panose="020B0609020204030204" charset="0"/>
              </a:rPr>
              <a:t>]</a:t>
            </a:r>
            <a:endParaRPr lang="en-US" altLang="zh-CN" sz="2000" b="1" dirty="0" smtClean="0">
              <a:solidFill>
                <a:srgbClr val="00B0F0"/>
              </a:solidFill>
              <a:latin typeface="Consolas" panose="020B0609020204030204" charset="0"/>
            </a:endParaRPr>
          </a:p>
          <a:p>
            <a:pPr marL="0" indent="0">
              <a:buNone/>
            </a:pPr>
            <a:r>
              <a:rPr lang="de-DE" altLang="zh-CN" sz="2000" b="1" dirty="0">
                <a:latin typeface="Consolas" panose="020B0609020204030204" charset="0"/>
              </a:rPr>
              <a:t>&gt;&gt;&gt; aList[3] = </a:t>
            </a:r>
            <a:r>
              <a:rPr lang="de-DE" altLang="zh-CN" sz="2000" b="1" dirty="0" smtClean="0">
                <a:latin typeface="Consolas" panose="020B0609020204030204" charset="0"/>
              </a:rPr>
              <a:t>[4</a:t>
            </a:r>
            <a:r>
              <a:rPr lang="de-DE" altLang="zh-CN" sz="2000" b="1" dirty="0">
                <a:latin typeface="Consolas" panose="020B0609020204030204" charset="0"/>
              </a:rPr>
              <a:t>]   </a:t>
            </a:r>
            <a:r>
              <a:rPr lang="de-DE" altLang="zh-CN" sz="2000" b="1" dirty="0" smtClean="0">
                <a:latin typeface="Consolas" panose="020B0609020204030204" charset="0"/>
              </a:rPr>
              <a:t>#</a:t>
            </a:r>
            <a:r>
              <a:rPr lang="zh-CN" altLang="en-US" sz="2000" b="1" dirty="0" smtClean="0">
                <a:latin typeface="Consolas" panose="020B0609020204030204" charset="0"/>
              </a:rPr>
              <a:t>替换</a:t>
            </a:r>
            <a:r>
              <a:rPr lang="de-DE" altLang="zh-CN" sz="2000" b="1" dirty="0" smtClean="0">
                <a:latin typeface="Consolas" panose="020B0609020204030204" charset="0"/>
              </a:rPr>
              <a:t>aList[3</a:t>
            </a:r>
            <a:r>
              <a:rPr lang="en-US" altLang="zh-CN" sz="2000" b="1" dirty="0" smtClean="0">
                <a:latin typeface="Consolas" panose="020B0609020204030204" charset="0"/>
              </a:rPr>
              <a:t>:4</a:t>
            </a:r>
            <a:r>
              <a:rPr lang="de-DE" altLang="zh-CN" sz="2000" b="1" dirty="0" smtClean="0">
                <a:latin typeface="Consolas" panose="020B0609020204030204" charset="0"/>
              </a:rPr>
              <a:t>] </a:t>
            </a:r>
            <a:r>
              <a:rPr lang="de-DE" altLang="zh-CN" sz="2000" b="1" dirty="0">
                <a:latin typeface="Consolas" panose="020B0609020204030204" charset="0"/>
              </a:rPr>
              <a:t>= [4</a:t>
            </a:r>
            <a:r>
              <a:rPr lang="de-DE" altLang="zh-CN" sz="2000" b="1" dirty="0" smtClean="0">
                <a:latin typeface="Consolas" panose="020B0609020204030204" charset="0"/>
              </a:rPr>
              <a:t>]</a:t>
            </a:r>
            <a:r>
              <a:rPr lang="de-DE" altLang="zh-CN" sz="2000" b="1" dirty="0">
                <a:solidFill>
                  <a:srgbClr val="00B0F0"/>
                </a:solidFill>
                <a:latin typeface="Consolas" panose="020B0609020204030204" charset="0"/>
              </a:rPr>
              <a:t> </a:t>
            </a:r>
            <a:r>
              <a:rPr lang="zh-CN" altLang="en-US" sz="2000" b="1" dirty="0" smtClean="0">
                <a:solidFill>
                  <a:srgbClr val="00B0F0"/>
                </a:solidFill>
                <a:latin typeface="Consolas" panose="020B0609020204030204" charset="0"/>
              </a:rPr>
              <a:t>结果</a:t>
            </a:r>
            <a:r>
              <a:rPr lang="de-DE" altLang="zh-CN" sz="2000" b="1" dirty="0" smtClean="0">
                <a:solidFill>
                  <a:srgbClr val="00B0F0"/>
                </a:solidFill>
                <a:latin typeface="Consolas" panose="020B0609020204030204" charset="0"/>
              </a:rPr>
              <a:t>[1</a:t>
            </a:r>
            <a:r>
              <a:rPr lang="de-DE" altLang="zh-CN" sz="2000" b="1" dirty="0">
                <a:solidFill>
                  <a:srgbClr val="00B0F0"/>
                </a:solidFill>
                <a:latin typeface="Consolas" panose="020B0609020204030204" charset="0"/>
              </a:rPr>
              <a:t>, 2, 3, </a:t>
            </a:r>
            <a:r>
              <a:rPr lang="de-DE" altLang="zh-CN" sz="2000" b="1" dirty="0" smtClean="0">
                <a:solidFill>
                  <a:srgbClr val="00B0F0"/>
                </a:solidFill>
                <a:latin typeface="Consolas" panose="020B0609020204030204" charset="0"/>
              </a:rPr>
              <a:t>4, </a:t>
            </a:r>
            <a:r>
              <a:rPr lang="de-DE" altLang="zh-CN" sz="2000" b="1" dirty="0">
                <a:solidFill>
                  <a:srgbClr val="00B0F0"/>
                </a:solidFill>
                <a:latin typeface="Consolas" panose="020B0609020204030204" charset="0"/>
              </a:rPr>
              <a:t>5, 7, 9]</a:t>
            </a:r>
            <a:endParaRPr lang="zh-CN" altLang="en-US" sz="2000" b="1" dirty="0">
              <a:solidFill>
                <a:srgbClr val="00B0F0"/>
              </a:solidFill>
              <a:latin typeface="Consolas" panose="020B0609020204030204" charset="0"/>
            </a:endParaRPr>
          </a:p>
          <a:p>
            <a:pPr marL="0" indent="0">
              <a:buNone/>
            </a:pPr>
            <a:r>
              <a:rPr lang="zh-CN" altLang="en-US" sz="2000" b="1" dirty="0" smtClean="0">
                <a:latin typeface="Consolas" panose="020B0609020204030204" charset="0"/>
              </a:rPr>
              <a:t> </a:t>
            </a:r>
            <a:r>
              <a:rPr lang="de-DE" altLang="zh-CN" sz="2000" b="1" dirty="0" smtClean="0">
                <a:latin typeface="Consolas" panose="020B0609020204030204" charset="0"/>
              </a:rPr>
              <a:t>&gt;&gt;&gt; </a:t>
            </a:r>
            <a:r>
              <a:rPr lang="de-DE" altLang="zh-CN" sz="2000" b="1" dirty="0">
                <a:latin typeface="Consolas" panose="020B0609020204030204" charset="0"/>
              </a:rPr>
              <a:t>aList</a:t>
            </a:r>
          </a:p>
          <a:p>
            <a:pPr marL="0" indent="0">
              <a:buNone/>
            </a:pPr>
            <a:r>
              <a:rPr lang="de-DE" altLang="zh-CN" sz="2000" b="1" dirty="0">
                <a:solidFill>
                  <a:srgbClr val="00B0F0"/>
                </a:solidFill>
                <a:latin typeface="Consolas" panose="020B0609020204030204" charset="0"/>
              </a:rPr>
              <a:t>[1, 2, 3, [4], 5, 7, 9]</a:t>
            </a:r>
            <a:endParaRPr lang="zh-CN" altLang="en-US" sz="2000" b="1" dirty="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34</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3.2.7  </a:t>
            </a:r>
            <a:r>
              <a:rPr lang="zh-CN" altLang="en-US">
                <a:sym typeface="+mn-ea"/>
              </a:rPr>
              <a:t>切片</a:t>
            </a:r>
            <a:endParaRPr lang="zh-CN" altLang="en-US"/>
          </a:p>
        </p:txBody>
      </p:sp>
      <p:sp>
        <p:nvSpPr>
          <p:cNvPr id="3" name="内容占位符 2"/>
          <p:cNvSpPr>
            <a:spLocks noGrp="1"/>
          </p:cNvSpPr>
          <p:nvPr>
            <p:ph idx="1"/>
          </p:nvPr>
        </p:nvSpPr>
        <p:spPr>
          <a:xfrm>
            <a:off x="838200" y="1321435"/>
            <a:ext cx="10515600" cy="5034280"/>
          </a:xfrm>
        </p:spPr>
        <p:txBody>
          <a:bodyPr>
            <a:normAutofit/>
          </a:bodyPr>
          <a:lstStyle/>
          <a:p>
            <a:pPr marL="0" indent="0" fontAlgn="auto">
              <a:lnSpc>
                <a:spcPct val="100000"/>
              </a:lnSpc>
              <a:spcBef>
                <a:spcPts val="0"/>
              </a:spcBef>
              <a:buNone/>
            </a:pPr>
            <a:r>
              <a:rPr lang="zh-CN" altLang="en-US" sz="2400" b="1" dirty="0"/>
              <a:t>（3）使用切片</a:t>
            </a:r>
            <a:r>
              <a:rPr lang="zh-CN" altLang="en-US" sz="2400" b="1" dirty="0">
                <a:solidFill>
                  <a:srgbClr val="FF0000"/>
                </a:solidFill>
              </a:rPr>
              <a:t>替换和修改</a:t>
            </a:r>
            <a:r>
              <a:rPr lang="zh-CN" altLang="en-US" sz="2400" b="1" dirty="0"/>
              <a:t>列表中的元素</a:t>
            </a:r>
          </a:p>
          <a:p>
            <a:pPr marL="0" indent="0" fontAlgn="auto">
              <a:lnSpc>
                <a:spcPct val="100000"/>
              </a:lnSpc>
              <a:spcBef>
                <a:spcPts val="0"/>
              </a:spcBef>
              <a:buNone/>
            </a:pPr>
            <a:r>
              <a:rPr lang="zh-CN" altLang="en-US" sz="2000" b="1" dirty="0">
                <a:latin typeface="Consolas" panose="020B0609020204030204" charset="0"/>
              </a:rPr>
              <a:t>&gt;&gt;&gt; aList = [3, 5, 7, 9]</a:t>
            </a:r>
          </a:p>
          <a:p>
            <a:pPr marL="0" indent="0" fontAlgn="auto">
              <a:lnSpc>
                <a:spcPct val="100000"/>
              </a:lnSpc>
              <a:spcBef>
                <a:spcPts val="0"/>
              </a:spcBef>
              <a:buNone/>
            </a:pPr>
            <a:r>
              <a:rPr lang="zh-CN" altLang="en-US" sz="2000" b="1" dirty="0">
                <a:latin typeface="Consolas" panose="020B0609020204030204" charset="0"/>
              </a:rPr>
              <a:t>&gt;&gt;&gt; aList[:3] = [1, 2, 3]           #替换列表元素，等号两边的列表长度相等</a:t>
            </a:r>
          </a:p>
          <a:p>
            <a:pPr marL="0" indent="0" fontAlgn="auto">
              <a:lnSpc>
                <a:spcPct val="100000"/>
              </a:lnSpc>
              <a:spcBef>
                <a:spcPts val="0"/>
              </a:spcBef>
              <a:buNone/>
            </a:pPr>
            <a:r>
              <a:rPr lang="zh-CN" altLang="en-US" sz="2000" b="1" dirty="0">
                <a:latin typeface="Consolas" panose="020B0609020204030204" charset="0"/>
              </a:rPr>
              <a:t>&gt;&gt;&gt; aList</a:t>
            </a:r>
          </a:p>
          <a:p>
            <a:pPr marL="0" indent="0" fontAlgn="auto">
              <a:lnSpc>
                <a:spcPct val="100000"/>
              </a:lnSpc>
              <a:spcBef>
                <a:spcPts val="0"/>
              </a:spcBef>
              <a:buNone/>
            </a:pPr>
            <a:r>
              <a:rPr lang="zh-CN" altLang="en-US" sz="2000" b="1" dirty="0">
                <a:solidFill>
                  <a:srgbClr val="00B0F0"/>
                </a:solidFill>
                <a:latin typeface="Consolas" panose="020B0609020204030204" charset="0"/>
              </a:rPr>
              <a:t>[1, 2, 3, 9]</a:t>
            </a:r>
          </a:p>
          <a:p>
            <a:pPr marL="0" indent="0" fontAlgn="auto">
              <a:lnSpc>
                <a:spcPct val="100000"/>
              </a:lnSpc>
              <a:spcBef>
                <a:spcPts val="0"/>
              </a:spcBef>
              <a:buNone/>
            </a:pPr>
            <a:r>
              <a:rPr lang="zh-CN" altLang="en-US" sz="2000" b="1" dirty="0">
                <a:latin typeface="Consolas" panose="020B0609020204030204" charset="0"/>
              </a:rPr>
              <a:t>&gt;&gt;&gt; aList[3:] = [4, 5, 6]           #切片连续，等号两边的列表长度可以不相等</a:t>
            </a:r>
          </a:p>
          <a:p>
            <a:pPr marL="0" indent="0" fontAlgn="auto">
              <a:lnSpc>
                <a:spcPct val="100000"/>
              </a:lnSpc>
              <a:spcBef>
                <a:spcPts val="0"/>
              </a:spcBef>
              <a:buNone/>
            </a:pPr>
            <a:r>
              <a:rPr lang="zh-CN" altLang="en-US" sz="2000" b="1" dirty="0">
                <a:latin typeface="Consolas" panose="020B0609020204030204" charset="0"/>
              </a:rPr>
              <a:t>&gt;&gt;&gt; aList</a:t>
            </a:r>
          </a:p>
          <a:p>
            <a:pPr marL="0" indent="0" fontAlgn="auto">
              <a:lnSpc>
                <a:spcPct val="100000"/>
              </a:lnSpc>
              <a:spcBef>
                <a:spcPts val="0"/>
              </a:spcBef>
              <a:buNone/>
            </a:pPr>
            <a:r>
              <a:rPr lang="zh-CN" altLang="en-US" sz="2000" b="1" dirty="0">
                <a:solidFill>
                  <a:srgbClr val="00B0F0"/>
                </a:solidFill>
                <a:latin typeface="Consolas" panose="020B0609020204030204" charset="0"/>
              </a:rPr>
              <a:t>[1, 2, 3, 4, 5, 6]</a:t>
            </a:r>
          </a:p>
          <a:p>
            <a:pPr marL="0" indent="0" fontAlgn="auto">
              <a:lnSpc>
                <a:spcPct val="100000"/>
              </a:lnSpc>
              <a:spcBef>
                <a:spcPts val="0"/>
              </a:spcBef>
              <a:buNone/>
            </a:pPr>
            <a:r>
              <a:rPr lang="zh-CN" altLang="en-US" sz="2000" b="1" dirty="0">
                <a:latin typeface="Consolas" panose="020B0609020204030204" charset="0"/>
              </a:rPr>
              <a:t>&gt;&gt;&gt; aList[::2] = [0]*3              #隔一个修改一个</a:t>
            </a:r>
          </a:p>
          <a:p>
            <a:pPr marL="0" indent="0" fontAlgn="auto">
              <a:lnSpc>
                <a:spcPct val="100000"/>
              </a:lnSpc>
              <a:spcBef>
                <a:spcPts val="0"/>
              </a:spcBef>
              <a:buNone/>
            </a:pPr>
            <a:r>
              <a:rPr lang="zh-CN" altLang="en-US" sz="2000" b="1" dirty="0">
                <a:latin typeface="Consolas" panose="020B0609020204030204" charset="0"/>
              </a:rPr>
              <a:t>&gt;&gt;&gt; aList</a:t>
            </a:r>
          </a:p>
          <a:p>
            <a:pPr marL="0" indent="0" fontAlgn="auto">
              <a:lnSpc>
                <a:spcPct val="100000"/>
              </a:lnSpc>
              <a:spcBef>
                <a:spcPts val="0"/>
              </a:spcBef>
              <a:buNone/>
            </a:pPr>
            <a:r>
              <a:rPr lang="zh-CN" altLang="en-US" sz="2000" b="1" dirty="0">
                <a:solidFill>
                  <a:srgbClr val="00B0F0"/>
                </a:solidFill>
                <a:latin typeface="Consolas" panose="020B0609020204030204" charset="0"/>
              </a:rPr>
              <a:t>[0, 2, 0, 4, 0, 6]</a:t>
            </a:r>
          </a:p>
          <a:p>
            <a:pPr marL="0" indent="0" fontAlgn="auto">
              <a:lnSpc>
                <a:spcPct val="100000"/>
              </a:lnSpc>
              <a:spcBef>
                <a:spcPts val="0"/>
              </a:spcBef>
              <a:buNone/>
            </a:pPr>
            <a:r>
              <a:rPr lang="zh-CN" altLang="en-US" sz="2000" b="1" dirty="0">
                <a:latin typeface="Consolas" panose="020B0609020204030204" charset="0"/>
              </a:rPr>
              <a:t>&gt;&gt;&gt; aList[::2] = ['a', 'b', 'c']    #隔一个修改一个</a:t>
            </a:r>
          </a:p>
          <a:p>
            <a:pPr marL="0" indent="0" fontAlgn="auto">
              <a:lnSpc>
                <a:spcPct val="100000"/>
              </a:lnSpc>
              <a:spcBef>
                <a:spcPts val="0"/>
              </a:spcBef>
              <a:buNone/>
            </a:pPr>
            <a:r>
              <a:rPr lang="zh-CN" altLang="en-US" sz="2000" b="1" dirty="0">
                <a:latin typeface="Consolas" panose="020B0609020204030204" charset="0"/>
              </a:rPr>
              <a:t>&gt;&gt;&gt; aList</a:t>
            </a:r>
          </a:p>
          <a:p>
            <a:pPr marL="0" indent="0" fontAlgn="auto">
              <a:lnSpc>
                <a:spcPct val="100000"/>
              </a:lnSpc>
              <a:spcBef>
                <a:spcPts val="0"/>
              </a:spcBef>
              <a:buNone/>
            </a:pPr>
            <a:r>
              <a:rPr lang="zh-CN" altLang="en-US" sz="2000" b="1" dirty="0">
                <a:solidFill>
                  <a:srgbClr val="00B0F0"/>
                </a:solidFill>
                <a:latin typeface="Consolas" panose="020B0609020204030204" charset="0"/>
              </a:rPr>
              <a:t>['a', 2, 'b', 4, 'c', 6]</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35</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0607" y="1587501"/>
            <a:ext cx="11035453" cy="4527127"/>
          </a:xfrm>
        </p:spPr>
        <p:txBody>
          <a:bodyPr>
            <a:normAutofit fontScale="92500" lnSpcReduction="10000"/>
          </a:bodyPr>
          <a:lstStyle/>
          <a:p>
            <a:pPr marL="520687" fontAlgn="base">
              <a:lnSpc>
                <a:spcPct val="130000"/>
              </a:lnSpc>
              <a:spcBef>
                <a:spcPts val="0"/>
              </a:spcBef>
              <a:buFont typeface="Wingdings" panose="05000000000000000000" charset="0"/>
              <a:buChar char=""/>
            </a:pPr>
            <a:r>
              <a:rPr lang="en-US" altLang="zh-CN" sz="2400" noProof="1">
                <a:latin typeface="宋体" panose="02010600030101010101" pitchFamily="2" charset="-122"/>
                <a:sym typeface="+mn-ea"/>
              </a:rPr>
              <a:t>如果原列表中包含列表之类的可变数据类型，由于</a:t>
            </a:r>
            <a:r>
              <a:rPr lang="en-US" altLang="zh-CN" sz="2400" noProof="1">
                <a:solidFill>
                  <a:srgbClr val="FF0000"/>
                </a:solidFill>
                <a:latin typeface="宋体" panose="02010600030101010101" pitchFamily="2" charset="-122"/>
                <a:sym typeface="+mn-ea"/>
              </a:rPr>
              <a:t>浅复制时只是把子列表的引用复制到新列表中</a:t>
            </a:r>
            <a:r>
              <a:rPr lang="en-US" altLang="zh-CN" sz="2400" noProof="1">
                <a:latin typeface="宋体" panose="02010600030101010101" pitchFamily="2" charset="-122"/>
                <a:sym typeface="+mn-ea"/>
              </a:rPr>
              <a:t>，这样的话修改任何一个都会影响另外一个。</a:t>
            </a:r>
          </a:p>
          <a:p>
            <a:pPr marL="0" indent="0">
              <a:spcBef>
                <a:spcPts val="0"/>
              </a:spcBef>
              <a:buNone/>
            </a:pPr>
            <a:r>
              <a:rPr lang="zh-CN" altLang="en-US" sz="1800" noProof="1">
                <a:latin typeface="Consolas" panose="020B0609020204030204" charset="0"/>
              </a:rPr>
              <a:t>&gt;&gt;&gt; aList = [3, 5, 7]</a:t>
            </a:r>
          </a:p>
          <a:p>
            <a:pPr marL="0" indent="0">
              <a:spcBef>
                <a:spcPts val="0"/>
              </a:spcBef>
              <a:buNone/>
            </a:pPr>
            <a:r>
              <a:rPr lang="zh-CN" altLang="en-US" sz="1800" noProof="1">
                <a:latin typeface="Consolas" panose="020B0609020204030204" charset="0"/>
              </a:rPr>
              <a:t>&gt;&gt;&gt; bList = aList[</a:t>
            </a:r>
            <a:r>
              <a:rPr lang="zh-CN" altLang="en-US" sz="1800" noProof="1" smtClean="0">
                <a:latin typeface="Consolas" panose="020B0609020204030204" charset="0"/>
              </a:rPr>
              <a:t>:]           #切片，浅复制</a:t>
            </a:r>
          </a:p>
          <a:p>
            <a:pPr marL="0" indent="0">
              <a:spcBef>
                <a:spcPts val="0"/>
              </a:spcBef>
              <a:buNone/>
            </a:pPr>
            <a:r>
              <a:rPr lang="zh-CN" altLang="en-US" sz="1800" noProof="1" smtClean="0">
                <a:latin typeface="Consolas" panose="020B0609020204030204" charset="0"/>
              </a:rPr>
              <a:t>&gt;&gt;&gt; aList == bList             #切片刚完成的瞬间，bList和aList中包含同样的元素引用</a:t>
            </a:r>
          </a:p>
          <a:p>
            <a:pPr marL="0" indent="0">
              <a:spcBef>
                <a:spcPts val="0"/>
              </a:spcBef>
              <a:buNone/>
            </a:pPr>
            <a:r>
              <a:rPr lang="zh-CN" altLang="en-US" sz="1800" noProof="1" smtClean="0">
                <a:solidFill>
                  <a:srgbClr val="00B0F0"/>
                </a:solidFill>
                <a:latin typeface="Consolas" panose="020B0609020204030204" charset="0"/>
              </a:rPr>
              <a:t>True</a:t>
            </a:r>
            <a:endParaRPr lang="zh-CN" altLang="en-US" sz="1800" noProof="1">
              <a:latin typeface="Consolas" panose="020B0609020204030204" charset="0"/>
            </a:endParaRPr>
          </a:p>
          <a:p>
            <a:pPr marL="0" indent="0">
              <a:spcBef>
                <a:spcPts val="0"/>
              </a:spcBef>
              <a:buNone/>
            </a:pPr>
            <a:r>
              <a:rPr lang="zh-CN" altLang="en-US" sz="1800" noProof="1">
                <a:latin typeface="Consolas" panose="020B0609020204030204" charset="0"/>
              </a:rPr>
              <a:t>&gt;&gt;&gt; bList[1] = 8               #列表中只包含可哈希对象，修改bList时不影响aList</a:t>
            </a:r>
          </a:p>
          <a:p>
            <a:pPr marL="0" indent="0">
              <a:spcBef>
                <a:spcPts val="0"/>
              </a:spcBef>
              <a:buNone/>
            </a:pPr>
            <a:r>
              <a:rPr lang="zh-CN" altLang="en-US" sz="1800" noProof="1">
                <a:latin typeface="Consolas" panose="020B0609020204030204" charset="0"/>
              </a:rPr>
              <a:t>&gt;&gt;&gt; bList</a:t>
            </a:r>
          </a:p>
          <a:p>
            <a:pPr marL="0" indent="0">
              <a:spcBef>
                <a:spcPts val="0"/>
              </a:spcBef>
              <a:buNone/>
            </a:pPr>
            <a:r>
              <a:rPr lang="zh-CN" altLang="en-US" sz="1800" noProof="1">
                <a:solidFill>
                  <a:srgbClr val="00B0F0"/>
                </a:solidFill>
                <a:latin typeface="Consolas" panose="020B0609020204030204" charset="0"/>
              </a:rPr>
              <a:t>[3, 8, 7]</a:t>
            </a:r>
            <a:endParaRPr lang="zh-CN" altLang="en-US" sz="1800" noProof="1">
              <a:latin typeface="Consolas" panose="020B0609020204030204" charset="0"/>
            </a:endParaRPr>
          </a:p>
          <a:p>
            <a:pPr marL="0" indent="0">
              <a:spcBef>
                <a:spcPts val="0"/>
              </a:spcBef>
              <a:buNone/>
            </a:pPr>
            <a:r>
              <a:rPr lang="zh-CN" altLang="en-US" sz="1800" noProof="1">
                <a:latin typeface="Consolas" panose="020B0609020204030204" charset="0"/>
              </a:rPr>
              <a:t>&gt;&gt;&gt; aList</a:t>
            </a:r>
          </a:p>
          <a:p>
            <a:pPr marL="0" indent="0">
              <a:spcBef>
                <a:spcPts val="0"/>
              </a:spcBef>
              <a:buNone/>
            </a:pPr>
            <a:r>
              <a:rPr lang="zh-CN" altLang="en-US" sz="1800" noProof="1">
                <a:solidFill>
                  <a:srgbClr val="00B0F0"/>
                </a:solidFill>
                <a:latin typeface="Consolas" panose="020B0609020204030204" charset="0"/>
              </a:rPr>
              <a:t>[3, 5, 7]</a:t>
            </a:r>
            <a:endParaRPr lang="zh-CN" altLang="en-US" sz="1800" noProof="1">
              <a:latin typeface="Consolas" panose="020B0609020204030204" charset="0"/>
            </a:endParaRPr>
          </a:p>
          <a:p>
            <a:pPr marL="0" indent="0">
              <a:spcBef>
                <a:spcPts val="0"/>
              </a:spcBef>
              <a:buNone/>
            </a:pPr>
            <a:r>
              <a:rPr lang="zh-CN" altLang="en-US" sz="1800" noProof="1">
                <a:latin typeface="Consolas" panose="020B0609020204030204" charset="0"/>
              </a:rPr>
              <a:t>&gt;&gt;&gt; aList = [3, [5], 7]        #列表aList中包含可变的列表对象</a:t>
            </a:r>
          </a:p>
          <a:p>
            <a:pPr marL="0" indent="0">
              <a:spcBef>
                <a:spcPts val="0"/>
              </a:spcBef>
              <a:buNone/>
            </a:pPr>
            <a:r>
              <a:rPr lang="zh-CN" altLang="en-US" sz="1800" noProof="1">
                <a:latin typeface="Consolas" panose="020B0609020204030204" charset="0"/>
              </a:rPr>
              <a:t>&gt;&gt;&gt; bList = aList[:]           #切片</a:t>
            </a:r>
          </a:p>
          <a:p>
            <a:pPr marL="0" indent="0">
              <a:spcBef>
                <a:spcPts val="0"/>
              </a:spcBef>
              <a:buNone/>
            </a:pPr>
            <a:r>
              <a:rPr lang="zh-CN" altLang="en-US" sz="1800" noProof="1">
                <a:latin typeface="Consolas" panose="020B0609020204030204" charset="0"/>
              </a:rPr>
              <a:t>&gt;&gt;&gt; bList[1].append(6)         #调用子列表的append()方法，这个方法是原地操作的</a:t>
            </a:r>
          </a:p>
          <a:p>
            <a:pPr marL="0" indent="0">
              <a:spcBef>
                <a:spcPts val="0"/>
              </a:spcBef>
              <a:buNone/>
            </a:pPr>
            <a:r>
              <a:rPr lang="zh-CN" altLang="en-US" sz="1800" noProof="1">
                <a:latin typeface="Consolas" panose="020B0609020204030204" charset="0"/>
              </a:rPr>
              <a:t>&gt;&gt;&gt; bList</a:t>
            </a:r>
          </a:p>
          <a:p>
            <a:pPr marL="0" indent="0">
              <a:spcBef>
                <a:spcPts val="0"/>
              </a:spcBef>
              <a:buNone/>
            </a:pPr>
            <a:r>
              <a:rPr lang="zh-CN" altLang="en-US" sz="1800" noProof="1">
                <a:solidFill>
                  <a:srgbClr val="00B0F0"/>
                </a:solidFill>
                <a:latin typeface="Consolas" panose="020B0609020204030204" charset="0"/>
              </a:rPr>
              <a:t>[3, [5, 6], 7]</a:t>
            </a:r>
            <a:endParaRPr lang="zh-CN" altLang="en-US" sz="1800" noProof="1">
              <a:latin typeface="Consolas" panose="020B0609020204030204" charset="0"/>
            </a:endParaRPr>
          </a:p>
          <a:p>
            <a:pPr marL="0" indent="0">
              <a:spcBef>
                <a:spcPts val="0"/>
              </a:spcBef>
              <a:buNone/>
            </a:pPr>
            <a:r>
              <a:rPr lang="zh-CN" altLang="en-US" sz="1800" noProof="1">
                <a:latin typeface="Consolas" panose="020B0609020204030204" charset="0"/>
              </a:rPr>
              <a:t>&gt;&gt;&gt; aList                      #aList受到影响</a:t>
            </a:r>
          </a:p>
          <a:p>
            <a:pPr marL="0" indent="0">
              <a:spcBef>
                <a:spcPts val="0"/>
              </a:spcBef>
              <a:buNone/>
            </a:pPr>
            <a:r>
              <a:rPr lang="zh-CN" altLang="en-US" sz="1800" noProof="1">
                <a:solidFill>
                  <a:srgbClr val="00B0F0"/>
                </a:solidFill>
                <a:latin typeface="Consolas" panose="020B0609020204030204" charset="0"/>
              </a:rPr>
              <a:t>[3, [5, 6], 7</a:t>
            </a:r>
            <a:r>
              <a:rPr lang="zh-CN" altLang="en-US" sz="1800" noProof="1" smtClean="0">
                <a:solidFill>
                  <a:srgbClr val="00B0F0"/>
                </a:solidFill>
                <a:latin typeface="Consolas" panose="020B0609020204030204" charset="0"/>
              </a:rPr>
              <a:t>]</a:t>
            </a:r>
            <a:endParaRPr lang="en-US" altLang="zh-CN" sz="1800" noProof="1" smtClean="0">
              <a:solidFill>
                <a:srgbClr val="00B0F0"/>
              </a:solidFill>
              <a:latin typeface="Consolas" panose="020B0609020204030204" charset="0"/>
            </a:endParaRPr>
          </a:p>
          <a:p>
            <a:pPr marL="0" indent="0">
              <a:spcBef>
                <a:spcPts val="0"/>
              </a:spcBef>
              <a:buNone/>
            </a:pPr>
            <a:r>
              <a:rPr lang="zh-CN" altLang="en-US" sz="1800" noProof="1" smtClean="0">
                <a:solidFill>
                  <a:srgbClr val="00B0F0"/>
                </a:solidFill>
                <a:latin typeface="Consolas" panose="020B0609020204030204" charset="0"/>
              </a:rPr>
              <a:t>比较 </a:t>
            </a:r>
            <a:r>
              <a:rPr lang="en-US" altLang="zh-CN" sz="1800" noProof="1" smtClean="0">
                <a:solidFill>
                  <a:srgbClr val="00B0F0"/>
                </a:solidFill>
                <a:latin typeface="Consolas" panose="020B0609020204030204" charset="0"/>
              </a:rPr>
              <a:t>cList=aList </a:t>
            </a:r>
            <a:r>
              <a:rPr lang="zh-CN" altLang="en-US" sz="1800" noProof="1" smtClean="0">
                <a:solidFill>
                  <a:srgbClr val="00B0F0"/>
                </a:solidFill>
                <a:latin typeface="Consolas" panose="020B0609020204030204" charset="0"/>
              </a:rPr>
              <a:t>和切片复制区别？</a:t>
            </a:r>
            <a:endParaRPr lang="zh-CN" altLang="en-US" sz="1800" noProof="1">
              <a:solidFill>
                <a:srgbClr val="00B0F0"/>
              </a:solidFill>
              <a:latin typeface="Consolas" panose="020B0609020204030204" charset="0"/>
            </a:endParaRPr>
          </a:p>
        </p:txBody>
      </p:sp>
      <p:sp>
        <p:nvSpPr>
          <p:cNvPr id="51202" name="标题 46081"/>
          <p:cNvSpPr>
            <a:spLocks noGrp="1"/>
          </p:cNvSpPr>
          <p:nvPr>
            <p:ph type="title"/>
          </p:nvPr>
        </p:nvSpPr>
        <p:spPr>
          <a:xfrm>
            <a:off x="-1693" y="5928"/>
            <a:ext cx="12165753" cy="1269153"/>
          </a:xfrm>
        </p:spPr>
        <p:txBody>
          <a:bodyPr anchor="ctr"/>
          <a:lstStyle/>
          <a:p>
            <a:pPr defTabSz="1219170"/>
            <a:r>
              <a:rPr lang="zh-CN" altLang="en-US" kern="1200" baseline="0" dirty="0" smtClean="0">
                <a:latin typeface="+mj-lt"/>
                <a:ea typeface="+mj-ea"/>
                <a:cs typeface="+mj-cs"/>
              </a:rPr>
              <a:t>切片</a:t>
            </a:r>
            <a:r>
              <a:rPr lang="zh-CN" altLang="en-US" kern="1200" baseline="0" dirty="0">
                <a:latin typeface="+mj-lt"/>
                <a:ea typeface="+mj-ea"/>
                <a:cs typeface="+mj-cs"/>
              </a:rPr>
              <a:t>操作</a:t>
            </a:r>
          </a:p>
        </p:txBody>
      </p:sp>
    </p:spTree>
    <p:extLst>
      <p:ext uri="{BB962C8B-B14F-4D97-AF65-F5344CB8AC3E}">
        <p14:creationId xmlns:p14="http://schemas.microsoft.com/office/powerpoint/2010/main" val="14128373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p:txBody>
          <a:bodyPr anchor="t"/>
          <a:lstStyle/>
          <a:p>
            <a:pPr marL="0" indent="0">
              <a:buNone/>
            </a:pPr>
            <a:r>
              <a:rPr lang="zh-CN" altLang="en-US" sz="2000" b="1" dirty="0"/>
              <a:t>一个非常棒的网站：http://pythontutor.com/live.html#mode=edit</a:t>
            </a:r>
          </a:p>
        </p:txBody>
      </p:sp>
      <p:sp>
        <p:nvSpPr>
          <p:cNvPr id="53250" name="标题 46081"/>
          <p:cNvSpPr>
            <a:spLocks noGrp="1"/>
          </p:cNvSpPr>
          <p:nvPr>
            <p:ph type="title"/>
          </p:nvPr>
        </p:nvSpPr>
        <p:spPr>
          <a:xfrm>
            <a:off x="-1693" y="5928"/>
            <a:ext cx="12165753" cy="1269153"/>
          </a:xfrm>
        </p:spPr>
        <p:txBody>
          <a:bodyPr anchor="ctr"/>
          <a:lstStyle/>
          <a:p>
            <a:pPr defTabSz="1219170"/>
            <a:r>
              <a:rPr lang="zh-CN" altLang="en-US" kern="1200" baseline="0" dirty="0" smtClean="0">
                <a:latin typeface="+mj-lt"/>
                <a:ea typeface="+mj-ea"/>
                <a:cs typeface="+mj-cs"/>
              </a:rPr>
              <a:t>切片</a:t>
            </a:r>
            <a:r>
              <a:rPr lang="zh-CN" altLang="en-US" kern="1200" baseline="0" dirty="0">
                <a:latin typeface="+mj-lt"/>
                <a:ea typeface="+mj-ea"/>
                <a:cs typeface="+mj-cs"/>
              </a:rPr>
              <a:t>操作</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27749"/>
            <a:ext cx="7232907" cy="202624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920" y="1968886"/>
            <a:ext cx="5260218" cy="4038848"/>
          </a:xfrm>
          <a:prstGeom prst="rect">
            <a:avLst/>
          </a:prstGeom>
        </p:spPr>
      </p:pic>
    </p:spTree>
    <p:extLst>
      <p:ext uri="{BB962C8B-B14F-4D97-AF65-F5344CB8AC3E}">
        <p14:creationId xmlns:p14="http://schemas.microsoft.com/office/powerpoint/2010/main" val="6514132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1693" y="5928"/>
            <a:ext cx="12165753" cy="1269153"/>
          </a:xfrm>
        </p:spPr>
        <p:txBody>
          <a:bodyPr anchor="ctr"/>
          <a:lstStyle/>
          <a:p>
            <a:pPr defTabSz="1219170"/>
            <a:r>
              <a:rPr lang="zh-CN" altLang="en-US" kern="1200" baseline="0" dirty="0" smtClean="0">
                <a:latin typeface="+mj-lt"/>
                <a:ea typeface="+mj-ea"/>
                <a:cs typeface="+mj-cs"/>
              </a:rPr>
              <a:t>切片</a:t>
            </a:r>
            <a:r>
              <a:rPr lang="zh-CN" altLang="en-US" kern="1200" baseline="0" dirty="0">
                <a:latin typeface="+mj-lt"/>
                <a:ea typeface="+mj-ea"/>
                <a:cs typeface="+mj-cs"/>
              </a:rPr>
              <a:t>操作</a:t>
            </a:r>
            <a:endParaRPr lang="en-US" altLang="zh-CN" kern="1200" baseline="0" dirty="0">
              <a:latin typeface="+mj-lt"/>
              <a:ea typeface="+mj-ea"/>
              <a:cs typeface="+mj-cs"/>
            </a:endParaRPr>
          </a:p>
        </p:txBody>
      </p:sp>
      <p:sp>
        <p:nvSpPr>
          <p:cNvPr id="3" name="Content Placeholder 2"/>
          <p:cNvSpPr>
            <a:spLocks noGrp="1"/>
          </p:cNvSpPr>
          <p:nvPr>
            <p:ph idx="1"/>
          </p:nvPr>
        </p:nvSpPr>
        <p:spPr>
          <a:xfrm>
            <a:off x="676275" y="1275081"/>
            <a:ext cx="10515600" cy="5374640"/>
          </a:xfrm>
        </p:spPr>
        <p:txBody>
          <a:bodyPr>
            <a:normAutofit/>
          </a:bodyPr>
          <a:lstStyle/>
          <a:p>
            <a:pPr>
              <a:lnSpc>
                <a:spcPct val="150000"/>
              </a:lnSpc>
              <a:spcBef>
                <a:spcPts val="0"/>
              </a:spcBef>
              <a:buFont typeface="Wingdings" panose="05000000000000000000" charset="0"/>
              <a:buChar char=""/>
            </a:pPr>
            <a:r>
              <a:rPr lang="en-US" sz="2400" noProof="1"/>
              <a:t>标准库copy中的deepcopy()函数实现深复制。所谓</a:t>
            </a:r>
            <a:r>
              <a:rPr lang="en-US" sz="2400" noProof="1">
                <a:solidFill>
                  <a:srgbClr val="FF0000"/>
                </a:solidFill>
              </a:rPr>
              <a:t>深复制</a:t>
            </a:r>
            <a:r>
              <a:rPr lang="en-US" sz="2400" noProof="1"/>
              <a:t>，是指对原列表中的元素进行递归，把所有的值都复制到新列表中，对嵌套的子列表不再是复制引用。</a:t>
            </a:r>
            <a:r>
              <a:rPr lang="en-US" sz="2400" noProof="1">
                <a:solidFill>
                  <a:srgbClr val="FF0000"/>
                </a:solidFill>
              </a:rPr>
              <a:t>新列表和原列表是互相独立</a:t>
            </a:r>
            <a:r>
              <a:rPr lang="en-US" sz="2400" noProof="1"/>
              <a:t>，修改任何一个都不会影响另外一个。</a:t>
            </a:r>
          </a:p>
          <a:p>
            <a:pPr marL="0" indent="0">
              <a:spcBef>
                <a:spcPts val="0"/>
              </a:spcBef>
              <a:buNone/>
            </a:pPr>
            <a:r>
              <a:rPr lang="en-US" sz="1800" noProof="1">
                <a:latin typeface="Consolas" panose="020B0609020204030204" charset="0"/>
              </a:rPr>
              <a:t>&gt;&gt;&gt; aList = [3, [5], 7]</a:t>
            </a:r>
          </a:p>
          <a:p>
            <a:pPr marL="0" indent="0">
              <a:spcBef>
                <a:spcPts val="0"/>
              </a:spcBef>
              <a:buNone/>
            </a:pPr>
            <a:r>
              <a:rPr lang="en-US" sz="1800" noProof="1">
                <a:latin typeface="Consolas" panose="020B0609020204030204" charset="0"/>
              </a:rPr>
              <a:t>&gt;&gt;&gt; import copy</a:t>
            </a:r>
          </a:p>
          <a:p>
            <a:pPr marL="0" indent="0">
              <a:spcBef>
                <a:spcPts val="0"/>
              </a:spcBef>
              <a:buNone/>
            </a:pPr>
            <a:r>
              <a:rPr lang="en-US" sz="1800" noProof="1">
                <a:latin typeface="Consolas" panose="020B0609020204030204" charset="0"/>
              </a:rPr>
              <a:t>&gt;&gt;&gt; bList = copy.deepcopy(aList) #深赋值，递归复制，直到遇到可哈希对象</a:t>
            </a:r>
          </a:p>
          <a:p>
            <a:pPr marL="0" indent="0">
              <a:spcBef>
                <a:spcPts val="0"/>
              </a:spcBef>
              <a:buNone/>
            </a:pPr>
            <a:r>
              <a:rPr lang="en-US" sz="1800" noProof="1">
                <a:latin typeface="Consolas" panose="020B0609020204030204" charset="0"/>
              </a:rPr>
              <a:t>                           #aList和bList完全独立，互相不影响</a:t>
            </a:r>
          </a:p>
          <a:p>
            <a:pPr marL="0" indent="0">
              <a:spcBef>
                <a:spcPts val="0"/>
              </a:spcBef>
              <a:buNone/>
            </a:pPr>
            <a:r>
              <a:rPr lang="en-US" sz="1800" noProof="1">
                <a:latin typeface="Consolas" panose="020B0609020204030204" charset="0"/>
              </a:rPr>
              <a:t>&gt;&gt;&gt; aList == bList</a:t>
            </a:r>
          </a:p>
          <a:p>
            <a:pPr marL="0" indent="0">
              <a:spcBef>
                <a:spcPts val="0"/>
              </a:spcBef>
              <a:buNone/>
            </a:pPr>
            <a:r>
              <a:rPr lang="en-US" sz="1800" noProof="1">
                <a:solidFill>
                  <a:srgbClr val="00B0F0"/>
                </a:solidFill>
                <a:latin typeface="Consolas" panose="020B0609020204030204" charset="0"/>
              </a:rPr>
              <a:t>True</a:t>
            </a:r>
            <a:endParaRPr lang="en-US" sz="1800" noProof="1">
              <a:latin typeface="Consolas" panose="020B0609020204030204" charset="0"/>
            </a:endParaRPr>
          </a:p>
          <a:p>
            <a:pPr marL="0" indent="0">
              <a:spcBef>
                <a:spcPts val="0"/>
              </a:spcBef>
              <a:buNone/>
            </a:pPr>
            <a:r>
              <a:rPr lang="en-US" sz="1800" noProof="1">
                <a:latin typeface="Consolas" panose="020B0609020204030204" charset="0"/>
              </a:rPr>
              <a:t>&gt;&gt;&gt; aList is bList</a:t>
            </a:r>
          </a:p>
          <a:p>
            <a:pPr marL="0" indent="0">
              <a:spcBef>
                <a:spcPts val="0"/>
              </a:spcBef>
              <a:buNone/>
            </a:pPr>
            <a:r>
              <a:rPr lang="en-US" sz="1800" noProof="1">
                <a:solidFill>
                  <a:srgbClr val="00B0F0"/>
                </a:solidFill>
                <a:latin typeface="Consolas" panose="020B0609020204030204" charset="0"/>
              </a:rPr>
              <a:t>False</a:t>
            </a:r>
            <a:endParaRPr lang="en-US" sz="1800" noProof="1">
              <a:latin typeface="Consolas" panose="020B0609020204030204" charset="0"/>
            </a:endParaRPr>
          </a:p>
          <a:p>
            <a:pPr marL="0" indent="0">
              <a:spcBef>
                <a:spcPts val="0"/>
              </a:spcBef>
              <a:buNone/>
            </a:pPr>
            <a:r>
              <a:rPr lang="en-US" sz="1800" noProof="1">
                <a:latin typeface="Consolas" panose="020B0609020204030204" charset="0"/>
              </a:rPr>
              <a:t>&gt;&gt;&gt; bList[1].append(6)         #修改bList不会影响aList</a:t>
            </a:r>
          </a:p>
          <a:p>
            <a:pPr marL="0" indent="0">
              <a:spcBef>
                <a:spcPts val="0"/>
              </a:spcBef>
              <a:buNone/>
            </a:pPr>
            <a:r>
              <a:rPr lang="en-US" sz="1800" noProof="1">
                <a:latin typeface="Consolas" panose="020B0609020204030204" charset="0"/>
              </a:rPr>
              <a:t>&gt;&gt;&gt; bList</a:t>
            </a:r>
          </a:p>
          <a:p>
            <a:pPr marL="0" indent="0">
              <a:spcBef>
                <a:spcPts val="0"/>
              </a:spcBef>
              <a:buNone/>
            </a:pPr>
            <a:r>
              <a:rPr lang="en-US" sz="1800" noProof="1">
                <a:solidFill>
                  <a:srgbClr val="00B0F0"/>
                </a:solidFill>
                <a:latin typeface="Consolas" panose="020B0609020204030204" charset="0"/>
              </a:rPr>
              <a:t>[3, [5, 6], 7]</a:t>
            </a:r>
            <a:endParaRPr lang="en-US" sz="1800" noProof="1">
              <a:latin typeface="Consolas" panose="020B0609020204030204" charset="0"/>
            </a:endParaRPr>
          </a:p>
          <a:p>
            <a:pPr marL="0" indent="0">
              <a:spcBef>
                <a:spcPts val="0"/>
              </a:spcBef>
              <a:buNone/>
            </a:pPr>
            <a:r>
              <a:rPr lang="en-US" sz="1800" noProof="1">
                <a:latin typeface="Consolas" panose="020B0609020204030204" charset="0"/>
              </a:rPr>
              <a:t>&gt;&gt;&gt; aList</a:t>
            </a:r>
          </a:p>
          <a:p>
            <a:pPr marL="0" indent="0">
              <a:spcBef>
                <a:spcPts val="0"/>
              </a:spcBef>
              <a:buNone/>
            </a:pPr>
            <a:r>
              <a:rPr lang="en-US" sz="1800" noProof="1">
                <a:solidFill>
                  <a:srgbClr val="00B0F0"/>
                </a:solidFill>
                <a:latin typeface="Consolas" panose="020B0609020204030204" charset="0"/>
              </a:rPr>
              <a:t>[3, [5], 7]</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468" y="3181351"/>
            <a:ext cx="3381375" cy="3676649"/>
          </a:xfrm>
          <a:prstGeom prst="rect">
            <a:avLst/>
          </a:prstGeom>
        </p:spPr>
      </p:pic>
    </p:spTree>
    <p:extLst>
      <p:ext uri="{BB962C8B-B14F-4D97-AF65-F5344CB8AC3E}">
        <p14:creationId xmlns:p14="http://schemas.microsoft.com/office/powerpoint/2010/main" val="10281676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39</a:t>
            </a:fld>
            <a:endParaRPr lang="zh-CN" altLang="en-US"/>
          </a:p>
        </p:txBody>
      </p:sp>
      <p:pic>
        <p:nvPicPr>
          <p:cNvPr id="1025" name="Picture 1" descr="C:\Users\Hp\AppData\Roaming\Tencent\Users\79737484\QQ\WinTemp\RichOle\]W%~VHWC5[T{U1]C(D91EXJ.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682" y="1520889"/>
            <a:ext cx="84772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694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a:t>
            </a:r>
            <a:r>
              <a:rPr lang="en-US" altLang="zh-CN"/>
              <a:t>2</a:t>
            </a:r>
            <a:r>
              <a:rPr lang="zh-CN" altLang="en-US"/>
              <a:t>.1  列表创建与删除</a:t>
            </a:r>
          </a:p>
        </p:txBody>
      </p:sp>
      <p:sp>
        <p:nvSpPr>
          <p:cNvPr id="3" name="内容占位符 2"/>
          <p:cNvSpPr>
            <a:spLocks noGrp="1"/>
          </p:cNvSpPr>
          <p:nvPr>
            <p:ph idx="1"/>
          </p:nvPr>
        </p:nvSpPr>
        <p:spPr/>
        <p:txBody>
          <a:bodyPr/>
          <a:lstStyle/>
          <a:p>
            <a:r>
              <a:rPr lang="zh-CN" altLang="en-US" sz="2400" b="1" dirty="0"/>
              <a:t>使用“=”直接将一个列表赋值给变量即可创建列表对象。</a:t>
            </a:r>
          </a:p>
          <a:p>
            <a:pPr marL="0" indent="0">
              <a:buNone/>
            </a:pPr>
            <a:r>
              <a:rPr lang="zh-CN" altLang="en-US" sz="2000" b="1" dirty="0">
                <a:latin typeface="Consolas" panose="020B0609020204030204" charset="0"/>
              </a:rPr>
              <a:t>&gt;&gt;&gt; a_list = ['a', 'b', 'mpilgrim', 'z', 'example']</a:t>
            </a:r>
          </a:p>
          <a:p>
            <a:pPr marL="0" indent="0">
              <a:buNone/>
            </a:pPr>
            <a:r>
              <a:rPr lang="zh-CN" altLang="en-US" sz="2000" b="1" dirty="0">
                <a:latin typeface="Consolas" panose="020B0609020204030204" charset="0"/>
              </a:rPr>
              <a:t>&gt;&gt;&gt; a_list = []                       #创建空列表</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3.2.7  </a:t>
            </a:r>
            <a:r>
              <a:rPr lang="zh-CN" altLang="en-US">
                <a:sym typeface="+mn-ea"/>
              </a:rPr>
              <a:t>切片</a:t>
            </a:r>
            <a:endParaRPr lang="zh-CN" altLang="en-US"/>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en-US" altLang="zh-CN" sz="2000" b="1" dirty="0" smtClean="0">
                <a:latin typeface="Consolas" panose="020B0609020204030204" charset="0"/>
              </a:rPr>
              <a:t>&gt;&gt;&gt; </a:t>
            </a:r>
            <a:r>
              <a:rPr lang="en-US" altLang="zh-CN" sz="2000" b="1" dirty="0" err="1" smtClean="0">
                <a:latin typeface="Consolas" panose="020B0609020204030204" charset="0"/>
              </a:rPr>
              <a:t>aList</a:t>
            </a:r>
            <a:r>
              <a:rPr lang="en-US" altLang="zh-CN" sz="2000" b="1" dirty="0" smtClean="0">
                <a:latin typeface="Consolas" panose="020B0609020204030204" charset="0"/>
              </a:rPr>
              <a:t> </a:t>
            </a:r>
            <a:r>
              <a:rPr lang="en-US" altLang="zh-CN" sz="2000" b="1" dirty="0">
                <a:latin typeface="Consolas" panose="020B0609020204030204" charset="0"/>
              </a:rPr>
              <a:t>= ['a</a:t>
            </a:r>
            <a:r>
              <a:rPr lang="en-US" altLang="zh-CN" sz="2000" b="1" dirty="0" smtClean="0">
                <a:latin typeface="Consolas" panose="020B0609020204030204" charset="0"/>
              </a:rPr>
              <a:t>',2, </a:t>
            </a:r>
            <a:r>
              <a:rPr lang="en-US" altLang="zh-CN" sz="2000" b="1" dirty="0">
                <a:latin typeface="Consolas" panose="020B0609020204030204" charset="0"/>
              </a:rPr>
              <a:t>'b</a:t>
            </a:r>
            <a:r>
              <a:rPr lang="en-US" altLang="zh-CN" sz="2000" b="1" dirty="0" smtClean="0">
                <a:latin typeface="Consolas" panose="020B0609020204030204" charset="0"/>
              </a:rPr>
              <a:t>',4,</a:t>
            </a:r>
            <a:r>
              <a:rPr lang="en-US" altLang="zh-CN" sz="2000" b="1" dirty="0">
                <a:latin typeface="Consolas" panose="020B0609020204030204" charset="0"/>
              </a:rPr>
              <a:t>'c</a:t>
            </a:r>
            <a:r>
              <a:rPr lang="en-US" altLang="zh-CN" sz="2000" b="1" dirty="0" smtClean="0">
                <a:latin typeface="Consolas" panose="020B0609020204030204" charset="0"/>
              </a:rPr>
              <a:t>',6]</a:t>
            </a:r>
            <a:endParaRPr lang="en-US" altLang="zh-CN" sz="2000" b="1" dirty="0">
              <a:latin typeface="Consolas" panose="020B0609020204030204" charset="0"/>
            </a:endParaRPr>
          </a:p>
          <a:p>
            <a:pPr marL="0" indent="0" fontAlgn="auto">
              <a:lnSpc>
                <a:spcPct val="100000"/>
              </a:lnSpc>
              <a:spcBef>
                <a:spcPts val="0"/>
              </a:spcBef>
              <a:buNone/>
            </a:pPr>
            <a:r>
              <a:rPr lang="zh-CN" altLang="en-US" sz="2000" b="1" dirty="0" smtClean="0">
                <a:latin typeface="Consolas" panose="020B0609020204030204" charset="0"/>
              </a:rPr>
              <a:t>&gt;&gt;&gt; </a:t>
            </a:r>
            <a:r>
              <a:rPr lang="zh-CN" altLang="en-US" sz="2000" b="1" dirty="0">
                <a:latin typeface="Consolas" panose="020B0609020204030204" charset="0"/>
              </a:rPr>
              <a:t>aList[1::2] = range(3)             #序列解包的用法</a:t>
            </a:r>
          </a:p>
          <a:p>
            <a:pPr marL="0" indent="0" fontAlgn="auto">
              <a:lnSpc>
                <a:spcPct val="100000"/>
              </a:lnSpc>
              <a:spcBef>
                <a:spcPts val="0"/>
              </a:spcBef>
              <a:buNone/>
            </a:pPr>
            <a:r>
              <a:rPr lang="zh-CN" altLang="en-US" sz="2000" b="1" dirty="0">
                <a:latin typeface="Consolas" panose="020B0609020204030204" charset="0"/>
              </a:rPr>
              <a:t>&gt;&gt;&gt; aList</a:t>
            </a:r>
          </a:p>
          <a:p>
            <a:pPr marL="0" indent="0" fontAlgn="auto">
              <a:lnSpc>
                <a:spcPct val="100000"/>
              </a:lnSpc>
              <a:spcBef>
                <a:spcPts val="0"/>
              </a:spcBef>
              <a:buNone/>
            </a:pPr>
            <a:r>
              <a:rPr lang="zh-CN" altLang="en-US" sz="2000" b="1" dirty="0">
                <a:solidFill>
                  <a:srgbClr val="00B0F0"/>
                </a:solidFill>
                <a:latin typeface="Consolas" panose="020B0609020204030204" charset="0"/>
              </a:rPr>
              <a:t>['a', 0, 'b', 1, 'c', 2]</a:t>
            </a:r>
          </a:p>
          <a:p>
            <a:pPr marL="0" indent="0" fontAlgn="auto">
              <a:lnSpc>
                <a:spcPct val="100000"/>
              </a:lnSpc>
              <a:spcBef>
                <a:spcPts val="0"/>
              </a:spcBef>
              <a:buNone/>
            </a:pPr>
            <a:r>
              <a:rPr lang="zh-CN" altLang="en-US" sz="2000" b="1" dirty="0">
                <a:latin typeface="Consolas" panose="020B0609020204030204" charset="0"/>
              </a:rPr>
              <a:t>&gt;&gt;&gt; aList[1::2] = map(lambda x: x!=5, range(3))</a:t>
            </a:r>
          </a:p>
          <a:p>
            <a:pPr marL="0" indent="0" fontAlgn="auto">
              <a:lnSpc>
                <a:spcPct val="100000"/>
              </a:lnSpc>
              <a:spcBef>
                <a:spcPts val="0"/>
              </a:spcBef>
              <a:buNone/>
            </a:pPr>
            <a:r>
              <a:rPr lang="zh-CN" altLang="en-US" sz="2000" b="1" dirty="0">
                <a:latin typeface="Consolas" panose="020B0609020204030204" charset="0"/>
              </a:rPr>
              <a:t>&gt;&gt;&gt; aList</a:t>
            </a:r>
          </a:p>
          <a:p>
            <a:pPr marL="0" indent="0" fontAlgn="auto">
              <a:lnSpc>
                <a:spcPct val="100000"/>
              </a:lnSpc>
              <a:spcBef>
                <a:spcPts val="0"/>
              </a:spcBef>
              <a:buNone/>
            </a:pPr>
            <a:r>
              <a:rPr lang="zh-CN" altLang="en-US" sz="2000" b="1" dirty="0">
                <a:solidFill>
                  <a:srgbClr val="00B0F0"/>
                </a:solidFill>
                <a:latin typeface="Consolas" panose="020B0609020204030204" charset="0"/>
              </a:rPr>
              <a:t>['a', True, 'b', True, 'c', True]</a:t>
            </a:r>
          </a:p>
          <a:p>
            <a:pPr marL="0" indent="0" fontAlgn="auto">
              <a:lnSpc>
                <a:spcPct val="100000"/>
              </a:lnSpc>
              <a:spcBef>
                <a:spcPts val="0"/>
              </a:spcBef>
              <a:buNone/>
            </a:pPr>
            <a:r>
              <a:rPr lang="zh-CN" altLang="en-US" sz="2000" b="1" dirty="0">
                <a:latin typeface="Consolas" panose="020B0609020204030204" charset="0"/>
              </a:rPr>
              <a:t>&gt;&gt;&gt; aList[1::2] = zip('abc', range(3)) #</a:t>
            </a:r>
            <a:r>
              <a:rPr lang="zh-CN" altLang="en-US" sz="2000" b="1" dirty="0">
                <a:solidFill>
                  <a:srgbClr val="FF0000"/>
                </a:solidFill>
                <a:latin typeface="Consolas" panose="020B0609020204030204" charset="0"/>
              </a:rPr>
              <a:t>map、filter、zip对象都支持这样的</a:t>
            </a:r>
            <a:r>
              <a:rPr lang="zh-CN" altLang="en-US" sz="2000" b="1" dirty="0">
                <a:latin typeface="Consolas" panose="020B0609020204030204" charset="0"/>
              </a:rPr>
              <a:t>用法</a:t>
            </a:r>
          </a:p>
          <a:p>
            <a:pPr marL="0" indent="0" fontAlgn="auto">
              <a:lnSpc>
                <a:spcPct val="100000"/>
              </a:lnSpc>
              <a:spcBef>
                <a:spcPts val="0"/>
              </a:spcBef>
              <a:buNone/>
            </a:pPr>
            <a:r>
              <a:rPr lang="zh-CN" altLang="en-US" sz="2000" b="1" dirty="0">
                <a:latin typeface="Consolas" panose="020B0609020204030204" charset="0"/>
              </a:rPr>
              <a:t>&gt;&gt;&gt; aList</a:t>
            </a:r>
          </a:p>
          <a:p>
            <a:pPr marL="0" indent="0" fontAlgn="auto">
              <a:lnSpc>
                <a:spcPct val="100000"/>
              </a:lnSpc>
              <a:spcBef>
                <a:spcPts val="0"/>
              </a:spcBef>
              <a:buNone/>
            </a:pPr>
            <a:r>
              <a:rPr lang="zh-CN" altLang="en-US" sz="2000" b="1" dirty="0">
                <a:solidFill>
                  <a:srgbClr val="00B0F0"/>
                </a:solidFill>
                <a:latin typeface="Consolas" panose="020B0609020204030204" charset="0"/>
              </a:rPr>
              <a:t>['a', ('a', 0), 'b', ('b', 1), 'c', ('c', 2)]</a:t>
            </a:r>
          </a:p>
          <a:p>
            <a:pPr marL="0" indent="0" fontAlgn="auto">
              <a:lnSpc>
                <a:spcPct val="100000"/>
              </a:lnSpc>
              <a:spcBef>
                <a:spcPts val="0"/>
              </a:spcBef>
              <a:buNone/>
            </a:pPr>
            <a:r>
              <a:rPr lang="zh-CN" altLang="en-US" sz="2000" b="1" dirty="0">
                <a:latin typeface="Consolas" panose="020B0609020204030204" charset="0"/>
              </a:rPr>
              <a:t>&gt;&gt;&gt; aList[::2] = [1]                   #切片</a:t>
            </a:r>
            <a:r>
              <a:rPr lang="zh-CN" altLang="en-US" sz="2000" b="1" dirty="0">
                <a:solidFill>
                  <a:srgbClr val="FF0000"/>
                </a:solidFill>
                <a:latin typeface="Consolas" panose="020B0609020204030204" charset="0"/>
              </a:rPr>
              <a:t>不连续时</a:t>
            </a:r>
            <a:r>
              <a:rPr lang="zh-CN" altLang="en-US" sz="2000" b="1" dirty="0">
                <a:latin typeface="Consolas" panose="020B0609020204030204" charset="0"/>
              </a:rPr>
              <a:t>等号两边列表长度必须相等</a:t>
            </a:r>
          </a:p>
          <a:p>
            <a:pPr marL="0" indent="0" fontAlgn="auto">
              <a:lnSpc>
                <a:spcPct val="100000"/>
              </a:lnSpc>
              <a:spcBef>
                <a:spcPts val="0"/>
              </a:spcBef>
              <a:buNone/>
            </a:pPr>
            <a:r>
              <a:rPr lang="zh-CN" altLang="en-US" sz="2000" b="1" dirty="0">
                <a:solidFill>
                  <a:srgbClr val="FF0000"/>
                </a:solidFill>
                <a:latin typeface="Consolas" panose="020B0609020204030204" charset="0"/>
              </a:rPr>
              <a:t>ValueError: attempt to assign sequence of size 1 to extended slice of size 3</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40</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3.2.7  </a:t>
            </a:r>
            <a:r>
              <a:rPr lang="zh-CN" altLang="en-US">
                <a:sym typeface="+mn-ea"/>
              </a:rPr>
              <a:t>切片</a:t>
            </a:r>
            <a:endParaRPr lang="zh-CN" altLang="en-US"/>
          </a:p>
        </p:txBody>
      </p:sp>
      <p:sp>
        <p:nvSpPr>
          <p:cNvPr id="3" name="内容占位符 2"/>
          <p:cNvSpPr>
            <a:spLocks noGrp="1"/>
          </p:cNvSpPr>
          <p:nvPr>
            <p:ph idx="1"/>
          </p:nvPr>
        </p:nvSpPr>
        <p:spPr>
          <a:xfrm>
            <a:off x="838200" y="1321435"/>
            <a:ext cx="10515600" cy="5167630"/>
          </a:xfrm>
        </p:spPr>
        <p:txBody>
          <a:bodyPr>
            <a:normAutofit lnSpcReduction="10000"/>
          </a:bodyPr>
          <a:lstStyle/>
          <a:p>
            <a:pPr marL="0" indent="0" fontAlgn="auto">
              <a:lnSpc>
                <a:spcPct val="100000"/>
              </a:lnSpc>
              <a:spcBef>
                <a:spcPts val="0"/>
              </a:spcBef>
              <a:buNone/>
            </a:pPr>
            <a:r>
              <a:rPr lang="zh-CN" altLang="en-US" sz="2400" b="1" dirty="0"/>
              <a:t>（4）使用切片</a:t>
            </a:r>
            <a:r>
              <a:rPr lang="zh-CN" altLang="en-US" sz="2400" b="1" dirty="0">
                <a:solidFill>
                  <a:srgbClr val="FF0000"/>
                </a:solidFill>
              </a:rPr>
              <a:t>删除</a:t>
            </a:r>
            <a:r>
              <a:rPr lang="zh-CN" altLang="en-US" sz="2400" b="1" dirty="0"/>
              <a:t>列表中的元素</a:t>
            </a:r>
          </a:p>
          <a:p>
            <a:pPr marL="0" indent="0" fontAlgn="auto">
              <a:lnSpc>
                <a:spcPct val="100000"/>
              </a:lnSpc>
              <a:spcBef>
                <a:spcPts val="0"/>
              </a:spcBef>
              <a:buNone/>
            </a:pPr>
            <a:r>
              <a:rPr lang="zh-CN" altLang="en-US" sz="2000" b="1" dirty="0">
                <a:latin typeface="Consolas" panose="020B0609020204030204" charset="0"/>
              </a:rPr>
              <a:t>&gt;&gt;&gt; aList = [3, 5, 7, 9]</a:t>
            </a:r>
          </a:p>
          <a:p>
            <a:pPr marL="0" indent="0" fontAlgn="auto">
              <a:lnSpc>
                <a:spcPct val="100000"/>
              </a:lnSpc>
              <a:spcBef>
                <a:spcPts val="0"/>
              </a:spcBef>
              <a:buNone/>
            </a:pPr>
            <a:r>
              <a:rPr lang="zh-CN" altLang="en-US" sz="2000" b="1" dirty="0">
                <a:latin typeface="Consolas" panose="020B0609020204030204" charset="0"/>
              </a:rPr>
              <a:t>&gt;&gt;&gt; aList[:3] = []                  #删除列表中前3个元素</a:t>
            </a:r>
          </a:p>
          <a:p>
            <a:pPr marL="0" indent="0" fontAlgn="auto">
              <a:lnSpc>
                <a:spcPct val="100000"/>
              </a:lnSpc>
              <a:spcBef>
                <a:spcPts val="0"/>
              </a:spcBef>
              <a:buNone/>
            </a:pPr>
            <a:r>
              <a:rPr lang="zh-CN" altLang="en-US" sz="2000" b="1" dirty="0">
                <a:latin typeface="Consolas" panose="020B0609020204030204" charset="0"/>
              </a:rPr>
              <a:t>&gt;&gt;&gt; aList</a:t>
            </a:r>
          </a:p>
          <a:p>
            <a:pPr marL="0" indent="0" fontAlgn="auto">
              <a:lnSpc>
                <a:spcPct val="100000"/>
              </a:lnSpc>
              <a:spcBef>
                <a:spcPts val="0"/>
              </a:spcBef>
              <a:buNone/>
            </a:pPr>
            <a:r>
              <a:rPr lang="zh-CN" altLang="en-US" sz="2000" b="1" dirty="0">
                <a:solidFill>
                  <a:srgbClr val="00B0F0"/>
                </a:solidFill>
                <a:latin typeface="Consolas" panose="020B0609020204030204" charset="0"/>
              </a:rPr>
              <a:t>[9]</a:t>
            </a:r>
          </a:p>
          <a:p>
            <a:pPr marL="0" indent="0" fontAlgn="auto">
              <a:lnSpc>
                <a:spcPct val="100000"/>
              </a:lnSpc>
              <a:spcBef>
                <a:spcPts val="0"/>
              </a:spcBef>
              <a:buNone/>
            </a:pPr>
            <a:endParaRPr lang="zh-CN" altLang="en-US" sz="2400" b="1" dirty="0"/>
          </a:p>
          <a:p>
            <a:pPr marL="0" indent="0" fontAlgn="auto">
              <a:lnSpc>
                <a:spcPct val="100000"/>
              </a:lnSpc>
              <a:spcBef>
                <a:spcPts val="0"/>
              </a:spcBef>
              <a:buNone/>
            </a:pPr>
            <a:r>
              <a:rPr lang="zh-CN" altLang="en-US" sz="2400" b="1" dirty="0"/>
              <a:t>也可以结合使用</a:t>
            </a:r>
            <a:r>
              <a:rPr lang="zh-CN" altLang="en-US" sz="2400" b="1" dirty="0">
                <a:solidFill>
                  <a:srgbClr val="FF0000"/>
                </a:solidFill>
              </a:rPr>
              <a:t>del命令与切片结合</a:t>
            </a:r>
            <a:r>
              <a:rPr lang="zh-CN" altLang="en-US" sz="2400" b="1" dirty="0"/>
              <a:t>来删除列表中的部分元素，并且切片元素可以不连续。</a:t>
            </a:r>
          </a:p>
          <a:p>
            <a:pPr marL="0" indent="0" fontAlgn="auto">
              <a:lnSpc>
                <a:spcPct val="100000"/>
              </a:lnSpc>
              <a:spcBef>
                <a:spcPts val="0"/>
              </a:spcBef>
              <a:buNone/>
            </a:pPr>
            <a:r>
              <a:rPr lang="zh-CN" altLang="en-US" sz="2000" b="1" dirty="0">
                <a:latin typeface="Consolas" panose="020B0609020204030204" charset="0"/>
              </a:rPr>
              <a:t>&gt;&gt;&gt; aList = [3, 5, 7, 9, 11]</a:t>
            </a:r>
          </a:p>
          <a:p>
            <a:pPr marL="0" indent="0" fontAlgn="auto">
              <a:lnSpc>
                <a:spcPct val="100000"/>
              </a:lnSpc>
              <a:spcBef>
                <a:spcPts val="0"/>
              </a:spcBef>
              <a:buNone/>
            </a:pPr>
            <a:r>
              <a:rPr lang="zh-CN" altLang="en-US" sz="2000" b="1" dirty="0">
                <a:latin typeface="Consolas" panose="020B0609020204030204" charset="0"/>
              </a:rPr>
              <a:t>&gt;&gt;&gt; del aList[:3]                   #切片元素连续</a:t>
            </a:r>
          </a:p>
          <a:p>
            <a:pPr marL="0" indent="0" fontAlgn="auto">
              <a:lnSpc>
                <a:spcPct val="100000"/>
              </a:lnSpc>
              <a:spcBef>
                <a:spcPts val="0"/>
              </a:spcBef>
              <a:buNone/>
            </a:pPr>
            <a:r>
              <a:rPr lang="zh-CN" altLang="en-US" sz="2000" b="1" dirty="0">
                <a:latin typeface="Consolas" panose="020B0609020204030204" charset="0"/>
              </a:rPr>
              <a:t>&gt;&gt;&gt; aList</a:t>
            </a:r>
          </a:p>
          <a:p>
            <a:pPr marL="0" indent="0" fontAlgn="auto">
              <a:lnSpc>
                <a:spcPct val="100000"/>
              </a:lnSpc>
              <a:spcBef>
                <a:spcPts val="0"/>
              </a:spcBef>
              <a:buNone/>
            </a:pPr>
            <a:r>
              <a:rPr lang="zh-CN" altLang="en-US" sz="2000" b="1" dirty="0">
                <a:solidFill>
                  <a:srgbClr val="00B0F0"/>
                </a:solidFill>
                <a:latin typeface="Consolas" panose="020B0609020204030204" charset="0"/>
              </a:rPr>
              <a:t>[9, 11]</a:t>
            </a:r>
          </a:p>
          <a:p>
            <a:pPr marL="0" indent="0" fontAlgn="auto">
              <a:lnSpc>
                <a:spcPct val="100000"/>
              </a:lnSpc>
              <a:spcBef>
                <a:spcPts val="0"/>
              </a:spcBef>
              <a:buNone/>
            </a:pPr>
            <a:r>
              <a:rPr lang="zh-CN" altLang="en-US" sz="2000" b="1" dirty="0">
                <a:latin typeface="Consolas" panose="020B0609020204030204" charset="0"/>
              </a:rPr>
              <a:t>&gt;&gt;&gt; aList = [3, 5, 7, 9, 11]</a:t>
            </a:r>
          </a:p>
          <a:p>
            <a:pPr marL="0" indent="0" fontAlgn="auto">
              <a:lnSpc>
                <a:spcPct val="100000"/>
              </a:lnSpc>
              <a:spcBef>
                <a:spcPts val="0"/>
              </a:spcBef>
              <a:buNone/>
            </a:pPr>
            <a:r>
              <a:rPr lang="zh-CN" altLang="en-US" sz="2000" b="1" dirty="0">
                <a:latin typeface="Consolas" panose="020B0609020204030204" charset="0"/>
              </a:rPr>
              <a:t>&gt;&gt;&gt; del aList[::2]                  #切片元素不连续，隔一个删一个</a:t>
            </a:r>
          </a:p>
          <a:p>
            <a:pPr marL="0" indent="0" fontAlgn="auto">
              <a:lnSpc>
                <a:spcPct val="100000"/>
              </a:lnSpc>
              <a:spcBef>
                <a:spcPts val="0"/>
              </a:spcBef>
              <a:buNone/>
            </a:pPr>
            <a:r>
              <a:rPr lang="zh-CN" altLang="en-US" sz="2000" b="1" dirty="0">
                <a:latin typeface="Consolas" panose="020B0609020204030204" charset="0"/>
              </a:rPr>
              <a:t>&gt;&gt;&gt; aList</a:t>
            </a:r>
          </a:p>
          <a:p>
            <a:pPr marL="0" indent="0" fontAlgn="auto">
              <a:lnSpc>
                <a:spcPct val="100000"/>
              </a:lnSpc>
              <a:spcBef>
                <a:spcPts val="0"/>
              </a:spcBef>
              <a:buNone/>
            </a:pPr>
            <a:r>
              <a:rPr lang="zh-CN" altLang="en-US" sz="2000" b="1" dirty="0">
                <a:solidFill>
                  <a:srgbClr val="00B0F0"/>
                </a:solidFill>
                <a:latin typeface="Consolas" panose="020B0609020204030204" charset="0"/>
              </a:rPr>
              <a:t>[5, 9]</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41</a:t>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框 2"/>
          <p:cNvSpPr txBox="1">
            <a:spLocks noChangeArrowheads="1"/>
          </p:cNvSpPr>
          <p:nvPr>
            <p:custDataLst>
              <p:tags r:id="rId2"/>
            </p:custDataLst>
          </p:nvPr>
        </p:nvSpPr>
        <p:spPr bwMode="auto">
          <a:xfrm>
            <a:off x="1219200" y="635000"/>
            <a:ext cx="9753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zh-CN" sz="2800">
                <a:latin typeface="Times New Roman" panose="02020603050405020304" pitchFamily="18" charset="0"/>
                <a:cs typeface="Times New Roman" panose="02020603050405020304" pitchFamily="18" charset="0"/>
              </a:rPr>
              <a:t>设</a:t>
            </a:r>
            <a:r>
              <a:rPr lang="en-US" altLang="zh-CN" sz="2800">
                <a:latin typeface="Times New Roman" panose="02020603050405020304" pitchFamily="18" charset="0"/>
                <a:cs typeface="Times New Roman" panose="02020603050405020304" pitchFamily="18" charset="0"/>
              </a:rPr>
              <a:t>a=“python3”, </a:t>
            </a:r>
            <a:r>
              <a:rPr lang="zh-CN" altLang="zh-CN" sz="2800">
                <a:latin typeface="Times New Roman" panose="02020603050405020304" pitchFamily="18" charset="0"/>
                <a:cs typeface="Times New Roman" panose="02020603050405020304" pitchFamily="18" charset="0"/>
              </a:rPr>
              <a:t>以下说法正确的是</a:t>
            </a:r>
            <a:r>
              <a:rPr lang="zh-CN" altLang="en-US" sz="2800">
                <a:latin typeface="Times New Roman" panose="02020603050405020304" pitchFamily="18" charset="0"/>
                <a:cs typeface="Times New Roman" panose="02020603050405020304" pitchFamily="18" charset="0"/>
              </a:rPr>
              <a:t>（   ）。</a:t>
            </a:r>
            <a:endParaRPr lang="zh-CN" altLang="zh-CN" sz="2800">
              <a:latin typeface="Times New Roman" panose="02020603050405020304" pitchFamily="18" charset="0"/>
              <a:cs typeface="Times New Roman" panose="02020603050405020304" pitchFamily="18" charset="0"/>
            </a:endParaRPr>
          </a:p>
        </p:txBody>
      </p:sp>
      <p:sp>
        <p:nvSpPr>
          <p:cNvPr id="25603" name="文本框 3"/>
          <p:cNvSpPr txBox="1">
            <a:spLocks noChangeArrowheads="1"/>
          </p:cNvSpPr>
          <p:nvPr>
            <p:custDataLst>
              <p:tags r:id="rId3"/>
            </p:custDataLst>
          </p:nvPr>
        </p:nvSpPr>
        <p:spPr bwMode="auto">
          <a:xfrm>
            <a:off x="2438400" y="27860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2400">
                <a:latin typeface="Times New Roman" panose="02020603050405020304" pitchFamily="18" charset="0"/>
                <a:cs typeface="Times New Roman" panose="02020603050405020304" pitchFamily="18" charset="0"/>
              </a:rPr>
              <a:t>a[3]</a:t>
            </a:r>
            <a:r>
              <a:rPr lang="zh-CN" altLang="zh-CN" sz="2400">
                <a:latin typeface="Times New Roman" panose="02020603050405020304" pitchFamily="18" charset="0"/>
                <a:cs typeface="Times New Roman" panose="02020603050405020304" pitchFamily="18" charset="0"/>
              </a:rPr>
              <a:t>的值是：</a:t>
            </a:r>
            <a:r>
              <a:rPr lang="en-US" altLang="zh-CN" sz="2400">
                <a:latin typeface="Times New Roman" panose="02020603050405020304" pitchFamily="18" charset="0"/>
                <a:cs typeface="Times New Roman" panose="02020603050405020304" pitchFamily="18" charset="0"/>
              </a:rPr>
              <a:t>t</a:t>
            </a:r>
            <a:endParaRPr lang="zh-CN" altLang="en-US" sz="260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25604" name="文本框 4"/>
          <p:cNvSpPr txBox="1">
            <a:spLocks noChangeArrowheads="1"/>
          </p:cNvSpPr>
          <p:nvPr>
            <p:custDataLst>
              <p:tags r:id="rId4"/>
            </p:custDataLst>
          </p:nvPr>
        </p:nvSpPr>
        <p:spPr bwMode="auto">
          <a:xfrm>
            <a:off x="2438400" y="36433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2400">
                <a:latin typeface="Times New Roman" panose="02020603050405020304" pitchFamily="18" charset="0"/>
                <a:cs typeface="Times New Roman" panose="02020603050405020304" pitchFamily="18" charset="0"/>
              </a:rPr>
              <a:t>a[3:5]</a:t>
            </a:r>
            <a:r>
              <a:rPr lang="zh-CN" altLang="zh-CN" sz="2400">
                <a:latin typeface="Times New Roman" panose="02020603050405020304" pitchFamily="18" charset="0"/>
                <a:cs typeface="Times New Roman" panose="02020603050405020304" pitchFamily="18" charset="0"/>
              </a:rPr>
              <a:t>的值是：</a:t>
            </a:r>
            <a:r>
              <a:rPr lang="en-US" altLang="zh-CN" sz="2400">
                <a:latin typeface="Times New Roman" panose="02020603050405020304" pitchFamily="18" charset="0"/>
                <a:cs typeface="Times New Roman" panose="02020603050405020304" pitchFamily="18" charset="0"/>
              </a:rPr>
              <a:t>ho</a:t>
            </a:r>
            <a:endParaRPr lang="zh-CN" altLang="zh-CN" sz="2400">
              <a:latin typeface="Times New Roman" panose="02020603050405020304" pitchFamily="18" charset="0"/>
              <a:cs typeface="Times New Roman" panose="02020603050405020304" pitchFamily="18" charset="0"/>
            </a:endParaRPr>
          </a:p>
        </p:txBody>
      </p:sp>
      <p:sp>
        <p:nvSpPr>
          <p:cNvPr id="25605" name="文本框 5"/>
          <p:cNvSpPr txBox="1">
            <a:spLocks noChangeArrowheads="1"/>
          </p:cNvSpPr>
          <p:nvPr>
            <p:custDataLst>
              <p:tags r:id="rId5"/>
            </p:custDataLst>
          </p:nvPr>
        </p:nvSpPr>
        <p:spPr bwMode="auto">
          <a:xfrm>
            <a:off x="2438400" y="45005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2400">
                <a:latin typeface="Times New Roman" panose="02020603050405020304" pitchFamily="18" charset="0"/>
                <a:cs typeface="Times New Roman" panose="02020603050405020304" pitchFamily="18" charset="0"/>
              </a:rPr>
              <a:t>a[:5]</a:t>
            </a:r>
            <a:r>
              <a:rPr lang="zh-CN" altLang="zh-CN" sz="2400">
                <a:latin typeface="Times New Roman" panose="02020603050405020304" pitchFamily="18" charset="0"/>
                <a:cs typeface="Times New Roman" panose="02020603050405020304" pitchFamily="18" charset="0"/>
              </a:rPr>
              <a:t>的值是：</a:t>
            </a:r>
            <a:r>
              <a:rPr lang="en-US" altLang="zh-CN" sz="2400">
                <a:latin typeface="Times New Roman" panose="02020603050405020304" pitchFamily="18" charset="0"/>
                <a:cs typeface="Times New Roman" panose="02020603050405020304" pitchFamily="18" charset="0"/>
              </a:rPr>
              <a:t>python</a:t>
            </a:r>
            <a:endParaRPr lang="zh-CN" altLang="en-US" sz="260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25606" name="文本框 6"/>
          <p:cNvSpPr txBox="1">
            <a:spLocks noChangeArrowheads="1"/>
          </p:cNvSpPr>
          <p:nvPr>
            <p:custDataLst>
              <p:tags r:id="rId6"/>
            </p:custDataLst>
          </p:nvPr>
        </p:nvSpPr>
        <p:spPr bwMode="auto">
          <a:xfrm>
            <a:off x="2438400" y="53578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2400">
                <a:latin typeface="Times New Roman" panose="02020603050405020304" pitchFamily="18" charset="0"/>
                <a:cs typeface="Times New Roman" panose="02020603050405020304" pitchFamily="18" charset="0"/>
              </a:rPr>
              <a:t>a[3:]</a:t>
            </a:r>
            <a:r>
              <a:rPr lang="zh-CN" altLang="zh-CN" sz="2400">
                <a:latin typeface="Times New Roman" panose="02020603050405020304" pitchFamily="18" charset="0"/>
                <a:cs typeface="Times New Roman" panose="02020603050405020304" pitchFamily="18" charset="0"/>
              </a:rPr>
              <a:t>的值是：</a:t>
            </a:r>
            <a:r>
              <a:rPr lang="en-US" altLang="zh-CN" sz="2400">
                <a:latin typeface="Times New Roman" panose="02020603050405020304" pitchFamily="18" charset="0"/>
                <a:cs typeface="Times New Roman" panose="02020603050405020304" pitchFamily="18" charset="0"/>
              </a:rPr>
              <a:t>on3</a:t>
            </a:r>
            <a:endParaRPr lang="zh-CN" altLang="zh-CN" sz="2400">
              <a:latin typeface="Times New Roman" panose="02020603050405020304" pitchFamily="18" charset="0"/>
              <a:cs typeface="Times New Roman" panose="02020603050405020304" pitchFamily="18" charset="0"/>
            </a:endParaRPr>
          </a:p>
        </p:txBody>
      </p:sp>
      <p:sp>
        <p:nvSpPr>
          <p:cNvPr id="8" name="椭圆 7"/>
          <p:cNvSpPr>
            <a:spLocks noChangeAspect="1"/>
          </p:cNvSpPr>
          <p:nvPr>
            <p:custDataLst>
              <p:tags r:id="rId7"/>
            </p:custDataLst>
          </p:nvPr>
        </p:nvSpPr>
        <p:spPr>
          <a:xfrm>
            <a:off x="15716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defRPr/>
            </a:pP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571625" y="370681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defRPr/>
            </a:pP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5716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defRPr/>
            </a:pP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5716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defRPr/>
            </a:pP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89154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defRPr/>
            </a:pP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5612" name="组合 16"/>
          <p:cNvGrpSpPr>
            <a:grpSpLocks/>
          </p:cNvGrpSpPr>
          <p:nvPr>
            <p:custDataLst>
              <p:tags r:id="rId12"/>
            </p:custDataLst>
          </p:nvPr>
        </p:nvGrpSpPr>
        <p:grpSpPr bwMode="auto">
          <a:xfrm>
            <a:off x="0" y="0"/>
            <a:ext cx="12192000" cy="635000"/>
            <a:chOff x="0" y="0"/>
            <a:chExt cx="12192000" cy="635000"/>
          </a:xfrm>
        </p:grpSpPr>
        <p:sp>
          <p:nvSpPr>
            <p:cNvPr id="13" name="TitleBackground"/>
            <p:cNvSpPr/>
            <p:nvPr>
              <p:custDataLst>
                <p:tags r:id="rId14"/>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616" name="TypeText"/>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5617" name="TipText"/>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5613" name="图片 1"/>
          <p:cNvPicPr>
            <a:picLocks/>
          </p:cNvPicPr>
          <p:nvPr>
            <p:custDataLst>
              <p:tags r:id="rId13"/>
            </p:custDataLst>
          </p:nvPr>
        </p:nvPicPr>
        <p:blipFill>
          <a:blip r:embed="rId19">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787628903"/>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65CE74E-AB26-4998-AD42-012C4C1AD076}" type="slidenum">
              <a:rPr lang="zh-CN" altLang="en-US" smtClean="0"/>
              <a:t>43</a:t>
            </a:fld>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29" y="569168"/>
            <a:ext cx="8514244" cy="5178490"/>
          </a:xfrm>
          <a:prstGeom prst="rect">
            <a:avLst/>
          </a:prstGeom>
        </p:spPr>
      </p:pic>
      <p:sp>
        <p:nvSpPr>
          <p:cNvPr id="5" name="云形标注 4"/>
          <p:cNvSpPr/>
          <p:nvPr/>
        </p:nvSpPr>
        <p:spPr>
          <a:xfrm>
            <a:off x="2967135" y="5990252"/>
            <a:ext cx="1110343" cy="36609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逆序</a:t>
            </a:r>
            <a:endParaRPr lang="zh-CN" altLang="en-US" dirty="0"/>
          </a:p>
        </p:txBody>
      </p:sp>
      <p:cxnSp>
        <p:nvCxnSpPr>
          <p:cNvPr id="7" name="直接箭头连接符 6"/>
          <p:cNvCxnSpPr>
            <a:stCxn id="5" idx="2"/>
          </p:cNvCxnSpPr>
          <p:nvPr/>
        </p:nvCxnSpPr>
        <p:spPr>
          <a:xfrm flipV="1">
            <a:off x="4076553" y="5990252"/>
            <a:ext cx="514108" cy="18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77478" y="6279502"/>
            <a:ext cx="513183" cy="195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4590661" y="5840963"/>
            <a:ext cx="1679510" cy="332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方法</a:t>
            </a:r>
            <a:r>
              <a:rPr lang="en-US" altLang="zh-CN" dirty="0" smtClean="0"/>
              <a:t>reverse()</a:t>
            </a:r>
            <a:endParaRPr lang="zh-CN" altLang="en-US" dirty="0"/>
          </a:p>
        </p:txBody>
      </p:sp>
      <p:sp>
        <p:nvSpPr>
          <p:cNvPr id="11" name="圆角矩形 10"/>
          <p:cNvSpPr/>
          <p:nvPr/>
        </p:nvSpPr>
        <p:spPr>
          <a:xfrm>
            <a:off x="4645866" y="6356349"/>
            <a:ext cx="2389416" cy="332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内置函数</a:t>
            </a:r>
            <a:r>
              <a:rPr lang="en-US" altLang="zh-CN" dirty="0" smtClean="0"/>
              <a:t>reversed()</a:t>
            </a:r>
            <a:endParaRPr lang="zh-CN" altLang="en-US" dirty="0"/>
          </a:p>
        </p:txBody>
      </p:sp>
    </p:spTree>
    <p:extLst>
      <p:ext uri="{BB962C8B-B14F-4D97-AF65-F5344CB8AC3E}">
        <p14:creationId xmlns:p14="http://schemas.microsoft.com/office/powerpoint/2010/main" val="41361780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a:t>
            </a:r>
            <a:r>
              <a:rPr lang="en-US" altLang="zh-CN"/>
              <a:t>3</a:t>
            </a:r>
            <a:r>
              <a:rPr lang="zh-CN" altLang="en-US"/>
              <a:t>  元组与生成器表达式</a:t>
            </a:r>
          </a:p>
        </p:txBody>
      </p:sp>
      <p:sp>
        <p:nvSpPr>
          <p:cNvPr id="3" name="内容占位符 2"/>
          <p:cNvSpPr>
            <a:spLocks noGrp="1"/>
          </p:cNvSpPr>
          <p:nvPr>
            <p:ph idx="1"/>
          </p:nvPr>
        </p:nvSpPr>
        <p:spPr/>
        <p:txBody>
          <a:bodyPr/>
          <a:lstStyle/>
          <a:p>
            <a:pPr fontAlgn="auto">
              <a:lnSpc>
                <a:spcPct val="150000"/>
              </a:lnSpc>
            </a:pPr>
            <a:r>
              <a:rPr lang="zh-CN" altLang="en-US" sz="2400" b="1" dirty="0"/>
              <a:t>从形式上，元组的所有元素放在一对</a:t>
            </a:r>
            <a:r>
              <a:rPr lang="zh-CN" altLang="en-US" sz="2400" b="1" dirty="0">
                <a:solidFill>
                  <a:srgbClr val="FF0000"/>
                </a:solidFill>
              </a:rPr>
              <a:t>圆括号</a:t>
            </a:r>
            <a:r>
              <a:rPr lang="zh-CN" altLang="en-US" sz="2400" b="1" dirty="0"/>
              <a:t>中，元素之间使用</a:t>
            </a:r>
            <a:r>
              <a:rPr lang="zh-CN" altLang="en-US" sz="2400" b="1" dirty="0">
                <a:solidFill>
                  <a:srgbClr val="FF0000"/>
                </a:solidFill>
              </a:rPr>
              <a:t>逗号</a:t>
            </a:r>
            <a:r>
              <a:rPr lang="zh-CN" altLang="en-US" sz="2400" b="1" dirty="0"/>
              <a:t>分隔，如果元组中只有一个元素则必须在最后增加一个</a:t>
            </a:r>
            <a:r>
              <a:rPr lang="zh-CN" altLang="en-US" sz="2400" b="1" dirty="0">
                <a:solidFill>
                  <a:srgbClr val="FF0000"/>
                </a:solidFill>
              </a:rPr>
              <a:t>逗号</a:t>
            </a:r>
            <a:r>
              <a:rPr lang="zh-CN" altLang="en-US" sz="2400" b="1" dirty="0"/>
              <a: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44</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a:t>
            </a:r>
            <a:r>
              <a:rPr lang="en-US" altLang="zh-CN"/>
              <a:t>3</a:t>
            </a:r>
            <a:r>
              <a:rPr lang="zh-CN" altLang="en-US"/>
              <a:t>.1  元组创建与元素访问</a:t>
            </a:r>
          </a:p>
        </p:txBody>
      </p:sp>
      <p:sp>
        <p:nvSpPr>
          <p:cNvPr id="3" name="内容占位符 2"/>
          <p:cNvSpPr>
            <a:spLocks noGrp="1"/>
          </p:cNvSpPr>
          <p:nvPr>
            <p:ph idx="1"/>
          </p:nvPr>
        </p:nvSpPr>
        <p:spPr/>
        <p:txBody>
          <a:bodyPr>
            <a:normAutofit lnSpcReduction="10000"/>
          </a:bodyPr>
          <a:lstStyle/>
          <a:p>
            <a:pPr marL="0" indent="0" fontAlgn="auto">
              <a:lnSpc>
                <a:spcPct val="100000"/>
              </a:lnSpc>
              <a:spcBef>
                <a:spcPts val="0"/>
              </a:spcBef>
              <a:buNone/>
            </a:pPr>
            <a:r>
              <a:rPr lang="zh-CN" altLang="en-US" sz="2000" b="1" dirty="0">
                <a:latin typeface="Consolas" panose="020B0609020204030204" charset="0"/>
              </a:rPr>
              <a:t>&gt;&gt;&gt; x = (1, 2, 3)       #直接把元组赋值给一个变量</a:t>
            </a:r>
          </a:p>
          <a:p>
            <a:pPr marL="0" indent="0" fontAlgn="auto">
              <a:lnSpc>
                <a:spcPct val="100000"/>
              </a:lnSpc>
              <a:spcBef>
                <a:spcPts val="0"/>
              </a:spcBef>
              <a:buNone/>
            </a:pPr>
            <a:r>
              <a:rPr lang="zh-CN" altLang="en-US" sz="2000" b="1" dirty="0">
                <a:latin typeface="Consolas" panose="020B0609020204030204" charset="0"/>
              </a:rPr>
              <a:t>&gt;&gt;&gt; type(x)             #使用type()函数查看变量类型</a:t>
            </a:r>
          </a:p>
          <a:p>
            <a:pPr marL="0" indent="0" fontAlgn="auto">
              <a:lnSpc>
                <a:spcPct val="100000"/>
              </a:lnSpc>
              <a:spcBef>
                <a:spcPts val="0"/>
              </a:spcBef>
              <a:buNone/>
            </a:pPr>
            <a:r>
              <a:rPr lang="zh-CN" altLang="en-US" sz="2000" b="1" dirty="0">
                <a:solidFill>
                  <a:srgbClr val="00B0F0"/>
                </a:solidFill>
                <a:latin typeface="Consolas" panose="020B0609020204030204" charset="0"/>
              </a:rPr>
              <a:t>&lt;class 'tuple'&gt;</a:t>
            </a:r>
          </a:p>
          <a:p>
            <a:pPr marL="0" indent="0" fontAlgn="auto">
              <a:lnSpc>
                <a:spcPct val="100000"/>
              </a:lnSpc>
              <a:spcBef>
                <a:spcPts val="0"/>
              </a:spcBef>
              <a:buNone/>
            </a:pPr>
            <a:r>
              <a:rPr lang="zh-CN" altLang="en-US" sz="2000" b="1" dirty="0">
                <a:latin typeface="Consolas" panose="020B0609020204030204" charset="0"/>
              </a:rPr>
              <a:t>&gt;&gt;&gt; x[0]                #元组支持使用下标访问特定位置的元素</a:t>
            </a:r>
          </a:p>
          <a:p>
            <a:pPr marL="0" indent="0" fontAlgn="auto">
              <a:lnSpc>
                <a:spcPct val="100000"/>
              </a:lnSpc>
              <a:spcBef>
                <a:spcPts val="0"/>
              </a:spcBef>
              <a:buNone/>
            </a:pPr>
            <a:r>
              <a:rPr lang="zh-CN" altLang="en-US" sz="2000" b="1" dirty="0">
                <a:solidFill>
                  <a:srgbClr val="00B0F0"/>
                </a:solidFill>
                <a:latin typeface="Consolas" panose="020B0609020204030204" charset="0"/>
              </a:rPr>
              <a:t>1</a:t>
            </a:r>
          </a:p>
          <a:p>
            <a:pPr marL="0" indent="0" fontAlgn="auto">
              <a:lnSpc>
                <a:spcPct val="100000"/>
              </a:lnSpc>
              <a:spcBef>
                <a:spcPts val="0"/>
              </a:spcBef>
              <a:buNone/>
            </a:pPr>
            <a:r>
              <a:rPr lang="zh-CN" altLang="en-US" sz="2000" b="1" dirty="0">
                <a:latin typeface="Consolas" panose="020B0609020204030204" charset="0"/>
              </a:rPr>
              <a:t>&gt;&gt;&gt; x[-1]               #最后一个元素，元组也支持双向索引</a:t>
            </a:r>
          </a:p>
          <a:p>
            <a:pPr marL="0" indent="0" fontAlgn="auto">
              <a:lnSpc>
                <a:spcPct val="100000"/>
              </a:lnSpc>
              <a:spcBef>
                <a:spcPts val="0"/>
              </a:spcBef>
              <a:buNone/>
            </a:pPr>
            <a:r>
              <a:rPr lang="zh-CN" altLang="en-US" sz="2000" b="1" dirty="0">
                <a:solidFill>
                  <a:srgbClr val="00B0F0"/>
                </a:solidFill>
                <a:latin typeface="Consolas" panose="020B0609020204030204" charset="0"/>
              </a:rPr>
              <a:t>3</a:t>
            </a:r>
          </a:p>
          <a:p>
            <a:pPr marL="0" indent="0" fontAlgn="auto">
              <a:lnSpc>
                <a:spcPct val="100000"/>
              </a:lnSpc>
              <a:spcBef>
                <a:spcPts val="0"/>
              </a:spcBef>
              <a:buNone/>
            </a:pPr>
            <a:r>
              <a:rPr lang="zh-CN" altLang="en-US" sz="2000" b="1" dirty="0">
                <a:latin typeface="Consolas" panose="020B0609020204030204" charset="0"/>
              </a:rPr>
              <a:t>&gt;&gt;&gt; x[1] = 4            #元组是不可变的</a:t>
            </a:r>
          </a:p>
          <a:p>
            <a:pPr marL="0" indent="0" fontAlgn="auto">
              <a:lnSpc>
                <a:spcPct val="100000"/>
              </a:lnSpc>
              <a:spcBef>
                <a:spcPts val="0"/>
              </a:spcBef>
              <a:buNone/>
            </a:pPr>
            <a:r>
              <a:rPr lang="zh-CN" altLang="en-US" sz="2000" b="1" dirty="0">
                <a:solidFill>
                  <a:srgbClr val="FF0000"/>
                </a:solidFill>
                <a:latin typeface="Consolas" panose="020B0609020204030204" charset="0"/>
              </a:rPr>
              <a:t>TypeError: 'tuple' object does not support item assignment</a:t>
            </a:r>
          </a:p>
          <a:p>
            <a:pPr marL="0" indent="0" fontAlgn="auto">
              <a:lnSpc>
                <a:spcPct val="100000"/>
              </a:lnSpc>
              <a:spcBef>
                <a:spcPts val="0"/>
              </a:spcBef>
              <a:buNone/>
            </a:pPr>
            <a:r>
              <a:rPr lang="zh-CN" altLang="en-US" sz="2000" b="1" dirty="0">
                <a:latin typeface="Consolas" panose="020B0609020204030204" charset="0"/>
              </a:rPr>
              <a:t>&gt;&gt;&gt; x = (3)             #这和x = 3是一样的</a:t>
            </a:r>
          </a:p>
          <a:p>
            <a:pPr marL="0" indent="0" fontAlgn="auto">
              <a:lnSpc>
                <a:spcPct val="100000"/>
              </a:lnSpc>
              <a:spcBef>
                <a:spcPts val="0"/>
              </a:spcBef>
              <a:buNone/>
            </a:pPr>
            <a:r>
              <a:rPr lang="zh-CN" altLang="en-US" sz="2000" b="1" dirty="0">
                <a:latin typeface="Consolas" panose="020B0609020204030204" charset="0"/>
              </a:rPr>
              <a:t>&gt;&gt;&gt; x</a:t>
            </a:r>
          </a:p>
          <a:p>
            <a:pPr marL="0" indent="0" fontAlgn="auto">
              <a:lnSpc>
                <a:spcPct val="100000"/>
              </a:lnSpc>
              <a:spcBef>
                <a:spcPts val="0"/>
              </a:spcBef>
              <a:buNone/>
            </a:pPr>
            <a:r>
              <a:rPr lang="zh-CN" altLang="en-US" sz="2000" b="1" dirty="0">
                <a:solidFill>
                  <a:srgbClr val="00B0F0"/>
                </a:solidFill>
                <a:latin typeface="Consolas" panose="020B0609020204030204" charset="0"/>
              </a:rPr>
              <a:t>3</a:t>
            </a:r>
          </a:p>
          <a:p>
            <a:pPr marL="0" indent="0" fontAlgn="auto">
              <a:lnSpc>
                <a:spcPct val="100000"/>
              </a:lnSpc>
              <a:spcBef>
                <a:spcPts val="0"/>
              </a:spcBef>
              <a:buNone/>
            </a:pPr>
            <a:r>
              <a:rPr lang="zh-CN" altLang="en-US" sz="2000" b="1" dirty="0">
                <a:latin typeface="Consolas" panose="020B0609020204030204" charset="0"/>
              </a:rPr>
              <a:t>&gt;&gt;&gt; x = (3,)            #如果元组中只有一个元素，必须在后面多写一个逗号</a:t>
            </a:r>
          </a:p>
          <a:p>
            <a:pPr marL="0" indent="0" fontAlgn="auto">
              <a:lnSpc>
                <a:spcPct val="100000"/>
              </a:lnSpc>
              <a:spcBef>
                <a:spcPts val="0"/>
              </a:spcBef>
              <a:buNone/>
            </a:pPr>
            <a:r>
              <a:rPr lang="zh-CN" altLang="en-US" sz="2000" b="1" dirty="0">
                <a:latin typeface="Consolas" panose="020B0609020204030204" charset="0"/>
              </a:rPr>
              <a:t>&gt;&gt;&gt; x</a:t>
            </a:r>
          </a:p>
          <a:p>
            <a:pPr marL="0" indent="0" fontAlgn="auto">
              <a:lnSpc>
                <a:spcPct val="100000"/>
              </a:lnSpc>
              <a:spcBef>
                <a:spcPts val="0"/>
              </a:spcBef>
              <a:buNone/>
            </a:pPr>
            <a:r>
              <a:rPr lang="zh-CN" altLang="en-US" sz="2000" b="1" dirty="0">
                <a:solidFill>
                  <a:srgbClr val="00B0F0"/>
                </a:solidFill>
                <a:latin typeface="Consolas" panose="020B0609020204030204" charset="0"/>
              </a:rPr>
              <a:t>(3,)</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45</a:t>
            </a:fld>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3</a:t>
            </a:r>
            <a:r>
              <a:rPr lang="zh-CN" altLang="en-US">
                <a:sym typeface="+mn-ea"/>
              </a:rPr>
              <a:t>.1  元组创建与元素访问</a:t>
            </a:r>
            <a:endParaRPr lang="zh-CN" altLang="en-US"/>
          </a:p>
        </p:txBody>
      </p:sp>
      <p:sp>
        <p:nvSpPr>
          <p:cNvPr id="3" name="内容占位符 2"/>
          <p:cNvSpPr>
            <a:spLocks noGrp="1"/>
          </p:cNvSpPr>
          <p:nvPr>
            <p:ph idx="1"/>
          </p:nvPr>
        </p:nvSpPr>
        <p:spPr/>
        <p:txBody>
          <a:bodyPr/>
          <a:lstStyle/>
          <a:p>
            <a:pPr marL="0" indent="0">
              <a:buNone/>
            </a:pPr>
            <a:r>
              <a:rPr lang="zh-CN" altLang="en-US" sz="2000" b="1" dirty="0">
                <a:latin typeface="Consolas" panose="020B0609020204030204" charset="0"/>
              </a:rPr>
              <a:t>&gt;&gt;&gt; x = ()             #空元组</a:t>
            </a:r>
          </a:p>
          <a:p>
            <a:pPr marL="0" indent="0">
              <a:buNone/>
            </a:pPr>
            <a:r>
              <a:rPr lang="zh-CN" altLang="en-US" sz="2000" b="1" dirty="0">
                <a:latin typeface="Consolas" panose="020B0609020204030204" charset="0"/>
              </a:rPr>
              <a:t>&gt;&gt;&gt; x = tuple()        #空元组</a:t>
            </a:r>
          </a:p>
          <a:p>
            <a:pPr marL="0" indent="0">
              <a:buNone/>
            </a:pPr>
            <a:r>
              <a:rPr lang="zh-CN" altLang="en-US" sz="2000" b="1" dirty="0">
                <a:latin typeface="Consolas" panose="020B0609020204030204" charset="0"/>
              </a:rPr>
              <a:t>&gt;&gt;&gt; tuple(range(5))    #将其他迭代对象转换为元组</a:t>
            </a:r>
          </a:p>
          <a:p>
            <a:pPr marL="0" indent="0">
              <a:buNone/>
            </a:pPr>
            <a:r>
              <a:rPr lang="zh-CN" altLang="en-US" sz="2000" b="1" dirty="0">
                <a:solidFill>
                  <a:srgbClr val="00B0F0"/>
                </a:solidFill>
                <a:latin typeface="Consolas" panose="020B0609020204030204" charset="0"/>
              </a:rPr>
              <a:t>(0, 1, 2, 3, 4)</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46</a:t>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3</a:t>
            </a:r>
            <a:r>
              <a:rPr lang="zh-CN" altLang="en-US">
                <a:sym typeface="+mn-ea"/>
              </a:rPr>
              <a:t>.1  元组创建与元素访问</a:t>
            </a:r>
            <a:endParaRPr lang="zh-CN" altLang="en-US"/>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sz="2400" b="1" dirty="0">
                <a:solidFill>
                  <a:srgbClr val="FF0000"/>
                </a:solidFill>
              </a:rPr>
              <a:t>很多内置函数的返回值也是包含了若干元组的可迭代对象，例如enumerate()、zip()</a:t>
            </a:r>
            <a:r>
              <a:rPr lang="zh-CN" altLang="en-US" sz="2400" b="1" dirty="0"/>
              <a:t>等等。</a:t>
            </a:r>
          </a:p>
          <a:p>
            <a:pPr marL="0" indent="0">
              <a:buNone/>
            </a:pPr>
            <a:endParaRPr lang="zh-CN" altLang="en-US" sz="2000" b="1" dirty="0">
              <a:latin typeface="Consolas" panose="020B0609020204030204" charset="0"/>
            </a:endParaRPr>
          </a:p>
          <a:p>
            <a:pPr marL="0" indent="0">
              <a:buNone/>
            </a:pPr>
            <a:r>
              <a:rPr lang="zh-CN" altLang="en-US" sz="2000" b="1" dirty="0">
                <a:latin typeface="Consolas" panose="020B0609020204030204" charset="0"/>
              </a:rPr>
              <a:t>&gt;&gt;&gt; list(enumerate(range(5)))</a:t>
            </a:r>
          </a:p>
          <a:p>
            <a:pPr marL="0" indent="0">
              <a:buNone/>
            </a:pPr>
            <a:r>
              <a:rPr lang="zh-CN" altLang="en-US" sz="2000" b="1" dirty="0">
                <a:solidFill>
                  <a:srgbClr val="00B0F0"/>
                </a:solidFill>
                <a:latin typeface="Consolas" panose="020B0609020204030204" charset="0"/>
              </a:rPr>
              <a:t>[(0, 0), (1, 1), (2, 2), (3, 3), (4, 4)]</a:t>
            </a:r>
          </a:p>
          <a:p>
            <a:pPr marL="0" indent="0">
              <a:buNone/>
            </a:pPr>
            <a:r>
              <a:rPr lang="zh-CN" altLang="en-US" sz="2000" b="1" dirty="0">
                <a:latin typeface="Consolas" panose="020B0609020204030204" charset="0"/>
              </a:rPr>
              <a:t>&gt;&gt;&gt; list(zip(range(3), 'abcdefg'))</a:t>
            </a:r>
          </a:p>
          <a:p>
            <a:pPr marL="0" indent="0">
              <a:buNone/>
            </a:pPr>
            <a:r>
              <a:rPr lang="zh-CN" altLang="en-US" sz="2000" b="1" dirty="0">
                <a:solidFill>
                  <a:srgbClr val="00B0F0"/>
                </a:solidFill>
                <a:latin typeface="Consolas" panose="020B0609020204030204" charset="0"/>
              </a:rPr>
              <a:t>[(0, 'a'), (1, 'b'), (2, 'c')]</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47</a:t>
            </a:fld>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a:t>
            </a:r>
            <a:r>
              <a:rPr lang="en-US" altLang="zh-CN"/>
              <a:t>3</a:t>
            </a:r>
            <a:r>
              <a:rPr lang="zh-CN" altLang="en-US"/>
              <a:t>.2  元组与列表的异同点</a:t>
            </a:r>
          </a:p>
        </p:txBody>
      </p:sp>
      <p:sp>
        <p:nvSpPr>
          <p:cNvPr id="3" name="内容占位符 2"/>
          <p:cNvSpPr>
            <a:spLocks noGrp="1"/>
          </p:cNvSpPr>
          <p:nvPr>
            <p:ph idx="1"/>
          </p:nvPr>
        </p:nvSpPr>
        <p:spPr/>
        <p:txBody>
          <a:bodyPr/>
          <a:lstStyle/>
          <a:p>
            <a:pPr fontAlgn="auto">
              <a:lnSpc>
                <a:spcPct val="150000"/>
              </a:lnSpc>
            </a:pPr>
            <a:r>
              <a:rPr lang="zh-CN" altLang="en-US" sz="2400" b="1" dirty="0"/>
              <a:t>列表和元组都属于</a:t>
            </a:r>
            <a:r>
              <a:rPr lang="zh-CN" altLang="en-US" sz="2400" b="1" dirty="0">
                <a:solidFill>
                  <a:srgbClr val="FF0000"/>
                </a:solidFill>
              </a:rPr>
              <a:t>有序序列</a:t>
            </a:r>
            <a:r>
              <a:rPr lang="zh-CN" altLang="en-US" sz="2400" b="1" dirty="0"/>
              <a:t>，都支持使用</a:t>
            </a:r>
            <a:r>
              <a:rPr lang="zh-CN" altLang="en-US" sz="2400" b="1" dirty="0">
                <a:solidFill>
                  <a:srgbClr val="FF0000"/>
                </a:solidFill>
              </a:rPr>
              <a:t>双向索引</a:t>
            </a:r>
            <a:r>
              <a:rPr lang="zh-CN" altLang="en-US" sz="2400" b="1" dirty="0"/>
              <a:t>访问其中的元素，以及使用count()方法统计指定元素的出现次数和index()方法获取指定元素的索引，len()、map()、filter()等大量内置函数和+、in等运算符也都可以作用于列表和元组。</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48</a:t>
            </a:fld>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3</a:t>
            </a:r>
            <a:r>
              <a:rPr lang="zh-CN" altLang="en-US">
                <a:sym typeface="+mn-ea"/>
              </a:rPr>
              <a:t>.2  元组与列表的异同点</a:t>
            </a:r>
            <a:endParaRPr lang="zh-CN" altLang="en-US"/>
          </a:p>
        </p:txBody>
      </p:sp>
      <p:sp>
        <p:nvSpPr>
          <p:cNvPr id="3" name="内容占位符 2"/>
          <p:cNvSpPr>
            <a:spLocks noGrp="1"/>
          </p:cNvSpPr>
          <p:nvPr>
            <p:ph idx="1"/>
          </p:nvPr>
        </p:nvSpPr>
        <p:spPr/>
        <p:txBody>
          <a:bodyPr>
            <a:normAutofit/>
          </a:bodyPr>
          <a:lstStyle/>
          <a:p>
            <a:pPr fontAlgn="auto">
              <a:lnSpc>
                <a:spcPct val="150000"/>
              </a:lnSpc>
              <a:spcBef>
                <a:spcPts val="400"/>
              </a:spcBef>
            </a:pPr>
            <a:r>
              <a:rPr lang="zh-CN" altLang="en-US" sz="2400" b="1" dirty="0"/>
              <a:t>元组属于</a:t>
            </a:r>
            <a:r>
              <a:rPr lang="zh-CN" altLang="en-US" sz="2400" b="1" dirty="0">
                <a:solidFill>
                  <a:srgbClr val="FF0000"/>
                </a:solidFill>
              </a:rPr>
              <a:t>不可变</a:t>
            </a:r>
            <a:r>
              <a:rPr lang="zh-CN" altLang="en-US" sz="2400" b="1" dirty="0"/>
              <a:t>（immutable）序列，不可以直接修改元组中元素的值，也无法为元组增加或删除元素。</a:t>
            </a:r>
          </a:p>
          <a:p>
            <a:pPr fontAlgn="auto">
              <a:lnSpc>
                <a:spcPct val="150000"/>
              </a:lnSpc>
              <a:spcBef>
                <a:spcPts val="400"/>
              </a:spcBef>
            </a:pPr>
            <a:r>
              <a:rPr lang="zh-CN" altLang="en-US" sz="2400" b="1" dirty="0"/>
              <a:t>元组没有提供append()、extend()和insert()等方法，无法向元组中添加元素；同样，元组也没有remove()和pop()方法，也不支持对元组元素进行del操作，不能从元组中删除元素，而只能使用del命令删除整个元组。</a:t>
            </a:r>
          </a:p>
          <a:p>
            <a:pPr fontAlgn="auto">
              <a:lnSpc>
                <a:spcPct val="150000"/>
              </a:lnSpc>
              <a:spcBef>
                <a:spcPts val="400"/>
              </a:spcBef>
            </a:pPr>
            <a:r>
              <a:rPr lang="zh-CN" altLang="en-US" sz="2400" b="1" dirty="0"/>
              <a:t>元组也支持切片操作，但是只能通过切片来访问元组中的元素，而不允许使用切片来修改元组中元素的值，也不支持使用切片操作来为元组增加或删除元素。</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49</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a:t>
            </a:r>
            <a:r>
              <a:rPr lang="en-US" altLang="zh-CN"/>
              <a:t>2</a:t>
            </a:r>
            <a:r>
              <a:rPr lang="zh-CN" altLang="en-US"/>
              <a:t>.1  列表创建与删除</a:t>
            </a:r>
          </a:p>
        </p:txBody>
      </p:sp>
      <p:sp>
        <p:nvSpPr>
          <p:cNvPr id="3" name="内容占位符 2"/>
          <p:cNvSpPr>
            <a:spLocks noGrp="1"/>
          </p:cNvSpPr>
          <p:nvPr>
            <p:ph idx="1"/>
          </p:nvPr>
        </p:nvSpPr>
        <p:spPr>
          <a:xfrm>
            <a:off x="838200" y="1321434"/>
            <a:ext cx="10515600" cy="5269865"/>
          </a:xfrm>
        </p:spPr>
        <p:txBody>
          <a:bodyPr>
            <a:normAutofit lnSpcReduction="10000"/>
          </a:bodyPr>
          <a:lstStyle/>
          <a:p>
            <a:pPr indent="-208280" fontAlgn="auto">
              <a:lnSpc>
                <a:spcPct val="100000"/>
              </a:lnSpc>
              <a:spcBef>
                <a:spcPts val="0"/>
              </a:spcBef>
            </a:pPr>
            <a:r>
              <a:rPr lang="zh-CN" altLang="en-US" sz="2400" b="1" dirty="0"/>
              <a:t>也可以使用list()函数把</a:t>
            </a:r>
            <a:r>
              <a:rPr lang="zh-CN" altLang="en-US" sz="2400" b="1" dirty="0">
                <a:solidFill>
                  <a:srgbClr val="FF0000"/>
                </a:solidFill>
              </a:rPr>
              <a:t>元组、range对象、字符串、字典、集合或其他可迭代对象转换为列表。</a:t>
            </a:r>
          </a:p>
          <a:p>
            <a:pPr marL="0" indent="0" fontAlgn="auto">
              <a:lnSpc>
                <a:spcPct val="100000"/>
              </a:lnSpc>
              <a:spcBef>
                <a:spcPts val="0"/>
              </a:spcBef>
              <a:buNone/>
            </a:pPr>
            <a:r>
              <a:rPr lang="zh-CN" altLang="en-US" sz="2000" b="1" dirty="0">
                <a:latin typeface="Consolas" panose="020B0609020204030204" charset="0"/>
              </a:rPr>
              <a:t>&gt;&gt;&gt; list((3,5,7,9,11))                #将元组转换为列表</a:t>
            </a:r>
          </a:p>
          <a:p>
            <a:pPr marL="0" indent="0" fontAlgn="auto">
              <a:lnSpc>
                <a:spcPct val="100000"/>
              </a:lnSpc>
              <a:spcBef>
                <a:spcPts val="0"/>
              </a:spcBef>
              <a:buNone/>
            </a:pPr>
            <a:r>
              <a:rPr lang="zh-CN" altLang="en-US" sz="2000" b="1" dirty="0">
                <a:solidFill>
                  <a:srgbClr val="00B0F0"/>
                </a:solidFill>
                <a:latin typeface="Consolas" panose="020B0609020204030204" charset="0"/>
              </a:rPr>
              <a:t>[3, 5, 7, 9, 11]</a:t>
            </a:r>
          </a:p>
          <a:p>
            <a:pPr marL="0" indent="0" fontAlgn="auto">
              <a:lnSpc>
                <a:spcPct val="100000"/>
              </a:lnSpc>
              <a:spcBef>
                <a:spcPts val="0"/>
              </a:spcBef>
              <a:buNone/>
            </a:pPr>
            <a:r>
              <a:rPr lang="zh-CN" altLang="en-US" sz="2000" b="1" dirty="0">
                <a:latin typeface="Consolas" panose="020B0609020204030204" charset="0"/>
              </a:rPr>
              <a:t>&gt;&gt;&gt; list(range(1, 10, 2))             #将range对象转换为列表</a:t>
            </a:r>
          </a:p>
          <a:p>
            <a:pPr marL="0" indent="0" fontAlgn="auto">
              <a:lnSpc>
                <a:spcPct val="100000"/>
              </a:lnSpc>
              <a:spcBef>
                <a:spcPts val="0"/>
              </a:spcBef>
              <a:buNone/>
            </a:pPr>
            <a:r>
              <a:rPr lang="zh-CN" altLang="en-US" sz="2000" b="1" dirty="0">
                <a:solidFill>
                  <a:srgbClr val="00B0F0"/>
                </a:solidFill>
                <a:latin typeface="Consolas" panose="020B0609020204030204" charset="0"/>
              </a:rPr>
              <a:t>[1, 3, 5, 7, 9]</a:t>
            </a:r>
          </a:p>
          <a:p>
            <a:pPr marL="0" indent="0" fontAlgn="auto">
              <a:lnSpc>
                <a:spcPct val="100000"/>
              </a:lnSpc>
              <a:spcBef>
                <a:spcPts val="0"/>
              </a:spcBef>
              <a:buNone/>
            </a:pPr>
            <a:r>
              <a:rPr lang="zh-CN" altLang="en-US" sz="2000" b="1" dirty="0">
                <a:latin typeface="Consolas" panose="020B0609020204030204" charset="0"/>
              </a:rPr>
              <a:t>&gt;&gt;&gt; list('hello world')               #将字符串转换为列表</a:t>
            </a:r>
          </a:p>
          <a:p>
            <a:pPr marL="0" indent="0" fontAlgn="auto">
              <a:lnSpc>
                <a:spcPct val="100000"/>
              </a:lnSpc>
              <a:spcBef>
                <a:spcPts val="0"/>
              </a:spcBef>
              <a:buNone/>
            </a:pPr>
            <a:r>
              <a:rPr lang="zh-CN" altLang="en-US" sz="2000" b="1" dirty="0">
                <a:solidFill>
                  <a:srgbClr val="00B0F0"/>
                </a:solidFill>
                <a:latin typeface="Consolas" panose="020B0609020204030204" charset="0"/>
              </a:rPr>
              <a:t>['h', 'e', 'l', 'l', 'o', ' ', 'w', 'o', 'r', 'l', 'd']</a:t>
            </a:r>
          </a:p>
          <a:p>
            <a:pPr marL="0" indent="0" fontAlgn="auto">
              <a:lnSpc>
                <a:spcPct val="100000"/>
              </a:lnSpc>
              <a:spcBef>
                <a:spcPts val="0"/>
              </a:spcBef>
              <a:buNone/>
            </a:pPr>
            <a:r>
              <a:rPr lang="zh-CN" altLang="en-US" sz="2000" b="1" dirty="0">
                <a:latin typeface="Consolas" panose="020B0609020204030204" charset="0"/>
              </a:rPr>
              <a:t>&gt;&gt;&gt; list({3,7,5})                     #将集合转换为列表</a:t>
            </a:r>
          </a:p>
          <a:p>
            <a:pPr marL="0" indent="0" fontAlgn="auto">
              <a:lnSpc>
                <a:spcPct val="100000"/>
              </a:lnSpc>
              <a:spcBef>
                <a:spcPts val="0"/>
              </a:spcBef>
              <a:buNone/>
            </a:pPr>
            <a:r>
              <a:rPr lang="zh-CN" altLang="en-US" sz="2000" b="1" dirty="0">
                <a:solidFill>
                  <a:srgbClr val="00B0F0"/>
                </a:solidFill>
                <a:latin typeface="Consolas" panose="020B0609020204030204" charset="0"/>
              </a:rPr>
              <a:t>[3, 5, 7]</a:t>
            </a:r>
          </a:p>
          <a:p>
            <a:pPr marL="0" indent="0" fontAlgn="auto">
              <a:lnSpc>
                <a:spcPct val="100000"/>
              </a:lnSpc>
              <a:spcBef>
                <a:spcPts val="0"/>
              </a:spcBef>
              <a:buNone/>
            </a:pPr>
            <a:r>
              <a:rPr lang="zh-CN" altLang="en-US" sz="2000" b="1" dirty="0">
                <a:latin typeface="Consolas" panose="020B0609020204030204" charset="0"/>
              </a:rPr>
              <a:t>&gt;&gt;&gt; list({'a':3, 'b':9, 'c':78})      #将</a:t>
            </a:r>
            <a:r>
              <a:rPr lang="zh-CN" altLang="en-US" sz="2000" b="1" dirty="0">
                <a:solidFill>
                  <a:srgbClr val="FF0000"/>
                </a:solidFill>
                <a:latin typeface="Consolas" panose="020B0609020204030204" charset="0"/>
              </a:rPr>
              <a:t>字典的</a:t>
            </a:r>
            <a:r>
              <a:rPr lang="zh-CN" altLang="en-US" sz="2000" b="1" dirty="0">
                <a:latin typeface="Consolas" panose="020B0609020204030204" charset="0"/>
              </a:rPr>
              <a:t>“</a:t>
            </a:r>
            <a:r>
              <a:rPr lang="zh-CN" altLang="en-US" sz="2000" b="1" dirty="0">
                <a:solidFill>
                  <a:srgbClr val="FF0000"/>
                </a:solidFill>
                <a:latin typeface="Consolas" panose="020B0609020204030204" charset="0"/>
              </a:rPr>
              <a:t>键</a:t>
            </a:r>
            <a:r>
              <a:rPr lang="zh-CN" altLang="en-US" sz="2000" b="1" dirty="0">
                <a:latin typeface="Consolas" panose="020B0609020204030204" charset="0"/>
              </a:rPr>
              <a:t>”转换为</a:t>
            </a:r>
            <a:r>
              <a:rPr lang="zh-CN" altLang="en-US" sz="2000" b="1" dirty="0" smtClean="0">
                <a:latin typeface="Consolas" panose="020B0609020204030204" charset="0"/>
              </a:rPr>
              <a:t>列表</a:t>
            </a:r>
            <a:endParaRPr lang="en-US" altLang="zh-CN" sz="2000" b="1" dirty="0" smtClean="0">
              <a:latin typeface="Consolas" panose="020B0609020204030204" charset="0"/>
            </a:endParaRPr>
          </a:p>
          <a:p>
            <a:pPr marL="0" indent="0" fontAlgn="auto">
              <a:lnSpc>
                <a:spcPct val="100000"/>
              </a:lnSpc>
              <a:spcBef>
                <a:spcPts val="0"/>
              </a:spcBef>
              <a:buNone/>
            </a:pPr>
            <a:r>
              <a:rPr lang="en-US" altLang="zh-CN" sz="2000" b="1" dirty="0" smtClean="0">
                <a:latin typeface="Consolas" panose="020B0609020204030204" charset="0"/>
              </a:rPr>
              <a:t>#</a:t>
            </a:r>
            <a:r>
              <a:rPr lang="zh-CN" altLang="en-US" sz="2000" b="1" dirty="0" smtClean="0">
                <a:latin typeface="Consolas" panose="020B0609020204030204" charset="0"/>
              </a:rPr>
              <a:t>等价list</a:t>
            </a:r>
            <a:r>
              <a:rPr lang="zh-CN" altLang="en-US" sz="2000" b="1" dirty="0">
                <a:latin typeface="Consolas" panose="020B0609020204030204" charset="0"/>
              </a:rPr>
              <a:t>({'a':3, 'b':9, 'c':78</a:t>
            </a:r>
            <a:r>
              <a:rPr lang="zh-CN" altLang="en-US" sz="2000" b="1" dirty="0" smtClean="0">
                <a:latin typeface="Consolas" panose="020B0609020204030204" charset="0"/>
              </a:rPr>
              <a:t>} </a:t>
            </a:r>
            <a:r>
              <a:rPr lang="en-US" altLang="zh-CN" sz="2000" b="1" dirty="0" smtClean="0">
                <a:solidFill>
                  <a:srgbClr val="FF0000"/>
                </a:solidFill>
                <a:latin typeface="Consolas" panose="020B0609020204030204" charset="0"/>
              </a:rPr>
              <a:t>.</a:t>
            </a:r>
            <a:r>
              <a:rPr lang="en-US" altLang="zh-CN" sz="2000" b="1" dirty="0">
                <a:solidFill>
                  <a:srgbClr val="FF0000"/>
                </a:solidFill>
                <a:latin typeface="Consolas" panose="020B0609020204030204" charset="0"/>
              </a:rPr>
              <a:t>keys</a:t>
            </a:r>
            <a:r>
              <a:rPr lang="en-US" altLang="zh-CN" sz="2000" b="1" dirty="0" smtClean="0">
                <a:solidFill>
                  <a:srgbClr val="FF0000"/>
                </a:solidFill>
                <a:latin typeface="Consolas" panose="020B0609020204030204" charset="0"/>
              </a:rPr>
              <a:t>()</a:t>
            </a:r>
            <a:r>
              <a:rPr lang="zh-CN" altLang="en-US" sz="2000" b="1" dirty="0">
                <a:solidFill>
                  <a:srgbClr val="FF0000"/>
                </a:solidFill>
                <a:latin typeface="Consolas" panose="020B0609020204030204" charset="0"/>
              </a:rPr>
              <a:t> </a:t>
            </a:r>
            <a:r>
              <a:rPr lang="zh-CN" altLang="en-US" sz="2000" b="1" dirty="0">
                <a:latin typeface="Consolas" panose="020B0609020204030204" charset="0"/>
              </a:rPr>
              <a:t>)</a:t>
            </a:r>
          </a:p>
          <a:p>
            <a:pPr marL="0" indent="0" fontAlgn="auto">
              <a:lnSpc>
                <a:spcPct val="100000"/>
              </a:lnSpc>
              <a:spcBef>
                <a:spcPts val="0"/>
              </a:spcBef>
              <a:buNone/>
            </a:pPr>
            <a:r>
              <a:rPr lang="zh-CN" altLang="en-US" sz="2000" b="1" dirty="0">
                <a:solidFill>
                  <a:srgbClr val="00B0F0"/>
                </a:solidFill>
                <a:latin typeface="Consolas" panose="020B0609020204030204" charset="0"/>
              </a:rPr>
              <a:t>['a', 'c', 'b']</a:t>
            </a:r>
          </a:p>
          <a:p>
            <a:pPr marL="0" indent="0" fontAlgn="auto">
              <a:lnSpc>
                <a:spcPct val="100000"/>
              </a:lnSpc>
              <a:spcBef>
                <a:spcPts val="0"/>
              </a:spcBef>
              <a:buNone/>
            </a:pPr>
            <a:r>
              <a:rPr lang="zh-CN" altLang="en-US" sz="2000" b="1" dirty="0">
                <a:latin typeface="Consolas" panose="020B0609020204030204" charset="0"/>
              </a:rPr>
              <a:t>&gt;&gt;&gt; list({'a':3, 'b':9, 'c':78</a:t>
            </a:r>
            <a:r>
              <a:rPr lang="zh-CN" altLang="en-US" sz="2000" b="1" dirty="0">
                <a:solidFill>
                  <a:srgbClr val="FF0000"/>
                </a:solidFill>
                <a:latin typeface="Consolas" panose="020B0609020204030204" charset="0"/>
              </a:rPr>
              <a:t>}.items())#</a:t>
            </a:r>
            <a:r>
              <a:rPr lang="zh-CN" altLang="en-US" sz="2000" b="1" dirty="0">
                <a:latin typeface="Consolas" panose="020B0609020204030204" charset="0"/>
              </a:rPr>
              <a:t>将字典的“键:值”对转换为列表</a:t>
            </a:r>
          </a:p>
          <a:p>
            <a:pPr marL="0" indent="0" fontAlgn="auto">
              <a:lnSpc>
                <a:spcPct val="100000"/>
              </a:lnSpc>
              <a:spcBef>
                <a:spcPts val="0"/>
              </a:spcBef>
              <a:buNone/>
            </a:pPr>
            <a:r>
              <a:rPr lang="zh-CN" altLang="en-US" sz="2000" b="1" dirty="0">
                <a:solidFill>
                  <a:srgbClr val="00B0F0"/>
                </a:solidFill>
                <a:latin typeface="Consolas" panose="020B0609020204030204" charset="0"/>
              </a:rPr>
              <a:t>[('b', 9), ('c', 78), ('a', 3</a:t>
            </a:r>
            <a:r>
              <a:rPr lang="zh-CN" altLang="en-US" sz="2000" b="1" dirty="0" smtClean="0">
                <a:solidFill>
                  <a:srgbClr val="00B0F0"/>
                </a:solidFill>
                <a:latin typeface="Consolas" panose="020B0609020204030204" charset="0"/>
              </a:rPr>
              <a:t>)]</a:t>
            </a:r>
            <a:endParaRPr lang="en-US" altLang="zh-CN" sz="2000" b="1" dirty="0" smtClean="0">
              <a:solidFill>
                <a:srgbClr val="00B0F0"/>
              </a:solidFill>
              <a:latin typeface="Consolas" panose="020B0609020204030204" charset="0"/>
            </a:endParaRPr>
          </a:p>
          <a:p>
            <a:pPr marL="0" indent="0">
              <a:lnSpc>
                <a:spcPct val="100000"/>
              </a:lnSpc>
              <a:spcBef>
                <a:spcPts val="0"/>
              </a:spcBef>
              <a:buNone/>
            </a:pPr>
            <a:r>
              <a:rPr lang="en-US" altLang="zh-CN" sz="2000" b="1" dirty="0">
                <a:latin typeface="Consolas" panose="020B0609020204030204" charset="0"/>
              </a:rPr>
              <a:t>&gt;&gt;&gt; list({'a':3,'b':9,"c":39</a:t>
            </a:r>
            <a:r>
              <a:rPr lang="en-US" altLang="zh-CN" sz="2000" b="1" dirty="0">
                <a:solidFill>
                  <a:srgbClr val="FF0000"/>
                </a:solidFill>
                <a:latin typeface="Consolas" panose="020B0609020204030204" charset="0"/>
              </a:rPr>
              <a:t>}.values</a:t>
            </a:r>
            <a:r>
              <a:rPr lang="en-US" altLang="zh-CN" sz="2000" b="1" dirty="0" smtClean="0">
                <a:solidFill>
                  <a:srgbClr val="FF0000"/>
                </a:solidFill>
                <a:latin typeface="Consolas" panose="020B0609020204030204" charset="0"/>
              </a:rPr>
              <a:t>())</a:t>
            </a:r>
            <a:r>
              <a:rPr lang="zh-CN" altLang="en-US" sz="2000" b="1" dirty="0">
                <a:solidFill>
                  <a:srgbClr val="FF0000"/>
                </a:solidFill>
                <a:latin typeface="Consolas" panose="020B0609020204030204" charset="0"/>
              </a:rPr>
              <a:t> </a:t>
            </a:r>
            <a:r>
              <a:rPr lang="zh-CN" altLang="en-US" sz="2000" b="1" dirty="0">
                <a:latin typeface="Consolas" panose="020B0609020204030204" charset="0"/>
              </a:rPr>
              <a:t>())#将字典的</a:t>
            </a:r>
            <a:r>
              <a:rPr lang="zh-CN" altLang="en-US" sz="2000" b="1" dirty="0" smtClean="0">
                <a:solidFill>
                  <a:srgbClr val="FF0000"/>
                </a:solidFill>
                <a:latin typeface="Consolas" panose="020B0609020204030204" charset="0"/>
              </a:rPr>
              <a:t>“值”</a:t>
            </a:r>
            <a:r>
              <a:rPr lang="zh-CN" altLang="en-US" sz="2000" b="1" dirty="0">
                <a:latin typeface="Consolas" panose="020B0609020204030204" charset="0"/>
              </a:rPr>
              <a:t>对转换为列表</a:t>
            </a:r>
          </a:p>
          <a:p>
            <a:pPr marL="0" indent="0" fontAlgn="auto">
              <a:lnSpc>
                <a:spcPct val="100000"/>
              </a:lnSpc>
              <a:spcBef>
                <a:spcPts val="0"/>
              </a:spcBef>
              <a:buNone/>
            </a:pPr>
            <a:r>
              <a:rPr lang="en-US" altLang="zh-CN" sz="2000" b="1" dirty="0" smtClean="0">
                <a:solidFill>
                  <a:srgbClr val="00B0F0"/>
                </a:solidFill>
                <a:latin typeface="Consolas" panose="020B0609020204030204" charset="0"/>
              </a:rPr>
              <a:t>[3,9,78]</a:t>
            </a:r>
            <a:endParaRPr lang="zh-CN" altLang="en-US" sz="2000" b="1" dirty="0">
              <a:solidFill>
                <a:srgbClr val="00B0F0"/>
              </a:solidFill>
              <a:latin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rPr>
              <a:t>&gt;&gt;&gt; x = list()                          #创建空列表</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3</a:t>
            </a:r>
            <a:r>
              <a:rPr lang="zh-CN" altLang="en-US">
                <a:sym typeface="+mn-ea"/>
              </a:rPr>
              <a:t>.2  元组与列表的异同点</a:t>
            </a:r>
            <a:endParaRPr lang="zh-CN" altLang="en-US"/>
          </a:p>
        </p:txBody>
      </p:sp>
      <p:sp>
        <p:nvSpPr>
          <p:cNvPr id="3" name="内容占位符 2"/>
          <p:cNvSpPr>
            <a:spLocks noGrp="1"/>
          </p:cNvSpPr>
          <p:nvPr>
            <p:ph idx="1"/>
          </p:nvPr>
        </p:nvSpPr>
        <p:spPr/>
        <p:txBody>
          <a:bodyPr>
            <a:normAutofit lnSpcReduction="10000"/>
          </a:bodyPr>
          <a:lstStyle/>
          <a:p>
            <a:pPr fontAlgn="auto">
              <a:lnSpc>
                <a:spcPct val="150000"/>
              </a:lnSpc>
            </a:pPr>
            <a:r>
              <a:rPr lang="zh-CN" altLang="en-US" sz="2400" b="1" dirty="0"/>
              <a:t>Python的内部实现对元组做了大量优化，</a:t>
            </a:r>
            <a:r>
              <a:rPr lang="zh-CN" altLang="en-US" sz="2400" b="1" dirty="0">
                <a:solidFill>
                  <a:srgbClr val="FF0000"/>
                </a:solidFill>
              </a:rPr>
              <a:t>访问速度比列表更快</a:t>
            </a:r>
            <a:r>
              <a:rPr lang="zh-CN" altLang="en-US" sz="2400" b="1" dirty="0"/>
              <a:t>。如果定义了一系列</a:t>
            </a:r>
            <a:r>
              <a:rPr lang="zh-CN" altLang="en-US" sz="2400" b="1" dirty="0">
                <a:solidFill>
                  <a:srgbClr val="FF0000"/>
                </a:solidFill>
              </a:rPr>
              <a:t>常量值</a:t>
            </a:r>
            <a:r>
              <a:rPr lang="zh-CN" altLang="en-US" sz="2400" b="1" dirty="0"/>
              <a:t>，主要用途仅是对它们进行</a:t>
            </a:r>
            <a:r>
              <a:rPr lang="zh-CN" altLang="en-US" sz="2400" b="1" dirty="0">
                <a:solidFill>
                  <a:srgbClr val="FF0000"/>
                </a:solidFill>
              </a:rPr>
              <a:t>遍历</a:t>
            </a:r>
            <a:r>
              <a:rPr lang="zh-CN" altLang="en-US" sz="2400" b="1" dirty="0"/>
              <a:t>或其他类似用途，而不需要对其元素进行任何修改，那么一般建议使用元组而不用列表。</a:t>
            </a:r>
          </a:p>
          <a:p>
            <a:pPr fontAlgn="auto">
              <a:lnSpc>
                <a:spcPct val="150000"/>
              </a:lnSpc>
            </a:pPr>
            <a:r>
              <a:rPr lang="zh-CN" altLang="en-US" sz="2400" b="1" dirty="0"/>
              <a:t>元组在内部实现上不允许修改其元素值，从而使得</a:t>
            </a:r>
            <a:r>
              <a:rPr lang="zh-CN" altLang="en-US" sz="2400" b="1" dirty="0">
                <a:solidFill>
                  <a:srgbClr val="FF0000"/>
                </a:solidFill>
              </a:rPr>
              <a:t>代码更加安全</a:t>
            </a:r>
            <a:r>
              <a:rPr lang="zh-CN" altLang="en-US" sz="2400" b="1" dirty="0"/>
              <a:t>，例如调用函数时使用</a:t>
            </a:r>
            <a:r>
              <a:rPr lang="zh-CN" altLang="en-US" sz="2400" b="1" dirty="0">
                <a:solidFill>
                  <a:srgbClr val="FF0000"/>
                </a:solidFill>
              </a:rPr>
              <a:t>元组传递参数</a:t>
            </a:r>
            <a:r>
              <a:rPr lang="zh-CN" altLang="en-US" sz="2400" b="1" dirty="0"/>
              <a:t>可以防止在函数中修改元组，而使用列表则很难保证这一点。</a:t>
            </a:r>
          </a:p>
          <a:p>
            <a:pPr fontAlgn="auto">
              <a:lnSpc>
                <a:spcPct val="150000"/>
              </a:lnSpc>
            </a:pPr>
            <a:r>
              <a:rPr lang="zh-CN" altLang="en-US" sz="2400" b="1" dirty="0">
                <a:solidFill>
                  <a:srgbClr val="FF0000"/>
                </a:solidFill>
              </a:rPr>
              <a:t>元组可用作字典的键</a:t>
            </a:r>
            <a:r>
              <a:rPr lang="zh-CN" altLang="en-US" sz="2400" b="1" dirty="0"/>
              <a:t>，也可以作为</a:t>
            </a:r>
            <a:r>
              <a:rPr lang="zh-CN" altLang="en-US" sz="2400" b="1" dirty="0">
                <a:solidFill>
                  <a:srgbClr val="FF0000"/>
                </a:solidFill>
              </a:rPr>
              <a:t>集合的元素</a:t>
            </a:r>
            <a:r>
              <a:rPr lang="zh-CN" altLang="en-US" sz="2400" b="1" dirty="0"/>
              <a:t>。而列表则永远都不能当作字典键使用，也不能作为集合中的元素。</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50</a:t>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框 4"/>
          <p:cNvSpPr txBox="1">
            <a:spLocks noChangeArrowheads="1"/>
          </p:cNvSpPr>
          <p:nvPr>
            <p:custDataLst>
              <p:tags r:id="rId2"/>
            </p:custDataLst>
          </p:nvPr>
        </p:nvSpPr>
        <p:spPr bwMode="auto">
          <a:xfrm>
            <a:off x="1219200" y="635000"/>
            <a:ext cx="9753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zh-CN" sz="2800" b="1">
                <a:latin typeface="Century Gothic" panose="020B0502020202020204" pitchFamily="34" charset="0"/>
              </a:rPr>
              <a:t>以下对于元组</a:t>
            </a:r>
            <a:r>
              <a:rPr lang="en-US" altLang="zh-CN" sz="2800" b="1">
                <a:latin typeface="Century Gothic" panose="020B0502020202020204" pitchFamily="34" charset="0"/>
              </a:rPr>
              <a:t>a=(1,2,3,4,5)</a:t>
            </a:r>
            <a:r>
              <a:rPr lang="zh-CN" altLang="zh-CN" sz="2800" b="1">
                <a:latin typeface="Century Gothic" panose="020B0502020202020204" pitchFamily="34" charset="0"/>
              </a:rPr>
              <a:t>的操作正确的是</a:t>
            </a:r>
            <a:r>
              <a:rPr lang="zh-CN" altLang="en-US" sz="2800" b="1">
                <a:latin typeface="Century Gothic" panose="020B0502020202020204" pitchFamily="34" charset="0"/>
                <a:sym typeface="Wingdings" panose="05000000000000000000" pitchFamily="2" charset="2"/>
              </a:rPr>
              <a:t>（  ）。</a:t>
            </a:r>
            <a:endParaRPr lang="zh-CN" altLang="zh-CN" sz="2800" b="1">
              <a:latin typeface="Century Gothic" panose="020B0502020202020204" pitchFamily="34" charset="0"/>
            </a:endParaRPr>
          </a:p>
        </p:txBody>
      </p:sp>
      <p:sp>
        <p:nvSpPr>
          <p:cNvPr id="24579" name="文本框 5"/>
          <p:cNvSpPr txBox="1">
            <a:spLocks noChangeArrowheads="1"/>
          </p:cNvSpPr>
          <p:nvPr>
            <p:custDataLst>
              <p:tags r:id="rId3"/>
            </p:custDataLst>
          </p:nvPr>
        </p:nvSpPr>
        <p:spPr bwMode="auto">
          <a:xfrm>
            <a:off x="2438400" y="27860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2400">
                <a:latin typeface="Century Gothic" panose="020B0502020202020204" pitchFamily="34" charset="0"/>
              </a:rPr>
              <a:t>a[1] = 2</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4580" name="文本框 6"/>
          <p:cNvSpPr txBox="1">
            <a:spLocks noChangeArrowheads="1"/>
          </p:cNvSpPr>
          <p:nvPr>
            <p:custDataLst>
              <p:tags r:id="rId4"/>
            </p:custDataLst>
          </p:nvPr>
        </p:nvSpPr>
        <p:spPr bwMode="auto">
          <a:xfrm>
            <a:off x="2438400" y="36433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2400">
                <a:latin typeface="Century Gothic" panose="020B0502020202020204" pitchFamily="34" charset="0"/>
              </a:rPr>
              <a:t>del a[1]</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4581" name="文本框 7"/>
          <p:cNvSpPr txBox="1">
            <a:spLocks noChangeArrowheads="1"/>
          </p:cNvSpPr>
          <p:nvPr>
            <p:custDataLst>
              <p:tags r:id="rId5"/>
            </p:custDataLst>
          </p:nvPr>
        </p:nvSpPr>
        <p:spPr bwMode="auto">
          <a:xfrm>
            <a:off x="2438400" y="45005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2400">
                <a:latin typeface="Century Gothic" panose="020B0502020202020204" pitchFamily="34" charset="0"/>
              </a:rPr>
              <a:t>a(3)</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4582" name="文本框 8"/>
          <p:cNvSpPr txBox="1">
            <a:spLocks noChangeArrowheads="1"/>
          </p:cNvSpPr>
          <p:nvPr>
            <p:custDataLst>
              <p:tags r:id="rId6"/>
            </p:custDataLst>
          </p:nvPr>
        </p:nvSpPr>
        <p:spPr bwMode="auto">
          <a:xfrm>
            <a:off x="2438400" y="53578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2400">
                <a:latin typeface="Century Gothic" panose="020B0502020202020204" pitchFamily="34" charset="0"/>
              </a:rPr>
              <a:t>a[1]</a:t>
            </a:r>
            <a:endParaRPr lang="zh-CN" altLang="zh-CN" sz="2400">
              <a:latin typeface="Century Gothic" panose="020B0502020202020204" pitchFamily="34" charset="0"/>
            </a:endParaRPr>
          </a:p>
        </p:txBody>
      </p:sp>
      <p:sp>
        <p:nvSpPr>
          <p:cNvPr id="10" name="椭圆 9"/>
          <p:cNvSpPr>
            <a:spLocks noChangeAspect="1"/>
          </p:cNvSpPr>
          <p:nvPr>
            <p:custDataLst>
              <p:tags r:id="rId7"/>
            </p:custDataLst>
          </p:nvPr>
        </p:nvSpPr>
        <p:spPr>
          <a:xfrm>
            <a:off x="15716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defRPr/>
            </a:pP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15716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defRPr/>
            </a:pP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15716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defRPr/>
            </a:pP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1571625" y="542131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defRPr/>
            </a:pP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89154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defRPr/>
            </a:pP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4588" name="组合 18"/>
          <p:cNvGrpSpPr>
            <a:grpSpLocks/>
          </p:cNvGrpSpPr>
          <p:nvPr>
            <p:custDataLst>
              <p:tags r:id="rId12"/>
            </p:custDataLst>
          </p:nvPr>
        </p:nvGrpSpPr>
        <p:grpSpPr bwMode="auto">
          <a:xfrm>
            <a:off x="0" y="0"/>
            <a:ext cx="12192000" cy="635000"/>
            <a:chOff x="0" y="0"/>
            <a:chExt cx="12192000" cy="635000"/>
          </a:xfrm>
        </p:grpSpPr>
        <p:sp>
          <p:nvSpPr>
            <p:cNvPr id="15" name="TitleBackground"/>
            <p:cNvSpPr/>
            <p:nvPr>
              <p:custDataLst>
                <p:tags r:id="rId14"/>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592" name="TypeText"/>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4593" name="TipText"/>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4589" name="图片 3"/>
          <p:cNvPicPr>
            <a:picLocks/>
          </p:cNvPicPr>
          <p:nvPr>
            <p:custDataLst>
              <p:tags r:id="rId13"/>
            </p:custDataLst>
          </p:nvPr>
        </p:nvPicPr>
        <p:blipFill>
          <a:blip r:embed="rId19">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6065288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3.</a:t>
            </a:r>
            <a:r>
              <a:rPr lang="en-US" altLang="zh-CN" dirty="0"/>
              <a:t>3</a:t>
            </a:r>
            <a:r>
              <a:rPr lang="zh-CN" altLang="en-US" dirty="0"/>
              <a:t>.3  生成器推导式</a:t>
            </a:r>
          </a:p>
        </p:txBody>
      </p:sp>
      <p:sp>
        <p:nvSpPr>
          <p:cNvPr id="3" name="内容占位符 2"/>
          <p:cNvSpPr>
            <a:spLocks noGrp="1"/>
          </p:cNvSpPr>
          <p:nvPr>
            <p:ph idx="1"/>
          </p:nvPr>
        </p:nvSpPr>
        <p:spPr/>
        <p:txBody>
          <a:bodyPr/>
          <a:lstStyle/>
          <a:p>
            <a:pPr fontAlgn="auto">
              <a:lnSpc>
                <a:spcPct val="150000"/>
              </a:lnSpc>
            </a:pPr>
            <a:r>
              <a:rPr lang="zh-CN" altLang="en-US" sz="2400" b="1" dirty="0"/>
              <a:t>生成器推导式（generator expression）的用法与列表推导式非常相似，在形式上生成器推导式使用</a:t>
            </a:r>
            <a:r>
              <a:rPr lang="zh-CN" altLang="en-US" sz="2400" b="1" dirty="0">
                <a:solidFill>
                  <a:srgbClr val="FF0000"/>
                </a:solidFill>
              </a:rPr>
              <a:t>圆括号</a:t>
            </a:r>
            <a:r>
              <a:rPr lang="zh-CN" altLang="en-US" sz="2400" b="1" dirty="0"/>
              <a:t>（parentheses）作为定界符，而不是列表推导式所使用的方括号（square brackets）。</a:t>
            </a:r>
          </a:p>
          <a:p>
            <a:pPr fontAlgn="auto">
              <a:lnSpc>
                <a:spcPct val="150000"/>
              </a:lnSpc>
            </a:pPr>
            <a:r>
              <a:rPr lang="zh-CN" altLang="en-US" sz="2400" b="1" dirty="0"/>
              <a:t>与列表推导式最大的不同是，生成器推导式的结果是一个</a:t>
            </a:r>
            <a:r>
              <a:rPr lang="zh-CN" altLang="en-US" sz="2400" b="1" dirty="0">
                <a:solidFill>
                  <a:srgbClr val="FF0000"/>
                </a:solidFill>
              </a:rPr>
              <a:t>生成器对象</a:t>
            </a:r>
            <a:r>
              <a:rPr lang="zh-CN" altLang="en-US" sz="2400" b="1" dirty="0"/>
              <a:t>。生成器对象类似于迭代器对象，具有</a:t>
            </a:r>
            <a:r>
              <a:rPr lang="zh-CN" altLang="en-US" sz="2400" b="1" dirty="0">
                <a:solidFill>
                  <a:srgbClr val="FF0000"/>
                </a:solidFill>
              </a:rPr>
              <a:t>惰性求值</a:t>
            </a:r>
            <a:r>
              <a:rPr lang="zh-CN" altLang="en-US" sz="2400" b="1" dirty="0"/>
              <a:t>的特点，只在需要时生成新元素，</a:t>
            </a:r>
            <a:r>
              <a:rPr lang="zh-CN" altLang="en-US" sz="2400" b="1" dirty="0">
                <a:solidFill>
                  <a:srgbClr val="FF0000"/>
                </a:solidFill>
              </a:rPr>
              <a:t>比列表推导式</a:t>
            </a:r>
            <a:r>
              <a:rPr lang="zh-CN" altLang="en-US" sz="2400" b="1" dirty="0"/>
              <a:t>具有</a:t>
            </a:r>
            <a:r>
              <a:rPr lang="zh-CN" altLang="en-US" sz="2400" b="1" dirty="0">
                <a:solidFill>
                  <a:srgbClr val="FF0000"/>
                </a:solidFill>
              </a:rPr>
              <a:t>更高的效率，空间占用非常少</a:t>
            </a:r>
            <a:r>
              <a:rPr lang="zh-CN" altLang="en-US" sz="2400" b="1" dirty="0"/>
              <a:t>，尤其适合</a:t>
            </a:r>
            <a:r>
              <a:rPr lang="zh-CN" altLang="en-US" sz="2400" b="1" dirty="0">
                <a:solidFill>
                  <a:srgbClr val="FF0000"/>
                </a:solidFill>
              </a:rPr>
              <a:t>大数据处理</a:t>
            </a:r>
            <a:r>
              <a:rPr lang="zh-CN" altLang="en-US" sz="2400" b="1" dirty="0"/>
              <a:t>的场合。</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52</a:t>
            </a:fld>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3</a:t>
            </a:r>
            <a:r>
              <a:rPr lang="zh-CN" altLang="en-US">
                <a:sym typeface="+mn-ea"/>
              </a:rPr>
              <a:t>.3  生成器推导式</a:t>
            </a:r>
            <a:endParaRPr lang="zh-CN" altLang="en-US"/>
          </a:p>
        </p:txBody>
      </p:sp>
      <p:sp>
        <p:nvSpPr>
          <p:cNvPr id="3" name="内容占位符 2"/>
          <p:cNvSpPr>
            <a:spLocks noGrp="1"/>
          </p:cNvSpPr>
          <p:nvPr>
            <p:ph idx="1"/>
          </p:nvPr>
        </p:nvSpPr>
        <p:spPr/>
        <p:txBody>
          <a:bodyPr/>
          <a:lstStyle/>
          <a:p>
            <a:pPr fontAlgn="auto">
              <a:lnSpc>
                <a:spcPct val="150000"/>
              </a:lnSpc>
            </a:pPr>
            <a:r>
              <a:rPr lang="zh-CN" altLang="en-US" sz="2400" b="1" dirty="0"/>
              <a:t>使用生成器对象的元素时，可以根据需要将其转化为列表或元组，也可以使用生成器对象的</a:t>
            </a:r>
            <a:r>
              <a:rPr lang="zh-CN" altLang="en-US" sz="2400" b="1" dirty="0">
                <a:solidFill>
                  <a:srgbClr val="FF0000"/>
                </a:solidFill>
              </a:rPr>
              <a:t>__next__()</a:t>
            </a:r>
            <a:r>
              <a:rPr lang="zh-CN" altLang="en-US" sz="2400" b="1" dirty="0"/>
              <a:t>方法或者内置函数</a:t>
            </a:r>
            <a:r>
              <a:rPr lang="zh-CN" altLang="en-US" sz="2400" b="1" dirty="0">
                <a:solidFill>
                  <a:srgbClr val="FF0000"/>
                </a:solidFill>
              </a:rPr>
              <a:t>next()</a:t>
            </a:r>
            <a:r>
              <a:rPr lang="zh-CN" altLang="en-US" sz="2400" b="1" dirty="0"/>
              <a:t>进行遍历，或者直接使用</a:t>
            </a:r>
            <a:r>
              <a:rPr lang="zh-CN" altLang="en-US" sz="2400" b="1" dirty="0">
                <a:solidFill>
                  <a:srgbClr val="FF0000"/>
                </a:solidFill>
              </a:rPr>
              <a:t>for循环</a:t>
            </a:r>
            <a:r>
              <a:rPr lang="zh-CN" altLang="en-US" sz="2400" b="1" dirty="0"/>
              <a:t>来遍历其中的元素。但是不管用哪种方法访问其元素，只能</a:t>
            </a:r>
            <a:r>
              <a:rPr lang="zh-CN" altLang="en-US" sz="2400" b="1" u="sng" dirty="0">
                <a:solidFill>
                  <a:srgbClr val="00B0F0"/>
                </a:solidFill>
              </a:rPr>
              <a:t>从前往后正向</a:t>
            </a:r>
            <a:r>
              <a:rPr lang="zh-CN" altLang="en-US" sz="2400" b="1" dirty="0"/>
              <a:t>访问每个元素，</a:t>
            </a:r>
            <a:r>
              <a:rPr lang="zh-CN" altLang="en-US" sz="2400" b="1" dirty="0">
                <a:solidFill>
                  <a:srgbClr val="FF0000"/>
                </a:solidFill>
              </a:rPr>
              <a:t>没有任何方法可以再次访问已访问过的元素</a:t>
            </a:r>
            <a:r>
              <a:rPr lang="zh-CN" altLang="en-US" sz="2400" b="1" dirty="0"/>
              <a:t>，也</a:t>
            </a:r>
            <a:r>
              <a:rPr lang="zh-CN" altLang="en-US" sz="2400" b="1" dirty="0">
                <a:solidFill>
                  <a:srgbClr val="FF0000"/>
                </a:solidFill>
              </a:rPr>
              <a:t>不支持使用下标访问其中的元素</a:t>
            </a:r>
            <a:r>
              <a:rPr lang="zh-CN" altLang="en-US" sz="2400" b="1" dirty="0"/>
              <a:t>。</a:t>
            </a:r>
            <a:r>
              <a:rPr lang="zh-CN" altLang="en-US" sz="2400" b="1" dirty="0">
                <a:solidFill>
                  <a:srgbClr val="0070C0"/>
                </a:solidFill>
              </a:rPr>
              <a:t>当所有元素访问结束</a:t>
            </a:r>
            <a:r>
              <a:rPr lang="zh-CN" altLang="en-US" sz="2400" b="1" dirty="0"/>
              <a:t>以后，如果需要重新访问其中的元素，必须重新创建该生成器对象，</a:t>
            </a:r>
            <a:r>
              <a:rPr lang="zh-CN" altLang="en-US" sz="2400" b="1" dirty="0">
                <a:solidFill>
                  <a:srgbClr val="0070C0"/>
                </a:solidFill>
              </a:rPr>
              <a:t>enumerate、filter、map、zip等其他迭代器对象也具有同样的特点</a:t>
            </a:r>
            <a:r>
              <a:rPr lang="zh-CN" altLang="en-US" sz="2400" b="1" dirty="0"/>
              <a: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53</a:t>
            </a:fld>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3.</a:t>
            </a:r>
            <a:r>
              <a:rPr lang="en-US" altLang="zh-CN" dirty="0">
                <a:sym typeface="+mn-ea"/>
              </a:rPr>
              <a:t>3</a:t>
            </a:r>
            <a:r>
              <a:rPr lang="zh-CN" altLang="en-US" dirty="0">
                <a:sym typeface="+mn-ea"/>
              </a:rPr>
              <a:t>.3  生成器推导</a:t>
            </a:r>
            <a:r>
              <a:rPr lang="zh-CN" altLang="en-US" dirty="0" smtClean="0">
                <a:sym typeface="+mn-ea"/>
              </a:rPr>
              <a:t>式</a:t>
            </a:r>
            <a:r>
              <a:rPr lang="en-US" altLang="zh-CN" dirty="0" smtClean="0">
                <a:sym typeface="+mn-ea"/>
              </a:rPr>
              <a:t>(</a:t>
            </a:r>
            <a:r>
              <a:rPr lang="zh-CN" altLang="en-US" dirty="0" smtClean="0">
                <a:sym typeface="+mn-ea"/>
              </a:rPr>
              <a:t>表达式</a:t>
            </a:r>
            <a:r>
              <a:rPr lang="en-US" altLang="zh-CN" dirty="0" smtClean="0">
                <a:sym typeface="+mn-ea"/>
              </a:rPr>
              <a:t>)</a:t>
            </a:r>
            <a:endParaRPr lang="zh-CN" altLang="en-US" dirty="0"/>
          </a:p>
        </p:txBody>
      </p:sp>
      <p:sp>
        <p:nvSpPr>
          <p:cNvPr id="3" name="内容占位符 2"/>
          <p:cNvSpPr>
            <a:spLocks noGrp="1"/>
          </p:cNvSpPr>
          <p:nvPr>
            <p:ph idx="1"/>
          </p:nvPr>
        </p:nvSpPr>
        <p:spPr>
          <a:xfrm>
            <a:off x="838200" y="1321435"/>
            <a:ext cx="10515600" cy="5035550"/>
          </a:xfrm>
        </p:spPr>
        <p:txBody>
          <a:bodyPr>
            <a:normAutofit/>
          </a:bodyPr>
          <a:lstStyle/>
          <a:p>
            <a:pPr defTabSz="914400">
              <a:lnSpc>
                <a:spcPct val="80000"/>
              </a:lnSpc>
              <a:spcBef>
                <a:spcPct val="0"/>
              </a:spcBef>
              <a:buSzPct val="90000"/>
              <a:buFont typeface="Wingdings" panose="05000000000000000000" charset="0"/>
              <a:buChar char="§"/>
            </a:pPr>
            <a:r>
              <a:rPr lang="zh-CN" altLang="en-US" sz="2400" b="1" dirty="0">
                <a:solidFill>
                  <a:srgbClr val="FF0000"/>
                </a:solidFill>
                <a:latin typeface="宋体" panose="02010600030101010101" pitchFamily="2" charset="-122"/>
                <a:sym typeface="+mn-ea"/>
              </a:rPr>
              <a:t>使用生成器对象</a:t>
            </a:r>
            <a:r>
              <a:rPr lang="en-US" altLang="zh-CN" sz="2400" b="1" dirty="0">
                <a:solidFill>
                  <a:srgbClr val="FF0000"/>
                </a:solidFill>
                <a:latin typeface="宋体" panose="02010600030101010101" pitchFamily="2" charset="-122"/>
                <a:sym typeface="+mn-ea"/>
              </a:rPr>
              <a:t>__next__()</a:t>
            </a:r>
            <a:r>
              <a:rPr lang="zh-CN" altLang="en-US" sz="2400" b="1" dirty="0">
                <a:solidFill>
                  <a:srgbClr val="FF0000"/>
                </a:solidFill>
                <a:latin typeface="宋体" panose="02010600030101010101" pitchFamily="2" charset="-122"/>
                <a:sym typeface="+mn-ea"/>
              </a:rPr>
              <a:t>方法或内置函数</a:t>
            </a:r>
            <a:r>
              <a:rPr lang="en-US" altLang="zh-CN" sz="2400" b="1" dirty="0">
                <a:solidFill>
                  <a:srgbClr val="FF0000"/>
                </a:solidFill>
                <a:latin typeface="宋体" panose="02010600030101010101" pitchFamily="2" charset="-122"/>
                <a:sym typeface="+mn-ea"/>
              </a:rPr>
              <a:t>next()</a:t>
            </a:r>
            <a:r>
              <a:rPr lang="zh-CN" altLang="en-US" sz="2400" b="1" dirty="0">
                <a:solidFill>
                  <a:srgbClr val="FF0000"/>
                </a:solidFill>
                <a:latin typeface="宋体" panose="02010600030101010101" pitchFamily="2" charset="-122"/>
                <a:sym typeface="+mn-ea"/>
              </a:rPr>
              <a:t>进行遍历</a:t>
            </a:r>
            <a:endParaRPr lang="en-US" altLang="zh-CN" sz="2400" b="1" dirty="0">
              <a:solidFill>
                <a:srgbClr val="FF0000"/>
              </a:solidFill>
            </a:endParaRPr>
          </a:p>
          <a:p>
            <a:pPr defTabSz="914400">
              <a:lnSpc>
                <a:spcPct val="80000"/>
              </a:lnSpc>
              <a:spcBef>
                <a:spcPct val="0"/>
              </a:spcBef>
              <a:buSzPct val="90000"/>
              <a:buFont typeface="Wingdings" panose="05000000000000000000" pitchFamily="2" charset="2"/>
              <a:buNone/>
            </a:pPr>
            <a:endParaRPr lang="en-US" altLang="zh-CN" dirty="0"/>
          </a:p>
          <a:p>
            <a:pPr defTabSz="914400">
              <a:lnSpc>
                <a:spcPct val="100000"/>
              </a:lnSpc>
              <a:spcBef>
                <a:spcPct val="0"/>
              </a:spcBef>
              <a:buSzPct val="90000"/>
              <a:buFont typeface="Wingdings" panose="05000000000000000000" pitchFamily="2" charset="2"/>
              <a:buNone/>
            </a:pPr>
            <a:r>
              <a:rPr lang="en-US" altLang="zh-CN" sz="2000" dirty="0">
                <a:latin typeface="Consolas" panose="020B0609020204030204" charset="0"/>
                <a:sym typeface="+mn-ea"/>
              </a:rPr>
              <a:t>&gt;&gt;&gt; g = ((i+2)**2 for i in range(10))  #</a:t>
            </a:r>
            <a:r>
              <a:rPr lang="en-US" altLang="zh-CN" sz="2000" dirty="0" err="1">
                <a:latin typeface="Consolas" panose="020B0609020204030204" charset="0"/>
                <a:sym typeface="+mn-ea"/>
              </a:rPr>
              <a:t>创建生成器对象</a:t>
            </a:r>
            <a:endParaRPr lang="en-US" altLang="zh-CN"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dirty="0">
                <a:latin typeface="Consolas" panose="020B0609020204030204" charset="0"/>
                <a:sym typeface="+mn-ea"/>
              </a:rPr>
              <a:t>&gt;&gt;&gt; g</a:t>
            </a:r>
            <a:endParaRPr lang="en-US" altLang="zh-CN"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dirty="0">
                <a:solidFill>
                  <a:srgbClr val="00B0F0"/>
                </a:solidFill>
                <a:latin typeface="Consolas" panose="020B0609020204030204" charset="0"/>
                <a:sym typeface="+mn-ea"/>
              </a:rPr>
              <a:t>&lt;generator object &lt;</a:t>
            </a:r>
            <a:r>
              <a:rPr lang="en-US" altLang="zh-CN" sz="2000" dirty="0" err="1">
                <a:solidFill>
                  <a:srgbClr val="00B0F0"/>
                </a:solidFill>
                <a:latin typeface="Consolas" panose="020B0609020204030204" charset="0"/>
                <a:sym typeface="+mn-ea"/>
              </a:rPr>
              <a:t>genexpr</a:t>
            </a:r>
            <a:r>
              <a:rPr lang="en-US" altLang="zh-CN" sz="2000" dirty="0">
                <a:solidFill>
                  <a:srgbClr val="00B0F0"/>
                </a:solidFill>
                <a:latin typeface="Consolas" panose="020B0609020204030204" charset="0"/>
                <a:sym typeface="+mn-ea"/>
              </a:rPr>
              <a:t>&gt; at 0x0000000003095200&gt;</a:t>
            </a:r>
            <a:endParaRPr lang="en-US" altLang="zh-CN"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dirty="0">
                <a:latin typeface="Consolas" panose="020B0609020204030204" charset="0"/>
                <a:sym typeface="+mn-ea"/>
              </a:rPr>
              <a:t>&gt;&gt;&gt; tuple(g)                           #</a:t>
            </a:r>
            <a:r>
              <a:rPr lang="en-US" altLang="zh-CN" sz="2000" dirty="0" err="1">
                <a:latin typeface="Consolas" panose="020B0609020204030204" charset="0"/>
                <a:sym typeface="+mn-ea"/>
              </a:rPr>
              <a:t>将生成器对象转换为元组</a:t>
            </a:r>
            <a:endParaRPr lang="en-US" altLang="zh-CN"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dirty="0">
                <a:solidFill>
                  <a:srgbClr val="00B0F0"/>
                </a:solidFill>
                <a:latin typeface="Consolas" panose="020B0609020204030204" charset="0"/>
                <a:sym typeface="+mn-ea"/>
              </a:rPr>
              <a:t>(4, 9, 16, 25, 36, 49, 64, 81, 100, 121)</a:t>
            </a:r>
            <a:endParaRPr lang="en-US" altLang="zh-CN"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dirty="0">
                <a:latin typeface="Consolas" panose="020B0609020204030204" charset="0"/>
                <a:sym typeface="+mn-ea"/>
              </a:rPr>
              <a:t>&gt;&gt;&gt; list(g)             #</a:t>
            </a:r>
            <a:r>
              <a:rPr lang="en-US" altLang="zh-CN" sz="2000" dirty="0" err="1">
                <a:latin typeface="Consolas" panose="020B0609020204030204" charset="0"/>
                <a:sym typeface="+mn-ea"/>
              </a:rPr>
              <a:t>生成器对象已遍历结束，没有元素了</a:t>
            </a:r>
            <a:endParaRPr lang="en-US" altLang="zh-CN"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dirty="0">
                <a:solidFill>
                  <a:srgbClr val="00B0F0"/>
                </a:solidFill>
                <a:latin typeface="Consolas" panose="020B0609020204030204" charset="0"/>
                <a:sym typeface="+mn-ea"/>
              </a:rPr>
              <a:t>[] </a:t>
            </a:r>
            <a:endParaRPr lang="en-US" altLang="zh-CN"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dirty="0">
                <a:latin typeface="Consolas" panose="020B0609020204030204" charset="0"/>
                <a:sym typeface="+mn-ea"/>
              </a:rPr>
              <a:t>&gt;&gt;&gt; g = ((i+2)**2 for i in range(10))  #</a:t>
            </a:r>
            <a:r>
              <a:rPr lang="en-US" altLang="zh-CN" sz="2000" dirty="0" err="1">
                <a:latin typeface="Consolas" panose="020B0609020204030204" charset="0"/>
                <a:sym typeface="+mn-ea"/>
              </a:rPr>
              <a:t>重新创建生成器对象</a:t>
            </a:r>
            <a:endParaRPr lang="en-US" altLang="zh-CN"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dirty="0">
                <a:latin typeface="Consolas" panose="020B0609020204030204" charset="0"/>
                <a:sym typeface="+mn-ea"/>
              </a:rPr>
              <a:t>&gt;&gt;&gt; </a:t>
            </a:r>
            <a:r>
              <a:rPr lang="en-US" altLang="zh-CN" sz="2000" dirty="0" err="1">
                <a:latin typeface="Consolas" panose="020B0609020204030204" charset="0"/>
                <a:sym typeface="+mn-ea"/>
              </a:rPr>
              <a:t>g.__next</a:t>
            </a:r>
            <a:r>
              <a:rPr lang="en-US" altLang="zh-CN" sz="2000" dirty="0">
                <a:latin typeface="Consolas" panose="020B0609020204030204" charset="0"/>
                <a:sym typeface="+mn-ea"/>
              </a:rPr>
              <a:t>__()        #</a:t>
            </a:r>
            <a:r>
              <a:rPr lang="en-US" altLang="zh-CN" sz="2000" dirty="0" err="1">
                <a:latin typeface="Consolas" panose="020B0609020204030204" charset="0"/>
                <a:sym typeface="+mn-ea"/>
              </a:rPr>
              <a:t>使用生成器对象的</a:t>
            </a:r>
            <a:r>
              <a:rPr lang="en-US" altLang="zh-CN" sz="2000" dirty="0">
                <a:latin typeface="Consolas" panose="020B0609020204030204" charset="0"/>
                <a:sym typeface="+mn-ea"/>
              </a:rPr>
              <a:t>__next__()</a:t>
            </a:r>
            <a:r>
              <a:rPr lang="en-US" altLang="zh-CN" sz="2000" dirty="0" err="1">
                <a:latin typeface="Consolas" panose="020B0609020204030204" charset="0"/>
                <a:sym typeface="+mn-ea"/>
              </a:rPr>
              <a:t>方法获取元素</a:t>
            </a:r>
            <a:endParaRPr lang="en-US" altLang="zh-CN"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dirty="0">
                <a:solidFill>
                  <a:srgbClr val="00B0F0"/>
                </a:solidFill>
                <a:latin typeface="Consolas" panose="020B0609020204030204" charset="0"/>
                <a:sym typeface="+mn-ea"/>
              </a:rPr>
              <a:t>4</a:t>
            </a:r>
            <a:endParaRPr lang="en-US" altLang="zh-CN"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dirty="0">
                <a:latin typeface="Consolas" panose="020B0609020204030204" charset="0"/>
                <a:sym typeface="+mn-ea"/>
              </a:rPr>
              <a:t>&gt;&gt;&gt; </a:t>
            </a:r>
            <a:r>
              <a:rPr lang="en-US" altLang="zh-CN" sz="2000" dirty="0" err="1">
                <a:latin typeface="Consolas" panose="020B0609020204030204" charset="0"/>
                <a:sym typeface="+mn-ea"/>
              </a:rPr>
              <a:t>g.__next</a:t>
            </a:r>
            <a:r>
              <a:rPr lang="en-US" altLang="zh-CN" sz="2000" dirty="0">
                <a:latin typeface="Consolas" panose="020B0609020204030204" charset="0"/>
                <a:sym typeface="+mn-ea"/>
              </a:rPr>
              <a:t>__()        #</a:t>
            </a:r>
            <a:r>
              <a:rPr lang="en-US" altLang="zh-CN" sz="2000" dirty="0" err="1">
                <a:latin typeface="Consolas" panose="020B0609020204030204" charset="0"/>
                <a:sym typeface="+mn-ea"/>
              </a:rPr>
              <a:t>获取下一个元素</a:t>
            </a:r>
            <a:endParaRPr lang="en-US" altLang="zh-CN"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dirty="0">
                <a:solidFill>
                  <a:srgbClr val="00B0F0"/>
                </a:solidFill>
                <a:latin typeface="Consolas" panose="020B0609020204030204" charset="0"/>
                <a:sym typeface="+mn-ea"/>
              </a:rPr>
              <a:t>9</a:t>
            </a:r>
            <a:endParaRPr lang="en-US" altLang="zh-CN"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dirty="0">
                <a:latin typeface="Consolas" panose="020B0609020204030204" charset="0"/>
                <a:sym typeface="+mn-ea"/>
              </a:rPr>
              <a:t>&gt;&gt;&gt; next(g)             #</a:t>
            </a:r>
            <a:r>
              <a:rPr lang="en-US" altLang="zh-CN" sz="2000" dirty="0" err="1">
                <a:latin typeface="Consolas" panose="020B0609020204030204" charset="0"/>
                <a:sym typeface="+mn-ea"/>
              </a:rPr>
              <a:t>使用函数next</a:t>
            </a:r>
            <a:r>
              <a:rPr lang="en-US" altLang="zh-CN" sz="2000" dirty="0">
                <a:latin typeface="Consolas" panose="020B0609020204030204" charset="0"/>
                <a:sym typeface="+mn-ea"/>
              </a:rPr>
              <a:t>()</a:t>
            </a:r>
            <a:r>
              <a:rPr lang="en-US" altLang="zh-CN" sz="2000" dirty="0" err="1">
                <a:latin typeface="Consolas" panose="020B0609020204030204" charset="0"/>
                <a:sym typeface="+mn-ea"/>
              </a:rPr>
              <a:t>获取生成器对象中的元素</a:t>
            </a:r>
            <a:endParaRPr lang="en-US" altLang="zh-CN"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dirty="0">
                <a:solidFill>
                  <a:srgbClr val="00B0F0"/>
                </a:solidFill>
                <a:latin typeface="Consolas" panose="020B0609020204030204" charset="0"/>
                <a:sym typeface="+mn-ea"/>
              </a:rPr>
              <a:t>16</a:t>
            </a:r>
            <a:endParaRPr lang="zh-CN" altLang="en-US" sz="200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54</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3</a:t>
            </a:r>
            <a:r>
              <a:rPr lang="zh-CN" altLang="en-US">
                <a:sym typeface="+mn-ea"/>
              </a:rPr>
              <a:t>.3  生成器推导式</a:t>
            </a:r>
            <a:endParaRPr lang="zh-CN" altLang="en-US"/>
          </a:p>
        </p:txBody>
      </p:sp>
      <p:sp>
        <p:nvSpPr>
          <p:cNvPr id="3" name="内容占位符 2"/>
          <p:cNvSpPr>
            <a:spLocks noGrp="1"/>
          </p:cNvSpPr>
          <p:nvPr>
            <p:ph idx="1"/>
          </p:nvPr>
        </p:nvSpPr>
        <p:spPr>
          <a:xfrm>
            <a:off x="838200" y="1321435"/>
            <a:ext cx="10515600" cy="5160010"/>
          </a:xfrm>
        </p:spPr>
        <p:txBody>
          <a:bodyPr>
            <a:normAutofit/>
          </a:bodyPr>
          <a:lstStyle/>
          <a:p>
            <a:pPr fontAlgn="base">
              <a:lnSpc>
                <a:spcPct val="100000"/>
              </a:lnSpc>
              <a:spcBef>
                <a:spcPts val="0"/>
              </a:spcBef>
              <a:buFont typeface="Arial" panose="020B0604020202020204" pitchFamily="34" charset="0"/>
              <a:buChar char="•"/>
            </a:pPr>
            <a:r>
              <a:rPr lang="zh-CN" altLang="en-US" sz="2400">
                <a:sym typeface="+mn-ea"/>
              </a:rPr>
              <a:t>使用</a:t>
            </a:r>
            <a:r>
              <a:rPr lang="en-US" altLang="zh-CN" sz="2400">
                <a:sym typeface="+mn-ea"/>
              </a:rPr>
              <a:t>for</a:t>
            </a:r>
            <a:r>
              <a:rPr lang="zh-CN" altLang="en-US" sz="2400">
                <a:sym typeface="+mn-ea"/>
              </a:rPr>
              <a:t>循环直接迭代生成器对象中的元素</a:t>
            </a:r>
            <a:endParaRPr lang="zh-CN" altLang="en-US" sz="2400" strike="noStrike" noProof="1"/>
          </a:p>
          <a:p>
            <a:pPr marL="0" indent="0" fontAlgn="base">
              <a:lnSpc>
                <a:spcPct val="100000"/>
              </a:lnSpc>
              <a:spcBef>
                <a:spcPts val="0"/>
              </a:spcBef>
              <a:buNone/>
            </a:pPr>
            <a:endParaRPr lang="en-US" sz="2000">
              <a:latin typeface="Consolas" panose="020B0609020204030204" charset="0"/>
              <a:sym typeface="+mn-ea"/>
            </a:endParaRPr>
          </a:p>
          <a:p>
            <a:pPr marL="0" indent="0" fontAlgn="base">
              <a:lnSpc>
                <a:spcPct val="100000"/>
              </a:lnSpc>
              <a:spcBef>
                <a:spcPts val="0"/>
              </a:spcBef>
              <a:buNone/>
            </a:pPr>
            <a:r>
              <a:rPr lang="en-US" sz="2000">
                <a:latin typeface="Consolas" panose="020B0609020204030204" charset="0"/>
                <a:sym typeface="+mn-ea"/>
              </a:rPr>
              <a:t>&gt;&gt;&gt; g = ((i+2)**2 for i in range(10))</a:t>
            </a:r>
            <a:endParaRPr lang="en-US" sz="2000" strike="noStrike" noProof="1">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&gt;&gt;&gt; for item in g:                #使用循环直接遍历生成器对象中的元素</a:t>
            </a:r>
            <a:endParaRPr lang="en-US" sz="2000" strike="noStrike" noProof="1">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    print(item, end=' ')</a:t>
            </a:r>
            <a:endParaRPr lang="en-US" sz="2000" strike="noStrike" noProof="1">
              <a:latin typeface="Consolas" panose="020B0609020204030204" charset="0"/>
            </a:endParaRPr>
          </a:p>
          <a:p>
            <a:pPr marL="0" indent="0" fontAlgn="base">
              <a:lnSpc>
                <a:spcPct val="100000"/>
              </a:lnSpc>
              <a:spcBef>
                <a:spcPts val="0"/>
              </a:spcBef>
              <a:buNone/>
            </a:pPr>
            <a:r>
              <a:rPr lang="en-US" sz="2000">
                <a:solidFill>
                  <a:srgbClr val="00B0F0"/>
                </a:solidFill>
                <a:latin typeface="Consolas" panose="020B0609020204030204" charset="0"/>
                <a:sym typeface="+mn-ea"/>
              </a:rPr>
              <a:t>4 9 16 25 36 49 64 81 100 121 </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55</a:t>
            </a:fld>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3</a:t>
            </a:r>
            <a:r>
              <a:rPr lang="zh-CN" altLang="en-US">
                <a:sym typeface="+mn-ea"/>
              </a:rPr>
              <a:t>.3  生成器推导式</a:t>
            </a:r>
            <a:endParaRPr lang="zh-CN" altLang="en-US"/>
          </a:p>
        </p:txBody>
      </p:sp>
      <p:sp>
        <p:nvSpPr>
          <p:cNvPr id="3" name="内容占位符 2"/>
          <p:cNvSpPr>
            <a:spLocks noGrp="1"/>
          </p:cNvSpPr>
          <p:nvPr>
            <p:ph idx="1"/>
          </p:nvPr>
        </p:nvSpPr>
        <p:spPr/>
        <p:txBody>
          <a:bodyPr>
            <a:normAutofit fontScale="92500" lnSpcReduction="10000"/>
          </a:bodyPr>
          <a:lstStyle/>
          <a:p>
            <a:pPr indent="-228600">
              <a:lnSpc>
                <a:spcPct val="100000"/>
              </a:lnSpc>
              <a:spcBef>
                <a:spcPts val="0"/>
              </a:spcBef>
            </a:pPr>
            <a:r>
              <a:rPr lang="zh-CN" altLang="en-US" sz="2400" b="1" dirty="0"/>
              <a:t>访问过的元素不再存在</a:t>
            </a:r>
          </a:p>
          <a:p>
            <a:pPr marL="0" indent="0" fontAlgn="base">
              <a:lnSpc>
                <a:spcPct val="100000"/>
              </a:lnSpc>
              <a:spcBef>
                <a:spcPts val="0"/>
              </a:spcBef>
              <a:buNone/>
            </a:pPr>
            <a:endParaRPr lang="en-US" sz="2000" b="1" dirty="0">
              <a:latin typeface="Consolas" panose="020B0609020204030204" charset="0"/>
              <a:sym typeface="+mn-ea"/>
            </a:endParaRPr>
          </a:p>
          <a:p>
            <a:pPr marL="0" indent="0" fontAlgn="base">
              <a:lnSpc>
                <a:spcPct val="100000"/>
              </a:lnSpc>
              <a:spcBef>
                <a:spcPts val="0"/>
              </a:spcBef>
              <a:buNone/>
            </a:pPr>
            <a:r>
              <a:rPr lang="en-US" sz="2000" b="1" dirty="0">
                <a:latin typeface="Consolas" panose="020B0609020204030204" charset="0"/>
                <a:sym typeface="+mn-ea"/>
              </a:rPr>
              <a:t>&gt;&gt;&gt; x = filter(None, range(20))   #filter</a:t>
            </a:r>
            <a:r>
              <a:rPr lang="en-US" sz="2000" b="1" dirty="0" smtClean="0">
                <a:latin typeface="Consolas" panose="020B0609020204030204" charset="0"/>
                <a:sym typeface="+mn-ea"/>
              </a:rPr>
              <a:t>对象也具有类似的特点P26</a:t>
            </a:r>
            <a:endParaRPr lang="en-US" sz="2000" b="1" strike="noStrike" noProof="1">
              <a:latin typeface="Consolas" panose="020B0609020204030204" charset="0"/>
            </a:endParaRPr>
          </a:p>
          <a:p>
            <a:pPr marL="0" indent="0" fontAlgn="base">
              <a:lnSpc>
                <a:spcPct val="100000"/>
              </a:lnSpc>
              <a:spcBef>
                <a:spcPts val="0"/>
              </a:spcBef>
              <a:buNone/>
            </a:pPr>
            <a:r>
              <a:rPr lang="en-US" sz="2000" b="1" dirty="0">
                <a:latin typeface="Consolas" panose="020B0609020204030204" charset="0"/>
                <a:sym typeface="+mn-ea"/>
              </a:rPr>
              <a:t>&gt;&gt;&gt; 5 in x</a:t>
            </a:r>
            <a:endParaRPr lang="en-US" sz="2000" b="1" strike="noStrike" noProof="1">
              <a:latin typeface="Consolas" panose="020B0609020204030204" charset="0"/>
            </a:endParaRPr>
          </a:p>
          <a:p>
            <a:pPr marL="0" indent="0" fontAlgn="base">
              <a:lnSpc>
                <a:spcPct val="100000"/>
              </a:lnSpc>
              <a:spcBef>
                <a:spcPts val="0"/>
              </a:spcBef>
              <a:buNone/>
            </a:pPr>
            <a:r>
              <a:rPr lang="en-US" sz="2000" b="1" dirty="0" smtClean="0">
                <a:solidFill>
                  <a:srgbClr val="00B0F0"/>
                </a:solidFill>
                <a:latin typeface="Consolas" panose="020B0609020204030204" charset="0"/>
                <a:sym typeface="+mn-ea"/>
              </a:rPr>
              <a:t>True</a:t>
            </a:r>
          </a:p>
          <a:p>
            <a:pPr marL="0" indent="0" fontAlgn="base">
              <a:lnSpc>
                <a:spcPct val="100000"/>
              </a:lnSpc>
              <a:spcBef>
                <a:spcPts val="0"/>
              </a:spcBef>
              <a:buNone/>
            </a:pPr>
            <a:r>
              <a:rPr lang="en-US" sz="2000" b="1" noProof="1">
                <a:latin typeface="Consolas" panose="020B0609020204030204" charset="0"/>
              </a:rPr>
              <a:t>&gt;&gt;&gt; 7 in x</a:t>
            </a:r>
          </a:p>
          <a:p>
            <a:pPr marL="0" indent="0" fontAlgn="base">
              <a:lnSpc>
                <a:spcPct val="100000"/>
              </a:lnSpc>
              <a:spcBef>
                <a:spcPts val="0"/>
              </a:spcBef>
              <a:buNone/>
            </a:pPr>
            <a:r>
              <a:rPr lang="en-US" sz="2000" b="1" noProof="1">
                <a:solidFill>
                  <a:srgbClr val="00B0F0"/>
                </a:solidFill>
                <a:latin typeface="Consolas" panose="020B0609020204030204" charset="0"/>
              </a:rPr>
              <a:t>True</a:t>
            </a:r>
            <a:endParaRPr lang="en-US" sz="2000" b="1" strike="noStrike" noProof="1">
              <a:solidFill>
                <a:srgbClr val="00B0F0"/>
              </a:solidFill>
              <a:latin typeface="Consolas" panose="020B0609020204030204" charset="0"/>
            </a:endParaRPr>
          </a:p>
          <a:p>
            <a:pPr marL="0" indent="0" fontAlgn="base">
              <a:lnSpc>
                <a:spcPct val="100000"/>
              </a:lnSpc>
              <a:spcBef>
                <a:spcPts val="0"/>
              </a:spcBef>
              <a:buNone/>
            </a:pPr>
            <a:r>
              <a:rPr lang="en-US" sz="2000" b="1" dirty="0">
                <a:latin typeface="Consolas" panose="020B0609020204030204" charset="0"/>
                <a:sym typeface="+mn-ea"/>
              </a:rPr>
              <a:t>&gt;&gt;&gt; 2 in x                        #</a:t>
            </a:r>
            <a:r>
              <a:rPr lang="en-US" sz="2000" b="1" dirty="0" err="1">
                <a:latin typeface="Consolas" panose="020B0609020204030204" charset="0"/>
                <a:sym typeface="+mn-ea"/>
              </a:rPr>
              <a:t>不可再次访问已访问过的元素</a:t>
            </a:r>
            <a:endParaRPr lang="en-US" sz="2000" b="1" strike="noStrike" noProof="1">
              <a:latin typeface="Consolas" panose="020B0609020204030204" charset="0"/>
            </a:endParaRPr>
          </a:p>
          <a:p>
            <a:pPr marL="0" indent="0" fontAlgn="base">
              <a:lnSpc>
                <a:spcPct val="100000"/>
              </a:lnSpc>
              <a:spcBef>
                <a:spcPts val="0"/>
              </a:spcBef>
              <a:buNone/>
            </a:pPr>
            <a:r>
              <a:rPr lang="en-US" sz="2000" b="1" dirty="0" smtClean="0">
                <a:solidFill>
                  <a:srgbClr val="00B0F0"/>
                </a:solidFill>
                <a:latin typeface="Consolas" panose="020B0609020204030204" charset="0"/>
                <a:sym typeface="+mn-ea"/>
              </a:rPr>
              <a:t>False</a:t>
            </a:r>
          </a:p>
          <a:p>
            <a:pPr marL="0" indent="0" fontAlgn="base">
              <a:lnSpc>
                <a:spcPct val="100000"/>
              </a:lnSpc>
              <a:spcBef>
                <a:spcPts val="0"/>
              </a:spcBef>
              <a:buNone/>
            </a:pPr>
            <a:r>
              <a:rPr lang="en-US" altLang="zh-CN" sz="2000" b="1" dirty="0">
                <a:latin typeface="Consolas" panose="020B0609020204030204" charset="0"/>
                <a:sym typeface="+mn-ea"/>
              </a:rPr>
              <a:t>&gt;&gt;&gt; </a:t>
            </a:r>
            <a:r>
              <a:rPr lang="en-US" altLang="zh-CN" sz="2000" b="1" dirty="0" smtClean="0">
                <a:latin typeface="Consolas" panose="020B0609020204030204" charset="0"/>
                <a:sym typeface="+mn-ea"/>
              </a:rPr>
              <a:t>8 </a:t>
            </a:r>
            <a:r>
              <a:rPr lang="en-US" altLang="zh-CN" sz="2000" b="1" dirty="0">
                <a:latin typeface="Consolas" panose="020B0609020204030204" charset="0"/>
                <a:sym typeface="+mn-ea"/>
              </a:rPr>
              <a:t>in x </a:t>
            </a:r>
            <a:endParaRPr lang="en-US" altLang="zh-CN" sz="2000" b="1" dirty="0" smtClean="0">
              <a:latin typeface="Consolas" panose="020B0609020204030204" charset="0"/>
              <a:sym typeface="+mn-ea"/>
            </a:endParaRPr>
          </a:p>
          <a:p>
            <a:pPr marL="0" indent="0" fontAlgn="base">
              <a:lnSpc>
                <a:spcPct val="100000"/>
              </a:lnSpc>
              <a:spcBef>
                <a:spcPts val="0"/>
              </a:spcBef>
              <a:buNone/>
            </a:pPr>
            <a:r>
              <a:rPr lang="en-US" altLang="zh-CN" sz="2000" b="1" dirty="0" smtClean="0">
                <a:solidFill>
                  <a:srgbClr val="00B0F0"/>
                </a:solidFill>
                <a:latin typeface="Consolas" panose="020B0609020204030204" charset="0"/>
                <a:sym typeface="+mn-ea"/>
              </a:rPr>
              <a:t>False</a:t>
            </a:r>
          </a:p>
          <a:p>
            <a:pPr marL="0" indent="0" fontAlgn="base">
              <a:lnSpc>
                <a:spcPct val="100000"/>
              </a:lnSpc>
              <a:spcBef>
                <a:spcPts val="0"/>
              </a:spcBef>
              <a:buNone/>
            </a:pPr>
            <a:endParaRPr lang="en-US" sz="2000" b="1" strike="noStrike" noProof="1">
              <a:solidFill>
                <a:srgbClr val="00B0F0"/>
              </a:solidFill>
              <a:latin typeface="Consolas" panose="020B0609020204030204" charset="0"/>
            </a:endParaRPr>
          </a:p>
          <a:p>
            <a:pPr marL="0" indent="0" fontAlgn="base">
              <a:lnSpc>
                <a:spcPct val="100000"/>
              </a:lnSpc>
              <a:spcBef>
                <a:spcPts val="0"/>
              </a:spcBef>
              <a:buNone/>
            </a:pPr>
            <a:r>
              <a:rPr lang="en-US" sz="2000" b="1" dirty="0">
                <a:latin typeface="Consolas" panose="020B0609020204030204" charset="0"/>
                <a:sym typeface="+mn-ea"/>
              </a:rPr>
              <a:t>&gt;&gt;&gt; x = map(</a:t>
            </a:r>
            <a:r>
              <a:rPr lang="en-US" sz="2000" b="1" dirty="0" err="1">
                <a:latin typeface="Consolas" panose="020B0609020204030204" charset="0"/>
                <a:sym typeface="+mn-ea"/>
              </a:rPr>
              <a:t>str</a:t>
            </a:r>
            <a:r>
              <a:rPr lang="en-US" sz="2000" b="1" dirty="0">
                <a:latin typeface="Consolas" panose="020B0609020204030204" charset="0"/>
                <a:sym typeface="+mn-ea"/>
              </a:rPr>
              <a:t>, range(20))       #</a:t>
            </a:r>
            <a:r>
              <a:rPr lang="en-US" sz="2000" b="1" dirty="0" err="1">
                <a:latin typeface="Consolas" panose="020B0609020204030204" charset="0"/>
                <a:sym typeface="+mn-ea"/>
              </a:rPr>
              <a:t>map对象也具有类似的特点</a:t>
            </a:r>
            <a:endParaRPr lang="en-US" sz="2000" b="1" strike="noStrike" noProof="1">
              <a:latin typeface="Consolas" panose="020B0609020204030204" charset="0"/>
            </a:endParaRPr>
          </a:p>
          <a:p>
            <a:pPr marL="0" indent="0" fontAlgn="base">
              <a:lnSpc>
                <a:spcPct val="100000"/>
              </a:lnSpc>
              <a:spcBef>
                <a:spcPts val="0"/>
              </a:spcBef>
              <a:buNone/>
            </a:pPr>
            <a:r>
              <a:rPr lang="en-US" sz="2000" b="1" dirty="0">
                <a:latin typeface="Consolas" panose="020B0609020204030204" charset="0"/>
                <a:sym typeface="+mn-ea"/>
              </a:rPr>
              <a:t>&gt;&gt;&gt; '0' in x</a:t>
            </a:r>
            <a:endParaRPr lang="en-US" sz="2000" b="1" strike="noStrike" noProof="1">
              <a:latin typeface="Consolas" panose="020B0609020204030204" charset="0"/>
            </a:endParaRPr>
          </a:p>
          <a:p>
            <a:pPr marL="0" indent="0" fontAlgn="base">
              <a:lnSpc>
                <a:spcPct val="100000"/>
              </a:lnSpc>
              <a:spcBef>
                <a:spcPts val="0"/>
              </a:spcBef>
              <a:buNone/>
            </a:pPr>
            <a:r>
              <a:rPr lang="en-US" sz="2000" b="1" dirty="0">
                <a:solidFill>
                  <a:srgbClr val="00B0F0"/>
                </a:solidFill>
                <a:latin typeface="Consolas" panose="020B0609020204030204" charset="0"/>
                <a:sym typeface="+mn-ea"/>
              </a:rPr>
              <a:t>True</a:t>
            </a:r>
            <a:endParaRPr lang="en-US" sz="2000" b="1" strike="noStrike" noProof="1">
              <a:solidFill>
                <a:srgbClr val="00B0F0"/>
              </a:solidFill>
              <a:latin typeface="Consolas" panose="020B0609020204030204" charset="0"/>
            </a:endParaRPr>
          </a:p>
          <a:p>
            <a:pPr marL="0" indent="0" fontAlgn="base">
              <a:lnSpc>
                <a:spcPct val="100000"/>
              </a:lnSpc>
              <a:spcBef>
                <a:spcPts val="0"/>
              </a:spcBef>
              <a:buNone/>
            </a:pPr>
            <a:r>
              <a:rPr lang="en-US" sz="2000" b="1" dirty="0">
                <a:latin typeface="Consolas" panose="020B0609020204030204" charset="0"/>
                <a:sym typeface="+mn-ea"/>
              </a:rPr>
              <a:t>&gt;&gt;&gt; '0' in x                      #</a:t>
            </a:r>
            <a:r>
              <a:rPr lang="en-US" sz="2000" b="1" dirty="0" err="1">
                <a:latin typeface="Consolas" panose="020B0609020204030204" charset="0"/>
                <a:sym typeface="+mn-ea"/>
              </a:rPr>
              <a:t>不可再次访问已访问过的元素</a:t>
            </a:r>
            <a:endParaRPr lang="en-US" sz="2000" b="1" strike="noStrike" noProof="1">
              <a:latin typeface="Consolas" panose="020B0609020204030204" charset="0"/>
            </a:endParaRPr>
          </a:p>
          <a:p>
            <a:pPr marL="0" indent="0" fontAlgn="base">
              <a:lnSpc>
                <a:spcPct val="100000"/>
              </a:lnSpc>
              <a:spcBef>
                <a:spcPts val="0"/>
              </a:spcBef>
              <a:buNone/>
            </a:pPr>
            <a:r>
              <a:rPr lang="en-US" sz="2000" b="1" dirty="0">
                <a:solidFill>
                  <a:srgbClr val="00B0F0"/>
                </a:solidFill>
                <a:latin typeface="Consolas" panose="020B0609020204030204" charset="0"/>
                <a:sym typeface="+mn-ea"/>
              </a:rPr>
              <a:t>False</a:t>
            </a:r>
            <a:endParaRPr lang="zh-CN" altLang="en-US" sz="20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56</a:t>
            </a:fld>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a:t>
            </a:r>
            <a:r>
              <a:rPr lang="en-US" altLang="zh-CN"/>
              <a:t>4</a:t>
            </a:r>
            <a:r>
              <a:rPr lang="zh-CN" altLang="en-US"/>
              <a:t>  字典</a:t>
            </a:r>
          </a:p>
        </p:txBody>
      </p:sp>
      <p:sp>
        <p:nvSpPr>
          <p:cNvPr id="3" name="内容占位符 2"/>
          <p:cNvSpPr>
            <a:spLocks noGrp="1"/>
          </p:cNvSpPr>
          <p:nvPr>
            <p:ph idx="1"/>
          </p:nvPr>
        </p:nvSpPr>
        <p:spPr/>
        <p:txBody>
          <a:bodyPr>
            <a:normAutofit fontScale="92500"/>
          </a:bodyPr>
          <a:lstStyle/>
          <a:p>
            <a:pPr fontAlgn="auto">
              <a:lnSpc>
                <a:spcPct val="150000"/>
              </a:lnSpc>
              <a:spcBef>
                <a:spcPts val="0"/>
              </a:spcBef>
            </a:pPr>
            <a:r>
              <a:rPr lang="zh-CN" altLang="en-US" sz="2400" b="1" dirty="0"/>
              <a:t>字典（dictionary）是包含若干“键:值”元素的</a:t>
            </a:r>
            <a:r>
              <a:rPr lang="zh-CN" altLang="en-US" sz="2400" b="1" dirty="0">
                <a:solidFill>
                  <a:srgbClr val="FF0000"/>
                </a:solidFill>
              </a:rPr>
              <a:t>无序可变序列</a:t>
            </a:r>
            <a:r>
              <a:rPr lang="zh-CN" altLang="en-US" sz="2400" b="1" dirty="0"/>
              <a:t>，字典中的</a:t>
            </a:r>
            <a:r>
              <a:rPr lang="zh-CN" altLang="en-US" sz="2400" b="1" dirty="0">
                <a:solidFill>
                  <a:srgbClr val="FF0000"/>
                </a:solidFill>
              </a:rPr>
              <a:t>每个元素包含用冒号分隔开的“键”和“值”两部分</a:t>
            </a:r>
            <a:r>
              <a:rPr lang="zh-CN" altLang="en-US" sz="2400" b="1" dirty="0"/>
              <a:t>，表示一种映射或对应关系，也称关联数组。定义字典时，每个元素的“键”和“值”之间用冒号分隔，不同元素之间用逗号分隔，所有的元素放在一对</a:t>
            </a:r>
            <a:r>
              <a:rPr lang="zh-CN" altLang="en-US" sz="2400" b="1" dirty="0">
                <a:solidFill>
                  <a:srgbClr val="FF0000"/>
                </a:solidFill>
              </a:rPr>
              <a:t>大括号</a:t>
            </a:r>
            <a:r>
              <a:rPr lang="zh-CN" altLang="en-US" sz="2400" b="1" dirty="0"/>
              <a:t>“｛｝”中。</a:t>
            </a:r>
          </a:p>
          <a:p>
            <a:pPr fontAlgn="auto">
              <a:lnSpc>
                <a:spcPct val="150000"/>
              </a:lnSpc>
              <a:spcBef>
                <a:spcPts val="0"/>
              </a:spcBef>
            </a:pPr>
            <a:r>
              <a:rPr lang="zh-CN" altLang="en-US" sz="2400" b="1" dirty="0">
                <a:solidFill>
                  <a:srgbClr val="FF0000"/>
                </a:solidFill>
              </a:rPr>
              <a:t>字典中元素的“键”可以是Python中任意不可变数据</a:t>
            </a:r>
            <a:r>
              <a:rPr lang="zh-CN" altLang="en-US" sz="2400" b="1" dirty="0"/>
              <a:t>，例如</a:t>
            </a:r>
            <a:r>
              <a:rPr lang="zh-CN" altLang="en-US" sz="2400" b="1" dirty="0">
                <a:solidFill>
                  <a:srgbClr val="0070C0"/>
                </a:solidFill>
              </a:rPr>
              <a:t>整数、实数、复数、字符串、元组等</a:t>
            </a:r>
            <a:r>
              <a:rPr lang="zh-CN" altLang="en-US" sz="2400" b="1" dirty="0"/>
              <a:t>类型等可哈希数据，但不能使用列表、集合、字典或其他可变类型作为字典的“键”。</a:t>
            </a:r>
          </a:p>
          <a:p>
            <a:pPr fontAlgn="auto">
              <a:lnSpc>
                <a:spcPct val="150000"/>
              </a:lnSpc>
              <a:spcBef>
                <a:spcPts val="0"/>
              </a:spcBef>
            </a:pPr>
            <a:r>
              <a:rPr lang="zh-CN" altLang="en-US" sz="2400" b="1" dirty="0">
                <a:solidFill>
                  <a:srgbClr val="FF0000"/>
                </a:solidFill>
              </a:rPr>
              <a:t>字典中的“键”不允许重复</a:t>
            </a:r>
            <a:r>
              <a:rPr lang="zh-CN" altLang="en-US" sz="2400" b="1" dirty="0"/>
              <a:t>，“值”是可以重复的。</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57</a:t>
            </a:fld>
            <a:endParaRPr lang="zh-CN" altLang="en-US"/>
          </a:p>
        </p:txBody>
      </p:sp>
      <p:sp>
        <p:nvSpPr>
          <p:cNvPr id="5" name="矩形 4"/>
          <p:cNvSpPr/>
          <p:nvPr/>
        </p:nvSpPr>
        <p:spPr>
          <a:xfrm>
            <a:off x="445030" y="5447242"/>
            <a:ext cx="8232775" cy="1200150"/>
          </a:xfrm>
          <a:prstGeom prst="rect">
            <a:avLst/>
          </a:prstGeom>
        </p:spPr>
        <p:txBody>
          <a:bodyPr>
            <a:spAutoFit/>
          </a:bodyPr>
          <a:lstStyle/>
          <a:p>
            <a:pPr marL="400050" algn="just">
              <a:spcAft>
                <a:spcPts val="0"/>
              </a:spcAft>
              <a:defRPr/>
            </a:pPr>
            <a:r>
              <a:rPr lang="x-none" altLang="zh-CN" sz="2400" kern="100" dirty="0">
                <a:latin typeface="Times New Roman" panose="02020603050405020304" pitchFamily="18" charset="0"/>
              </a:rPr>
              <a:t>&gt;&gt;&gt; </a:t>
            </a:r>
            <a:r>
              <a:rPr lang="x-none" altLang="zh-CN" sz="2400" b="1" kern="100" dirty="0">
                <a:solidFill>
                  <a:srgbClr val="FF0000"/>
                </a:solidFill>
                <a:latin typeface="Times New Roman" panose="02020603050405020304" pitchFamily="18" charset="0"/>
              </a:rPr>
              <a:t>hash(100)    </a:t>
            </a:r>
            <a:r>
              <a:rPr lang="x-none" altLang="zh-CN" sz="2400" kern="100" dirty="0">
                <a:latin typeface="Times New Roman" panose="02020603050405020304" pitchFamily="18" charset="0"/>
              </a:rPr>
              <a:t>#</a:t>
            </a:r>
            <a:r>
              <a:rPr lang="zh-CN" altLang="zh-CN" sz="2400" kern="100" dirty="0">
                <a:latin typeface="Times New Roman" panose="02020603050405020304" pitchFamily="18" charset="0"/>
              </a:rPr>
              <a:t>结果：</a:t>
            </a:r>
            <a:r>
              <a:rPr lang="x-none" altLang="zh-CN" sz="2400" kern="100" dirty="0">
                <a:latin typeface="Times New Roman" panose="02020603050405020304" pitchFamily="18" charset="0"/>
              </a:rPr>
              <a:t>100</a:t>
            </a:r>
            <a:endParaRPr lang="zh-CN" altLang="zh-CN" sz="2400" kern="100" dirty="0">
              <a:latin typeface="Times New Roman" panose="02020603050405020304" pitchFamily="18" charset="0"/>
            </a:endParaRPr>
          </a:p>
          <a:p>
            <a:pPr marL="400050" algn="just">
              <a:spcAft>
                <a:spcPts val="0"/>
              </a:spcAft>
              <a:defRPr/>
            </a:pPr>
            <a:r>
              <a:rPr lang="x-none" altLang="zh-CN" sz="2400" kern="100" dirty="0">
                <a:latin typeface="Times New Roman" panose="02020603050405020304" pitchFamily="18" charset="0"/>
              </a:rPr>
              <a:t>&gt;&gt;&gt; </a:t>
            </a:r>
            <a:r>
              <a:rPr lang="x-none" altLang="zh-CN" sz="2400" b="1" kern="100" dirty="0">
                <a:solidFill>
                  <a:srgbClr val="FF0000"/>
                </a:solidFill>
                <a:latin typeface="Times New Roman" panose="02020603050405020304" pitchFamily="18" charset="0"/>
              </a:rPr>
              <a:t>hash(1.23)    </a:t>
            </a:r>
            <a:r>
              <a:rPr lang="x-none" altLang="zh-CN" sz="2400" kern="100" dirty="0">
                <a:latin typeface="Times New Roman" panose="02020603050405020304" pitchFamily="18" charset="0"/>
              </a:rPr>
              <a:t>#</a:t>
            </a:r>
            <a:r>
              <a:rPr lang="zh-CN" altLang="zh-CN" sz="2400" kern="100" dirty="0">
                <a:latin typeface="Times New Roman" panose="02020603050405020304" pitchFamily="18" charset="0"/>
              </a:rPr>
              <a:t>结果：</a:t>
            </a:r>
            <a:r>
              <a:rPr lang="x-none" altLang="zh-CN" sz="2400" kern="100" dirty="0">
                <a:latin typeface="Times New Roman" panose="02020603050405020304" pitchFamily="18" charset="0"/>
              </a:rPr>
              <a:t>530343892119149569</a:t>
            </a:r>
            <a:endParaRPr lang="zh-CN" altLang="zh-CN" sz="2400" kern="100" dirty="0">
              <a:latin typeface="Times New Roman" panose="02020603050405020304" pitchFamily="18" charset="0"/>
            </a:endParaRPr>
          </a:p>
          <a:p>
            <a:pPr marL="400050" algn="just">
              <a:spcAft>
                <a:spcPts val="0"/>
              </a:spcAft>
              <a:defRPr/>
            </a:pPr>
            <a:r>
              <a:rPr lang="x-none" altLang="zh-CN" sz="2400" kern="100" dirty="0">
                <a:latin typeface="Times New Roman" panose="02020603050405020304" pitchFamily="18" charset="0"/>
              </a:rPr>
              <a:t>&gt;&gt;&gt; </a:t>
            </a:r>
            <a:r>
              <a:rPr lang="x-none" altLang="zh-CN" sz="2400" b="1" kern="100" dirty="0">
                <a:solidFill>
                  <a:srgbClr val="FF0000"/>
                </a:solidFill>
                <a:latin typeface="Times New Roman" panose="02020603050405020304" pitchFamily="18" charset="0"/>
              </a:rPr>
              <a:t>hash('abc')    </a:t>
            </a:r>
            <a:r>
              <a:rPr lang="x-none" altLang="zh-CN" sz="2400" kern="100" dirty="0">
                <a:latin typeface="Times New Roman" panose="02020603050405020304" pitchFamily="18" charset="0"/>
              </a:rPr>
              <a:t>#</a:t>
            </a:r>
            <a:r>
              <a:rPr lang="zh-CN" altLang="zh-CN" sz="2400" kern="100" dirty="0">
                <a:latin typeface="Times New Roman" panose="02020603050405020304" pitchFamily="18" charset="0"/>
              </a:rPr>
              <a:t>结果：</a:t>
            </a:r>
            <a:r>
              <a:rPr lang="x-none" altLang="zh-CN" sz="2400" kern="100" dirty="0">
                <a:latin typeface="Times New Roman" panose="02020603050405020304" pitchFamily="18" charset="0"/>
              </a:rPr>
              <a:t>901130859749610928</a:t>
            </a:r>
            <a:endParaRPr lang="zh-CN" altLang="zh-CN" sz="2400" kern="100" dirty="0">
              <a:latin typeface="Times New Roman" panose="02020603050405020304" pitchFamily="18" charset="0"/>
            </a:endParaRPr>
          </a:p>
        </p:txBody>
      </p:sp>
      <p:sp>
        <p:nvSpPr>
          <p:cNvPr id="6" name="矩形 5"/>
          <p:cNvSpPr/>
          <p:nvPr/>
        </p:nvSpPr>
        <p:spPr>
          <a:xfrm>
            <a:off x="7779937" y="4782483"/>
            <a:ext cx="4379043" cy="1938992"/>
          </a:xfrm>
          <a:prstGeom prst="rect">
            <a:avLst/>
          </a:prstGeom>
        </p:spPr>
        <p:txBody>
          <a:bodyPr wrap="square">
            <a:spAutoFit/>
          </a:bodyPr>
          <a:lstStyle/>
          <a:p>
            <a:r>
              <a:rPr lang="zh-CN" altLang="en-US" sz="2400" b="1" dirty="0"/>
              <a:t>&gt;&gt;&gt; hash([1])</a:t>
            </a:r>
          </a:p>
          <a:p>
            <a:r>
              <a:rPr lang="zh-CN" altLang="en-US" sz="2400" b="1" dirty="0"/>
              <a:t>Traceback (most recent call last):</a:t>
            </a:r>
          </a:p>
          <a:p>
            <a:r>
              <a:rPr lang="zh-CN" altLang="en-US" sz="2400" b="1" dirty="0"/>
              <a:t>  File "&lt;stdin&gt;", line 1, in &lt;module&gt;</a:t>
            </a:r>
          </a:p>
          <a:p>
            <a:r>
              <a:rPr lang="zh-CN" altLang="en-US" sz="2400" b="1" dirty="0"/>
              <a:t>TypeError: unhashable type: 'list</a:t>
            </a:r>
            <a:r>
              <a:rPr lang="zh-CN" altLang="en-US" sz="2400" b="1" dirty="0" smtClean="0"/>
              <a:t>'</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a:t>
            </a:r>
            <a:r>
              <a:rPr lang="en-US" altLang="zh-CN"/>
              <a:t>4</a:t>
            </a:r>
            <a:r>
              <a:rPr lang="zh-CN" altLang="en-US"/>
              <a:t>.1  字典创建与删除</a:t>
            </a:r>
          </a:p>
        </p:txBody>
      </p:sp>
      <p:sp>
        <p:nvSpPr>
          <p:cNvPr id="3" name="内容占位符 2"/>
          <p:cNvSpPr>
            <a:spLocks noGrp="1"/>
          </p:cNvSpPr>
          <p:nvPr>
            <p:ph idx="1"/>
          </p:nvPr>
        </p:nvSpPr>
        <p:spPr>
          <a:xfrm>
            <a:off x="838200" y="1321435"/>
            <a:ext cx="10515600" cy="5035550"/>
          </a:xfrm>
        </p:spPr>
        <p:txBody>
          <a:bodyPr>
            <a:normAutofit fontScale="92500" lnSpcReduction="10000"/>
          </a:bodyPr>
          <a:lstStyle/>
          <a:p>
            <a:pPr fontAlgn="auto">
              <a:lnSpc>
                <a:spcPct val="100000"/>
              </a:lnSpc>
              <a:spcBef>
                <a:spcPts val="0"/>
              </a:spcBef>
              <a:buFont typeface="Arial" panose="020B0604020202020204" pitchFamily="34" charset="0"/>
              <a:buChar char="•"/>
            </a:pPr>
            <a:r>
              <a:rPr lang="zh-CN" altLang="en-US" sz="2400" b="1" dirty="0"/>
              <a:t>使用赋值运算符“</a:t>
            </a:r>
            <a:r>
              <a:rPr lang="zh-CN" altLang="en-US" sz="2400" b="1" dirty="0">
                <a:solidFill>
                  <a:srgbClr val="FF0000"/>
                </a:solidFill>
              </a:rPr>
              <a:t>=</a:t>
            </a:r>
            <a:r>
              <a:rPr lang="zh-CN" altLang="en-US" sz="2400" b="1" dirty="0"/>
              <a:t>”将一个字典赋值给一个变量即可创建一个字典变量。</a:t>
            </a:r>
          </a:p>
          <a:p>
            <a:pPr marL="0" indent="0" fontAlgn="auto">
              <a:lnSpc>
                <a:spcPct val="100000"/>
              </a:lnSpc>
              <a:spcBef>
                <a:spcPts val="0"/>
              </a:spcBef>
              <a:buNone/>
            </a:pPr>
            <a:r>
              <a:rPr lang="zh-CN" altLang="en-US" sz="2000" b="1" dirty="0">
                <a:latin typeface="Consolas" panose="020B0609020204030204" charset="0"/>
              </a:rPr>
              <a:t>&gt;&gt;&gt; aDict = {'server': 'db.diveintopython3.org', 'database': 'mysql'}</a:t>
            </a:r>
          </a:p>
          <a:p>
            <a:pPr marL="0" indent="0" fontAlgn="auto">
              <a:lnSpc>
                <a:spcPct val="100000"/>
              </a:lnSpc>
              <a:spcBef>
                <a:spcPts val="0"/>
              </a:spcBef>
              <a:buNone/>
            </a:pPr>
            <a:endParaRPr lang="zh-CN" altLang="en-US" sz="2000" b="1" dirty="0">
              <a:latin typeface="Consolas" panose="020B0609020204030204" charset="0"/>
            </a:endParaRPr>
          </a:p>
          <a:p>
            <a:pPr fontAlgn="auto">
              <a:lnSpc>
                <a:spcPct val="100000"/>
              </a:lnSpc>
              <a:spcBef>
                <a:spcPts val="0"/>
              </a:spcBef>
              <a:buFont typeface="Arial" panose="020B0604020202020204" pitchFamily="34" charset="0"/>
              <a:buChar char="•"/>
            </a:pPr>
            <a:r>
              <a:rPr lang="zh-CN" altLang="en-US" sz="2400" b="1" dirty="0"/>
              <a:t>也可以使用内置类dict以不同形式创建字典。</a:t>
            </a:r>
          </a:p>
          <a:p>
            <a:pPr marL="0" indent="0" fontAlgn="auto">
              <a:lnSpc>
                <a:spcPct val="100000"/>
              </a:lnSpc>
              <a:spcBef>
                <a:spcPts val="0"/>
              </a:spcBef>
              <a:buNone/>
            </a:pPr>
            <a:r>
              <a:rPr lang="zh-CN" altLang="en-US" sz="2000" b="1" dirty="0">
                <a:latin typeface="Consolas" panose="020B0609020204030204" charset="0"/>
              </a:rPr>
              <a:t>&gt;&gt;&gt; x = dict()                               #空字典</a:t>
            </a:r>
          </a:p>
          <a:p>
            <a:pPr marL="0" indent="0" fontAlgn="auto">
              <a:lnSpc>
                <a:spcPct val="100000"/>
              </a:lnSpc>
              <a:spcBef>
                <a:spcPts val="0"/>
              </a:spcBef>
              <a:buNone/>
            </a:pPr>
            <a:r>
              <a:rPr lang="zh-CN" altLang="en-US" sz="2000" b="1" dirty="0">
                <a:latin typeface="Consolas" panose="020B0609020204030204" charset="0"/>
              </a:rPr>
              <a:t>&gt;&gt;&gt; type(x)                                  #查看对象类型</a:t>
            </a:r>
          </a:p>
          <a:p>
            <a:pPr marL="0" indent="0" fontAlgn="auto">
              <a:lnSpc>
                <a:spcPct val="100000"/>
              </a:lnSpc>
              <a:spcBef>
                <a:spcPts val="0"/>
              </a:spcBef>
              <a:buNone/>
            </a:pPr>
            <a:r>
              <a:rPr lang="zh-CN" altLang="en-US" sz="2000" b="1" dirty="0">
                <a:solidFill>
                  <a:srgbClr val="00B0F0"/>
                </a:solidFill>
                <a:latin typeface="Consolas" panose="020B0609020204030204" charset="0"/>
              </a:rPr>
              <a:t>&lt;class 'dict'&gt;</a:t>
            </a:r>
          </a:p>
          <a:p>
            <a:pPr marL="0" indent="0" fontAlgn="auto">
              <a:lnSpc>
                <a:spcPct val="100000"/>
              </a:lnSpc>
              <a:spcBef>
                <a:spcPts val="0"/>
              </a:spcBef>
              <a:buNone/>
            </a:pPr>
            <a:r>
              <a:rPr lang="zh-CN" altLang="en-US" sz="2000" b="1" dirty="0">
                <a:latin typeface="Consolas" panose="020B0609020204030204" charset="0"/>
              </a:rPr>
              <a:t>&gt;&gt;&gt; x = {}                                   #空字典</a:t>
            </a:r>
          </a:p>
          <a:p>
            <a:pPr marL="0" indent="0" fontAlgn="auto">
              <a:lnSpc>
                <a:spcPct val="100000"/>
              </a:lnSpc>
              <a:spcBef>
                <a:spcPts val="0"/>
              </a:spcBef>
              <a:buNone/>
            </a:pPr>
            <a:r>
              <a:rPr lang="zh-CN" altLang="en-US" sz="2000" b="1" dirty="0">
                <a:latin typeface="Consolas" panose="020B0609020204030204" charset="0"/>
              </a:rPr>
              <a:t>&gt;&gt;&gt; keys = ['a', 'b', 'c', 'd']</a:t>
            </a:r>
          </a:p>
          <a:p>
            <a:pPr marL="0" indent="0" fontAlgn="auto">
              <a:lnSpc>
                <a:spcPct val="100000"/>
              </a:lnSpc>
              <a:spcBef>
                <a:spcPts val="0"/>
              </a:spcBef>
              <a:buNone/>
            </a:pPr>
            <a:r>
              <a:rPr lang="zh-CN" altLang="en-US" sz="2000" b="1" dirty="0">
                <a:latin typeface="Consolas" panose="020B0609020204030204" charset="0"/>
              </a:rPr>
              <a:t>&gt;&gt;&gt; values = [1, 2, 3, 4]</a:t>
            </a:r>
          </a:p>
          <a:p>
            <a:pPr marL="0" indent="0" fontAlgn="auto">
              <a:lnSpc>
                <a:spcPct val="100000"/>
              </a:lnSpc>
              <a:spcBef>
                <a:spcPts val="0"/>
              </a:spcBef>
              <a:buNone/>
            </a:pPr>
            <a:r>
              <a:rPr lang="zh-CN" altLang="en-US" sz="2000" b="1" dirty="0">
                <a:latin typeface="Consolas" panose="020B0609020204030204" charset="0"/>
              </a:rPr>
              <a:t>&gt;&gt;&gt; </a:t>
            </a:r>
            <a:r>
              <a:rPr lang="zh-CN" altLang="en-US" sz="2000" b="1" dirty="0">
                <a:solidFill>
                  <a:srgbClr val="FF0000"/>
                </a:solidFill>
                <a:latin typeface="Consolas" panose="020B0609020204030204" charset="0"/>
              </a:rPr>
              <a:t>dictionary = dict(zip(keys, values))     #根据已有数据创建字典</a:t>
            </a:r>
          </a:p>
          <a:p>
            <a:pPr marL="0" indent="0">
              <a:lnSpc>
                <a:spcPct val="100000"/>
              </a:lnSpc>
              <a:spcBef>
                <a:spcPts val="0"/>
              </a:spcBef>
              <a:buNone/>
            </a:pPr>
            <a:r>
              <a:rPr lang="zh-CN" altLang="en-US" sz="2000" b="1" dirty="0">
                <a:latin typeface="Consolas" panose="020B0609020204030204" charset="0"/>
              </a:rPr>
              <a:t>&gt;&gt;&gt; </a:t>
            </a:r>
            <a:r>
              <a:rPr lang="zh-CN" altLang="en-US" sz="2000" b="1" dirty="0">
                <a:solidFill>
                  <a:srgbClr val="FF0000"/>
                </a:solidFill>
                <a:latin typeface="Consolas" panose="020B0609020204030204" charset="0"/>
              </a:rPr>
              <a:t>d = dict(name='Dong', age=39</a:t>
            </a:r>
            <a:r>
              <a:rPr lang="zh-CN" altLang="en-US" sz="2000" b="1" dirty="0" smtClean="0">
                <a:solidFill>
                  <a:srgbClr val="FF0000"/>
                </a:solidFill>
                <a:latin typeface="Consolas" panose="020B0609020204030204" charset="0"/>
              </a:rPr>
              <a:t>)</a:t>
            </a:r>
            <a:r>
              <a:rPr lang="en-US" altLang="zh-CN" sz="2000" b="1" dirty="0" smtClean="0">
                <a:solidFill>
                  <a:srgbClr val="FF0000"/>
                </a:solidFill>
                <a:latin typeface="Consolas" panose="020B0609020204030204" charset="0"/>
              </a:rPr>
              <a:t>;d</a:t>
            </a:r>
            <a:r>
              <a:rPr lang="zh-CN" altLang="en-US" sz="2000" b="1" dirty="0" smtClean="0">
                <a:solidFill>
                  <a:srgbClr val="FF0000"/>
                </a:solidFill>
                <a:latin typeface="Consolas" panose="020B0609020204030204" charset="0"/>
              </a:rPr>
              <a:t> </a:t>
            </a:r>
            <a:r>
              <a:rPr lang="zh-CN" altLang="en-US" sz="2000" b="1" dirty="0">
                <a:solidFill>
                  <a:srgbClr val="FF0000"/>
                </a:solidFill>
                <a:latin typeface="Consolas" panose="020B0609020204030204" charset="0"/>
              </a:rPr>
              <a:t>#以关键参数的形式创建字典</a:t>
            </a:r>
          </a:p>
          <a:p>
            <a:pPr marL="0" indent="0" fontAlgn="auto">
              <a:lnSpc>
                <a:spcPct val="100000"/>
              </a:lnSpc>
              <a:spcBef>
                <a:spcPts val="0"/>
              </a:spcBef>
              <a:buNone/>
            </a:pPr>
            <a:r>
              <a:rPr lang="en-US" altLang="zh-CN" sz="2000" b="1" dirty="0" smtClean="0">
                <a:latin typeface="Consolas" panose="020B0609020204030204" charset="0"/>
              </a:rPr>
              <a:t>{'</a:t>
            </a:r>
            <a:r>
              <a:rPr lang="en-US" altLang="zh-CN" sz="2000" b="1" dirty="0">
                <a:latin typeface="Consolas" panose="020B0609020204030204" charset="0"/>
              </a:rPr>
              <a:t>name': 'Dong', 'age': 39</a:t>
            </a:r>
            <a:r>
              <a:rPr lang="en-US" altLang="zh-CN" sz="2000" b="1" dirty="0" smtClean="0">
                <a:latin typeface="Consolas" panose="020B0609020204030204" charset="0"/>
              </a:rPr>
              <a:t>}</a:t>
            </a:r>
            <a:r>
              <a:rPr lang="zh-CN" altLang="en-US" sz="2000" b="1" dirty="0">
                <a:solidFill>
                  <a:srgbClr val="FF0000"/>
                </a:solidFill>
                <a:latin typeface="Consolas" panose="020B0609020204030204" charset="0"/>
              </a:rPr>
              <a:t> </a:t>
            </a:r>
            <a:endParaRPr lang="en-US" altLang="zh-CN" sz="2000" b="1" dirty="0" smtClean="0">
              <a:solidFill>
                <a:srgbClr val="FF0000"/>
              </a:solidFill>
              <a:latin typeface="Consolas" panose="020B0609020204030204" charset="0"/>
            </a:endParaRPr>
          </a:p>
          <a:p>
            <a:pPr marL="0" indent="0" fontAlgn="auto">
              <a:lnSpc>
                <a:spcPct val="100000"/>
              </a:lnSpc>
              <a:spcBef>
                <a:spcPts val="0"/>
              </a:spcBef>
              <a:buNone/>
            </a:pPr>
            <a:r>
              <a:rPr lang="zh-CN" altLang="en-US" sz="2000" b="1" dirty="0" smtClean="0">
                <a:latin typeface="Consolas" panose="020B0609020204030204" charset="0"/>
              </a:rPr>
              <a:t>&gt;&gt;&gt; </a:t>
            </a:r>
            <a:r>
              <a:rPr lang="zh-CN" altLang="en-US" sz="2000" b="1" dirty="0">
                <a:latin typeface="Consolas" panose="020B0609020204030204" charset="0"/>
              </a:rPr>
              <a:t>aDict = dict.fromkeys(['name', 'age', 'sex</a:t>
            </a:r>
            <a:r>
              <a:rPr lang="zh-CN" altLang="en-US" sz="2000" b="1" dirty="0" smtClean="0">
                <a:latin typeface="Consolas" panose="020B0609020204030204" charset="0"/>
              </a:rPr>
              <a:t>'])</a:t>
            </a:r>
            <a:endParaRPr lang="en-US" altLang="zh-CN" sz="2000" b="1" dirty="0" smtClean="0">
              <a:latin typeface="Consolas" panose="020B0609020204030204" charset="0"/>
            </a:endParaRPr>
          </a:p>
          <a:p>
            <a:pPr marL="0" indent="0" fontAlgn="auto">
              <a:lnSpc>
                <a:spcPct val="100000"/>
              </a:lnSpc>
              <a:spcBef>
                <a:spcPts val="0"/>
              </a:spcBef>
              <a:buNone/>
            </a:pPr>
            <a:r>
              <a:rPr lang="en-US" altLang="zh-CN" sz="2000" b="1" dirty="0" smtClean="0">
                <a:latin typeface="Consolas" panose="020B0609020204030204" charset="0"/>
              </a:rPr>
              <a:t># </a:t>
            </a:r>
            <a:r>
              <a:rPr lang="zh-CN" altLang="en-US" sz="2000" b="1" dirty="0" smtClean="0">
                <a:latin typeface="Consolas" panose="020B0609020204030204" charset="0"/>
              </a:rPr>
              <a:t>以</a:t>
            </a:r>
            <a:r>
              <a:rPr lang="zh-CN" altLang="en-US" sz="2000" b="1" dirty="0">
                <a:latin typeface="Consolas" panose="020B0609020204030204" charset="0"/>
              </a:rPr>
              <a:t>给定内容为“键”，创建“值”为空的字典</a:t>
            </a:r>
          </a:p>
          <a:p>
            <a:pPr marL="0" indent="0" fontAlgn="auto">
              <a:lnSpc>
                <a:spcPct val="100000"/>
              </a:lnSpc>
              <a:spcBef>
                <a:spcPts val="0"/>
              </a:spcBef>
              <a:buNone/>
            </a:pPr>
            <a:r>
              <a:rPr lang="zh-CN" altLang="en-US" sz="2000" b="1" dirty="0">
                <a:latin typeface="Consolas" panose="020B0609020204030204" charset="0"/>
              </a:rPr>
              <a:t>&gt;&gt;&gt; aDict</a:t>
            </a:r>
          </a:p>
          <a:p>
            <a:pPr marL="0" indent="0" fontAlgn="auto">
              <a:lnSpc>
                <a:spcPct val="100000"/>
              </a:lnSpc>
              <a:spcBef>
                <a:spcPts val="0"/>
              </a:spcBef>
              <a:buNone/>
            </a:pPr>
            <a:r>
              <a:rPr lang="zh-CN" altLang="en-US" sz="2000" b="1" dirty="0">
                <a:solidFill>
                  <a:srgbClr val="00B0F0"/>
                </a:solidFill>
                <a:latin typeface="Consolas" panose="020B0609020204030204" charset="0"/>
              </a:rPr>
              <a:t>{'age': None, 'name': None, 'sex': None}</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58</a:t>
            </a:fld>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a:t>
            </a:r>
            <a:r>
              <a:rPr lang="en-US" altLang="zh-CN"/>
              <a:t>4</a:t>
            </a:r>
            <a:r>
              <a:rPr lang="zh-CN" altLang="en-US"/>
              <a:t>.2  字典元素的访问</a:t>
            </a:r>
          </a:p>
        </p:txBody>
      </p:sp>
      <p:sp>
        <p:nvSpPr>
          <p:cNvPr id="3" name="内容占位符 2"/>
          <p:cNvSpPr>
            <a:spLocks noGrp="1"/>
          </p:cNvSpPr>
          <p:nvPr>
            <p:ph idx="1"/>
          </p:nvPr>
        </p:nvSpPr>
        <p:spPr/>
        <p:txBody>
          <a:bodyPr/>
          <a:lstStyle/>
          <a:p>
            <a:pPr fontAlgn="auto">
              <a:lnSpc>
                <a:spcPct val="150000"/>
              </a:lnSpc>
              <a:spcBef>
                <a:spcPts val="0"/>
              </a:spcBef>
              <a:buFont typeface="Arial" panose="020B0604020202020204" pitchFamily="34" charset="0"/>
              <a:buChar char="•"/>
            </a:pPr>
            <a:r>
              <a:rPr lang="zh-CN" altLang="en-US" sz="2400" b="1" dirty="0"/>
              <a:t>字典中的每个元素表示一种映射关系或对应关系，根据</a:t>
            </a:r>
            <a:r>
              <a:rPr lang="zh-CN" altLang="en-US" sz="2400" b="1" dirty="0">
                <a:solidFill>
                  <a:srgbClr val="FF0000"/>
                </a:solidFill>
              </a:rPr>
              <a:t>提供的“键”作为下标就可以访问对应的“值</a:t>
            </a:r>
            <a:r>
              <a:rPr lang="zh-CN" altLang="en-US" sz="2400" b="1" dirty="0"/>
              <a:t>”，如果字典中不存在这个“键”会抛出</a:t>
            </a:r>
            <a:r>
              <a:rPr lang="zh-CN" altLang="en-US" sz="2400" b="1" dirty="0">
                <a:solidFill>
                  <a:srgbClr val="FF0000"/>
                </a:solidFill>
              </a:rPr>
              <a:t>异常</a:t>
            </a:r>
            <a:r>
              <a:rPr lang="zh-CN" altLang="en-US" sz="2400" b="1" dirty="0"/>
              <a:t>。</a:t>
            </a:r>
          </a:p>
          <a:p>
            <a:pPr marL="0" indent="0" fontAlgn="auto">
              <a:lnSpc>
                <a:spcPct val="100000"/>
              </a:lnSpc>
              <a:spcBef>
                <a:spcPts val="0"/>
              </a:spcBef>
              <a:buNone/>
            </a:pPr>
            <a:endParaRPr lang="zh-CN" altLang="en-US" sz="2000" b="1" dirty="0">
              <a:latin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rPr>
              <a:t>&gt;&gt;&gt; aDict = {'age': 39, 'score': [98, 97], 'name': 'Dong', 'sex': 'male'}</a:t>
            </a:r>
          </a:p>
          <a:p>
            <a:pPr marL="0" indent="0" fontAlgn="auto">
              <a:lnSpc>
                <a:spcPct val="100000"/>
              </a:lnSpc>
              <a:spcBef>
                <a:spcPts val="0"/>
              </a:spcBef>
              <a:buNone/>
            </a:pPr>
            <a:r>
              <a:rPr lang="zh-CN" altLang="en-US" sz="2000" b="1" dirty="0">
                <a:latin typeface="Consolas" panose="020B0609020204030204" charset="0"/>
              </a:rPr>
              <a:t>&gt;&gt;&gt; aDict['age']                     #指定的“键”存在，返回对应的“值”</a:t>
            </a:r>
          </a:p>
          <a:p>
            <a:pPr marL="0" indent="0" fontAlgn="auto">
              <a:lnSpc>
                <a:spcPct val="100000"/>
              </a:lnSpc>
              <a:spcBef>
                <a:spcPts val="0"/>
              </a:spcBef>
              <a:buNone/>
            </a:pPr>
            <a:r>
              <a:rPr lang="zh-CN" altLang="en-US" sz="2000" b="1" dirty="0">
                <a:solidFill>
                  <a:srgbClr val="00B0F0"/>
                </a:solidFill>
                <a:latin typeface="Consolas" panose="020B0609020204030204" charset="0"/>
              </a:rPr>
              <a:t>39</a:t>
            </a:r>
          </a:p>
          <a:p>
            <a:pPr marL="0" indent="0" fontAlgn="auto">
              <a:lnSpc>
                <a:spcPct val="100000"/>
              </a:lnSpc>
              <a:spcBef>
                <a:spcPts val="0"/>
              </a:spcBef>
              <a:buNone/>
            </a:pPr>
            <a:r>
              <a:rPr lang="zh-CN" altLang="en-US" sz="2000" b="1" dirty="0">
                <a:latin typeface="Consolas" panose="020B0609020204030204" charset="0"/>
              </a:rPr>
              <a:t>&gt;&gt;&gt; aDict['address']                 #指定的“键”不存在，抛出异常</a:t>
            </a:r>
          </a:p>
          <a:p>
            <a:pPr marL="0" indent="0" fontAlgn="auto">
              <a:lnSpc>
                <a:spcPct val="100000"/>
              </a:lnSpc>
              <a:spcBef>
                <a:spcPts val="0"/>
              </a:spcBef>
              <a:buNone/>
            </a:pPr>
            <a:r>
              <a:rPr lang="zh-CN" altLang="en-US" sz="2000" b="1" dirty="0">
                <a:solidFill>
                  <a:srgbClr val="FF0000"/>
                </a:solidFill>
                <a:latin typeface="Consolas" panose="020B0609020204030204" charset="0"/>
              </a:rPr>
              <a:t>KeyError: 'address'</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59</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a:t>
            </a:r>
            <a:r>
              <a:rPr lang="en-US" altLang="zh-CN"/>
              <a:t>2</a:t>
            </a:r>
            <a:r>
              <a:rPr lang="zh-CN" altLang="en-US"/>
              <a:t>.1  列表创建与删除</a:t>
            </a:r>
          </a:p>
        </p:txBody>
      </p:sp>
      <p:sp>
        <p:nvSpPr>
          <p:cNvPr id="3" name="内容占位符 2"/>
          <p:cNvSpPr>
            <a:spLocks noGrp="1"/>
          </p:cNvSpPr>
          <p:nvPr>
            <p:ph idx="1"/>
          </p:nvPr>
        </p:nvSpPr>
        <p:spPr/>
        <p:txBody>
          <a:bodyPr/>
          <a:lstStyle/>
          <a:p>
            <a:r>
              <a:rPr lang="zh-CN" altLang="en-US" sz="2400" b="1" dirty="0" smtClean="0"/>
              <a:t>当一个列表不再使用时，可以使用del命令将其删除。</a:t>
            </a:r>
          </a:p>
          <a:p>
            <a:pPr marL="0" indent="0">
              <a:buNone/>
            </a:pPr>
            <a:endParaRPr lang="zh-CN" altLang="en-US" sz="2000" b="1" dirty="0" smtClean="0">
              <a:latin typeface="Consolas" panose="020B0609020204030204" charset="0"/>
            </a:endParaRPr>
          </a:p>
          <a:p>
            <a:pPr marL="0" indent="0">
              <a:buNone/>
            </a:pPr>
            <a:r>
              <a:rPr lang="zh-CN" altLang="en-US" sz="2000" b="1" dirty="0" smtClean="0">
                <a:latin typeface="Consolas" panose="020B0609020204030204" charset="0"/>
              </a:rPr>
              <a:t>&gt;&gt;&gt; x = [1, 2, 3]</a:t>
            </a:r>
          </a:p>
          <a:p>
            <a:pPr marL="0" indent="0">
              <a:buNone/>
            </a:pPr>
            <a:r>
              <a:rPr lang="zh-CN" altLang="en-US" sz="2000" b="1" dirty="0" smtClean="0">
                <a:latin typeface="Consolas" panose="020B0609020204030204" charset="0"/>
              </a:rPr>
              <a:t>&gt;&gt;&gt; del x                      #删除列表对象</a:t>
            </a:r>
          </a:p>
          <a:p>
            <a:pPr marL="0" indent="0">
              <a:buNone/>
            </a:pPr>
            <a:r>
              <a:rPr lang="zh-CN" altLang="en-US" sz="2000" b="1" dirty="0" smtClean="0">
                <a:latin typeface="Consolas" panose="020B0609020204030204" charset="0"/>
              </a:rPr>
              <a:t>&gt;&gt;&gt; x                          #对象删除后无法再访问，抛出异常</a:t>
            </a:r>
          </a:p>
          <a:p>
            <a:pPr marL="0" indent="0">
              <a:buNone/>
            </a:pPr>
            <a:r>
              <a:rPr lang="zh-CN" altLang="en-US" sz="2000" b="1" dirty="0" smtClean="0">
                <a:solidFill>
                  <a:srgbClr val="FF0000"/>
                </a:solidFill>
                <a:latin typeface="Consolas" panose="020B0609020204030204" charset="0"/>
              </a:rPr>
              <a:t>NameError: name 'x' is not defined</a:t>
            </a:r>
            <a:endParaRPr lang="zh-CN" altLang="en-US" sz="2000" b="1" dirty="0">
              <a:solidFill>
                <a:srgbClr val="FF0000"/>
              </a:solidFill>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a:t>
            </a:fld>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noChangeArrowheads="1"/>
          </p:cNvSpPr>
          <p:nvPr>
            <p:ph type="title"/>
          </p:nvPr>
        </p:nvSpPr>
        <p:spPr>
          <a:xfrm>
            <a:off x="3855228" y="0"/>
            <a:ext cx="3254700" cy="569459"/>
          </a:xfrm>
        </p:spPr>
        <p:txBody>
          <a:bodyPr>
            <a:normAutofit fontScale="90000"/>
          </a:bodyPr>
          <a:lstStyle/>
          <a:p>
            <a:pPr eaLnBrk="1" hangingPunct="1"/>
            <a:r>
              <a:rPr lang="zh-CN" altLang="zh-CN" sz="3600" b="1" dirty="0" smtClean="0">
                <a:solidFill>
                  <a:srgbClr val="FF0000"/>
                </a:solidFill>
              </a:rPr>
              <a:t>字典对象的方法</a:t>
            </a:r>
            <a:endParaRPr lang="zh-CN" altLang="en-US" sz="3600" b="1" dirty="0" smtClean="0">
              <a:solidFill>
                <a:srgbClr val="FF0000"/>
              </a:solidFill>
            </a:endParaRPr>
          </a:p>
        </p:txBody>
      </p:sp>
      <p:sp>
        <p:nvSpPr>
          <p:cNvPr id="51203" name="内容占位符 2"/>
          <p:cNvSpPr>
            <a:spLocks noGrp="1" noChangeArrowheads="1"/>
          </p:cNvSpPr>
          <p:nvPr>
            <p:ph idx="1"/>
          </p:nvPr>
        </p:nvSpPr>
        <p:spPr>
          <a:xfrm>
            <a:off x="623888" y="475919"/>
            <a:ext cx="10152062" cy="571500"/>
          </a:xfrm>
        </p:spPr>
        <p:txBody>
          <a:bodyPr/>
          <a:lstStyle/>
          <a:p>
            <a:pPr eaLnBrk="1" hangingPunct="1"/>
            <a:r>
              <a:rPr lang="zh-CN" altLang="zh-CN" sz="2800" dirty="0" smtClean="0"/>
              <a:t>假设表中的示例基于</a:t>
            </a:r>
            <a:r>
              <a:rPr lang="en-US" altLang="zh-CN" sz="2800" dirty="0" smtClean="0"/>
              <a:t>d={1: 'food', 2: 'drink', 3: 'fruit'}</a:t>
            </a:r>
            <a:endParaRPr lang="zh-CN" altLang="en-US" sz="2800" dirty="0" smtClean="0"/>
          </a:p>
        </p:txBody>
      </p:sp>
      <p:graphicFrame>
        <p:nvGraphicFramePr>
          <p:cNvPr id="2" name="表格 1"/>
          <p:cNvGraphicFramePr>
            <a:graphicFrameLocks noGrp="1"/>
          </p:cNvGraphicFramePr>
          <p:nvPr>
            <p:extLst>
              <p:ext uri="{D42A27DB-BD31-4B8C-83A1-F6EECF244321}">
                <p14:modId xmlns:p14="http://schemas.microsoft.com/office/powerpoint/2010/main" val="526917923"/>
              </p:ext>
            </p:extLst>
          </p:nvPr>
        </p:nvGraphicFramePr>
        <p:xfrm>
          <a:off x="145435" y="887981"/>
          <a:ext cx="11736387" cy="6150823"/>
        </p:xfrm>
        <a:graphic>
          <a:graphicData uri="http://schemas.openxmlformats.org/drawingml/2006/table">
            <a:tbl>
              <a:tblPr firstRow="1" firstCol="1" bandRow="1">
                <a:tableStyleId>{5C22544A-7EE6-4342-B048-85BDC9FD1C3A}</a:tableStyleId>
              </a:tblPr>
              <a:tblGrid>
                <a:gridCol w="2647729">
                  <a:extLst>
                    <a:ext uri="{9D8B030D-6E8A-4147-A177-3AD203B41FA5}">
                      <a16:colId xmlns:a16="http://schemas.microsoft.com/office/drawing/2014/main" val="20000"/>
                    </a:ext>
                  </a:extLst>
                </a:gridCol>
                <a:gridCol w="4152334">
                  <a:extLst>
                    <a:ext uri="{9D8B030D-6E8A-4147-A177-3AD203B41FA5}">
                      <a16:colId xmlns:a16="http://schemas.microsoft.com/office/drawing/2014/main" val="20001"/>
                    </a:ext>
                  </a:extLst>
                </a:gridCol>
                <a:gridCol w="4936324">
                  <a:extLst>
                    <a:ext uri="{9D8B030D-6E8A-4147-A177-3AD203B41FA5}">
                      <a16:colId xmlns:a16="http://schemas.microsoft.com/office/drawing/2014/main" val="20002"/>
                    </a:ext>
                  </a:extLst>
                </a:gridCol>
              </a:tblGrid>
              <a:tr h="300498">
                <a:tc>
                  <a:txBody>
                    <a:bodyPr/>
                    <a:lstStyle/>
                    <a:p>
                      <a:pPr algn="ctr">
                        <a:spcAft>
                          <a:spcPts val="0"/>
                        </a:spcAft>
                      </a:pPr>
                      <a:r>
                        <a:rPr lang="zh-CN" sz="2000" kern="0" dirty="0">
                          <a:effectLst/>
                        </a:rPr>
                        <a:t>方法</a:t>
                      </a:r>
                      <a:endParaRPr lang="zh-CN" sz="2000" b="1" kern="100" dirty="0">
                        <a:effectLst/>
                        <a:latin typeface="Times New Roman" panose="02020603050405020304" pitchFamily="18" charset="0"/>
                        <a:ea typeface="宋体" panose="02010600030101010101" pitchFamily="2" charset="-122"/>
                      </a:endParaRPr>
                    </a:p>
                  </a:txBody>
                  <a:tcPr marL="68575" marR="68575" marT="0" marB="0"/>
                </a:tc>
                <a:tc>
                  <a:txBody>
                    <a:bodyPr/>
                    <a:lstStyle/>
                    <a:p>
                      <a:pPr algn="ctr">
                        <a:spcAft>
                          <a:spcPts val="0"/>
                        </a:spcAft>
                      </a:pPr>
                      <a:r>
                        <a:rPr lang="zh-CN" sz="2000" kern="0" dirty="0">
                          <a:effectLst/>
                        </a:rPr>
                        <a:t>说明</a:t>
                      </a:r>
                      <a:endParaRPr lang="zh-CN" sz="2000" b="1" kern="100" dirty="0">
                        <a:effectLst/>
                        <a:latin typeface="Times New Roman" panose="02020603050405020304" pitchFamily="18" charset="0"/>
                        <a:ea typeface="宋体" panose="02010600030101010101" pitchFamily="2" charset="-122"/>
                      </a:endParaRPr>
                    </a:p>
                  </a:txBody>
                  <a:tcPr marL="68575" marR="68575" marT="0" marB="0"/>
                </a:tc>
                <a:tc>
                  <a:txBody>
                    <a:bodyPr/>
                    <a:lstStyle/>
                    <a:p>
                      <a:pPr algn="ctr">
                        <a:spcAft>
                          <a:spcPts val="0"/>
                        </a:spcAft>
                      </a:pPr>
                      <a:r>
                        <a:rPr lang="zh-CN" sz="2000" kern="0">
                          <a:effectLst/>
                        </a:rPr>
                        <a:t>示例</a:t>
                      </a:r>
                      <a:endParaRPr lang="zh-CN" sz="2000" b="1" kern="100">
                        <a:effectLst/>
                        <a:latin typeface="Times New Roman" panose="02020603050405020304" pitchFamily="18" charset="0"/>
                        <a:ea typeface="宋体" panose="02010600030101010101" pitchFamily="2" charset="-122"/>
                      </a:endParaRPr>
                    </a:p>
                  </a:txBody>
                  <a:tcPr marL="68575" marR="68575" marT="0" marB="0"/>
                </a:tc>
                <a:extLst>
                  <a:ext uri="{0D108BD9-81ED-4DB2-BD59-A6C34878D82A}">
                    <a16:rowId xmlns:a16="http://schemas.microsoft.com/office/drawing/2014/main" val="10000"/>
                  </a:ext>
                </a:extLst>
              </a:tr>
              <a:tr h="372538">
                <a:tc>
                  <a:txBody>
                    <a:bodyPr/>
                    <a:lstStyle/>
                    <a:p>
                      <a:pPr algn="just">
                        <a:spcAft>
                          <a:spcPts val="0"/>
                        </a:spcAft>
                      </a:pPr>
                      <a:r>
                        <a:rPr lang="en-US" sz="2000" kern="100">
                          <a:effectLst/>
                        </a:rPr>
                        <a:t>d.clear()</a:t>
                      </a:r>
                      <a:endParaRPr lang="zh-CN" sz="2000" kern="100">
                        <a:effectLst/>
                        <a:latin typeface="Times New Roman" panose="02020603050405020304" pitchFamily="18" charset="0"/>
                        <a:ea typeface="宋体" panose="02010600030101010101" pitchFamily="2" charset="-122"/>
                      </a:endParaRPr>
                    </a:p>
                  </a:txBody>
                  <a:tcPr marL="68575" marR="68575" marT="0" marB="0" anchor="ctr"/>
                </a:tc>
                <a:tc>
                  <a:txBody>
                    <a:bodyPr/>
                    <a:lstStyle/>
                    <a:p>
                      <a:pPr algn="just">
                        <a:spcAft>
                          <a:spcPts val="0"/>
                        </a:spcAft>
                      </a:pPr>
                      <a:r>
                        <a:rPr lang="zh-CN" sz="2000" kern="0" dirty="0">
                          <a:effectLst/>
                        </a:rPr>
                        <a:t>删除所有元素</a:t>
                      </a:r>
                      <a:endParaRPr lang="zh-CN" sz="2000" kern="100" dirty="0">
                        <a:effectLst/>
                        <a:latin typeface="Times New Roman" panose="02020603050405020304" pitchFamily="18" charset="0"/>
                        <a:ea typeface="宋体" panose="02010600030101010101" pitchFamily="2" charset="-122"/>
                      </a:endParaRPr>
                    </a:p>
                  </a:txBody>
                  <a:tcPr marL="68575" marR="68575" marT="0" marB="0" anchor="ctr"/>
                </a:tc>
                <a:tc>
                  <a:txBody>
                    <a:bodyPr/>
                    <a:lstStyle/>
                    <a:p>
                      <a:pPr algn="just">
                        <a:spcAft>
                          <a:spcPts val="0"/>
                        </a:spcAft>
                      </a:pPr>
                      <a:r>
                        <a:rPr lang="en-US" sz="2000" kern="0">
                          <a:effectLst/>
                        </a:rPr>
                        <a:t>&gt;&gt;&gt; </a:t>
                      </a:r>
                      <a:r>
                        <a:rPr lang="en-US" sz="2000" kern="100">
                          <a:effectLst/>
                        </a:rPr>
                        <a:t>d</a:t>
                      </a:r>
                      <a:r>
                        <a:rPr lang="en-US" sz="2000" kern="0">
                          <a:effectLst/>
                        </a:rPr>
                        <a:t>.clear();d    #</a:t>
                      </a:r>
                      <a:r>
                        <a:rPr lang="zh-CN" sz="2000" kern="0">
                          <a:effectLst/>
                        </a:rPr>
                        <a:t>结果：</a:t>
                      </a:r>
                      <a:r>
                        <a:rPr lang="en-US" sz="2000" kern="0">
                          <a:effectLst/>
                        </a:rPr>
                        <a:t>{}</a:t>
                      </a:r>
                      <a:endParaRPr lang="zh-CN" sz="2000" kern="100">
                        <a:effectLst/>
                        <a:latin typeface="Times New Roman" panose="02020603050405020304" pitchFamily="18" charset="0"/>
                        <a:ea typeface="宋体" panose="02010600030101010101" pitchFamily="2" charset="-122"/>
                      </a:endParaRPr>
                    </a:p>
                  </a:txBody>
                  <a:tcPr marL="68575" marR="68575" marT="0" marB="0" anchor="ctr"/>
                </a:tc>
                <a:extLst>
                  <a:ext uri="{0D108BD9-81ED-4DB2-BD59-A6C34878D82A}">
                    <a16:rowId xmlns:a16="http://schemas.microsoft.com/office/drawing/2014/main" val="10001"/>
                  </a:ext>
                </a:extLst>
              </a:tr>
              <a:tr h="600995">
                <a:tc>
                  <a:txBody>
                    <a:bodyPr/>
                    <a:lstStyle/>
                    <a:p>
                      <a:pPr algn="just">
                        <a:spcAft>
                          <a:spcPts val="0"/>
                        </a:spcAft>
                      </a:pPr>
                      <a:r>
                        <a:rPr lang="en-US" sz="2000" kern="100">
                          <a:effectLst/>
                        </a:rPr>
                        <a:t>d.copy()</a:t>
                      </a:r>
                      <a:endParaRPr lang="zh-CN" sz="2000" kern="100">
                        <a:effectLst/>
                        <a:latin typeface="Times New Roman" panose="02020603050405020304" pitchFamily="18" charset="0"/>
                        <a:ea typeface="宋体" panose="02010600030101010101" pitchFamily="2" charset="-122"/>
                      </a:endParaRPr>
                    </a:p>
                  </a:txBody>
                  <a:tcPr marL="68575" marR="68575" marT="0" marB="0" anchor="ctr"/>
                </a:tc>
                <a:tc>
                  <a:txBody>
                    <a:bodyPr/>
                    <a:lstStyle/>
                    <a:p>
                      <a:pPr algn="just">
                        <a:spcAft>
                          <a:spcPts val="0"/>
                        </a:spcAft>
                      </a:pPr>
                      <a:r>
                        <a:rPr lang="zh-CN" sz="2000" kern="0" dirty="0">
                          <a:effectLst/>
                        </a:rPr>
                        <a:t>浅拷贝字典</a:t>
                      </a:r>
                      <a:endParaRPr lang="zh-CN" sz="2000" kern="100" dirty="0">
                        <a:effectLst/>
                        <a:latin typeface="Times New Roman" panose="02020603050405020304" pitchFamily="18" charset="0"/>
                        <a:ea typeface="宋体" panose="02010600030101010101" pitchFamily="2" charset="-122"/>
                      </a:endParaRPr>
                    </a:p>
                  </a:txBody>
                  <a:tcPr marL="68575" marR="68575" marT="0" marB="0" anchor="ctr"/>
                </a:tc>
                <a:tc>
                  <a:txBody>
                    <a:bodyPr/>
                    <a:lstStyle/>
                    <a:p>
                      <a:pPr algn="just">
                        <a:spcAft>
                          <a:spcPts val="0"/>
                        </a:spcAft>
                      </a:pPr>
                      <a:r>
                        <a:rPr lang="en-US" sz="2000" kern="0" dirty="0">
                          <a:effectLst/>
                        </a:rPr>
                        <a:t>&gt;&gt;&gt; d1=</a:t>
                      </a:r>
                      <a:r>
                        <a:rPr lang="en-US" sz="2000" kern="100" dirty="0" err="1">
                          <a:effectLst/>
                        </a:rPr>
                        <a:t>d</a:t>
                      </a:r>
                      <a:r>
                        <a:rPr lang="en-US" sz="2000" kern="0" dirty="0" err="1">
                          <a:effectLst/>
                        </a:rPr>
                        <a:t>.copy</a:t>
                      </a:r>
                      <a:r>
                        <a:rPr lang="en-US" sz="2000" kern="0" dirty="0">
                          <a:effectLst/>
                        </a:rPr>
                        <a:t>(); id(d), id(d1)</a:t>
                      </a:r>
                      <a:endParaRPr lang="zh-CN" sz="2000" kern="100" dirty="0">
                        <a:effectLst/>
                      </a:endParaRPr>
                    </a:p>
                    <a:p>
                      <a:pPr algn="just">
                        <a:spcAft>
                          <a:spcPts val="0"/>
                        </a:spcAft>
                      </a:pPr>
                      <a:r>
                        <a:rPr lang="en-US" sz="2000" kern="0" dirty="0">
                          <a:effectLst/>
                        </a:rPr>
                        <a:t>(2487537820800, 2487537277976)</a:t>
                      </a:r>
                      <a:endParaRPr lang="zh-CN" sz="2000" kern="100" dirty="0">
                        <a:effectLst/>
                        <a:latin typeface="Times New Roman" panose="02020603050405020304" pitchFamily="18" charset="0"/>
                        <a:ea typeface="宋体" panose="02010600030101010101" pitchFamily="2" charset="-122"/>
                      </a:endParaRPr>
                    </a:p>
                  </a:txBody>
                  <a:tcPr marL="68575" marR="68575" marT="0" marB="0" anchor="ctr"/>
                </a:tc>
                <a:extLst>
                  <a:ext uri="{0D108BD9-81ED-4DB2-BD59-A6C34878D82A}">
                    <a16:rowId xmlns:a16="http://schemas.microsoft.com/office/drawing/2014/main" val="10002"/>
                  </a:ext>
                </a:extLst>
              </a:tr>
              <a:tr h="600995">
                <a:tc>
                  <a:txBody>
                    <a:bodyPr/>
                    <a:lstStyle/>
                    <a:p>
                      <a:pPr algn="just">
                        <a:spcAft>
                          <a:spcPts val="0"/>
                        </a:spcAft>
                      </a:pPr>
                      <a:r>
                        <a:rPr lang="en-US" sz="2000" kern="100" dirty="0" err="1">
                          <a:effectLst/>
                        </a:rPr>
                        <a:t>d.get</a:t>
                      </a:r>
                      <a:r>
                        <a:rPr lang="en-US" sz="2000" kern="100" dirty="0">
                          <a:effectLst/>
                        </a:rPr>
                        <a:t>(k)</a:t>
                      </a:r>
                      <a:endParaRPr lang="zh-CN" sz="2000" kern="100" dirty="0">
                        <a:effectLst/>
                        <a:latin typeface="Times New Roman" panose="02020603050405020304" pitchFamily="18" charset="0"/>
                        <a:ea typeface="宋体" panose="02010600030101010101" pitchFamily="2" charset="-122"/>
                      </a:endParaRPr>
                    </a:p>
                  </a:txBody>
                  <a:tcPr marL="68575" marR="68575" marT="0" marB="0" anchor="ctr"/>
                </a:tc>
                <a:tc>
                  <a:txBody>
                    <a:bodyPr/>
                    <a:lstStyle/>
                    <a:p>
                      <a:pPr algn="just">
                        <a:spcAft>
                          <a:spcPts val="0"/>
                        </a:spcAft>
                      </a:pPr>
                      <a:r>
                        <a:rPr lang="zh-CN" sz="2000" kern="0" dirty="0">
                          <a:effectLst/>
                        </a:rPr>
                        <a:t>返回键</a:t>
                      </a:r>
                      <a:r>
                        <a:rPr lang="en-US" sz="2000" kern="0" dirty="0">
                          <a:effectLst/>
                        </a:rPr>
                        <a:t>k</a:t>
                      </a:r>
                      <a:r>
                        <a:rPr lang="zh-CN" sz="2000" kern="0" dirty="0">
                          <a:effectLst/>
                        </a:rPr>
                        <a:t>对应的值，如果</a:t>
                      </a:r>
                      <a:r>
                        <a:rPr lang="en-US" sz="2000" kern="0" dirty="0">
                          <a:effectLst/>
                        </a:rPr>
                        <a:t>key</a:t>
                      </a:r>
                      <a:r>
                        <a:rPr lang="zh-CN" sz="2000" kern="0" dirty="0">
                          <a:effectLst/>
                        </a:rPr>
                        <a:t>不存在，返回</a:t>
                      </a:r>
                      <a:r>
                        <a:rPr lang="en-US" sz="2000" kern="0" dirty="0">
                          <a:effectLst/>
                        </a:rPr>
                        <a:t>None</a:t>
                      </a:r>
                      <a:endParaRPr lang="zh-CN" sz="2000" kern="100" dirty="0">
                        <a:effectLst/>
                        <a:latin typeface="Times New Roman" panose="02020603050405020304" pitchFamily="18" charset="0"/>
                        <a:ea typeface="宋体" panose="02010600030101010101" pitchFamily="2" charset="-122"/>
                      </a:endParaRPr>
                    </a:p>
                  </a:txBody>
                  <a:tcPr marL="68575" marR="68575" marT="0" marB="0" anchor="ctr"/>
                </a:tc>
                <a:tc>
                  <a:txBody>
                    <a:bodyPr/>
                    <a:lstStyle/>
                    <a:p>
                      <a:pPr algn="just">
                        <a:spcAft>
                          <a:spcPts val="0"/>
                        </a:spcAft>
                      </a:pPr>
                      <a:r>
                        <a:rPr lang="en-US" sz="2000" kern="0" dirty="0">
                          <a:effectLst/>
                        </a:rPr>
                        <a:t>&gt;&gt;&gt; </a:t>
                      </a:r>
                      <a:r>
                        <a:rPr lang="en-US" sz="2000" kern="100" dirty="0" err="1">
                          <a:effectLst/>
                        </a:rPr>
                        <a:t>d</a:t>
                      </a:r>
                      <a:r>
                        <a:rPr lang="en-US" sz="2000" kern="0" dirty="0" err="1">
                          <a:effectLst/>
                        </a:rPr>
                        <a:t>.get</a:t>
                      </a:r>
                      <a:r>
                        <a:rPr lang="en-US" sz="2000" kern="0" dirty="0">
                          <a:effectLst/>
                        </a:rPr>
                        <a:t>(1),</a:t>
                      </a:r>
                      <a:r>
                        <a:rPr lang="en-US" sz="2000" kern="100" dirty="0" err="1">
                          <a:effectLst/>
                        </a:rPr>
                        <a:t>d</a:t>
                      </a:r>
                      <a:r>
                        <a:rPr lang="en-US" sz="2000" kern="0" dirty="0" err="1">
                          <a:effectLst/>
                        </a:rPr>
                        <a:t>.get</a:t>
                      </a:r>
                      <a:r>
                        <a:rPr lang="en-US" sz="2000" kern="0" dirty="0">
                          <a:effectLst/>
                        </a:rPr>
                        <a:t>(5)</a:t>
                      </a:r>
                      <a:endParaRPr lang="zh-CN" sz="2000" kern="100" dirty="0">
                        <a:effectLst/>
                      </a:endParaRPr>
                    </a:p>
                    <a:p>
                      <a:pPr algn="just">
                        <a:spcAft>
                          <a:spcPts val="0"/>
                        </a:spcAft>
                      </a:pPr>
                      <a:r>
                        <a:rPr lang="en-US" sz="2000" kern="0" dirty="0">
                          <a:effectLst/>
                        </a:rPr>
                        <a:t>('food', None)</a:t>
                      </a:r>
                      <a:endParaRPr lang="zh-CN" sz="2000" kern="100" dirty="0">
                        <a:effectLst/>
                        <a:latin typeface="Times New Roman" panose="02020603050405020304" pitchFamily="18" charset="0"/>
                        <a:ea typeface="宋体" panose="02010600030101010101" pitchFamily="2" charset="-122"/>
                      </a:endParaRPr>
                    </a:p>
                  </a:txBody>
                  <a:tcPr marL="68575" marR="68575" marT="0" marB="0" anchor="ctr"/>
                </a:tc>
                <a:extLst>
                  <a:ext uri="{0D108BD9-81ED-4DB2-BD59-A6C34878D82A}">
                    <a16:rowId xmlns:a16="http://schemas.microsoft.com/office/drawing/2014/main" val="10003"/>
                  </a:ext>
                </a:extLst>
              </a:tr>
              <a:tr h="600995">
                <a:tc>
                  <a:txBody>
                    <a:bodyPr/>
                    <a:lstStyle/>
                    <a:p>
                      <a:pPr algn="just">
                        <a:spcAft>
                          <a:spcPts val="0"/>
                        </a:spcAft>
                      </a:pPr>
                      <a:r>
                        <a:rPr lang="en-US" sz="2000" kern="100" dirty="0" err="1">
                          <a:solidFill>
                            <a:srgbClr val="FF0000"/>
                          </a:solidFill>
                          <a:effectLst/>
                        </a:rPr>
                        <a:t>d.get</a:t>
                      </a:r>
                      <a:r>
                        <a:rPr lang="en-US" sz="2000" kern="100" dirty="0">
                          <a:solidFill>
                            <a:srgbClr val="FF0000"/>
                          </a:solidFill>
                          <a:effectLst/>
                        </a:rPr>
                        <a:t>(k, v)</a:t>
                      </a:r>
                      <a:endParaRPr lang="zh-CN" sz="2000" kern="100" dirty="0">
                        <a:solidFill>
                          <a:srgbClr val="FF0000"/>
                        </a:solidFill>
                        <a:effectLst/>
                        <a:latin typeface="Times New Roman" panose="02020603050405020304" pitchFamily="18" charset="0"/>
                        <a:ea typeface="宋体" panose="02010600030101010101" pitchFamily="2" charset="-122"/>
                      </a:endParaRPr>
                    </a:p>
                  </a:txBody>
                  <a:tcPr marL="68575" marR="68575" marT="0" marB="0" anchor="ctr"/>
                </a:tc>
                <a:tc>
                  <a:txBody>
                    <a:bodyPr/>
                    <a:lstStyle/>
                    <a:p>
                      <a:pPr algn="just">
                        <a:spcAft>
                          <a:spcPts val="0"/>
                        </a:spcAft>
                      </a:pPr>
                      <a:r>
                        <a:rPr lang="zh-CN" sz="2000" kern="0" dirty="0">
                          <a:effectLst/>
                        </a:rPr>
                        <a:t>返回键</a:t>
                      </a:r>
                      <a:r>
                        <a:rPr lang="en-US" sz="2000" kern="0" dirty="0">
                          <a:effectLst/>
                        </a:rPr>
                        <a:t>k</a:t>
                      </a:r>
                      <a:r>
                        <a:rPr lang="zh-CN" sz="2000" kern="0" dirty="0">
                          <a:effectLst/>
                        </a:rPr>
                        <a:t>对应的值，如果</a:t>
                      </a:r>
                      <a:r>
                        <a:rPr lang="en-US" sz="2000" kern="0" dirty="0">
                          <a:effectLst/>
                        </a:rPr>
                        <a:t>key</a:t>
                      </a:r>
                      <a:r>
                        <a:rPr lang="zh-CN" sz="2000" kern="0" dirty="0">
                          <a:effectLst/>
                        </a:rPr>
                        <a:t>不存在，返回</a:t>
                      </a:r>
                      <a:r>
                        <a:rPr lang="en-US" sz="2000" kern="0" dirty="0">
                          <a:effectLst/>
                        </a:rPr>
                        <a:t>v</a:t>
                      </a:r>
                      <a:endParaRPr lang="zh-CN" sz="2000" kern="100" dirty="0">
                        <a:effectLst/>
                        <a:latin typeface="Times New Roman" panose="02020603050405020304" pitchFamily="18" charset="0"/>
                        <a:ea typeface="宋体" panose="02010600030101010101" pitchFamily="2" charset="-122"/>
                      </a:endParaRPr>
                    </a:p>
                  </a:txBody>
                  <a:tcPr marL="68575" marR="68575" marT="0" marB="0" anchor="ctr"/>
                </a:tc>
                <a:tc>
                  <a:txBody>
                    <a:bodyPr/>
                    <a:lstStyle/>
                    <a:p>
                      <a:pPr algn="just">
                        <a:spcAft>
                          <a:spcPts val="0"/>
                        </a:spcAft>
                      </a:pPr>
                      <a:r>
                        <a:rPr lang="en-US" sz="2000" kern="0" dirty="0">
                          <a:effectLst/>
                        </a:rPr>
                        <a:t>&gt;&gt;&gt; </a:t>
                      </a:r>
                      <a:r>
                        <a:rPr lang="en-US" sz="2000" kern="100" dirty="0" err="1">
                          <a:effectLst/>
                        </a:rPr>
                        <a:t>d.</a:t>
                      </a:r>
                      <a:r>
                        <a:rPr lang="en-US" sz="2000" kern="0" dirty="0" err="1">
                          <a:effectLst/>
                        </a:rPr>
                        <a:t>get</a:t>
                      </a:r>
                      <a:r>
                        <a:rPr lang="en-US" sz="2000" kern="0" dirty="0">
                          <a:effectLst/>
                        </a:rPr>
                        <a:t>(1</a:t>
                      </a:r>
                      <a:r>
                        <a:rPr lang="en-US" sz="2000" kern="0" dirty="0" smtClean="0">
                          <a:effectLst/>
                        </a:rPr>
                        <a:t>,‘</a:t>
                      </a:r>
                      <a:r>
                        <a:rPr lang="zh-CN" sz="2000" kern="0" dirty="0" smtClean="0">
                          <a:effectLst/>
                        </a:rPr>
                        <a:t>无</a:t>
                      </a:r>
                      <a:r>
                        <a:rPr lang="en-US" sz="2000" kern="0" dirty="0" smtClean="0">
                          <a:effectLst/>
                        </a:rPr>
                        <a:t>’),</a:t>
                      </a:r>
                      <a:r>
                        <a:rPr lang="en-US" sz="2000" kern="100" dirty="0" err="1" smtClean="0">
                          <a:effectLst/>
                        </a:rPr>
                        <a:t>d.</a:t>
                      </a:r>
                      <a:r>
                        <a:rPr lang="en-US" sz="2000" kern="0" dirty="0" err="1" smtClean="0">
                          <a:effectLst/>
                        </a:rPr>
                        <a:t>get</a:t>
                      </a:r>
                      <a:r>
                        <a:rPr lang="en-US" sz="2000" kern="0" dirty="0" smtClean="0">
                          <a:effectLst/>
                        </a:rPr>
                        <a:t>(5</a:t>
                      </a:r>
                      <a:r>
                        <a:rPr lang="en-US" sz="2000" kern="0" dirty="0">
                          <a:effectLst/>
                        </a:rPr>
                        <a:t>,'</a:t>
                      </a:r>
                      <a:r>
                        <a:rPr lang="zh-CN" sz="2000" kern="0" dirty="0">
                          <a:effectLst/>
                        </a:rPr>
                        <a:t>无</a:t>
                      </a:r>
                      <a:r>
                        <a:rPr lang="en-US" sz="2000" kern="0" dirty="0">
                          <a:effectLst/>
                        </a:rPr>
                        <a:t>')</a:t>
                      </a:r>
                      <a:endParaRPr lang="zh-CN" sz="2000" kern="100" dirty="0">
                        <a:effectLst/>
                      </a:endParaRPr>
                    </a:p>
                    <a:p>
                      <a:pPr algn="just">
                        <a:spcAft>
                          <a:spcPts val="0"/>
                        </a:spcAft>
                      </a:pPr>
                      <a:r>
                        <a:rPr lang="en-US" sz="2000" kern="0" dirty="0">
                          <a:effectLst/>
                        </a:rPr>
                        <a:t>('food', '</a:t>
                      </a:r>
                      <a:r>
                        <a:rPr lang="zh-CN" sz="2000" kern="0" dirty="0">
                          <a:effectLst/>
                        </a:rPr>
                        <a:t>无</a:t>
                      </a:r>
                      <a:r>
                        <a:rPr lang="en-US" sz="2000" kern="0" dirty="0">
                          <a:effectLst/>
                        </a:rPr>
                        <a:t>')</a:t>
                      </a:r>
                      <a:endParaRPr lang="zh-CN" sz="2000" kern="100" dirty="0">
                        <a:effectLst/>
                        <a:latin typeface="Times New Roman" panose="02020603050405020304" pitchFamily="18" charset="0"/>
                        <a:ea typeface="宋体" panose="02010600030101010101" pitchFamily="2" charset="-122"/>
                      </a:endParaRPr>
                    </a:p>
                  </a:txBody>
                  <a:tcPr marL="68575" marR="68575" marT="0" marB="0" anchor="ctr"/>
                </a:tc>
                <a:extLst>
                  <a:ext uri="{0D108BD9-81ED-4DB2-BD59-A6C34878D82A}">
                    <a16:rowId xmlns:a16="http://schemas.microsoft.com/office/drawing/2014/main" val="10004"/>
                  </a:ext>
                </a:extLst>
              </a:tr>
              <a:tr h="600995">
                <a:tc>
                  <a:txBody>
                    <a:bodyPr/>
                    <a:lstStyle/>
                    <a:p>
                      <a:pPr algn="just">
                        <a:spcAft>
                          <a:spcPts val="0"/>
                        </a:spcAft>
                      </a:pPr>
                      <a:r>
                        <a:rPr lang="en-US" sz="2000" kern="100">
                          <a:effectLst/>
                        </a:rPr>
                        <a:t>d.pop(k)</a:t>
                      </a:r>
                      <a:endParaRPr lang="zh-CN" sz="2000" kern="100">
                        <a:effectLst/>
                        <a:latin typeface="Times New Roman" panose="02020603050405020304" pitchFamily="18" charset="0"/>
                        <a:ea typeface="宋体" panose="02010600030101010101" pitchFamily="2" charset="-122"/>
                      </a:endParaRPr>
                    </a:p>
                  </a:txBody>
                  <a:tcPr marL="68575" marR="68575" marT="0" marB="0" anchor="ctr"/>
                </a:tc>
                <a:tc>
                  <a:txBody>
                    <a:bodyPr/>
                    <a:lstStyle/>
                    <a:p>
                      <a:pPr algn="just">
                        <a:spcAft>
                          <a:spcPts val="0"/>
                        </a:spcAft>
                      </a:pPr>
                      <a:r>
                        <a:rPr lang="zh-CN" sz="2000" kern="0" dirty="0">
                          <a:effectLst/>
                        </a:rPr>
                        <a:t>如果键</a:t>
                      </a:r>
                      <a:r>
                        <a:rPr lang="en-US" sz="2000" kern="0" dirty="0">
                          <a:effectLst/>
                        </a:rPr>
                        <a:t>k</a:t>
                      </a:r>
                      <a:r>
                        <a:rPr lang="zh-CN" sz="2000" kern="0" dirty="0">
                          <a:effectLst/>
                        </a:rPr>
                        <a:t>存在，返回其值，并删除该项目；否则导致</a:t>
                      </a:r>
                      <a:r>
                        <a:rPr lang="en-US" sz="2000" kern="100" dirty="0" err="1">
                          <a:solidFill>
                            <a:srgbClr val="FF0000"/>
                          </a:solidFill>
                          <a:effectLst/>
                        </a:rPr>
                        <a:t>KeyError</a:t>
                      </a:r>
                      <a:endParaRPr lang="zh-CN" sz="2000" kern="100" dirty="0">
                        <a:solidFill>
                          <a:srgbClr val="FF0000"/>
                        </a:solidFill>
                        <a:effectLst/>
                        <a:latin typeface="Times New Roman" panose="02020603050405020304" pitchFamily="18" charset="0"/>
                        <a:ea typeface="宋体" panose="02010600030101010101" pitchFamily="2" charset="-122"/>
                      </a:endParaRPr>
                    </a:p>
                  </a:txBody>
                  <a:tcPr marL="68575" marR="68575" marT="0" marB="0" anchor="ctr"/>
                </a:tc>
                <a:tc>
                  <a:txBody>
                    <a:bodyPr/>
                    <a:lstStyle/>
                    <a:p>
                      <a:pPr algn="just">
                        <a:spcAft>
                          <a:spcPts val="0"/>
                        </a:spcAft>
                      </a:pPr>
                      <a:r>
                        <a:rPr lang="en-US" sz="2000" kern="0" dirty="0">
                          <a:effectLst/>
                        </a:rPr>
                        <a:t>&gt;&gt;&gt; </a:t>
                      </a:r>
                      <a:r>
                        <a:rPr lang="en-US" sz="2000" kern="100" dirty="0" err="1">
                          <a:effectLst/>
                        </a:rPr>
                        <a:t>d.</a:t>
                      </a:r>
                      <a:r>
                        <a:rPr lang="en-US" sz="2000" kern="0" dirty="0" err="1">
                          <a:effectLst/>
                        </a:rPr>
                        <a:t>pop</a:t>
                      </a:r>
                      <a:r>
                        <a:rPr lang="en-US" sz="2000" kern="0" dirty="0">
                          <a:effectLst/>
                        </a:rPr>
                        <a:t>(1), d</a:t>
                      </a:r>
                      <a:endParaRPr lang="zh-CN" sz="2000" kern="100" dirty="0">
                        <a:effectLst/>
                      </a:endParaRPr>
                    </a:p>
                    <a:p>
                      <a:pPr algn="just">
                        <a:spcAft>
                          <a:spcPts val="0"/>
                        </a:spcAft>
                      </a:pPr>
                      <a:r>
                        <a:rPr lang="en-US" sz="2000" kern="0" dirty="0">
                          <a:effectLst/>
                        </a:rPr>
                        <a:t>('food', {2: 'drink', 3: 'fruit'})</a:t>
                      </a:r>
                      <a:endParaRPr lang="zh-CN" sz="2000" kern="100" dirty="0">
                        <a:effectLst/>
                        <a:latin typeface="Times New Roman" panose="02020603050405020304" pitchFamily="18" charset="0"/>
                        <a:ea typeface="宋体" panose="02010600030101010101" pitchFamily="2" charset="-122"/>
                      </a:endParaRPr>
                    </a:p>
                  </a:txBody>
                  <a:tcPr marL="68575" marR="68575" marT="0" marB="0" anchor="ctr"/>
                </a:tc>
                <a:extLst>
                  <a:ext uri="{0D108BD9-81ED-4DB2-BD59-A6C34878D82A}">
                    <a16:rowId xmlns:a16="http://schemas.microsoft.com/office/drawing/2014/main" val="10005"/>
                  </a:ext>
                </a:extLst>
              </a:tr>
              <a:tr h="600995">
                <a:tc>
                  <a:txBody>
                    <a:bodyPr/>
                    <a:lstStyle/>
                    <a:p>
                      <a:pPr algn="just">
                        <a:spcAft>
                          <a:spcPts val="0"/>
                        </a:spcAft>
                      </a:pPr>
                      <a:r>
                        <a:rPr lang="en-US" sz="2000" kern="100" dirty="0" err="1">
                          <a:effectLst/>
                        </a:rPr>
                        <a:t>d.pop</a:t>
                      </a:r>
                      <a:r>
                        <a:rPr lang="en-US" sz="2000" kern="100" dirty="0">
                          <a:effectLst/>
                        </a:rPr>
                        <a:t>(k, v)</a:t>
                      </a:r>
                      <a:endParaRPr lang="zh-CN" sz="2000" kern="100" dirty="0">
                        <a:effectLst/>
                        <a:latin typeface="Times New Roman" panose="02020603050405020304" pitchFamily="18" charset="0"/>
                        <a:ea typeface="宋体" panose="02010600030101010101" pitchFamily="2" charset="-122"/>
                      </a:endParaRPr>
                    </a:p>
                  </a:txBody>
                  <a:tcPr marL="68575" marR="68575" marT="0" marB="0" anchor="ctr"/>
                </a:tc>
                <a:tc>
                  <a:txBody>
                    <a:bodyPr/>
                    <a:lstStyle/>
                    <a:p>
                      <a:pPr algn="just">
                        <a:spcAft>
                          <a:spcPts val="0"/>
                        </a:spcAft>
                      </a:pPr>
                      <a:r>
                        <a:rPr lang="zh-CN" sz="2000" kern="0" dirty="0">
                          <a:effectLst/>
                        </a:rPr>
                        <a:t>如果键</a:t>
                      </a:r>
                      <a:r>
                        <a:rPr lang="en-US" sz="2000" kern="0" dirty="0">
                          <a:effectLst/>
                        </a:rPr>
                        <a:t>k</a:t>
                      </a:r>
                      <a:r>
                        <a:rPr lang="zh-CN" sz="2000" kern="0" dirty="0">
                          <a:effectLst/>
                        </a:rPr>
                        <a:t>存在，返回其值，并删除该项目；否则返回</a:t>
                      </a:r>
                      <a:r>
                        <a:rPr lang="en-US" sz="2000" kern="100" dirty="0">
                          <a:effectLst/>
                        </a:rPr>
                        <a:t>v</a:t>
                      </a:r>
                      <a:endParaRPr lang="zh-CN" sz="2000" kern="100" dirty="0">
                        <a:effectLst/>
                        <a:latin typeface="Times New Roman" panose="02020603050405020304" pitchFamily="18" charset="0"/>
                        <a:ea typeface="宋体" panose="02010600030101010101" pitchFamily="2" charset="-122"/>
                      </a:endParaRPr>
                    </a:p>
                  </a:txBody>
                  <a:tcPr marL="68575" marR="68575" marT="0" marB="0" anchor="ctr"/>
                </a:tc>
                <a:tc>
                  <a:txBody>
                    <a:bodyPr/>
                    <a:lstStyle/>
                    <a:p>
                      <a:pPr algn="just">
                        <a:spcAft>
                          <a:spcPts val="0"/>
                        </a:spcAft>
                      </a:pPr>
                      <a:r>
                        <a:rPr lang="en-US" sz="2000" kern="0" dirty="0">
                          <a:effectLst/>
                        </a:rPr>
                        <a:t>&gt;&gt;&gt; </a:t>
                      </a:r>
                      <a:r>
                        <a:rPr lang="en-US" sz="2000" kern="100" dirty="0" err="1">
                          <a:effectLst/>
                        </a:rPr>
                        <a:t>d</a:t>
                      </a:r>
                      <a:r>
                        <a:rPr lang="en-US" sz="2000" kern="0" dirty="0" err="1">
                          <a:effectLst/>
                        </a:rPr>
                        <a:t>.pop</a:t>
                      </a:r>
                      <a:r>
                        <a:rPr lang="en-US" sz="2000" kern="0" dirty="0">
                          <a:effectLst/>
                        </a:rPr>
                        <a:t>(5,'</a:t>
                      </a:r>
                      <a:r>
                        <a:rPr lang="zh-CN" sz="2000" kern="0" dirty="0">
                          <a:effectLst/>
                        </a:rPr>
                        <a:t>无</a:t>
                      </a:r>
                      <a:r>
                        <a:rPr lang="en-US" sz="2000" kern="0" dirty="0">
                          <a:effectLst/>
                        </a:rPr>
                        <a:t>'), d</a:t>
                      </a:r>
                      <a:endParaRPr lang="zh-CN" sz="2000" kern="100" dirty="0">
                        <a:effectLst/>
                      </a:endParaRPr>
                    </a:p>
                    <a:p>
                      <a:pPr algn="just">
                        <a:spcAft>
                          <a:spcPts val="0"/>
                        </a:spcAft>
                      </a:pPr>
                      <a:r>
                        <a:rPr lang="en-US" sz="2000" kern="0" dirty="0">
                          <a:effectLst/>
                        </a:rPr>
                        <a:t>('</a:t>
                      </a:r>
                      <a:r>
                        <a:rPr lang="zh-CN" sz="2000" kern="0" dirty="0">
                          <a:effectLst/>
                        </a:rPr>
                        <a:t>无</a:t>
                      </a:r>
                      <a:r>
                        <a:rPr lang="en-US" sz="2000" kern="0" dirty="0">
                          <a:effectLst/>
                        </a:rPr>
                        <a:t>', {1: 'food', 2: 'drink', 3: 'fruit'})</a:t>
                      </a:r>
                      <a:endParaRPr lang="zh-CN" sz="2000" kern="100" dirty="0">
                        <a:effectLst/>
                        <a:latin typeface="Times New Roman" panose="02020603050405020304" pitchFamily="18" charset="0"/>
                        <a:ea typeface="宋体" panose="02010600030101010101" pitchFamily="2" charset="-122"/>
                      </a:endParaRPr>
                    </a:p>
                  </a:txBody>
                  <a:tcPr marL="68575" marR="68575" marT="0" marB="0" anchor="ctr"/>
                </a:tc>
                <a:extLst>
                  <a:ext uri="{0D108BD9-81ED-4DB2-BD59-A6C34878D82A}">
                    <a16:rowId xmlns:a16="http://schemas.microsoft.com/office/drawing/2014/main" val="10006"/>
                  </a:ext>
                </a:extLst>
              </a:tr>
              <a:tr h="600995">
                <a:tc>
                  <a:txBody>
                    <a:bodyPr/>
                    <a:lstStyle/>
                    <a:p>
                      <a:pPr algn="just">
                        <a:spcAft>
                          <a:spcPts val="0"/>
                        </a:spcAft>
                      </a:pPr>
                      <a:r>
                        <a:rPr lang="en-US" altLang="zh-CN" sz="2000" kern="100" dirty="0" err="1" smtClean="0">
                          <a:effectLst/>
                          <a:latin typeface="Times New Roman" panose="02020603050405020304" pitchFamily="18" charset="0"/>
                          <a:ea typeface="宋体" panose="02010600030101010101" pitchFamily="2" charset="-122"/>
                        </a:rPr>
                        <a:t>d.popitem</a:t>
                      </a:r>
                      <a:r>
                        <a:rPr lang="en-US" altLang="zh-CN" sz="2000" kern="100" dirty="0" smtClean="0">
                          <a:effectLst/>
                          <a:latin typeface="Times New Roman" panose="02020603050405020304" pitchFamily="18" charset="0"/>
                          <a:ea typeface="宋体" panose="02010600030101010101" pitchFamily="2" charset="-122"/>
                        </a:rPr>
                        <a:t>()</a:t>
                      </a:r>
                      <a:endParaRPr lang="zh-CN" sz="2000" kern="100" dirty="0">
                        <a:effectLst/>
                        <a:latin typeface="Times New Roman" panose="02020603050405020304" pitchFamily="18" charset="0"/>
                        <a:ea typeface="宋体" panose="02010600030101010101" pitchFamily="2" charset="-122"/>
                      </a:endParaRPr>
                    </a:p>
                  </a:txBody>
                  <a:tcPr marL="68575" marR="68575"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000" b="0" i="0" kern="1200" dirty="0" smtClean="0">
                          <a:solidFill>
                            <a:schemeClr val="dk1"/>
                          </a:solidFill>
                          <a:effectLst/>
                          <a:latin typeface="+mn-lt"/>
                          <a:ea typeface="+mn-ea"/>
                          <a:cs typeface="+mn-cs"/>
                        </a:rPr>
                        <a:t>返回并删除字典中的最后一对键和值。对空字典抛出</a:t>
                      </a:r>
                      <a:r>
                        <a:rPr lang="zh-CN" altLang="en-US" sz="2000" b="0" i="0" kern="1200" dirty="0" smtClean="0">
                          <a:solidFill>
                            <a:srgbClr val="FF0000"/>
                          </a:solidFill>
                          <a:effectLst/>
                          <a:latin typeface="+mn-lt"/>
                          <a:ea typeface="+mn-ea"/>
                          <a:cs typeface="+mn-cs"/>
                        </a:rPr>
                        <a:t>异常</a:t>
                      </a:r>
                      <a:r>
                        <a:rPr lang="en-US" altLang="zh-CN" sz="2000" kern="100" dirty="0" err="1" smtClean="0">
                          <a:solidFill>
                            <a:srgbClr val="FF0000"/>
                          </a:solidFill>
                          <a:effectLst/>
                        </a:rPr>
                        <a:t>KeyError</a:t>
                      </a:r>
                      <a:endParaRPr lang="zh-CN" sz="2000" kern="100" dirty="0">
                        <a:solidFill>
                          <a:srgbClr val="FF0000"/>
                        </a:solidFill>
                        <a:effectLst/>
                        <a:latin typeface="Times New Roman" panose="02020603050405020304" pitchFamily="18" charset="0"/>
                        <a:ea typeface="宋体" panose="02010600030101010101" pitchFamily="2" charset="-122"/>
                      </a:endParaRPr>
                    </a:p>
                  </a:txBody>
                  <a:tcPr marL="68575" marR="68575" marT="0" marB="0" anchor="ctr"/>
                </a:tc>
                <a:tc>
                  <a:txBody>
                    <a:bodyPr/>
                    <a:lstStyle/>
                    <a:p>
                      <a:pPr algn="just">
                        <a:spcAft>
                          <a:spcPts val="0"/>
                        </a:spcAft>
                      </a:pPr>
                      <a:r>
                        <a:rPr lang="en-US" altLang="zh-CN" sz="2000" kern="100" dirty="0" smtClean="0">
                          <a:effectLst/>
                          <a:latin typeface="Times New Roman" panose="02020603050405020304" pitchFamily="18" charset="0"/>
                          <a:ea typeface="+mn-ea"/>
                        </a:rPr>
                        <a:t>&gt;&gt;&gt;</a:t>
                      </a:r>
                      <a:r>
                        <a:rPr lang="en-US" altLang="zh-CN" sz="2000" kern="100" dirty="0" err="1" smtClean="0">
                          <a:effectLst/>
                          <a:latin typeface="Times New Roman" panose="02020603050405020304" pitchFamily="18" charset="0"/>
                          <a:ea typeface="+mn-ea"/>
                        </a:rPr>
                        <a:t>d.popitem</a:t>
                      </a:r>
                      <a:r>
                        <a:rPr lang="en-US" altLang="zh-CN" sz="2000" kern="100" dirty="0" smtClean="0">
                          <a:effectLst/>
                          <a:latin typeface="Times New Roman" panose="02020603050405020304" pitchFamily="18" charset="0"/>
                          <a:ea typeface="+mn-ea"/>
                        </a:rPr>
                        <a:t>()</a:t>
                      </a:r>
                    </a:p>
                    <a:p>
                      <a:pPr algn="just">
                        <a:spcAft>
                          <a:spcPts val="0"/>
                        </a:spcAft>
                      </a:pPr>
                      <a:r>
                        <a:rPr lang="en-US" altLang="zh-CN" sz="2000" kern="100" dirty="0" smtClean="0">
                          <a:effectLst/>
                          <a:latin typeface="Times New Roman" panose="02020603050405020304" pitchFamily="18" charset="0"/>
                          <a:ea typeface="+mn-ea"/>
                        </a:rPr>
                        <a:t>(3, 'fruit')</a:t>
                      </a:r>
                      <a:endParaRPr lang="zh-CN" sz="2000" kern="100" dirty="0">
                        <a:effectLst/>
                        <a:latin typeface="Times New Roman" panose="02020603050405020304" pitchFamily="18" charset="0"/>
                        <a:ea typeface="宋体" panose="02010600030101010101" pitchFamily="2" charset="-122"/>
                      </a:endParaRPr>
                    </a:p>
                  </a:txBody>
                  <a:tcPr marL="68575" marR="68575" marT="0" marB="0" anchor="ctr"/>
                </a:tc>
                <a:extLst>
                  <a:ext uri="{0D108BD9-81ED-4DB2-BD59-A6C34878D82A}">
                    <a16:rowId xmlns:a16="http://schemas.microsoft.com/office/drawing/2014/main" val="2994064436"/>
                  </a:ext>
                </a:extLst>
              </a:tr>
              <a:tr h="901493">
                <a:tc>
                  <a:txBody>
                    <a:bodyPr/>
                    <a:lstStyle/>
                    <a:p>
                      <a:pPr algn="just">
                        <a:spcAft>
                          <a:spcPts val="0"/>
                        </a:spcAft>
                      </a:pPr>
                      <a:r>
                        <a:rPr lang="en-US" sz="2000" kern="100" dirty="0" err="1">
                          <a:effectLst/>
                        </a:rPr>
                        <a:t>d.setdefault</a:t>
                      </a:r>
                      <a:r>
                        <a:rPr lang="en-US" sz="2000" kern="100" dirty="0">
                          <a:effectLst/>
                        </a:rPr>
                        <a:t>(k, v)</a:t>
                      </a:r>
                      <a:endParaRPr lang="zh-CN" sz="2000" kern="100" dirty="0">
                        <a:effectLst/>
                        <a:latin typeface="Times New Roman" panose="02020603050405020304" pitchFamily="18" charset="0"/>
                        <a:ea typeface="宋体" panose="02010600030101010101" pitchFamily="2" charset="-122"/>
                      </a:endParaRPr>
                    </a:p>
                  </a:txBody>
                  <a:tcPr marL="68575" marR="68575" marT="0" marB="0" anchor="ctr"/>
                </a:tc>
                <a:tc>
                  <a:txBody>
                    <a:bodyPr/>
                    <a:lstStyle/>
                    <a:p>
                      <a:pPr algn="just">
                        <a:spcAft>
                          <a:spcPts val="0"/>
                        </a:spcAft>
                      </a:pPr>
                      <a:r>
                        <a:rPr lang="zh-CN" sz="2000" kern="0" dirty="0">
                          <a:effectLst/>
                        </a:rPr>
                        <a:t>如果键</a:t>
                      </a:r>
                      <a:r>
                        <a:rPr lang="en-US" sz="2000" kern="0" dirty="0">
                          <a:effectLst/>
                        </a:rPr>
                        <a:t>k</a:t>
                      </a:r>
                      <a:r>
                        <a:rPr lang="zh-CN" sz="2000" kern="0" dirty="0">
                          <a:effectLst/>
                        </a:rPr>
                        <a:t>存在，返回其值；否则添加项目</a:t>
                      </a:r>
                      <a:r>
                        <a:rPr lang="en-US" sz="2000" kern="0" dirty="0">
                          <a:effectLst/>
                        </a:rPr>
                        <a:t>k= v</a:t>
                      </a:r>
                      <a:r>
                        <a:rPr lang="zh-CN" sz="2000" kern="0" dirty="0">
                          <a:effectLst/>
                        </a:rPr>
                        <a:t>，</a:t>
                      </a:r>
                      <a:r>
                        <a:rPr lang="en-US" sz="2000" kern="0" dirty="0">
                          <a:effectLst/>
                        </a:rPr>
                        <a:t>v</a:t>
                      </a:r>
                      <a:r>
                        <a:rPr lang="zh-CN" sz="2000" kern="0" dirty="0">
                          <a:effectLst/>
                        </a:rPr>
                        <a:t>默认为</a:t>
                      </a:r>
                      <a:r>
                        <a:rPr lang="en-US" sz="2000" kern="0" dirty="0">
                          <a:effectLst/>
                        </a:rPr>
                        <a:t>None</a:t>
                      </a:r>
                      <a:endParaRPr lang="zh-CN" sz="2000" kern="100" dirty="0">
                        <a:effectLst/>
                        <a:latin typeface="Times New Roman" panose="02020603050405020304" pitchFamily="18" charset="0"/>
                        <a:ea typeface="宋体" panose="02010600030101010101" pitchFamily="2" charset="-122"/>
                      </a:endParaRPr>
                    </a:p>
                  </a:txBody>
                  <a:tcPr marL="68575" marR="68575" marT="0" marB="0" anchor="ctr"/>
                </a:tc>
                <a:tc>
                  <a:txBody>
                    <a:bodyPr/>
                    <a:lstStyle/>
                    <a:p>
                      <a:pPr algn="just">
                        <a:spcAft>
                          <a:spcPts val="0"/>
                        </a:spcAft>
                      </a:pPr>
                      <a:r>
                        <a:rPr lang="en-US" sz="2000" kern="0" dirty="0">
                          <a:effectLst/>
                        </a:rPr>
                        <a:t>&gt;&gt;&gt; </a:t>
                      </a:r>
                      <a:r>
                        <a:rPr lang="en-US" sz="2000" kern="100" dirty="0" err="1">
                          <a:effectLst/>
                        </a:rPr>
                        <a:t>d</a:t>
                      </a:r>
                      <a:r>
                        <a:rPr lang="en-US" sz="2000" kern="0" dirty="0" err="1">
                          <a:effectLst/>
                        </a:rPr>
                        <a:t>.setdefault</a:t>
                      </a:r>
                      <a:r>
                        <a:rPr lang="en-US" sz="2000" kern="0" dirty="0">
                          <a:effectLst/>
                        </a:rPr>
                        <a:t>(1)  #</a:t>
                      </a:r>
                      <a:r>
                        <a:rPr lang="zh-CN" sz="2000" kern="0" dirty="0">
                          <a:effectLst/>
                        </a:rPr>
                        <a:t>结果：</a:t>
                      </a:r>
                      <a:r>
                        <a:rPr lang="en-US" sz="2000" kern="0" dirty="0">
                          <a:effectLst/>
                        </a:rPr>
                        <a:t>'food'</a:t>
                      </a:r>
                      <a:endParaRPr lang="zh-CN" sz="2000" kern="100" dirty="0">
                        <a:effectLst/>
                      </a:endParaRPr>
                    </a:p>
                    <a:p>
                      <a:pPr algn="just">
                        <a:spcAft>
                          <a:spcPts val="0"/>
                        </a:spcAft>
                      </a:pPr>
                      <a:r>
                        <a:rPr lang="en-US" sz="2000" kern="0" dirty="0">
                          <a:effectLst/>
                        </a:rPr>
                        <a:t>&gt;&gt;&gt; </a:t>
                      </a:r>
                      <a:r>
                        <a:rPr lang="en-US" sz="2000" kern="100" dirty="0" err="1">
                          <a:effectLst/>
                        </a:rPr>
                        <a:t>d</a:t>
                      </a:r>
                      <a:r>
                        <a:rPr lang="en-US" sz="2000" kern="0" dirty="0" err="1">
                          <a:effectLst/>
                        </a:rPr>
                        <a:t>.setdefault</a:t>
                      </a:r>
                      <a:r>
                        <a:rPr lang="en-US" sz="2000" kern="0" dirty="0">
                          <a:effectLst/>
                        </a:rPr>
                        <a:t>(4);d</a:t>
                      </a:r>
                      <a:endParaRPr lang="zh-CN" sz="2000" kern="100" dirty="0">
                        <a:effectLst/>
                      </a:endParaRPr>
                    </a:p>
                    <a:p>
                      <a:pPr algn="just">
                        <a:spcAft>
                          <a:spcPts val="0"/>
                        </a:spcAft>
                      </a:pPr>
                      <a:r>
                        <a:rPr lang="en-US" sz="2000" kern="0" dirty="0">
                          <a:effectLst/>
                        </a:rPr>
                        <a:t>{1: 'food', 2: 'drink', 3: 'fruit', 4: None}</a:t>
                      </a:r>
                      <a:endParaRPr lang="zh-CN" sz="2000" kern="100" dirty="0">
                        <a:effectLst/>
                        <a:latin typeface="Times New Roman" panose="02020603050405020304" pitchFamily="18" charset="0"/>
                        <a:ea typeface="宋体" panose="02010600030101010101" pitchFamily="2" charset="-122"/>
                      </a:endParaRPr>
                    </a:p>
                  </a:txBody>
                  <a:tcPr marL="68575" marR="68575" marT="0" marB="0" anchor="ctr"/>
                </a:tc>
                <a:extLst>
                  <a:ext uri="{0D108BD9-81ED-4DB2-BD59-A6C34878D82A}">
                    <a16:rowId xmlns:a16="http://schemas.microsoft.com/office/drawing/2014/main" val="10007"/>
                  </a:ext>
                </a:extLst>
              </a:tr>
              <a:tr h="901485">
                <a:tc>
                  <a:txBody>
                    <a:bodyPr/>
                    <a:lstStyle/>
                    <a:p>
                      <a:pPr algn="just">
                        <a:spcAft>
                          <a:spcPts val="0"/>
                        </a:spcAft>
                      </a:pPr>
                      <a:r>
                        <a:rPr lang="en-US" sz="1600" kern="100" dirty="0" err="1">
                          <a:effectLst/>
                        </a:rPr>
                        <a:t>d.update</a:t>
                      </a:r>
                      <a:r>
                        <a:rPr lang="en-US" sz="1600" kern="100" dirty="0">
                          <a:effectLst/>
                        </a:rPr>
                        <a:t>([other])</a:t>
                      </a:r>
                      <a:endParaRPr lang="zh-CN" sz="1600" kern="100" dirty="0">
                        <a:effectLst/>
                        <a:latin typeface="Times New Roman" panose="02020603050405020304" pitchFamily="18" charset="0"/>
                        <a:ea typeface="宋体" panose="02010600030101010101" pitchFamily="2" charset="-122"/>
                      </a:endParaRPr>
                    </a:p>
                  </a:txBody>
                  <a:tcPr marL="68575" marR="68575" marT="0" marB="0" anchor="ctr"/>
                </a:tc>
                <a:tc>
                  <a:txBody>
                    <a:bodyPr/>
                    <a:lstStyle/>
                    <a:p>
                      <a:pPr algn="just">
                        <a:spcAft>
                          <a:spcPts val="0"/>
                        </a:spcAft>
                      </a:pPr>
                      <a:r>
                        <a:rPr lang="zh-CN" sz="1600" kern="0" dirty="0">
                          <a:effectLst/>
                        </a:rPr>
                        <a:t>使用字典或键值对，更新或添加项目到字典</a:t>
                      </a:r>
                      <a:r>
                        <a:rPr lang="en-US" sz="1600" kern="0" dirty="0">
                          <a:effectLst/>
                        </a:rPr>
                        <a:t>d</a:t>
                      </a:r>
                      <a:endParaRPr lang="zh-CN" sz="1600" kern="100" dirty="0">
                        <a:effectLst/>
                        <a:latin typeface="Times New Roman" panose="02020603050405020304" pitchFamily="18" charset="0"/>
                        <a:ea typeface="宋体" panose="02010600030101010101" pitchFamily="2" charset="-122"/>
                      </a:endParaRPr>
                    </a:p>
                  </a:txBody>
                  <a:tcPr marL="68575" marR="68575" marT="0" marB="0" anchor="ctr"/>
                </a:tc>
                <a:tc>
                  <a:txBody>
                    <a:bodyPr/>
                    <a:lstStyle/>
                    <a:p>
                      <a:pPr algn="just">
                        <a:spcAft>
                          <a:spcPts val="0"/>
                        </a:spcAft>
                      </a:pPr>
                      <a:r>
                        <a:rPr lang="en-US" sz="1600" kern="0" dirty="0">
                          <a:effectLst/>
                        </a:rPr>
                        <a:t>&gt;&gt;&gt; d1={1: '</a:t>
                      </a:r>
                      <a:r>
                        <a:rPr lang="zh-CN" sz="1600" kern="0" dirty="0">
                          <a:effectLst/>
                        </a:rPr>
                        <a:t>食物</a:t>
                      </a:r>
                      <a:r>
                        <a:rPr lang="en-US" sz="1600" kern="0" dirty="0">
                          <a:effectLst/>
                        </a:rPr>
                        <a:t>', 4: '</a:t>
                      </a:r>
                      <a:r>
                        <a:rPr lang="zh-CN" sz="1600" kern="0" dirty="0">
                          <a:effectLst/>
                        </a:rPr>
                        <a:t>书籍</a:t>
                      </a:r>
                      <a:r>
                        <a:rPr lang="en-US" sz="1600" kern="0" dirty="0">
                          <a:effectLst/>
                        </a:rPr>
                        <a:t>'}</a:t>
                      </a:r>
                      <a:endParaRPr lang="zh-CN" sz="1600" kern="100" dirty="0">
                        <a:effectLst/>
                      </a:endParaRPr>
                    </a:p>
                    <a:p>
                      <a:pPr algn="just">
                        <a:spcAft>
                          <a:spcPts val="0"/>
                        </a:spcAft>
                      </a:pPr>
                      <a:r>
                        <a:rPr lang="en-US" sz="1600" kern="0" dirty="0">
                          <a:effectLst/>
                        </a:rPr>
                        <a:t>&gt;&gt;&gt; </a:t>
                      </a:r>
                      <a:r>
                        <a:rPr lang="en-US" sz="1600" kern="100" dirty="0" err="1">
                          <a:effectLst/>
                        </a:rPr>
                        <a:t>d</a:t>
                      </a:r>
                      <a:r>
                        <a:rPr lang="en-US" sz="1600" kern="0" dirty="0" err="1">
                          <a:effectLst/>
                        </a:rPr>
                        <a:t>.update</a:t>
                      </a:r>
                      <a:r>
                        <a:rPr lang="en-US" sz="1600" kern="0" dirty="0">
                          <a:effectLst/>
                        </a:rPr>
                        <a:t>(d1);d</a:t>
                      </a:r>
                      <a:endParaRPr lang="zh-CN" sz="1600" kern="100" dirty="0">
                        <a:effectLst/>
                      </a:endParaRPr>
                    </a:p>
                    <a:p>
                      <a:pPr algn="just">
                        <a:spcAft>
                          <a:spcPts val="0"/>
                        </a:spcAft>
                      </a:pPr>
                      <a:r>
                        <a:rPr lang="en-US" sz="1600" kern="0" dirty="0">
                          <a:effectLst/>
                        </a:rPr>
                        <a:t>{1: '</a:t>
                      </a:r>
                      <a:r>
                        <a:rPr lang="zh-CN" sz="1600" kern="0" dirty="0">
                          <a:effectLst/>
                        </a:rPr>
                        <a:t>食物</a:t>
                      </a:r>
                      <a:r>
                        <a:rPr lang="en-US" sz="1600" kern="0" dirty="0">
                          <a:effectLst/>
                        </a:rPr>
                        <a:t>', 2: 'drink', 3: 'fruit', 4: '</a:t>
                      </a:r>
                      <a:r>
                        <a:rPr lang="zh-CN" sz="1600" kern="0" dirty="0">
                          <a:effectLst/>
                        </a:rPr>
                        <a:t>书籍</a:t>
                      </a:r>
                      <a:r>
                        <a:rPr lang="en-US" sz="1600" kern="0" dirty="0">
                          <a:effectLst/>
                        </a:rPr>
                        <a:t>'}</a:t>
                      </a:r>
                      <a:endParaRPr lang="zh-CN" sz="1600" kern="100" dirty="0">
                        <a:effectLst/>
                        <a:latin typeface="Times New Roman" panose="02020603050405020304" pitchFamily="18" charset="0"/>
                        <a:ea typeface="宋体" panose="02010600030101010101" pitchFamily="2" charset="-122"/>
                      </a:endParaRPr>
                    </a:p>
                  </a:txBody>
                  <a:tcPr marL="68575" marR="68575"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26486991"/>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4</a:t>
            </a:r>
            <a:r>
              <a:rPr lang="zh-CN" altLang="en-US">
                <a:sym typeface="+mn-ea"/>
              </a:rPr>
              <a:t>.2  字典元素的访问</a:t>
            </a:r>
            <a:endParaRPr lang="zh-CN" altLang="en-US"/>
          </a:p>
        </p:txBody>
      </p:sp>
      <p:sp>
        <p:nvSpPr>
          <p:cNvPr id="3" name="内容占位符 2"/>
          <p:cNvSpPr>
            <a:spLocks noGrp="1"/>
          </p:cNvSpPr>
          <p:nvPr>
            <p:ph idx="1"/>
          </p:nvPr>
        </p:nvSpPr>
        <p:spPr>
          <a:xfrm>
            <a:off x="838200" y="1321435"/>
            <a:ext cx="10835005" cy="4639945"/>
          </a:xfrm>
        </p:spPr>
        <p:txBody>
          <a:bodyPr/>
          <a:lstStyle/>
          <a:p>
            <a:pPr fontAlgn="auto">
              <a:lnSpc>
                <a:spcPct val="150000"/>
              </a:lnSpc>
              <a:spcBef>
                <a:spcPts val="0"/>
              </a:spcBef>
              <a:buFont typeface="Arial" panose="020B0604020202020204" pitchFamily="34" charset="0"/>
              <a:buChar char="•"/>
            </a:pPr>
            <a:r>
              <a:rPr lang="zh-CN" altLang="en-US" sz="2400" b="1" dirty="0"/>
              <a:t>字典对象提供了一个get()方法用来返回指定“键”对应的“值”</a:t>
            </a:r>
            <a:r>
              <a:rPr lang="zh-CN" altLang="en-US" sz="2400" b="1" dirty="0" smtClean="0"/>
              <a:t>，不存在返回</a:t>
            </a:r>
            <a:r>
              <a:rPr lang="en-US" altLang="zh-CN" sz="2400" b="1" dirty="0" smtClean="0"/>
              <a:t>None</a:t>
            </a:r>
            <a:r>
              <a:rPr lang="zh-CN" altLang="en-US" sz="2400" b="1" dirty="0" smtClean="0"/>
              <a:t>，并且</a:t>
            </a:r>
            <a:r>
              <a:rPr lang="zh-CN" altLang="en-US" sz="2400" b="1" dirty="0"/>
              <a:t>允许指定该键不存在时</a:t>
            </a:r>
            <a:r>
              <a:rPr lang="zh-CN" altLang="en-US" sz="2400" b="1" dirty="0">
                <a:solidFill>
                  <a:srgbClr val="FF0000"/>
                </a:solidFill>
              </a:rPr>
              <a:t>返回特定的“值”</a:t>
            </a:r>
            <a:r>
              <a:rPr lang="zh-CN" altLang="en-US" sz="2400" b="1" dirty="0"/>
              <a:t>。例如：</a:t>
            </a:r>
          </a:p>
          <a:p>
            <a:pPr marL="0" indent="0" fontAlgn="auto">
              <a:lnSpc>
                <a:spcPct val="100000"/>
              </a:lnSpc>
              <a:spcBef>
                <a:spcPts val="0"/>
              </a:spcBef>
              <a:buNone/>
            </a:pPr>
            <a:endParaRPr lang="zh-CN" altLang="en-US" sz="2400" b="1" dirty="0"/>
          </a:p>
          <a:p>
            <a:pPr marL="0" indent="0" fontAlgn="auto">
              <a:lnSpc>
                <a:spcPct val="100000"/>
              </a:lnSpc>
              <a:spcBef>
                <a:spcPts val="0"/>
              </a:spcBef>
              <a:buNone/>
            </a:pPr>
            <a:r>
              <a:rPr lang="zh-CN" altLang="en-US" sz="2000" b="1" dirty="0">
                <a:latin typeface="Consolas" panose="020B0609020204030204" charset="0"/>
              </a:rPr>
              <a:t>&gt;&gt;&gt; aDict.get('age')                    #如果字典中存在该“键”则返回对应的“值”</a:t>
            </a:r>
          </a:p>
          <a:p>
            <a:pPr marL="0" indent="0" fontAlgn="auto">
              <a:lnSpc>
                <a:spcPct val="100000"/>
              </a:lnSpc>
              <a:spcBef>
                <a:spcPts val="0"/>
              </a:spcBef>
              <a:buNone/>
            </a:pPr>
            <a:r>
              <a:rPr lang="zh-CN" altLang="en-US" sz="2000" b="1" dirty="0">
                <a:solidFill>
                  <a:srgbClr val="00B0F0"/>
                </a:solidFill>
                <a:latin typeface="Consolas" panose="020B0609020204030204" charset="0"/>
              </a:rPr>
              <a:t>39</a:t>
            </a:r>
          </a:p>
          <a:p>
            <a:pPr marL="0" indent="0" fontAlgn="auto">
              <a:lnSpc>
                <a:spcPct val="100000"/>
              </a:lnSpc>
              <a:spcBef>
                <a:spcPts val="0"/>
              </a:spcBef>
              <a:buNone/>
            </a:pPr>
            <a:r>
              <a:rPr lang="zh-CN" altLang="en-US" sz="2000" b="1" dirty="0">
                <a:latin typeface="Consolas" panose="020B0609020204030204" charset="0"/>
              </a:rPr>
              <a:t>&gt;&gt;&gt; aDict.get('address', 'Not Exists.') #指定的“键”不存在时返回指定的默认值</a:t>
            </a:r>
          </a:p>
          <a:p>
            <a:pPr marL="0" indent="0" fontAlgn="auto">
              <a:lnSpc>
                <a:spcPct val="100000"/>
              </a:lnSpc>
              <a:spcBef>
                <a:spcPts val="0"/>
              </a:spcBef>
              <a:buNone/>
            </a:pPr>
            <a:r>
              <a:rPr lang="zh-CN" altLang="en-US" sz="2000" b="1" dirty="0">
                <a:solidFill>
                  <a:srgbClr val="00B0F0"/>
                </a:solidFill>
                <a:latin typeface="Consolas" panose="020B0609020204030204" charset="0"/>
              </a:rPr>
              <a:t>'Not Exists.'</a:t>
            </a:r>
          </a:p>
          <a:p>
            <a:pPr marL="0" indent="0" fontAlgn="auto">
              <a:lnSpc>
                <a:spcPct val="100000"/>
              </a:lnSpc>
              <a:spcBef>
                <a:spcPts val="0"/>
              </a:spcBef>
              <a:buNone/>
            </a:pPr>
            <a:endParaRPr lang="zh-CN" altLang="en-US" sz="2000" b="1" dirty="0">
              <a:solidFill>
                <a:srgbClr val="00B0F0"/>
              </a:solidFill>
              <a:latin typeface="Consolas" panose="020B0609020204030204" charset="0"/>
            </a:endParaRPr>
          </a:p>
          <a:p>
            <a:pPr defTabSz="914400">
              <a:spcBef>
                <a:spcPts val="1200"/>
              </a:spcBef>
              <a:spcAft>
                <a:spcPts val="600"/>
              </a:spcAft>
              <a:buSzPct val="90000"/>
              <a:buFont typeface="Wingdings" panose="05000000000000000000" charset="0"/>
              <a:buChar char="§"/>
            </a:pPr>
            <a:r>
              <a:rPr lang="zh-CN" altLang="en-US" sz="2000" b="1" dirty="0">
                <a:sym typeface="+mn-ea"/>
              </a:rPr>
              <a:t>使用字典对象的</a:t>
            </a:r>
            <a:r>
              <a:rPr lang="en-US" altLang="x-none" sz="2000" b="1" dirty="0">
                <a:solidFill>
                  <a:srgbClr val="FF0000"/>
                </a:solidFill>
                <a:sym typeface="+mn-ea"/>
              </a:rPr>
              <a:t>items()</a:t>
            </a:r>
            <a:r>
              <a:rPr lang="zh-CN" altLang="en-US" sz="2000" b="1" dirty="0">
                <a:sym typeface="+mn-ea"/>
              </a:rPr>
              <a:t>方法可以返回字典的</a:t>
            </a:r>
            <a:r>
              <a:rPr lang="zh-CN" altLang="en-US" sz="2000" b="1" dirty="0">
                <a:solidFill>
                  <a:srgbClr val="FF0000"/>
                </a:solidFill>
                <a:sym typeface="+mn-ea"/>
              </a:rPr>
              <a:t>键、值</a:t>
            </a:r>
            <a:r>
              <a:rPr lang="zh-CN" altLang="en-US" sz="2000" b="1" dirty="0">
                <a:sym typeface="+mn-ea"/>
              </a:rPr>
              <a:t>对。</a:t>
            </a:r>
            <a:endParaRPr lang="en-US" altLang="zh-CN" sz="2000" b="1" dirty="0">
              <a:sym typeface="+mn-ea"/>
            </a:endParaRPr>
          </a:p>
          <a:p>
            <a:pPr defTabSz="914400">
              <a:spcBef>
                <a:spcPts val="1200"/>
              </a:spcBef>
              <a:spcAft>
                <a:spcPts val="600"/>
              </a:spcAft>
              <a:buSzPct val="90000"/>
              <a:buFont typeface="Wingdings" panose="05000000000000000000" charset="0"/>
              <a:buChar char="§"/>
            </a:pPr>
            <a:r>
              <a:rPr lang="zh-CN" altLang="en-US" sz="2000" b="1" dirty="0">
                <a:sym typeface="+mn-ea"/>
              </a:rPr>
              <a:t>使用字典对象的</a:t>
            </a:r>
            <a:r>
              <a:rPr lang="en-US" altLang="x-none" sz="2000" b="1" dirty="0">
                <a:solidFill>
                  <a:srgbClr val="FF0000"/>
                </a:solidFill>
                <a:sym typeface="+mn-ea"/>
              </a:rPr>
              <a:t>keys()</a:t>
            </a:r>
            <a:r>
              <a:rPr lang="zh-CN" altLang="en-US" sz="2000" b="1" dirty="0">
                <a:sym typeface="+mn-ea"/>
              </a:rPr>
              <a:t>方法可以返回字典的</a:t>
            </a:r>
            <a:r>
              <a:rPr lang="zh-CN" altLang="en-US" sz="2000" b="1" dirty="0">
                <a:solidFill>
                  <a:srgbClr val="FF0000"/>
                </a:solidFill>
                <a:sym typeface="+mn-ea"/>
              </a:rPr>
              <a:t>键</a:t>
            </a:r>
            <a:r>
              <a:rPr lang="zh-CN" altLang="en-US" sz="2000" b="1" dirty="0">
                <a:sym typeface="+mn-ea"/>
              </a:rPr>
              <a:t>。</a:t>
            </a:r>
            <a:endParaRPr lang="zh-CN" altLang="en-US" sz="2000" b="1" dirty="0"/>
          </a:p>
          <a:p>
            <a:pPr defTabSz="914400">
              <a:spcBef>
                <a:spcPts val="1200"/>
              </a:spcBef>
              <a:spcAft>
                <a:spcPts val="600"/>
              </a:spcAft>
              <a:buSzPct val="90000"/>
              <a:buFont typeface="Wingdings" panose="05000000000000000000" charset="0"/>
              <a:buChar char="§"/>
            </a:pPr>
            <a:r>
              <a:rPr lang="zh-CN" altLang="en-US" sz="2000" b="1" dirty="0">
                <a:sym typeface="+mn-ea"/>
              </a:rPr>
              <a:t>使用字典对象的</a:t>
            </a:r>
            <a:r>
              <a:rPr lang="en-US" altLang="x-none" sz="2000" b="1" dirty="0">
                <a:solidFill>
                  <a:srgbClr val="FF0000"/>
                </a:solidFill>
                <a:sym typeface="+mn-ea"/>
              </a:rPr>
              <a:t>values()</a:t>
            </a:r>
            <a:r>
              <a:rPr lang="zh-CN" altLang="en-US" sz="2000" b="1" dirty="0">
                <a:sym typeface="+mn-ea"/>
              </a:rPr>
              <a:t>方法可以返回字典的</a:t>
            </a:r>
            <a:r>
              <a:rPr lang="zh-CN" altLang="en-US" sz="2000" b="1" dirty="0">
                <a:solidFill>
                  <a:srgbClr val="FF0000"/>
                </a:solidFill>
                <a:sym typeface="+mn-ea"/>
              </a:rPr>
              <a:t>值</a:t>
            </a:r>
            <a:r>
              <a:rPr lang="zh-CN" altLang="en-US" sz="2000" b="1" dirty="0">
                <a:sym typeface="+mn-ea"/>
              </a:rPr>
              <a:t>。</a:t>
            </a:r>
            <a:endParaRPr lang="zh-CN" altLang="en-US" sz="2000" b="1" dirty="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61</a:t>
            </a:fld>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a:t>
            </a:r>
            <a:r>
              <a:rPr lang="en-US" altLang="zh-CN"/>
              <a:t>4</a:t>
            </a:r>
            <a:r>
              <a:rPr lang="zh-CN" altLang="en-US"/>
              <a:t>.3  元素添加、修改与删除</a:t>
            </a:r>
          </a:p>
        </p:txBody>
      </p:sp>
      <p:sp>
        <p:nvSpPr>
          <p:cNvPr id="3" name="内容占位符 2"/>
          <p:cNvSpPr>
            <a:spLocks noGrp="1"/>
          </p:cNvSpPr>
          <p:nvPr>
            <p:ph idx="1"/>
          </p:nvPr>
        </p:nvSpPr>
        <p:spPr/>
        <p:txBody>
          <a:bodyPr>
            <a:normAutofit/>
          </a:bodyPr>
          <a:lstStyle/>
          <a:p>
            <a:pPr>
              <a:buFont typeface="Arial" panose="020B0604020202020204" pitchFamily="34" charset="0"/>
              <a:buChar char="•"/>
            </a:pPr>
            <a:r>
              <a:rPr lang="zh-CN" altLang="en-US" sz="2400" b="1" dirty="0">
                <a:solidFill>
                  <a:srgbClr val="FF0000"/>
                </a:solidFill>
              </a:rPr>
              <a:t>当以指定“键”为下标为字典元素赋值时，有两种含义：</a:t>
            </a:r>
          </a:p>
          <a:p>
            <a:pPr marL="0" indent="0">
              <a:buFont typeface="Arial" panose="020B0604020202020204" pitchFamily="34" charset="0"/>
              <a:buNone/>
            </a:pPr>
            <a:r>
              <a:rPr lang="zh-CN" altLang="en-US" sz="2400" b="1" dirty="0"/>
              <a:t>1）若该“键”存在，则表示</a:t>
            </a:r>
            <a:r>
              <a:rPr lang="zh-CN" altLang="en-US" sz="2400" b="1" dirty="0">
                <a:solidFill>
                  <a:srgbClr val="FF0000"/>
                </a:solidFill>
              </a:rPr>
              <a:t>修改该“键”</a:t>
            </a:r>
            <a:r>
              <a:rPr lang="zh-CN" altLang="en-US" sz="2400" b="1" dirty="0"/>
              <a:t>对应的</a:t>
            </a:r>
            <a:r>
              <a:rPr lang="zh-CN" altLang="en-US" sz="2400" b="1" dirty="0">
                <a:solidFill>
                  <a:srgbClr val="FF0000"/>
                </a:solidFill>
              </a:rPr>
              <a:t>值</a:t>
            </a:r>
            <a:r>
              <a:rPr lang="zh-CN" altLang="en-US" sz="2400" b="1" dirty="0"/>
              <a:t>；</a:t>
            </a:r>
          </a:p>
          <a:p>
            <a:pPr marL="0" indent="0">
              <a:buFont typeface="Arial" panose="020B0604020202020204" pitchFamily="34" charset="0"/>
              <a:buNone/>
            </a:pPr>
            <a:r>
              <a:rPr lang="zh-CN" altLang="en-US" sz="2400" b="1" dirty="0"/>
              <a:t>2）若不存在，则表示</a:t>
            </a:r>
            <a:r>
              <a:rPr lang="zh-CN" altLang="en-US" sz="2400" b="1" dirty="0">
                <a:solidFill>
                  <a:srgbClr val="FF0000"/>
                </a:solidFill>
              </a:rPr>
              <a:t>添加一个新的“键:值”</a:t>
            </a:r>
            <a:r>
              <a:rPr lang="zh-CN" altLang="en-US" sz="2400" b="1" dirty="0"/>
              <a:t>对，也就是添加一个新元素。</a:t>
            </a:r>
          </a:p>
          <a:p>
            <a:pPr marL="0" indent="0">
              <a:buNone/>
            </a:pPr>
            <a:endParaRPr lang="zh-CN" altLang="en-US" sz="2000" b="1" dirty="0">
              <a:latin typeface="Consolas" panose="020B0609020204030204" charset="0"/>
            </a:endParaRPr>
          </a:p>
          <a:p>
            <a:pPr marL="0" indent="0">
              <a:buNone/>
            </a:pPr>
            <a:r>
              <a:rPr lang="zh-CN" altLang="en-US" sz="2000" b="1" dirty="0">
                <a:latin typeface="Consolas" panose="020B0609020204030204" charset="0"/>
              </a:rPr>
              <a:t>&gt;&gt;&gt; aDict = {'age': 35, 'name': 'Dong', 'sex': 'male'}</a:t>
            </a:r>
          </a:p>
          <a:p>
            <a:pPr marL="0" indent="0">
              <a:buNone/>
            </a:pPr>
            <a:r>
              <a:rPr lang="zh-CN" altLang="en-US" sz="2000" b="1" dirty="0">
                <a:latin typeface="Consolas" panose="020B0609020204030204" charset="0"/>
              </a:rPr>
              <a:t>&gt;&gt;&gt; aDict['age'] = 39                  #</a:t>
            </a:r>
            <a:r>
              <a:rPr lang="zh-CN" altLang="en-US" sz="2000" b="1" dirty="0">
                <a:solidFill>
                  <a:srgbClr val="FF0000"/>
                </a:solidFill>
                <a:latin typeface="Consolas" panose="020B0609020204030204" charset="0"/>
              </a:rPr>
              <a:t>修改元素值</a:t>
            </a:r>
          </a:p>
          <a:p>
            <a:pPr marL="0" indent="0">
              <a:buNone/>
            </a:pPr>
            <a:r>
              <a:rPr lang="zh-CN" altLang="en-US" sz="2000" b="1" dirty="0">
                <a:latin typeface="Consolas" panose="020B0609020204030204" charset="0"/>
              </a:rPr>
              <a:t>&gt;&gt;&gt; aDict</a:t>
            </a:r>
          </a:p>
          <a:p>
            <a:pPr marL="0" indent="0">
              <a:buNone/>
            </a:pPr>
            <a:r>
              <a:rPr lang="zh-CN" altLang="en-US" sz="2000" b="1" dirty="0">
                <a:solidFill>
                  <a:srgbClr val="00B0F0"/>
                </a:solidFill>
                <a:latin typeface="Consolas" panose="020B0609020204030204" charset="0"/>
              </a:rPr>
              <a:t>{'age': 39, 'name': 'Dong', 'sex': 'male'}</a:t>
            </a:r>
          </a:p>
          <a:p>
            <a:pPr marL="0" indent="0">
              <a:buNone/>
            </a:pPr>
            <a:r>
              <a:rPr lang="zh-CN" altLang="en-US" sz="2000" b="1" dirty="0">
                <a:latin typeface="Consolas" panose="020B0609020204030204" charset="0"/>
              </a:rPr>
              <a:t>&gt;&gt;&gt; aDict['address'] = 'SDIBT'         #</a:t>
            </a:r>
            <a:r>
              <a:rPr lang="zh-CN" altLang="en-US" sz="2000" b="1" dirty="0">
                <a:solidFill>
                  <a:srgbClr val="FF0000"/>
                </a:solidFill>
                <a:latin typeface="Consolas" panose="020B0609020204030204" charset="0"/>
              </a:rPr>
              <a:t>添加新元素</a:t>
            </a:r>
          </a:p>
          <a:p>
            <a:pPr marL="0" indent="0">
              <a:buNone/>
            </a:pPr>
            <a:r>
              <a:rPr lang="zh-CN" altLang="en-US" sz="2000" b="1" dirty="0">
                <a:latin typeface="Consolas" panose="020B0609020204030204" charset="0"/>
              </a:rPr>
              <a:t>&gt;&gt;&gt; aDict</a:t>
            </a:r>
          </a:p>
          <a:p>
            <a:pPr marL="0" indent="0">
              <a:buNone/>
            </a:pPr>
            <a:r>
              <a:rPr lang="zh-CN" altLang="en-US" sz="2000" b="1" dirty="0">
                <a:solidFill>
                  <a:srgbClr val="00B0F0"/>
                </a:solidFill>
                <a:latin typeface="Consolas" panose="020B0609020204030204" charset="0"/>
              </a:rPr>
              <a:t>{'age': 39, 'address': 'SDIBT', 'name': 'Dong', 'sex': 'male'}</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62</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4</a:t>
            </a:r>
            <a:r>
              <a:rPr lang="zh-CN" altLang="en-US">
                <a:sym typeface="+mn-ea"/>
              </a:rPr>
              <a:t>.3  元素添加、修改与删除</a:t>
            </a:r>
            <a:endParaRPr lang="zh-CN" altLang="en-US"/>
          </a:p>
        </p:txBody>
      </p:sp>
      <p:sp>
        <p:nvSpPr>
          <p:cNvPr id="3" name="内容占位符 2"/>
          <p:cNvSpPr>
            <a:spLocks noGrp="1"/>
          </p:cNvSpPr>
          <p:nvPr>
            <p:ph idx="1"/>
          </p:nvPr>
        </p:nvSpPr>
        <p:spPr>
          <a:xfrm>
            <a:off x="838200" y="1321435"/>
            <a:ext cx="11057255" cy="4639945"/>
          </a:xfrm>
        </p:spPr>
        <p:txBody>
          <a:bodyPr/>
          <a:lstStyle/>
          <a:p>
            <a:pPr fontAlgn="auto">
              <a:lnSpc>
                <a:spcPct val="150000"/>
              </a:lnSpc>
              <a:buFont typeface="Arial" panose="020B0604020202020204" pitchFamily="34" charset="0"/>
              <a:buChar char="•"/>
            </a:pPr>
            <a:r>
              <a:rPr lang="zh-CN" altLang="en-US" sz="2400" b="1" dirty="0"/>
              <a:t>使用字典对象的update()方法可以将另一个字典的“键:值”一次性全部添加到当前字典对象，如果两个字典中存在相同的“键”，则以另</a:t>
            </a:r>
            <a:r>
              <a:rPr lang="zh-CN" altLang="en-US" sz="2400" b="1" dirty="0">
                <a:solidFill>
                  <a:srgbClr val="FF0000"/>
                </a:solidFill>
              </a:rPr>
              <a:t>一个字典中的“值”为准对当前字典进行更新。</a:t>
            </a:r>
          </a:p>
          <a:p>
            <a:pPr marL="0" indent="0">
              <a:buNone/>
            </a:pPr>
            <a:endParaRPr lang="zh-CN" altLang="en-US" sz="2000" b="1" dirty="0">
              <a:latin typeface="Consolas" panose="020B0609020204030204" charset="0"/>
            </a:endParaRPr>
          </a:p>
          <a:p>
            <a:pPr marL="0" indent="0">
              <a:buNone/>
            </a:pPr>
            <a:r>
              <a:rPr lang="zh-CN" altLang="en-US" sz="2000" b="1" dirty="0">
                <a:latin typeface="Consolas" panose="020B0609020204030204" charset="0"/>
              </a:rPr>
              <a:t>&gt;&gt;&gt; aDict = {'age': 37, 'score': [98, 97], 'name': 'Dong', 'sex': 'male'}</a:t>
            </a:r>
          </a:p>
          <a:p>
            <a:pPr marL="0" indent="0">
              <a:buNone/>
            </a:pPr>
            <a:r>
              <a:rPr lang="zh-CN" altLang="en-US" sz="2000" b="1" dirty="0">
                <a:latin typeface="Consolas" panose="020B0609020204030204" charset="0"/>
              </a:rPr>
              <a:t>&gt;&gt;&gt; aDict.update({'a':97, 'age':39})  #修改’age’键的值，同时添加新元素’a’:97</a:t>
            </a:r>
          </a:p>
          <a:p>
            <a:pPr marL="0" indent="0">
              <a:buNone/>
            </a:pPr>
            <a:r>
              <a:rPr lang="zh-CN" altLang="en-US" sz="2000" b="1" dirty="0">
                <a:latin typeface="Consolas" panose="020B0609020204030204" charset="0"/>
              </a:rPr>
              <a:t>&gt;&gt;&gt; aDict</a:t>
            </a:r>
          </a:p>
          <a:p>
            <a:pPr marL="0" indent="0">
              <a:buNone/>
            </a:pPr>
            <a:r>
              <a:rPr lang="zh-CN" altLang="en-US" sz="2000" b="1" dirty="0">
                <a:solidFill>
                  <a:srgbClr val="00B0F0"/>
                </a:solidFill>
                <a:latin typeface="Consolas" panose="020B0609020204030204" charset="0"/>
              </a:rPr>
              <a:t>{'score': [98, 97], 'sex': 'male', 'a': 97, 'age': 39, 'name': 'Dong'}</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63</a:t>
            </a:fld>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4</a:t>
            </a:r>
            <a:r>
              <a:rPr lang="zh-CN" altLang="en-US">
                <a:sym typeface="+mn-ea"/>
              </a:rPr>
              <a:t>.3  元素添加、修改与删除</a:t>
            </a:r>
            <a:endParaRPr lang="zh-CN" altLang="en-US"/>
          </a:p>
        </p:txBody>
      </p:sp>
      <p:sp>
        <p:nvSpPr>
          <p:cNvPr id="3" name="内容占位符 2"/>
          <p:cNvSpPr>
            <a:spLocks noGrp="1"/>
          </p:cNvSpPr>
          <p:nvPr>
            <p:ph idx="1"/>
          </p:nvPr>
        </p:nvSpPr>
        <p:spPr/>
        <p:txBody>
          <a:bodyPr>
            <a:normAutofit/>
          </a:bodyPr>
          <a:lstStyle/>
          <a:p>
            <a:pPr fontAlgn="auto">
              <a:lnSpc>
                <a:spcPct val="100000"/>
              </a:lnSpc>
              <a:spcBef>
                <a:spcPts val="0"/>
              </a:spcBef>
              <a:buFont typeface="Arial" panose="020B0604020202020204" pitchFamily="34" charset="0"/>
              <a:buChar char="•"/>
            </a:pPr>
            <a:r>
              <a:rPr lang="zh-CN" altLang="en-US" sz="2400" b="1" dirty="0"/>
              <a:t>如果需要删除字典中指定的元素，可以使用del命令。</a:t>
            </a:r>
          </a:p>
          <a:p>
            <a:pPr marL="0" indent="0" fontAlgn="auto">
              <a:lnSpc>
                <a:spcPct val="100000"/>
              </a:lnSpc>
              <a:spcBef>
                <a:spcPts val="0"/>
              </a:spcBef>
              <a:buNone/>
            </a:pPr>
            <a:r>
              <a:rPr lang="zh-CN" altLang="en-US" sz="2000" b="1" dirty="0">
                <a:latin typeface="Consolas" panose="020B0609020204030204" charset="0"/>
              </a:rPr>
              <a:t>&gt;&gt;&gt; del aDict['age']               #删除字典元素</a:t>
            </a:r>
          </a:p>
          <a:p>
            <a:pPr marL="0" indent="0" fontAlgn="auto">
              <a:lnSpc>
                <a:spcPct val="100000"/>
              </a:lnSpc>
              <a:spcBef>
                <a:spcPts val="0"/>
              </a:spcBef>
              <a:buNone/>
            </a:pPr>
            <a:r>
              <a:rPr lang="zh-CN" altLang="en-US" sz="2000" b="1" dirty="0">
                <a:latin typeface="Consolas" panose="020B0609020204030204" charset="0"/>
              </a:rPr>
              <a:t>&gt;&gt;&gt; aDict</a:t>
            </a:r>
          </a:p>
          <a:p>
            <a:pPr marL="0" indent="0" fontAlgn="auto">
              <a:lnSpc>
                <a:spcPct val="100000"/>
              </a:lnSpc>
              <a:spcBef>
                <a:spcPts val="0"/>
              </a:spcBef>
              <a:buNone/>
            </a:pPr>
            <a:r>
              <a:rPr lang="zh-CN" altLang="en-US" sz="2000" b="1" dirty="0">
                <a:solidFill>
                  <a:srgbClr val="00B0F0"/>
                </a:solidFill>
                <a:latin typeface="Consolas" panose="020B0609020204030204" charset="0"/>
              </a:rPr>
              <a:t>{'score': [98, 97], 'sex': 'male', 'a': 97, 'name': 'Dong'}</a:t>
            </a:r>
          </a:p>
          <a:p>
            <a:pPr marL="0" indent="0" fontAlgn="auto">
              <a:lnSpc>
                <a:spcPct val="100000"/>
              </a:lnSpc>
              <a:spcBef>
                <a:spcPts val="0"/>
              </a:spcBef>
              <a:buNone/>
            </a:pPr>
            <a:endParaRPr lang="zh-CN" altLang="en-US" sz="2000" b="1" dirty="0">
              <a:solidFill>
                <a:srgbClr val="00B0F0"/>
              </a:solidFill>
              <a:latin typeface="Consolas" panose="020B0609020204030204" charset="0"/>
            </a:endParaRPr>
          </a:p>
          <a:p>
            <a:pPr fontAlgn="auto">
              <a:lnSpc>
                <a:spcPct val="100000"/>
              </a:lnSpc>
              <a:spcBef>
                <a:spcPts val="0"/>
              </a:spcBef>
              <a:buFont typeface="Arial" panose="020B0604020202020204" pitchFamily="34" charset="0"/>
              <a:buChar char="•"/>
            </a:pPr>
            <a:r>
              <a:rPr lang="zh-CN" altLang="en-US" sz="2400" b="1" dirty="0"/>
              <a:t>也可以使用字典对象的pop()和popitem()方法弹出并删除指定的元素，例如：</a:t>
            </a:r>
          </a:p>
          <a:p>
            <a:pPr marL="0" indent="0" fontAlgn="auto">
              <a:lnSpc>
                <a:spcPct val="100000"/>
              </a:lnSpc>
              <a:spcBef>
                <a:spcPts val="0"/>
              </a:spcBef>
              <a:buNone/>
            </a:pPr>
            <a:r>
              <a:rPr lang="zh-CN" altLang="en-US" sz="2000" b="1" dirty="0">
                <a:latin typeface="Consolas" panose="020B0609020204030204" charset="0"/>
              </a:rPr>
              <a:t>&gt;&gt;&gt; aDict = {'age': 37, 'score': [98, 97], 'name': 'Dong', 'sex': 'male'}</a:t>
            </a:r>
          </a:p>
          <a:p>
            <a:pPr marL="0" indent="0" fontAlgn="auto">
              <a:lnSpc>
                <a:spcPct val="100000"/>
              </a:lnSpc>
              <a:spcBef>
                <a:spcPts val="0"/>
              </a:spcBef>
              <a:buNone/>
            </a:pPr>
            <a:r>
              <a:rPr lang="zh-CN" altLang="en-US" sz="2000" b="1" dirty="0">
                <a:latin typeface="Consolas" panose="020B0609020204030204" charset="0"/>
              </a:rPr>
              <a:t>&gt;&gt;&gt; aDict.popitem()                #弹出一个元素，对空字典会抛出</a:t>
            </a:r>
            <a:r>
              <a:rPr lang="zh-CN" altLang="en-US" sz="2000" b="1" dirty="0" smtClean="0">
                <a:latin typeface="Consolas" panose="020B0609020204030204" charset="0"/>
              </a:rPr>
              <a:t>异常，</a:t>
            </a:r>
            <a:r>
              <a:rPr lang="zh-CN" altLang="en-US" sz="2000" b="1" dirty="0" smtClean="0">
                <a:solidFill>
                  <a:srgbClr val="FF0000"/>
                </a:solidFill>
                <a:latin typeface="Consolas" panose="020B0609020204030204" charset="0"/>
              </a:rPr>
              <a:t>随机</a:t>
            </a:r>
            <a:endParaRPr lang="zh-CN" altLang="en-US" sz="2000" b="1" dirty="0">
              <a:solidFill>
                <a:srgbClr val="FF0000"/>
              </a:solidFill>
              <a:latin typeface="Consolas" panose="020B0609020204030204" charset="0"/>
            </a:endParaRPr>
          </a:p>
          <a:p>
            <a:pPr marL="0" indent="0" fontAlgn="auto">
              <a:lnSpc>
                <a:spcPct val="100000"/>
              </a:lnSpc>
              <a:spcBef>
                <a:spcPts val="0"/>
              </a:spcBef>
              <a:buNone/>
            </a:pPr>
            <a:r>
              <a:rPr lang="zh-CN" altLang="en-US" sz="2000" b="1" dirty="0">
                <a:solidFill>
                  <a:srgbClr val="00B0F0"/>
                </a:solidFill>
                <a:latin typeface="Consolas" panose="020B0609020204030204" charset="0"/>
              </a:rPr>
              <a:t>('age', 37)</a:t>
            </a:r>
          </a:p>
          <a:p>
            <a:pPr marL="0" indent="0" fontAlgn="auto">
              <a:lnSpc>
                <a:spcPct val="100000"/>
              </a:lnSpc>
              <a:spcBef>
                <a:spcPts val="0"/>
              </a:spcBef>
              <a:buNone/>
            </a:pPr>
            <a:r>
              <a:rPr lang="zh-CN" altLang="en-US" sz="2000" b="1" dirty="0">
                <a:latin typeface="Consolas" panose="020B0609020204030204" charset="0"/>
              </a:rPr>
              <a:t>&gt;&gt;&gt; aDict.pop</a:t>
            </a:r>
            <a:r>
              <a:rPr lang="zh-CN" altLang="en-US" sz="2000" b="1" dirty="0" smtClean="0">
                <a:latin typeface="Consolas" panose="020B0609020204030204" charset="0"/>
              </a:rPr>
              <a:t>(</a:t>
            </a:r>
            <a:r>
              <a:rPr lang="en-US" altLang="zh-CN" sz="2000" b="1" dirty="0" smtClean="0">
                <a:latin typeface="Consolas" panose="020B0609020204030204" charset="0"/>
              </a:rPr>
              <a:t>‘</a:t>
            </a:r>
            <a:r>
              <a:rPr lang="zh-CN" altLang="en-US" sz="2000" b="1" dirty="0" smtClean="0">
                <a:latin typeface="Consolas" panose="020B0609020204030204" charset="0"/>
              </a:rPr>
              <a:t>sex</a:t>
            </a:r>
            <a:r>
              <a:rPr lang="en-US" altLang="zh-CN" sz="2000" b="1" dirty="0" smtClean="0">
                <a:latin typeface="Consolas" panose="020B0609020204030204" charset="0"/>
              </a:rPr>
              <a:t>’</a:t>
            </a:r>
            <a:r>
              <a:rPr lang="zh-CN" altLang="en-US" sz="2000" b="1" dirty="0" smtClean="0">
                <a:latin typeface="Consolas" panose="020B0609020204030204" charset="0"/>
              </a:rPr>
              <a:t>)    #</a:t>
            </a:r>
            <a:r>
              <a:rPr lang="zh-CN" altLang="en-US" sz="2000" b="1" dirty="0">
                <a:latin typeface="Consolas" panose="020B0609020204030204" charset="0"/>
              </a:rPr>
              <a:t>弹出指定键对应的</a:t>
            </a:r>
            <a:r>
              <a:rPr lang="zh-CN" altLang="en-US" sz="2000" b="1" dirty="0" smtClean="0">
                <a:latin typeface="Consolas" panose="020B0609020204030204" charset="0"/>
              </a:rPr>
              <a:t>元素，同时删掉</a:t>
            </a:r>
            <a:r>
              <a:rPr lang="zh-CN" altLang="en-US" sz="2000" b="1" dirty="0"/>
              <a:t>指定的元素</a:t>
            </a:r>
            <a:endParaRPr lang="zh-CN" altLang="en-US" sz="2000" b="1" dirty="0">
              <a:latin typeface="Consolas" panose="020B0609020204030204" charset="0"/>
            </a:endParaRPr>
          </a:p>
          <a:p>
            <a:pPr marL="0" indent="0" fontAlgn="auto">
              <a:lnSpc>
                <a:spcPct val="100000"/>
              </a:lnSpc>
              <a:spcBef>
                <a:spcPts val="0"/>
              </a:spcBef>
              <a:buNone/>
            </a:pPr>
            <a:r>
              <a:rPr lang="zh-CN" altLang="en-US" sz="2000" b="1" dirty="0">
                <a:solidFill>
                  <a:srgbClr val="00B0F0"/>
                </a:solidFill>
                <a:latin typeface="Consolas" panose="020B0609020204030204" charset="0"/>
              </a:rPr>
              <a:t>'male'</a:t>
            </a:r>
          </a:p>
          <a:p>
            <a:pPr marL="0" indent="0" fontAlgn="auto">
              <a:lnSpc>
                <a:spcPct val="100000"/>
              </a:lnSpc>
              <a:spcBef>
                <a:spcPts val="0"/>
              </a:spcBef>
              <a:buNone/>
            </a:pPr>
            <a:r>
              <a:rPr lang="zh-CN" altLang="en-US" sz="2000" b="1" dirty="0">
                <a:latin typeface="Consolas" panose="020B0609020204030204" charset="0"/>
              </a:rPr>
              <a:t>&gt;&gt;&gt; aDict</a:t>
            </a:r>
          </a:p>
          <a:p>
            <a:pPr marL="0" indent="0" fontAlgn="auto">
              <a:lnSpc>
                <a:spcPct val="100000"/>
              </a:lnSpc>
              <a:spcBef>
                <a:spcPts val="0"/>
              </a:spcBef>
              <a:buNone/>
            </a:pPr>
            <a:r>
              <a:rPr lang="zh-CN" altLang="en-US" sz="2000" b="1" dirty="0">
                <a:solidFill>
                  <a:srgbClr val="00B0F0"/>
                </a:solidFill>
                <a:latin typeface="Consolas" panose="020B0609020204030204" charset="0"/>
              </a:rPr>
              <a:t>{'score': [98, 97], 'name': 'Dong'}</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64</a:t>
            </a:fld>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334963" y="26988"/>
            <a:ext cx="10972800" cy="1143000"/>
          </a:xfrm>
        </p:spPr>
        <p:txBody>
          <a:bodyPr/>
          <a:lstStyle/>
          <a:p>
            <a:r>
              <a:rPr lang="zh-CN" altLang="en-US" dirty="0" smtClean="0">
                <a:solidFill>
                  <a:srgbClr val="FF0000"/>
                </a:solidFill>
              </a:rPr>
              <a:t>字典排序，结果为列表</a:t>
            </a:r>
          </a:p>
        </p:txBody>
      </p:sp>
      <p:sp>
        <p:nvSpPr>
          <p:cNvPr id="73731" name="Rectangle 1"/>
          <p:cNvSpPr>
            <a:spLocks noGrp="1" noChangeArrowheads="1"/>
          </p:cNvSpPr>
          <p:nvPr>
            <p:ph idx="1"/>
          </p:nvPr>
        </p:nvSpPr>
        <p:spPr>
          <a:xfrm>
            <a:off x="621771" y="1160463"/>
            <a:ext cx="4110037" cy="1231900"/>
          </a:xfrm>
          <a:solidFill>
            <a:srgbClr val="FFFF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indent="0" defTabSz="457200">
              <a:spcBef>
                <a:spcPct val="0"/>
              </a:spcBef>
              <a:buFont typeface="Arial" panose="020B0604020202020204" pitchFamily="34" charset="0"/>
              <a:buNone/>
            </a:pPr>
            <a:r>
              <a:rPr lang="zh-CN" altLang="en-US" sz="2000" dirty="0" smtClean="0"/>
              <a:t>（</a:t>
            </a:r>
            <a:r>
              <a:rPr lang="en-US" altLang="zh-CN" sz="2000" dirty="0" smtClean="0"/>
              <a:t>1</a:t>
            </a:r>
            <a:r>
              <a:rPr lang="zh-CN" altLang="en-US" sz="2000" dirty="0" smtClean="0"/>
              <a:t>）直接用</a:t>
            </a:r>
            <a:r>
              <a:rPr lang="en-US" altLang="zh-CN" sz="2000" dirty="0" smtClean="0"/>
              <a:t>sorted()</a:t>
            </a:r>
            <a:r>
              <a:rPr lang="zh-CN" altLang="en-US" sz="2000" dirty="0" smtClean="0"/>
              <a:t>排序的情况。</a:t>
            </a:r>
            <a:endParaRPr lang="en-US" altLang="zh-CN" sz="1800" dirty="0" smtClean="0">
              <a:solidFill>
                <a:srgbClr val="000000"/>
              </a:solidFill>
              <a:latin typeface="Consolas" panose="020B0609020204030204" pitchFamily="49" charset="0"/>
            </a:endParaRPr>
          </a:p>
          <a:p>
            <a:pPr marL="0" indent="0" defTabSz="457200">
              <a:spcBef>
                <a:spcPct val="0"/>
              </a:spcBef>
              <a:buFont typeface="Arial" panose="020B0604020202020204" pitchFamily="34" charset="0"/>
              <a:buNone/>
            </a:pPr>
            <a:r>
              <a:rPr lang="en-US" altLang="zh-CN" sz="1800" dirty="0" smtClean="0">
                <a:solidFill>
                  <a:srgbClr val="000000"/>
                </a:solidFill>
                <a:latin typeface="Consolas" panose="020B0609020204030204" pitchFamily="49" charset="0"/>
              </a:rPr>
              <a:t>dict1={</a:t>
            </a:r>
            <a:r>
              <a:rPr lang="en-US" altLang="zh-CN" sz="1800" b="1" dirty="0" smtClean="0">
                <a:solidFill>
                  <a:srgbClr val="008000"/>
                </a:solidFill>
                <a:latin typeface="Consolas" panose="020B0609020204030204" pitchFamily="49" charset="0"/>
              </a:rPr>
              <a:t>'a'</a:t>
            </a:r>
            <a:r>
              <a:rPr lang="en-US" altLang="zh-CN" sz="1800" dirty="0" smtClean="0">
                <a:solidFill>
                  <a:srgbClr val="000000"/>
                </a:solidFill>
                <a:latin typeface="Consolas" panose="020B0609020204030204" pitchFamily="49" charset="0"/>
              </a:rPr>
              <a:t>:</a:t>
            </a:r>
            <a:r>
              <a:rPr lang="en-US" altLang="zh-CN" sz="1800" dirty="0" smtClean="0">
                <a:solidFill>
                  <a:srgbClr val="0000FF"/>
                </a:solidFill>
                <a:latin typeface="Consolas" panose="020B0609020204030204" pitchFamily="49" charset="0"/>
              </a:rPr>
              <a:t>2</a:t>
            </a:r>
            <a:r>
              <a:rPr lang="en-US" altLang="zh-CN" sz="1800" dirty="0" smtClean="0">
                <a:solidFill>
                  <a:srgbClr val="000000"/>
                </a:solidFill>
                <a:latin typeface="Consolas" panose="020B0609020204030204" pitchFamily="49" charset="0"/>
              </a:rPr>
              <a:t>,</a:t>
            </a:r>
            <a:r>
              <a:rPr lang="en-US" altLang="zh-CN" sz="1800" b="1" dirty="0" smtClean="0">
                <a:solidFill>
                  <a:srgbClr val="008000"/>
                </a:solidFill>
                <a:latin typeface="Consolas" panose="020B0609020204030204" pitchFamily="49" charset="0"/>
              </a:rPr>
              <a:t>'e'</a:t>
            </a:r>
            <a:r>
              <a:rPr lang="en-US" altLang="zh-CN" sz="1800" dirty="0" smtClean="0">
                <a:solidFill>
                  <a:srgbClr val="000000"/>
                </a:solidFill>
                <a:latin typeface="Consolas" panose="020B0609020204030204" pitchFamily="49" charset="0"/>
              </a:rPr>
              <a:t>:</a:t>
            </a:r>
            <a:r>
              <a:rPr lang="en-US" altLang="zh-CN" sz="1800" dirty="0" smtClean="0">
                <a:solidFill>
                  <a:srgbClr val="0000FF"/>
                </a:solidFill>
                <a:latin typeface="Consolas" panose="020B0609020204030204" pitchFamily="49" charset="0"/>
              </a:rPr>
              <a:t>3</a:t>
            </a:r>
            <a:r>
              <a:rPr lang="en-US" altLang="zh-CN" sz="1800" dirty="0" smtClean="0">
                <a:solidFill>
                  <a:srgbClr val="000000"/>
                </a:solidFill>
                <a:latin typeface="Consolas" panose="020B0609020204030204" pitchFamily="49" charset="0"/>
              </a:rPr>
              <a:t>,</a:t>
            </a:r>
            <a:r>
              <a:rPr lang="en-US" altLang="zh-CN" sz="1800" b="1" dirty="0" smtClean="0">
                <a:solidFill>
                  <a:srgbClr val="008000"/>
                </a:solidFill>
                <a:latin typeface="Consolas" panose="020B0609020204030204" pitchFamily="49" charset="0"/>
              </a:rPr>
              <a:t>'f'</a:t>
            </a:r>
            <a:r>
              <a:rPr lang="en-US" altLang="zh-CN" sz="1800" dirty="0" smtClean="0">
                <a:solidFill>
                  <a:srgbClr val="000000"/>
                </a:solidFill>
                <a:latin typeface="Consolas" panose="020B0609020204030204" pitchFamily="49" charset="0"/>
              </a:rPr>
              <a:t>:</a:t>
            </a:r>
            <a:r>
              <a:rPr lang="en-US" altLang="zh-CN" sz="1800" dirty="0" smtClean="0">
                <a:solidFill>
                  <a:srgbClr val="0000FF"/>
                </a:solidFill>
                <a:latin typeface="Consolas" panose="020B0609020204030204" pitchFamily="49" charset="0"/>
              </a:rPr>
              <a:t>8</a:t>
            </a:r>
            <a:r>
              <a:rPr lang="en-US" altLang="zh-CN" sz="1800" dirty="0" smtClean="0">
                <a:solidFill>
                  <a:srgbClr val="000000"/>
                </a:solidFill>
                <a:latin typeface="Consolas" panose="020B0609020204030204" pitchFamily="49" charset="0"/>
              </a:rPr>
              <a:t>,</a:t>
            </a:r>
            <a:r>
              <a:rPr lang="en-US" altLang="zh-CN" sz="1800" b="1" dirty="0" smtClean="0">
                <a:solidFill>
                  <a:srgbClr val="008000"/>
                </a:solidFill>
                <a:latin typeface="Consolas" panose="020B0609020204030204" pitchFamily="49" charset="0"/>
              </a:rPr>
              <a:t>'d'</a:t>
            </a:r>
            <a:r>
              <a:rPr lang="en-US" altLang="zh-CN" sz="1800" dirty="0" smtClean="0">
                <a:solidFill>
                  <a:srgbClr val="000000"/>
                </a:solidFill>
                <a:latin typeface="Consolas" panose="020B0609020204030204" pitchFamily="49" charset="0"/>
              </a:rPr>
              <a:t>:</a:t>
            </a:r>
            <a:r>
              <a:rPr lang="en-US" altLang="zh-CN" sz="1800" dirty="0" smtClean="0">
                <a:solidFill>
                  <a:srgbClr val="0000FF"/>
                </a:solidFill>
                <a:latin typeface="Consolas" panose="020B0609020204030204" pitchFamily="49" charset="0"/>
              </a:rPr>
              <a:t>4</a:t>
            </a:r>
            <a:r>
              <a:rPr lang="en-US" altLang="zh-CN" sz="1800" dirty="0" smtClean="0">
                <a:solidFill>
                  <a:srgbClr val="000000"/>
                </a:solidFill>
                <a:latin typeface="Consolas" panose="020B0609020204030204" pitchFamily="49" charset="0"/>
              </a:rPr>
              <a:t>}</a:t>
            </a:r>
            <a:br>
              <a:rPr lang="en-US" altLang="zh-CN" sz="1800" dirty="0" smtClean="0">
                <a:solidFill>
                  <a:srgbClr val="000000"/>
                </a:solidFill>
                <a:latin typeface="Consolas" panose="020B0609020204030204" pitchFamily="49" charset="0"/>
              </a:rPr>
            </a:br>
            <a:r>
              <a:rPr lang="en-US" altLang="zh-CN" sz="1800" dirty="0" smtClean="0">
                <a:solidFill>
                  <a:srgbClr val="000000"/>
                </a:solidFill>
                <a:latin typeface="Consolas" panose="020B0609020204030204" pitchFamily="49" charset="0"/>
              </a:rPr>
              <a:t>dict2 = sorted(dict1)</a:t>
            </a:r>
            <a:br>
              <a:rPr lang="en-US" altLang="zh-CN" sz="1800" dirty="0" smtClean="0">
                <a:solidFill>
                  <a:srgbClr val="000000"/>
                </a:solidFill>
                <a:latin typeface="Consolas" panose="020B0609020204030204" pitchFamily="49" charset="0"/>
              </a:rPr>
            </a:br>
            <a:r>
              <a:rPr lang="en-US" altLang="zh-CN" sz="1800" b="1" dirty="0" smtClean="0">
                <a:solidFill>
                  <a:srgbClr val="000080"/>
                </a:solidFill>
                <a:latin typeface="Consolas" panose="020B0609020204030204" pitchFamily="49" charset="0"/>
              </a:rPr>
              <a:t>print</a:t>
            </a:r>
            <a:r>
              <a:rPr lang="en-US" altLang="zh-CN" sz="1800" dirty="0" smtClean="0">
                <a:solidFill>
                  <a:srgbClr val="000000"/>
                </a:solidFill>
                <a:latin typeface="Consolas" panose="020B0609020204030204" pitchFamily="49" charset="0"/>
              </a:rPr>
              <a:t>(dict2)#</a:t>
            </a:r>
            <a:r>
              <a:rPr lang="zh-CN" altLang="en-US" sz="1600" dirty="0" smtClean="0"/>
              <a:t>结果：[‘a', 'd', 'e', 'f'] </a:t>
            </a:r>
            <a:endParaRPr lang="en-US" altLang="zh-CN" sz="1600" dirty="0" smtClean="0">
              <a:latin typeface="Century Gothic" panose="020B0502020202020204" pitchFamily="34" charset="0"/>
            </a:endParaRPr>
          </a:p>
        </p:txBody>
      </p:sp>
      <p:sp>
        <p:nvSpPr>
          <p:cNvPr id="73732" name="Rectangle 1"/>
          <p:cNvSpPr txBox="1">
            <a:spLocks noChangeArrowheads="1"/>
          </p:cNvSpPr>
          <p:nvPr/>
        </p:nvSpPr>
        <p:spPr bwMode="auto">
          <a:xfrm>
            <a:off x="823119" y="3308747"/>
            <a:ext cx="5233987" cy="15081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zh-CN" altLang="en-US" sz="2000" dirty="0"/>
              <a:t>（</a:t>
            </a:r>
            <a:r>
              <a:rPr lang="en-US" altLang="zh-CN" sz="2000" dirty="0"/>
              <a:t>2</a:t>
            </a:r>
            <a:r>
              <a:rPr lang="zh-CN" altLang="en-US" sz="2000" dirty="0"/>
              <a:t>）对键反向排序。</a:t>
            </a:r>
            <a:r>
              <a:rPr lang="zh-CN" altLang="en-US" sz="1800" dirty="0"/>
              <a:t>拿到</a:t>
            </a:r>
            <a:r>
              <a:rPr lang="zh-CN" altLang="en-US" sz="1800" b="1" dirty="0"/>
              <a:t>键最大</a:t>
            </a:r>
            <a:r>
              <a:rPr lang="zh-CN" altLang="en-US" sz="1800" dirty="0"/>
              <a:t>，对应的值</a:t>
            </a:r>
            <a:endParaRPr lang="en-US" altLang="zh-CN" sz="1800" dirty="0">
              <a:solidFill>
                <a:srgbClr val="000000"/>
              </a:solidFill>
              <a:latin typeface="Consolas" panose="020B0609020204030204" pitchFamily="49" charset="0"/>
            </a:endParaRPr>
          </a:p>
          <a:p>
            <a:pPr>
              <a:spcBef>
                <a:spcPct val="0"/>
              </a:spcBef>
              <a:buFont typeface="Arial" panose="020B0604020202020204" pitchFamily="34" charset="0"/>
              <a:buNone/>
            </a:pPr>
            <a:r>
              <a:rPr lang="en-US" altLang="zh-CN" sz="1800" dirty="0">
                <a:solidFill>
                  <a:srgbClr val="000000"/>
                </a:solidFill>
                <a:latin typeface="Consolas" panose="020B0609020204030204" pitchFamily="49" charset="0"/>
              </a:rPr>
              <a:t>dict1={</a:t>
            </a:r>
            <a:r>
              <a:rPr lang="en-US" altLang="zh-CN" sz="1800" b="1" dirty="0">
                <a:solidFill>
                  <a:srgbClr val="008000"/>
                </a:solidFill>
                <a:latin typeface="Consolas" panose="020B0609020204030204" pitchFamily="49" charset="0"/>
              </a:rPr>
              <a:t>'a'</a:t>
            </a:r>
            <a:r>
              <a:rPr lang="en-US" altLang="zh-CN" sz="1800" dirty="0">
                <a:solidFill>
                  <a:srgbClr val="000000"/>
                </a:solidFill>
                <a:latin typeface="Consolas" panose="020B0609020204030204" pitchFamily="49" charset="0"/>
              </a:rPr>
              <a:t>:</a:t>
            </a:r>
            <a:r>
              <a:rPr lang="en-US" altLang="zh-CN" sz="1800" dirty="0">
                <a:solidFill>
                  <a:srgbClr val="0000FF"/>
                </a:solidFill>
                <a:latin typeface="Consolas" panose="020B0609020204030204" pitchFamily="49" charset="0"/>
              </a:rPr>
              <a:t>2</a:t>
            </a:r>
            <a:r>
              <a:rPr lang="en-US" altLang="zh-CN" sz="1800" dirty="0">
                <a:solidFill>
                  <a:srgbClr val="000000"/>
                </a:solidFill>
                <a:latin typeface="Consolas" panose="020B0609020204030204" pitchFamily="49" charset="0"/>
              </a:rPr>
              <a:t>,</a:t>
            </a:r>
            <a:r>
              <a:rPr lang="en-US" altLang="zh-CN" sz="1800" b="1" dirty="0">
                <a:solidFill>
                  <a:srgbClr val="008000"/>
                </a:solidFill>
                <a:latin typeface="Consolas" panose="020B0609020204030204" pitchFamily="49" charset="0"/>
              </a:rPr>
              <a:t>'e'</a:t>
            </a:r>
            <a:r>
              <a:rPr lang="en-US" altLang="zh-CN" sz="1800" dirty="0">
                <a:solidFill>
                  <a:srgbClr val="000000"/>
                </a:solidFill>
                <a:latin typeface="Consolas" panose="020B0609020204030204" pitchFamily="49" charset="0"/>
              </a:rPr>
              <a:t>:</a:t>
            </a:r>
            <a:r>
              <a:rPr lang="en-US" altLang="zh-CN" sz="1800" dirty="0">
                <a:solidFill>
                  <a:srgbClr val="0000FF"/>
                </a:solidFill>
                <a:latin typeface="Consolas" panose="020B0609020204030204" pitchFamily="49" charset="0"/>
              </a:rPr>
              <a:t>3</a:t>
            </a:r>
            <a:r>
              <a:rPr lang="en-US" altLang="zh-CN" sz="1800" dirty="0">
                <a:solidFill>
                  <a:srgbClr val="000000"/>
                </a:solidFill>
                <a:latin typeface="Consolas" panose="020B0609020204030204" pitchFamily="49" charset="0"/>
              </a:rPr>
              <a:t>,</a:t>
            </a:r>
            <a:r>
              <a:rPr lang="en-US" altLang="zh-CN" sz="1800" b="1" dirty="0">
                <a:solidFill>
                  <a:srgbClr val="008000"/>
                </a:solidFill>
                <a:latin typeface="Consolas" panose="020B0609020204030204" pitchFamily="49" charset="0"/>
              </a:rPr>
              <a:t>'f'</a:t>
            </a:r>
            <a:r>
              <a:rPr lang="en-US" altLang="zh-CN" sz="1800" dirty="0">
                <a:solidFill>
                  <a:srgbClr val="000000"/>
                </a:solidFill>
                <a:latin typeface="Consolas" panose="020B0609020204030204" pitchFamily="49" charset="0"/>
              </a:rPr>
              <a:t>:</a:t>
            </a:r>
            <a:r>
              <a:rPr lang="en-US" altLang="zh-CN" sz="1800" dirty="0">
                <a:solidFill>
                  <a:srgbClr val="0000FF"/>
                </a:solidFill>
                <a:latin typeface="Consolas" panose="020B0609020204030204" pitchFamily="49" charset="0"/>
              </a:rPr>
              <a:t>8</a:t>
            </a:r>
            <a:r>
              <a:rPr lang="en-US" altLang="zh-CN" sz="1800" dirty="0">
                <a:solidFill>
                  <a:srgbClr val="000000"/>
                </a:solidFill>
                <a:latin typeface="Consolas" panose="020B0609020204030204" pitchFamily="49" charset="0"/>
              </a:rPr>
              <a:t>,</a:t>
            </a:r>
            <a:r>
              <a:rPr lang="en-US" altLang="zh-CN" sz="1800" b="1" dirty="0">
                <a:solidFill>
                  <a:srgbClr val="008000"/>
                </a:solidFill>
                <a:latin typeface="Consolas" panose="020B0609020204030204" pitchFamily="49" charset="0"/>
              </a:rPr>
              <a:t>'d'</a:t>
            </a:r>
            <a:r>
              <a:rPr lang="en-US" altLang="zh-CN" sz="1800" dirty="0">
                <a:solidFill>
                  <a:srgbClr val="000000"/>
                </a:solidFill>
                <a:latin typeface="Consolas" panose="020B0609020204030204" pitchFamily="49" charset="0"/>
              </a:rPr>
              <a:t>:</a:t>
            </a:r>
            <a:r>
              <a:rPr lang="en-US" altLang="zh-CN" sz="1800" dirty="0">
                <a:solidFill>
                  <a:srgbClr val="0000FF"/>
                </a:solidFill>
                <a:latin typeface="Consolas" panose="020B0609020204030204" pitchFamily="49" charset="0"/>
              </a:rPr>
              <a:t>4</a:t>
            </a:r>
            <a:r>
              <a:rPr lang="en-US" altLang="zh-CN" sz="1800" dirty="0">
                <a:solidFill>
                  <a:srgbClr val="000000"/>
                </a:solidFill>
                <a:latin typeface="Consolas" panose="020B0609020204030204" pitchFamily="49" charset="0"/>
              </a:rPr>
              <a:t>}</a:t>
            </a:r>
            <a:br>
              <a:rPr lang="en-US" altLang="zh-CN" sz="1800" dirty="0">
                <a:solidFill>
                  <a:srgbClr val="000000"/>
                </a:solidFill>
                <a:latin typeface="Consolas" panose="020B0609020204030204" pitchFamily="49" charset="0"/>
              </a:rPr>
            </a:br>
            <a:r>
              <a:rPr lang="en-US" altLang="zh-CN" sz="1800" dirty="0">
                <a:solidFill>
                  <a:srgbClr val="000000"/>
                </a:solidFill>
                <a:latin typeface="Consolas" panose="020B0609020204030204" pitchFamily="49" charset="0"/>
              </a:rPr>
              <a:t>list1 = sorted(dict1,</a:t>
            </a:r>
            <a:r>
              <a:rPr lang="en-US" altLang="zh-CN" sz="1800" dirty="0">
                <a:solidFill>
                  <a:srgbClr val="660099"/>
                </a:solidFill>
                <a:latin typeface="Consolas" panose="020B0609020204030204" pitchFamily="49" charset="0"/>
              </a:rPr>
              <a:t>reverse</a:t>
            </a:r>
            <a:r>
              <a:rPr lang="en-US" altLang="zh-CN" sz="1800" dirty="0">
                <a:solidFill>
                  <a:srgbClr val="000000"/>
                </a:solidFill>
                <a:latin typeface="Consolas" panose="020B0609020204030204" pitchFamily="49" charset="0"/>
              </a:rPr>
              <a:t>=</a:t>
            </a:r>
            <a:r>
              <a:rPr lang="en-US" altLang="zh-CN" sz="1800" dirty="0">
                <a:solidFill>
                  <a:srgbClr val="000080"/>
                </a:solidFill>
                <a:latin typeface="Consolas" panose="020B0609020204030204" pitchFamily="49" charset="0"/>
              </a:rPr>
              <a:t>True</a:t>
            </a:r>
            <a:r>
              <a:rPr lang="en-US" altLang="zh-CN" sz="1800" dirty="0">
                <a:solidFill>
                  <a:srgbClr val="000000"/>
                </a:solidFill>
                <a:latin typeface="Consolas" panose="020B0609020204030204" pitchFamily="49" charset="0"/>
              </a:rPr>
              <a:t>)</a:t>
            </a:r>
            <a:br>
              <a:rPr lang="en-US" altLang="zh-CN" sz="1800" dirty="0">
                <a:solidFill>
                  <a:srgbClr val="000000"/>
                </a:solidFill>
                <a:latin typeface="Consolas" panose="020B0609020204030204" pitchFamily="49" charset="0"/>
              </a:rPr>
            </a:br>
            <a:r>
              <a:rPr lang="en-US" altLang="zh-CN" sz="1800" b="1" dirty="0">
                <a:solidFill>
                  <a:srgbClr val="000080"/>
                </a:solidFill>
                <a:latin typeface="Consolas" panose="020B0609020204030204" pitchFamily="49" charset="0"/>
              </a:rPr>
              <a:t>print</a:t>
            </a:r>
            <a:r>
              <a:rPr lang="en-US" altLang="zh-CN" sz="1800" dirty="0">
                <a:solidFill>
                  <a:srgbClr val="000000"/>
                </a:solidFill>
                <a:latin typeface="Consolas" panose="020B0609020204030204" pitchFamily="49" charset="0"/>
              </a:rPr>
              <a:t>(list1)</a:t>
            </a:r>
            <a:br>
              <a:rPr lang="en-US" altLang="zh-CN" sz="1800" dirty="0">
                <a:solidFill>
                  <a:srgbClr val="000000"/>
                </a:solidFill>
                <a:latin typeface="Consolas" panose="020B0609020204030204" pitchFamily="49" charset="0"/>
              </a:rPr>
            </a:br>
            <a:r>
              <a:rPr lang="en-US" altLang="zh-CN" sz="1800" b="1" dirty="0">
                <a:solidFill>
                  <a:srgbClr val="000080"/>
                </a:solidFill>
                <a:latin typeface="Consolas" panose="020B0609020204030204" pitchFamily="49" charset="0"/>
              </a:rPr>
              <a:t>print</a:t>
            </a:r>
            <a:r>
              <a:rPr lang="en-US" altLang="zh-CN" sz="1800" dirty="0">
                <a:solidFill>
                  <a:srgbClr val="000000"/>
                </a:solidFill>
                <a:latin typeface="Consolas" panose="020B0609020204030204" pitchFamily="49" charset="0"/>
              </a:rPr>
              <a:t>(dict1[list1[</a:t>
            </a:r>
            <a:r>
              <a:rPr lang="en-US" altLang="zh-CN" sz="1800" dirty="0">
                <a:solidFill>
                  <a:srgbClr val="0000FF"/>
                </a:solidFill>
                <a:latin typeface="Consolas" panose="020B0609020204030204" pitchFamily="49" charset="0"/>
              </a:rPr>
              <a:t>0</a:t>
            </a:r>
            <a:r>
              <a:rPr lang="en-US" altLang="zh-CN" sz="1800" dirty="0">
                <a:solidFill>
                  <a:srgbClr val="000000"/>
                </a:solidFill>
                <a:latin typeface="Consolas" panose="020B0609020204030204" pitchFamily="49" charset="0"/>
              </a:rPr>
              <a:t>]]) </a:t>
            </a:r>
            <a:r>
              <a:rPr lang="en-US" altLang="zh-CN" sz="1800" i="1" dirty="0">
                <a:solidFill>
                  <a:srgbClr val="808080"/>
                </a:solidFill>
                <a:latin typeface="Consolas" panose="020B0609020204030204" pitchFamily="49" charset="0"/>
              </a:rPr>
              <a:t>#</a:t>
            </a:r>
            <a:r>
              <a:rPr lang="zh-CN" altLang="en-US" sz="1800" i="1" dirty="0">
                <a:solidFill>
                  <a:srgbClr val="808080"/>
                </a:solidFill>
                <a:latin typeface="宋体" panose="02010600030101010101" pitchFamily="2" charset="-122"/>
              </a:rPr>
              <a:t>结果为</a:t>
            </a:r>
            <a:r>
              <a:rPr lang="en-US" altLang="zh-CN" sz="1800" i="1" dirty="0">
                <a:solidFill>
                  <a:srgbClr val="808080"/>
                </a:solidFill>
                <a:latin typeface="Consolas" panose="020B0609020204030204" pitchFamily="49" charset="0"/>
              </a:rPr>
              <a:t>8</a:t>
            </a:r>
            <a:endParaRPr lang="en-US" altLang="zh-CN" sz="2800" dirty="0">
              <a:latin typeface="Century Gothic" panose="020B0502020202020204" pitchFamily="34" charset="0"/>
            </a:endParaRPr>
          </a:p>
        </p:txBody>
      </p:sp>
      <p:sp>
        <p:nvSpPr>
          <p:cNvPr id="73733" name="Rectangle 2"/>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zh-CN" sz="1800">
              <a:latin typeface="Century Gothic" panose="020B0502020202020204" pitchFamily="34" charset="0"/>
            </a:endParaRPr>
          </a:p>
        </p:txBody>
      </p:sp>
      <p:sp>
        <p:nvSpPr>
          <p:cNvPr id="73734" name="矩形 6"/>
          <p:cNvSpPr>
            <a:spLocks noChangeArrowheads="1"/>
          </p:cNvSpPr>
          <p:nvPr/>
        </p:nvSpPr>
        <p:spPr bwMode="auto">
          <a:xfrm>
            <a:off x="618331" y="2529681"/>
            <a:ext cx="5438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en-US" sz="1800" dirty="0">
                <a:latin typeface="Century Gothic" panose="020B0502020202020204" pitchFamily="34" charset="0"/>
              </a:rPr>
              <a:t>说明</a:t>
            </a:r>
            <a:r>
              <a:rPr lang="en-US" altLang="zh-CN" sz="1800" dirty="0">
                <a:latin typeface="Century Gothic" panose="020B0502020202020204" pitchFamily="34" charset="0"/>
              </a:rPr>
              <a:t>sorted()</a:t>
            </a:r>
            <a:r>
              <a:rPr lang="zh-CN" altLang="en-US" sz="1800" dirty="0">
                <a:latin typeface="Century Gothic" panose="020B0502020202020204" pitchFamily="34" charset="0"/>
              </a:rPr>
              <a:t>默认是对字典的键，从小到大进行排序</a:t>
            </a:r>
          </a:p>
        </p:txBody>
      </p:sp>
      <p:sp>
        <p:nvSpPr>
          <p:cNvPr id="73735" name="Rectangle 3"/>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zh-CN" sz="1800">
              <a:latin typeface="Century Gothic" panose="020B0502020202020204" pitchFamily="34" charset="0"/>
            </a:endParaRPr>
          </a:p>
        </p:txBody>
      </p:sp>
      <p:sp>
        <p:nvSpPr>
          <p:cNvPr id="73736" name="Rectangle 1"/>
          <p:cNvSpPr txBox="1">
            <a:spLocks noChangeArrowheads="1"/>
          </p:cNvSpPr>
          <p:nvPr/>
        </p:nvSpPr>
        <p:spPr bwMode="auto">
          <a:xfrm>
            <a:off x="823118" y="5149850"/>
            <a:ext cx="5233987" cy="12319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zh-CN" altLang="en-US" sz="2000" dirty="0"/>
              <a:t>（</a:t>
            </a:r>
            <a:r>
              <a:rPr lang="en-US" altLang="zh-CN" sz="2000" dirty="0"/>
              <a:t>3</a:t>
            </a:r>
            <a:r>
              <a:rPr lang="zh-CN" altLang="en-US" sz="2000" dirty="0"/>
              <a:t>）</a:t>
            </a:r>
            <a:r>
              <a:rPr lang="zh-CN" altLang="en-US" sz="2000" b="1" dirty="0"/>
              <a:t>对值排序</a:t>
            </a:r>
          </a:p>
          <a:p>
            <a:pPr>
              <a:spcBef>
                <a:spcPct val="0"/>
              </a:spcBef>
              <a:buFont typeface="Arial" panose="020B0604020202020204" pitchFamily="34" charset="0"/>
              <a:buNone/>
            </a:pPr>
            <a:r>
              <a:rPr lang="en-US" altLang="zh-CN" sz="1800" dirty="0">
                <a:solidFill>
                  <a:srgbClr val="000000"/>
                </a:solidFill>
                <a:latin typeface="Consolas" panose="020B0609020204030204" pitchFamily="49" charset="0"/>
              </a:rPr>
              <a:t>dict1={</a:t>
            </a:r>
            <a:r>
              <a:rPr lang="en-US" altLang="zh-CN" sz="1800" b="1" dirty="0">
                <a:solidFill>
                  <a:srgbClr val="008000"/>
                </a:solidFill>
                <a:latin typeface="Consolas" panose="020B0609020204030204" pitchFamily="49" charset="0"/>
              </a:rPr>
              <a:t>'a'</a:t>
            </a:r>
            <a:r>
              <a:rPr lang="en-US" altLang="zh-CN" sz="1800" dirty="0">
                <a:solidFill>
                  <a:srgbClr val="000000"/>
                </a:solidFill>
                <a:latin typeface="Consolas" panose="020B0609020204030204" pitchFamily="49" charset="0"/>
              </a:rPr>
              <a:t>:</a:t>
            </a:r>
            <a:r>
              <a:rPr lang="en-US" altLang="zh-CN" sz="1800" dirty="0">
                <a:solidFill>
                  <a:srgbClr val="0000FF"/>
                </a:solidFill>
                <a:latin typeface="Consolas" panose="020B0609020204030204" pitchFamily="49" charset="0"/>
              </a:rPr>
              <a:t>2</a:t>
            </a:r>
            <a:r>
              <a:rPr lang="en-US" altLang="zh-CN" sz="1800" dirty="0">
                <a:solidFill>
                  <a:srgbClr val="000000"/>
                </a:solidFill>
                <a:latin typeface="Consolas" panose="020B0609020204030204" pitchFamily="49" charset="0"/>
              </a:rPr>
              <a:t>,</a:t>
            </a:r>
            <a:r>
              <a:rPr lang="en-US" altLang="zh-CN" sz="1800" b="1" dirty="0">
                <a:solidFill>
                  <a:srgbClr val="008000"/>
                </a:solidFill>
                <a:latin typeface="Consolas" panose="020B0609020204030204" pitchFamily="49" charset="0"/>
              </a:rPr>
              <a:t>'e'</a:t>
            </a:r>
            <a:r>
              <a:rPr lang="en-US" altLang="zh-CN" sz="1800" dirty="0">
                <a:solidFill>
                  <a:srgbClr val="000000"/>
                </a:solidFill>
                <a:latin typeface="Consolas" panose="020B0609020204030204" pitchFamily="49" charset="0"/>
              </a:rPr>
              <a:t>:</a:t>
            </a:r>
            <a:r>
              <a:rPr lang="en-US" altLang="zh-CN" sz="1800" dirty="0">
                <a:solidFill>
                  <a:srgbClr val="0000FF"/>
                </a:solidFill>
                <a:latin typeface="Consolas" panose="020B0609020204030204" pitchFamily="49" charset="0"/>
              </a:rPr>
              <a:t>3</a:t>
            </a:r>
            <a:r>
              <a:rPr lang="en-US" altLang="zh-CN" sz="1800" dirty="0">
                <a:solidFill>
                  <a:srgbClr val="000000"/>
                </a:solidFill>
                <a:latin typeface="Consolas" panose="020B0609020204030204" pitchFamily="49" charset="0"/>
              </a:rPr>
              <a:t>,</a:t>
            </a:r>
            <a:r>
              <a:rPr lang="en-US" altLang="zh-CN" sz="1800" b="1" dirty="0">
                <a:solidFill>
                  <a:srgbClr val="008000"/>
                </a:solidFill>
                <a:latin typeface="Consolas" panose="020B0609020204030204" pitchFamily="49" charset="0"/>
              </a:rPr>
              <a:t>'f'</a:t>
            </a:r>
            <a:r>
              <a:rPr lang="en-US" altLang="zh-CN" sz="1800" dirty="0">
                <a:solidFill>
                  <a:srgbClr val="000000"/>
                </a:solidFill>
                <a:latin typeface="Consolas" panose="020B0609020204030204" pitchFamily="49" charset="0"/>
              </a:rPr>
              <a:t>:</a:t>
            </a:r>
            <a:r>
              <a:rPr lang="en-US" altLang="zh-CN" sz="1800" dirty="0">
                <a:solidFill>
                  <a:srgbClr val="0000FF"/>
                </a:solidFill>
                <a:latin typeface="Consolas" panose="020B0609020204030204" pitchFamily="49" charset="0"/>
              </a:rPr>
              <a:t>8</a:t>
            </a:r>
            <a:r>
              <a:rPr lang="en-US" altLang="zh-CN" sz="1800" dirty="0">
                <a:solidFill>
                  <a:srgbClr val="000000"/>
                </a:solidFill>
                <a:latin typeface="Consolas" panose="020B0609020204030204" pitchFamily="49" charset="0"/>
              </a:rPr>
              <a:t>,</a:t>
            </a:r>
            <a:r>
              <a:rPr lang="en-US" altLang="zh-CN" sz="1800" b="1" dirty="0">
                <a:solidFill>
                  <a:srgbClr val="008000"/>
                </a:solidFill>
                <a:latin typeface="Consolas" panose="020B0609020204030204" pitchFamily="49" charset="0"/>
              </a:rPr>
              <a:t>'d'</a:t>
            </a:r>
            <a:r>
              <a:rPr lang="en-US" altLang="zh-CN" sz="1800" dirty="0">
                <a:solidFill>
                  <a:srgbClr val="000000"/>
                </a:solidFill>
                <a:latin typeface="Consolas" panose="020B0609020204030204" pitchFamily="49" charset="0"/>
              </a:rPr>
              <a:t>:</a:t>
            </a:r>
            <a:r>
              <a:rPr lang="en-US" altLang="zh-CN" sz="1800" dirty="0">
                <a:solidFill>
                  <a:srgbClr val="0000FF"/>
                </a:solidFill>
                <a:latin typeface="Consolas" panose="020B0609020204030204" pitchFamily="49" charset="0"/>
              </a:rPr>
              <a:t>4</a:t>
            </a:r>
            <a:r>
              <a:rPr lang="en-US" altLang="zh-CN" sz="1800" dirty="0">
                <a:solidFill>
                  <a:srgbClr val="000000"/>
                </a:solidFill>
                <a:latin typeface="Consolas" panose="020B0609020204030204" pitchFamily="49" charset="0"/>
              </a:rPr>
              <a:t>}</a:t>
            </a:r>
            <a:br>
              <a:rPr lang="en-US" altLang="zh-CN" sz="1800" dirty="0">
                <a:solidFill>
                  <a:srgbClr val="000000"/>
                </a:solidFill>
                <a:latin typeface="Consolas" panose="020B0609020204030204" pitchFamily="49" charset="0"/>
              </a:rPr>
            </a:br>
            <a:r>
              <a:rPr lang="en-US" altLang="zh-CN" sz="1800" dirty="0">
                <a:solidFill>
                  <a:srgbClr val="000000"/>
                </a:solidFill>
                <a:latin typeface="Consolas" panose="020B0609020204030204" pitchFamily="49" charset="0"/>
              </a:rPr>
              <a:t>list1= sorted(dict1.values())</a:t>
            </a:r>
            <a:br>
              <a:rPr lang="en-US" altLang="zh-CN" sz="1800" dirty="0">
                <a:solidFill>
                  <a:srgbClr val="000000"/>
                </a:solidFill>
                <a:latin typeface="Consolas" panose="020B0609020204030204" pitchFamily="49" charset="0"/>
              </a:rPr>
            </a:br>
            <a:r>
              <a:rPr lang="en-US" altLang="zh-CN" sz="1800" b="1" dirty="0">
                <a:solidFill>
                  <a:srgbClr val="000080"/>
                </a:solidFill>
                <a:latin typeface="Consolas" panose="020B0609020204030204" pitchFamily="49" charset="0"/>
              </a:rPr>
              <a:t>print</a:t>
            </a:r>
            <a:r>
              <a:rPr lang="en-US" altLang="zh-CN" sz="1800" dirty="0">
                <a:solidFill>
                  <a:srgbClr val="000000"/>
                </a:solidFill>
                <a:latin typeface="Consolas" panose="020B0609020204030204" pitchFamily="49" charset="0"/>
              </a:rPr>
              <a:t>(list1)</a:t>
            </a:r>
            <a:endParaRPr lang="en-US" altLang="zh-CN" sz="2400" dirty="0">
              <a:latin typeface="Century Gothic" panose="020B0502020202020204" pitchFamily="34" charset="0"/>
            </a:endParaRPr>
          </a:p>
        </p:txBody>
      </p:sp>
      <p:sp>
        <p:nvSpPr>
          <p:cNvPr id="73737" name="矩形 9"/>
          <p:cNvSpPr>
            <a:spLocks noChangeArrowheads="1"/>
          </p:cNvSpPr>
          <p:nvPr/>
        </p:nvSpPr>
        <p:spPr bwMode="auto">
          <a:xfrm>
            <a:off x="2472796" y="4181674"/>
            <a:ext cx="22590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1800" dirty="0">
                <a:latin typeface="Century Gothic" panose="020B0502020202020204" pitchFamily="34" charset="0"/>
              </a:rPr>
              <a:t>#</a:t>
            </a:r>
            <a:r>
              <a:rPr lang="zh-CN" altLang="en-US" sz="1800" dirty="0">
                <a:latin typeface="Century Gothic" panose="020B0502020202020204" pitchFamily="34" charset="0"/>
              </a:rPr>
              <a:t>结果['f', 'e', 'd', 'a']</a:t>
            </a:r>
          </a:p>
        </p:txBody>
      </p:sp>
      <p:sp>
        <p:nvSpPr>
          <p:cNvPr id="73738" name="Rectangle 4"/>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zh-CN" sz="1800">
              <a:latin typeface="Century Gothic" panose="020B0502020202020204" pitchFamily="34" charset="0"/>
            </a:endParaRPr>
          </a:p>
        </p:txBody>
      </p:sp>
      <p:sp>
        <p:nvSpPr>
          <p:cNvPr id="73739" name="矩形 11"/>
          <p:cNvSpPr>
            <a:spLocks noChangeArrowheads="1"/>
          </p:cNvSpPr>
          <p:nvPr/>
        </p:nvSpPr>
        <p:spPr bwMode="auto">
          <a:xfrm>
            <a:off x="929217" y="6346428"/>
            <a:ext cx="1873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1800" dirty="0">
                <a:latin typeface="Century Gothic" panose="020B0502020202020204" pitchFamily="34" charset="0"/>
              </a:rPr>
              <a:t>#</a:t>
            </a:r>
            <a:r>
              <a:rPr lang="zh-CN" altLang="en-US" sz="1800" dirty="0">
                <a:latin typeface="Century Gothic" panose="020B0502020202020204" pitchFamily="34" charset="0"/>
              </a:rPr>
              <a:t>结果[2, 3, 4, 8]</a:t>
            </a:r>
          </a:p>
        </p:txBody>
      </p:sp>
      <p:sp>
        <p:nvSpPr>
          <p:cNvPr id="73740" name="Rectangle 1"/>
          <p:cNvSpPr txBox="1">
            <a:spLocks noChangeArrowheads="1"/>
          </p:cNvSpPr>
          <p:nvPr/>
        </p:nvSpPr>
        <p:spPr bwMode="auto">
          <a:xfrm>
            <a:off x="6273800" y="1114425"/>
            <a:ext cx="5554663" cy="2185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zh-CN" altLang="en-US" sz="2000" dirty="0"/>
              <a:t>（</a:t>
            </a:r>
            <a:r>
              <a:rPr lang="en-US" altLang="zh-CN" sz="2000" dirty="0"/>
              <a:t>4</a:t>
            </a:r>
            <a:r>
              <a:rPr lang="zh-CN" altLang="en-US" sz="2000" dirty="0"/>
              <a:t>）用</a:t>
            </a:r>
            <a:r>
              <a:rPr lang="en-US" altLang="zh-CN" sz="2000" dirty="0"/>
              <a:t>dict1.items()</a:t>
            </a:r>
            <a:r>
              <a:rPr lang="zh-CN" altLang="en-US" sz="2000" dirty="0"/>
              <a:t>，得到包含</a:t>
            </a:r>
            <a:r>
              <a:rPr lang="zh-CN" altLang="en-US" sz="2000" dirty="0">
                <a:solidFill>
                  <a:srgbClr val="FF0000"/>
                </a:solidFill>
              </a:rPr>
              <a:t>键，值的元组</a:t>
            </a:r>
            <a:endParaRPr lang="en-US" altLang="zh-CN" sz="2000" dirty="0">
              <a:solidFill>
                <a:srgbClr val="FF0000"/>
              </a:solidFill>
            </a:endParaRPr>
          </a:p>
          <a:p>
            <a:pPr>
              <a:spcBef>
                <a:spcPct val="0"/>
              </a:spcBef>
              <a:buFont typeface="Arial" panose="020B0604020202020204" pitchFamily="34" charset="0"/>
              <a:buNone/>
            </a:pPr>
            <a:r>
              <a:rPr lang="en-US" altLang="zh-CN" sz="2000" dirty="0">
                <a:solidFill>
                  <a:srgbClr val="000000"/>
                </a:solidFill>
                <a:latin typeface="Consolas" panose="020B0609020204030204" pitchFamily="49" charset="0"/>
              </a:rPr>
              <a:t>dict1={</a:t>
            </a:r>
            <a:r>
              <a:rPr lang="en-US" altLang="zh-CN" sz="2000" b="1" dirty="0">
                <a:solidFill>
                  <a:srgbClr val="008000"/>
                </a:solidFill>
                <a:latin typeface="Consolas" panose="020B0609020204030204" pitchFamily="49" charset="0"/>
              </a:rPr>
              <a:t>'a'</a:t>
            </a:r>
            <a:r>
              <a:rPr lang="en-US" altLang="zh-CN" sz="2000" dirty="0">
                <a:solidFill>
                  <a:srgbClr val="000000"/>
                </a:solidFill>
                <a:latin typeface="Consolas" panose="020B0609020204030204" pitchFamily="49" charset="0"/>
              </a:rPr>
              <a:t>:</a:t>
            </a:r>
            <a:r>
              <a:rPr lang="en-US" altLang="zh-CN" sz="2000" dirty="0">
                <a:solidFill>
                  <a:srgbClr val="0000FF"/>
                </a:solidFill>
                <a:latin typeface="Consolas" panose="020B0609020204030204" pitchFamily="49" charset="0"/>
              </a:rPr>
              <a:t>2</a:t>
            </a:r>
            <a:r>
              <a:rPr lang="en-US" altLang="zh-CN" sz="2000" dirty="0">
                <a:solidFill>
                  <a:srgbClr val="000000"/>
                </a:solidFill>
                <a:latin typeface="Consolas" panose="020B0609020204030204" pitchFamily="49" charset="0"/>
              </a:rPr>
              <a:t>,</a:t>
            </a:r>
            <a:r>
              <a:rPr lang="en-US" altLang="zh-CN" sz="2000" b="1" dirty="0">
                <a:solidFill>
                  <a:srgbClr val="008000"/>
                </a:solidFill>
                <a:latin typeface="Consolas" panose="020B0609020204030204" pitchFamily="49" charset="0"/>
              </a:rPr>
              <a:t>'e'</a:t>
            </a:r>
            <a:r>
              <a:rPr lang="en-US" altLang="zh-CN" sz="2000" dirty="0">
                <a:solidFill>
                  <a:srgbClr val="000000"/>
                </a:solidFill>
                <a:latin typeface="Consolas" panose="020B0609020204030204" pitchFamily="49" charset="0"/>
              </a:rPr>
              <a:t>:</a:t>
            </a:r>
            <a:r>
              <a:rPr lang="en-US" altLang="zh-CN" sz="2000" dirty="0">
                <a:solidFill>
                  <a:srgbClr val="0000FF"/>
                </a:solidFill>
                <a:latin typeface="Consolas" panose="020B0609020204030204" pitchFamily="49" charset="0"/>
              </a:rPr>
              <a:t>3</a:t>
            </a:r>
            <a:r>
              <a:rPr lang="en-US" altLang="zh-CN" sz="2000" dirty="0">
                <a:solidFill>
                  <a:srgbClr val="000000"/>
                </a:solidFill>
                <a:latin typeface="Consolas" panose="020B0609020204030204" pitchFamily="49" charset="0"/>
              </a:rPr>
              <a:t>,</a:t>
            </a:r>
            <a:r>
              <a:rPr lang="en-US" altLang="zh-CN" sz="2000" b="1" dirty="0">
                <a:solidFill>
                  <a:srgbClr val="008000"/>
                </a:solidFill>
                <a:latin typeface="Consolas" panose="020B0609020204030204" pitchFamily="49" charset="0"/>
              </a:rPr>
              <a:t>'f'</a:t>
            </a:r>
            <a:r>
              <a:rPr lang="en-US" altLang="zh-CN" sz="2000" dirty="0">
                <a:solidFill>
                  <a:srgbClr val="000000"/>
                </a:solidFill>
                <a:latin typeface="Consolas" panose="020B0609020204030204" pitchFamily="49" charset="0"/>
              </a:rPr>
              <a:t>:</a:t>
            </a:r>
            <a:r>
              <a:rPr lang="en-US" altLang="zh-CN" sz="2000" dirty="0">
                <a:solidFill>
                  <a:srgbClr val="0000FF"/>
                </a:solidFill>
                <a:latin typeface="Consolas" panose="020B0609020204030204" pitchFamily="49" charset="0"/>
              </a:rPr>
              <a:t>8</a:t>
            </a:r>
            <a:r>
              <a:rPr lang="en-US" altLang="zh-CN" sz="2000" dirty="0">
                <a:solidFill>
                  <a:srgbClr val="000000"/>
                </a:solidFill>
                <a:latin typeface="Consolas" panose="020B0609020204030204" pitchFamily="49" charset="0"/>
              </a:rPr>
              <a:t>,</a:t>
            </a:r>
            <a:r>
              <a:rPr lang="en-US" altLang="zh-CN" sz="2000" b="1" dirty="0">
                <a:solidFill>
                  <a:srgbClr val="008000"/>
                </a:solidFill>
                <a:latin typeface="Consolas" panose="020B0609020204030204" pitchFamily="49" charset="0"/>
              </a:rPr>
              <a:t>'d'</a:t>
            </a:r>
            <a:r>
              <a:rPr lang="en-US" altLang="zh-CN" sz="2000" dirty="0">
                <a:solidFill>
                  <a:srgbClr val="000000"/>
                </a:solidFill>
                <a:latin typeface="Consolas" panose="020B0609020204030204" pitchFamily="49" charset="0"/>
              </a:rPr>
              <a:t>:</a:t>
            </a:r>
            <a:r>
              <a:rPr lang="en-US" altLang="zh-CN" sz="2000" dirty="0">
                <a:solidFill>
                  <a:srgbClr val="0000FF"/>
                </a:solidFill>
                <a:latin typeface="Consolas" panose="020B0609020204030204" pitchFamily="49" charset="0"/>
              </a:rPr>
              <a:t>4</a:t>
            </a:r>
            <a:r>
              <a:rPr lang="en-US" altLang="zh-CN" sz="2000" dirty="0">
                <a:solidFill>
                  <a:srgbClr val="000000"/>
                </a:solidFill>
                <a:latin typeface="Consolas" panose="020B0609020204030204" pitchFamily="49" charset="0"/>
              </a:rPr>
              <a:t>}</a:t>
            </a:r>
            <a:br>
              <a:rPr lang="en-US" altLang="zh-CN" sz="2000" dirty="0">
                <a:solidFill>
                  <a:srgbClr val="000000"/>
                </a:solidFill>
                <a:latin typeface="Consolas" panose="020B0609020204030204" pitchFamily="49" charset="0"/>
              </a:rPr>
            </a:br>
            <a:r>
              <a:rPr lang="en-US" altLang="zh-CN" sz="2000" dirty="0">
                <a:solidFill>
                  <a:srgbClr val="000000"/>
                </a:solidFill>
                <a:latin typeface="Consolas" panose="020B0609020204030204" pitchFamily="49" charset="0"/>
              </a:rPr>
              <a:t>list1 = sorted(dict1.items())</a:t>
            </a:r>
            <a:br>
              <a:rPr lang="en-US" altLang="zh-CN" sz="2000" dirty="0">
                <a:solidFill>
                  <a:srgbClr val="000000"/>
                </a:solidFill>
                <a:latin typeface="Consolas" panose="020B0609020204030204" pitchFamily="49" charset="0"/>
              </a:rPr>
            </a:br>
            <a:r>
              <a:rPr lang="en-US" altLang="zh-CN" sz="2000" b="1" dirty="0">
                <a:solidFill>
                  <a:srgbClr val="000080"/>
                </a:solidFill>
                <a:latin typeface="Consolas" panose="020B0609020204030204" pitchFamily="49" charset="0"/>
              </a:rPr>
              <a:t>print</a:t>
            </a:r>
            <a:r>
              <a:rPr lang="en-US" altLang="zh-CN" sz="2000" dirty="0">
                <a:solidFill>
                  <a:srgbClr val="000000"/>
                </a:solidFill>
                <a:latin typeface="Consolas" panose="020B0609020204030204" pitchFamily="49" charset="0"/>
              </a:rPr>
              <a:t>(list1)</a:t>
            </a:r>
            <a:endParaRPr lang="en-US" altLang="zh-CN" sz="2800" dirty="0"/>
          </a:p>
          <a:p>
            <a:pPr>
              <a:spcBef>
                <a:spcPct val="0"/>
              </a:spcBef>
              <a:buFont typeface="Arial" panose="020B0604020202020204" pitchFamily="34" charset="0"/>
              <a:buNone/>
            </a:pPr>
            <a:endParaRPr lang="en-US" altLang="zh-CN" sz="2000" dirty="0"/>
          </a:p>
          <a:p>
            <a:pPr>
              <a:spcBef>
                <a:spcPct val="0"/>
              </a:spcBef>
              <a:buFont typeface="Arial" panose="020B0604020202020204" pitchFamily="34" charset="0"/>
              <a:buNone/>
            </a:pPr>
            <a:r>
              <a:rPr lang="zh-CN" altLang="en-US" sz="2000" dirty="0"/>
              <a:t>更多参考</a:t>
            </a:r>
            <a:endParaRPr lang="en-US" altLang="zh-CN" sz="2000" dirty="0"/>
          </a:p>
          <a:p>
            <a:pPr>
              <a:spcBef>
                <a:spcPct val="0"/>
              </a:spcBef>
              <a:buFont typeface="Arial" panose="020B0604020202020204" pitchFamily="34" charset="0"/>
              <a:buNone/>
            </a:pPr>
            <a:r>
              <a:rPr lang="en-US" altLang="zh-CN" sz="1600" dirty="0">
                <a:latin typeface="Century Gothic" panose="020B0502020202020204" pitchFamily="34" charset="0"/>
              </a:rPr>
              <a:t>https://blog.csdn.net/ustbbsy/article/details/79637594</a:t>
            </a:r>
          </a:p>
        </p:txBody>
      </p:sp>
      <p:sp>
        <p:nvSpPr>
          <p:cNvPr id="73741" name="Rectangle 5"/>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zh-CN" sz="1800">
              <a:latin typeface="Century Gothic" panose="020B0502020202020204" pitchFamily="34" charset="0"/>
            </a:endParaRPr>
          </a:p>
        </p:txBody>
      </p:sp>
      <p:sp>
        <p:nvSpPr>
          <p:cNvPr id="73742" name="矩形 15"/>
          <p:cNvSpPr>
            <a:spLocks noChangeArrowheads="1"/>
          </p:cNvSpPr>
          <p:nvPr/>
        </p:nvSpPr>
        <p:spPr bwMode="auto">
          <a:xfrm>
            <a:off x="8078788" y="2208213"/>
            <a:ext cx="35036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1800" dirty="0">
                <a:latin typeface="Century Gothic" panose="020B0502020202020204" pitchFamily="34" charset="0"/>
              </a:rPr>
              <a:t>#</a:t>
            </a:r>
            <a:r>
              <a:rPr lang="zh-CN" altLang="en-US" sz="1800" dirty="0">
                <a:latin typeface="Century Gothic" panose="020B0502020202020204" pitchFamily="34" charset="0"/>
              </a:rPr>
              <a:t>[('a', 2), ('d', 4), ('e', 3), ('f', 8)]</a:t>
            </a:r>
          </a:p>
        </p:txBody>
      </p:sp>
    </p:spTree>
    <p:extLst>
      <p:ext uri="{BB962C8B-B14F-4D97-AF65-F5344CB8AC3E}">
        <p14:creationId xmlns:p14="http://schemas.microsoft.com/office/powerpoint/2010/main" val="3848801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4"/>
          <p:cNvSpPr txBox="1">
            <a:spLocks noChangeArrowheads="1"/>
          </p:cNvSpPr>
          <p:nvPr>
            <p:custDataLst>
              <p:tags r:id="rId2"/>
            </p:custDataLst>
          </p:nvPr>
        </p:nvSpPr>
        <p:spPr bwMode="auto">
          <a:xfrm>
            <a:off x="1219200" y="635000"/>
            <a:ext cx="9753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zh-CN" sz="2800">
                <a:latin typeface="Century Gothic" panose="020B0502020202020204" pitchFamily="34" charset="0"/>
              </a:rPr>
              <a:t>下面是正确的字典创建方式的是</a:t>
            </a:r>
            <a:r>
              <a:rPr lang="en-US" altLang="zh-CN" sz="2800">
                <a:latin typeface="Century Gothic" panose="020B0502020202020204" pitchFamily="34" charset="0"/>
              </a:rPr>
              <a:t>(     )</a:t>
            </a:r>
            <a:r>
              <a:rPr lang="zh-CN" altLang="en-US" sz="2800">
                <a:latin typeface="Century Gothic" panose="020B0502020202020204" pitchFamily="34" charset="0"/>
              </a:rPr>
              <a:t>。</a:t>
            </a:r>
            <a:endParaRPr lang="zh-CN" altLang="zh-CN" sz="2800">
              <a:latin typeface="Century Gothic" panose="020B0502020202020204" pitchFamily="34" charset="0"/>
            </a:endParaRPr>
          </a:p>
          <a:p>
            <a:pPr>
              <a:spcBef>
                <a:spcPct val="0"/>
              </a:spcBef>
              <a:buFontTx/>
              <a:buNone/>
            </a:pPr>
            <a:r>
              <a:rPr lang="en-US" altLang="zh-CN" sz="2800">
                <a:latin typeface="Century Gothic" panose="020B0502020202020204" pitchFamily="34" charset="0"/>
              </a:rPr>
              <a:t> </a:t>
            </a:r>
            <a:endParaRPr lang="zh-CN" altLang="zh-CN" sz="2800">
              <a:latin typeface="Century Gothic" panose="020B0502020202020204" pitchFamily="34" charset="0"/>
            </a:endParaRPr>
          </a:p>
        </p:txBody>
      </p:sp>
      <p:sp>
        <p:nvSpPr>
          <p:cNvPr id="41987" name="文本框 5"/>
          <p:cNvSpPr txBox="1">
            <a:spLocks noChangeArrowheads="1"/>
          </p:cNvSpPr>
          <p:nvPr>
            <p:custDataLst>
              <p:tags r:id="rId3"/>
            </p:custDataLst>
          </p:nvPr>
        </p:nvSpPr>
        <p:spPr bwMode="auto">
          <a:xfrm>
            <a:off x="2438400" y="27860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2400" dirty="0">
                <a:latin typeface="Century Gothic" panose="020B0502020202020204" pitchFamily="34" charset="0"/>
              </a:rPr>
              <a:t>d={{3,4}:2, {5,6}:3}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1988" name="文本框 6"/>
          <p:cNvSpPr txBox="1">
            <a:spLocks noChangeArrowheads="1"/>
          </p:cNvSpPr>
          <p:nvPr>
            <p:custDataLst>
              <p:tags r:id="rId4"/>
            </p:custDataLst>
          </p:nvPr>
        </p:nvSpPr>
        <p:spPr bwMode="auto">
          <a:xfrm>
            <a:off x="2438400" y="36433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2400" dirty="0">
                <a:latin typeface="Century Gothic" panose="020B0502020202020204" pitchFamily="34" charset="0"/>
              </a:rPr>
              <a:t>d={[2,3]:2, [4,5]:4}</a:t>
            </a:r>
            <a:endParaRPr lang="zh-CN" altLang="zh-CN" sz="2400" dirty="0">
              <a:latin typeface="Century Gothic" panose="020B0502020202020204" pitchFamily="34" charset="0"/>
            </a:endParaRPr>
          </a:p>
        </p:txBody>
      </p:sp>
      <p:sp>
        <p:nvSpPr>
          <p:cNvPr id="41989" name="文本框 7"/>
          <p:cNvSpPr txBox="1">
            <a:spLocks noChangeArrowheads="1"/>
          </p:cNvSpPr>
          <p:nvPr>
            <p:custDataLst>
              <p:tags r:id="rId5"/>
            </p:custDataLst>
          </p:nvPr>
        </p:nvSpPr>
        <p:spPr bwMode="auto">
          <a:xfrm>
            <a:off x="2438400" y="45005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2400" dirty="0">
                <a:latin typeface="Century Gothic" panose="020B0502020202020204" pitchFamily="34" charset="0"/>
              </a:rPr>
              <a:t>d={“</a:t>
            </a:r>
            <a:r>
              <a:rPr lang="zh-CN" altLang="zh-CN" sz="2400" dirty="0">
                <a:latin typeface="Century Gothic" panose="020B0502020202020204" pitchFamily="34" charset="0"/>
              </a:rPr>
              <a:t>张三</a:t>
            </a:r>
            <a:r>
              <a:rPr lang="en-US" altLang="zh-CN" sz="2400" dirty="0">
                <a:latin typeface="Century Gothic" panose="020B0502020202020204" pitchFamily="34" charset="0"/>
              </a:rPr>
              <a:t>”:1 ,”</a:t>
            </a:r>
            <a:r>
              <a:rPr lang="zh-CN" altLang="zh-CN" sz="2400" dirty="0">
                <a:latin typeface="Century Gothic" panose="020B0502020202020204" pitchFamily="34" charset="0"/>
              </a:rPr>
              <a:t>李四</a:t>
            </a:r>
            <a:r>
              <a:rPr lang="en-US" altLang="zh-CN" sz="2400" dirty="0">
                <a:latin typeface="Century Gothic" panose="020B0502020202020204" pitchFamily="34" charset="0"/>
              </a:rPr>
              <a:t>”:3}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1990" name="文本框 8"/>
          <p:cNvSpPr txBox="1">
            <a:spLocks noChangeArrowheads="1"/>
          </p:cNvSpPr>
          <p:nvPr>
            <p:custDataLst>
              <p:tags r:id="rId6"/>
            </p:custDataLst>
          </p:nvPr>
        </p:nvSpPr>
        <p:spPr bwMode="auto">
          <a:xfrm>
            <a:off x="2438400" y="53578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2400" dirty="0">
                <a:latin typeface="Century Gothic" panose="020B0502020202020204" pitchFamily="34" charset="0"/>
              </a:rPr>
              <a:t>d={[</a:t>
            </a:r>
            <a:r>
              <a:rPr lang="zh-CN" altLang="zh-CN" sz="2400" dirty="0">
                <a:latin typeface="Century Gothic" panose="020B0502020202020204" pitchFamily="34" charset="0"/>
              </a:rPr>
              <a:t>“张三”</a:t>
            </a:r>
            <a:r>
              <a:rPr lang="en-US" altLang="zh-CN" sz="2400" dirty="0">
                <a:latin typeface="Century Gothic" panose="020B0502020202020204" pitchFamily="34" charset="0"/>
              </a:rPr>
              <a:t>:1] ,[ </a:t>
            </a:r>
            <a:r>
              <a:rPr lang="zh-CN" altLang="zh-CN" sz="2400" dirty="0">
                <a:latin typeface="Century Gothic" panose="020B0502020202020204" pitchFamily="34" charset="0"/>
              </a:rPr>
              <a:t>“李四”</a:t>
            </a:r>
            <a:r>
              <a:rPr lang="en-US" altLang="zh-CN" sz="2400" dirty="0">
                <a:latin typeface="Century Gothic" panose="020B0502020202020204" pitchFamily="34" charset="0"/>
              </a:rPr>
              <a:t>:3]}</a:t>
            </a:r>
            <a:endParaRPr lang="zh-CN" altLang="zh-CN" sz="2400" dirty="0">
              <a:latin typeface="Century Gothic" panose="020B0502020202020204" pitchFamily="34" charset="0"/>
            </a:endParaRPr>
          </a:p>
        </p:txBody>
      </p:sp>
      <p:sp>
        <p:nvSpPr>
          <p:cNvPr id="10" name="椭圆 9"/>
          <p:cNvSpPr>
            <a:spLocks noChangeAspect="1"/>
          </p:cNvSpPr>
          <p:nvPr>
            <p:custDataLst>
              <p:tags r:id="rId7"/>
            </p:custDataLst>
          </p:nvPr>
        </p:nvSpPr>
        <p:spPr>
          <a:xfrm>
            <a:off x="15716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defRPr/>
            </a:pP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15716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defRPr/>
            </a:pP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1571625" y="456406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defRPr/>
            </a:pP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15716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defRPr/>
            </a:pP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89154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defRPr/>
            </a:pP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41996" name="组合 18"/>
          <p:cNvGrpSpPr>
            <a:grpSpLocks/>
          </p:cNvGrpSpPr>
          <p:nvPr>
            <p:custDataLst>
              <p:tags r:id="rId12"/>
            </p:custDataLst>
          </p:nvPr>
        </p:nvGrpSpPr>
        <p:grpSpPr bwMode="auto">
          <a:xfrm>
            <a:off x="0" y="0"/>
            <a:ext cx="12192000" cy="635000"/>
            <a:chOff x="0" y="0"/>
            <a:chExt cx="12192000" cy="635000"/>
          </a:xfrm>
        </p:grpSpPr>
        <p:sp>
          <p:nvSpPr>
            <p:cNvPr id="15" name="TitleBackground"/>
            <p:cNvSpPr/>
            <p:nvPr>
              <p:custDataLst>
                <p:tags r:id="rId14"/>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000" name="TypeText"/>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42001" name="TipText"/>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1997" name="图片 3"/>
          <p:cNvPicPr>
            <a:picLocks/>
          </p:cNvPicPr>
          <p:nvPr>
            <p:custDataLst>
              <p:tags r:id="rId13"/>
            </p:custDataLst>
          </p:nvPr>
        </p:nvPicPr>
        <p:blipFill>
          <a:blip r:embed="rId19">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121573731"/>
      </p:ext>
    </p:extLst>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92161"/>
          <p:cNvSpPr>
            <a:spLocks noGrp="1"/>
          </p:cNvSpPr>
          <p:nvPr>
            <p:ph type="title"/>
          </p:nvPr>
        </p:nvSpPr>
        <p:spPr>
          <a:xfrm>
            <a:off x="-1693" y="5928"/>
            <a:ext cx="12165753" cy="1269153"/>
          </a:xfrm>
        </p:spPr>
        <p:txBody>
          <a:bodyPr anchor="ctr"/>
          <a:lstStyle/>
          <a:p>
            <a:pPr defTabSz="1219170"/>
            <a:r>
              <a:rPr lang="zh-CN" altLang="en-US" kern="1200" baseline="0" dirty="0" smtClean="0">
                <a:latin typeface="+mj-lt"/>
                <a:ea typeface="+mj-ea"/>
                <a:cs typeface="+mj-cs"/>
              </a:rPr>
              <a:t>字典</a:t>
            </a:r>
            <a:r>
              <a:rPr lang="zh-CN" altLang="en-US" kern="1200" baseline="0" dirty="0">
                <a:latin typeface="+mj-lt"/>
                <a:ea typeface="+mj-ea"/>
                <a:cs typeface="+mj-cs"/>
              </a:rPr>
              <a:t>推导式</a:t>
            </a:r>
          </a:p>
        </p:txBody>
      </p:sp>
      <p:sp>
        <p:nvSpPr>
          <p:cNvPr id="111618" name="文本占位符 92162"/>
          <p:cNvSpPr>
            <a:spLocks noGrp="1"/>
          </p:cNvSpPr>
          <p:nvPr>
            <p:ph idx="1"/>
          </p:nvPr>
        </p:nvSpPr>
        <p:spPr/>
        <p:txBody>
          <a:bodyPr anchor="t"/>
          <a:lstStyle/>
          <a:p>
            <a:pPr marL="2540" indent="-459729" defTabSz="1219170">
              <a:lnSpc>
                <a:spcPct val="80000"/>
              </a:lnSpc>
              <a:buSzPct val="90000"/>
              <a:buNone/>
            </a:pPr>
            <a:r>
              <a:rPr lang="en-US" altLang="zh-CN" sz="2133" dirty="0">
                <a:latin typeface="Consolas" panose="020B0609020204030204" charset="0"/>
              </a:rPr>
              <a:t>&gt;&gt;&gt; s = {</a:t>
            </a:r>
            <a:r>
              <a:rPr lang="en-US" altLang="zh-CN" sz="2133" dirty="0" err="1">
                <a:latin typeface="Consolas" panose="020B0609020204030204" charset="0"/>
              </a:rPr>
              <a:t>x:x.strip</a:t>
            </a:r>
            <a:r>
              <a:rPr lang="en-US" altLang="zh-CN" sz="2133" dirty="0">
                <a:latin typeface="Consolas" panose="020B0609020204030204" charset="0"/>
              </a:rPr>
              <a:t>() for x in ('  he  ', 'she    ', '    I')}</a:t>
            </a:r>
          </a:p>
          <a:p>
            <a:pPr marL="2540" indent="-459729" defTabSz="1219170">
              <a:lnSpc>
                <a:spcPct val="80000"/>
              </a:lnSpc>
              <a:buSzPct val="90000"/>
              <a:buNone/>
            </a:pPr>
            <a:r>
              <a:rPr lang="en-US" altLang="zh-CN" sz="2133" dirty="0">
                <a:latin typeface="Consolas" panose="020B0609020204030204" charset="0"/>
              </a:rPr>
              <a:t>&gt;&gt;&gt; s</a:t>
            </a:r>
          </a:p>
          <a:p>
            <a:pPr marL="2540" indent="-459729" defTabSz="1219170">
              <a:lnSpc>
                <a:spcPct val="80000"/>
              </a:lnSpc>
              <a:buSzPct val="90000"/>
              <a:buNone/>
            </a:pPr>
            <a:r>
              <a:rPr lang="en-US" altLang="zh-CN" sz="2133" dirty="0">
                <a:solidFill>
                  <a:srgbClr val="00B0F0"/>
                </a:solidFill>
                <a:latin typeface="Consolas" panose="020B0609020204030204" charset="0"/>
              </a:rPr>
              <a:t>{'  he  ': 'he', '    I': 'I', 'she    ': 'she'}</a:t>
            </a:r>
          </a:p>
          <a:p>
            <a:pPr marL="2540" indent="-459729" defTabSz="1219170">
              <a:lnSpc>
                <a:spcPct val="80000"/>
              </a:lnSpc>
              <a:buSzPct val="90000"/>
              <a:buNone/>
            </a:pPr>
            <a:r>
              <a:rPr lang="en-US" altLang="zh-CN" sz="2133" dirty="0">
                <a:latin typeface="Consolas" panose="020B0609020204030204" charset="0"/>
              </a:rPr>
              <a:t>&gt;&gt;&gt; for k, v in </a:t>
            </a:r>
            <a:r>
              <a:rPr lang="en-US" altLang="zh-CN" sz="2133" dirty="0" err="1">
                <a:latin typeface="Consolas" panose="020B0609020204030204" charset="0"/>
              </a:rPr>
              <a:t>s.items</a:t>
            </a:r>
            <a:r>
              <a:rPr lang="en-US" altLang="zh-CN" sz="2133" dirty="0">
                <a:latin typeface="Consolas" panose="020B0609020204030204" charset="0"/>
              </a:rPr>
              <a:t>():</a:t>
            </a:r>
          </a:p>
          <a:p>
            <a:pPr marL="2540" indent="-459729" defTabSz="1219170">
              <a:lnSpc>
                <a:spcPct val="80000"/>
              </a:lnSpc>
              <a:buSzPct val="90000"/>
              <a:buNone/>
            </a:pPr>
            <a:r>
              <a:rPr lang="en-US" altLang="zh-CN" sz="2133" dirty="0">
                <a:latin typeface="Consolas" panose="020B0609020204030204" charset="0"/>
              </a:rPr>
              <a:t>    print(k, ':', v)</a:t>
            </a:r>
          </a:p>
          <a:p>
            <a:pPr marL="2540" indent="-459729" defTabSz="1219170">
              <a:lnSpc>
                <a:spcPct val="80000"/>
              </a:lnSpc>
              <a:buSzPct val="90000"/>
              <a:buNone/>
            </a:pPr>
            <a:endParaRPr lang="en-US" altLang="zh-CN" sz="2133" dirty="0">
              <a:latin typeface="Consolas" panose="020B0609020204030204" charset="0"/>
            </a:endParaRPr>
          </a:p>
          <a:p>
            <a:pPr marL="2540" indent="-459729" defTabSz="1219170">
              <a:lnSpc>
                <a:spcPct val="80000"/>
              </a:lnSpc>
              <a:buSzPct val="90000"/>
              <a:buNone/>
            </a:pPr>
            <a:r>
              <a:rPr lang="en-US" altLang="zh-CN" sz="2133" dirty="0">
                <a:solidFill>
                  <a:srgbClr val="00B0F0"/>
                </a:solidFill>
                <a:latin typeface="Consolas" panose="020B0609020204030204" charset="0"/>
              </a:rPr>
              <a:t>  he   : he</a:t>
            </a:r>
          </a:p>
          <a:p>
            <a:pPr marL="2540" indent="-459729" defTabSz="1219170">
              <a:lnSpc>
                <a:spcPct val="80000"/>
              </a:lnSpc>
              <a:buSzPct val="90000"/>
              <a:buNone/>
            </a:pPr>
            <a:r>
              <a:rPr lang="en-US" altLang="zh-CN" sz="2133" dirty="0">
                <a:solidFill>
                  <a:srgbClr val="00B0F0"/>
                </a:solidFill>
                <a:latin typeface="Consolas" panose="020B0609020204030204" charset="0"/>
              </a:rPr>
              <a:t>    I : I</a:t>
            </a:r>
          </a:p>
          <a:p>
            <a:pPr marL="2540" indent="-459729" defTabSz="1219170">
              <a:lnSpc>
                <a:spcPct val="80000"/>
              </a:lnSpc>
              <a:buSzPct val="90000"/>
              <a:buNone/>
            </a:pPr>
            <a:r>
              <a:rPr lang="en-US" altLang="zh-CN" sz="2133" dirty="0">
                <a:solidFill>
                  <a:srgbClr val="00B0F0"/>
                </a:solidFill>
                <a:latin typeface="Consolas" panose="020B0609020204030204" charset="0"/>
              </a:rPr>
              <a:t>she     : she </a:t>
            </a:r>
          </a:p>
        </p:txBody>
      </p:sp>
    </p:spTree>
    <p:extLst>
      <p:ext uri="{BB962C8B-B14F-4D97-AF65-F5344CB8AC3E}">
        <p14:creationId xmlns:p14="http://schemas.microsoft.com/office/powerpoint/2010/main" val="11868858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1"/>
          <p:cNvSpPr>
            <a:spLocks noGrp="1"/>
          </p:cNvSpPr>
          <p:nvPr>
            <p:ph type="title"/>
          </p:nvPr>
        </p:nvSpPr>
        <p:spPr>
          <a:xfrm>
            <a:off x="-1693" y="5928"/>
            <a:ext cx="12165753" cy="1269153"/>
          </a:xfrm>
        </p:spPr>
        <p:txBody>
          <a:bodyPr anchor="ctr"/>
          <a:lstStyle/>
          <a:p>
            <a:pPr defTabSz="1219170"/>
            <a:r>
              <a:rPr lang="zh-CN" altLang="en-US" kern="1200" baseline="0" dirty="0" smtClean="0">
                <a:latin typeface="+mj-lt"/>
                <a:ea typeface="+mj-ea"/>
                <a:cs typeface="+mj-cs"/>
                <a:sym typeface="Arial" panose="020B0604020202020204" pitchFamily="34" charset="0"/>
              </a:rPr>
              <a:t>字典</a:t>
            </a:r>
            <a:r>
              <a:rPr lang="zh-CN" altLang="en-US" kern="1200" baseline="0" dirty="0">
                <a:latin typeface="+mj-lt"/>
                <a:ea typeface="+mj-ea"/>
                <a:cs typeface="+mj-cs"/>
                <a:sym typeface="Arial" panose="020B0604020202020204" pitchFamily="34" charset="0"/>
              </a:rPr>
              <a:t>推导式</a:t>
            </a:r>
            <a:endParaRPr lang="zh-CN" altLang="en-US" kern="1200" baseline="0" dirty="0">
              <a:latin typeface="+mj-lt"/>
              <a:ea typeface="+mj-ea"/>
              <a:cs typeface="+mj-cs"/>
            </a:endParaRPr>
          </a:p>
        </p:txBody>
      </p:sp>
      <p:sp>
        <p:nvSpPr>
          <p:cNvPr id="112642" name="内容占位符 2"/>
          <p:cNvSpPr>
            <a:spLocks noGrp="1"/>
          </p:cNvSpPr>
          <p:nvPr>
            <p:ph idx="1"/>
          </p:nvPr>
        </p:nvSpPr>
        <p:spPr/>
        <p:txBody>
          <a:bodyPr anchor="t"/>
          <a:lstStyle/>
          <a:p>
            <a:pPr marL="0" indent="0" defTabSz="1219170">
              <a:buSzPct val="90000"/>
              <a:buNone/>
            </a:pPr>
            <a:r>
              <a:rPr lang="zh-CN" altLang="en-US" sz="2133" dirty="0">
                <a:latin typeface="Consolas" panose="020B0609020204030204" charset="0"/>
              </a:rPr>
              <a:t>&gt;&gt;&gt; {i:str(i) for i in range(1, 5)}</a:t>
            </a:r>
          </a:p>
          <a:p>
            <a:pPr marL="0" indent="0" defTabSz="1219170">
              <a:buSzPct val="90000"/>
              <a:buNone/>
            </a:pPr>
            <a:r>
              <a:rPr lang="zh-CN" altLang="en-US" sz="2133" dirty="0">
                <a:solidFill>
                  <a:srgbClr val="00B0F0"/>
                </a:solidFill>
                <a:latin typeface="Consolas" panose="020B0609020204030204" charset="0"/>
              </a:rPr>
              <a:t>{1: '1', 2: '2', 3: '3', 4: '4'}</a:t>
            </a:r>
          </a:p>
          <a:p>
            <a:pPr marL="0" indent="0" defTabSz="1219170">
              <a:buSzPct val="90000"/>
              <a:buNone/>
            </a:pPr>
            <a:r>
              <a:rPr lang="zh-CN" altLang="en-US" sz="2133" dirty="0">
                <a:latin typeface="Consolas" panose="020B0609020204030204" charset="0"/>
              </a:rPr>
              <a:t>&gt;&gt;&gt; x = ['A', 'B', 'C', 'D']</a:t>
            </a:r>
          </a:p>
          <a:p>
            <a:pPr marL="0" indent="0" defTabSz="1219170">
              <a:buSzPct val="90000"/>
              <a:buNone/>
            </a:pPr>
            <a:r>
              <a:rPr lang="zh-CN" altLang="en-US" sz="2133" dirty="0">
                <a:latin typeface="Consolas" panose="020B0609020204030204" charset="0"/>
              </a:rPr>
              <a:t>&gt;&gt;&gt; y = ['a', 'b', 'b', 'd']</a:t>
            </a:r>
          </a:p>
          <a:p>
            <a:pPr marL="0" indent="0" defTabSz="1219170">
              <a:buSzPct val="90000"/>
              <a:buNone/>
            </a:pPr>
            <a:r>
              <a:rPr lang="zh-CN" altLang="en-US" sz="2133" dirty="0">
                <a:latin typeface="Consolas" panose="020B0609020204030204" charset="0"/>
              </a:rPr>
              <a:t>&gt;&gt;&gt; {i:j for i,j in zip(x,y)}</a:t>
            </a:r>
          </a:p>
          <a:p>
            <a:pPr marL="0" indent="0" defTabSz="1219170">
              <a:buSzPct val="90000"/>
              <a:buNone/>
            </a:pPr>
            <a:r>
              <a:rPr lang="zh-CN" altLang="en-US" sz="2133" dirty="0">
                <a:solidFill>
                  <a:srgbClr val="00B0F0"/>
                </a:solidFill>
                <a:latin typeface="Consolas" panose="020B0609020204030204" charset="0"/>
              </a:rPr>
              <a:t>{'A': 'a', 'C': 'b', 'B': 'b', 'D': 'd</a:t>
            </a:r>
            <a:r>
              <a:rPr lang="zh-CN" altLang="en-US" sz="2133" dirty="0" smtClean="0">
                <a:solidFill>
                  <a:srgbClr val="00B0F0"/>
                </a:solidFill>
                <a:latin typeface="Consolas" panose="020B0609020204030204" charset="0"/>
              </a:rPr>
              <a:t>'}</a:t>
            </a:r>
            <a:endParaRPr lang="en-US" altLang="zh-CN" sz="2133" dirty="0" smtClean="0">
              <a:solidFill>
                <a:srgbClr val="00B0F0"/>
              </a:solidFill>
              <a:latin typeface="Consolas" panose="020B0609020204030204" charset="0"/>
            </a:endParaRPr>
          </a:p>
          <a:p>
            <a:pPr marL="0" indent="0" defTabSz="1219170">
              <a:buSzPct val="90000"/>
              <a:buNone/>
            </a:pPr>
            <a:r>
              <a:rPr lang="en-US" altLang="zh-CN" sz="2400" b="1" dirty="0" smtClean="0">
                <a:solidFill>
                  <a:srgbClr val="FF0000"/>
                </a:solidFill>
                <a:latin typeface="Consolas" panose="020B0609020204030204" charset="0"/>
              </a:rPr>
              <a:t>&gt;&gt;&gt;</a:t>
            </a:r>
            <a:r>
              <a:rPr lang="zh-CN" altLang="en-US" sz="2400" b="1" dirty="0" smtClean="0">
                <a:solidFill>
                  <a:srgbClr val="FF0000"/>
                </a:solidFill>
                <a:latin typeface="Consolas" panose="020B0609020204030204" charset="0"/>
              </a:rPr>
              <a:t>d </a:t>
            </a:r>
            <a:r>
              <a:rPr lang="zh-CN" altLang="en-US" sz="2400" b="1" dirty="0">
                <a:solidFill>
                  <a:srgbClr val="FF0000"/>
                </a:solidFill>
                <a:latin typeface="Consolas" panose="020B0609020204030204" charset="0"/>
              </a:rPr>
              <a:t>= dict(zip</a:t>
            </a:r>
            <a:r>
              <a:rPr lang="zh-CN" altLang="en-US" sz="2400" b="1" dirty="0" smtClean="0">
                <a:solidFill>
                  <a:srgbClr val="FF0000"/>
                </a:solidFill>
                <a:latin typeface="Consolas" panose="020B0609020204030204" charset="0"/>
              </a:rPr>
              <a:t>(</a:t>
            </a:r>
            <a:r>
              <a:rPr lang="en-US" altLang="zh-CN" sz="2400" b="1" dirty="0" smtClean="0">
                <a:solidFill>
                  <a:srgbClr val="FF0000"/>
                </a:solidFill>
                <a:latin typeface="Consolas" panose="020B0609020204030204" charset="0"/>
              </a:rPr>
              <a:t>x</a:t>
            </a:r>
            <a:r>
              <a:rPr lang="zh-CN" altLang="en-US" sz="2400" b="1" dirty="0" smtClean="0">
                <a:solidFill>
                  <a:srgbClr val="FF0000"/>
                </a:solidFill>
                <a:latin typeface="Consolas" panose="020B0609020204030204" charset="0"/>
              </a:rPr>
              <a:t>, </a:t>
            </a:r>
            <a:r>
              <a:rPr lang="en-US" altLang="zh-CN" sz="2400" b="1" dirty="0" smtClean="0">
                <a:solidFill>
                  <a:srgbClr val="FF0000"/>
                </a:solidFill>
                <a:latin typeface="Consolas" panose="020B0609020204030204" charset="0"/>
              </a:rPr>
              <a:t>y</a:t>
            </a:r>
            <a:r>
              <a:rPr lang="zh-CN" altLang="en-US" sz="2400" b="1" dirty="0" smtClean="0">
                <a:solidFill>
                  <a:srgbClr val="FF0000"/>
                </a:solidFill>
                <a:latin typeface="Consolas" panose="020B0609020204030204" charset="0"/>
              </a:rPr>
              <a:t>)) </a:t>
            </a:r>
            <a:r>
              <a:rPr lang="en-US" altLang="zh-CN" sz="2400" b="1" dirty="0" smtClean="0">
                <a:solidFill>
                  <a:srgbClr val="FF0000"/>
                </a:solidFill>
                <a:latin typeface="Consolas" panose="020B0609020204030204" charset="0"/>
              </a:rPr>
              <a:t>#</a:t>
            </a:r>
            <a:r>
              <a:rPr lang="zh-CN" altLang="en-US" sz="2400" b="1" dirty="0" smtClean="0">
                <a:solidFill>
                  <a:srgbClr val="FF0000"/>
                </a:solidFill>
                <a:latin typeface="Consolas" panose="020B0609020204030204" charset="0"/>
              </a:rPr>
              <a:t>与上面等价</a:t>
            </a:r>
            <a:endParaRPr lang="zh-CN" altLang="en-US" sz="2133" dirty="0">
              <a:solidFill>
                <a:srgbClr val="00B0F0"/>
              </a:solidFill>
              <a:latin typeface="Consolas" panose="020B0609020204030204" charset="0"/>
            </a:endParaRPr>
          </a:p>
        </p:txBody>
      </p:sp>
    </p:spTree>
    <p:extLst>
      <p:ext uri="{BB962C8B-B14F-4D97-AF65-F5344CB8AC3E}">
        <p14:creationId xmlns:p14="http://schemas.microsoft.com/office/powerpoint/2010/main" val="8114185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623888" y="-100013"/>
            <a:ext cx="10972800" cy="1143001"/>
          </a:xfrm>
        </p:spPr>
        <p:txBody>
          <a:bodyPr/>
          <a:lstStyle/>
          <a:p>
            <a:r>
              <a:rPr lang="zh-CN" altLang="en-US" sz="3600" smtClean="0"/>
              <a:t>访问嵌套字典的内容</a:t>
            </a:r>
          </a:p>
        </p:txBody>
      </p:sp>
      <p:sp>
        <p:nvSpPr>
          <p:cNvPr id="74755" name="Rectangle 1"/>
          <p:cNvSpPr>
            <a:spLocks noGrp="1" noChangeArrowheads="1"/>
          </p:cNvSpPr>
          <p:nvPr>
            <p:ph idx="1"/>
          </p:nvPr>
        </p:nvSpPr>
        <p:spPr>
          <a:xfrm>
            <a:off x="47625" y="1028811"/>
            <a:ext cx="8289449" cy="4579715"/>
          </a:xfrm>
          <a:solidFill>
            <a:srgbClr val="FFFF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indent="0" defTabSz="457200">
              <a:spcBef>
                <a:spcPct val="0"/>
              </a:spcBef>
              <a:buNone/>
            </a:pPr>
            <a:r>
              <a:rPr lang="en-US" altLang="zh-CN" sz="1800" dirty="0" err="1" smtClean="0">
                <a:solidFill>
                  <a:srgbClr val="000000"/>
                </a:solidFill>
                <a:latin typeface="Consolas" panose="020B0609020204030204" pitchFamily="49" charset="0"/>
              </a:rPr>
              <a:t>familyinfo</a:t>
            </a:r>
            <a:r>
              <a:rPr lang="en-US" altLang="zh-CN" sz="1800" dirty="0" smtClean="0">
                <a:solidFill>
                  <a:srgbClr val="000000"/>
                </a:solidFill>
                <a:latin typeface="Consolas" panose="020B0609020204030204" pitchFamily="49" charset="0"/>
              </a:rPr>
              <a:t> = {</a:t>
            </a:r>
            <a:br>
              <a:rPr lang="en-US" altLang="zh-CN" sz="1800" dirty="0" smtClean="0">
                <a:solidFill>
                  <a:srgbClr val="000000"/>
                </a:solidFill>
                <a:latin typeface="Consolas" panose="020B0609020204030204" pitchFamily="49" charset="0"/>
              </a:rPr>
            </a:br>
            <a:r>
              <a:rPr lang="en-US" altLang="zh-CN" sz="1800" dirty="0" smtClean="0">
                <a:solidFill>
                  <a:srgbClr val="000000"/>
                </a:solidFill>
                <a:latin typeface="Consolas" panose="020B0609020204030204" pitchFamily="49" charset="0"/>
              </a:rPr>
              <a:t>        </a:t>
            </a:r>
            <a:r>
              <a:rPr lang="en-US" altLang="zh-CN" sz="1800" b="1" dirty="0" smtClean="0">
                <a:solidFill>
                  <a:srgbClr val="008080"/>
                </a:solidFill>
                <a:latin typeface="Consolas" panose="020B0609020204030204" pitchFamily="49" charset="0"/>
              </a:rPr>
              <a:t>"family </a:t>
            </a:r>
            <a:r>
              <a:rPr lang="en-US" altLang="zh-CN" sz="1800" b="1" dirty="0" err="1" smtClean="0">
                <a:solidFill>
                  <a:srgbClr val="008080"/>
                </a:solidFill>
                <a:latin typeface="Consolas" panose="020B0609020204030204" pitchFamily="49" charset="0"/>
              </a:rPr>
              <a:t>name"</a:t>
            </a:r>
            <a:r>
              <a:rPr lang="en-US" altLang="zh-CN" sz="1800" dirty="0" err="1" smtClean="0">
                <a:solidFill>
                  <a:srgbClr val="000000"/>
                </a:solidFill>
                <a:latin typeface="Consolas" panose="020B0609020204030204" pitchFamily="49" charset="0"/>
              </a:rPr>
              <a:t>:</a:t>
            </a:r>
            <a:r>
              <a:rPr lang="en-US" altLang="zh-CN" sz="1800" b="1" dirty="0" err="1" smtClean="0">
                <a:solidFill>
                  <a:srgbClr val="008080"/>
                </a:solidFill>
                <a:latin typeface="Consolas" panose="020B0609020204030204" pitchFamily="49" charset="0"/>
              </a:rPr>
              <a:t>"Python</a:t>
            </a:r>
            <a:r>
              <a:rPr lang="en-US" altLang="zh-CN" sz="1800" b="1" dirty="0" smtClean="0">
                <a:solidFill>
                  <a:srgbClr val="008080"/>
                </a:solidFill>
                <a:latin typeface="Consolas" panose="020B0609020204030204" pitchFamily="49" charset="0"/>
              </a:rPr>
              <a:t>"</a:t>
            </a:r>
            <a:r>
              <a:rPr lang="en-US" altLang="zh-CN" sz="1800" dirty="0" smtClean="0">
                <a:solidFill>
                  <a:srgbClr val="000000"/>
                </a:solidFill>
                <a:latin typeface="Consolas" panose="020B0609020204030204" pitchFamily="49" charset="0"/>
              </a:rPr>
              <a:t>,</a:t>
            </a:r>
            <a:br>
              <a:rPr lang="en-US" altLang="zh-CN" sz="1800" dirty="0" smtClean="0">
                <a:solidFill>
                  <a:srgbClr val="000000"/>
                </a:solidFill>
                <a:latin typeface="Consolas" panose="020B0609020204030204" pitchFamily="49" charset="0"/>
              </a:rPr>
            </a:br>
            <a:r>
              <a:rPr lang="en-US" altLang="zh-CN" sz="1800" dirty="0" smtClean="0">
                <a:solidFill>
                  <a:srgbClr val="000000"/>
                </a:solidFill>
                <a:latin typeface="Consolas" panose="020B0609020204030204" pitchFamily="49" charset="0"/>
              </a:rPr>
              <a:t>        </a:t>
            </a:r>
            <a:r>
              <a:rPr lang="en-US" altLang="zh-CN" sz="1800" b="1" dirty="0" smtClean="0">
                <a:solidFill>
                  <a:srgbClr val="008080"/>
                </a:solidFill>
                <a:latin typeface="Consolas" panose="020B0609020204030204" pitchFamily="49" charset="0"/>
              </a:rPr>
              <a:t>"family structure"</a:t>
            </a:r>
            <a:r>
              <a:rPr lang="en-US" altLang="zh-CN" sz="1800" dirty="0" smtClean="0">
                <a:solidFill>
                  <a:srgbClr val="000000"/>
                </a:solidFill>
                <a:latin typeface="Consolas" panose="020B0609020204030204" pitchFamily="49" charset="0"/>
              </a:rPr>
              <a:t>:[</a:t>
            </a:r>
            <a:br>
              <a:rPr lang="en-US" altLang="zh-CN" sz="1800" dirty="0" smtClean="0">
                <a:solidFill>
                  <a:srgbClr val="000000"/>
                </a:solidFill>
                <a:latin typeface="Consolas" panose="020B0609020204030204" pitchFamily="49" charset="0"/>
              </a:rPr>
            </a:br>
            <a:r>
              <a:rPr lang="en-US" altLang="zh-CN" sz="1800" dirty="0" smtClean="0">
                <a:solidFill>
                  <a:srgbClr val="000000"/>
                </a:solidFill>
                <a:latin typeface="Consolas" panose="020B0609020204030204" pitchFamily="49" charset="0"/>
              </a:rPr>
              <a:t>                    {</a:t>
            </a:r>
            <a:r>
              <a:rPr lang="en-US" altLang="zh-CN" sz="1800" b="1" dirty="0" smtClean="0">
                <a:solidFill>
                  <a:srgbClr val="008080"/>
                </a:solidFill>
                <a:latin typeface="Consolas" panose="020B0609020204030204" pitchFamily="49" charset="0"/>
              </a:rPr>
              <a:t>"</a:t>
            </a:r>
            <a:r>
              <a:rPr lang="en-US" altLang="zh-CN" sz="1800" b="1" dirty="0" err="1" smtClean="0">
                <a:solidFill>
                  <a:srgbClr val="008080"/>
                </a:solidFill>
                <a:latin typeface="Consolas" panose="020B0609020204030204" pitchFamily="49" charset="0"/>
              </a:rPr>
              <a:t>name"</a:t>
            </a:r>
            <a:r>
              <a:rPr lang="en-US" altLang="zh-CN" sz="1800" dirty="0" err="1" smtClean="0">
                <a:solidFill>
                  <a:srgbClr val="000000"/>
                </a:solidFill>
                <a:latin typeface="Consolas" panose="020B0609020204030204" pitchFamily="49" charset="0"/>
              </a:rPr>
              <a:t>:</a:t>
            </a:r>
            <a:r>
              <a:rPr lang="en-US" altLang="zh-CN" sz="1800" b="1" dirty="0" err="1" smtClean="0">
                <a:solidFill>
                  <a:srgbClr val="008080"/>
                </a:solidFill>
                <a:latin typeface="Consolas" panose="020B0609020204030204" pitchFamily="49" charset="0"/>
              </a:rPr>
              <a:t>"</a:t>
            </a:r>
            <a:r>
              <a:rPr lang="en-US" altLang="zh-CN" sz="1800" b="1" dirty="0" err="1" smtClean="0">
                <a:solidFill>
                  <a:srgbClr val="FF0000"/>
                </a:solidFill>
                <a:latin typeface="Consolas" panose="020B0609020204030204" pitchFamily="49" charset="0"/>
              </a:rPr>
              <a:t>Taro</a:t>
            </a:r>
            <a:r>
              <a:rPr lang="en-US" altLang="zh-CN" sz="1800" b="1" dirty="0" smtClean="0">
                <a:solidFill>
                  <a:srgbClr val="008080"/>
                </a:solidFill>
                <a:latin typeface="Consolas" panose="020B0609020204030204" pitchFamily="49" charset="0"/>
              </a:rPr>
              <a:t>"</a:t>
            </a:r>
            <a:r>
              <a:rPr lang="en-US" altLang="zh-CN" sz="1800" dirty="0" smtClean="0">
                <a:solidFill>
                  <a:srgbClr val="000000"/>
                </a:solidFill>
                <a:latin typeface="Consolas" panose="020B0609020204030204" pitchFamily="49" charset="0"/>
              </a:rPr>
              <a:t>, </a:t>
            </a:r>
            <a:r>
              <a:rPr lang="en-US" altLang="zh-CN" sz="1800" b="1" dirty="0" smtClean="0">
                <a:solidFill>
                  <a:srgbClr val="008080"/>
                </a:solidFill>
                <a:latin typeface="Consolas" panose="020B0609020204030204" pitchFamily="49" charset="0"/>
              </a:rPr>
              <a:t>"age"</a:t>
            </a:r>
            <a:r>
              <a:rPr lang="en-US" altLang="zh-CN" sz="1800" dirty="0" smtClean="0">
                <a:solidFill>
                  <a:srgbClr val="000000"/>
                </a:solidFill>
                <a:latin typeface="Consolas" panose="020B0609020204030204" pitchFamily="49" charset="0"/>
              </a:rPr>
              <a:t>:</a:t>
            </a:r>
            <a:r>
              <a:rPr lang="en-US" altLang="zh-CN" sz="1800" dirty="0" smtClean="0">
                <a:solidFill>
                  <a:srgbClr val="0000FF"/>
                </a:solidFill>
                <a:latin typeface="Consolas" panose="020B0609020204030204" pitchFamily="49" charset="0"/>
              </a:rPr>
              <a:t>32</a:t>
            </a:r>
            <a:r>
              <a:rPr lang="en-US" altLang="zh-CN" sz="1800" dirty="0" smtClean="0">
                <a:solidFill>
                  <a:srgbClr val="000000"/>
                </a:solidFill>
                <a:latin typeface="Consolas" panose="020B0609020204030204" pitchFamily="49" charset="0"/>
              </a:rPr>
              <a:t>, </a:t>
            </a:r>
            <a:r>
              <a:rPr lang="en-US" altLang="zh-CN" sz="1800" b="1" dirty="0" smtClean="0">
                <a:solidFill>
                  <a:srgbClr val="008080"/>
                </a:solidFill>
                <a:latin typeface="Consolas" panose="020B0609020204030204" pitchFamily="49" charset="0"/>
              </a:rPr>
              <a:t>"</a:t>
            </a:r>
            <a:r>
              <a:rPr lang="en-US" altLang="zh-CN" sz="1800" b="1" dirty="0" err="1" smtClean="0">
                <a:solidFill>
                  <a:srgbClr val="008080"/>
                </a:solidFill>
                <a:latin typeface="Consolas" panose="020B0609020204030204" pitchFamily="49" charset="0"/>
              </a:rPr>
              <a:t>sex"</a:t>
            </a:r>
            <a:r>
              <a:rPr lang="en-US" altLang="zh-CN" sz="1800" dirty="0" err="1" smtClean="0">
                <a:solidFill>
                  <a:srgbClr val="000000"/>
                </a:solidFill>
                <a:latin typeface="Consolas" panose="020B0609020204030204" pitchFamily="49" charset="0"/>
              </a:rPr>
              <a:t>:</a:t>
            </a:r>
            <a:r>
              <a:rPr lang="en-US" altLang="zh-CN" sz="1800" b="1" dirty="0" err="1" smtClean="0">
                <a:solidFill>
                  <a:srgbClr val="008080"/>
                </a:solidFill>
                <a:latin typeface="Consolas" panose="020B0609020204030204" pitchFamily="49" charset="0"/>
              </a:rPr>
              <a:t>"male</a:t>
            </a:r>
            <a:r>
              <a:rPr lang="en-US" altLang="zh-CN" sz="1800" b="1" dirty="0" smtClean="0">
                <a:solidFill>
                  <a:srgbClr val="008080"/>
                </a:solidFill>
                <a:latin typeface="Consolas" panose="020B0609020204030204" pitchFamily="49" charset="0"/>
              </a:rPr>
              <a:t>"</a:t>
            </a:r>
            <a:r>
              <a:rPr lang="en-US" altLang="zh-CN" sz="1800" dirty="0" smtClean="0">
                <a:solidFill>
                  <a:srgbClr val="000000"/>
                </a:solidFill>
                <a:latin typeface="Consolas" panose="020B0609020204030204" pitchFamily="49" charset="0"/>
              </a:rPr>
              <a:t>},</a:t>
            </a:r>
            <a:br>
              <a:rPr lang="en-US" altLang="zh-CN" sz="1800" dirty="0" smtClean="0">
                <a:solidFill>
                  <a:srgbClr val="000000"/>
                </a:solidFill>
                <a:latin typeface="Consolas" panose="020B0609020204030204" pitchFamily="49" charset="0"/>
              </a:rPr>
            </a:br>
            <a:r>
              <a:rPr lang="en-US" altLang="zh-CN" sz="1800" dirty="0" smtClean="0">
                <a:solidFill>
                  <a:srgbClr val="000000"/>
                </a:solidFill>
                <a:latin typeface="Consolas" panose="020B0609020204030204" pitchFamily="49" charset="0"/>
              </a:rPr>
              <a:t>                    {</a:t>
            </a:r>
            <a:r>
              <a:rPr lang="en-US" altLang="zh-CN" sz="1800" b="1" dirty="0" smtClean="0">
                <a:solidFill>
                  <a:srgbClr val="008080"/>
                </a:solidFill>
                <a:latin typeface="Consolas" panose="020B0609020204030204" pitchFamily="49" charset="0"/>
              </a:rPr>
              <a:t>"name"</a:t>
            </a:r>
            <a:r>
              <a:rPr lang="en-US" altLang="zh-CN" sz="1800" dirty="0" smtClean="0">
                <a:solidFill>
                  <a:srgbClr val="000000"/>
                </a:solidFill>
                <a:latin typeface="Consolas" panose="020B0609020204030204" pitchFamily="49" charset="0"/>
              </a:rPr>
              <a:t>:</a:t>
            </a:r>
            <a:r>
              <a:rPr lang="en-US" altLang="zh-CN" sz="1800" b="1" dirty="0" smtClean="0">
                <a:solidFill>
                  <a:srgbClr val="008080"/>
                </a:solidFill>
                <a:latin typeface="Consolas" panose="020B0609020204030204" pitchFamily="49" charset="0"/>
              </a:rPr>
              <a:t>"</a:t>
            </a:r>
            <a:r>
              <a:rPr lang="en-US" altLang="zh-CN" sz="1800" b="1" dirty="0" err="1" smtClean="0">
                <a:solidFill>
                  <a:srgbClr val="008080"/>
                </a:solidFill>
                <a:latin typeface="Consolas" panose="020B0609020204030204" pitchFamily="49" charset="0"/>
              </a:rPr>
              <a:t>Hanako</a:t>
            </a:r>
            <a:r>
              <a:rPr lang="en-US" altLang="zh-CN" sz="1800" b="1" dirty="0" smtClean="0">
                <a:solidFill>
                  <a:srgbClr val="008080"/>
                </a:solidFill>
                <a:latin typeface="Consolas" panose="020B0609020204030204" pitchFamily="49" charset="0"/>
              </a:rPr>
              <a:t>"</a:t>
            </a:r>
            <a:r>
              <a:rPr lang="en-US" altLang="zh-CN" sz="1800" dirty="0" smtClean="0">
                <a:solidFill>
                  <a:srgbClr val="000000"/>
                </a:solidFill>
                <a:latin typeface="Consolas" panose="020B0609020204030204" pitchFamily="49" charset="0"/>
              </a:rPr>
              <a:t>, </a:t>
            </a:r>
            <a:r>
              <a:rPr lang="en-US" altLang="zh-CN" sz="1800" b="1" dirty="0" smtClean="0">
                <a:solidFill>
                  <a:srgbClr val="008080"/>
                </a:solidFill>
                <a:latin typeface="Consolas" panose="020B0609020204030204" pitchFamily="49" charset="0"/>
              </a:rPr>
              <a:t>"age"</a:t>
            </a:r>
            <a:r>
              <a:rPr lang="en-US" altLang="zh-CN" sz="1800" dirty="0" smtClean="0">
                <a:solidFill>
                  <a:srgbClr val="000000"/>
                </a:solidFill>
                <a:latin typeface="Consolas" panose="020B0609020204030204" pitchFamily="49" charset="0"/>
              </a:rPr>
              <a:t>:</a:t>
            </a:r>
            <a:r>
              <a:rPr lang="en-US" altLang="zh-CN" sz="1800" dirty="0" smtClean="0">
                <a:solidFill>
                  <a:srgbClr val="0000FF"/>
                </a:solidFill>
                <a:latin typeface="Consolas" panose="020B0609020204030204" pitchFamily="49" charset="0"/>
              </a:rPr>
              <a:t>31</a:t>
            </a:r>
            <a:r>
              <a:rPr lang="en-US" altLang="zh-CN" sz="1800" dirty="0" smtClean="0">
                <a:solidFill>
                  <a:srgbClr val="000000"/>
                </a:solidFill>
                <a:latin typeface="Consolas" panose="020B0609020204030204" pitchFamily="49" charset="0"/>
              </a:rPr>
              <a:t>, </a:t>
            </a:r>
            <a:r>
              <a:rPr lang="en-US" altLang="zh-CN" sz="1800" b="1" dirty="0" smtClean="0">
                <a:solidFill>
                  <a:srgbClr val="008080"/>
                </a:solidFill>
                <a:latin typeface="Consolas" panose="020B0609020204030204" pitchFamily="49" charset="0"/>
              </a:rPr>
              <a:t>"</a:t>
            </a:r>
            <a:r>
              <a:rPr lang="en-US" altLang="zh-CN" sz="1800" b="1" dirty="0" err="1" smtClean="0">
                <a:solidFill>
                  <a:srgbClr val="008080"/>
                </a:solidFill>
                <a:latin typeface="Consolas" panose="020B0609020204030204" pitchFamily="49" charset="0"/>
              </a:rPr>
              <a:t>sex"</a:t>
            </a:r>
            <a:r>
              <a:rPr lang="en-US" altLang="zh-CN" sz="1800" dirty="0" err="1" smtClean="0">
                <a:solidFill>
                  <a:srgbClr val="000000"/>
                </a:solidFill>
                <a:latin typeface="Consolas" panose="020B0609020204030204" pitchFamily="49" charset="0"/>
              </a:rPr>
              <a:t>:</a:t>
            </a:r>
            <a:r>
              <a:rPr lang="en-US" altLang="zh-CN" sz="1800" b="1" dirty="0" err="1" smtClean="0">
                <a:solidFill>
                  <a:srgbClr val="008080"/>
                </a:solidFill>
                <a:latin typeface="Consolas" panose="020B0609020204030204" pitchFamily="49" charset="0"/>
              </a:rPr>
              <a:t>"female</a:t>
            </a:r>
            <a:r>
              <a:rPr lang="en-US" altLang="zh-CN" sz="1800" b="1" dirty="0" smtClean="0">
                <a:solidFill>
                  <a:srgbClr val="008080"/>
                </a:solidFill>
                <a:latin typeface="Consolas" panose="020B0609020204030204" pitchFamily="49" charset="0"/>
              </a:rPr>
              <a:t>"</a:t>
            </a:r>
            <a:r>
              <a:rPr lang="en-US" altLang="zh-CN" sz="1800" dirty="0" smtClean="0">
                <a:solidFill>
                  <a:srgbClr val="000000"/>
                </a:solidFill>
                <a:latin typeface="Consolas" panose="020B0609020204030204" pitchFamily="49" charset="0"/>
              </a:rPr>
              <a:t>},</a:t>
            </a:r>
            <a:br>
              <a:rPr lang="en-US" altLang="zh-CN" sz="1800" dirty="0" smtClean="0">
                <a:solidFill>
                  <a:srgbClr val="000000"/>
                </a:solidFill>
                <a:latin typeface="Consolas" panose="020B0609020204030204" pitchFamily="49" charset="0"/>
              </a:rPr>
            </a:br>
            <a:r>
              <a:rPr lang="en-US" altLang="zh-CN" sz="1800" dirty="0" smtClean="0">
                <a:solidFill>
                  <a:srgbClr val="000000"/>
                </a:solidFill>
                <a:latin typeface="Consolas" panose="020B0609020204030204" pitchFamily="49" charset="0"/>
              </a:rPr>
              <a:t>                    {</a:t>
            </a:r>
            <a:r>
              <a:rPr lang="en-US" altLang="zh-CN" sz="1800" b="1" dirty="0" smtClean="0">
                <a:solidFill>
                  <a:srgbClr val="008080"/>
                </a:solidFill>
                <a:latin typeface="Consolas" panose="020B0609020204030204" pitchFamily="49" charset="0"/>
              </a:rPr>
              <a:t>"</a:t>
            </a:r>
            <a:r>
              <a:rPr lang="en-US" altLang="zh-CN" sz="1800" b="1" dirty="0" err="1" smtClean="0">
                <a:solidFill>
                  <a:srgbClr val="008080"/>
                </a:solidFill>
                <a:latin typeface="Consolas" panose="020B0609020204030204" pitchFamily="49" charset="0"/>
              </a:rPr>
              <a:t>name"</a:t>
            </a:r>
            <a:r>
              <a:rPr lang="en-US" altLang="zh-CN" sz="1800" dirty="0" err="1" smtClean="0">
                <a:solidFill>
                  <a:srgbClr val="000000"/>
                </a:solidFill>
                <a:latin typeface="Consolas" panose="020B0609020204030204" pitchFamily="49" charset="0"/>
              </a:rPr>
              <a:t>:</a:t>
            </a:r>
            <a:r>
              <a:rPr lang="en-US" altLang="zh-CN" sz="1800" b="1" dirty="0" err="1" smtClean="0">
                <a:solidFill>
                  <a:srgbClr val="008080"/>
                </a:solidFill>
                <a:latin typeface="Consolas" panose="020B0609020204030204" pitchFamily="49" charset="0"/>
              </a:rPr>
              <a:t>"Ichiro</a:t>
            </a:r>
            <a:r>
              <a:rPr lang="en-US" altLang="zh-CN" sz="1800" b="1" dirty="0" smtClean="0">
                <a:solidFill>
                  <a:srgbClr val="008080"/>
                </a:solidFill>
                <a:latin typeface="Consolas" panose="020B0609020204030204" pitchFamily="49" charset="0"/>
              </a:rPr>
              <a:t>"</a:t>
            </a:r>
            <a:r>
              <a:rPr lang="en-US" altLang="zh-CN" sz="1800" dirty="0" smtClean="0">
                <a:solidFill>
                  <a:srgbClr val="000000"/>
                </a:solidFill>
                <a:latin typeface="Consolas" panose="020B0609020204030204" pitchFamily="49" charset="0"/>
              </a:rPr>
              <a:t>, </a:t>
            </a:r>
            <a:r>
              <a:rPr lang="en-US" altLang="zh-CN" sz="1800" b="1" dirty="0" smtClean="0">
                <a:solidFill>
                  <a:srgbClr val="008080"/>
                </a:solidFill>
                <a:latin typeface="Consolas" panose="020B0609020204030204" pitchFamily="49" charset="0"/>
              </a:rPr>
              <a:t>"age"</a:t>
            </a:r>
            <a:r>
              <a:rPr lang="en-US" altLang="zh-CN" sz="1800" dirty="0" smtClean="0">
                <a:solidFill>
                  <a:srgbClr val="000000"/>
                </a:solidFill>
                <a:latin typeface="Consolas" panose="020B0609020204030204" pitchFamily="49" charset="0"/>
              </a:rPr>
              <a:t>:</a:t>
            </a:r>
            <a:r>
              <a:rPr lang="en-US" altLang="zh-CN" sz="1800" dirty="0" smtClean="0">
                <a:solidFill>
                  <a:srgbClr val="0000FF"/>
                </a:solidFill>
                <a:latin typeface="Consolas" panose="020B0609020204030204" pitchFamily="49" charset="0"/>
              </a:rPr>
              <a:t>5</a:t>
            </a:r>
            <a:r>
              <a:rPr lang="en-US" altLang="zh-CN" sz="1800" dirty="0" smtClean="0">
                <a:solidFill>
                  <a:srgbClr val="000000"/>
                </a:solidFill>
                <a:latin typeface="Consolas" panose="020B0609020204030204" pitchFamily="49" charset="0"/>
              </a:rPr>
              <a:t>, </a:t>
            </a:r>
            <a:r>
              <a:rPr lang="en-US" altLang="zh-CN" sz="1800" b="1" dirty="0" smtClean="0">
                <a:solidFill>
                  <a:srgbClr val="008080"/>
                </a:solidFill>
                <a:latin typeface="Consolas" panose="020B0609020204030204" pitchFamily="49" charset="0"/>
              </a:rPr>
              <a:t>"</a:t>
            </a:r>
            <a:r>
              <a:rPr lang="en-US" altLang="zh-CN" sz="1800" b="1" dirty="0" err="1" smtClean="0">
                <a:solidFill>
                  <a:srgbClr val="008080"/>
                </a:solidFill>
                <a:latin typeface="Consolas" panose="020B0609020204030204" pitchFamily="49" charset="0"/>
              </a:rPr>
              <a:t>sex"</a:t>
            </a:r>
            <a:r>
              <a:rPr lang="en-US" altLang="zh-CN" sz="1800" dirty="0" err="1" smtClean="0">
                <a:solidFill>
                  <a:srgbClr val="000000"/>
                </a:solidFill>
                <a:latin typeface="Consolas" panose="020B0609020204030204" pitchFamily="49" charset="0"/>
              </a:rPr>
              <a:t>:</a:t>
            </a:r>
            <a:r>
              <a:rPr lang="en-US" altLang="zh-CN" sz="1800" b="1" dirty="0" err="1" smtClean="0">
                <a:solidFill>
                  <a:srgbClr val="008080"/>
                </a:solidFill>
                <a:latin typeface="Consolas" panose="020B0609020204030204" pitchFamily="49" charset="0"/>
              </a:rPr>
              <a:t>"male</a:t>
            </a:r>
            <a:r>
              <a:rPr lang="en-US" altLang="zh-CN" sz="1800" b="1" dirty="0" smtClean="0">
                <a:solidFill>
                  <a:srgbClr val="008080"/>
                </a:solidFill>
                <a:latin typeface="Consolas" panose="020B0609020204030204" pitchFamily="49" charset="0"/>
              </a:rPr>
              <a:t>"</a:t>
            </a:r>
            <a:r>
              <a:rPr lang="en-US" altLang="zh-CN" sz="1800" dirty="0" smtClean="0">
                <a:solidFill>
                  <a:srgbClr val="000000"/>
                </a:solidFill>
                <a:latin typeface="Consolas" panose="020B0609020204030204" pitchFamily="49" charset="0"/>
              </a:rPr>
              <a:t>}</a:t>
            </a:r>
            <a:br>
              <a:rPr lang="en-US" altLang="zh-CN" sz="1800" dirty="0" smtClean="0">
                <a:solidFill>
                  <a:srgbClr val="000000"/>
                </a:solidFill>
                <a:latin typeface="Consolas" panose="020B0609020204030204" pitchFamily="49" charset="0"/>
              </a:rPr>
            </a:br>
            <a:r>
              <a:rPr lang="en-US" altLang="zh-CN" sz="1800" dirty="0" smtClean="0">
                <a:solidFill>
                  <a:srgbClr val="000000"/>
                </a:solidFill>
                <a:latin typeface="Consolas" panose="020B0609020204030204" pitchFamily="49" charset="0"/>
              </a:rPr>
              <a:t>        ],</a:t>
            </a:r>
            <a:br>
              <a:rPr lang="en-US" altLang="zh-CN" sz="1800" dirty="0" smtClean="0">
                <a:solidFill>
                  <a:srgbClr val="000000"/>
                </a:solidFill>
                <a:latin typeface="Consolas" panose="020B0609020204030204" pitchFamily="49" charset="0"/>
              </a:rPr>
            </a:br>
            <a:r>
              <a:rPr lang="en-US" altLang="zh-CN" sz="1800" dirty="0" smtClean="0">
                <a:solidFill>
                  <a:srgbClr val="000000"/>
                </a:solidFill>
                <a:latin typeface="Consolas" panose="020B0609020204030204" pitchFamily="49" charset="0"/>
              </a:rPr>
              <a:t>        </a:t>
            </a:r>
            <a:r>
              <a:rPr lang="en-US" altLang="zh-CN" sz="1800" b="1" dirty="0" smtClean="0">
                <a:solidFill>
                  <a:srgbClr val="008080"/>
                </a:solidFill>
                <a:latin typeface="Consolas" panose="020B0609020204030204" pitchFamily="49" charset="0"/>
              </a:rPr>
              <a:t>"address"</a:t>
            </a:r>
            <a:r>
              <a:rPr lang="en-US" altLang="zh-CN" sz="1800" dirty="0" smtClean="0">
                <a:solidFill>
                  <a:srgbClr val="000000"/>
                </a:solidFill>
                <a:latin typeface="Consolas" panose="020B0609020204030204" pitchFamily="49" charset="0"/>
              </a:rPr>
              <a:t>:[</a:t>
            </a:r>
            <a:br>
              <a:rPr lang="en-US" altLang="zh-CN" sz="1800" dirty="0" smtClean="0">
                <a:solidFill>
                  <a:srgbClr val="000000"/>
                </a:solidFill>
                <a:latin typeface="Consolas" panose="020B0609020204030204" pitchFamily="49" charset="0"/>
              </a:rPr>
            </a:br>
            <a:r>
              <a:rPr lang="en-US" altLang="zh-CN" sz="1800" dirty="0" smtClean="0">
                <a:solidFill>
                  <a:srgbClr val="000000"/>
                </a:solidFill>
                <a:latin typeface="Consolas" panose="020B0609020204030204" pitchFamily="49" charset="0"/>
              </a:rPr>
              <a:t>                    {</a:t>
            </a:r>
            <a:r>
              <a:rPr lang="en-US" altLang="zh-CN" sz="1800" b="1" dirty="0" smtClean="0">
                <a:solidFill>
                  <a:srgbClr val="008080"/>
                </a:solidFill>
                <a:latin typeface="Consolas" panose="020B0609020204030204" pitchFamily="49" charset="0"/>
              </a:rPr>
              <a:t>"</a:t>
            </a:r>
            <a:r>
              <a:rPr lang="en-US" altLang="zh-CN" sz="1800" b="1" dirty="0" err="1" smtClean="0">
                <a:solidFill>
                  <a:srgbClr val="008080"/>
                </a:solidFill>
                <a:latin typeface="Consolas" panose="020B0609020204030204" pitchFamily="49" charset="0"/>
              </a:rPr>
              <a:t>country"</a:t>
            </a:r>
            <a:r>
              <a:rPr lang="en-US" altLang="zh-CN" sz="1800" dirty="0" err="1" smtClean="0">
                <a:solidFill>
                  <a:srgbClr val="000000"/>
                </a:solidFill>
                <a:latin typeface="Consolas" panose="020B0609020204030204" pitchFamily="49" charset="0"/>
              </a:rPr>
              <a:t>:</a:t>
            </a:r>
            <a:r>
              <a:rPr lang="en-US" altLang="zh-CN" sz="1800" b="1" dirty="0" err="1" smtClean="0">
                <a:solidFill>
                  <a:srgbClr val="008080"/>
                </a:solidFill>
                <a:latin typeface="Consolas" panose="020B0609020204030204" pitchFamily="49" charset="0"/>
              </a:rPr>
              <a:t>"Japan</a:t>
            </a:r>
            <a:r>
              <a:rPr lang="en-US" altLang="zh-CN" sz="1800" b="1" dirty="0" smtClean="0">
                <a:solidFill>
                  <a:srgbClr val="008080"/>
                </a:solidFill>
                <a:latin typeface="Consolas" panose="020B0609020204030204" pitchFamily="49" charset="0"/>
              </a:rPr>
              <a:t>"</a:t>
            </a:r>
            <a:r>
              <a:rPr lang="en-US" altLang="zh-CN" sz="1800" dirty="0" smtClean="0">
                <a:solidFill>
                  <a:srgbClr val="000000"/>
                </a:solidFill>
                <a:latin typeface="Consolas" panose="020B0609020204030204" pitchFamily="49" charset="0"/>
              </a:rPr>
              <a:t>},</a:t>
            </a:r>
            <a:br>
              <a:rPr lang="en-US" altLang="zh-CN" sz="1800" dirty="0" smtClean="0">
                <a:solidFill>
                  <a:srgbClr val="000000"/>
                </a:solidFill>
                <a:latin typeface="Consolas" panose="020B0609020204030204" pitchFamily="49" charset="0"/>
              </a:rPr>
            </a:br>
            <a:r>
              <a:rPr lang="en-US" altLang="zh-CN" sz="1800" dirty="0" smtClean="0">
                <a:solidFill>
                  <a:srgbClr val="000000"/>
                </a:solidFill>
                <a:latin typeface="Consolas" panose="020B0609020204030204" pitchFamily="49" charset="0"/>
              </a:rPr>
              <a:t>                    {</a:t>
            </a:r>
            <a:r>
              <a:rPr lang="en-US" altLang="zh-CN" sz="1800" b="1" dirty="0" smtClean="0">
                <a:solidFill>
                  <a:srgbClr val="008080"/>
                </a:solidFill>
                <a:latin typeface="Consolas" panose="020B0609020204030204" pitchFamily="49" charset="0"/>
              </a:rPr>
              <a:t>"</a:t>
            </a:r>
            <a:r>
              <a:rPr lang="en-US" altLang="zh-CN" sz="1800" b="1" dirty="0" err="1" smtClean="0">
                <a:solidFill>
                  <a:srgbClr val="008080"/>
                </a:solidFill>
                <a:latin typeface="Consolas" panose="020B0609020204030204" pitchFamily="49" charset="0"/>
              </a:rPr>
              <a:t>administrative_area"</a:t>
            </a:r>
            <a:r>
              <a:rPr lang="en-US" altLang="zh-CN" sz="1800" dirty="0" err="1" smtClean="0">
                <a:solidFill>
                  <a:srgbClr val="000000"/>
                </a:solidFill>
                <a:latin typeface="Consolas" panose="020B0609020204030204" pitchFamily="49" charset="0"/>
              </a:rPr>
              <a:t>:</a:t>
            </a:r>
            <a:r>
              <a:rPr lang="en-US" altLang="zh-CN" sz="1800" b="1" dirty="0" err="1" smtClean="0">
                <a:solidFill>
                  <a:srgbClr val="008080"/>
                </a:solidFill>
                <a:latin typeface="Consolas" panose="020B0609020204030204" pitchFamily="49" charset="0"/>
              </a:rPr>
              <a:t>"Tokyo</a:t>
            </a:r>
            <a:r>
              <a:rPr lang="en-US" altLang="zh-CN" sz="1800" b="1" dirty="0" smtClean="0">
                <a:solidFill>
                  <a:srgbClr val="008080"/>
                </a:solidFill>
                <a:latin typeface="Consolas" panose="020B0609020204030204" pitchFamily="49" charset="0"/>
              </a:rPr>
              <a:t>"</a:t>
            </a:r>
            <a:r>
              <a:rPr lang="en-US" altLang="zh-CN" sz="1800" dirty="0" smtClean="0">
                <a:solidFill>
                  <a:srgbClr val="000000"/>
                </a:solidFill>
                <a:latin typeface="Consolas" panose="020B0609020204030204" pitchFamily="49" charset="0"/>
              </a:rPr>
              <a:t>},</a:t>
            </a:r>
            <a:br>
              <a:rPr lang="en-US" altLang="zh-CN" sz="1800" dirty="0" smtClean="0">
                <a:solidFill>
                  <a:srgbClr val="000000"/>
                </a:solidFill>
                <a:latin typeface="Consolas" panose="020B0609020204030204" pitchFamily="49" charset="0"/>
              </a:rPr>
            </a:br>
            <a:r>
              <a:rPr lang="en-US" altLang="zh-CN" sz="1800" dirty="0" smtClean="0">
                <a:solidFill>
                  <a:srgbClr val="000000"/>
                </a:solidFill>
                <a:latin typeface="Consolas" panose="020B0609020204030204" pitchFamily="49" charset="0"/>
              </a:rPr>
              <a:t>                    {</a:t>
            </a:r>
            <a:r>
              <a:rPr lang="en-US" altLang="zh-CN" sz="1800" b="1" dirty="0" smtClean="0">
                <a:solidFill>
                  <a:srgbClr val="008080"/>
                </a:solidFill>
                <a:latin typeface="Consolas" panose="020B0609020204030204" pitchFamily="49" charset="0"/>
              </a:rPr>
              <a:t>"locality"</a:t>
            </a:r>
            <a:r>
              <a:rPr lang="en-US" altLang="zh-CN" sz="1800" dirty="0" smtClean="0">
                <a:solidFill>
                  <a:srgbClr val="000000"/>
                </a:solidFill>
                <a:latin typeface="Consolas" panose="020B0609020204030204" pitchFamily="49" charset="0"/>
              </a:rPr>
              <a:t>:</a:t>
            </a:r>
            <a:r>
              <a:rPr lang="en-US" altLang="zh-CN" sz="1800" b="1" dirty="0" smtClean="0">
                <a:solidFill>
                  <a:srgbClr val="008080"/>
                </a:solidFill>
                <a:latin typeface="Consolas" panose="020B0609020204030204" pitchFamily="49" charset="0"/>
              </a:rPr>
              <a:t>"</a:t>
            </a:r>
            <a:r>
              <a:rPr lang="en-US" altLang="zh-CN" sz="1800" b="1" dirty="0" err="1" smtClean="0">
                <a:solidFill>
                  <a:srgbClr val="008080"/>
                </a:solidFill>
                <a:latin typeface="Consolas" panose="020B0609020204030204" pitchFamily="49" charset="0"/>
              </a:rPr>
              <a:t>Chuohku</a:t>
            </a:r>
            <a:r>
              <a:rPr lang="en-US" altLang="zh-CN" sz="1800" b="1" dirty="0" smtClean="0">
                <a:solidFill>
                  <a:srgbClr val="008080"/>
                </a:solidFill>
                <a:latin typeface="Consolas" panose="020B0609020204030204" pitchFamily="49" charset="0"/>
              </a:rPr>
              <a:t>"</a:t>
            </a:r>
            <a:r>
              <a:rPr lang="en-US" altLang="zh-CN" sz="1800" dirty="0" smtClean="0">
                <a:solidFill>
                  <a:srgbClr val="000000"/>
                </a:solidFill>
                <a:latin typeface="Consolas" panose="020B0609020204030204" pitchFamily="49" charset="0"/>
              </a:rPr>
              <a:t>}</a:t>
            </a:r>
            <a:br>
              <a:rPr lang="en-US" altLang="zh-CN" sz="1800" dirty="0" smtClean="0">
                <a:solidFill>
                  <a:srgbClr val="000000"/>
                </a:solidFill>
                <a:latin typeface="Consolas" panose="020B0609020204030204" pitchFamily="49" charset="0"/>
              </a:rPr>
            </a:br>
            <a:r>
              <a:rPr lang="en-US" altLang="zh-CN" sz="1800" dirty="0" smtClean="0">
                <a:solidFill>
                  <a:srgbClr val="000000"/>
                </a:solidFill>
                <a:latin typeface="Consolas" panose="020B0609020204030204" pitchFamily="49" charset="0"/>
              </a:rPr>
              <a:t>        ],</a:t>
            </a:r>
            <a:br>
              <a:rPr lang="en-US" altLang="zh-CN" sz="1800" dirty="0" smtClean="0">
                <a:solidFill>
                  <a:srgbClr val="000000"/>
                </a:solidFill>
                <a:latin typeface="Consolas" panose="020B0609020204030204" pitchFamily="49" charset="0"/>
              </a:rPr>
            </a:br>
            <a:r>
              <a:rPr lang="en-US" altLang="zh-CN" sz="1800" dirty="0" smtClean="0">
                <a:solidFill>
                  <a:srgbClr val="000000"/>
                </a:solidFill>
                <a:latin typeface="Consolas" panose="020B0609020204030204" pitchFamily="49" charset="0"/>
              </a:rPr>
              <a:t>        </a:t>
            </a:r>
            <a:r>
              <a:rPr lang="en-US" altLang="zh-CN" sz="1800" b="1" dirty="0" smtClean="0">
                <a:solidFill>
                  <a:srgbClr val="008080"/>
                </a:solidFill>
                <a:latin typeface="Consolas" panose="020B0609020204030204" pitchFamily="49" charset="0"/>
              </a:rPr>
              <a:t>"phone number"</a:t>
            </a:r>
            <a:r>
              <a:rPr lang="en-US" altLang="zh-CN" sz="1800" dirty="0" smtClean="0">
                <a:solidFill>
                  <a:srgbClr val="000000"/>
                </a:solidFill>
                <a:latin typeface="Consolas" panose="020B0609020204030204" pitchFamily="49" charset="0"/>
              </a:rPr>
              <a:t>:</a:t>
            </a:r>
            <a:r>
              <a:rPr lang="en-US" altLang="zh-CN" sz="1800" b="1" dirty="0" smtClean="0">
                <a:solidFill>
                  <a:srgbClr val="008080"/>
                </a:solidFill>
                <a:latin typeface="Consolas" panose="020B0609020204030204" pitchFamily="49" charset="0"/>
              </a:rPr>
              <a:t>"03-0000-0000"</a:t>
            </a:r>
            <a:br>
              <a:rPr lang="en-US" altLang="zh-CN" sz="1800" b="1" dirty="0" smtClean="0">
                <a:solidFill>
                  <a:srgbClr val="008080"/>
                </a:solidFill>
                <a:latin typeface="Consolas" panose="020B0609020204030204" pitchFamily="49" charset="0"/>
              </a:rPr>
            </a:br>
            <a:r>
              <a:rPr lang="en-US" altLang="zh-CN" sz="1800" b="1" dirty="0" smtClean="0">
                <a:solidFill>
                  <a:srgbClr val="008080"/>
                </a:solidFill>
                <a:latin typeface="Consolas" panose="020B0609020204030204" pitchFamily="49" charset="0"/>
              </a:rPr>
              <a:t>        </a:t>
            </a:r>
            <a:r>
              <a:rPr lang="en-US" altLang="zh-CN" sz="1800" dirty="0" smtClean="0">
                <a:solidFill>
                  <a:srgbClr val="000000"/>
                </a:solidFill>
                <a:latin typeface="Consolas" panose="020B0609020204030204" pitchFamily="49" charset="0"/>
              </a:rPr>
              <a:t>}</a:t>
            </a:r>
            <a:br>
              <a:rPr lang="en-US" altLang="zh-CN" sz="1800" dirty="0" smtClean="0">
                <a:solidFill>
                  <a:srgbClr val="000000"/>
                </a:solidFill>
                <a:latin typeface="Consolas" panose="020B0609020204030204" pitchFamily="49" charset="0"/>
              </a:rPr>
            </a:br>
            <a:r>
              <a:rPr lang="en-US" altLang="zh-CN" sz="1800" dirty="0">
                <a:solidFill>
                  <a:srgbClr val="000000"/>
                </a:solidFill>
                <a:latin typeface="Consolas" panose="020B0609020204030204" pitchFamily="49" charset="0"/>
              </a:rPr>
              <a:t>#</a:t>
            </a:r>
            <a:r>
              <a:rPr lang="zh-CN" altLang="en-US" sz="1800" dirty="0">
                <a:solidFill>
                  <a:srgbClr val="000000"/>
                </a:solidFill>
                <a:latin typeface="Consolas" panose="020B0609020204030204" pitchFamily="49" charset="0"/>
              </a:rPr>
              <a:t>访问 </a:t>
            </a:r>
            <a:r>
              <a:rPr lang="en-US" altLang="zh-CN" sz="1800" dirty="0">
                <a:solidFill>
                  <a:srgbClr val="000000"/>
                </a:solidFill>
                <a:latin typeface="Consolas" panose="020B0609020204030204" pitchFamily="49" charset="0"/>
              </a:rPr>
              <a:t>Taro</a:t>
            </a:r>
            <a:endParaRPr lang="en-US" altLang="zh-CN" dirty="0">
              <a:latin typeface="Century Gothic" panose="020B0502020202020204" pitchFamily="34" charset="0"/>
            </a:endParaRPr>
          </a:p>
          <a:p>
            <a:pPr marL="0" indent="0" defTabSz="457200">
              <a:spcBef>
                <a:spcPct val="0"/>
              </a:spcBef>
              <a:buFontTx/>
              <a:buNone/>
            </a:pPr>
            <a:r>
              <a:rPr lang="en-US" altLang="zh-CN" sz="1800" dirty="0" smtClean="0">
                <a:solidFill>
                  <a:srgbClr val="000080"/>
                </a:solidFill>
                <a:latin typeface="Consolas" panose="020B0609020204030204" pitchFamily="49" charset="0"/>
              </a:rPr>
              <a:t>print</a:t>
            </a:r>
            <a:r>
              <a:rPr lang="en-US" altLang="zh-CN" sz="1800" dirty="0" smtClean="0">
                <a:solidFill>
                  <a:srgbClr val="000000"/>
                </a:solidFill>
                <a:latin typeface="Consolas" panose="020B0609020204030204" pitchFamily="49" charset="0"/>
              </a:rPr>
              <a:t>(</a:t>
            </a:r>
            <a:r>
              <a:rPr lang="en-US" altLang="zh-CN" sz="1800" dirty="0" err="1" smtClean="0">
                <a:solidFill>
                  <a:srgbClr val="000000"/>
                </a:solidFill>
                <a:latin typeface="Consolas" panose="020B0609020204030204" pitchFamily="49" charset="0"/>
              </a:rPr>
              <a:t>familyinfo</a:t>
            </a:r>
            <a:r>
              <a:rPr lang="en-US" altLang="zh-CN" sz="1800" dirty="0" smtClean="0">
                <a:solidFill>
                  <a:srgbClr val="000000"/>
                </a:solidFill>
                <a:latin typeface="Consolas" panose="020B0609020204030204" pitchFamily="49" charset="0"/>
              </a:rPr>
              <a:t>[</a:t>
            </a:r>
            <a:r>
              <a:rPr lang="en-US" altLang="zh-CN" sz="1800" b="1" dirty="0" smtClean="0">
                <a:solidFill>
                  <a:srgbClr val="008080"/>
                </a:solidFill>
                <a:latin typeface="Consolas" panose="020B0609020204030204" pitchFamily="49" charset="0"/>
              </a:rPr>
              <a:t>"family structure"</a:t>
            </a:r>
            <a:r>
              <a:rPr lang="en-US" altLang="zh-CN" sz="1800" dirty="0" smtClean="0">
                <a:solidFill>
                  <a:srgbClr val="000000"/>
                </a:solidFill>
                <a:latin typeface="Consolas" panose="020B0609020204030204" pitchFamily="49" charset="0"/>
              </a:rPr>
              <a:t>])</a:t>
            </a:r>
            <a:br>
              <a:rPr lang="en-US" altLang="zh-CN" sz="1800" dirty="0" smtClean="0">
                <a:solidFill>
                  <a:srgbClr val="000000"/>
                </a:solidFill>
                <a:latin typeface="Consolas" panose="020B0609020204030204" pitchFamily="49" charset="0"/>
              </a:rPr>
            </a:br>
            <a:r>
              <a:rPr lang="en-US" altLang="zh-CN" sz="1800" dirty="0" smtClean="0">
                <a:solidFill>
                  <a:srgbClr val="000080"/>
                </a:solidFill>
                <a:latin typeface="Consolas" panose="020B0609020204030204" pitchFamily="49" charset="0"/>
              </a:rPr>
              <a:t>print</a:t>
            </a:r>
            <a:r>
              <a:rPr lang="en-US" altLang="zh-CN" sz="1800" dirty="0" smtClean="0">
                <a:solidFill>
                  <a:srgbClr val="000000"/>
                </a:solidFill>
                <a:latin typeface="Consolas" panose="020B0609020204030204" pitchFamily="49" charset="0"/>
              </a:rPr>
              <a:t>(</a:t>
            </a:r>
            <a:r>
              <a:rPr lang="en-US" altLang="zh-CN" sz="1800" dirty="0" err="1" smtClean="0">
                <a:solidFill>
                  <a:srgbClr val="000000"/>
                </a:solidFill>
                <a:latin typeface="Consolas" panose="020B0609020204030204" pitchFamily="49" charset="0"/>
              </a:rPr>
              <a:t>familyinfo</a:t>
            </a:r>
            <a:r>
              <a:rPr lang="en-US" altLang="zh-CN" sz="1800" dirty="0" smtClean="0">
                <a:solidFill>
                  <a:srgbClr val="000000"/>
                </a:solidFill>
                <a:latin typeface="Consolas" panose="020B0609020204030204" pitchFamily="49" charset="0"/>
              </a:rPr>
              <a:t>[</a:t>
            </a:r>
            <a:r>
              <a:rPr lang="en-US" altLang="zh-CN" sz="1800" b="1" dirty="0" smtClean="0">
                <a:solidFill>
                  <a:srgbClr val="008080"/>
                </a:solidFill>
                <a:latin typeface="Consolas" panose="020B0609020204030204" pitchFamily="49" charset="0"/>
              </a:rPr>
              <a:t>"family structure"</a:t>
            </a:r>
            <a:r>
              <a:rPr lang="en-US" altLang="zh-CN" sz="1800" dirty="0" smtClean="0">
                <a:solidFill>
                  <a:srgbClr val="000000"/>
                </a:solidFill>
                <a:latin typeface="Consolas" panose="020B0609020204030204" pitchFamily="49" charset="0"/>
              </a:rPr>
              <a:t>][</a:t>
            </a:r>
            <a:r>
              <a:rPr lang="en-US" altLang="zh-CN" sz="1800" dirty="0" smtClean="0">
                <a:solidFill>
                  <a:srgbClr val="0000FF"/>
                </a:solidFill>
                <a:latin typeface="Consolas" panose="020B0609020204030204" pitchFamily="49" charset="0"/>
              </a:rPr>
              <a:t>0</a:t>
            </a:r>
            <a:r>
              <a:rPr lang="en-US" altLang="zh-CN" sz="1800" dirty="0" smtClean="0">
                <a:solidFill>
                  <a:srgbClr val="000000"/>
                </a:solidFill>
                <a:latin typeface="Consolas" panose="020B0609020204030204" pitchFamily="49" charset="0"/>
              </a:rPr>
              <a:t>])</a:t>
            </a:r>
            <a:br>
              <a:rPr lang="en-US" altLang="zh-CN" sz="1800" dirty="0" smtClean="0">
                <a:solidFill>
                  <a:srgbClr val="000000"/>
                </a:solidFill>
                <a:latin typeface="Consolas" panose="020B0609020204030204" pitchFamily="49" charset="0"/>
              </a:rPr>
            </a:br>
            <a:r>
              <a:rPr lang="en-US" altLang="zh-CN" sz="1800" dirty="0" smtClean="0">
                <a:solidFill>
                  <a:srgbClr val="000080"/>
                </a:solidFill>
                <a:latin typeface="Consolas" panose="020B0609020204030204" pitchFamily="49" charset="0"/>
              </a:rPr>
              <a:t>print</a:t>
            </a:r>
            <a:r>
              <a:rPr lang="en-US" altLang="zh-CN" sz="1800" dirty="0" smtClean="0">
                <a:solidFill>
                  <a:srgbClr val="000000"/>
                </a:solidFill>
                <a:latin typeface="Consolas" panose="020B0609020204030204" pitchFamily="49" charset="0"/>
              </a:rPr>
              <a:t>(</a:t>
            </a:r>
            <a:r>
              <a:rPr lang="en-US" altLang="zh-CN" sz="1800" dirty="0" err="1" smtClean="0">
                <a:solidFill>
                  <a:srgbClr val="000000"/>
                </a:solidFill>
                <a:latin typeface="Consolas" panose="020B0609020204030204" pitchFamily="49" charset="0"/>
              </a:rPr>
              <a:t>familyinfo</a:t>
            </a:r>
            <a:r>
              <a:rPr lang="en-US" altLang="zh-CN" sz="1800" dirty="0" smtClean="0">
                <a:solidFill>
                  <a:srgbClr val="000000"/>
                </a:solidFill>
                <a:latin typeface="Consolas" panose="020B0609020204030204" pitchFamily="49" charset="0"/>
              </a:rPr>
              <a:t>[</a:t>
            </a:r>
            <a:r>
              <a:rPr lang="en-US" altLang="zh-CN" sz="1800" b="1" dirty="0" smtClean="0">
                <a:solidFill>
                  <a:srgbClr val="008080"/>
                </a:solidFill>
                <a:latin typeface="Consolas" panose="020B0609020204030204" pitchFamily="49" charset="0"/>
              </a:rPr>
              <a:t>"family structure"</a:t>
            </a:r>
            <a:r>
              <a:rPr lang="en-US" altLang="zh-CN" sz="1800" dirty="0" smtClean="0">
                <a:solidFill>
                  <a:srgbClr val="000000"/>
                </a:solidFill>
                <a:latin typeface="Consolas" panose="020B0609020204030204" pitchFamily="49" charset="0"/>
              </a:rPr>
              <a:t>][</a:t>
            </a:r>
            <a:r>
              <a:rPr lang="en-US" altLang="zh-CN" sz="1800" dirty="0" smtClean="0">
                <a:solidFill>
                  <a:srgbClr val="0000FF"/>
                </a:solidFill>
                <a:latin typeface="Consolas" panose="020B0609020204030204" pitchFamily="49" charset="0"/>
              </a:rPr>
              <a:t>0</a:t>
            </a:r>
            <a:r>
              <a:rPr lang="en-US" altLang="zh-CN" sz="1800" dirty="0" smtClean="0">
                <a:solidFill>
                  <a:srgbClr val="000000"/>
                </a:solidFill>
                <a:latin typeface="Consolas" panose="020B0609020204030204" pitchFamily="49" charset="0"/>
              </a:rPr>
              <a:t>][</a:t>
            </a:r>
            <a:r>
              <a:rPr lang="en-US" altLang="zh-CN" sz="1800" b="1" dirty="0" smtClean="0">
                <a:solidFill>
                  <a:srgbClr val="008080"/>
                </a:solidFill>
                <a:latin typeface="Consolas" panose="020B0609020204030204" pitchFamily="49" charset="0"/>
              </a:rPr>
              <a:t>"name"</a:t>
            </a:r>
            <a:r>
              <a:rPr lang="en-US" altLang="zh-CN" sz="1800" dirty="0" smtClean="0">
                <a:solidFill>
                  <a:srgbClr val="000000"/>
                </a:solidFill>
                <a:latin typeface="Consolas" panose="020B0609020204030204" pitchFamily="49" charset="0"/>
              </a:rPr>
              <a:t>])</a:t>
            </a:r>
          </a:p>
        </p:txBody>
      </p:sp>
      <p:sp>
        <p:nvSpPr>
          <p:cNvPr id="5" name="矩形 4"/>
          <p:cNvSpPr/>
          <p:nvPr/>
        </p:nvSpPr>
        <p:spPr>
          <a:xfrm>
            <a:off x="6240463" y="5383213"/>
            <a:ext cx="6096000" cy="1476375"/>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defRPr/>
            </a:pPr>
            <a:r>
              <a:rPr lang="zh-CN" altLang="en-US" dirty="0"/>
              <a:t>[{'name': 'Taro', 'age': 32, 'sex': 'male'}, {'name': 'Hanako', 'age': 31, 'sex': 'female'}, {'name': 'Ichiro', 'age': 5, 'sex': 'male'}]</a:t>
            </a:r>
          </a:p>
          <a:p>
            <a:pPr>
              <a:defRPr/>
            </a:pPr>
            <a:r>
              <a:rPr lang="zh-CN" altLang="en-US" dirty="0"/>
              <a:t>{'name': 'Taro', 'age': 32, 'sex': 'male'}</a:t>
            </a:r>
          </a:p>
          <a:p>
            <a:pPr>
              <a:defRPr/>
            </a:pPr>
            <a:r>
              <a:rPr lang="zh-CN" altLang="en-US" dirty="0"/>
              <a:t>Taro</a:t>
            </a:r>
          </a:p>
        </p:txBody>
      </p:sp>
    </p:spTree>
    <p:extLst>
      <p:ext uri="{BB962C8B-B14F-4D97-AF65-F5344CB8AC3E}">
        <p14:creationId xmlns:p14="http://schemas.microsoft.com/office/powerpoint/2010/main" val="8042648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a:t>
            </a:r>
            <a:r>
              <a:rPr lang="en-US" altLang="zh-CN"/>
              <a:t>2</a:t>
            </a:r>
            <a:r>
              <a:rPr lang="zh-CN" altLang="en-US"/>
              <a:t>.2  列表元素访问</a:t>
            </a:r>
          </a:p>
        </p:txBody>
      </p:sp>
      <p:sp>
        <p:nvSpPr>
          <p:cNvPr id="3" name="内容占位符 2"/>
          <p:cNvSpPr>
            <a:spLocks noGrp="1"/>
          </p:cNvSpPr>
          <p:nvPr>
            <p:ph idx="1"/>
          </p:nvPr>
        </p:nvSpPr>
        <p:spPr/>
        <p:txBody>
          <a:bodyPr>
            <a:normAutofit/>
          </a:bodyPr>
          <a:lstStyle/>
          <a:p>
            <a:pPr indent="-228600" fontAlgn="auto">
              <a:lnSpc>
                <a:spcPct val="100000"/>
              </a:lnSpc>
              <a:spcBef>
                <a:spcPts val="0"/>
              </a:spcBef>
            </a:pPr>
            <a:r>
              <a:rPr lang="zh-CN" altLang="en-US" sz="2400" b="1" dirty="0"/>
              <a:t>创建列表之后，可以使用</a:t>
            </a:r>
            <a:r>
              <a:rPr lang="zh-CN" altLang="en-US" sz="2400" b="1" dirty="0">
                <a:solidFill>
                  <a:srgbClr val="FF0000"/>
                </a:solidFill>
              </a:rPr>
              <a:t>整数</a:t>
            </a:r>
            <a:r>
              <a:rPr lang="zh-CN" altLang="en-US" sz="2400" b="1" dirty="0"/>
              <a:t>作为下标来访问其中的元素，其中</a:t>
            </a:r>
            <a:r>
              <a:rPr lang="zh-CN" altLang="en-US" sz="2400" b="1" dirty="0">
                <a:solidFill>
                  <a:srgbClr val="FF0000"/>
                </a:solidFill>
              </a:rPr>
              <a:t>0表示第1个元素</a:t>
            </a:r>
            <a:r>
              <a:rPr lang="zh-CN" altLang="en-US" sz="2400" b="1" dirty="0"/>
              <a:t>，1表示第2个元素，2表示第3个元素，以此类推；列表还支持使用负整数作为下标，其中</a:t>
            </a:r>
            <a:r>
              <a:rPr lang="zh-CN" altLang="en-US" sz="2400" b="1" dirty="0">
                <a:solidFill>
                  <a:srgbClr val="FF0000"/>
                </a:solidFill>
              </a:rPr>
              <a:t>-1表示最后1个元素</a:t>
            </a:r>
            <a:r>
              <a:rPr lang="zh-CN" altLang="en-US" sz="2400" b="1" dirty="0"/>
              <a:t>，-2表示倒数第2个元素，-3表示倒数第3个元素，以此类推</a:t>
            </a:r>
            <a:r>
              <a:rPr lang="zh-CN" altLang="en-US" sz="2400" b="1" dirty="0" smtClean="0"/>
              <a:t>。</a:t>
            </a:r>
            <a:r>
              <a:rPr lang="zh-CN" altLang="en-US" sz="2400" b="1" dirty="0" smtClean="0">
                <a:solidFill>
                  <a:srgbClr val="FF0000"/>
                </a:solidFill>
              </a:rPr>
              <a:t>只能从左向右数</a:t>
            </a:r>
            <a:r>
              <a:rPr lang="zh-CN" altLang="en-US" sz="2400" b="1" dirty="0" smtClean="0"/>
              <a:t>。</a:t>
            </a:r>
            <a:endParaRPr lang="zh-CN" altLang="en-US" sz="2400" b="1" dirty="0"/>
          </a:p>
          <a:p>
            <a:pPr marL="0" indent="0" fontAlgn="auto">
              <a:lnSpc>
                <a:spcPct val="100000"/>
              </a:lnSpc>
              <a:spcBef>
                <a:spcPts val="0"/>
              </a:spcBef>
              <a:buNone/>
            </a:pPr>
            <a:r>
              <a:rPr lang="zh-CN" altLang="en-US" sz="2000" b="1" dirty="0">
                <a:latin typeface="Consolas" panose="020B0609020204030204" charset="0"/>
              </a:rPr>
              <a:t>&gt;&gt;&gt; x = list('Python')             #创建类别对象</a:t>
            </a:r>
          </a:p>
          <a:p>
            <a:pPr marL="0" indent="0" fontAlgn="auto">
              <a:lnSpc>
                <a:spcPct val="100000"/>
              </a:lnSpc>
              <a:spcBef>
                <a:spcPts val="0"/>
              </a:spcBef>
              <a:buNone/>
            </a:pPr>
            <a:r>
              <a:rPr lang="zh-CN" altLang="en-US" sz="2000" b="1" dirty="0">
                <a:latin typeface="Consolas" panose="020B0609020204030204" charset="0"/>
              </a:rPr>
              <a:t>&gt;&gt;&gt; x</a:t>
            </a:r>
          </a:p>
          <a:p>
            <a:pPr marL="0" indent="0" fontAlgn="auto">
              <a:lnSpc>
                <a:spcPct val="100000"/>
              </a:lnSpc>
              <a:spcBef>
                <a:spcPts val="0"/>
              </a:spcBef>
              <a:buNone/>
            </a:pPr>
            <a:r>
              <a:rPr lang="zh-CN" altLang="en-US" sz="2000" b="1" dirty="0">
                <a:solidFill>
                  <a:srgbClr val="00B0F0"/>
                </a:solidFill>
                <a:latin typeface="Consolas" panose="020B0609020204030204" charset="0"/>
              </a:rPr>
              <a:t>['P', 'y', 't', 'h', 'o', 'n']</a:t>
            </a:r>
          </a:p>
          <a:p>
            <a:pPr marL="0" indent="0" fontAlgn="auto">
              <a:lnSpc>
                <a:spcPct val="100000"/>
              </a:lnSpc>
              <a:spcBef>
                <a:spcPts val="0"/>
              </a:spcBef>
              <a:buNone/>
            </a:pPr>
            <a:r>
              <a:rPr lang="zh-CN" altLang="en-US" sz="2000" b="1" dirty="0">
                <a:latin typeface="Consolas" panose="020B0609020204030204" charset="0"/>
              </a:rPr>
              <a:t>&gt;&gt;&gt; x[0]                           #下标为0的元素，第一个元素</a:t>
            </a:r>
          </a:p>
          <a:p>
            <a:pPr marL="0" indent="0" fontAlgn="auto">
              <a:lnSpc>
                <a:spcPct val="100000"/>
              </a:lnSpc>
              <a:spcBef>
                <a:spcPts val="0"/>
              </a:spcBef>
              <a:buNone/>
            </a:pPr>
            <a:r>
              <a:rPr lang="zh-CN" altLang="en-US" sz="2000" b="1" dirty="0">
                <a:solidFill>
                  <a:srgbClr val="00B0F0"/>
                </a:solidFill>
                <a:latin typeface="Consolas" panose="020B0609020204030204" charset="0"/>
              </a:rPr>
              <a:t>'P'</a:t>
            </a:r>
          </a:p>
          <a:p>
            <a:pPr marL="0" indent="0" fontAlgn="auto">
              <a:lnSpc>
                <a:spcPct val="100000"/>
              </a:lnSpc>
              <a:spcBef>
                <a:spcPts val="0"/>
              </a:spcBef>
              <a:buNone/>
            </a:pPr>
            <a:r>
              <a:rPr lang="zh-CN" altLang="en-US" sz="2000" b="1" dirty="0">
                <a:latin typeface="Consolas" panose="020B0609020204030204" charset="0"/>
              </a:rPr>
              <a:t>&gt;&gt;&gt; x[-1]                          #下标为-1的元素，最后一个元素</a:t>
            </a:r>
          </a:p>
          <a:p>
            <a:pPr marL="0" indent="0" fontAlgn="auto">
              <a:lnSpc>
                <a:spcPct val="100000"/>
              </a:lnSpc>
              <a:spcBef>
                <a:spcPts val="0"/>
              </a:spcBef>
              <a:buNone/>
            </a:pPr>
            <a:r>
              <a:rPr lang="zh-CN" altLang="en-US" sz="2000" b="1" dirty="0">
                <a:solidFill>
                  <a:srgbClr val="00B0F0"/>
                </a:solidFill>
                <a:latin typeface="Consolas" panose="020B0609020204030204" charset="0"/>
              </a:rPr>
              <a:t>'n'</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a:t>
            </a:fld>
            <a:endParaRPr lang="zh-CN" altLang="en-US"/>
          </a:p>
        </p:txBody>
      </p:sp>
      <p:pic>
        <p:nvPicPr>
          <p:cNvPr id="5" name="图片 -2147482620"/>
          <p:cNvPicPr>
            <a:picLocks noChangeAspect="1"/>
          </p:cNvPicPr>
          <p:nvPr/>
        </p:nvPicPr>
        <p:blipFill>
          <a:blip r:embed="rId2">
            <a:lum/>
          </a:blip>
          <a:stretch>
            <a:fillRect/>
          </a:stretch>
        </p:blipFill>
        <p:spPr>
          <a:xfrm>
            <a:off x="2917190" y="4922520"/>
            <a:ext cx="4791075" cy="1346835"/>
          </a:xfrm>
          <a:prstGeom prst="rect">
            <a:avLst/>
          </a:prstGeom>
          <a:noFill/>
          <a:ln w="9525">
            <a:solidFill>
              <a:schemeClr val="accent1"/>
            </a:solidFill>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65CE74E-AB26-4998-AD42-012C4C1AD076}" type="slidenum">
              <a:rPr lang="zh-CN" altLang="en-US" smtClean="0"/>
              <a:t>70</a:t>
            </a:fld>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20" y="1632857"/>
            <a:ext cx="10733280" cy="3126921"/>
          </a:xfrm>
          <a:prstGeom prst="rect">
            <a:avLst/>
          </a:prstGeom>
        </p:spPr>
      </p:pic>
    </p:spTree>
    <p:extLst>
      <p:ext uri="{BB962C8B-B14F-4D97-AF65-F5344CB8AC3E}">
        <p14:creationId xmlns:p14="http://schemas.microsoft.com/office/powerpoint/2010/main" val="35463900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3.4.4  字典应用案例</a:t>
            </a:r>
          </a:p>
        </p:txBody>
      </p:sp>
      <p:sp>
        <p:nvSpPr>
          <p:cNvPr id="3" name="内容占位符 2"/>
          <p:cNvSpPr>
            <a:spLocks noGrp="1"/>
          </p:cNvSpPr>
          <p:nvPr>
            <p:ph idx="1"/>
          </p:nvPr>
        </p:nvSpPr>
        <p:spPr/>
        <p:txBody>
          <a:bodyPr>
            <a:normAutofit/>
          </a:bodyPr>
          <a:lstStyle/>
          <a:p>
            <a:pPr defTabSz="914400" fontAlgn="auto">
              <a:lnSpc>
                <a:spcPct val="150000"/>
              </a:lnSpc>
              <a:spcBef>
                <a:spcPts val="200"/>
              </a:spcBef>
              <a:buSzPct val="90000"/>
              <a:buFont typeface="Wingdings" panose="05000000000000000000" charset="0"/>
              <a:buChar char="§"/>
            </a:pPr>
            <a:r>
              <a:rPr lang="zh-CN" altLang="en-GB" sz="2400" b="1" dirty="0">
                <a:latin typeface="宋体" panose="02010600030101010101" pitchFamily="2" charset="-122"/>
                <a:sym typeface="+mn-ea"/>
              </a:rPr>
              <a:t>例</a:t>
            </a:r>
            <a:r>
              <a:rPr lang="en-US" altLang="zh-CN" sz="2400" b="1" dirty="0">
                <a:latin typeface="宋体" panose="02010600030101010101" pitchFamily="2" charset="-122"/>
                <a:sym typeface="+mn-ea"/>
              </a:rPr>
              <a:t>3-4  </a:t>
            </a:r>
            <a:r>
              <a:rPr lang="en-GB" altLang="en-US" sz="2400" b="1" dirty="0">
                <a:latin typeface="宋体" panose="02010600030101010101" pitchFamily="2" charset="-122"/>
                <a:sym typeface="+mn-ea"/>
              </a:rPr>
              <a:t>首先生成包含1000个随机字符的字符串，然后统计每个字符的出现次数</a:t>
            </a:r>
            <a:r>
              <a:rPr lang="en-GB" altLang="en-US" sz="2400" b="1" dirty="0" smtClean="0">
                <a:latin typeface="宋体" panose="02010600030101010101" pitchFamily="2" charset="-122"/>
                <a:sym typeface="+mn-ea"/>
              </a:rPr>
              <a:t>。</a:t>
            </a:r>
          </a:p>
          <a:p>
            <a:r>
              <a:rPr lang="zh-CN" altLang="en-US" sz="2400" b="1" dirty="0"/>
              <a:t>基本思路：在</a:t>
            </a:r>
            <a:r>
              <a:rPr lang="en-US" altLang="zh-CN" sz="2400" b="1" dirty="0"/>
              <a:t>Python</a:t>
            </a:r>
            <a:r>
              <a:rPr lang="zh-CN" altLang="en-US" sz="2400" b="1" dirty="0"/>
              <a:t>标准库</a:t>
            </a:r>
            <a:r>
              <a:rPr lang="en-US" altLang="zh-CN" sz="2400" b="1" dirty="0"/>
              <a:t>string </a:t>
            </a:r>
            <a:r>
              <a:rPr lang="zh-CN" altLang="en-US" sz="2400" b="1" dirty="0"/>
              <a:t>中，</a:t>
            </a:r>
            <a:r>
              <a:rPr lang="en-US" altLang="zh-CN" sz="2400" b="1" dirty="0" err="1"/>
              <a:t>ascii_letters</a:t>
            </a:r>
            <a:r>
              <a:rPr lang="en-US" altLang="zh-CN" sz="2400" b="1" dirty="0"/>
              <a:t>  </a:t>
            </a:r>
            <a:r>
              <a:rPr lang="zh-CN" altLang="en-US" sz="2400" b="1" dirty="0"/>
              <a:t>表示英文字母大小写，</a:t>
            </a:r>
            <a:r>
              <a:rPr lang="en-US" altLang="zh-CN" sz="2400" b="1" dirty="0"/>
              <a:t>digits</a:t>
            </a:r>
            <a:r>
              <a:rPr lang="zh-CN" altLang="en-US" sz="2400" b="1" dirty="0"/>
              <a:t>表示</a:t>
            </a:r>
            <a:r>
              <a:rPr lang="en-US" altLang="zh-CN" sz="2400" b="1" dirty="0"/>
              <a:t>10</a:t>
            </a:r>
            <a:r>
              <a:rPr lang="zh-CN" altLang="en-US" sz="2400" b="1" dirty="0"/>
              <a:t>个数字字符，</a:t>
            </a:r>
            <a:r>
              <a:rPr lang="en-US" altLang="zh-CN" sz="2400" b="1" dirty="0" err="1">
                <a:solidFill>
                  <a:srgbClr val="000000"/>
                </a:solidFill>
                <a:latin typeface="Consolas" pitchFamily="49" charset="0"/>
              </a:rPr>
              <a:t>punctuatio</a:t>
            </a:r>
            <a:r>
              <a:rPr lang="zh-CN" altLang="en-US" sz="2400" b="1" dirty="0">
                <a:solidFill>
                  <a:srgbClr val="000000"/>
                </a:solidFill>
                <a:latin typeface="Consolas" pitchFamily="49" charset="0"/>
              </a:rPr>
              <a:t>表示标点。</a:t>
            </a:r>
            <a:endParaRPr lang="en-US" altLang="zh-CN" sz="2400" b="1" dirty="0">
              <a:solidFill>
                <a:srgbClr val="000000"/>
              </a:solidFill>
              <a:latin typeface="Consolas" pitchFamily="49" charset="0"/>
            </a:endParaRPr>
          </a:p>
          <a:p>
            <a:r>
              <a:rPr lang="zh-CN" altLang="en-US" sz="2400" b="1" dirty="0"/>
              <a:t>用字典存储每个字符出现的次数，其中键表示字符，对应的值表示出现的次数。在生成随机字符串时使用到了生成器表达式，</a:t>
            </a:r>
            <a:r>
              <a:rPr lang="en-US" altLang="zh-CN" sz="2400" b="1" dirty="0"/>
              <a:t>“.join()</a:t>
            </a:r>
            <a:r>
              <a:rPr lang="zh-CN" altLang="en-US" sz="2400" b="1" dirty="0"/>
              <a:t>的作用时使用空字符串把参数中的字符串连接起来成为一个长字符串，最后用</a:t>
            </a:r>
            <a:r>
              <a:rPr lang="en-US" altLang="zh-CN" sz="2400" b="1" dirty="0"/>
              <a:t>for</a:t>
            </a:r>
            <a:r>
              <a:rPr lang="zh-CN" altLang="en-US" sz="2400" b="1" dirty="0"/>
              <a:t>循环遍历该长字符串中的每个字符，把每个字符的已出现次数加</a:t>
            </a:r>
            <a:r>
              <a:rPr lang="en-US" altLang="zh-CN" sz="2400" b="1" dirty="0"/>
              <a:t>1</a:t>
            </a:r>
            <a:r>
              <a:rPr lang="zh-CN" altLang="en-US" sz="2400" b="1" dirty="0"/>
              <a:t>，如果是第一次出现， 就假设已出现次数为</a:t>
            </a:r>
            <a:r>
              <a:rPr lang="en-US" altLang="zh-CN" sz="2400" b="1" dirty="0" smtClean="0"/>
              <a:t>0</a:t>
            </a:r>
            <a:r>
              <a:rPr lang="zh-CN" altLang="en-US" sz="2400" b="1" dirty="0" smtClean="0"/>
              <a:t>。</a:t>
            </a:r>
            <a:endParaRPr lang="en-GB" altLang="en-US" sz="2400" b="1" dirty="0">
              <a:latin typeface="宋体" panose="02010600030101010101" pitchFamily="2" charset="-122"/>
            </a:endParaRPr>
          </a:p>
          <a:p>
            <a:pPr defTabSz="914400">
              <a:lnSpc>
                <a:spcPct val="100000"/>
              </a:lnSpc>
              <a:spcBef>
                <a:spcPts val="200"/>
              </a:spcBef>
              <a:buSzPct val="90000"/>
              <a:buFont typeface="Wingdings" panose="05000000000000000000" pitchFamily="2" charset="2"/>
              <a:buNone/>
            </a:pPr>
            <a:endParaRPr lang="en-GB" altLang="en-US" b="1" dirty="0">
              <a:latin typeface="宋体" panose="02010600030101010101" pitchFamily="2" charset="-122"/>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71</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Grp="1" noChangeArrowheads="1"/>
          </p:cNvSpPr>
          <p:nvPr>
            <p:ph idx="1"/>
          </p:nvPr>
        </p:nvSpPr>
        <p:spPr>
          <a:xfrm>
            <a:off x="407988" y="506370"/>
            <a:ext cx="11394466" cy="5826210"/>
          </a:xfrm>
          <a:solidFill>
            <a:srgbClr val="FFFF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indent="0" defTabSz="457200">
              <a:spcBef>
                <a:spcPct val="0"/>
              </a:spcBef>
              <a:buFontTx/>
              <a:buNone/>
            </a:pPr>
            <a:r>
              <a:rPr lang="en-US" altLang="zh-CN" sz="1800" b="1" dirty="0" smtClean="0">
                <a:solidFill>
                  <a:srgbClr val="000080"/>
                </a:solidFill>
                <a:latin typeface="Consolas" pitchFamily="49" charset="0"/>
              </a:rPr>
              <a:t>import </a:t>
            </a:r>
            <a:r>
              <a:rPr lang="en-US" altLang="zh-CN" sz="1800" dirty="0" smtClean="0">
                <a:solidFill>
                  <a:srgbClr val="000000"/>
                </a:solidFill>
                <a:latin typeface="Consolas" pitchFamily="49" charset="0"/>
              </a:rPr>
              <a:t>string</a:t>
            </a:r>
            <a:br>
              <a:rPr lang="en-US" altLang="zh-CN" sz="1800" dirty="0" smtClean="0">
                <a:solidFill>
                  <a:srgbClr val="000000"/>
                </a:solidFill>
                <a:latin typeface="Consolas" pitchFamily="49" charset="0"/>
              </a:rPr>
            </a:br>
            <a:r>
              <a:rPr lang="en-US" altLang="zh-CN" sz="1800" b="1" dirty="0" smtClean="0">
                <a:solidFill>
                  <a:srgbClr val="000080"/>
                </a:solidFill>
                <a:latin typeface="Consolas" pitchFamily="49" charset="0"/>
              </a:rPr>
              <a:t>import </a:t>
            </a:r>
            <a:r>
              <a:rPr lang="en-US" altLang="zh-CN" sz="1800" dirty="0" smtClean="0">
                <a:solidFill>
                  <a:srgbClr val="000000"/>
                </a:solidFill>
                <a:latin typeface="Consolas" pitchFamily="49" charset="0"/>
              </a:rPr>
              <a:t>random</a:t>
            </a:r>
          </a:p>
          <a:p>
            <a:pPr marL="0" indent="0" defTabSz="457200">
              <a:spcBef>
                <a:spcPct val="0"/>
              </a:spcBef>
              <a:buFontTx/>
              <a:buNone/>
            </a:pPr>
            <a:r>
              <a:rPr lang="en-US" altLang="zh-CN" sz="1800" dirty="0" smtClean="0">
                <a:solidFill>
                  <a:srgbClr val="00B0F0"/>
                </a:solidFill>
                <a:latin typeface="Consolas" pitchFamily="49" charset="0"/>
              </a:rPr>
              <a:t>from collections import Counter</a:t>
            </a:r>
            <a:r>
              <a:rPr lang="en-US" altLang="zh-CN" sz="1800" dirty="0" smtClean="0">
                <a:solidFill>
                  <a:srgbClr val="000000"/>
                </a:solidFill>
                <a:latin typeface="Consolas" pitchFamily="49" charset="0"/>
              </a:rPr>
              <a:t/>
            </a:r>
            <a:br>
              <a:rPr lang="en-US" altLang="zh-CN" sz="1800" dirty="0" smtClean="0">
                <a:solidFill>
                  <a:srgbClr val="000000"/>
                </a:solidFill>
                <a:latin typeface="Consolas" pitchFamily="49" charset="0"/>
              </a:rPr>
            </a:br>
            <a:r>
              <a:rPr lang="en-US" altLang="zh-CN" sz="1800" dirty="0" smtClean="0">
                <a:solidFill>
                  <a:srgbClr val="000000"/>
                </a:solidFill>
                <a:latin typeface="Consolas" pitchFamily="49" charset="0"/>
              </a:rPr>
              <a:t>x = </a:t>
            </a:r>
            <a:r>
              <a:rPr lang="en-US" altLang="zh-CN" sz="1800" dirty="0" err="1" smtClean="0">
                <a:solidFill>
                  <a:srgbClr val="000000"/>
                </a:solidFill>
                <a:latin typeface="Consolas" pitchFamily="49" charset="0"/>
              </a:rPr>
              <a:t>string.ascii_letters</a:t>
            </a:r>
            <a:r>
              <a:rPr lang="en-US" altLang="zh-CN" sz="1800" dirty="0" smtClean="0">
                <a:solidFill>
                  <a:srgbClr val="000000"/>
                </a:solidFill>
                <a:latin typeface="Consolas" pitchFamily="49" charset="0"/>
              </a:rPr>
              <a:t> + </a:t>
            </a:r>
            <a:r>
              <a:rPr lang="en-US" altLang="zh-CN" sz="1800" dirty="0" err="1" smtClean="0">
                <a:solidFill>
                  <a:srgbClr val="000000"/>
                </a:solidFill>
                <a:latin typeface="Consolas" pitchFamily="49" charset="0"/>
              </a:rPr>
              <a:t>string.digits</a:t>
            </a:r>
            <a:r>
              <a:rPr lang="en-US" altLang="zh-CN" sz="1800" dirty="0" smtClean="0">
                <a:solidFill>
                  <a:srgbClr val="000000"/>
                </a:solidFill>
                <a:latin typeface="Consolas" pitchFamily="49" charset="0"/>
              </a:rPr>
              <a:t> + </a:t>
            </a:r>
            <a:r>
              <a:rPr lang="en-US" altLang="zh-CN" sz="1800" dirty="0" err="1" smtClean="0">
                <a:solidFill>
                  <a:srgbClr val="000000"/>
                </a:solidFill>
                <a:latin typeface="Consolas" pitchFamily="49" charset="0"/>
              </a:rPr>
              <a:t>string.punctuation</a:t>
            </a:r>
            <a:r>
              <a:rPr lang="en-US" altLang="zh-CN" sz="1800" i="1" dirty="0" err="1" smtClean="0">
                <a:solidFill>
                  <a:srgbClr val="808080"/>
                </a:solidFill>
                <a:latin typeface="Consolas" pitchFamily="49" charset="0"/>
              </a:rPr>
              <a:t>#x</a:t>
            </a:r>
            <a:r>
              <a:rPr lang="zh-CN" altLang="en-US" sz="1800" i="1" dirty="0" smtClean="0">
                <a:solidFill>
                  <a:srgbClr val="808080"/>
                </a:solidFill>
                <a:latin typeface="宋体" pitchFamily="2" charset="-122"/>
              </a:rPr>
              <a:t>是所有字母数字和标点的字符串</a:t>
            </a:r>
            <a:br>
              <a:rPr lang="zh-CN" altLang="en-US" sz="1800" i="1" dirty="0" smtClean="0">
                <a:solidFill>
                  <a:srgbClr val="808080"/>
                </a:solidFill>
                <a:latin typeface="宋体" pitchFamily="2" charset="-122"/>
              </a:rPr>
            </a:br>
            <a:r>
              <a:rPr lang="en-US" altLang="zh-CN" sz="1800" b="1" dirty="0" smtClean="0">
                <a:solidFill>
                  <a:srgbClr val="000080"/>
                </a:solidFill>
                <a:latin typeface="Consolas" pitchFamily="49" charset="0"/>
              </a:rPr>
              <a:t>print</a:t>
            </a:r>
            <a:r>
              <a:rPr lang="en-US" altLang="zh-CN" sz="1800" dirty="0" smtClean="0">
                <a:solidFill>
                  <a:srgbClr val="000000"/>
                </a:solidFill>
                <a:latin typeface="Consolas" pitchFamily="49" charset="0"/>
              </a:rPr>
              <a:t>(x)</a:t>
            </a:r>
            <a:br>
              <a:rPr lang="en-US" altLang="zh-CN" sz="1800" dirty="0" smtClean="0">
                <a:solidFill>
                  <a:srgbClr val="000000"/>
                </a:solidFill>
                <a:latin typeface="Consolas" pitchFamily="49" charset="0"/>
              </a:rPr>
            </a:br>
            <a:r>
              <a:rPr lang="en-US" altLang="zh-CN" sz="1800" dirty="0" smtClean="0">
                <a:solidFill>
                  <a:srgbClr val="000000"/>
                </a:solidFill>
                <a:latin typeface="Consolas" pitchFamily="49" charset="0"/>
              </a:rPr>
              <a:t>y = [</a:t>
            </a:r>
            <a:r>
              <a:rPr lang="en-US" altLang="zh-CN" sz="1800" dirty="0" err="1" smtClean="0">
                <a:solidFill>
                  <a:srgbClr val="000000"/>
                </a:solidFill>
                <a:latin typeface="Consolas" pitchFamily="49" charset="0"/>
              </a:rPr>
              <a:t>random.choice</a:t>
            </a:r>
            <a:r>
              <a:rPr lang="en-US" altLang="zh-CN" sz="1800" dirty="0" smtClean="0">
                <a:solidFill>
                  <a:srgbClr val="000000"/>
                </a:solidFill>
                <a:latin typeface="Consolas" pitchFamily="49" charset="0"/>
              </a:rPr>
              <a:t>(x) </a:t>
            </a:r>
            <a:r>
              <a:rPr lang="en-US" altLang="zh-CN" sz="1800" b="1" dirty="0" smtClean="0">
                <a:solidFill>
                  <a:srgbClr val="000080"/>
                </a:solidFill>
                <a:latin typeface="Consolas" pitchFamily="49" charset="0"/>
              </a:rPr>
              <a:t>for </a:t>
            </a:r>
            <a:r>
              <a:rPr lang="en-US" altLang="zh-CN" sz="1800" dirty="0" smtClean="0">
                <a:solidFill>
                  <a:srgbClr val="000000"/>
                </a:solidFill>
                <a:latin typeface="Consolas" pitchFamily="49" charset="0"/>
              </a:rPr>
              <a:t>i </a:t>
            </a:r>
            <a:r>
              <a:rPr lang="en-US" altLang="zh-CN" sz="1800" b="1" dirty="0" smtClean="0">
                <a:solidFill>
                  <a:srgbClr val="000080"/>
                </a:solidFill>
                <a:latin typeface="Consolas" pitchFamily="49" charset="0"/>
              </a:rPr>
              <a:t>in </a:t>
            </a:r>
            <a:r>
              <a:rPr lang="en-US" altLang="zh-CN" sz="1800" dirty="0" smtClean="0">
                <a:solidFill>
                  <a:srgbClr val="000000"/>
                </a:solidFill>
                <a:latin typeface="Consolas" pitchFamily="49" charset="0"/>
              </a:rPr>
              <a:t>range(</a:t>
            </a:r>
            <a:r>
              <a:rPr lang="en-US" altLang="zh-CN" sz="1800" dirty="0" smtClean="0">
                <a:solidFill>
                  <a:srgbClr val="0000FF"/>
                </a:solidFill>
                <a:latin typeface="Consolas" pitchFamily="49" charset="0"/>
              </a:rPr>
              <a:t>1000</a:t>
            </a:r>
            <a:r>
              <a:rPr lang="en-US" altLang="zh-CN" sz="1800" dirty="0" smtClean="0">
                <a:solidFill>
                  <a:srgbClr val="000000"/>
                </a:solidFill>
                <a:latin typeface="Consolas" pitchFamily="49" charset="0"/>
              </a:rPr>
              <a:t>)] </a:t>
            </a:r>
            <a:r>
              <a:rPr lang="en-US" altLang="zh-CN" sz="1800" i="1" dirty="0" smtClean="0">
                <a:solidFill>
                  <a:srgbClr val="808080"/>
                </a:solidFill>
                <a:latin typeface="Consolas" pitchFamily="49" charset="0"/>
              </a:rPr>
              <a:t>#</a:t>
            </a:r>
            <a:r>
              <a:rPr lang="zh-CN" altLang="en-US" sz="1800" i="1" dirty="0" smtClean="0">
                <a:solidFill>
                  <a:srgbClr val="808080"/>
                </a:solidFill>
                <a:latin typeface="宋体" pitchFamily="2" charset="-122"/>
              </a:rPr>
              <a:t>生成</a:t>
            </a:r>
            <a:r>
              <a:rPr lang="en-US" altLang="zh-CN" sz="1800" i="1" dirty="0" smtClean="0">
                <a:solidFill>
                  <a:srgbClr val="808080"/>
                </a:solidFill>
                <a:latin typeface="Consolas" pitchFamily="49" charset="0"/>
              </a:rPr>
              <a:t>1000</a:t>
            </a:r>
            <a:r>
              <a:rPr lang="zh-CN" altLang="en-US" sz="1800" i="1" dirty="0" smtClean="0">
                <a:solidFill>
                  <a:srgbClr val="808080"/>
                </a:solidFill>
                <a:latin typeface="宋体" pitchFamily="2" charset="-122"/>
              </a:rPr>
              <a:t>个随机字符的列表</a:t>
            </a:r>
            <a:r>
              <a:rPr lang="en-US" altLang="zh-CN" sz="1800" i="1" dirty="0" smtClean="0">
                <a:solidFill>
                  <a:srgbClr val="808080"/>
                </a:solidFill>
                <a:latin typeface="Consolas" pitchFamily="49" charset="0"/>
              </a:rPr>
              <a:t>y</a:t>
            </a:r>
            <a:r>
              <a:rPr lang="zh-CN" altLang="en-US" sz="1800" i="1" dirty="0" smtClean="0">
                <a:solidFill>
                  <a:srgbClr val="808080"/>
                </a:solidFill>
                <a:latin typeface="Consolas" pitchFamily="49" charset="0"/>
              </a:rPr>
              <a:t>，</a:t>
            </a:r>
            <a:r>
              <a:rPr lang="en-US" altLang="zh-CN" sz="1800" i="1" dirty="0" smtClean="0">
                <a:solidFill>
                  <a:srgbClr val="FF0000"/>
                </a:solidFill>
                <a:latin typeface="Consolas" pitchFamily="49" charset="0"/>
              </a:rPr>
              <a:t>choice</a:t>
            </a:r>
            <a:r>
              <a:rPr lang="zh-CN" altLang="en-US" sz="1800" i="1" dirty="0" smtClean="0">
                <a:solidFill>
                  <a:srgbClr val="FF0000"/>
                </a:solidFill>
                <a:latin typeface="Consolas" pitchFamily="49" charset="0"/>
              </a:rPr>
              <a:t>可重复</a:t>
            </a:r>
            <a:r>
              <a:rPr lang="en-US" altLang="zh-CN" sz="1800" i="1" dirty="0" smtClean="0">
                <a:solidFill>
                  <a:srgbClr val="808080"/>
                </a:solidFill>
                <a:latin typeface="Consolas" pitchFamily="49" charset="0"/>
              </a:rPr>
              <a:t/>
            </a:r>
            <a:br>
              <a:rPr lang="en-US" altLang="zh-CN" sz="1800" i="1" dirty="0" smtClean="0">
                <a:solidFill>
                  <a:srgbClr val="808080"/>
                </a:solidFill>
                <a:latin typeface="Consolas" pitchFamily="49" charset="0"/>
              </a:rPr>
            </a:br>
            <a:r>
              <a:rPr lang="en-US" altLang="zh-CN" sz="1800" dirty="0" smtClean="0">
                <a:solidFill>
                  <a:srgbClr val="000000"/>
                </a:solidFill>
                <a:latin typeface="Consolas" pitchFamily="49" charset="0"/>
              </a:rPr>
              <a:t>z = </a:t>
            </a:r>
            <a:r>
              <a:rPr lang="en-US" altLang="zh-CN" sz="1800" b="1" dirty="0" smtClean="0">
                <a:solidFill>
                  <a:srgbClr val="008000"/>
                </a:solidFill>
                <a:latin typeface="Consolas" pitchFamily="49" charset="0"/>
              </a:rPr>
              <a:t>‘’</a:t>
            </a:r>
            <a:r>
              <a:rPr lang="en-US" altLang="zh-CN" sz="1800" dirty="0" smtClean="0">
                <a:solidFill>
                  <a:srgbClr val="000000"/>
                </a:solidFill>
                <a:latin typeface="Consolas" pitchFamily="49" charset="0"/>
              </a:rPr>
              <a:t>.join(y)</a:t>
            </a:r>
            <a:r>
              <a:rPr lang="en-US" altLang="zh-CN" sz="1800" i="1" dirty="0" smtClean="0">
                <a:solidFill>
                  <a:srgbClr val="808080"/>
                </a:solidFill>
                <a:latin typeface="Consolas" pitchFamily="49" charset="0"/>
              </a:rPr>
              <a:t>#</a:t>
            </a:r>
            <a:r>
              <a:rPr lang="zh-CN" altLang="en-US" sz="1800" i="1" dirty="0" smtClean="0">
                <a:solidFill>
                  <a:srgbClr val="808080"/>
                </a:solidFill>
                <a:latin typeface="宋体" pitchFamily="2" charset="-122"/>
              </a:rPr>
              <a:t>列表转换为字符串，题目要求是字符串，列表也能统计</a:t>
            </a:r>
            <a:r>
              <a:rPr lang="en-US" altLang="zh-CN" sz="1800" i="1" dirty="0" smtClean="0">
                <a:solidFill>
                  <a:srgbClr val="808080"/>
                </a:solidFill>
                <a:latin typeface="宋体" pitchFamily="2" charset="-122"/>
              </a:rPr>
              <a:t>, </a:t>
            </a:r>
            <a:r>
              <a:rPr lang="zh-CN" altLang="en-US" sz="1800" i="1" dirty="0" smtClean="0">
                <a:solidFill>
                  <a:srgbClr val="808080"/>
                </a:solidFill>
                <a:latin typeface="宋体" pitchFamily="2" charset="-122"/>
              </a:rPr>
              <a:t/>
            </a:r>
            <a:br>
              <a:rPr lang="zh-CN" altLang="en-US" sz="1800" i="1" dirty="0" smtClean="0">
                <a:solidFill>
                  <a:srgbClr val="808080"/>
                </a:solidFill>
                <a:latin typeface="宋体" pitchFamily="2" charset="-122"/>
              </a:rPr>
            </a:br>
            <a:r>
              <a:rPr lang="en-US" altLang="zh-CN" sz="1800" i="1" dirty="0" smtClean="0">
                <a:solidFill>
                  <a:srgbClr val="808080"/>
                </a:solidFill>
                <a:latin typeface="Consolas" pitchFamily="49" charset="0"/>
              </a:rPr>
              <a:t>#Python join() </a:t>
            </a:r>
            <a:r>
              <a:rPr lang="zh-CN" altLang="en-US" sz="1800" i="1" dirty="0" smtClean="0">
                <a:solidFill>
                  <a:srgbClr val="808080"/>
                </a:solidFill>
                <a:latin typeface="宋体" pitchFamily="2" charset="-122"/>
              </a:rPr>
              <a:t>方法用于将序列中的元素以指定的字符连接生成一个新的字符串。</a:t>
            </a:r>
            <a:br>
              <a:rPr lang="zh-CN" altLang="en-US" sz="1800" i="1" dirty="0" smtClean="0">
                <a:solidFill>
                  <a:srgbClr val="808080"/>
                </a:solidFill>
                <a:latin typeface="宋体" pitchFamily="2" charset="-122"/>
              </a:rPr>
            </a:br>
            <a:r>
              <a:rPr lang="en-US" altLang="zh-CN" sz="1800" dirty="0" smtClean="0">
                <a:solidFill>
                  <a:srgbClr val="FF0000"/>
                </a:solidFill>
                <a:latin typeface="Consolas" pitchFamily="49" charset="0"/>
              </a:rPr>
              <a:t>d = </a:t>
            </a:r>
            <a:r>
              <a:rPr lang="en-US" altLang="zh-CN" sz="1800" dirty="0" err="1" smtClean="0">
                <a:solidFill>
                  <a:srgbClr val="FF0000"/>
                </a:solidFill>
                <a:latin typeface="Consolas" pitchFamily="49" charset="0"/>
              </a:rPr>
              <a:t>dict</a:t>
            </a:r>
            <a:r>
              <a:rPr lang="en-US" altLang="zh-CN" sz="1800" dirty="0" smtClean="0">
                <a:solidFill>
                  <a:srgbClr val="FF0000"/>
                </a:solidFill>
                <a:latin typeface="Consolas" pitchFamily="49" charset="0"/>
              </a:rPr>
              <a:t>() </a:t>
            </a:r>
            <a:r>
              <a:rPr lang="en-US" altLang="zh-CN" sz="1800" i="1" dirty="0" smtClean="0">
                <a:solidFill>
                  <a:srgbClr val="FF0000"/>
                </a:solidFill>
                <a:latin typeface="Consolas" pitchFamily="49" charset="0"/>
              </a:rPr>
              <a:t>#</a:t>
            </a:r>
            <a:r>
              <a:rPr lang="zh-CN" altLang="en-US" sz="1800" i="1" dirty="0" smtClean="0">
                <a:solidFill>
                  <a:srgbClr val="FF0000"/>
                </a:solidFill>
                <a:latin typeface="宋体" pitchFamily="2" charset="-122"/>
              </a:rPr>
              <a:t>创建空字典</a:t>
            </a:r>
            <a:r>
              <a:rPr lang="en-US" altLang="zh-CN" sz="1800" i="1" dirty="0" smtClean="0">
                <a:solidFill>
                  <a:srgbClr val="FF0000"/>
                </a:solidFill>
                <a:latin typeface="Consolas" pitchFamily="49" charset="0"/>
              </a:rPr>
              <a:t>d</a:t>
            </a:r>
          </a:p>
          <a:p>
            <a:pPr marL="0" indent="0" defTabSz="457200">
              <a:spcBef>
                <a:spcPct val="0"/>
              </a:spcBef>
              <a:buFont typeface="Arial" pitchFamily="34" charset="0"/>
              <a:buNone/>
            </a:pPr>
            <a:r>
              <a:rPr lang="en-US" altLang="zh-CN" sz="1800" b="1" dirty="0" smtClean="0">
                <a:solidFill>
                  <a:srgbClr val="FF0000"/>
                </a:solidFill>
                <a:latin typeface="Consolas" pitchFamily="49" charset="0"/>
              </a:rPr>
              <a:t>for </a:t>
            </a:r>
            <a:r>
              <a:rPr lang="en-US" altLang="zh-CN" sz="1800" dirty="0" err="1" smtClean="0">
                <a:solidFill>
                  <a:srgbClr val="FF0000"/>
                </a:solidFill>
                <a:latin typeface="Consolas" pitchFamily="49" charset="0"/>
              </a:rPr>
              <a:t>ch</a:t>
            </a:r>
            <a:r>
              <a:rPr lang="en-US" altLang="zh-CN" sz="1800" dirty="0" smtClean="0">
                <a:solidFill>
                  <a:srgbClr val="FF0000"/>
                </a:solidFill>
                <a:latin typeface="Consolas" pitchFamily="49" charset="0"/>
              </a:rPr>
              <a:t> </a:t>
            </a:r>
            <a:r>
              <a:rPr lang="en-US" altLang="zh-CN" sz="1800" b="1" dirty="0" smtClean="0">
                <a:solidFill>
                  <a:srgbClr val="FF0000"/>
                </a:solidFill>
                <a:latin typeface="Consolas" pitchFamily="49" charset="0"/>
              </a:rPr>
              <a:t>in </a:t>
            </a:r>
            <a:r>
              <a:rPr lang="en-US" altLang="zh-CN" sz="1800" dirty="0" smtClean="0">
                <a:solidFill>
                  <a:srgbClr val="FF0000"/>
                </a:solidFill>
                <a:latin typeface="Consolas" pitchFamily="49" charset="0"/>
              </a:rPr>
              <a:t>z:</a:t>
            </a:r>
            <a:br>
              <a:rPr lang="en-US" altLang="zh-CN" sz="1800" dirty="0" smtClean="0">
                <a:solidFill>
                  <a:srgbClr val="FF0000"/>
                </a:solidFill>
                <a:latin typeface="Consolas" pitchFamily="49" charset="0"/>
              </a:rPr>
            </a:br>
            <a:r>
              <a:rPr lang="en-US" altLang="zh-CN" sz="1800" i="1" dirty="0" smtClean="0">
                <a:solidFill>
                  <a:srgbClr val="FF0000"/>
                </a:solidFill>
                <a:latin typeface="Consolas" pitchFamily="49" charset="0"/>
              </a:rPr>
              <a:t>#</a:t>
            </a:r>
            <a:r>
              <a:rPr lang="zh-CN" altLang="en-US" sz="1800" i="1" dirty="0" smtClean="0">
                <a:solidFill>
                  <a:srgbClr val="FF0000"/>
                </a:solidFill>
                <a:latin typeface="宋体" pitchFamily="2" charset="-122"/>
              </a:rPr>
              <a:t>统计每个字符在字符串中出现的次数存入字典</a:t>
            </a:r>
            <a:r>
              <a:rPr lang="en-US" altLang="zh-CN" sz="1800" i="1" dirty="0" smtClean="0">
                <a:solidFill>
                  <a:srgbClr val="FF0000"/>
                </a:solidFill>
                <a:latin typeface="Consolas" pitchFamily="49" charset="0"/>
              </a:rPr>
              <a:t>d</a:t>
            </a:r>
            <a:br>
              <a:rPr lang="en-US" altLang="zh-CN" sz="1800" i="1" dirty="0" smtClean="0">
                <a:solidFill>
                  <a:srgbClr val="FF0000"/>
                </a:solidFill>
                <a:latin typeface="Consolas" pitchFamily="49" charset="0"/>
              </a:rPr>
            </a:br>
            <a:r>
              <a:rPr lang="en-US" altLang="zh-CN" sz="1800" i="1" dirty="0" smtClean="0">
                <a:solidFill>
                  <a:srgbClr val="FF0000"/>
                </a:solidFill>
                <a:latin typeface="Consolas" pitchFamily="49" charset="0"/>
              </a:rPr>
              <a:t>    </a:t>
            </a:r>
            <a:r>
              <a:rPr lang="en-US" altLang="zh-CN" sz="1800" dirty="0" smtClean="0">
                <a:solidFill>
                  <a:srgbClr val="FF0000"/>
                </a:solidFill>
                <a:latin typeface="Consolas" pitchFamily="49" charset="0"/>
              </a:rPr>
              <a:t>d[</a:t>
            </a:r>
            <a:r>
              <a:rPr lang="en-US" altLang="zh-CN" sz="1800" dirty="0" err="1" smtClean="0">
                <a:solidFill>
                  <a:srgbClr val="FF0000"/>
                </a:solidFill>
                <a:latin typeface="Consolas" pitchFamily="49" charset="0"/>
              </a:rPr>
              <a:t>ch</a:t>
            </a:r>
            <a:r>
              <a:rPr lang="en-US" altLang="zh-CN" sz="1800" dirty="0" smtClean="0">
                <a:solidFill>
                  <a:srgbClr val="FF0000"/>
                </a:solidFill>
                <a:latin typeface="Consolas" pitchFamily="49" charset="0"/>
              </a:rPr>
              <a:t>] = </a:t>
            </a:r>
            <a:r>
              <a:rPr lang="en-US" altLang="zh-CN" sz="1800" dirty="0" err="1" smtClean="0">
                <a:solidFill>
                  <a:srgbClr val="FF0000"/>
                </a:solidFill>
                <a:latin typeface="Consolas" pitchFamily="49" charset="0"/>
              </a:rPr>
              <a:t>d.get</a:t>
            </a:r>
            <a:r>
              <a:rPr lang="en-US" altLang="zh-CN" sz="1800" dirty="0" smtClean="0">
                <a:solidFill>
                  <a:srgbClr val="FF0000"/>
                </a:solidFill>
                <a:latin typeface="Consolas" pitchFamily="49" charset="0"/>
              </a:rPr>
              <a:t>(</a:t>
            </a:r>
            <a:r>
              <a:rPr lang="en-US" altLang="zh-CN" sz="1800" dirty="0" err="1" smtClean="0">
                <a:solidFill>
                  <a:srgbClr val="FF0000"/>
                </a:solidFill>
                <a:latin typeface="Consolas" pitchFamily="49" charset="0"/>
              </a:rPr>
              <a:t>ch</a:t>
            </a:r>
            <a:r>
              <a:rPr lang="en-US" altLang="zh-CN" sz="1800" dirty="0" smtClean="0">
                <a:solidFill>
                  <a:srgbClr val="FF0000"/>
                </a:solidFill>
                <a:latin typeface="Consolas" pitchFamily="49" charset="0"/>
              </a:rPr>
              <a:t>, 0) + 1  </a:t>
            </a:r>
            <a:r>
              <a:rPr lang="en-US" altLang="zh-CN" sz="1800" i="1" dirty="0" smtClean="0">
                <a:solidFill>
                  <a:srgbClr val="FF0000"/>
                </a:solidFill>
                <a:latin typeface="Consolas" pitchFamily="49" charset="0"/>
              </a:rPr>
              <a:t>#get</a:t>
            </a:r>
            <a:r>
              <a:rPr lang="zh-CN" altLang="en-US" sz="1800" i="1" dirty="0" smtClean="0">
                <a:solidFill>
                  <a:srgbClr val="FF0000"/>
                </a:solidFill>
                <a:latin typeface="宋体" pitchFamily="2" charset="-122"/>
              </a:rPr>
              <a:t>方法，字符第一次出现返回</a:t>
            </a:r>
            <a:r>
              <a:rPr lang="en-US" altLang="zh-CN" sz="1800" i="1" dirty="0" smtClean="0">
                <a:solidFill>
                  <a:srgbClr val="FF0000"/>
                </a:solidFill>
                <a:latin typeface="Consolas" pitchFamily="49" charset="0"/>
              </a:rPr>
              <a:t>0</a:t>
            </a:r>
            <a:br>
              <a:rPr lang="en-US" altLang="zh-CN" sz="1800" i="1" dirty="0" smtClean="0">
                <a:solidFill>
                  <a:srgbClr val="FF0000"/>
                </a:solidFill>
                <a:latin typeface="Consolas" pitchFamily="49" charset="0"/>
              </a:rPr>
            </a:br>
            <a:r>
              <a:rPr lang="en-US" altLang="zh-CN" sz="1800" i="1" dirty="0" smtClean="0">
                <a:solidFill>
                  <a:srgbClr val="FF0000"/>
                </a:solidFill>
                <a:latin typeface="Consolas" pitchFamily="49" charset="0"/>
              </a:rPr>
              <a:t/>
            </a:r>
            <a:br>
              <a:rPr lang="en-US" altLang="zh-CN" sz="1800" i="1" dirty="0" smtClean="0">
                <a:solidFill>
                  <a:srgbClr val="FF0000"/>
                </a:solidFill>
                <a:latin typeface="Consolas" pitchFamily="49" charset="0"/>
              </a:rPr>
            </a:br>
            <a:r>
              <a:rPr lang="en-US" altLang="zh-CN" sz="1800" b="1" dirty="0" smtClean="0">
                <a:solidFill>
                  <a:srgbClr val="FF0000"/>
                </a:solidFill>
                <a:latin typeface="Consolas" pitchFamily="49" charset="0"/>
              </a:rPr>
              <a:t>print</a:t>
            </a:r>
            <a:r>
              <a:rPr lang="en-US" altLang="zh-CN" sz="1800" dirty="0" smtClean="0">
                <a:solidFill>
                  <a:srgbClr val="FF0000"/>
                </a:solidFill>
                <a:latin typeface="Consolas" pitchFamily="49" charset="0"/>
              </a:rPr>
              <a:t>(d) </a:t>
            </a:r>
            <a:r>
              <a:rPr lang="en-US" altLang="zh-CN" sz="1800" i="1" dirty="0" smtClean="0">
                <a:solidFill>
                  <a:srgbClr val="FF0000"/>
                </a:solidFill>
                <a:latin typeface="Consolas" pitchFamily="49" charset="0"/>
              </a:rPr>
              <a:t>#</a:t>
            </a:r>
            <a:r>
              <a:rPr lang="zh-CN" altLang="en-US" sz="1800" i="1" dirty="0" smtClean="0">
                <a:solidFill>
                  <a:srgbClr val="FF0000"/>
                </a:solidFill>
                <a:latin typeface="宋体" pitchFamily="2" charset="-122"/>
              </a:rPr>
              <a:t>打印字典，会显示字符和其出现次数，也可以用循环打印，控制一行输出</a:t>
            </a:r>
            <a:r>
              <a:rPr lang="en-US" altLang="zh-CN" sz="1800" i="1" dirty="0" smtClean="0">
                <a:solidFill>
                  <a:srgbClr val="FF0000"/>
                </a:solidFill>
                <a:latin typeface="Consolas" pitchFamily="49" charset="0"/>
              </a:rPr>
              <a:t>10</a:t>
            </a:r>
            <a:r>
              <a:rPr lang="zh-CN" altLang="en-US" sz="1800" i="1" dirty="0" smtClean="0">
                <a:solidFill>
                  <a:srgbClr val="FF0000"/>
                </a:solidFill>
                <a:latin typeface="宋体" pitchFamily="2" charset="-122"/>
              </a:rPr>
              <a:t>项</a:t>
            </a:r>
            <a:br>
              <a:rPr lang="zh-CN" altLang="en-US" sz="1800" i="1" dirty="0" smtClean="0">
                <a:solidFill>
                  <a:srgbClr val="FF0000"/>
                </a:solidFill>
                <a:latin typeface="宋体" pitchFamily="2" charset="-122"/>
              </a:rPr>
            </a:br>
            <a:r>
              <a:rPr lang="zh-CN" altLang="en-US" sz="1800" i="1" dirty="0" smtClean="0">
                <a:solidFill>
                  <a:srgbClr val="FF0000"/>
                </a:solidFill>
                <a:latin typeface="宋体" pitchFamily="2" charset="-122"/>
              </a:rPr>
              <a:t/>
            </a:r>
            <a:br>
              <a:rPr lang="zh-CN" altLang="en-US" sz="1800" i="1" dirty="0" smtClean="0">
                <a:solidFill>
                  <a:srgbClr val="FF0000"/>
                </a:solidFill>
                <a:latin typeface="宋体" pitchFamily="2" charset="-122"/>
              </a:rPr>
            </a:br>
            <a:r>
              <a:rPr lang="en-US" altLang="zh-CN" sz="1800" dirty="0" smtClean="0">
                <a:solidFill>
                  <a:srgbClr val="FF0000"/>
                </a:solidFill>
                <a:latin typeface="Consolas" pitchFamily="49" charset="0"/>
              </a:rPr>
              <a:t>t = sorted(</a:t>
            </a:r>
            <a:r>
              <a:rPr lang="en-US" altLang="zh-CN" sz="1800" dirty="0" err="1" smtClean="0">
                <a:solidFill>
                  <a:srgbClr val="FF0000"/>
                </a:solidFill>
                <a:latin typeface="Consolas" pitchFamily="49" charset="0"/>
              </a:rPr>
              <a:t>d.items</a:t>
            </a:r>
            <a:r>
              <a:rPr lang="en-US" altLang="zh-CN" sz="1800" dirty="0" smtClean="0">
                <a:solidFill>
                  <a:srgbClr val="FF0000"/>
                </a:solidFill>
                <a:latin typeface="Consolas" pitchFamily="49" charset="0"/>
              </a:rPr>
              <a:t>()) </a:t>
            </a:r>
            <a:r>
              <a:rPr lang="en-US" altLang="zh-CN" sz="1800" i="1" dirty="0" smtClean="0">
                <a:solidFill>
                  <a:srgbClr val="FF0000"/>
                </a:solidFill>
                <a:latin typeface="Consolas" pitchFamily="49" charset="0"/>
              </a:rPr>
              <a:t>#</a:t>
            </a:r>
            <a:r>
              <a:rPr lang="zh-CN" altLang="en-US" sz="1800" i="1" dirty="0" smtClean="0">
                <a:solidFill>
                  <a:srgbClr val="FF0000"/>
                </a:solidFill>
                <a:latin typeface="宋体" pitchFamily="2" charset="-122"/>
              </a:rPr>
              <a:t>键排序</a:t>
            </a:r>
            <a:br>
              <a:rPr lang="zh-CN" altLang="en-US" sz="1800" i="1" dirty="0" smtClean="0">
                <a:solidFill>
                  <a:srgbClr val="FF0000"/>
                </a:solidFill>
                <a:latin typeface="宋体" pitchFamily="2" charset="-122"/>
              </a:rPr>
            </a:br>
            <a:r>
              <a:rPr lang="en-US" altLang="zh-CN" sz="1800" dirty="0" smtClean="0">
                <a:solidFill>
                  <a:srgbClr val="FF0000"/>
                </a:solidFill>
                <a:latin typeface="Consolas" pitchFamily="49" charset="0"/>
              </a:rPr>
              <a:t>c = 0</a:t>
            </a:r>
            <a:br>
              <a:rPr lang="en-US" altLang="zh-CN" sz="1800" dirty="0" smtClean="0">
                <a:solidFill>
                  <a:srgbClr val="FF0000"/>
                </a:solidFill>
                <a:latin typeface="Consolas" pitchFamily="49" charset="0"/>
              </a:rPr>
            </a:br>
            <a:r>
              <a:rPr lang="en-US" altLang="zh-CN" sz="1800" b="1" dirty="0" smtClean="0">
                <a:solidFill>
                  <a:srgbClr val="FF0000"/>
                </a:solidFill>
                <a:latin typeface="Consolas" pitchFamily="49" charset="0"/>
              </a:rPr>
              <a:t>for </a:t>
            </a:r>
            <a:r>
              <a:rPr lang="en-US" altLang="zh-CN" sz="1800" dirty="0" err="1" smtClean="0">
                <a:solidFill>
                  <a:srgbClr val="FF0000"/>
                </a:solidFill>
                <a:latin typeface="Consolas" pitchFamily="49" charset="0"/>
              </a:rPr>
              <a:t>k,v</a:t>
            </a:r>
            <a:r>
              <a:rPr lang="en-US" altLang="zh-CN" sz="1800" dirty="0" smtClean="0">
                <a:solidFill>
                  <a:srgbClr val="FF0000"/>
                </a:solidFill>
                <a:latin typeface="Consolas" pitchFamily="49" charset="0"/>
              </a:rPr>
              <a:t> </a:t>
            </a:r>
            <a:r>
              <a:rPr lang="en-US" altLang="zh-CN" sz="1800" b="1" dirty="0" smtClean="0">
                <a:solidFill>
                  <a:srgbClr val="FF0000"/>
                </a:solidFill>
                <a:latin typeface="Consolas" pitchFamily="49" charset="0"/>
              </a:rPr>
              <a:t>in </a:t>
            </a:r>
            <a:r>
              <a:rPr lang="en-US" altLang="zh-CN" sz="1800" dirty="0" smtClean="0">
                <a:solidFill>
                  <a:srgbClr val="FF0000"/>
                </a:solidFill>
                <a:latin typeface="Consolas" pitchFamily="49" charset="0"/>
              </a:rPr>
              <a:t>t: </a:t>
            </a:r>
          </a:p>
          <a:p>
            <a:pPr marL="0" indent="0" defTabSz="457200">
              <a:spcBef>
                <a:spcPct val="0"/>
              </a:spcBef>
              <a:buFont typeface="Arial" pitchFamily="34" charset="0"/>
              <a:buNone/>
            </a:pPr>
            <a:r>
              <a:rPr lang="en-US" altLang="zh-CN" sz="1800" dirty="0" smtClean="0">
                <a:solidFill>
                  <a:srgbClr val="FF0000"/>
                </a:solidFill>
                <a:latin typeface="Consolas" pitchFamily="49" charset="0"/>
              </a:rPr>
              <a:t>	</a:t>
            </a:r>
            <a:r>
              <a:rPr lang="en-US" altLang="zh-CN" sz="1800" b="1" dirty="0" smtClean="0">
                <a:solidFill>
                  <a:srgbClr val="FF0000"/>
                </a:solidFill>
                <a:latin typeface="Consolas" pitchFamily="49" charset="0"/>
              </a:rPr>
              <a:t>print</a:t>
            </a:r>
            <a:r>
              <a:rPr lang="en-US" altLang="zh-CN" sz="1800" dirty="0" smtClean="0">
                <a:solidFill>
                  <a:srgbClr val="FF0000"/>
                </a:solidFill>
                <a:latin typeface="Consolas" pitchFamily="49" charset="0"/>
              </a:rPr>
              <a:t>(</a:t>
            </a:r>
            <a:r>
              <a:rPr lang="en-US" altLang="zh-CN" sz="1800" b="1" dirty="0" smtClean="0">
                <a:solidFill>
                  <a:srgbClr val="FF0000"/>
                </a:solidFill>
                <a:latin typeface="Consolas" pitchFamily="49" charset="0"/>
              </a:rPr>
              <a:t>"{0}:{1:&gt;2}"</a:t>
            </a:r>
            <a:r>
              <a:rPr lang="en-US" altLang="zh-CN" sz="1800" dirty="0" smtClean="0">
                <a:solidFill>
                  <a:srgbClr val="FF0000"/>
                </a:solidFill>
                <a:latin typeface="Consolas" pitchFamily="49" charset="0"/>
              </a:rPr>
              <a:t>.format(</a:t>
            </a:r>
            <a:r>
              <a:rPr lang="en-US" altLang="zh-CN" sz="1800" dirty="0" err="1" smtClean="0">
                <a:solidFill>
                  <a:srgbClr val="FF0000"/>
                </a:solidFill>
                <a:latin typeface="Consolas" pitchFamily="49" charset="0"/>
              </a:rPr>
              <a:t>k,v</a:t>
            </a:r>
            <a:r>
              <a:rPr lang="en-US" altLang="zh-CN" sz="1800" dirty="0" smtClean="0">
                <a:solidFill>
                  <a:srgbClr val="FF0000"/>
                </a:solidFill>
                <a:latin typeface="Consolas" pitchFamily="49" charset="0"/>
              </a:rPr>
              <a:t>),end = </a:t>
            </a:r>
            <a:r>
              <a:rPr lang="en-US" altLang="zh-CN" sz="1800" b="1" dirty="0" smtClean="0">
                <a:solidFill>
                  <a:srgbClr val="FF0000"/>
                </a:solidFill>
                <a:latin typeface="Consolas" pitchFamily="49" charset="0"/>
              </a:rPr>
              <a:t>'    '</a:t>
            </a:r>
            <a:r>
              <a:rPr lang="en-US" altLang="zh-CN" sz="1800" dirty="0" smtClean="0">
                <a:solidFill>
                  <a:srgbClr val="FF0000"/>
                </a:solidFill>
                <a:latin typeface="Consolas" pitchFamily="49" charset="0"/>
              </a:rPr>
              <a:t>)</a:t>
            </a:r>
            <a:br>
              <a:rPr lang="en-US" altLang="zh-CN" sz="1800" dirty="0" smtClean="0">
                <a:solidFill>
                  <a:srgbClr val="FF0000"/>
                </a:solidFill>
                <a:latin typeface="Consolas" pitchFamily="49" charset="0"/>
              </a:rPr>
            </a:br>
            <a:r>
              <a:rPr lang="en-US" altLang="zh-CN" sz="1800" dirty="0" smtClean="0">
                <a:solidFill>
                  <a:srgbClr val="FF0000"/>
                </a:solidFill>
                <a:latin typeface="Consolas" pitchFamily="49" charset="0"/>
              </a:rPr>
              <a:t>    c = c+1</a:t>
            </a:r>
            <a:br>
              <a:rPr lang="en-US" altLang="zh-CN" sz="1800" dirty="0" smtClean="0">
                <a:solidFill>
                  <a:srgbClr val="FF0000"/>
                </a:solidFill>
                <a:latin typeface="Consolas" pitchFamily="49" charset="0"/>
              </a:rPr>
            </a:br>
            <a:r>
              <a:rPr lang="en-US" altLang="zh-CN" sz="1800" dirty="0" smtClean="0">
                <a:solidFill>
                  <a:srgbClr val="FF0000"/>
                </a:solidFill>
                <a:latin typeface="Consolas" pitchFamily="49" charset="0"/>
              </a:rPr>
              <a:t>    </a:t>
            </a:r>
            <a:r>
              <a:rPr lang="en-US" altLang="zh-CN" sz="1800" b="1" dirty="0" smtClean="0">
                <a:solidFill>
                  <a:srgbClr val="FF0000"/>
                </a:solidFill>
                <a:latin typeface="Consolas" pitchFamily="49" charset="0"/>
              </a:rPr>
              <a:t>if </a:t>
            </a:r>
            <a:r>
              <a:rPr lang="en-US" altLang="zh-CN" sz="1800" dirty="0" smtClean="0">
                <a:solidFill>
                  <a:srgbClr val="FF0000"/>
                </a:solidFill>
                <a:latin typeface="Consolas" pitchFamily="49" charset="0"/>
              </a:rPr>
              <a:t>c%10==0:</a:t>
            </a:r>
            <a:br>
              <a:rPr lang="en-US" altLang="zh-CN" sz="1800" dirty="0" smtClean="0">
                <a:solidFill>
                  <a:srgbClr val="FF0000"/>
                </a:solidFill>
                <a:latin typeface="Consolas" pitchFamily="49" charset="0"/>
              </a:rPr>
            </a:br>
            <a:r>
              <a:rPr lang="en-US" altLang="zh-CN" sz="1800" dirty="0" smtClean="0">
                <a:solidFill>
                  <a:srgbClr val="FF0000"/>
                </a:solidFill>
                <a:latin typeface="Consolas" pitchFamily="49" charset="0"/>
              </a:rPr>
              <a:t>        </a:t>
            </a:r>
            <a:r>
              <a:rPr lang="en-US" altLang="zh-CN" sz="1800" b="1" dirty="0" smtClean="0">
                <a:solidFill>
                  <a:srgbClr val="FF0000"/>
                </a:solidFill>
                <a:latin typeface="Consolas" pitchFamily="49" charset="0"/>
              </a:rPr>
              <a:t>print</a:t>
            </a:r>
            <a:r>
              <a:rPr lang="en-US" altLang="zh-CN" sz="1800" dirty="0" smtClean="0">
                <a:solidFill>
                  <a:srgbClr val="FF0000"/>
                </a:solidFill>
                <a:latin typeface="Consolas" pitchFamily="49" charset="0"/>
              </a:rPr>
              <a:t>()</a:t>
            </a:r>
            <a:endParaRPr lang="en-US" altLang="zh-CN" sz="2400" dirty="0" smtClean="0">
              <a:solidFill>
                <a:srgbClr val="FF0000"/>
              </a:solidFill>
              <a:latin typeface="Century Gothic" pitchFamily="34" charset="0"/>
            </a:endParaRPr>
          </a:p>
          <a:p>
            <a:pPr marL="0" indent="0" defTabSz="457200">
              <a:spcBef>
                <a:spcPct val="0"/>
              </a:spcBef>
              <a:buFont typeface="Arial" pitchFamily="34" charset="0"/>
              <a:buNone/>
            </a:pPr>
            <a:r>
              <a:rPr lang="en-US" altLang="zh-CN" sz="1800" dirty="0" smtClean="0">
                <a:solidFill>
                  <a:srgbClr val="000000"/>
                </a:solidFill>
                <a:latin typeface="Consolas" pitchFamily="49" charset="0"/>
              </a:rPr>
              <a:t>#</a:t>
            </a:r>
            <a:r>
              <a:rPr lang="en-US" altLang="zh-CN" sz="1800" dirty="0" smtClean="0">
                <a:solidFill>
                  <a:srgbClr val="00B0F0"/>
                </a:solidFill>
                <a:latin typeface="Consolas" pitchFamily="49" charset="0"/>
              </a:rPr>
              <a:t>print(Counter(z))</a:t>
            </a:r>
          </a:p>
        </p:txBody>
      </p:sp>
      <p:sp>
        <p:nvSpPr>
          <p:cNvPr id="69635" name="Rectangle 2"/>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zh-CN"/>
          </a:p>
        </p:txBody>
      </p:sp>
    </p:spTree>
    <p:extLst>
      <p:ext uri="{BB962C8B-B14F-4D97-AF65-F5344CB8AC3E}">
        <p14:creationId xmlns:p14="http://schemas.microsoft.com/office/powerpoint/2010/main" val="2686609634"/>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1905" indent="-344805" fontAlgn="base">
              <a:lnSpc>
                <a:spcPct val="100000"/>
              </a:lnSpc>
              <a:spcBef>
                <a:spcPts val="600"/>
              </a:spcBef>
              <a:buNone/>
            </a:pPr>
            <a:r>
              <a:rPr lang="zh-CN" altLang="en-US" noProof="1">
                <a:latin typeface="宋体" panose="02010600030101010101" pitchFamily="2" charset="-122"/>
              </a:rPr>
              <a:t>也可以使用</a:t>
            </a:r>
            <a:r>
              <a:rPr lang="en-US" altLang="zh-CN" noProof="1">
                <a:latin typeface="宋体" panose="02010600030101010101" pitchFamily="2" charset="-122"/>
              </a:rPr>
              <a:t>collections</a:t>
            </a:r>
            <a:r>
              <a:rPr lang="zh-CN" altLang="en-US" noProof="1">
                <a:latin typeface="宋体" panose="02010600030101010101" pitchFamily="2" charset="-122"/>
              </a:rPr>
              <a:t>模块的</a:t>
            </a:r>
            <a:r>
              <a:rPr lang="en-US" altLang="zh-CN" noProof="1">
                <a:latin typeface="宋体" panose="02010600030101010101" pitchFamily="2" charset="-122"/>
              </a:rPr>
              <a:t>defaultdict</a:t>
            </a:r>
            <a:r>
              <a:rPr lang="zh-CN" altLang="en-US" noProof="1">
                <a:latin typeface="宋体" panose="02010600030101010101" pitchFamily="2" charset="-122"/>
              </a:rPr>
              <a:t>类来实现。</a:t>
            </a:r>
          </a:p>
          <a:p>
            <a:pPr marL="1905" indent="-344805" fontAlgn="base">
              <a:lnSpc>
                <a:spcPct val="100000"/>
              </a:lnSpc>
              <a:spcBef>
                <a:spcPts val="600"/>
              </a:spcBef>
              <a:buNone/>
            </a:pPr>
            <a:endParaRPr lang="en-US" altLang="zh-CN" b="1" noProof="1" smtClean="0">
              <a:latin typeface="Consolas" panose="020B0609020204030204" charset="0"/>
            </a:endParaRPr>
          </a:p>
          <a:p>
            <a:pPr marL="1905" indent="-344805" fontAlgn="base">
              <a:lnSpc>
                <a:spcPct val="100000"/>
              </a:lnSpc>
              <a:spcBef>
                <a:spcPts val="600"/>
              </a:spcBef>
              <a:buNone/>
            </a:pPr>
            <a:r>
              <a:rPr lang="en-US" altLang="zh-CN" noProof="1" smtClean="0">
                <a:latin typeface="Consolas" panose="020B0609020204030204" charset="0"/>
              </a:rPr>
              <a:t>from </a:t>
            </a:r>
            <a:r>
              <a:rPr lang="en-US" altLang="zh-CN" noProof="1">
                <a:latin typeface="Consolas" panose="020B0609020204030204" charset="0"/>
              </a:rPr>
              <a:t>collections import defaultdict</a:t>
            </a:r>
          </a:p>
          <a:p>
            <a:pPr marL="1905" indent="-344805" fontAlgn="base">
              <a:lnSpc>
                <a:spcPct val="100000"/>
              </a:lnSpc>
              <a:spcBef>
                <a:spcPts val="600"/>
              </a:spcBef>
              <a:buNone/>
            </a:pPr>
            <a:r>
              <a:rPr lang="en-US" altLang="zh-CN" noProof="1" smtClean="0">
                <a:latin typeface="Consolas" panose="020B0609020204030204" charset="0"/>
              </a:rPr>
              <a:t>frequences = defaultdict(int)</a:t>
            </a:r>
          </a:p>
          <a:p>
            <a:pPr marL="1905" indent="-344805" fontAlgn="base">
              <a:lnSpc>
                <a:spcPct val="100000"/>
              </a:lnSpc>
              <a:spcBef>
                <a:spcPts val="600"/>
              </a:spcBef>
              <a:buNone/>
            </a:pPr>
            <a:r>
              <a:rPr lang="en-US" altLang="zh-CN" noProof="1" smtClean="0">
                <a:latin typeface="Consolas" panose="020B0609020204030204" charset="0"/>
              </a:rPr>
              <a:t>frequences</a:t>
            </a:r>
          </a:p>
          <a:p>
            <a:pPr marL="1905" indent="-344805" fontAlgn="base">
              <a:lnSpc>
                <a:spcPct val="100000"/>
              </a:lnSpc>
              <a:spcBef>
                <a:spcPts val="600"/>
              </a:spcBef>
              <a:buNone/>
            </a:pPr>
            <a:r>
              <a:rPr lang="en-US" altLang="zh-CN" noProof="1" smtClean="0">
                <a:solidFill>
                  <a:srgbClr val="00B0F0"/>
                </a:solidFill>
                <a:latin typeface="Consolas" panose="020B0609020204030204" charset="0"/>
              </a:rPr>
              <a:t>defaultdict(&lt;type 'int'&gt;, {})</a:t>
            </a:r>
          </a:p>
          <a:p>
            <a:pPr marL="1905" indent="-344805" fontAlgn="base">
              <a:lnSpc>
                <a:spcPct val="100000"/>
              </a:lnSpc>
              <a:spcBef>
                <a:spcPts val="600"/>
              </a:spcBef>
              <a:buNone/>
            </a:pPr>
            <a:r>
              <a:rPr lang="en-US" altLang="zh-CN" noProof="1" smtClean="0">
                <a:latin typeface="Consolas" panose="020B0609020204030204" charset="0"/>
              </a:rPr>
              <a:t>for </a:t>
            </a:r>
            <a:r>
              <a:rPr lang="en-US" altLang="zh-CN" noProof="1">
                <a:latin typeface="Consolas" panose="020B0609020204030204" charset="0"/>
              </a:rPr>
              <a:t>item in z:</a:t>
            </a:r>
          </a:p>
          <a:p>
            <a:pPr marL="1905" indent="-344805" fontAlgn="base">
              <a:lnSpc>
                <a:spcPct val="100000"/>
              </a:lnSpc>
              <a:spcBef>
                <a:spcPts val="600"/>
              </a:spcBef>
              <a:buNone/>
            </a:pPr>
            <a:r>
              <a:rPr lang="en-US" altLang="zh-CN" noProof="1">
                <a:latin typeface="Consolas" panose="020B0609020204030204" charset="0"/>
              </a:rPr>
              <a:t>    frequences[item] += 1</a:t>
            </a:r>
          </a:p>
          <a:p>
            <a:pPr marL="1905" indent="-344805" fontAlgn="base">
              <a:lnSpc>
                <a:spcPct val="100000"/>
              </a:lnSpc>
              <a:spcBef>
                <a:spcPts val="600"/>
              </a:spcBef>
              <a:buNone/>
            </a:pPr>
            <a:r>
              <a:rPr lang="en-US" altLang="zh-CN" noProof="1" smtClean="0">
                <a:latin typeface="Consolas" panose="020B0609020204030204" charset="0"/>
              </a:rPr>
              <a:t>frequences.items</a:t>
            </a:r>
            <a:r>
              <a:rPr lang="en-US" altLang="zh-CN" noProof="1">
                <a:latin typeface="Consolas" panose="020B0609020204030204" charset="0"/>
              </a:rPr>
              <a:t>()</a:t>
            </a:r>
          </a:p>
          <a:p>
            <a:endParaRPr lang="zh-CN" altLang="en-US"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73</a:t>
            </a:fld>
            <a:endParaRPr lang="zh-CN" altLang="en-US"/>
          </a:p>
        </p:txBody>
      </p:sp>
    </p:spTree>
    <p:extLst>
      <p:ext uri="{BB962C8B-B14F-4D97-AF65-F5344CB8AC3E}">
        <p14:creationId xmlns:p14="http://schemas.microsoft.com/office/powerpoint/2010/main" val="24325212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89089"/>
          <p:cNvSpPr>
            <a:spLocks noGrp="1"/>
          </p:cNvSpPr>
          <p:nvPr>
            <p:ph type="title"/>
          </p:nvPr>
        </p:nvSpPr>
        <p:spPr>
          <a:xfrm>
            <a:off x="-1693" y="5928"/>
            <a:ext cx="12165753" cy="1269153"/>
          </a:xfrm>
        </p:spPr>
        <p:txBody>
          <a:bodyPr anchor="ctr"/>
          <a:lstStyle/>
          <a:p>
            <a:pPr defTabSz="1219170"/>
            <a:endParaRPr lang="zh-CN" altLang="en-US" kern="1200" baseline="0" dirty="0">
              <a:latin typeface="+mj-lt"/>
              <a:ea typeface="+mj-ea"/>
              <a:cs typeface="+mj-cs"/>
            </a:endParaRPr>
          </a:p>
        </p:txBody>
      </p:sp>
      <p:sp>
        <p:nvSpPr>
          <p:cNvPr id="89091" name="文本占位符 89090"/>
          <p:cNvSpPr>
            <a:spLocks noGrp="1"/>
          </p:cNvSpPr>
          <p:nvPr>
            <p:ph idx="1"/>
          </p:nvPr>
        </p:nvSpPr>
        <p:spPr/>
        <p:txBody>
          <a:bodyPr/>
          <a:lstStyle/>
          <a:p>
            <a:pPr fontAlgn="base">
              <a:lnSpc>
                <a:spcPct val="150000"/>
              </a:lnSpc>
              <a:spcBef>
                <a:spcPts val="0"/>
              </a:spcBef>
              <a:buFont typeface="Wingdings" panose="05000000000000000000" charset="0"/>
              <a:buChar char="n"/>
            </a:pPr>
            <a:r>
              <a:rPr lang="zh-CN" altLang="en-US" sz="2400" b="1" noProof="1">
                <a:latin typeface="宋体" panose="02010600030101010101" pitchFamily="2" charset="-122"/>
              </a:rPr>
              <a:t>使用</a:t>
            </a:r>
            <a:r>
              <a:rPr lang="en-US" altLang="zh-CN" sz="2400" b="1" noProof="1">
                <a:latin typeface="宋体" panose="02010600030101010101" pitchFamily="2" charset="-122"/>
              </a:rPr>
              <a:t>collections</a:t>
            </a:r>
            <a:r>
              <a:rPr lang="zh-CN" altLang="en-US" sz="2400" b="1" noProof="1">
                <a:latin typeface="宋体" panose="02010600030101010101" pitchFamily="2" charset="-122"/>
              </a:rPr>
              <a:t>模块的</a:t>
            </a:r>
            <a:r>
              <a:rPr lang="en-US" altLang="zh-CN" sz="2400" b="1" noProof="1">
                <a:latin typeface="宋体" panose="02010600030101010101" pitchFamily="2" charset="-122"/>
              </a:rPr>
              <a:t>Counter</a:t>
            </a:r>
            <a:r>
              <a:rPr lang="zh-CN" altLang="en-US" sz="2400" b="1" noProof="1">
                <a:latin typeface="宋体" panose="02010600030101010101" pitchFamily="2" charset="-122"/>
              </a:rPr>
              <a:t>类可以快速实现这个功能，并且提供更多功能，例如查找出现次数最多的元素。</a:t>
            </a:r>
          </a:p>
          <a:p>
            <a:pPr marL="2540" indent="-459729" fontAlgn="base">
              <a:lnSpc>
                <a:spcPct val="80000"/>
              </a:lnSpc>
              <a:buNone/>
            </a:pPr>
            <a:r>
              <a:rPr lang="en-US" altLang="zh-CN" sz="2133" b="1" noProof="1">
                <a:latin typeface="Consolas" panose="020B0609020204030204" charset="0"/>
              </a:rPr>
              <a:t>&gt;&gt;&gt; from collections import Counter</a:t>
            </a:r>
          </a:p>
          <a:p>
            <a:pPr marL="2540" indent="-459729" fontAlgn="base">
              <a:lnSpc>
                <a:spcPct val="100000"/>
              </a:lnSpc>
              <a:spcBef>
                <a:spcPts val="800"/>
              </a:spcBef>
              <a:buNone/>
            </a:pPr>
            <a:r>
              <a:rPr lang="en-US" altLang="zh-CN" sz="2133" b="1" noProof="1">
                <a:latin typeface="Consolas" panose="020B0609020204030204" charset="0"/>
              </a:rPr>
              <a:t>&gt;&gt;&gt; frequences = Counter(z)</a:t>
            </a:r>
          </a:p>
          <a:p>
            <a:pPr marL="2540" indent="-459729" fontAlgn="base">
              <a:lnSpc>
                <a:spcPct val="100000"/>
              </a:lnSpc>
              <a:spcBef>
                <a:spcPts val="800"/>
              </a:spcBef>
              <a:buNone/>
            </a:pPr>
            <a:r>
              <a:rPr lang="en-US" altLang="zh-CN" sz="2133" b="1" noProof="1">
                <a:latin typeface="Consolas" panose="020B0609020204030204" charset="0"/>
              </a:rPr>
              <a:t>&gt;&gt;&gt; frequences.items()</a:t>
            </a:r>
          </a:p>
          <a:p>
            <a:pPr marL="2540" indent="-459729" fontAlgn="base">
              <a:lnSpc>
                <a:spcPct val="100000"/>
              </a:lnSpc>
              <a:spcBef>
                <a:spcPts val="800"/>
              </a:spcBef>
              <a:buNone/>
            </a:pPr>
            <a:r>
              <a:rPr lang="en-US" altLang="zh-CN" sz="2133" b="1" noProof="1">
                <a:latin typeface="Consolas" panose="020B0609020204030204" charset="0"/>
              </a:rPr>
              <a:t>&gt;&gt;&gt; frequences.most_common(1)          #</a:t>
            </a:r>
            <a:r>
              <a:rPr lang="zh-CN" altLang="en-US" sz="2133" b="1" noProof="1">
                <a:latin typeface="Consolas" panose="020B0609020204030204" charset="0"/>
              </a:rPr>
              <a:t>出现次数最多的一个字符</a:t>
            </a:r>
          </a:p>
          <a:p>
            <a:pPr marL="2540" indent="-459729" fontAlgn="base">
              <a:lnSpc>
                <a:spcPct val="100000"/>
              </a:lnSpc>
              <a:spcBef>
                <a:spcPts val="800"/>
              </a:spcBef>
              <a:buNone/>
            </a:pPr>
            <a:r>
              <a:rPr lang="en-US" altLang="zh-CN" sz="2133" b="1" noProof="1">
                <a:solidFill>
                  <a:srgbClr val="00B0F0"/>
                </a:solidFill>
                <a:latin typeface="Consolas" panose="020B0609020204030204" charset="0"/>
              </a:rPr>
              <a:t>[('A', 22)]</a:t>
            </a:r>
          </a:p>
          <a:p>
            <a:pPr marL="2540" indent="-459729" fontAlgn="base">
              <a:lnSpc>
                <a:spcPct val="100000"/>
              </a:lnSpc>
              <a:spcBef>
                <a:spcPts val="800"/>
              </a:spcBef>
              <a:buNone/>
            </a:pPr>
            <a:r>
              <a:rPr lang="en-US" altLang="zh-CN" sz="2133" b="1" noProof="1">
                <a:latin typeface="Consolas" panose="020B0609020204030204" charset="0"/>
              </a:rPr>
              <a:t>&gt;&gt;&gt; frequences.most_common(3)</a:t>
            </a:r>
          </a:p>
          <a:p>
            <a:pPr marL="2540" indent="-459729" fontAlgn="base">
              <a:lnSpc>
                <a:spcPct val="100000"/>
              </a:lnSpc>
              <a:spcBef>
                <a:spcPts val="800"/>
              </a:spcBef>
              <a:buNone/>
            </a:pPr>
            <a:r>
              <a:rPr lang="en-US" altLang="zh-CN" sz="2133" b="1" noProof="1">
                <a:solidFill>
                  <a:srgbClr val="00B0F0"/>
                </a:solidFill>
                <a:latin typeface="Consolas" panose="020B0609020204030204" charset="0"/>
              </a:rPr>
              <a:t>[('A', 22), (';', 18), ('`', 17)]</a:t>
            </a:r>
          </a:p>
        </p:txBody>
      </p:sp>
    </p:spTree>
    <p:extLst>
      <p:ext uri="{BB962C8B-B14F-4D97-AF65-F5344CB8AC3E}">
        <p14:creationId xmlns:p14="http://schemas.microsoft.com/office/powerpoint/2010/main" val="3235293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endParaRPr lang="zh-CN" altLang="en-US" smtClean="0"/>
          </a:p>
        </p:txBody>
      </p:sp>
      <p:pic>
        <p:nvPicPr>
          <p:cNvPr id="71683" name="内容占位符 3"/>
          <p:cNvPicPr>
            <a:picLocks noGrp="1" noChangeAspect="1"/>
          </p:cNvPicPr>
          <p:nvPr>
            <p:ph idx="1"/>
          </p:nvPr>
        </p:nvPicPr>
        <p:blipFill rotWithShape="1">
          <a:blip r:embed="rId2">
            <a:extLst>
              <a:ext uri="{28A0092B-C50C-407E-A947-70E740481C1C}">
                <a14:useLocalDpi xmlns:a14="http://schemas.microsoft.com/office/drawing/2010/main" val="0"/>
              </a:ext>
            </a:extLst>
          </a:blip>
          <a:srcRect l="1761" t="52894" r="757" b="-6200"/>
          <a:stretch/>
        </p:blipFill>
        <p:spPr>
          <a:xfrm>
            <a:off x="5792575" y="1426692"/>
            <a:ext cx="4620388" cy="4688056"/>
          </a:xfrm>
        </p:spPr>
      </p:pic>
      <p:pic>
        <p:nvPicPr>
          <p:cNvPr id="5" name="内容占位符 3"/>
          <p:cNvPicPr>
            <a:picLocks noChangeAspect="1"/>
          </p:cNvPicPr>
          <p:nvPr/>
        </p:nvPicPr>
        <p:blipFill rotWithShape="1">
          <a:blip r:embed="rId2">
            <a:extLst>
              <a:ext uri="{28A0092B-C50C-407E-A947-70E740481C1C}">
                <a14:useLocalDpi xmlns:a14="http://schemas.microsoft.com/office/drawing/2010/main" val="0"/>
              </a:ext>
            </a:extLst>
          </a:blip>
          <a:srcRect l="1761" t="6200" r="-693" b="48766"/>
          <a:stretch/>
        </p:blipFill>
        <p:spPr>
          <a:xfrm>
            <a:off x="797239" y="1536268"/>
            <a:ext cx="4615737" cy="3931471"/>
          </a:xfrm>
          <a:prstGeom prst="rect">
            <a:avLst/>
          </a:prstGeom>
        </p:spPr>
      </p:pic>
    </p:spTree>
    <p:extLst>
      <p:ext uri="{BB962C8B-B14F-4D97-AF65-F5344CB8AC3E}">
        <p14:creationId xmlns:p14="http://schemas.microsoft.com/office/powerpoint/2010/main" val="258521810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a:t>
            </a:r>
            <a:r>
              <a:rPr lang="en-US" altLang="zh-CN"/>
              <a:t>5</a:t>
            </a:r>
            <a:r>
              <a:rPr lang="zh-CN" altLang="en-US"/>
              <a:t>  集合</a:t>
            </a:r>
          </a:p>
        </p:txBody>
      </p:sp>
      <p:sp>
        <p:nvSpPr>
          <p:cNvPr id="3" name="内容占位符 2"/>
          <p:cNvSpPr>
            <a:spLocks noGrp="1"/>
          </p:cNvSpPr>
          <p:nvPr>
            <p:ph idx="1"/>
          </p:nvPr>
        </p:nvSpPr>
        <p:spPr/>
        <p:txBody>
          <a:bodyPr/>
          <a:lstStyle/>
          <a:p>
            <a:pPr fontAlgn="auto">
              <a:lnSpc>
                <a:spcPct val="150000"/>
              </a:lnSpc>
            </a:pPr>
            <a:r>
              <a:rPr lang="zh-CN" altLang="en-US" sz="2400" b="1" dirty="0"/>
              <a:t>集合（set）属于Python</a:t>
            </a:r>
            <a:r>
              <a:rPr lang="zh-CN" altLang="en-US" sz="2400" b="1" dirty="0">
                <a:solidFill>
                  <a:srgbClr val="FF0000"/>
                </a:solidFill>
              </a:rPr>
              <a:t>无序可变序列</a:t>
            </a:r>
            <a:r>
              <a:rPr lang="zh-CN" altLang="en-US" sz="2400" b="1" dirty="0"/>
              <a:t>，使用一对</a:t>
            </a:r>
            <a:r>
              <a:rPr lang="zh-CN" altLang="en-US" sz="2400" b="1" dirty="0">
                <a:solidFill>
                  <a:srgbClr val="FF0000"/>
                </a:solidFill>
              </a:rPr>
              <a:t>大括号</a:t>
            </a:r>
            <a:r>
              <a:rPr lang="zh-CN" altLang="en-US" sz="2400" b="1" dirty="0"/>
              <a:t>作为定界符，元素之间使用</a:t>
            </a:r>
            <a:r>
              <a:rPr lang="zh-CN" altLang="en-US" sz="2400" b="1" dirty="0">
                <a:solidFill>
                  <a:srgbClr val="FF0000"/>
                </a:solidFill>
              </a:rPr>
              <a:t>逗号</a:t>
            </a:r>
            <a:r>
              <a:rPr lang="zh-CN" altLang="en-US" sz="2400" b="1" dirty="0"/>
              <a:t>分隔，同一个集合内的每个元素都是唯一的，</a:t>
            </a:r>
            <a:r>
              <a:rPr lang="zh-CN" altLang="en-US" sz="2400" b="1" dirty="0">
                <a:solidFill>
                  <a:srgbClr val="FF0000"/>
                </a:solidFill>
              </a:rPr>
              <a:t>元素之间不允许重复</a:t>
            </a:r>
            <a:r>
              <a:rPr lang="zh-CN" altLang="en-US" sz="2400" b="1" dirty="0"/>
              <a:t>。</a:t>
            </a:r>
          </a:p>
          <a:p>
            <a:pPr fontAlgn="auto">
              <a:lnSpc>
                <a:spcPct val="150000"/>
              </a:lnSpc>
            </a:pPr>
            <a:r>
              <a:rPr lang="zh-CN" altLang="en-US" sz="2400" b="1" dirty="0"/>
              <a:t>集合中只能包含数字、字符串、元组等</a:t>
            </a:r>
            <a:r>
              <a:rPr lang="zh-CN" altLang="en-US" sz="2400" b="1" dirty="0">
                <a:solidFill>
                  <a:srgbClr val="FF0000"/>
                </a:solidFill>
              </a:rPr>
              <a:t>不可变类型</a:t>
            </a:r>
            <a:r>
              <a:rPr lang="zh-CN" altLang="en-US" sz="2400" b="1" dirty="0"/>
              <a:t>（或者说可哈希）的数据，而不能包含列表、字典、集合等可变类型的数据。</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76</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a:t>
            </a:r>
            <a:r>
              <a:rPr lang="en-US" altLang="zh-CN"/>
              <a:t>5</a:t>
            </a:r>
            <a:r>
              <a:rPr lang="zh-CN" altLang="en-US"/>
              <a:t>.1  集合对象的创建与删除</a:t>
            </a:r>
          </a:p>
        </p:txBody>
      </p:sp>
      <p:sp>
        <p:nvSpPr>
          <p:cNvPr id="3" name="内容占位符 2"/>
          <p:cNvSpPr>
            <a:spLocks noGrp="1"/>
          </p:cNvSpPr>
          <p:nvPr>
            <p:ph idx="1"/>
          </p:nvPr>
        </p:nvSpPr>
        <p:spPr>
          <a:xfrm>
            <a:off x="838200" y="1321435"/>
            <a:ext cx="10515600" cy="4944745"/>
          </a:xfrm>
        </p:spPr>
        <p:txBody>
          <a:bodyPr>
            <a:normAutofit fontScale="92500"/>
          </a:bodyPr>
          <a:lstStyle/>
          <a:p>
            <a:pPr fontAlgn="auto">
              <a:lnSpc>
                <a:spcPct val="100000"/>
              </a:lnSpc>
              <a:spcBef>
                <a:spcPts val="0"/>
              </a:spcBef>
              <a:buFont typeface="Arial" panose="020B0604020202020204" pitchFamily="34" charset="0"/>
              <a:buChar char="•"/>
            </a:pPr>
            <a:r>
              <a:rPr lang="zh-CN" altLang="en-US" sz="2400" b="1" dirty="0"/>
              <a:t>直接将集合赋值给变量即可创建一个集合对象。</a:t>
            </a:r>
          </a:p>
          <a:p>
            <a:pPr marL="0" indent="0" fontAlgn="auto">
              <a:lnSpc>
                <a:spcPct val="100000"/>
              </a:lnSpc>
              <a:spcBef>
                <a:spcPts val="600"/>
              </a:spcBef>
              <a:buNone/>
            </a:pPr>
            <a:r>
              <a:rPr lang="zh-CN" altLang="en-US" sz="2000" b="1" dirty="0">
                <a:latin typeface="Consolas" panose="020B0609020204030204" charset="0"/>
              </a:rPr>
              <a:t>&gt;&gt;&gt; a = {3, 5}                         #创建集合对象</a:t>
            </a:r>
          </a:p>
          <a:p>
            <a:pPr marL="0" indent="0" fontAlgn="auto">
              <a:lnSpc>
                <a:spcPct val="100000"/>
              </a:lnSpc>
              <a:spcBef>
                <a:spcPts val="600"/>
              </a:spcBef>
              <a:buNone/>
            </a:pPr>
            <a:endParaRPr lang="zh-CN" altLang="en-US" sz="2000" b="1" dirty="0">
              <a:latin typeface="Consolas" panose="020B0609020204030204" charset="0"/>
            </a:endParaRPr>
          </a:p>
          <a:p>
            <a:pPr fontAlgn="auto">
              <a:lnSpc>
                <a:spcPct val="150000"/>
              </a:lnSpc>
              <a:spcBef>
                <a:spcPts val="0"/>
              </a:spcBef>
              <a:buFont typeface="Arial" panose="020B0604020202020204" pitchFamily="34" charset="0"/>
              <a:buChar char="•"/>
            </a:pPr>
            <a:r>
              <a:rPr lang="zh-CN" altLang="en-US" sz="2400" b="1" dirty="0"/>
              <a:t>使用函数set()函数将列表、元组、字符串、range对象等其他可迭代对象转换为集合，如果原来的数据中存在重复元素，则在转换为集合的时候只保留一个；如果原序列或迭代对象中有不可哈希的值无法转换成为集合，抛出异常。</a:t>
            </a:r>
          </a:p>
          <a:p>
            <a:pPr marL="0" indent="0" fontAlgn="auto">
              <a:lnSpc>
                <a:spcPct val="100000"/>
              </a:lnSpc>
              <a:spcBef>
                <a:spcPts val="0"/>
              </a:spcBef>
              <a:buNone/>
            </a:pPr>
            <a:r>
              <a:rPr lang="zh-CN" altLang="en-US" sz="2000" b="1" dirty="0">
                <a:latin typeface="Consolas" panose="020B0609020204030204" charset="0"/>
              </a:rPr>
              <a:t>&gt;&gt;&gt; a_set = set(range(8, 14))                     #把range对象转换为集合</a:t>
            </a:r>
          </a:p>
          <a:p>
            <a:pPr marL="0" indent="0" fontAlgn="auto">
              <a:lnSpc>
                <a:spcPct val="100000"/>
              </a:lnSpc>
              <a:spcBef>
                <a:spcPts val="0"/>
              </a:spcBef>
              <a:buNone/>
            </a:pPr>
            <a:r>
              <a:rPr lang="zh-CN" altLang="en-US" sz="2000" b="1" dirty="0">
                <a:latin typeface="Consolas" panose="020B0609020204030204" charset="0"/>
              </a:rPr>
              <a:t>&gt;&gt;&gt; a_set</a:t>
            </a:r>
          </a:p>
          <a:p>
            <a:pPr marL="0" indent="0" fontAlgn="auto">
              <a:lnSpc>
                <a:spcPct val="100000"/>
              </a:lnSpc>
              <a:spcBef>
                <a:spcPts val="0"/>
              </a:spcBef>
              <a:buNone/>
            </a:pPr>
            <a:r>
              <a:rPr lang="zh-CN" altLang="en-US" sz="2000" b="1" dirty="0">
                <a:solidFill>
                  <a:srgbClr val="00B0F0"/>
                </a:solidFill>
                <a:latin typeface="Consolas" panose="020B0609020204030204" charset="0"/>
              </a:rPr>
              <a:t>{8, 9, 10, 11, 12, 13}</a:t>
            </a:r>
          </a:p>
          <a:p>
            <a:pPr marL="0" indent="0" fontAlgn="auto">
              <a:lnSpc>
                <a:spcPct val="100000"/>
              </a:lnSpc>
              <a:spcBef>
                <a:spcPts val="0"/>
              </a:spcBef>
              <a:buNone/>
            </a:pPr>
            <a:r>
              <a:rPr lang="zh-CN" altLang="en-US" sz="2000" b="1" dirty="0">
                <a:latin typeface="Consolas" panose="020B0609020204030204" charset="0"/>
              </a:rPr>
              <a:t>&gt;&gt;&gt; b_set = set([0, 1, 2, 3, 0, 1, 2, 3, 7, 8])   #转换时自动去掉重复元素</a:t>
            </a:r>
          </a:p>
          <a:p>
            <a:pPr marL="0" indent="0" fontAlgn="auto">
              <a:lnSpc>
                <a:spcPct val="100000"/>
              </a:lnSpc>
              <a:spcBef>
                <a:spcPts val="0"/>
              </a:spcBef>
              <a:buNone/>
            </a:pPr>
            <a:r>
              <a:rPr lang="zh-CN" altLang="en-US" sz="2000" b="1" dirty="0">
                <a:latin typeface="Consolas" panose="020B0609020204030204" charset="0"/>
              </a:rPr>
              <a:t>&gt;&gt;&gt; b_set</a:t>
            </a:r>
          </a:p>
          <a:p>
            <a:pPr marL="0" indent="0" fontAlgn="auto">
              <a:lnSpc>
                <a:spcPct val="100000"/>
              </a:lnSpc>
              <a:spcBef>
                <a:spcPts val="0"/>
              </a:spcBef>
              <a:buNone/>
            </a:pPr>
            <a:r>
              <a:rPr lang="zh-CN" altLang="en-US" sz="2000" b="1" dirty="0">
                <a:solidFill>
                  <a:srgbClr val="00B0F0"/>
                </a:solidFill>
                <a:latin typeface="Consolas" panose="020B0609020204030204" charset="0"/>
              </a:rPr>
              <a:t>{0, 1, 2, 3, 7, 8}</a:t>
            </a:r>
          </a:p>
          <a:p>
            <a:pPr marL="0" indent="0" fontAlgn="auto">
              <a:lnSpc>
                <a:spcPct val="100000"/>
              </a:lnSpc>
              <a:spcBef>
                <a:spcPts val="0"/>
              </a:spcBef>
              <a:buNone/>
            </a:pPr>
            <a:r>
              <a:rPr lang="zh-CN" altLang="en-US" sz="2000" b="1" dirty="0">
                <a:latin typeface="Consolas" panose="020B0609020204030204" charset="0"/>
              </a:rPr>
              <a:t>&gt;&gt;&gt; x = set()                                     #空集合</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77</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a:t>
            </a:r>
            <a:r>
              <a:rPr lang="en-US" altLang="zh-CN"/>
              <a:t>5</a:t>
            </a:r>
            <a:r>
              <a:rPr lang="zh-CN" altLang="en-US"/>
              <a:t>.2  集合操作与运算</a:t>
            </a:r>
          </a:p>
        </p:txBody>
      </p:sp>
      <p:sp>
        <p:nvSpPr>
          <p:cNvPr id="3" name="内容占位符 2"/>
          <p:cNvSpPr>
            <a:spLocks noGrp="1"/>
          </p:cNvSpPr>
          <p:nvPr>
            <p:ph idx="1"/>
          </p:nvPr>
        </p:nvSpPr>
        <p:spPr>
          <a:xfrm>
            <a:off x="838200" y="1321435"/>
            <a:ext cx="10782300" cy="4639945"/>
          </a:xfrm>
        </p:spPr>
        <p:txBody>
          <a:bodyPr>
            <a:normAutofit/>
          </a:bodyPr>
          <a:lstStyle/>
          <a:p>
            <a:pPr marL="0" indent="0" fontAlgn="auto">
              <a:lnSpc>
                <a:spcPct val="100000"/>
              </a:lnSpc>
              <a:spcBef>
                <a:spcPts val="0"/>
              </a:spcBef>
              <a:buNone/>
            </a:pPr>
            <a:r>
              <a:rPr lang="zh-CN" altLang="en-US" sz="2400" b="1" dirty="0"/>
              <a:t>（1）集合元素增加与删除</a:t>
            </a:r>
          </a:p>
          <a:p>
            <a:pPr fontAlgn="auto">
              <a:lnSpc>
                <a:spcPct val="100000"/>
              </a:lnSpc>
              <a:spcBef>
                <a:spcPts val="0"/>
              </a:spcBef>
              <a:buFont typeface="Arial" panose="020B0604020202020204" pitchFamily="34" charset="0"/>
              <a:buChar char="•"/>
            </a:pPr>
            <a:r>
              <a:rPr lang="zh-CN" altLang="en-US" sz="2400" b="1" dirty="0"/>
              <a:t>add()方法可以增加新元素，如果该元素已存在则忽略该操作，不会抛出异常；</a:t>
            </a:r>
          </a:p>
          <a:p>
            <a:pPr fontAlgn="auto">
              <a:lnSpc>
                <a:spcPct val="100000"/>
              </a:lnSpc>
              <a:spcBef>
                <a:spcPts val="0"/>
              </a:spcBef>
              <a:buFont typeface="Arial" panose="020B0604020202020204" pitchFamily="34" charset="0"/>
              <a:buChar char="•"/>
            </a:pPr>
            <a:r>
              <a:rPr lang="zh-CN" altLang="en-US" sz="2400" b="1" dirty="0"/>
              <a:t>update()方法用于合并另外一个集合中的元素到当前集合中，并自动去除重复元素。</a:t>
            </a:r>
          </a:p>
          <a:p>
            <a:pPr marL="0" indent="0" fontAlgn="auto">
              <a:lnSpc>
                <a:spcPct val="100000"/>
              </a:lnSpc>
              <a:spcBef>
                <a:spcPts val="0"/>
              </a:spcBef>
              <a:buNone/>
            </a:pPr>
            <a:endParaRPr lang="zh-CN" altLang="en-US" sz="2000" b="1" dirty="0">
              <a:latin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rPr>
              <a:t>&gt;&gt;&gt; s = {1, 2, 3}</a:t>
            </a:r>
          </a:p>
          <a:p>
            <a:pPr marL="0" indent="0" fontAlgn="auto">
              <a:lnSpc>
                <a:spcPct val="100000"/>
              </a:lnSpc>
              <a:spcBef>
                <a:spcPts val="0"/>
              </a:spcBef>
              <a:buNone/>
            </a:pPr>
            <a:r>
              <a:rPr lang="zh-CN" altLang="en-US" sz="2000" b="1" dirty="0">
                <a:latin typeface="Consolas" panose="020B0609020204030204" charset="0"/>
              </a:rPr>
              <a:t>&gt;&gt;&gt; s.add(3)                          #添加元素，重复元素自动忽略</a:t>
            </a:r>
          </a:p>
          <a:p>
            <a:pPr marL="0" indent="0" fontAlgn="auto">
              <a:lnSpc>
                <a:spcPct val="100000"/>
              </a:lnSpc>
              <a:spcBef>
                <a:spcPts val="0"/>
              </a:spcBef>
              <a:buNone/>
            </a:pPr>
            <a:r>
              <a:rPr lang="zh-CN" altLang="en-US" sz="2000" b="1" dirty="0">
                <a:latin typeface="Consolas" panose="020B0609020204030204" charset="0"/>
              </a:rPr>
              <a:t>&gt;&gt;&gt; s</a:t>
            </a:r>
          </a:p>
          <a:p>
            <a:pPr marL="0" indent="0" fontAlgn="auto">
              <a:lnSpc>
                <a:spcPct val="100000"/>
              </a:lnSpc>
              <a:spcBef>
                <a:spcPts val="0"/>
              </a:spcBef>
              <a:buNone/>
            </a:pPr>
            <a:r>
              <a:rPr lang="zh-CN" altLang="en-US" sz="2000" b="1" dirty="0">
                <a:solidFill>
                  <a:srgbClr val="00B0F0"/>
                </a:solidFill>
                <a:latin typeface="Consolas" panose="020B0609020204030204" charset="0"/>
              </a:rPr>
              <a:t>{1, 2, 3}</a:t>
            </a:r>
          </a:p>
          <a:p>
            <a:pPr marL="0" indent="0" fontAlgn="auto">
              <a:lnSpc>
                <a:spcPct val="100000"/>
              </a:lnSpc>
              <a:spcBef>
                <a:spcPts val="0"/>
              </a:spcBef>
              <a:buNone/>
            </a:pPr>
            <a:r>
              <a:rPr lang="zh-CN" altLang="en-US" sz="2000" b="1" dirty="0">
                <a:latin typeface="Consolas" panose="020B0609020204030204" charset="0"/>
              </a:rPr>
              <a:t>&gt;&gt;&gt; s.update({3,4})                   #更新当前字典，自动忽略重复的元素</a:t>
            </a:r>
          </a:p>
          <a:p>
            <a:pPr marL="0" indent="0" fontAlgn="auto">
              <a:lnSpc>
                <a:spcPct val="100000"/>
              </a:lnSpc>
              <a:spcBef>
                <a:spcPts val="0"/>
              </a:spcBef>
              <a:buNone/>
            </a:pPr>
            <a:r>
              <a:rPr lang="zh-CN" altLang="en-US" sz="2000" b="1" dirty="0">
                <a:latin typeface="Consolas" panose="020B0609020204030204" charset="0"/>
              </a:rPr>
              <a:t>&gt;&gt;&gt; s</a:t>
            </a:r>
          </a:p>
          <a:p>
            <a:pPr marL="0" indent="0" fontAlgn="auto">
              <a:lnSpc>
                <a:spcPct val="100000"/>
              </a:lnSpc>
              <a:spcBef>
                <a:spcPts val="0"/>
              </a:spcBef>
              <a:buNone/>
            </a:pPr>
            <a:r>
              <a:rPr lang="zh-CN" altLang="en-US" sz="2000" b="1" dirty="0">
                <a:solidFill>
                  <a:srgbClr val="00B0F0"/>
                </a:solidFill>
                <a:latin typeface="Consolas" panose="020B0609020204030204" charset="0"/>
              </a:rPr>
              <a:t>{1, 2, 3, 4}</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78</a:t>
            </a:fld>
            <a:endParaRPr lang="zh-CN"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5</a:t>
            </a:r>
            <a:r>
              <a:rPr lang="zh-CN" altLang="en-US">
                <a:sym typeface="+mn-ea"/>
              </a:rPr>
              <a:t>.2  集合操作与运算</a:t>
            </a:r>
            <a:endParaRPr lang="zh-CN" altLang="en-US"/>
          </a:p>
        </p:txBody>
      </p:sp>
      <p:sp>
        <p:nvSpPr>
          <p:cNvPr id="3" name="内容占位符 2"/>
          <p:cNvSpPr>
            <a:spLocks noGrp="1"/>
          </p:cNvSpPr>
          <p:nvPr>
            <p:ph idx="1"/>
          </p:nvPr>
        </p:nvSpPr>
        <p:spPr/>
        <p:txBody>
          <a:bodyPr>
            <a:normAutofit fontScale="90000" lnSpcReduction="10000"/>
          </a:bodyPr>
          <a:lstStyle/>
          <a:p>
            <a:pPr fontAlgn="auto">
              <a:lnSpc>
                <a:spcPct val="150000"/>
              </a:lnSpc>
              <a:spcBef>
                <a:spcPts val="0"/>
              </a:spcBef>
              <a:buFont typeface="Arial" panose="020B0604020202020204" pitchFamily="34" charset="0"/>
              <a:buChar char="•"/>
            </a:pPr>
            <a:r>
              <a:rPr lang="zh-CN" altLang="en-US" sz="2400" b="1" dirty="0"/>
              <a:t>pop()方法用于</a:t>
            </a:r>
            <a:r>
              <a:rPr lang="zh-CN" altLang="en-US" sz="2400" b="1" dirty="0">
                <a:solidFill>
                  <a:srgbClr val="FF0000"/>
                </a:solidFill>
              </a:rPr>
              <a:t>随机删除并</a:t>
            </a:r>
            <a:r>
              <a:rPr lang="zh-CN" altLang="en-US" sz="2400" b="1" dirty="0"/>
              <a:t>返回集合中的一个元素，如果集合</a:t>
            </a:r>
            <a:r>
              <a:rPr lang="zh-CN" altLang="en-US" sz="2400" b="1" dirty="0">
                <a:solidFill>
                  <a:srgbClr val="FF0000"/>
                </a:solidFill>
              </a:rPr>
              <a:t>为空则抛出异常</a:t>
            </a:r>
            <a:r>
              <a:rPr lang="zh-CN" altLang="en-US" sz="2400" b="1" dirty="0"/>
              <a:t>；</a:t>
            </a:r>
          </a:p>
          <a:p>
            <a:pPr fontAlgn="auto">
              <a:lnSpc>
                <a:spcPct val="150000"/>
              </a:lnSpc>
              <a:spcBef>
                <a:spcPts val="0"/>
              </a:spcBef>
              <a:buFont typeface="Arial" panose="020B0604020202020204" pitchFamily="34" charset="0"/>
              <a:buChar char="•"/>
            </a:pPr>
            <a:r>
              <a:rPr lang="zh-CN" altLang="en-US" sz="2400" b="1" dirty="0"/>
              <a:t>remove()方法用于删除集合中的元素，如果指定元素</a:t>
            </a:r>
            <a:r>
              <a:rPr lang="zh-CN" altLang="en-US" sz="2400" b="1" dirty="0">
                <a:solidFill>
                  <a:srgbClr val="FF0000"/>
                </a:solidFill>
              </a:rPr>
              <a:t>不存在则抛出异常</a:t>
            </a:r>
            <a:r>
              <a:rPr lang="zh-CN" altLang="en-US" sz="2400" b="1" dirty="0"/>
              <a:t>；</a:t>
            </a:r>
          </a:p>
          <a:p>
            <a:pPr fontAlgn="auto">
              <a:lnSpc>
                <a:spcPct val="150000"/>
              </a:lnSpc>
              <a:spcBef>
                <a:spcPts val="0"/>
              </a:spcBef>
              <a:buFont typeface="Arial" panose="020B0604020202020204" pitchFamily="34" charset="0"/>
              <a:buChar char="•"/>
            </a:pPr>
            <a:r>
              <a:rPr lang="zh-CN" altLang="en-US" sz="2400" b="1" dirty="0"/>
              <a:t>discard()用于从集合中删除一个特定元素，如果元素不在集合中则</a:t>
            </a:r>
            <a:r>
              <a:rPr lang="zh-CN" altLang="en-US" sz="2400" b="1" dirty="0">
                <a:solidFill>
                  <a:srgbClr val="FF0000"/>
                </a:solidFill>
              </a:rPr>
              <a:t>忽略</a:t>
            </a:r>
            <a:r>
              <a:rPr lang="zh-CN" altLang="en-US" sz="2400" b="1" dirty="0"/>
              <a:t>该操作；</a:t>
            </a:r>
          </a:p>
          <a:p>
            <a:pPr fontAlgn="auto">
              <a:lnSpc>
                <a:spcPct val="150000"/>
              </a:lnSpc>
              <a:spcBef>
                <a:spcPts val="0"/>
              </a:spcBef>
              <a:buFont typeface="Arial" panose="020B0604020202020204" pitchFamily="34" charset="0"/>
              <a:buChar char="•"/>
            </a:pPr>
            <a:r>
              <a:rPr lang="zh-CN" altLang="en-US" sz="2400" b="1" dirty="0"/>
              <a:t>clear()方法清空集合删除所有元素。</a:t>
            </a:r>
          </a:p>
          <a:p>
            <a:pPr marL="0" indent="0">
              <a:buNone/>
            </a:pPr>
            <a:r>
              <a:rPr lang="zh-CN" altLang="en-US" sz="2000" b="1" dirty="0">
                <a:latin typeface="Consolas" panose="020B0609020204030204" charset="0"/>
              </a:rPr>
              <a:t>&gt;&gt;&gt; s.discard(5)                     #删除元素，不存在则忽略该操作</a:t>
            </a:r>
          </a:p>
          <a:p>
            <a:pPr marL="0" indent="0">
              <a:buNone/>
            </a:pPr>
            <a:r>
              <a:rPr lang="zh-CN" altLang="en-US" sz="2000" b="1" dirty="0">
                <a:latin typeface="Consolas" panose="020B0609020204030204" charset="0"/>
              </a:rPr>
              <a:t>&gt;&gt;&gt; s</a:t>
            </a:r>
          </a:p>
          <a:p>
            <a:pPr marL="0" indent="0">
              <a:buNone/>
            </a:pPr>
            <a:r>
              <a:rPr lang="zh-CN" altLang="en-US" sz="2000" b="1" dirty="0">
                <a:solidFill>
                  <a:srgbClr val="00B0F0"/>
                </a:solidFill>
                <a:latin typeface="Consolas" panose="020B0609020204030204" charset="0"/>
              </a:rPr>
              <a:t>{1, 2, 3, 4}</a:t>
            </a:r>
          </a:p>
          <a:p>
            <a:pPr marL="0" indent="0">
              <a:buNone/>
            </a:pPr>
            <a:r>
              <a:rPr lang="zh-CN" altLang="en-US" sz="2000" b="1" dirty="0">
                <a:latin typeface="Consolas" panose="020B0609020204030204" charset="0"/>
              </a:rPr>
              <a:t>&gt;&gt;&gt; s.remove(5)                      #删除元素，不存在就抛出异常</a:t>
            </a:r>
          </a:p>
          <a:p>
            <a:pPr marL="0" indent="0">
              <a:buNone/>
            </a:pPr>
            <a:r>
              <a:rPr lang="zh-CN" altLang="en-US" sz="2000" b="1" dirty="0">
                <a:solidFill>
                  <a:srgbClr val="FF0000"/>
                </a:solidFill>
                <a:latin typeface="Consolas" panose="020B0609020204030204" charset="0"/>
              </a:rPr>
              <a:t>KeyError: 5</a:t>
            </a:r>
          </a:p>
          <a:p>
            <a:pPr marL="0" indent="0">
              <a:buNone/>
            </a:pPr>
            <a:r>
              <a:rPr lang="zh-CN" altLang="en-US" sz="2000" b="1" dirty="0">
                <a:latin typeface="Consolas" panose="020B0609020204030204" charset="0"/>
              </a:rPr>
              <a:t>&gt;&gt;&gt; s.pop()                          #删除并返回一个元素</a:t>
            </a:r>
          </a:p>
          <a:p>
            <a:pPr marL="0" indent="0">
              <a:buNone/>
            </a:pPr>
            <a:r>
              <a:rPr lang="zh-CN" altLang="en-US" sz="2000" b="1" dirty="0">
                <a:solidFill>
                  <a:srgbClr val="00B0F0"/>
                </a:solidFill>
                <a:latin typeface="Consolas" panose="020B0609020204030204" charset="0"/>
              </a:rPr>
              <a:t>1</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79</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a:t>
            </a:r>
            <a:r>
              <a:rPr lang="en-US" altLang="zh-CN"/>
              <a:t>2</a:t>
            </a:r>
            <a:r>
              <a:rPr lang="zh-CN" altLang="en-US"/>
              <a:t>.3  列表常用方法</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8</a:t>
            </a:fld>
            <a:endParaRPr lang="zh-CN" altLang="en-US"/>
          </a:p>
        </p:txBody>
      </p:sp>
      <p:graphicFrame>
        <p:nvGraphicFramePr>
          <p:cNvPr id="3" name="表格 -1"/>
          <p:cNvGraphicFramePr/>
          <p:nvPr>
            <p:extLst>
              <p:ext uri="{D42A27DB-BD31-4B8C-83A1-F6EECF244321}">
                <p14:modId xmlns:p14="http://schemas.microsoft.com/office/powerpoint/2010/main" val="1388016821"/>
              </p:ext>
            </p:extLst>
          </p:nvPr>
        </p:nvGraphicFramePr>
        <p:xfrm>
          <a:off x="894080" y="1354455"/>
          <a:ext cx="9445625" cy="4831088"/>
        </p:xfrm>
        <a:graphic>
          <a:graphicData uri="http://schemas.openxmlformats.org/drawingml/2006/table">
            <a:tbl>
              <a:tblPr firstRow="1" bandRow="1">
                <a:tableStyleId>{5940675A-B579-460E-94D1-54222C63F5DA}</a:tableStyleId>
              </a:tblPr>
              <a:tblGrid>
                <a:gridCol w="1998980">
                  <a:extLst>
                    <a:ext uri="{9D8B030D-6E8A-4147-A177-3AD203B41FA5}">
                      <a16:colId xmlns:a16="http://schemas.microsoft.com/office/drawing/2014/main" val="20000"/>
                    </a:ext>
                  </a:extLst>
                </a:gridCol>
                <a:gridCol w="7446645">
                  <a:extLst>
                    <a:ext uri="{9D8B030D-6E8A-4147-A177-3AD203B41FA5}">
                      <a16:colId xmlns:a16="http://schemas.microsoft.com/office/drawing/2014/main" val="20001"/>
                    </a:ext>
                  </a:extLst>
                </a:gridCol>
              </a:tblGrid>
              <a:tr h="224790">
                <a:tc>
                  <a:txBody>
                    <a:bodyPr/>
                    <a:lstStyle/>
                    <a:p>
                      <a:pPr indent="0" algn="ct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5425">
                <a:tc>
                  <a:txBody>
                    <a:bodyPr/>
                    <a:lstStyle/>
                    <a:p>
                      <a:pPr indent="0">
                        <a:buNone/>
                      </a:pPr>
                      <a:r>
                        <a:rPr lang="en-US" altLang="zh-CN" sz="1800" b="1">
                          <a:latin typeface="Calibri" panose="020F0502020204030204" charset="0"/>
                          <a:cs typeface="Calibri" panose="020F0502020204030204" charset="0"/>
                        </a:rPr>
                        <a:t>append(x)</a:t>
                      </a:r>
                      <a:endParaRPr lang="en-US" altLang="zh-CN" sz="1800" b="1">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将</a:t>
                      </a:r>
                      <a:r>
                        <a:rPr lang="en-US" altLang="zh-CN" sz="1800" b="1">
                          <a:latin typeface="宋体" panose="02010600030101010101" pitchFamily="2" charset="-122"/>
                          <a:ea typeface="宋体" panose="02010600030101010101" pitchFamily="2" charset="-122"/>
                          <a:cs typeface="宋体" panose="02010600030101010101" pitchFamily="2" charset="-122"/>
                        </a:rPr>
                        <a:t>x</a:t>
                      </a:r>
                      <a:r>
                        <a:rPr lang="zh-CN" altLang="en-US" sz="1800" b="1">
                          <a:latin typeface="宋体" panose="02010600030101010101" pitchFamily="2" charset="-122"/>
                          <a:ea typeface="宋体" panose="02010600030101010101" pitchFamily="2" charset="-122"/>
                          <a:cs typeface="宋体" panose="02010600030101010101" pitchFamily="2" charset="-122"/>
                        </a:rPr>
                        <a:t>追加至列表尾部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4790">
                <a:tc>
                  <a:txBody>
                    <a:bodyPr/>
                    <a:lstStyle/>
                    <a:p>
                      <a:pPr indent="0">
                        <a:buNone/>
                      </a:pPr>
                      <a:r>
                        <a:rPr lang="en-US" altLang="zh-CN" sz="1800" b="1">
                          <a:latin typeface="Calibri" panose="020F0502020204030204" charset="0"/>
                          <a:cs typeface="Calibri" panose="020F0502020204030204" charset="0"/>
                        </a:rPr>
                        <a:t>extend(L)</a:t>
                      </a:r>
                      <a:endParaRPr lang="en-US" altLang="zh-CN" sz="1800" b="1">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将</a:t>
                      </a: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列表</a:t>
                      </a:r>
                      <a:r>
                        <a:rPr lang="en-US" altLang="zh-CN" sz="1800" b="1" dirty="0">
                          <a:solidFill>
                            <a:srgbClr val="FF0000"/>
                          </a:solidFill>
                          <a:latin typeface="宋体" panose="02010600030101010101" pitchFamily="2" charset="-122"/>
                          <a:ea typeface="宋体" panose="02010600030101010101" pitchFamily="2" charset="-122"/>
                          <a:cs typeface="宋体" panose="02010600030101010101" pitchFamily="2" charset="-122"/>
                        </a:rPr>
                        <a:t>L</a:t>
                      </a:r>
                      <a:r>
                        <a:rPr lang="zh-CN" altLang="en-US" sz="1800" b="1" dirty="0">
                          <a:latin typeface="宋体" panose="02010600030101010101" pitchFamily="2" charset="-122"/>
                          <a:ea typeface="宋体" panose="02010600030101010101" pitchFamily="2" charset="-122"/>
                          <a:cs typeface="宋体" panose="02010600030101010101" pitchFamily="2" charset="-122"/>
                        </a:rPr>
                        <a:t>中所有元素追加至列表尾部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0430">
                <a:tc>
                  <a:txBody>
                    <a:bodyPr/>
                    <a:lstStyle/>
                    <a:p>
                      <a:pPr indent="0">
                        <a:buNone/>
                      </a:pPr>
                      <a:r>
                        <a:rPr lang="en-US" altLang="zh-CN" sz="1800" b="1">
                          <a:latin typeface="Calibri" panose="020F0502020204030204" charset="0"/>
                          <a:cs typeface="Calibri" panose="020F0502020204030204" charset="0"/>
                        </a:rPr>
                        <a:t>insert(i</a:t>
                      </a:r>
                      <a:r>
                        <a:rPr lang="en-US" altLang="zh-CN" sz="1800" b="1">
                          <a:latin typeface="宋体" panose="02010600030101010101" pitchFamily="2" charset="-122"/>
                          <a:ea typeface="宋体" panose="02010600030101010101" pitchFamily="2" charset="-122"/>
                          <a:cs typeface="宋体" panose="02010600030101010101" pitchFamily="2" charset="-122"/>
                        </a:rPr>
                        <a:t>ndex</a:t>
                      </a:r>
                      <a:r>
                        <a:rPr lang="en-US" altLang="zh-CN" sz="1800" b="1">
                          <a:latin typeface="Calibri" panose="020F0502020204030204" charset="0"/>
                          <a:cs typeface="Calibri" panose="020F0502020204030204" charset="0"/>
                        </a:rPr>
                        <a:t>, x)</a:t>
                      </a:r>
                      <a:endParaRPr lang="en-US" altLang="zh-CN" sz="1800" b="1">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在列表</a:t>
                      </a:r>
                      <a:r>
                        <a:rPr lang="en-US" altLang="zh-CN" sz="1800" b="1" dirty="0">
                          <a:solidFill>
                            <a:srgbClr val="FF0000"/>
                          </a:solidFill>
                          <a:latin typeface="宋体" panose="02010600030101010101" pitchFamily="2" charset="-122"/>
                          <a:ea typeface="宋体" panose="02010600030101010101" pitchFamily="2" charset="-122"/>
                          <a:cs typeface="宋体" panose="02010600030101010101" pitchFamily="2" charset="-122"/>
                        </a:rPr>
                        <a:t>index</a:t>
                      </a: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位置处插入</a:t>
                      </a:r>
                      <a:r>
                        <a:rPr lang="en-US" altLang="zh-CN" sz="1800" b="1" dirty="0">
                          <a:solidFill>
                            <a:srgbClr val="FF0000"/>
                          </a:solidFill>
                          <a:latin typeface="宋体" panose="02010600030101010101" pitchFamily="2" charset="-122"/>
                          <a:ea typeface="宋体" panose="02010600030101010101" pitchFamily="2" charset="-122"/>
                          <a:cs typeface="宋体" panose="02010600030101010101" pitchFamily="2" charset="-122"/>
                        </a:rPr>
                        <a:t>x</a:t>
                      </a:r>
                      <a:r>
                        <a:rPr lang="zh-CN" altLang="en-US" sz="1800" b="1" dirty="0">
                          <a:latin typeface="宋体" panose="02010600030101010101" pitchFamily="2" charset="-122"/>
                          <a:ea typeface="宋体" panose="02010600030101010101" pitchFamily="2" charset="-122"/>
                          <a:cs typeface="宋体" panose="02010600030101010101" pitchFamily="2" charset="-122"/>
                        </a:rPr>
                        <a:t>，该位置后面的所有元素后移并且在列表中的索引加</a:t>
                      </a:r>
                      <a:r>
                        <a:rPr lang="en-US" altLang="zh-CN" sz="1800" b="1" dirty="0">
                          <a:latin typeface="宋体" panose="02010600030101010101" pitchFamily="2" charset="-122"/>
                          <a:ea typeface="宋体" panose="02010600030101010101" pitchFamily="2" charset="-122"/>
                          <a:cs typeface="宋体" panose="02010600030101010101" pitchFamily="2" charset="-122"/>
                        </a:rPr>
                        <a:t>1</a:t>
                      </a:r>
                      <a:r>
                        <a:rPr lang="zh-CN" altLang="en-US" sz="1800" b="1" dirty="0">
                          <a:latin typeface="宋体" panose="02010600030101010101" pitchFamily="2" charset="-122"/>
                          <a:ea typeface="宋体" panose="02010600030101010101" pitchFamily="2" charset="-122"/>
                          <a:cs typeface="宋体" panose="02010600030101010101" pitchFamily="2" charset="-122"/>
                        </a:rPr>
                        <a:t>，如果</a:t>
                      </a:r>
                      <a:r>
                        <a:rPr lang="en-US" altLang="zh-CN" sz="1800" b="1" dirty="0">
                          <a:latin typeface="宋体" panose="02010600030101010101" pitchFamily="2" charset="-122"/>
                          <a:ea typeface="宋体" panose="02010600030101010101" pitchFamily="2" charset="-122"/>
                          <a:cs typeface="宋体" panose="02010600030101010101" pitchFamily="2" charset="-122"/>
                        </a:rPr>
                        <a:t>index</a:t>
                      </a:r>
                      <a:r>
                        <a:rPr lang="zh-CN" altLang="en-US" sz="1800" b="1" dirty="0">
                          <a:latin typeface="宋体" panose="02010600030101010101" pitchFamily="2" charset="-122"/>
                          <a:ea typeface="宋体" panose="02010600030101010101" pitchFamily="2" charset="-122"/>
                          <a:cs typeface="宋体" panose="02010600030101010101" pitchFamily="2" charset="-122"/>
                        </a:rPr>
                        <a:t>为正数且大于列表长度则在列表尾部追加</a:t>
                      </a:r>
                      <a:r>
                        <a:rPr lang="en-US" altLang="zh-CN" sz="1800" b="1" dirty="0">
                          <a:latin typeface="宋体" panose="02010600030101010101" pitchFamily="2" charset="-122"/>
                          <a:ea typeface="宋体" panose="02010600030101010101" pitchFamily="2" charset="-122"/>
                          <a:cs typeface="宋体" panose="02010600030101010101" pitchFamily="2" charset="-122"/>
                        </a:rPr>
                        <a:t>x</a:t>
                      </a:r>
                      <a:r>
                        <a:rPr lang="zh-CN" altLang="en-US" sz="1800" b="1" dirty="0">
                          <a:latin typeface="宋体" panose="02010600030101010101" pitchFamily="2" charset="-122"/>
                          <a:ea typeface="宋体" panose="02010600030101010101" pitchFamily="2" charset="-122"/>
                          <a:cs typeface="宋体" panose="02010600030101010101" pitchFamily="2" charset="-122"/>
                        </a:rPr>
                        <a:t>，如果</a:t>
                      </a:r>
                      <a:r>
                        <a:rPr lang="en-US" altLang="zh-CN" sz="1800" b="1" dirty="0">
                          <a:latin typeface="宋体" panose="02010600030101010101" pitchFamily="2" charset="-122"/>
                          <a:ea typeface="宋体" panose="02010600030101010101" pitchFamily="2" charset="-122"/>
                          <a:cs typeface="宋体" panose="02010600030101010101" pitchFamily="2" charset="-122"/>
                        </a:rPr>
                        <a:t>index</a:t>
                      </a:r>
                      <a:r>
                        <a:rPr lang="zh-CN" altLang="en-US" sz="1800" b="1" dirty="0">
                          <a:latin typeface="宋体" panose="02010600030101010101" pitchFamily="2" charset="-122"/>
                          <a:ea typeface="宋体" panose="02010600030101010101" pitchFamily="2" charset="-122"/>
                          <a:cs typeface="宋体" panose="02010600030101010101" pitchFamily="2" charset="-122"/>
                        </a:rPr>
                        <a:t>为负数且小于列表长度的相反数则在列表头部插入元素</a:t>
                      </a:r>
                      <a:r>
                        <a:rPr lang="en-US" altLang="zh-CN" sz="1800" b="1" dirty="0">
                          <a:latin typeface="宋体" panose="02010600030101010101" pitchFamily="2" charset="-122"/>
                          <a:ea typeface="宋体" panose="02010600030101010101" pitchFamily="2" charset="-122"/>
                          <a:cs typeface="宋体" panose="02010600030101010101" pitchFamily="2" charset="-122"/>
                        </a:rPr>
                        <a:t>x</a:t>
                      </a:r>
                      <a:endParaRPr lang="zh-CN" altLang="en-US" sz="1800" b="1"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8640">
                <a:tc>
                  <a:txBody>
                    <a:bodyPr/>
                    <a:lstStyle/>
                    <a:p>
                      <a:pPr indent="0">
                        <a:buNone/>
                      </a:pPr>
                      <a:r>
                        <a:rPr lang="en-US" altLang="zh-CN" sz="1800" b="1">
                          <a:latin typeface="Calibri" panose="020F0502020204030204" charset="0"/>
                          <a:cs typeface="Calibri" panose="020F0502020204030204" charset="0"/>
                        </a:rPr>
                        <a:t>remove(x)</a:t>
                      </a:r>
                      <a:endParaRPr lang="en-US" altLang="zh-CN" sz="1800" b="1">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在列表中</a:t>
                      </a: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删除第一个值为</a:t>
                      </a:r>
                      <a:r>
                        <a:rPr lang="en-US" altLang="zh-CN" sz="1800" b="1" dirty="0">
                          <a:solidFill>
                            <a:srgbClr val="FF0000"/>
                          </a:solidFill>
                          <a:latin typeface="宋体" panose="02010600030101010101" pitchFamily="2" charset="-122"/>
                          <a:ea typeface="宋体" panose="02010600030101010101" pitchFamily="2" charset="-122"/>
                          <a:cs typeface="宋体" panose="02010600030101010101" pitchFamily="2" charset="-122"/>
                        </a:rPr>
                        <a:t>x</a:t>
                      </a: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的元素</a:t>
                      </a:r>
                      <a:r>
                        <a:rPr lang="zh-CN" altLang="en-US" sz="1800" b="1" dirty="0">
                          <a:latin typeface="宋体" panose="02010600030101010101" pitchFamily="2" charset="-122"/>
                          <a:ea typeface="宋体" panose="02010600030101010101" pitchFamily="2" charset="-122"/>
                          <a:cs typeface="宋体" panose="02010600030101010101" pitchFamily="2" charset="-122"/>
                        </a:rPr>
                        <a:t>，该元素之后所有元素前移并且索引减</a:t>
                      </a:r>
                      <a:r>
                        <a:rPr lang="en-US" altLang="zh-CN" sz="1800" b="1" dirty="0">
                          <a:latin typeface="宋体" panose="02010600030101010101" pitchFamily="2" charset="-122"/>
                          <a:ea typeface="宋体" panose="02010600030101010101" pitchFamily="2" charset="-122"/>
                          <a:cs typeface="宋体" panose="02010600030101010101" pitchFamily="2" charset="-122"/>
                        </a:rPr>
                        <a:t>1</a:t>
                      </a:r>
                      <a:r>
                        <a:rPr lang="zh-CN" altLang="en-US" sz="1800" b="1" dirty="0">
                          <a:latin typeface="宋体" panose="02010600030101010101" pitchFamily="2" charset="-122"/>
                          <a:ea typeface="宋体" panose="02010600030101010101" pitchFamily="2" charset="-122"/>
                          <a:cs typeface="宋体" panose="02010600030101010101" pitchFamily="2" charset="-122"/>
                        </a:rPr>
                        <a:t>，如果列表中不存在</a:t>
                      </a:r>
                      <a:r>
                        <a:rPr lang="en-US" altLang="zh-CN" sz="1800" b="1" dirty="0">
                          <a:latin typeface="宋体" panose="02010600030101010101" pitchFamily="2" charset="-122"/>
                          <a:ea typeface="宋体" panose="02010600030101010101" pitchFamily="2" charset="-122"/>
                          <a:cs typeface="宋体" panose="02010600030101010101" pitchFamily="2" charset="-122"/>
                        </a:rPr>
                        <a:t>x</a:t>
                      </a:r>
                      <a:r>
                        <a:rPr lang="zh-CN" altLang="en-US" sz="1800" b="1" dirty="0">
                          <a:latin typeface="宋体" panose="02010600030101010101" pitchFamily="2" charset="-122"/>
                          <a:ea typeface="宋体" panose="02010600030101010101" pitchFamily="2" charset="-122"/>
                          <a:cs typeface="宋体" panose="02010600030101010101" pitchFamily="2" charset="-122"/>
                        </a:rPr>
                        <a:t>则</a:t>
                      </a: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抛出异常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00430">
                <a:tc>
                  <a:txBody>
                    <a:bodyPr/>
                    <a:lstStyle/>
                    <a:p>
                      <a:pPr indent="0">
                        <a:buNone/>
                      </a:pPr>
                      <a:r>
                        <a:rPr lang="en-US" altLang="zh-CN" sz="1800" b="1">
                          <a:latin typeface="Calibri" panose="020F0502020204030204" charset="0"/>
                          <a:cs typeface="Calibri" panose="020F0502020204030204" charset="0"/>
                        </a:rPr>
                        <a:t>pop([i</a:t>
                      </a:r>
                      <a:r>
                        <a:rPr lang="en-US" altLang="zh-CN" sz="1800" b="1">
                          <a:latin typeface="宋体" panose="02010600030101010101" pitchFamily="2" charset="-122"/>
                          <a:ea typeface="宋体" panose="02010600030101010101" pitchFamily="2" charset="-122"/>
                          <a:cs typeface="宋体" panose="02010600030101010101" pitchFamily="2" charset="-122"/>
                        </a:rPr>
                        <a:t>ndex</a:t>
                      </a:r>
                      <a:r>
                        <a:rPr lang="en-US" altLang="zh-CN" sz="1800" b="1">
                          <a:latin typeface="Calibri" panose="020F0502020204030204" charset="0"/>
                          <a:cs typeface="Calibri" panose="020F0502020204030204" charset="0"/>
                        </a:rPr>
                        <a:t>])</a:t>
                      </a:r>
                      <a:endParaRPr lang="en-US" altLang="zh-CN" sz="1800" b="1">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删除并返回列表中下标为</a:t>
                      </a:r>
                      <a:r>
                        <a:rPr lang="en-US" altLang="zh-CN" sz="1800" b="1" dirty="0">
                          <a:solidFill>
                            <a:srgbClr val="FF0000"/>
                          </a:solidFill>
                          <a:latin typeface="宋体" panose="02010600030101010101" pitchFamily="2" charset="-122"/>
                          <a:ea typeface="宋体" panose="02010600030101010101" pitchFamily="2" charset="-122"/>
                          <a:cs typeface="宋体" panose="02010600030101010101" pitchFamily="2" charset="-122"/>
                        </a:rPr>
                        <a:t>index</a:t>
                      </a: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的元素</a:t>
                      </a:r>
                      <a:r>
                        <a:rPr lang="zh-CN" altLang="en-US" sz="1800" b="1" dirty="0">
                          <a:latin typeface="宋体" panose="02010600030101010101" pitchFamily="2" charset="-122"/>
                          <a:ea typeface="宋体" panose="02010600030101010101" pitchFamily="2" charset="-122"/>
                          <a:cs typeface="宋体" panose="02010600030101010101" pitchFamily="2" charset="-122"/>
                        </a:rPr>
                        <a:t>，如果不指定</a:t>
                      </a:r>
                      <a:r>
                        <a:rPr lang="en-US" altLang="zh-CN" sz="1800" b="1" dirty="0">
                          <a:latin typeface="宋体" panose="02010600030101010101" pitchFamily="2" charset="-122"/>
                          <a:ea typeface="宋体" panose="02010600030101010101" pitchFamily="2" charset="-122"/>
                          <a:cs typeface="宋体" panose="02010600030101010101" pitchFamily="2" charset="-122"/>
                        </a:rPr>
                        <a:t>index</a:t>
                      </a:r>
                      <a:r>
                        <a:rPr lang="zh-CN" altLang="en-US" sz="1800" b="1" dirty="0">
                          <a:latin typeface="宋体" panose="02010600030101010101" pitchFamily="2" charset="-122"/>
                          <a:ea typeface="宋体" panose="02010600030101010101" pitchFamily="2" charset="-122"/>
                          <a:cs typeface="宋体" panose="02010600030101010101" pitchFamily="2" charset="-122"/>
                        </a:rPr>
                        <a:t>则</a:t>
                      </a: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默认为</a:t>
                      </a:r>
                      <a:r>
                        <a:rPr lang="en-US" altLang="zh-CN" sz="1800" b="1" dirty="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800" b="1" dirty="0">
                          <a:latin typeface="宋体" panose="02010600030101010101" pitchFamily="2" charset="-122"/>
                          <a:ea typeface="宋体" panose="02010600030101010101" pitchFamily="2" charset="-122"/>
                          <a:cs typeface="宋体" panose="02010600030101010101" pitchFamily="2" charset="-122"/>
                        </a:rPr>
                        <a:t>，弹出最后一个元素；如果弹出中间位置的元素则后面的元素索引减</a:t>
                      </a:r>
                      <a:r>
                        <a:rPr lang="en-US" altLang="zh-CN" sz="1800" b="1" dirty="0">
                          <a:latin typeface="宋体" panose="02010600030101010101" pitchFamily="2" charset="-122"/>
                          <a:ea typeface="宋体" panose="02010600030101010101" pitchFamily="2" charset="-122"/>
                          <a:cs typeface="宋体" panose="02010600030101010101" pitchFamily="2" charset="-122"/>
                        </a:rPr>
                        <a:t>1</a:t>
                      </a:r>
                      <a:r>
                        <a:rPr lang="zh-CN" altLang="en-US" sz="1800" b="1" dirty="0">
                          <a:latin typeface="宋体" panose="02010600030101010101" pitchFamily="2" charset="-122"/>
                          <a:ea typeface="宋体" panose="02010600030101010101" pitchFamily="2" charset="-122"/>
                          <a:cs typeface="宋体" panose="02010600030101010101" pitchFamily="2" charset="-122"/>
                        </a:rPr>
                        <a:t>；如果</a:t>
                      </a:r>
                      <a:r>
                        <a:rPr lang="en-US" altLang="zh-CN" sz="1800" b="1" dirty="0">
                          <a:latin typeface="宋体" panose="02010600030101010101" pitchFamily="2" charset="-122"/>
                          <a:ea typeface="宋体" panose="02010600030101010101" pitchFamily="2" charset="-122"/>
                          <a:cs typeface="宋体" panose="02010600030101010101" pitchFamily="2" charset="-122"/>
                        </a:rPr>
                        <a:t>index</a:t>
                      </a:r>
                      <a:r>
                        <a:rPr lang="zh-CN" altLang="en-US" sz="1800" b="1" dirty="0">
                          <a:latin typeface="宋体" panose="02010600030101010101" pitchFamily="2" charset="-122"/>
                          <a:ea typeface="宋体" panose="02010600030101010101" pitchFamily="2" charset="-122"/>
                          <a:cs typeface="宋体" panose="02010600030101010101" pitchFamily="2" charset="-122"/>
                        </a:rPr>
                        <a:t>不是</a:t>
                      </a:r>
                      <a:r>
                        <a:rPr lang="en-US" altLang="zh-CN" sz="1800" b="1" dirty="0">
                          <a:latin typeface="宋体" panose="02010600030101010101" pitchFamily="2" charset="-122"/>
                          <a:ea typeface="宋体" panose="02010600030101010101" pitchFamily="2" charset="-122"/>
                          <a:cs typeface="宋体" panose="02010600030101010101" pitchFamily="2" charset="-122"/>
                        </a:rPr>
                        <a:t>[-L, L]</a:t>
                      </a:r>
                      <a:r>
                        <a:rPr lang="zh-CN" altLang="en-US" sz="1800" b="1" dirty="0">
                          <a:latin typeface="宋体" panose="02010600030101010101" pitchFamily="2" charset="-122"/>
                          <a:ea typeface="宋体" panose="02010600030101010101" pitchFamily="2" charset="-122"/>
                          <a:cs typeface="宋体" panose="02010600030101010101" pitchFamily="2" charset="-122"/>
                        </a:rPr>
                        <a:t>区间上的整数则</a:t>
                      </a: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抛出异常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5425">
                <a:tc>
                  <a:txBody>
                    <a:bodyPr/>
                    <a:lstStyle/>
                    <a:p>
                      <a:pPr indent="0">
                        <a:buNone/>
                      </a:pPr>
                      <a:r>
                        <a:rPr lang="en-US" altLang="zh-CN" sz="1800" b="1">
                          <a:latin typeface="Calibri" panose="020F0502020204030204" charset="0"/>
                          <a:cs typeface="Calibri" panose="020F0502020204030204" charset="0"/>
                        </a:rPr>
                        <a:t>clear()</a:t>
                      </a:r>
                      <a:endParaRPr lang="en-US" altLang="zh-CN" sz="1800" b="1">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清空列表，删除列表中所有元素，保留列表对象</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7020">
                <a:tc>
                  <a:txBody>
                    <a:bodyPr/>
                    <a:lstStyle/>
                    <a:p>
                      <a:pPr indent="0">
                        <a:buNone/>
                      </a:pPr>
                      <a:r>
                        <a:rPr lang="en-US" altLang="zh-CN" sz="1800" b="1" dirty="0">
                          <a:latin typeface="Calibri" panose="020F0502020204030204" charset="0"/>
                          <a:cs typeface="Calibri" panose="020F0502020204030204" charset="0"/>
                        </a:rPr>
                        <a:t>index(x)</a:t>
                      </a:r>
                      <a:endParaRPr lang="en-US" altLang="zh-CN" sz="1800" b="1" dirty="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返回列表中</a:t>
                      </a: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第一个值为</a:t>
                      </a:r>
                      <a:r>
                        <a:rPr lang="en-US" altLang="zh-CN" sz="1800" b="1" dirty="0">
                          <a:solidFill>
                            <a:srgbClr val="FF0000"/>
                          </a:solidFill>
                          <a:latin typeface="宋体" panose="02010600030101010101" pitchFamily="2" charset="-122"/>
                          <a:ea typeface="宋体" panose="02010600030101010101" pitchFamily="2" charset="-122"/>
                          <a:cs typeface="宋体" panose="02010600030101010101" pitchFamily="2" charset="-122"/>
                        </a:rPr>
                        <a:t>x</a:t>
                      </a:r>
                      <a:r>
                        <a:rPr lang="zh-CN" altLang="en-US" sz="1800" b="1" dirty="0">
                          <a:latin typeface="宋体" panose="02010600030101010101" pitchFamily="2" charset="-122"/>
                          <a:ea typeface="宋体" panose="02010600030101010101" pitchFamily="2" charset="-122"/>
                          <a:cs typeface="宋体" panose="02010600030101010101" pitchFamily="2" charset="-122"/>
                        </a:rPr>
                        <a:t>的元素的索引，若不存在值为</a:t>
                      </a:r>
                      <a:r>
                        <a:rPr lang="en-US" altLang="zh-CN" sz="1800" b="1" dirty="0">
                          <a:latin typeface="宋体" panose="02010600030101010101" pitchFamily="2" charset="-122"/>
                          <a:ea typeface="宋体" panose="02010600030101010101" pitchFamily="2" charset="-122"/>
                          <a:cs typeface="宋体" panose="02010600030101010101" pitchFamily="2" charset="-122"/>
                        </a:rPr>
                        <a:t>x</a:t>
                      </a:r>
                      <a:r>
                        <a:rPr lang="zh-CN" altLang="en-US" sz="1800" b="1" dirty="0">
                          <a:latin typeface="宋体" panose="02010600030101010101" pitchFamily="2" charset="-122"/>
                          <a:ea typeface="宋体" panose="02010600030101010101" pitchFamily="2" charset="-122"/>
                          <a:cs typeface="宋体" panose="02010600030101010101" pitchFamily="2" charset="-122"/>
                        </a:rPr>
                        <a:t>的元素则</a:t>
                      </a: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抛出异常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4790">
                <a:tc>
                  <a:txBody>
                    <a:bodyPr/>
                    <a:lstStyle/>
                    <a:p>
                      <a:pPr indent="0">
                        <a:buNone/>
                      </a:pPr>
                      <a:r>
                        <a:rPr lang="en-US" altLang="zh-CN" sz="1800" b="1">
                          <a:latin typeface="Calibri" panose="020F0502020204030204" charset="0"/>
                          <a:cs typeface="Calibri" panose="020F0502020204030204" charset="0"/>
                        </a:rPr>
                        <a:t>count(x)</a:t>
                      </a:r>
                      <a:endParaRPr lang="en-US" altLang="zh-CN" sz="1800" b="1">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返回</a:t>
                      </a:r>
                      <a:r>
                        <a:rPr lang="en-US" altLang="zh-CN" sz="1800" b="1" dirty="0">
                          <a:latin typeface="宋体" panose="02010600030101010101" pitchFamily="2" charset="-122"/>
                          <a:ea typeface="宋体" panose="02010600030101010101" pitchFamily="2" charset="-122"/>
                          <a:cs typeface="宋体" panose="02010600030101010101" pitchFamily="2" charset="-122"/>
                        </a:rPr>
                        <a:t>x</a:t>
                      </a:r>
                      <a:r>
                        <a:rPr lang="zh-CN" altLang="en-US" sz="1800" b="1" dirty="0">
                          <a:latin typeface="宋体" panose="02010600030101010101" pitchFamily="2" charset="-122"/>
                          <a:ea typeface="宋体" panose="02010600030101010101" pitchFamily="2" charset="-122"/>
                          <a:cs typeface="宋体" panose="02010600030101010101" pitchFamily="2" charset="-122"/>
                        </a:rPr>
                        <a:t>在列表中的出现次数</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5425">
                <a:tc>
                  <a:txBody>
                    <a:bodyPr/>
                    <a:lstStyle/>
                    <a:p>
                      <a:pPr indent="0">
                        <a:buNone/>
                      </a:pPr>
                      <a:r>
                        <a:rPr lang="en-US" altLang="zh-CN" sz="1800" b="1">
                          <a:latin typeface="Calibri" panose="020F0502020204030204" charset="0"/>
                          <a:cs typeface="Calibri" panose="020F0502020204030204" charset="0"/>
                        </a:rPr>
                        <a:t>reverse()</a:t>
                      </a:r>
                      <a:endParaRPr lang="en-US" altLang="zh-CN" sz="1800" b="1">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对</a:t>
                      </a: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列表所有元素进行原地逆序</a:t>
                      </a:r>
                      <a:r>
                        <a:rPr lang="zh-CN" altLang="en-US" sz="1800" b="1" dirty="0">
                          <a:latin typeface="宋体" panose="02010600030101010101" pitchFamily="2" charset="-122"/>
                          <a:ea typeface="宋体" panose="02010600030101010101" pitchFamily="2" charset="-122"/>
                          <a:cs typeface="宋体" panose="02010600030101010101" pitchFamily="2" charset="-122"/>
                        </a:rPr>
                        <a:t>，首尾交换</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0215">
                <a:tc>
                  <a:txBody>
                    <a:bodyPr/>
                    <a:lstStyle/>
                    <a:p>
                      <a:pPr indent="0">
                        <a:buNone/>
                      </a:pPr>
                      <a:r>
                        <a:rPr lang="en-US" altLang="zh-CN" sz="1800" b="1" dirty="0">
                          <a:latin typeface="Calibri" panose="020F0502020204030204" charset="0"/>
                          <a:cs typeface="Calibri" panose="020F0502020204030204" charset="0"/>
                        </a:rPr>
                        <a:t>sort(</a:t>
                      </a:r>
                      <a:r>
                        <a:rPr lang="en-US" altLang="zh-CN" sz="1800" b="1" dirty="0">
                          <a:latin typeface="宋体" panose="02010600030101010101" pitchFamily="2" charset="-122"/>
                          <a:ea typeface="宋体" panose="02010600030101010101" pitchFamily="2" charset="-122"/>
                          <a:cs typeface="宋体" panose="02010600030101010101" pitchFamily="2" charset="-122"/>
                        </a:rPr>
                        <a:t>key=None, reverse=False</a:t>
                      </a:r>
                      <a:r>
                        <a:rPr lang="en-US" altLang="zh-CN" sz="1800" b="1" dirty="0">
                          <a:latin typeface="Calibri" panose="020F0502020204030204" charset="0"/>
                          <a:cs typeface="Calibri" panose="020F0502020204030204" charset="0"/>
                        </a:rPr>
                        <a:t>)</a:t>
                      </a:r>
                      <a:endParaRPr lang="en-US" altLang="zh-CN" sz="1800" b="1" dirty="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对列表中的元素</a:t>
                      </a: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进行原地排序</a:t>
                      </a:r>
                      <a:r>
                        <a:rPr lang="zh-CN" altLang="en-US" sz="1800" b="1" dirty="0">
                          <a:latin typeface="宋体" panose="02010600030101010101" pitchFamily="2" charset="-122"/>
                          <a:ea typeface="宋体" panose="02010600030101010101" pitchFamily="2" charset="-122"/>
                          <a:cs typeface="宋体" panose="02010600030101010101" pitchFamily="2" charset="-122"/>
                        </a:rPr>
                        <a:t>，</a:t>
                      </a:r>
                      <a:r>
                        <a:rPr lang="en-US" altLang="zh-CN" sz="1800" b="1" dirty="0">
                          <a:latin typeface="宋体" panose="02010600030101010101" pitchFamily="2" charset="-122"/>
                          <a:ea typeface="宋体" panose="02010600030101010101" pitchFamily="2" charset="-122"/>
                          <a:cs typeface="宋体" panose="02010600030101010101" pitchFamily="2" charset="-122"/>
                        </a:rPr>
                        <a:t>key</a:t>
                      </a:r>
                      <a:r>
                        <a:rPr lang="zh-CN" altLang="en-US" sz="1800" b="1" dirty="0">
                          <a:latin typeface="宋体" panose="02010600030101010101" pitchFamily="2" charset="-122"/>
                          <a:ea typeface="宋体" panose="02010600030101010101" pitchFamily="2" charset="-122"/>
                          <a:cs typeface="宋体" panose="02010600030101010101" pitchFamily="2" charset="-122"/>
                        </a:rPr>
                        <a:t>用来指定排序规则，</a:t>
                      </a:r>
                      <a:r>
                        <a:rPr lang="en-US" altLang="zh-CN" sz="1800" b="1" dirty="0">
                          <a:latin typeface="宋体" panose="02010600030101010101" pitchFamily="2" charset="-122"/>
                          <a:ea typeface="宋体" panose="02010600030101010101" pitchFamily="2" charset="-122"/>
                          <a:cs typeface="宋体" panose="02010600030101010101" pitchFamily="2" charset="-122"/>
                        </a:rPr>
                        <a:t>reverse</a:t>
                      </a:r>
                      <a:r>
                        <a:rPr lang="zh-CN" altLang="en-US" sz="1800" b="1" dirty="0">
                          <a:latin typeface="宋体" panose="02010600030101010101" pitchFamily="2" charset="-122"/>
                          <a:ea typeface="宋体" panose="02010600030101010101" pitchFamily="2" charset="-122"/>
                          <a:cs typeface="宋体" panose="02010600030101010101" pitchFamily="2" charset="-122"/>
                        </a:rPr>
                        <a:t>为</a:t>
                      </a:r>
                      <a:r>
                        <a:rPr lang="en-US" altLang="zh-CN" sz="1800" b="1" dirty="0">
                          <a:latin typeface="宋体" panose="02010600030101010101" pitchFamily="2" charset="-122"/>
                          <a:ea typeface="宋体" panose="02010600030101010101" pitchFamily="2" charset="-122"/>
                          <a:cs typeface="宋体" panose="02010600030101010101" pitchFamily="2" charset="-122"/>
                        </a:rPr>
                        <a:t>False</a:t>
                      </a:r>
                      <a:r>
                        <a:rPr lang="zh-CN" altLang="en-US" sz="1800" b="1" dirty="0">
                          <a:latin typeface="宋体" panose="02010600030101010101" pitchFamily="2" charset="-122"/>
                          <a:ea typeface="宋体" panose="02010600030101010101" pitchFamily="2" charset="-122"/>
                          <a:cs typeface="宋体" panose="02010600030101010101" pitchFamily="2" charset="-122"/>
                        </a:rPr>
                        <a:t>表示升序，</a:t>
                      </a:r>
                      <a:r>
                        <a:rPr lang="en-US" altLang="zh-CN" sz="1800" b="1" dirty="0">
                          <a:latin typeface="宋体" panose="02010600030101010101" pitchFamily="2" charset="-122"/>
                          <a:ea typeface="宋体" panose="02010600030101010101" pitchFamily="2" charset="-122"/>
                          <a:cs typeface="宋体" panose="02010600030101010101" pitchFamily="2" charset="-122"/>
                        </a:rPr>
                        <a:t>True</a:t>
                      </a:r>
                      <a:r>
                        <a:rPr lang="zh-CN" altLang="en-US" sz="1800" b="1" dirty="0">
                          <a:latin typeface="宋体" panose="02010600030101010101" pitchFamily="2" charset="-122"/>
                          <a:ea typeface="宋体" panose="02010600030101010101" pitchFamily="2" charset="-122"/>
                          <a:cs typeface="宋体" panose="02010600030101010101" pitchFamily="2" charset="-122"/>
                        </a:rPr>
                        <a:t>表示降序</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 name="右大括号 4"/>
          <p:cNvSpPr/>
          <p:nvPr/>
        </p:nvSpPr>
        <p:spPr>
          <a:xfrm>
            <a:off x="10422294" y="1483567"/>
            <a:ext cx="485192" cy="47019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10990076" y="3638939"/>
            <a:ext cx="1168904" cy="438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原地操作</a:t>
            </a:r>
            <a:endParaRPr lang="zh-CN" altLang="en-US" b="1"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5</a:t>
            </a:r>
            <a:r>
              <a:rPr lang="zh-CN" altLang="en-US">
                <a:sym typeface="+mn-ea"/>
              </a:rPr>
              <a:t>.2  集合操作与运算</a:t>
            </a:r>
            <a:endParaRPr lang="zh-CN" altLang="en-US"/>
          </a:p>
        </p:txBody>
      </p:sp>
      <p:sp>
        <p:nvSpPr>
          <p:cNvPr id="3" name="内容占位符 2"/>
          <p:cNvSpPr>
            <a:spLocks noGrp="1"/>
          </p:cNvSpPr>
          <p:nvPr>
            <p:ph idx="1"/>
          </p:nvPr>
        </p:nvSpPr>
        <p:spPr>
          <a:xfrm>
            <a:off x="838200" y="1321435"/>
            <a:ext cx="10515600" cy="5269865"/>
          </a:xfrm>
        </p:spPr>
        <p:txBody>
          <a:bodyPr>
            <a:normAutofit fontScale="92500" lnSpcReduction="10000"/>
          </a:bodyPr>
          <a:lstStyle/>
          <a:p>
            <a:pPr marL="0" indent="0" fontAlgn="auto">
              <a:lnSpc>
                <a:spcPct val="100000"/>
              </a:lnSpc>
              <a:spcBef>
                <a:spcPts val="0"/>
              </a:spcBef>
              <a:buNone/>
            </a:pPr>
            <a:r>
              <a:rPr lang="zh-CN" altLang="en-US" b="1" dirty="0"/>
              <a:t>（2）集合运算</a:t>
            </a:r>
          </a:p>
          <a:p>
            <a:pPr marL="0" indent="0" fontAlgn="auto">
              <a:lnSpc>
                <a:spcPct val="100000"/>
              </a:lnSpc>
              <a:spcBef>
                <a:spcPts val="0"/>
              </a:spcBef>
              <a:buNone/>
            </a:pPr>
            <a:r>
              <a:rPr lang="zh-CN" altLang="en-US" sz="2000" b="1" dirty="0">
                <a:latin typeface="Consolas" panose="020B0609020204030204" charset="0"/>
              </a:rPr>
              <a:t>&gt;&gt;&gt; a_set = set([8, 9, 10, 11, 12, 13])</a:t>
            </a:r>
          </a:p>
          <a:p>
            <a:pPr marL="0" indent="0" fontAlgn="auto">
              <a:lnSpc>
                <a:spcPct val="100000"/>
              </a:lnSpc>
              <a:spcBef>
                <a:spcPts val="0"/>
              </a:spcBef>
              <a:buNone/>
            </a:pPr>
            <a:r>
              <a:rPr lang="zh-CN" altLang="en-US" sz="2000" b="1" dirty="0">
                <a:latin typeface="Consolas" panose="020B0609020204030204" charset="0"/>
              </a:rPr>
              <a:t>&gt;&gt;&gt; b_set = {0, 1, 2, 3, 7, 8}</a:t>
            </a:r>
          </a:p>
          <a:p>
            <a:pPr marL="0" indent="0" fontAlgn="auto">
              <a:lnSpc>
                <a:spcPct val="100000"/>
              </a:lnSpc>
              <a:spcBef>
                <a:spcPts val="0"/>
              </a:spcBef>
              <a:buNone/>
            </a:pPr>
            <a:r>
              <a:rPr lang="zh-CN" altLang="en-US" sz="2000" b="1" dirty="0">
                <a:latin typeface="Consolas" panose="020B0609020204030204" charset="0"/>
              </a:rPr>
              <a:t>&gt;&gt;&gt; a_set | b_set                     #并集</a:t>
            </a:r>
          </a:p>
          <a:p>
            <a:pPr marL="0" indent="0" fontAlgn="auto">
              <a:lnSpc>
                <a:spcPct val="100000"/>
              </a:lnSpc>
              <a:spcBef>
                <a:spcPts val="0"/>
              </a:spcBef>
              <a:buNone/>
            </a:pPr>
            <a:r>
              <a:rPr lang="zh-CN" altLang="en-US" sz="2000" b="1" dirty="0">
                <a:solidFill>
                  <a:srgbClr val="00B0F0"/>
                </a:solidFill>
                <a:latin typeface="Consolas" panose="020B0609020204030204" charset="0"/>
              </a:rPr>
              <a:t>{0, 1, 2, 3, 7, 8, 9, 10, 11, 12, 13}</a:t>
            </a:r>
          </a:p>
          <a:p>
            <a:pPr marL="0" indent="0" fontAlgn="auto">
              <a:lnSpc>
                <a:spcPct val="100000"/>
              </a:lnSpc>
              <a:spcBef>
                <a:spcPts val="0"/>
              </a:spcBef>
              <a:buNone/>
            </a:pPr>
            <a:r>
              <a:rPr lang="zh-CN" altLang="en-US" sz="2000" b="1" dirty="0">
                <a:latin typeface="Consolas" panose="020B0609020204030204" charset="0"/>
              </a:rPr>
              <a:t>&gt;&gt;&gt; a_set.union(b_set)                #并集</a:t>
            </a:r>
          </a:p>
          <a:p>
            <a:pPr marL="0" indent="0" fontAlgn="auto">
              <a:lnSpc>
                <a:spcPct val="100000"/>
              </a:lnSpc>
              <a:spcBef>
                <a:spcPts val="0"/>
              </a:spcBef>
              <a:buNone/>
            </a:pPr>
            <a:r>
              <a:rPr lang="zh-CN" altLang="en-US" sz="2000" b="1" dirty="0">
                <a:solidFill>
                  <a:srgbClr val="00B0F0"/>
                </a:solidFill>
                <a:latin typeface="Consolas" panose="020B0609020204030204" charset="0"/>
              </a:rPr>
              <a:t>{0, 1, 2, 3, 7, 8, 9, 10, 11, 12, 13}</a:t>
            </a:r>
          </a:p>
          <a:p>
            <a:pPr marL="0" indent="0" fontAlgn="auto">
              <a:lnSpc>
                <a:spcPct val="100000"/>
              </a:lnSpc>
              <a:spcBef>
                <a:spcPts val="0"/>
              </a:spcBef>
              <a:buNone/>
            </a:pPr>
            <a:r>
              <a:rPr lang="zh-CN" altLang="en-US" sz="2000" b="1" dirty="0">
                <a:latin typeface="Consolas" panose="020B0609020204030204" charset="0"/>
              </a:rPr>
              <a:t>&gt;&gt;&gt; a_set &amp; b_set                     #交集</a:t>
            </a:r>
          </a:p>
          <a:p>
            <a:pPr marL="0" indent="0" fontAlgn="auto">
              <a:lnSpc>
                <a:spcPct val="100000"/>
              </a:lnSpc>
              <a:spcBef>
                <a:spcPts val="0"/>
              </a:spcBef>
              <a:buNone/>
            </a:pPr>
            <a:r>
              <a:rPr lang="zh-CN" altLang="en-US" sz="2000" b="1" dirty="0">
                <a:solidFill>
                  <a:srgbClr val="00B0F0"/>
                </a:solidFill>
                <a:latin typeface="Consolas" panose="020B0609020204030204" charset="0"/>
              </a:rPr>
              <a:t>{8}</a:t>
            </a:r>
          </a:p>
          <a:p>
            <a:pPr marL="0" indent="0" fontAlgn="auto">
              <a:lnSpc>
                <a:spcPct val="100000"/>
              </a:lnSpc>
              <a:spcBef>
                <a:spcPts val="0"/>
              </a:spcBef>
              <a:buNone/>
            </a:pPr>
            <a:r>
              <a:rPr lang="zh-CN" altLang="en-US" sz="2000" b="1" dirty="0">
                <a:latin typeface="Consolas" panose="020B0609020204030204" charset="0"/>
              </a:rPr>
              <a:t>&gt;&gt;&gt; a_set.intersection(b_set)         #交集</a:t>
            </a:r>
          </a:p>
          <a:p>
            <a:pPr marL="0" indent="0" fontAlgn="auto">
              <a:lnSpc>
                <a:spcPct val="100000"/>
              </a:lnSpc>
              <a:spcBef>
                <a:spcPts val="0"/>
              </a:spcBef>
              <a:buNone/>
            </a:pPr>
            <a:r>
              <a:rPr lang="zh-CN" altLang="en-US" sz="2000" b="1" dirty="0">
                <a:solidFill>
                  <a:srgbClr val="00B0F0"/>
                </a:solidFill>
                <a:latin typeface="Consolas" panose="020B0609020204030204" charset="0"/>
              </a:rPr>
              <a:t>{8}</a:t>
            </a:r>
          </a:p>
          <a:p>
            <a:pPr marL="0" indent="0" fontAlgn="auto">
              <a:lnSpc>
                <a:spcPct val="100000"/>
              </a:lnSpc>
              <a:spcBef>
                <a:spcPts val="0"/>
              </a:spcBef>
              <a:buNone/>
            </a:pPr>
            <a:r>
              <a:rPr lang="zh-CN" altLang="en-US" sz="2000" b="1" dirty="0">
                <a:latin typeface="Consolas" panose="020B0609020204030204" charset="0"/>
              </a:rPr>
              <a:t>&gt;&gt;&gt; a_set.difference(b_set)           #差集</a:t>
            </a:r>
          </a:p>
          <a:p>
            <a:pPr marL="0" indent="0" fontAlgn="auto">
              <a:lnSpc>
                <a:spcPct val="100000"/>
              </a:lnSpc>
              <a:spcBef>
                <a:spcPts val="0"/>
              </a:spcBef>
              <a:buNone/>
            </a:pPr>
            <a:r>
              <a:rPr lang="zh-CN" altLang="en-US" sz="2000" b="1" dirty="0">
                <a:solidFill>
                  <a:srgbClr val="00B0F0"/>
                </a:solidFill>
                <a:latin typeface="Consolas" panose="020B0609020204030204" charset="0"/>
              </a:rPr>
              <a:t>{9, 10, 11, 12, 13}</a:t>
            </a:r>
          </a:p>
          <a:p>
            <a:pPr marL="0" indent="0" fontAlgn="auto">
              <a:lnSpc>
                <a:spcPct val="100000"/>
              </a:lnSpc>
              <a:spcBef>
                <a:spcPts val="0"/>
              </a:spcBef>
              <a:buNone/>
            </a:pPr>
            <a:r>
              <a:rPr lang="zh-CN" altLang="en-US" sz="2000" b="1" dirty="0">
                <a:latin typeface="Consolas" panose="020B0609020204030204" charset="0"/>
              </a:rPr>
              <a:t>&gt;&gt;&gt; a_set - b_set</a:t>
            </a:r>
          </a:p>
          <a:p>
            <a:pPr marL="0" indent="0" fontAlgn="auto">
              <a:lnSpc>
                <a:spcPct val="100000"/>
              </a:lnSpc>
              <a:spcBef>
                <a:spcPts val="0"/>
              </a:spcBef>
              <a:buNone/>
            </a:pPr>
            <a:r>
              <a:rPr lang="zh-CN" altLang="en-US" sz="2000" b="1" dirty="0">
                <a:solidFill>
                  <a:srgbClr val="00B0F0"/>
                </a:solidFill>
                <a:latin typeface="Consolas" panose="020B0609020204030204" charset="0"/>
              </a:rPr>
              <a:t>{9, 10, 11, 12, 13}</a:t>
            </a:r>
          </a:p>
          <a:p>
            <a:pPr marL="0" indent="0" fontAlgn="auto">
              <a:lnSpc>
                <a:spcPct val="100000"/>
              </a:lnSpc>
              <a:spcBef>
                <a:spcPts val="0"/>
              </a:spcBef>
              <a:buNone/>
            </a:pPr>
            <a:r>
              <a:rPr lang="zh-CN" altLang="en-US" sz="2000" b="1" dirty="0">
                <a:latin typeface="Consolas" panose="020B0609020204030204" charset="0"/>
              </a:rPr>
              <a:t>&gt;&gt;&gt; a_set.symmetric_difference(b_set) #对称差集</a:t>
            </a:r>
          </a:p>
          <a:p>
            <a:pPr marL="0" indent="0" fontAlgn="auto">
              <a:lnSpc>
                <a:spcPct val="100000"/>
              </a:lnSpc>
              <a:spcBef>
                <a:spcPts val="0"/>
              </a:spcBef>
              <a:buNone/>
            </a:pPr>
            <a:r>
              <a:rPr lang="zh-CN" altLang="en-US" sz="2000" b="1" dirty="0">
                <a:solidFill>
                  <a:srgbClr val="00B0F0"/>
                </a:solidFill>
                <a:latin typeface="Consolas" panose="020B0609020204030204" charset="0"/>
              </a:rPr>
              <a:t>{0, 1, 2, 3, 7, 9, 10, 11, 12, 13}</a:t>
            </a:r>
          </a:p>
          <a:p>
            <a:pPr marL="0" indent="0" fontAlgn="auto">
              <a:lnSpc>
                <a:spcPct val="100000"/>
              </a:lnSpc>
              <a:spcBef>
                <a:spcPts val="0"/>
              </a:spcBef>
              <a:buNone/>
            </a:pPr>
            <a:r>
              <a:rPr lang="zh-CN" altLang="en-US" sz="2000" b="1" dirty="0">
                <a:latin typeface="Consolas" panose="020B0609020204030204" charset="0"/>
              </a:rPr>
              <a:t>&gt;&gt;&gt; a_set ^ b_set</a:t>
            </a:r>
          </a:p>
          <a:p>
            <a:pPr marL="0" indent="0" fontAlgn="auto">
              <a:lnSpc>
                <a:spcPct val="100000"/>
              </a:lnSpc>
              <a:spcBef>
                <a:spcPts val="0"/>
              </a:spcBef>
              <a:buNone/>
            </a:pPr>
            <a:r>
              <a:rPr lang="zh-CN" altLang="en-US" sz="2000" b="1" dirty="0">
                <a:solidFill>
                  <a:srgbClr val="00B0F0"/>
                </a:solidFill>
                <a:latin typeface="Consolas" panose="020B0609020204030204" charset="0"/>
              </a:rPr>
              <a:t>{0, 1, 2, 3, 7, 9, 10, 11, 12, 13}</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80</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5</a:t>
            </a:r>
            <a:r>
              <a:rPr lang="zh-CN" altLang="en-US">
                <a:sym typeface="+mn-ea"/>
              </a:rPr>
              <a:t>.2  集合操作与运算</a:t>
            </a:r>
            <a:endParaRPr lang="zh-CN" altLang="en-US"/>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zh-CN" altLang="en-US" sz="2000" b="1" dirty="0">
                <a:latin typeface="Consolas" panose="020B0609020204030204" charset="0"/>
              </a:rPr>
              <a:t>&gt;&gt;&gt; x = {1, 2, 3}</a:t>
            </a:r>
          </a:p>
          <a:p>
            <a:pPr marL="0" indent="0" fontAlgn="auto">
              <a:lnSpc>
                <a:spcPct val="100000"/>
              </a:lnSpc>
              <a:spcBef>
                <a:spcPts val="0"/>
              </a:spcBef>
              <a:buNone/>
            </a:pPr>
            <a:r>
              <a:rPr lang="zh-CN" altLang="en-US" sz="2000" b="1" dirty="0">
                <a:latin typeface="Consolas" panose="020B0609020204030204" charset="0"/>
              </a:rPr>
              <a:t>&gt;&gt;&gt; y = {1, 2, 5}</a:t>
            </a:r>
          </a:p>
          <a:p>
            <a:pPr marL="0" indent="0" fontAlgn="auto">
              <a:lnSpc>
                <a:spcPct val="100000"/>
              </a:lnSpc>
              <a:spcBef>
                <a:spcPts val="0"/>
              </a:spcBef>
              <a:buNone/>
            </a:pPr>
            <a:r>
              <a:rPr lang="zh-CN" altLang="en-US" sz="2000" b="1" dirty="0">
                <a:latin typeface="Consolas" panose="020B0609020204030204" charset="0"/>
              </a:rPr>
              <a:t>&gt;&gt;&gt; z = {1, 2, 3, 4}</a:t>
            </a:r>
          </a:p>
          <a:p>
            <a:pPr marL="0" indent="0" fontAlgn="auto">
              <a:lnSpc>
                <a:spcPct val="100000"/>
              </a:lnSpc>
              <a:spcBef>
                <a:spcPts val="0"/>
              </a:spcBef>
              <a:buNone/>
            </a:pPr>
            <a:r>
              <a:rPr lang="zh-CN" altLang="en-US" sz="2000" b="1" dirty="0">
                <a:latin typeface="Consolas" panose="020B0609020204030204" charset="0"/>
              </a:rPr>
              <a:t>&gt;&gt;&gt; x &lt; y                             #比较集合大小/包含关系</a:t>
            </a:r>
          </a:p>
          <a:p>
            <a:pPr marL="0" indent="0" fontAlgn="auto">
              <a:lnSpc>
                <a:spcPct val="100000"/>
              </a:lnSpc>
              <a:spcBef>
                <a:spcPts val="0"/>
              </a:spcBef>
              <a:buNone/>
            </a:pPr>
            <a:r>
              <a:rPr lang="zh-CN" altLang="en-US" sz="2000" b="1" dirty="0">
                <a:solidFill>
                  <a:srgbClr val="00B0F0"/>
                </a:solidFill>
                <a:latin typeface="Consolas" panose="020B0609020204030204" charset="0"/>
              </a:rPr>
              <a:t>False</a:t>
            </a:r>
          </a:p>
          <a:p>
            <a:pPr marL="0" indent="0" fontAlgn="auto">
              <a:lnSpc>
                <a:spcPct val="100000"/>
              </a:lnSpc>
              <a:spcBef>
                <a:spcPts val="0"/>
              </a:spcBef>
              <a:buNone/>
            </a:pPr>
            <a:r>
              <a:rPr lang="zh-CN" altLang="en-US" sz="2000" b="1" dirty="0">
                <a:latin typeface="Consolas" panose="020B0609020204030204" charset="0"/>
              </a:rPr>
              <a:t>&gt;&gt;&gt; x &lt; z                             #真子集</a:t>
            </a:r>
          </a:p>
          <a:p>
            <a:pPr marL="0" indent="0" fontAlgn="auto">
              <a:lnSpc>
                <a:spcPct val="100000"/>
              </a:lnSpc>
              <a:spcBef>
                <a:spcPts val="0"/>
              </a:spcBef>
              <a:buNone/>
            </a:pPr>
            <a:r>
              <a:rPr lang="zh-CN" altLang="en-US" sz="2000" b="1" dirty="0">
                <a:solidFill>
                  <a:srgbClr val="00B0F0"/>
                </a:solidFill>
                <a:latin typeface="Consolas" panose="020B0609020204030204" charset="0"/>
              </a:rPr>
              <a:t>True</a:t>
            </a:r>
          </a:p>
          <a:p>
            <a:pPr marL="0" indent="0" fontAlgn="auto">
              <a:lnSpc>
                <a:spcPct val="100000"/>
              </a:lnSpc>
              <a:spcBef>
                <a:spcPts val="0"/>
              </a:spcBef>
              <a:buNone/>
            </a:pPr>
            <a:r>
              <a:rPr lang="zh-CN" altLang="en-US" sz="2000" b="1" dirty="0">
                <a:latin typeface="Consolas" panose="020B0609020204030204" charset="0"/>
              </a:rPr>
              <a:t>&gt;&gt;&gt; y &lt; z</a:t>
            </a:r>
          </a:p>
          <a:p>
            <a:pPr marL="0" indent="0" fontAlgn="auto">
              <a:lnSpc>
                <a:spcPct val="100000"/>
              </a:lnSpc>
              <a:spcBef>
                <a:spcPts val="0"/>
              </a:spcBef>
              <a:buNone/>
            </a:pPr>
            <a:r>
              <a:rPr lang="zh-CN" altLang="en-US" sz="2000" b="1" dirty="0">
                <a:solidFill>
                  <a:srgbClr val="00B0F0"/>
                </a:solidFill>
                <a:latin typeface="Consolas" panose="020B0609020204030204" charset="0"/>
              </a:rPr>
              <a:t>False</a:t>
            </a:r>
          </a:p>
          <a:p>
            <a:pPr marL="0" indent="0" fontAlgn="auto">
              <a:lnSpc>
                <a:spcPct val="100000"/>
              </a:lnSpc>
              <a:spcBef>
                <a:spcPts val="0"/>
              </a:spcBef>
              <a:buNone/>
            </a:pPr>
            <a:r>
              <a:rPr lang="zh-CN" altLang="en-US" sz="2000" b="1" dirty="0">
                <a:latin typeface="Consolas" panose="020B0609020204030204" charset="0"/>
              </a:rPr>
              <a:t>&gt;&gt;&gt; {1, 2, 3} &lt;= {1, 2, 3}            #子集</a:t>
            </a:r>
          </a:p>
          <a:p>
            <a:pPr marL="0" indent="0" fontAlgn="auto">
              <a:lnSpc>
                <a:spcPct val="100000"/>
              </a:lnSpc>
              <a:spcBef>
                <a:spcPts val="0"/>
              </a:spcBef>
              <a:buNone/>
            </a:pPr>
            <a:r>
              <a:rPr lang="zh-CN" altLang="en-US" sz="2000" b="1" dirty="0">
                <a:solidFill>
                  <a:srgbClr val="00B0F0"/>
                </a:solidFill>
                <a:latin typeface="Consolas" panose="020B0609020204030204" charset="0"/>
              </a:rPr>
              <a:t>True</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81</a:t>
            </a:fld>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a:t>
            </a:r>
            <a:r>
              <a:rPr lang="en-US" altLang="zh-CN"/>
              <a:t>5</a:t>
            </a:r>
            <a:r>
              <a:rPr lang="zh-CN" altLang="en-US"/>
              <a:t>.</a:t>
            </a:r>
            <a:r>
              <a:rPr lang="en-US" altLang="zh-CN"/>
              <a:t>3</a:t>
            </a:r>
            <a:r>
              <a:rPr lang="zh-CN" altLang="en-US"/>
              <a:t>  集合应用案例</a:t>
            </a:r>
          </a:p>
        </p:txBody>
      </p:sp>
      <p:sp>
        <p:nvSpPr>
          <p:cNvPr id="3" name="内容占位符 2"/>
          <p:cNvSpPr>
            <a:spLocks noGrp="1"/>
          </p:cNvSpPr>
          <p:nvPr>
            <p:ph idx="1"/>
          </p:nvPr>
        </p:nvSpPr>
        <p:spPr>
          <a:xfrm>
            <a:off x="676275" y="1435417"/>
            <a:ext cx="10515600" cy="4918075"/>
          </a:xfrm>
        </p:spPr>
        <p:txBody>
          <a:bodyPr>
            <a:normAutofit fontScale="92500" lnSpcReduction="20000"/>
          </a:bodyPr>
          <a:lstStyle/>
          <a:p>
            <a:pPr indent="-228600" fontAlgn="auto">
              <a:lnSpc>
                <a:spcPct val="150000"/>
              </a:lnSpc>
              <a:spcBef>
                <a:spcPts val="0"/>
              </a:spcBef>
              <a:buFont typeface="Arial" panose="020B0604020202020204" pitchFamily="34" charset="0"/>
              <a:buChar char="•"/>
            </a:pPr>
            <a:r>
              <a:rPr lang="zh-CN" altLang="en-US" sz="2400" b="1" dirty="0"/>
              <a:t>例</a:t>
            </a:r>
            <a:r>
              <a:rPr lang="en-US" altLang="zh-CN" sz="2400" b="1" dirty="0"/>
              <a:t>3-5  </a:t>
            </a:r>
            <a:r>
              <a:rPr lang="zh-CN" altLang="en-US" sz="2400" b="1" dirty="0"/>
              <a:t>使用集合</a:t>
            </a:r>
            <a:r>
              <a:rPr lang="zh-CN" altLang="en-US" sz="2400" b="1" dirty="0">
                <a:solidFill>
                  <a:srgbClr val="FF0000"/>
                </a:solidFill>
              </a:rPr>
              <a:t>快速提取序列中单一元素</a:t>
            </a:r>
            <a:r>
              <a:rPr lang="zh-CN" altLang="en-US" sz="2400" b="1" dirty="0" smtClean="0"/>
              <a:t>，</a:t>
            </a:r>
            <a:endParaRPr lang="en-US" altLang="zh-CN" sz="2400" b="1" dirty="0" smtClean="0"/>
          </a:p>
          <a:p>
            <a:pPr marL="0" indent="0" fontAlgn="auto">
              <a:lnSpc>
                <a:spcPct val="150000"/>
              </a:lnSpc>
              <a:spcBef>
                <a:spcPts val="0"/>
              </a:spcBef>
              <a:buNone/>
            </a:pPr>
            <a:r>
              <a:rPr lang="zh-CN" altLang="en-US" sz="2400" b="1" dirty="0" smtClean="0"/>
              <a:t>即</a:t>
            </a:r>
            <a:r>
              <a:rPr lang="zh-CN" altLang="en-US" sz="2400" b="1" dirty="0"/>
              <a:t>提取出序列中所有不重复</a:t>
            </a:r>
            <a:r>
              <a:rPr lang="zh-CN" altLang="en-US" sz="2400" b="1" dirty="0" smtClean="0"/>
              <a:t>元素。</a:t>
            </a:r>
            <a:endParaRPr lang="zh-CN" altLang="en-US" sz="2000" b="1" dirty="0">
              <a:latin typeface="Consolas" panose="020B0609020204030204" charset="0"/>
            </a:endParaRPr>
          </a:p>
          <a:p>
            <a:pPr marL="0" indent="0" fontAlgn="auto">
              <a:lnSpc>
                <a:spcPct val="120000"/>
              </a:lnSpc>
              <a:spcBef>
                <a:spcPts val="0"/>
              </a:spcBef>
              <a:buNone/>
            </a:pPr>
            <a:endParaRPr lang="en-US" altLang="zh-CN" sz="2000" b="1" dirty="0" smtClean="0">
              <a:latin typeface="Consolas" panose="020B0609020204030204" charset="0"/>
            </a:endParaRPr>
          </a:p>
          <a:p>
            <a:pPr marL="0" indent="0" fontAlgn="auto">
              <a:lnSpc>
                <a:spcPct val="120000"/>
              </a:lnSpc>
              <a:spcBef>
                <a:spcPts val="0"/>
              </a:spcBef>
              <a:buNone/>
            </a:pPr>
            <a:r>
              <a:rPr lang="zh-CN" altLang="en-US" sz="2000" b="1" dirty="0" smtClean="0">
                <a:latin typeface="Consolas" panose="020B0609020204030204" charset="0"/>
              </a:rPr>
              <a:t>&gt;&gt;&gt; </a:t>
            </a:r>
            <a:r>
              <a:rPr lang="zh-CN" altLang="en-US" sz="2000" b="1" dirty="0">
                <a:latin typeface="Consolas" panose="020B0609020204030204" charset="0"/>
              </a:rPr>
              <a:t>import random</a:t>
            </a:r>
          </a:p>
          <a:p>
            <a:pPr marL="0" indent="0" fontAlgn="auto">
              <a:lnSpc>
                <a:spcPct val="120000"/>
              </a:lnSpc>
              <a:spcBef>
                <a:spcPts val="0"/>
              </a:spcBef>
              <a:buNone/>
            </a:pPr>
            <a:r>
              <a:rPr lang="zh-CN" altLang="en-US" sz="2000" b="1" dirty="0">
                <a:latin typeface="Consolas" panose="020B0609020204030204" charset="0"/>
              </a:rPr>
              <a:t>#生成100个介于0到9999之间的随机数</a:t>
            </a:r>
          </a:p>
          <a:p>
            <a:pPr marL="0" indent="0" fontAlgn="auto">
              <a:lnSpc>
                <a:spcPct val="120000"/>
              </a:lnSpc>
              <a:spcBef>
                <a:spcPts val="0"/>
              </a:spcBef>
              <a:buNone/>
            </a:pPr>
            <a:r>
              <a:rPr lang="zh-CN" altLang="en-US" sz="2000" b="1" dirty="0">
                <a:latin typeface="Consolas" panose="020B0609020204030204" charset="0"/>
              </a:rPr>
              <a:t>&gt;&gt;&gt; listRandom = [random.choice(range(</a:t>
            </a:r>
            <a:r>
              <a:rPr lang="zh-CN" altLang="en-US" sz="2000" b="1" dirty="0" smtClean="0">
                <a:latin typeface="Consolas" panose="020B0609020204030204" charset="0"/>
              </a:rPr>
              <a:t>10</a:t>
            </a:r>
            <a:r>
              <a:rPr lang="en-US" altLang="zh-CN" sz="2000" b="1" dirty="0" smtClean="0">
                <a:latin typeface="Consolas" panose="020B0609020204030204" charset="0"/>
              </a:rPr>
              <a:t>0</a:t>
            </a:r>
            <a:r>
              <a:rPr lang="zh-CN" altLang="en-US" sz="2000" b="1" dirty="0" smtClean="0">
                <a:latin typeface="Consolas" panose="020B0609020204030204" charset="0"/>
              </a:rPr>
              <a:t>00</a:t>
            </a:r>
            <a:r>
              <a:rPr lang="zh-CN" altLang="en-US" sz="2000" b="1" dirty="0">
                <a:latin typeface="Consolas" panose="020B0609020204030204" charset="0"/>
              </a:rPr>
              <a:t>)) for i in range(100)] </a:t>
            </a:r>
          </a:p>
          <a:p>
            <a:pPr marL="0" indent="0" fontAlgn="auto">
              <a:lnSpc>
                <a:spcPct val="120000"/>
              </a:lnSpc>
              <a:spcBef>
                <a:spcPts val="0"/>
              </a:spcBef>
              <a:buNone/>
            </a:pPr>
            <a:r>
              <a:rPr lang="zh-CN" altLang="en-US" sz="2000" b="1" dirty="0">
                <a:latin typeface="Consolas" panose="020B0609020204030204" charset="0"/>
              </a:rPr>
              <a:t>&gt;&gt;&gt; </a:t>
            </a:r>
            <a:r>
              <a:rPr lang="zh-CN" altLang="en-US" sz="2000" b="1" dirty="0">
                <a:solidFill>
                  <a:srgbClr val="FF0000"/>
                </a:solidFill>
                <a:latin typeface="Consolas" panose="020B0609020204030204" charset="0"/>
              </a:rPr>
              <a:t>newSet = set(listRandom)</a:t>
            </a:r>
          </a:p>
          <a:p>
            <a:pPr marL="0" indent="0" fontAlgn="auto">
              <a:lnSpc>
                <a:spcPct val="120000"/>
              </a:lnSpc>
              <a:spcBef>
                <a:spcPts val="0"/>
              </a:spcBef>
              <a:buNone/>
            </a:pPr>
            <a:r>
              <a:rPr lang="en-US" altLang="zh-CN" sz="2000" b="1" dirty="0">
                <a:latin typeface="Consolas" panose="020B0609020204030204" charset="0"/>
              </a:rPr>
              <a:t>&gt;&gt;&gt; print(</a:t>
            </a:r>
            <a:r>
              <a:rPr lang="en-US" altLang="zh-CN" sz="2000" b="1" dirty="0" err="1">
                <a:latin typeface="Consolas" panose="020B0609020204030204" charset="0"/>
              </a:rPr>
              <a:t>newSet</a:t>
            </a:r>
            <a:r>
              <a:rPr lang="en-US" altLang="zh-CN" sz="2000" b="1" dirty="0" smtClean="0">
                <a:latin typeface="Consolas" panose="020B0609020204030204" charset="0"/>
              </a:rPr>
              <a:t>)</a:t>
            </a:r>
          </a:p>
          <a:p>
            <a:pPr marL="0" indent="0" fontAlgn="auto">
              <a:lnSpc>
                <a:spcPct val="120000"/>
              </a:lnSpc>
              <a:spcBef>
                <a:spcPts val="0"/>
              </a:spcBef>
              <a:buNone/>
            </a:pPr>
            <a:r>
              <a:rPr lang="en-US" altLang="zh-CN" sz="2000" b="1" dirty="0" smtClean="0">
                <a:solidFill>
                  <a:srgbClr val="00B0F0"/>
                </a:solidFill>
                <a:latin typeface="Consolas" panose="020B0609020204030204" charset="0"/>
              </a:rPr>
              <a:t>#</a:t>
            </a:r>
            <a:r>
              <a:rPr lang="zh-CN" altLang="en-US" sz="2000" b="1" dirty="0" smtClean="0">
                <a:solidFill>
                  <a:srgbClr val="00B0F0"/>
                </a:solidFill>
                <a:latin typeface="Consolas" panose="020B0609020204030204" charset="0"/>
              </a:rPr>
              <a:t>范围改小点</a:t>
            </a:r>
            <a:endParaRPr lang="en-US" altLang="zh-CN" sz="2000" b="1" dirty="0">
              <a:solidFill>
                <a:srgbClr val="00B0F0"/>
              </a:solidFill>
              <a:latin typeface="Consolas" panose="020B0609020204030204" charset="0"/>
            </a:endParaRPr>
          </a:p>
          <a:p>
            <a:pPr marL="0" indent="0" fontAlgn="auto">
              <a:lnSpc>
                <a:spcPct val="120000"/>
              </a:lnSpc>
              <a:spcBef>
                <a:spcPts val="0"/>
              </a:spcBef>
              <a:buNone/>
            </a:pPr>
            <a:r>
              <a:rPr lang="en-US" altLang="zh-CN" sz="2000" b="1" dirty="0">
                <a:solidFill>
                  <a:srgbClr val="00B0F0"/>
                </a:solidFill>
                <a:latin typeface="Consolas" panose="020B0609020204030204" charset="0"/>
              </a:rPr>
              <a:t>&gt;&gt;&gt; </a:t>
            </a:r>
            <a:r>
              <a:rPr lang="en-US" altLang="zh-CN" sz="2000" b="1" dirty="0" err="1">
                <a:solidFill>
                  <a:srgbClr val="00B0F0"/>
                </a:solidFill>
                <a:latin typeface="Consolas" panose="020B0609020204030204" charset="0"/>
              </a:rPr>
              <a:t>listRandom</a:t>
            </a:r>
            <a:r>
              <a:rPr lang="en-US" altLang="zh-CN" sz="2000" b="1" dirty="0">
                <a:solidFill>
                  <a:srgbClr val="00B0F0"/>
                </a:solidFill>
                <a:latin typeface="Consolas" panose="020B0609020204030204" charset="0"/>
              </a:rPr>
              <a:t> = [</a:t>
            </a:r>
            <a:r>
              <a:rPr lang="en-US" altLang="zh-CN" sz="2000" b="1" dirty="0" err="1">
                <a:solidFill>
                  <a:srgbClr val="00B0F0"/>
                </a:solidFill>
                <a:latin typeface="Consolas" panose="020B0609020204030204" charset="0"/>
              </a:rPr>
              <a:t>random.choice</a:t>
            </a:r>
            <a:r>
              <a:rPr lang="en-US" altLang="zh-CN" sz="2000" b="1" dirty="0">
                <a:solidFill>
                  <a:srgbClr val="00B0F0"/>
                </a:solidFill>
                <a:latin typeface="Consolas" panose="020B0609020204030204" charset="0"/>
              </a:rPr>
              <a:t>(range(1000)) for </a:t>
            </a:r>
            <a:r>
              <a:rPr lang="en-US" altLang="zh-CN" sz="2000" b="1" dirty="0" err="1">
                <a:solidFill>
                  <a:srgbClr val="00B0F0"/>
                </a:solidFill>
                <a:latin typeface="Consolas" panose="020B0609020204030204" charset="0"/>
              </a:rPr>
              <a:t>i</a:t>
            </a:r>
            <a:r>
              <a:rPr lang="en-US" altLang="zh-CN" sz="2000" b="1" dirty="0">
                <a:solidFill>
                  <a:srgbClr val="00B0F0"/>
                </a:solidFill>
                <a:latin typeface="Consolas" panose="020B0609020204030204" charset="0"/>
              </a:rPr>
              <a:t> in range(100</a:t>
            </a:r>
            <a:r>
              <a:rPr lang="en-US" altLang="zh-CN" sz="2000" b="1" dirty="0" smtClean="0">
                <a:solidFill>
                  <a:srgbClr val="00B0F0"/>
                </a:solidFill>
                <a:latin typeface="Consolas" panose="020B0609020204030204" charset="0"/>
              </a:rPr>
              <a:t>)]#</a:t>
            </a:r>
            <a:r>
              <a:rPr lang="zh-CN" altLang="en-US" sz="2000" b="1" dirty="0" smtClean="0">
                <a:solidFill>
                  <a:srgbClr val="00B0F0"/>
                </a:solidFill>
                <a:latin typeface="Consolas" panose="020B0609020204030204" charset="0"/>
              </a:rPr>
              <a:t>有重复</a:t>
            </a:r>
            <a:endParaRPr lang="en-US" altLang="zh-CN" sz="2000" b="1" dirty="0">
              <a:solidFill>
                <a:srgbClr val="00B0F0"/>
              </a:solidFill>
              <a:latin typeface="Consolas" panose="020B0609020204030204" charset="0"/>
            </a:endParaRPr>
          </a:p>
          <a:p>
            <a:pPr marL="0" indent="0" fontAlgn="auto">
              <a:lnSpc>
                <a:spcPct val="120000"/>
              </a:lnSpc>
              <a:spcBef>
                <a:spcPts val="0"/>
              </a:spcBef>
              <a:buNone/>
            </a:pPr>
            <a:r>
              <a:rPr lang="en-US" altLang="zh-CN" sz="2000" b="1" dirty="0">
                <a:solidFill>
                  <a:srgbClr val="00B0F0"/>
                </a:solidFill>
                <a:latin typeface="Consolas" panose="020B0609020204030204" charset="0"/>
              </a:rPr>
              <a:t>&gt;&gt;&gt; </a:t>
            </a:r>
            <a:r>
              <a:rPr lang="en-US" altLang="zh-CN" sz="2000" b="1" dirty="0" err="1">
                <a:solidFill>
                  <a:srgbClr val="00B0F0"/>
                </a:solidFill>
                <a:latin typeface="Consolas" panose="020B0609020204030204" charset="0"/>
              </a:rPr>
              <a:t>len</a:t>
            </a:r>
            <a:r>
              <a:rPr lang="en-US" altLang="zh-CN" sz="2000" b="1" dirty="0">
                <a:solidFill>
                  <a:srgbClr val="00B0F0"/>
                </a:solidFill>
                <a:latin typeface="Consolas" panose="020B0609020204030204" charset="0"/>
              </a:rPr>
              <a:t>(</a:t>
            </a:r>
            <a:r>
              <a:rPr lang="en-US" altLang="zh-CN" sz="2000" b="1" dirty="0" err="1">
                <a:solidFill>
                  <a:srgbClr val="00B0F0"/>
                </a:solidFill>
                <a:latin typeface="Consolas" panose="020B0609020204030204" charset="0"/>
              </a:rPr>
              <a:t>listRandom</a:t>
            </a:r>
            <a:r>
              <a:rPr lang="en-US" altLang="zh-CN" sz="2000" b="1" dirty="0">
                <a:solidFill>
                  <a:srgbClr val="00B0F0"/>
                </a:solidFill>
                <a:latin typeface="Consolas" panose="020B0609020204030204" charset="0"/>
              </a:rPr>
              <a:t>)</a:t>
            </a:r>
          </a:p>
          <a:p>
            <a:pPr marL="0" indent="0" fontAlgn="auto">
              <a:lnSpc>
                <a:spcPct val="120000"/>
              </a:lnSpc>
              <a:spcBef>
                <a:spcPts val="0"/>
              </a:spcBef>
              <a:buNone/>
            </a:pPr>
            <a:r>
              <a:rPr lang="en-US" altLang="zh-CN" sz="2000" b="1" dirty="0">
                <a:solidFill>
                  <a:srgbClr val="00B0F0"/>
                </a:solidFill>
                <a:latin typeface="Consolas" panose="020B0609020204030204" charset="0"/>
              </a:rPr>
              <a:t>100</a:t>
            </a:r>
          </a:p>
          <a:p>
            <a:pPr marL="0" indent="0" fontAlgn="auto">
              <a:lnSpc>
                <a:spcPct val="120000"/>
              </a:lnSpc>
              <a:spcBef>
                <a:spcPts val="0"/>
              </a:spcBef>
              <a:buNone/>
            </a:pPr>
            <a:r>
              <a:rPr lang="en-US" altLang="zh-CN" sz="2000" b="1" dirty="0">
                <a:solidFill>
                  <a:srgbClr val="00B0F0"/>
                </a:solidFill>
                <a:latin typeface="Consolas" panose="020B0609020204030204" charset="0"/>
              </a:rPr>
              <a:t>&gt;&gt;&gt; </a:t>
            </a:r>
            <a:r>
              <a:rPr lang="en-US" altLang="zh-CN" sz="2000" b="1" dirty="0" err="1">
                <a:solidFill>
                  <a:srgbClr val="00B0F0"/>
                </a:solidFill>
                <a:latin typeface="Consolas" panose="020B0609020204030204" charset="0"/>
              </a:rPr>
              <a:t>newSet</a:t>
            </a:r>
            <a:r>
              <a:rPr lang="en-US" altLang="zh-CN" sz="2000" b="1" dirty="0">
                <a:solidFill>
                  <a:srgbClr val="00B0F0"/>
                </a:solidFill>
                <a:latin typeface="Consolas" panose="020B0609020204030204" charset="0"/>
              </a:rPr>
              <a:t> = set(</a:t>
            </a:r>
            <a:r>
              <a:rPr lang="en-US" altLang="zh-CN" sz="2000" b="1" dirty="0" err="1">
                <a:solidFill>
                  <a:srgbClr val="00B0F0"/>
                </a:solidFill>
                <a:latin typeface="Consolas" panose="020B0609020204030204" charset="0"/>
              </a:rPr>
              <a:t>listRandom</a:t>
            </a:r>
            <a:r>
              <a:rPr lang="en-US" altLang="zh-CN" sz="2000" b="1" dirty="0">
                <a:solidFill>
                  <a:srgbClr val="00B0F0"/>
                </a:solidFill>
                <a:latin typeface="Consolas" panose="020B0609020204030204" charset="0"/>
              </a:rPr>
              <a:t>)</a:t>
            </a:r>
          </a:p>
          <a:p>
            <a:pPr marL="0" indent="0" fontAlgn="auto">
              <a:lnSpc>
                <a:spcPct val="120000"/>
              </a:lnSpc>
              <a:spcBef>
                <a:spcPts val="0"/>
              </a:spcBef>
              <a:buNone/>
            </a:pPr>
            <a:r>
              <a:rPr lang="en-US" altLang="zh-CN" sz="2000" b="1" dirty="0">
                <a:solidFill>
                  <a:srgbClr val="00B0F0"/>
                </a:solidFill>
                <a:latin typeface="Consolas" panose="020B0609020204030204" charset="0"/>
              </a:rPr>
              <a:t>&gt;&gt;&gt; </a:t>
            </a:r>
            <a:r>
              <a:rPr lang="en-US" altLang="zh-CN" sz="2000" b="1" dirty="0" err="1">
                <a:solidFill>
                  <a:srgbClr val="00B0F0"/>
                </a:solidFill>
                <a:latin typeface="Consolas" panose="020B0609020204030204" charset="0"/>
              </a:rPr>
              <a:t>len</a:t>
            </a:r>
            <a:r>
              <a:rPr lang="en-US" altLang="zh-CN" sz="2000" b="1" dirty="0">
                <a:solidFill>
                  <a:srgbClr val="00B0F0"/>
                </a:solidFill>
                <a:latin typeface="Consolas" panose="020B0609020204030204" charset="0"/>
              </a:rPr>
              <a:t>(</a:t>
            </a:r>
            <a:r>
              <a:rPr lang="en-US" altLang="zh-CN" sz="2000" b="1" dirty="0" err="1">
                <a:solidFill>
                  <a:srgbClr val="00B0F0"/>
                </a:solidFill>
                <a:latin typeface="Consolas" panose="020B0609020204030204" charset="0"/>
              </a:rPr>
              <a:t>newSet</a:t>
            </a:r>
            <a:r>
              <a:rPr lang="en-US" altLang="zh-CN" sz="2000" b="1" dirty="0">
                <a:solidFill>
                  <a:srgbClr val="00B0F0"/>
                </a:solidFill>
                <a:latin typeface="Consolas" panose="020B0609020204030204" charset="0"/>
              </a:rPr>
              <a:t>)</a:t>
            </a:r>
          </a:p>
          <a:p>
            <a:pPr marL="0" indent="0" fontAlgn="auto">
              <a:lnSpc>
                <a:spcPct val="120000"/>
              </a:lnSpc>
              <a:spcBef>
                <a:spcPts val="0"/>
              </a:spcBef>
              <a:buNone/>
            </a:pPr>
            <a:r>
              <a:rPr lang="en-US" altLang="zh-CN" sz="2000" b="1" dirty="0">
                <a:solidFill>
                  <a:srgbClr val="00B0F0"/>
                </a:solidFill>
                <a:latin typeface="Consolas" panose="020B0609020204030204" charset="0"/>
              </a:rPr>
              <a:t>98</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82</a:t>
            </a:fld>
            <a:endParaRPr lang="zh-CN" altLang="en-US"/>
          </a:p>
        </p:txBody>
      </p:sp>
      <p:pic>
        <p:nvPicPr>
          <p:cNvPr id="5" name="内容占位符 3"/>
          <p:cNvPicPr>
            <a:picLocks noChangeAspect="1"/>
          </p:cNvPicPr>
          <p:nvPr/>
        </p:nvPicPr>
        <p:blipFill>
          <a:blip r:embed="rId2">
            <a:extLst>
              <a:ext uri="{28A0092B-C50C-407E-A947-70E740481C1C}">
                <a14:useLocalDpi xmlns:a14="http://schemas.microsoft.com/office/drawing/2010/main" val="0"/>
              </a:ext>
            </a:extLst>
          </a:blip>
          <a:srcRect t="6213"/>
          <a:stretch>
            <a:fillRect/>
          </a:stretch>
        </p:blipFill>
        <p:spPr>
          <a:xfrm>
            <a:off x="7550468" y="117475"/>
            <a:ext cx="4608512" cy="6740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5</a:t>
            </a:r>
            <a:r>
              <a:rPr lang="zh-CN" altLang="en-US">
                <a:sym typeface="+mn-ea"/>
              </a:rPr>
              <a:t>.</a:t>
            </a:r>
            <a:r>
              <a:rPr lang="en-US" altLang="zh-CN">
                <a:sym typeface="+mn-ea"/>
              </a:rPr>
              <a:t>3</a:t>
            </a:r>
            <a:r>
              <a:rPr lang="zh-CN" altLang="en-US">
                <a:sym typeface="+mn-ea"/>
              </a:rPr>
              <a:t>  集合应用案例</a:t>
            </a:r>
            <a:endParaRPr lang="zh-CN" altLang="en-US"/>
          </a:p>
        </p:txBody>
      </p:sp>
      <p:sp>
        <p:nvSpPr>
          <p:cNvPr id="3" name="内容占位符 2"/>
          <p:cNvSpPr>
            <a:spLocks noGrp="1"/>
          </p:cNvSpPr>
          <p:nvPr>
            <p:ph idx="1"/>
          </p:nvPr>
        </p:nvSpPr>
        <p:spPr>
          <a:xfrm>
            <a:off x="643467" y="1361440"/>
            <a:ext cx="10515600" cy="4639945"/>
          </a:xfrm>
        </p:spPr>
        <p:txBody>
          <a:bodyPr>
            <a:normAutofit fontScale="92500" lnSpcReduction="20000"/>
          </a:bodyPr>
          <a:lstStyle/>
          <a:p>
            <a:pPr>
              <a:buFont typeface="Arial" panose="020B0604020202020204" pitchFamily="34" charset="0"/>
              <a:buChar char="•"/>
            </a:pPr>
            <a:r>
              <a:rPr lang="zh-CN" altLang="en-US" sz="2400" b="1" dirty="0"/>
              <a:t>例</a:t>
            </a:r>
            <a:r>
              <a:rPr lang="en-US" altLang="zh-CN" sz="2400" b="1" dirty="0"/>
              <a:t>3-6  </a:t>
            </a:r>
            <a:r>
              <a:rPr lang="zh-CN" altLang="en-US" sz="2400" b="1" dirty="0">
                <a:solidFill>
                  <a:srgbClr val="FF0000"/>
                </a:solidFill>
              </a:rPr>
              <a:t>返回指定范围内一定数量的不重复</a:t>
            </a:r>
            <a:r>
              <a:rPr lang="zh-CN" altLang="en-US" sz="2400" b="1" dirty="0" smtClean="0">
                <a:solidFill>
                  <a:srgbClr val="FF0000"/>
                </a:solidFill>
              </a:rPr>
              <a:t>数字，</a:t>
            </a:r>
            <a:endParaRPr lang="en-US" altLang="zh-CN" sz="2400" b="1" dirty="0" smtClean="0">
              <a:solidFill>
                <a:srgbClr val="FF0000"/>
              </a:solidFill>
            </a:endParaRPr>
          </a:p>
          <a:p>
            <a:pPr marL="0" indent="0">
              <a:buNone/>
            </a:pPr>
            <a:r>
              <a:rPr lang="zh-CN" altLang="en-US" sz="2400" b="1" dirty="0" smtClean="0"/>
              <a:t>保证个数。</a:t>
            </a:r>
            <a:endParaRPr lang="zh-CN" altLang="en-US" sz="2400" b="1" dirty="0"/>
          </a:p>
          <a:p>
            <a:pPr marL="0" indent="0" fontAlgn="auto">
              <a:lnSpc>
                <a:spcPct val="100000"/>
              </a:lnSpc>
              <a:spcBef>
                <a:spcPts val="0"/>
              </a:spcBef>
              <a:buNone/>
            </a:pPr>
            <a:endParaRPr lang="zh-CN" altLang="en-US" sz="2000" b="1" dirty="0">
              <a:latin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rPr>
              <a:t>import random</a:t>
            </a:r>
          </a:p>
          <a:p>
            <a:pPr marL="0" indent="0" fontAlgn="auto">
              <a:lnSpc>
                <a:spcPct val="100000"/>
              </a:lnSpc>
              <a:spcBef>
                <a:spcPts val="0"/>
              </a:spcBef>
              <a:buNone/>
            </a:pPr>
            <a:endParaRPr lang="zh-CN" altLang="en-US" sz="2000" b="1" dirty="0">
              <a:latin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rPr>
              <a:t>def randomNumbers(number, start, end):</a:t>
            </a:r>
          </a:p>
          <a:p>
            <a:pPr marL="0" indent="0" fontAlgn="auto">
              <a:lnSpc>
                <a:spcPct val="100000"/>
              </a:lnSpc>
              <a:spcBef>
                <a:spcPts val="0"/>
              </a:spcBef>
              <a:buNone/>
            </a:pPr>
            <a:r>
              <a:rPr lang="zh-CN" altLang="en-US" sz="2000" b="1" dirty="0">
                <a:latin typeface="Consolas" panose="020B0609020204030204" charset="0"/>
              </a:rPr>
              <a:t>    '''使用集合来生成number个介于start和end之间的不重复随机数'''</a:t>
            </a:r>
          </a:p>
          <a:p>
            <a:pPr marL="0" indent="0" fontAlgn="auto">
              <a:lnSpc>
                <a:spcPct val="100000"/>
              </a:lnSpc>
              <a:spcBef>
                <a:spcPts val="0"/>
              </a:spcBef>
              <a:buNone/>
            </a:pPr>
            <a:r>
              <a:rPr lang="zh-CN" altLang="en-US" sz="2000" b="1" dirty="0">
                <a:latin typeface="Consolas" panose="020B0609020204030204" charset="0"/>
              </a:rPr>
              <a:t>    data = set()</a:t>
            </a:r>
          </a:p>
          <a:p>
            <a:pPr marL="0" indent="0" fontAlgn="auto">
              <a:lnSpc>
                <a:spcPct val="100000"/>
              </a:lnSpc>
              <a:spcBef>
                <a:spcPts val="0"/>
              </a:spcBef>
              <a:buNone/>
            </a:pPr>
            <a:r>
              <a:rPr lang="zh-CN" altLang="en-US" sz="2000" b="1" dirty="0">
                <a:latin typeface="Consolas" panose="020B0609020204030204" charset="0"/>
              </a:rPr>
              <a:t>    while len(data)&lt;number:</a:t>
            </a:r>
          </a:p>
          <a:p>
            <a:pPr marL="0" indent="0" fontAlgn="auto">
              <a:lnSpc>
                <a:spcPct val="100000"/>
              </a:lnSpc>
              <a:spcBef>
                <a:spcPts val="0"/>
              </a:spcBef>
              <a:buNone/>
            </a:pPr>
            <a:r>
              <a:rPr lang="zh-CN" altLang="en-US" sz="2000" b="1" dirty="0">
                <a:latin typeface="Consolas" panose="020B0609020204030204" charset="0"/>
              </a:rPr>
              <a:t>        element = random.randint(start, end)</a:t>
            </a:r>
          </a:p>
          <a:p>
            <a:pPr marL="0" indent="0" fontAlgn="auto">
              <a:lnSpc>
                <a:spcPct val="100000"/>
              </a:lnSpc>
              <a:spcBef>
                <a:spcPts val="0"/>
              </a:spcBef>
              <a:buNone/>
            </a:pPr>
            <a:r>
              <a:rPr lang="zh-CN" altLang="en-US" sz="2000" b="1" dirty="0">
                <a:latin typeface="Consolas" panose="020B0609020204030204" charset="0"/>
              </a:rPr>
              <a:t>        data.add(element)</a:t>
            </a:r>
          </a:p>
          <a:p>
            <a:pPr marL="0" indent="0" fontAlgn="auto">
              <a:lnSpc>
                <a:spcPct val="100000"/>
              </a:lnSpc>
              <a:spcBef>
                <a:spcPts val="0"/>
              </a:spcBef>
              <a:buNone/>
            </a:pPr>
            <a:r>
              <a:rPr lang="zh-CN" altLang="en-US" sz="2000" b="1" dirty="0">
                <a:latin typeface="Consolas" panose="020B0609020204030204" charset="0"/>
              </a:rPr>
              <a:t>    return data</a:t>
            </a:r>
          </a:p>
          <a:p>
            <a:pPr marL="0" indent="0" fontAlgn="auto">
              <a:lnSpc>
                <a:spcPct val="100000"/>
              </a:lnSpc>
              <a:spcBef>
                <a:spcPts val="0"/>
              </a:spcBef>
              <a:buNone/>
            </a:pPr>
            <a:endParaRPr lang="zh-CN" altLang="en-US" sz="2000" b="1" dirty="0">
              <a:latin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rPr>
              <a:t>data = randomNumbers(10, 1, 100)</a:t>
            </a:r>
          </a:p>
          <a:p>
            <a:pPr marL="0" indent="0" fontAlgn="auto">
              <a:lnSpc>
                <a:spcPct val="100000"/>
              </a:lnSpc>
              <a:spcBef>
                <a:spcPts val="0"/>
              </a:spcBef>
              <a:buNone/>
            </a:pPr>
            <a:r>
              <a:rPr lang="zh-CN" altLang="en-US" sz="2000" b="1" dirty="0">
                <a:latin typeface="Consolas" panose="020B0609020204030204" charset="0"/>
              </a:rPr>
              <a:t>print(data</a:t>
            </a:r>
            <a:r>
              <a:rPr lang="zh-CN" altLang="en-US" sz="2000" b="1" dirty="0" smtClean="0">
                <a:latin typeface="Consolas" panose="020B0609020204030204" charset="0"/>
              </a:rPr>
              <a:t>)</a:t>
            </a:r>
            <a:endParaRPr lang="en-US" altLang="zh-CN" sz="2000" b="1" dirty="0" smtClean="0">
              <a:latin typeface="Consolas" panose="020B0609020204030204" charset="0"/>
            </a:endParaRPr>
          </a:p>
          <a:p>
            <a:pPr marL="0" indent="0" fontAlgn="auto">
              <a:lnSpc>
                <a:spcPct val="100000"/>
              </a:lnSpc>
              <a:spcBef>
                <a:spcPts val="0"/>
              </a:spcBef>
              <a:buNone/>
            </a:pPr>
            <a:endParaRPr lang="en-US" altLang="zh-CN" sz="2000" b="1" dirty="0">
              <a:latin typeface="Consolas" panose="020B0609020204030204" charset="0"/>
            </a:endParaRPr>
          </a:p>
          <a:p>
            <a:pPr marL="0" indent="0" fontAlgn="auto">
              <a:lnSpc>
                <a:spcPct val="100000"/>
              </a:lnSpc>
              <a:spcBef>
                <a:spcPts val="0"/>
              </a:spcBef>
              <a:buNone/>
            </a:pPr>
            <a:r>
              <a:rPr lang="en-US" altLang="zh-CN" sz="2000" b="1" dirty="0" smtClean="0">
                <a:solidFill>
                  <a:srgbClr val="FF0000"/>
                </a:solidFill>
                <a:latin typeface="Consolas" panose="020B0609020204030204" charset="0"/>
              </a:rPr>
              <a:t>P48</a:t>
            </a:r>
            <a:r>
              <a:rPr lang="zh-CN" altLang="en-US" sz="2000" b="1" dirty="0" smtClean="0">
                <a:solidFill>
                  <a:srgbClr val="FF0000"/>
                </a:solidFill>
                <a:latin typeface="Consolas" panose="020B0609020204030204" charset="0"/>
              </a:rPr>
              <a:t>使用</a:t>
            </a:r>
            <a:r>
              <a:rPr lang="en-US" altLang="zh-CN" sz="2000" b="1" dirty="0" smtClean="0">
                <a:solidFill>
                  <a:srgbClr val="FF0000"/>
                </a:solidFill>
                <a:latin typeface="Consolas" panose="020B0609020204030204" charset="0"/>
              </a:rPr>
              <a:t> sample</a:t>
            </a:r>
            <a:r>
              <a:rPr lang="zh-CN" altLang="en-US" sz="2000" b="1" dirty="0" smtClean="0">
                <a:solidFill>
                  <a:srgbClr val="FF0000"/>
                </a:solidFill>
                <a:latin typeface="Consolas" panose="020B0609020204030204" charset="0"/>
              </a:rPr>
              <a:t>更简洁</a:t>
            </a:r>
            <a:endParaRPr lang="en-US" altLang="zh-CN" sz="2000" b="1" dirty="0" smtClean="0">
              <a:solidFill>
                <a:srgbClr val="FF0000"/>
              </a:solidFill>
              <a:latin typeface="Consolas" panose="020B0609020204030204" charset="0"/>
            </a:endParaRPr>
          </a:p>
          <a:p>
            <a:pPr marL="0" indent="0">
              <a:lnSpc>
                <a:spcPct val="100000"/>
              </a:lnSpc>
              <a:spcBef>
                <a:spcPts val="0"/>
              </a:spcBef>
              <a:buNone/>
            </a:pPr>
            <a:r>
              <a:rPr lang="en-US" altLang="zh-CN" sz="2000" b="1" dirty="0" smtClean="0">
                <a:solidFill>
                  <a:srgbClr val="FF0000"/>
                </a:solidFill>
                <a:latin typeface="Consolas" panose="020B0609020204030204" charset="0"/>
              </a:rPr>
              <a:t>&gt;&gt;&gt;</a:t>
            </a:r>
            <a:r>
              <a:rPr lang="zh-CN" altLang="en-US" sz="2000" b="1" dirty="0" smtClean="0">
                <a:solidFill>
                  <a:srgbClr val="FF0000"/>
                </a:solidFill>
                <a:latin typeface="Consolas" panose="020B0609020204030204" charset="0"/>
              </a:rPr>
              <a:t>import random</a:t>
            </a:r>
            <a:endParaRPr lang="en-US" altLang="zh-CN" sz="2000" b="1" dirty="0" smtClean="0">
              <a:solidFill>
                <a:srgbClr val="FF0000"/>
              </a:solidFill>
              <a:latin typeface="Consolas" panose="020B0609020204030204" charset="0"/>
            </a:endParaRPr>
          </a:p>
          <a:p>
            <a:pPr marL="0" indent="0">
              <a:lnSpc>
                <a:spcPct val="100000"/>
              </a:lnSpc>
              <a:spcBef>
                <a:spcPts val="0"/>
              </a:spcBef>
              <a:buNone/>
            </a:pPr>
            <a:r>
              <a:rPr lang="en-US" altLang="zh-CN" sz="2000" b="1" dirty="0" smtClean="0">
                <a:solidFill>
                  <a:srgbClr val="FF0000"/>
                </a:solidFill>
                <a:latin typeface="Consolas" panose="020B0609020204030204" charset="0"/>
              </a:rPr>
              <a:t>&gt;&gt;&gt;</a:t>
            </a:r>
            <a:r>
              <a:rPr lang="en-US" altLang="zh-CN" sz="2000" b="1" dirty="0" err="1" smtClean="0">
                <a:solidFill>
                  <a:srgbClr val="FF0000"/>
                </a:solidFill>
                <a:latin typeface="Consolas" panose="020B0609020204030204" charset="0"/>
              </a:rPr>
              <a:t>random.sample</a:t>
            </a:r>
            <a:r>
              <a:rPr lang="en-US" altLang="zh-CN" sz="2000" b="1" dirty="0" smtClean="0">
                <a:solidFill>
                  <a:srgbClr val="FF0000"/>
                </a:solidFill>
                <a:latin typeface="Consolas" panose="020B0609020204030204" charset="0"/>
              </a:rPr>
              <a:t>(range(1000),20) #</a:t>
            </a:r>
            <a:r>
              <a:rPr lang="zh-CN" altLang="en-US" sz="2000" b="1" dirty="0" smtClean="0">
                <a:solidFill>
                  <a:srgbClr val="FF0000"/>
                </a:solidFill>
                <a:latin typeface="Consolas" panose="020B0609020204030204" charset="0"/>
              </a:rPr>
              <a:t>指定分布中选取不重复元素</a:t>
            </a:r>
            <a:endParaRPr lang="en-US" altLang="zh-CN" sz="2000" b="1" dirty="0" smtClean="0">
              <a:solidFill>
                <a:srgbClr val="FF0000"/>
              </a:solidFill>
              <a:latin typeface="Consolas" panose="020B0609020204030204" charset="0"/>
            </a:endParaRPr>
          </a:p>
          <a:p>
            <a:pPr marL="0" indent="0">
              <a:lnSpc>
                <a:spcPct val="100000"/>
              </a:lnSpc>
              <a:spcBef>
                <a:spcPts val="0"/>
              </a:spcBef>
              <a:buNone/>
            </a:pPr>
            <a:endParaRPr lang="zh-CN" altLang="en-US" sz="2000" b="1" dirty="0">
              <a:latin typeface="Consolas" panose="020B0609020204030204" charset="0"/>
            </a:endParaRPr>
          </a:p>
          <a:p>
            <a:pPr marL="0" indent="0" fontAlgn="auto">
              <a:lnSpc>
                <a:spcPct val="100000"/>
              </a:lnSpc>
              <a:spcBef>
                <a:spcPts val="0"/>
              </a:spcBef>
              <a:buNone/>
            </a:pPr>
            <a:endParaRPr lang="zh-CN" altLang="en-US" sz="2000" b="1" dirty="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83</a:t>
            </a:fld>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5</a:t>
            </a:r>
            <a:r>
              <a:rPr lang="zh-CN" altLang="en-US">
                <a:sym typeface="+mn-ea"/>
              </a:rPr>
              <a:t>.</a:t>
            </a:r>
            <a:r>
              <a:rPr lang="en-US" altLang="zh-CN">
                <a:sym typeface="+mn-ea"/>
              </a:rPr>
              <a:t>3</a:t>
            </a:r>
            <a:r>
              <a:rPr lang="zh-CN" altLang="en-US">
                <a:sym typeface="+mn-ea"/>
              </a:rPr>
              <a:t>  集合应用案例</a:t>
            </a:r>
            <a:endParaRPr lang="zh-CN" altLang="en-US"/>
          </a:p>
        </p:txBody>
      </p:sp>
      <p:sp>
        <p:nvSpPr>
          <p:cNvPr id="3" name="内容占位符 2"/>
          <p:cNvSpPr>
            <a:spLocks noGrp="1"/>
          </p:cNvSpPr>
          <p:nvPr>
            <p:ph idx="1"/>
          </p:nvPr>
        </p:nvSpPr>
        <p:spPr>
          <a:xfrm>
            <a:off x="838200" y="1006475"/>
            <a:ext cx="10515600" cy="5715000"/>
          </a:xfrm>
        </p:spPr>
        <p:txBody>
          <a:bodyPr>
            <a:normAutofit fontScale="85000" lnSpcReduction="10000"/>
          </a:bodyPr>
          <a:lstStyle/>
          <a:p>
            <a:pPr fontAlgn="auto">
              <a:lnSpc>
                <a:spcPct val="150000"/>
              </a:lnSpc>
              <a:spcBef>
                <a:spcPts val="0"/>
              </a:spcBef>
              <a:buFont typeface="Arial" panose="020B0604020202020204" pitchFamily="34" charset="0"/>
              <a:buChar char="•"/>
            </a:pPr>
            <a:r>
              <a:rPr lang="zh-CN" altLang="en-US" sz="2400" b="1" dirty="0"/>
              <a:t>例3-7</a:t>
            </a:r>
            <a:r>
              <a:rPr lang="zh-CN" altLang="en-US" sz="2400" dirty="0"/>
              <a:t>  测试指定列表中是否包含非法数据。</a:t>
            </a:r>
          </a:p>
          <a:p>
            <a:pPr marL="0" indent="0" fontAlgn="auto">
              <a:lnSpc>
                <a:spcPct val="120000"/>
              </a:lnSpc>
              <a:spcBef>
                <a:spcPts val="0"/>
              </a:spcBef>
              <a:buNone/>
            </a:pPr>
            <a:endParaRPr lang="zh-CN" altLang="en-US" sz="2000" dirty="0">
              <a:latin typeface="Consolas" panose="020B0609020204030204" charset="0"/>
            </a:endParaRPr>
          </a:p>
          <a:p>
            <a:pPr marL="0" indent="0" fontAlgn="auto">
              <a:lnSpc>
                <a:spcPct val="120000"/>
              </a:lnSpc>
              <a:spcBef>
                <a:spcPts val="0"/>
              </a:spcBef>
              <a:buNone/>
            </a:pPr>
            <a:r>
              <a:rPr lang="zh-CN" altLang="en-US" sz="2000" dirty="0">
                <a:latin typeface="Consolas" panose="020B0609020204030204" charset="0"/>
              </a:rPr>
              <a:t>import random</a:t>
            </a:r>
          </a:p>
          <a:p>
            <a:pPr marL="0" indent="0" fontAlgn="auto">
              <a:lnSpc>
                <a:spcPct val="120000"/>
              </a:lnSpc>
              <a:spcBef>
                <a:spcPts val="0"/>
              </a:spcBef>
              <a:buNone/>
            </a:pPr>
            <a:endParaRPr lang="zh-CN" altLang="en-US" sz="2000" dirty="0">
              <a:latin typeface="Consolas" panose="020B0609020204030204" charset="0"/>
            </a:endParaRPr>
          </a:p>
          <a:p>
            <a:pPr marL="0" indent="0" fontAlgn="auto">
              <a:lnSpc>
                <a:spcPct val="120000"/>
              </a:lnSpc>
              <a:spcBef>
                <a:spcPts val="0"/>
              </a:spcBef>
              <a:buNone/>
            </a:pPr>
            <a:r>
              <a:rPr lang="zh-CN" altLang="en-US" sz="2000" dirty="0">
                <a:latin typeface="Consolas" panose="020B0609020204030204" charset="0"/>
              </a:rPr>
              <a:t>lstColor = </a:t>
            </a:r>
            <a:r>
              <a:rPr lang="zh-CN" altLang="en-US" sz="2000" dirty="0" smtClean="0">
                <a:latin typeface="Consolas" panose="020B0609020204030204" charset="0"/>
              </a:rPr>
              <a:t>(‘red’, ‘green’, ‘blue’)  </a:t>
            </a:r>
            <a:r>
              <a:rPr lang="en-US" altLang="zh-CN" sz="2000" dirty="0" smtClean="0">
                <a:latin typeface="Consolas" panose="020B0609020204030204" charset="0"/>
              </a:rPr>
              <a:t>#</a:t>
            </a:r>
            <a:r>
              <a:rPr lang="zh-CN" altLang="en-US" sz="2000" dirty="0" smtClean="0">
                <a:latin typeface="Consolas" panose="020B0609020204030204" charset="0"/>
              </a:rPr>
              <a:t>合法</a:t>
            </a:r>
            <a:endParaRPr lang="zh-CN" altLang="en-US" sz="2000" dirty="0">
              <a:latin typeface="Consolas" panose="020B0609020204030204" charset="0"/>
            </a:endParaRPr>
          </a:p>
          <a:p>
            <a:pPr marL="0" indent="0" fontAlgn="auto">
              <a:lnSpc>
                <a:spcPct val="120000"/>
              </a:lnSpc>
              <a:spcBef>
                <a:spcPts val="0"/>
              </a:spcBef>
              <a:buNone/>
            </a:pPr>
            <a:r>
              <a:rPr lang="zh-CN" altLang="en-US" sz="2000" dirty="0">
                <a:latin typeface="Consolas" panose="020B0609020204030204" charset="0"/>
              </a:rPr>
              <a:t>colors = [random.choice(lstColor) for i in range(10000)]</a:t>
            </a:r>
          </a:p>
          <a:p>
            <a:pPr marL="0" indent="0" fontAlgn="auto">
              <a:lnSpc>
                <a:spcPct val="120000"/>
              </a:lnSpc>
              <a:spcBef>
                <a:spcPts val="0"/>
              </a:spcBef>
              <a:buNone/>
            </a:pPr>
            <a:r>
              <a:rPr lang="en-US" altLang="zh-CN" sz="2000" dirty="0" smtClean="0">
                <a:latin typeface="Consolas" panose="020B0609020204030204" charset="0"/>
              </a:rPr>
              <a:t>#</a:t>
            </a:r>
            <a:r>
              <a:rPr lang="en-US" altLang="zh-CN" sz="2000" dirty="0" err="1" smtClean="0">
                <a:latin typeface="Consolas" panose="020B0609020204030204" charset="0"/>
              </a:rPr>
              <a:t>colors.append</a:t>
            </a:r>
            <a:r>
              <a:rPr lang="en-US" altLang="zh-CN" sz="2000" dirty="0" smtClean="0">
                <a:latin typeface="Consolas" panose="020B0609020204030204" charset="0"/>
              </a:rPr>
              <a:t>(‘yellow’)</a:t>
            </a:r>
            <a:endParaRPr lang="zh-CN" altLang="en-US" sz="2000" dirty="0">
              <a:latin typeface="Consolas" panose="020B0609020204030204" charset="0"/>
            </a:endParaRPr>
          </a:p>
          <a:p>
            <a:pPr marL="0" indent="0" fontAlgn="auto">
              <a:lnSpc>
                <a:spcPct val="120000"/>
              </a:lnSpc>
              <a:spcBef>
                <a:spcPts val="0"/>
              </a:spcBef>
              <a:buNone/>
            </a:pPr>
            <a:r>
              <a:rPr lang="zh-CN" altLang="en-US" sz="2000" dirty="0">
                <a:latin typeface="Consolas" panose="020B0609020204030204" charset="0"/>
              </a:rPr>
              <a:t>for item in colors:                    #遍历列表中的元素并逐个判断</a:t>
            </a:r>
          </a:p>
          <a:p>
            <a:pPr marL="0" indent="0" fontAlgn="auto">
              <a:lnSpc>
                <a:spcPct val="120000"/>
              </a:lnSpc>
              <a:spcBef>
                <a:spcPts val="0"/>
              </a:spcBef>
              <a:buNone/>
            </a:pPr>
            <a:r>
              <a:rPr lang="zh-CN" altLang="en-US" sz="2000" dirty="0">
                <a:latin typeface="Consolas" panose="020B0609020204030204" charset="0"/>
              </a:rPr>
              <a:t>    if item not in lstColor:</a:t>
            </a:r>
          </a:p>
          <a:p>
            <a:pPr marL="0" indent="0" fontAlgn="auto">
              <a:lnSpc>
                <a:spcPct val="120000"/>
              </a:lnSpc>
              <a:spcBef>
                <a:spcPts val="0"/>
              </a:spcBef>
              <a:buNone/>
            </a:pPr>
            <a:r>
              <a:rPr lang="zh-CN" altLang="en-US" sz="2000" dirty="0">
                <a:latin typeface="Consolas" panose="020B0609020204030204" charset="0"/>
              </a:rPr>
              <a:t>        print('error:', item)</a:t>
            </a:r>
          </a:p>
          <a:p>
            <a:pPr marL="0" indent="0" fontAlgn="auto">
              <a:lnSpc>
                <a:spcPct val="120000"/>
              </a:lnSpc>
              <a:spcBef>
                <a:spcPts val="0"/>
              </a:spcBef>
              <a:buNone/>
            </a:pPr>
            <a:r>
              <a:rPr lang="zh-CN" altLang="en-US" sz="2000" dirty="0">
                <a:latin typeface="Consolas" panose="020B0609020204030204" charset="0"/>
              </a:rPr>
              <a:t>        </a:t>
            </a:r>
            <a:r>
              <a:rPr lang="zh-CN" altLang="en-US" sz="2000" dirty="0" smtClean="0">
                <a:latin typeface="Consolas" panose="020B0609020204030204" charset="0"/>
              </a:rPr>
              <a:t>break                         </a:t>
            </a:r>
            <a:r>
              <a:rPr lang="en-US" altLang="zh-CN" sz="2000" dirty="0" smtClean="0">
                <a:latin typeface="Consolas" panose="020B0609020204030204" charset="0"/>
              </a:rPr>
              <a:t>#</a:t>
            </a:r>
            <a:r>
              <a:rPr lang="zh-CN" altLang="en-US" sz="2000" dirty="0" smtClean="0">
                <a:latin typeface="Consolas" panose="020B0609020204030204" charset="0"/>
              </a:rPr>
              <a:t>此法慢</a:t>
            </a:r>
            <a:endParaRPr lang="zh-CN" altLang="en-US" sz="2000" dirty="0">
              <a:latin typeface="Consolas" panose="020B0609020204030204" charset="0"/>
            </a:endParaRPr>
          </a:p>
          <a:p>
            <a:pPr marL="0" indent="0" fontAlgn="auto">
              <a:lnSpc>
                <a:spcPct val="120000"/>
              </a:lnSpc>
              <a:spcBef>
                <a:spcPts val="0"/>
              </a:spcBef>
              <a:buNone/>
            </a:pPr>
            <a:r>
              <a:rPr lang="en-US" altLang="zh-CN" sz="2000" dirty="0" smtClean="0">
                <a:latin typeface="Consolas" panose="020B0609020204030204" charset="0"/>
              </a:rPr>
              <a:t>else:</a:t>
            </a:r>
          </a:p>
          <a:p>
            <a:pPr marL="0" indent="0" fontAlgn="auto">
              <a:lnSpc>
                <a:spcPct val="120000"/>
              </a:lnSpc>
              <a:spcBef>
                <a:spcPts val="0"/>
              </a:spcBef>
              <a:buNone/>
            </a:pPr>
            <a:r>
              <a:rPr lang="en-US" altLang="zh-CN" sz="2000" dirty="0">
                <a:latin typeface="Consolas" panose="020B0609020204030204" charset="0"/>
              </a:rPr>
              <a:t> </a:t>
            </a:r>
            <a:r>
              <a:rPr lang="en-US" altLang="zh-CN" sz="2000" dirty="0" smtClean="0">
                <a:latin typeface="Consolas" panose="020B0609020204030204" charset="0"/>
              </a:rPr>
              <a:t>   print(“</a:t>
            </a:r>
            <a:r>
              <a:rPr lang="zh-CN" altLang="en-US" sz="2000" dirty="0" smtClean="0">
                <a:latin typeface="Consolas" panose="020B0609020204030204" charset="0"/>
              </a:rPr>
              <a:t>合法</a:t>
            </a:r>
            <a:r>
              <a:rPr lang="en-US" altLang="zh-CN" sz="2000" dirty="0" smtClean="0">
                <a:latin typeface="Consolas" panose="020B0609020204030204" charset="0"/>
              </a:rPr>
              <a:t>”)</a:t>
            </a:r>
          </a:p>
          <a:p>
            <a:pPr marL="0" indent="0" fontAlgn="auto">
              <a:lnSpc>
                <a:spcPct val="120000"/>
              </a:lnSpc>
              <a:spcBef>
                <a:spcPts val="0"/>
              </a:spcBef>
              <a:buNone/>
            </a:pPr>
            <a:r>
              <a:rPr lang="en-US" altLang="zh-CN" sz="2000" dirty="0" smtClean="0">
                <a:latin typeface="Consolas" panose="020B0609020204030204" charset="0"/>
              </a:rPr>
              <a:t>#</a:t>
            </a:r>
            <a:r>
              <a:rPr lang="zh-CN" altLang="en-US" sz="2000" dirty="0" smtClean="0">
                <a:latin typeface="Consolas" panose="020B0609020204030204" charset="0"/>
              </a:rPr>
              <a:t>改进方法</a:t>
            </a:r>
            <a:endParaRPr lang="en-US" altLang="zh-CN" sz="2000" dirty="0" smtClean="0">
              <a:latin typeface="Consolas" panose="020B0609020204030204" charset="0"/>
            </a:endParaRPr>
          </a:p>
          <a:p>
            <a:pPr marL="0" indent="0">
              <a:lnSpc>
                <a:spcPct val="120000"/>
              </a:lnSpc>
              <a:spcBef>
                <a:spcPts val="0"/>
              </a:spcBef>
              <a:buNone/>
            </a:pPr>
            <a:r>
              <a:rPr lang="en-US" altLang="zh-CN" sz="2000" dirty="0" err="1">
                <a:latin typeface="Consolas" panose="020B0609020204030204" charset="0"/>
              </a:rPr>
              <a:t>colors.append</a:t>
            </a:r>
            <a:r>
              <a:rPr lang="en-US" altLang="zh-CN" sz="2000" dirty="0">
                <a:latin typeface="Consolas" panose="020B0609020204030204" charset="0"/>
              </a:rPr>
              <a:t>('yellow')</a:t>
            </a:r>
          </a:p>
          <a:p>
            <a:pPr marL="0" indent="0" fontAlgn="auto">
              <a:lnSpc>
                <a:spcPct val="120000"/>
              </a:lnSpc>
              <a:spcBef>
                <a:spcPts val="0"/>
              </a:spcBef>
              <a:buNone/>
            </a:pPr>
            <a:r>
              <a:rPr lang="zh-CN" altLang="en-US" sz="2000" dirty="0" smtClean="0">
                <a:latin typeface="Consolas" panose="020B0609020204030204" charset="0"/>
              </a:rPr>
              <a:t>if </a:t>
            </a:r>
            <a:r>
              <a:rPr lang="zh-CN" altLang="en-US" sz="2000" dirty="0">
                <a:latin typeface="Consolas" panose="020B0609020204030204" charset="0"/>
              </a:rPr>
              <a:t>(set(colors)-set(lstColor)):        #</a:t>
            </a:r>
            <a:r>
              <a:rPr lang="zh-CN" altLang="en-US" sz="2000" dirty="0">
                <a:solidFill>
                  <a:srgbClr val="FF0000"/>
                </a:solidFill>
                <a:latin typeface="Consolas" panose="020B0609020204030204" charset="0"/>
              </a:rPr>
              <a:t>转换为集合之后再</a:t>
            </a:r>
            <a:r>
              <a:rPr lang="zh-CN" altLang="en-US" sz="2000" dirty="0" smtClean="0">
                <a:solidFill>
                  <a:srgbClr val="FF0000"/>
                </a:solidFill>
                <a:latin typeface="Consolas" panose="020B0609020204030204" charset="0"/>
              </a:rPr>
              <a:t>比较，集合运算快</a:t>
            </a:r>
            <a:endParaRPr lang="zh-CN" altLang="en-US" sz="2000" dirty="0">
              <a:solidFill>
                <a:srgbClr val="FF0000"/>
              </a:solidFill>
              <a:latin typeface="Consolas" panose="020B0609020204030204" charset="0"/>
            </a:endParaRPr>
          </a:p>
          <a:p>
            <a:pPr marL="0" indent="0" fontAlgn="auto">
              <a:lnSpc>
                <a:spcPct val="120000"/>
              </a:lnSpc>
              <a:spcBef>
                <a:spcPts val="0"/>
              </a:spcBef>
              <a:buNone/>
            </a:pPr>
            <a:r>
              <a:rPr lang="zh-CN" altLang="en-US" sz="2000" dirty="0">
                <a:latin typeface="Consolas" panose="020B0609020204030204" charset="0"/>
              </a:rPr>
              <a:t>   </a:t>
            </a:r>
            <a:r>
              <a:rPr lang="zh-CN" altLang="en-US" sz="2000" dirty="0" smtClean="0">
                <a:latin typeface="Consolas" panose="020B0609020204030204" charset="0"/>
              </a:rPr>
              <a:t> </a:t>
            </a:r>
            <a:r>
              <a:rPr lang="zh-CN" altLang="en-US" sz="2000" dirty="0">
                <a:latin typeface="Consolas" panose="020B0609020204030204" charset="0"/>
              </a:rPr>
              <a:t>print('error</a:t>
            </a:r>
            <a:r>
              <a:rPr lang="zh-CN" altLang="en-US" sz="2000" dirty="0" smtClean="0">
                <a:latin typeface="Consolas" panose="020B0609020204030204" charset="0"/>
              </a:rPr>
              <a:t>')</a:t>
            </a:r>
            <a:endParaRPr lang="en-US" altLang="zh-CN" sz="2000" dirty="0" smtClean="0">
              <a:latin typeface="Consolas" panose="020B0609020204030204" charset="0"/>
            </a:endParaRPr>
          </a:p>
          <a:p>
            <a:pPr marL="0" indent="0" fontAlgn="auto">
              <a:lnSpc>
                <a:spcPct val="120000"/>
              </a:lnSpc>
              <a:spcBef>
                <a:spcPts val="0"/>
              </a:spcBef>
              <a:buNone/>
            </a:pPr>
            <a:r>
              <a:rPr lang="en-US" altLang="zh-CN" sz="2000" dirty="0" smtClean="0">
                <a:latin typeface="Consolas" panose="020B0609020204030204" charset="0"/>
              </a:rPr>
              <a:t>   #</a:t>
            </a:r>
            <a:r>
              <a:rPr lang="zh-CN" altLang="en-US" sz="2000" dirty="0">
                <a:latin typeface="Consolas" panose="020B0609020204030204" charset="0"/>
              </a:rPr>
              <a:t>或</a:t>
            </a:r>
            <a:r>
              <a:rPr lang="en-US" altLang="zh-CN" sz="2000" dirty="0" smtClean="0">
                <a:latin typeface="Consolas" panose="020B0609020204030204" charset="0"/>
              </a:rPr>
              <a:t>print</a:t>
            </a:r>
            <a:r>
              <a:rPr lang="en-US" altLang="zh-CN" sz="2000" dirty="0">
                <a:latin typeface="Consolas" panose="020B0609020204030204" charset="0"/>
              </a:rPr>
              <a:t>('error', set(colors)-set(</a:t>
            </a:r>
            <a:r>
              <a:rPr lang="en-US" altLang="zh-CN" sz="2000" dirty="0" err="1">
                <a:latin typeface="Consolas" panose="020B0609020204030204" charset="0"/>
              </a:rPr>
              <a:t>lstColor</a:t>
            </a:r>
            <a:r>
              <a:rPr lang="en-US" altLang="zh-CN" sz="2000" dirty="0">
                <a:latin typeface="Consolas" panose="020B0609020204030204" charset="0"/>
              </a:rPr>
              <a:t>))</a:t>
            </a:r>
            <a:endParaRPr lang="en-US" altLang="zh-CN" sz="2000" dirty="0" smtClean="0">
              <a:latin typeface="Consolas" panose="020B0609020204030204" charset="0"/>
            </a:endParaRPr>
          </a:p>
          <a:p>
            <a:pPr marL="0" indent="0" fontAlgn="auto">
              <a:lnSpc>
                <a:spcPct val="120000"/>
              </a:lnSpc>
              <a:spcBef>
                <a:spcPts val="0"/>
              </a:spcBef>
              <a:buNone/>
            </a:pPr>
            <a:r>
              <a:rPr lang="zh-CN" altLang="en-US" sz="2000" dirty="0" smtClean="0">
                <a:latin typeface="Consolas" panose="020B0609020204030204" charset="0"/>
              </a:rPr>
              <a:t>运行结果：</a:t>
            </a:r>
            <a:r>
              <a:rPr lang="en-US" altLang="zh-CN" sz="2000" dirty="0" smtClean="0">
                <a:solidFill>
                  <a:srgbClr val="0070C0"/>
                </a:solidFill>
                <a:latin typeface="Consolas" panose="020B0609020204030204" charset="0"/>
              </a:rPr>
              <a:t>error {</a:t>
            </a:r>
            <a:r>
              <a:rPr lang="en-US" altLang="zh-CN" sz="2000" dirty="0">
                <a:solidFill>
                  <a:srgbClr val="0070C0"/>
                </a:solidFill>
                <a:latin typeface="Consolas" panose="020B0609020204030204" charset="0"/>
              </a:rPr>
              <a:t>'yellow'}</a:t>
            </a:r>
            <a:endParaRPr lang="zh-CN" altLang="en-US" sz="2000" dirty="0">
              <a:solidFill>
                <a:srgbClr val="0070C0"/>
              </a:solidFill>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84</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5</a:t>
            </a:r>
            <a:r>
              <a:rPr lang="zh-CN" altLang="en-US">
                <a:sym typeface="+mn-ea"/>
              </a:rPr>
              <a:t>.</a:t>
            </a:r>
            <a:r>
              <a:rPr lang="en-US" altLang="zh-CN">
                <a:sym typeface="+mn-ea"/>
              </a:rPr>
              <a:t>3</a:t>
            </a:r>
            <a:r>
              <a:rPr lang="zh-CN" altLang="en-US">
                <a:sym typeface="+mn-ea"/>
              </a:rPr>
              <a:t>  集合应用案例</a:t>
            </a:r>
            <a:endParaRPr lang="zh-CN" altLang="en-US"/>
          </a:p>
        </p:txBody>
      </p:sp>
      <p:sp>
        <p:nvSpPr>
          <p:cNvPr id="3" name="内容占位符 2"/>
          <p:cNvSpPr>
            <a:spLocks noGrp="1"/>
          </p:cNvSpPr>
          <p:nvPr>
            <p:ph idx="1"/>
          </p:nvPr>
        </p:nvSpPr>
        <p:spPr/>
        <p:txBody>
          <a:bodyPr>
            <a:normAutofit/>
          </a:bodyPr>
          <a:lstStyle/>
          <a:p>
            <a:pPr fontAlgn="auto">
              <a:lnSpc>
                <a:spcPct val="150000"/>
              </a:lnSpc>
            </a:pPr>
            <a:r>
              <a:rPr lang="zh-CN" altLang="en-US" sz="2400" b="1" dirty="0">
                <a:sym typeface="+mn-ea"/>
              </a:rPr>
              <a:t>例</a:t>
            </a:r>
            <a:r>
              <a:rPr lang="en-US" altLang="zh-CN" sz="2400" b="1" dirty="0">
                <a:sym typeface="+mn-ea"/>
              </a:rPr>
              <a:t>3-8</a:t>
            </a:r>
            <a:r>
              <a:rPr lang="en-US" altLang="zh-CN" sz="2400" dirty="0">
                <a:sym typeface="+mn-ea"/>
              </a:rPr>
              <a:t>  </a:t>
            </a:r>
            <a:r>
              <a:rPr lang="zh-CN" altLang="en-US" sz="2400" dirty="0">
                <a:sym typeface="+mn-ea"/>
              </a:rPr>
              <a:t>电影评分与推荐。</a:t>
            </a:r>
          </a:p>
          <a:p>
            <a:pPr fontAlgn="auto">
              <a:lnSpc>
                <a:spcPct val="150000"/>
              </a:lnSpc>
              <a:buFont typeface="Wingdings" panose="05000000000000000000" charset="0"/>
              <a:buChar char="ü"/>
            </a:pPr>
            <a:r>
              <a:rPr lang="zh-CN" altLang="en-US" sz="2000" dirty="0">
                <a:sym typeface="+mn-ea"/>
              </a:rPr>
              <a:t>问题描述：假设已有大量用户对若干电影的评分数据，现有某用户，也看过一些电影并进行过评分，要求根据已有打分数据为该用户进行推荐。</a:t>
            </a:r>
          </a:p>
          <a:p>
            <a:pPr fontAlgn="auto">
              <a:lnSpc>
                <a:spcPct val="150000"/>
              </a:lnSpc>
              <a:buFont typeface="Wingdings" panose="05000000000000000000" charset="0"/>
              <a:buChar char="ü"/>
            </a:pPr>
            <a:r>
              <a:rPr lang="zh-CN" altLang="en-US" sz="2000" dirty="0">
                <a:sym typeface="+mn-ea"/>
              </a:rPr>
              <a:t>基本思路：用基于用户的</a:t>
            </a:r>
            <a:r>
              <a:rPr lang="zh-CN" altLang="en-US" sz="2000" dirty="0">
                <a:solidFill>
                  <a:srgbClr val="0070C0"/>
                </a:solidFill>
                <a:sym typeface="+mn-ea"/>
              </a:rPr>
              <a:t>协同过滤算法</a:t>
            </a:r>
            <a:r>
              <a:rPr lang="zh-CN" altLang="en-US" sz="2000" dirty="0">
                <a:sym typeface="+mn-ea"/>
              </a:rPr>
              <a:t>，也就是根据用户喜好来确定与当前用户最相似的用户，然后再根据最相似用户的喜好为当前用户进行推荐。本例采用字典来存放打分数据，格式为{用户1:{电影名称1:打分1, 电影名称2:打分2,...}, 用户2:{...}}，首先在已有数据中查找与当前用户共同打分电影（使用集合的交集运算）数量最多的用户，如果有多个这样的用户就再从中选择打分最接近（打分的差距最小）的用户。代码中使用到了random模块中的randrange()函数，用来生成指定范围内的一个随机数。</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85</a:t>
            </a:fld>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5</a:t>
            </a:r>
            <a:r>
              <a:rPr lang="zh-CN" altLang="en-US">
                <a:sym typeface="+mn-ea"/>
              </a:rPr>
              <a:t>.</a:t>
            </a:r>
            <a:r>
              <a:rPr lang="en-US" altLang="zh-CN">
                <a:sym typeface="+mn-ea"/>
              </a:rPr>
              <a:t>3</a:t>
            </a:r>
            <a:r>
              <a:rPr lang="zh-CN" altLang="en-US">
                <a:sym typeface="+mn-ea"/>
              </a:rPr>
              <a:t>  集合应用案例</a:t>
            </a:r>
            <a:endParaRPr lang="zh-CN" altLang="en-US"/>
          </a:p>
        </p:txBody>
      </p:sp>
      <p:sp>
        <p:nvSpPr>
          <p:cNvPr id="3" name="内容占位符 2"/>
          <p:cNvSpPr>
            <a:spLocks noGrp="1"/>
          </p:cNvSpPr>
          <p:nvPr>
            <p:ph idx="1"/>
          </p:nvPr>
        </p:nvSpPr>
        <p:spPr>
          <a:xfrm>
            <a:off x="838200" y="1321435"/>
            <a:ext cx="10882630" cy="4639945"/>
          </a:xfrm>
        </p:spPr>
        <p:txBody>
          <a:bodyPr>
            <a:normAutofit/>
          </a:bodyPr>
          <a:lstStyle/>
          <a:p>
            <a:pPr marL="0" indent="0" fontAlgn="auto">
              <a:lnSpc>
                <a:spcPct val="100000"/>
              </a:lnSpc>
              <a:spcBef>
                <a:spcPts val="0"/>
              </a:spcBef>
              <a:buNone/>
            </a:pPr>
            <a:r>
              <a:rPr lang="zh-CN" altLang="en-US" sz="2000" dirty="0">
                <a:latin typeface="Consolas" panose="020B0609020204030204" charset="0"/>
                <a:sym typeface="+mn-ea"/>
              </a:rPr>
              <a:t>from random import randrange</a:t>
            </a:r>
          </a:p>
          <a:p>
            <a:pPr marL="0" indent="0" fontAlgn="auto">
              <a:lnSpc>
                <a:spcPct val="100000"/>
              </a:lnSpc>
              <a:spcBef>
                <a:spcPts val="0"/>
              </a:spcBef>
              <a:buNone/>
            </a:pPr>
            <a:endParaRPr lang="zh-CN" altLang="en-US" sz="2000" dirty="0">
              <a:latin typeface="Consolas" panose="020B0609020204030204" charset="0"/>
              <a:sym typeface="+mn-ea"/>
            </a:endParaRPr>
          </a:p>
          <a:p>
            <a:pPr marL="0" indent="0" fontAlgn="auto">
              <a:lnSpc>
                <a:spcPct val="100000"/>
              </a:lnSpc>
              <a:spcBef>
                <a:spcPts val="0"/>
              </a:spcBef>
              <a:buNone/>
            </a:pPr>
            <a:r>
              <a:rPr lang="zh-CN" altLang="en-US" sz="2000" dirty="0">
                <a:latin typeface="Consolas" panose="020B0609020204030204" charset="0"/>
                <a:sym typeface="+mn-ea"/>
              </a:rPr>
              <a:t>#历史电影打分数据，一共10个用户，每个用户对3到9个电影进行评分</a:t>
            </a:r>
          </a:p>
          <a:p>
            <a:pPr marL="0" indent="0" fontAlgn="auto">
              <a:lnSpc>
                <a:spcPct val="100000"/>
              </a:lnSpc>
              <a:spcBef>
                <a:spcPts val="0"/>
              </a:spcBef>
              <a:buNone/>
            </a:pPr>
            <a:r>
              <a:rPr lang="zh-CN" altLang="en-US" sz="2000" dirty="0">
                <a:latin typeface="Consolas" panose="020B0609020204030204" charset="0"/>
                <a:sym typeface="+mn-ea"/>
              </a:rPr>
              <a:t>#每个电影的评分最低1分最高5分，这里是字典推导式和集合推导式的用法</a:t>
            </a:r>
          </a:p>
          <a:p>
            <a:pPr marL="0" indent="0" fontAlgn="auto">
              <a:lnSpc>
                <a:spcPct val="100000"/>
              </a:lnSpc>
              <a:spcBef>
                <a:spcPts val="0"/>
              </a:spcBef>
              <a:buNone/>
            </a:pPr>
            <a:r>
              <a:rPr lang="zh-CN" altLang="en-US" sz="2000" dirty="0">
                <a:latin typeface="Consolas" panose="020B0609020204030204" charset="0"/>
                <a:sym typeface="+mn-ea"/>
              </a:rPr>
              <a:t>data = {'user'+str(i):{'film'+str(randrange(1, 15)):randrange(1, 6)</a:t>
            </a:r>
          </a:p>
          <a:p>
            <a:pPr marL="0" indent="0" fontAlgn="auto">
              <a:lnSpc>
                <a:spcPct val="100000"/>
              </a:lnSpc>
              <a:spcBef>
                <a:spcPts val="0"/>
              </a:spcBef>
              <a:buNone/>
            </a:pPr>
            <a:r>
              <a:rPr lang="zh-CN" altLang="en-US" sz="2000" dirty="0">
                <a:latin typeface="Consolas" panose="020B0609020204030204" charset="0"/>
                <a:sym typeface="+mn-ea"/>
              </a:rPr>
              <a:t>                          for j in range(randrange(3, 10))}</a:t>
            </a:r>
          </a:p>
          <a:p>
            <a:pPr marL="0" indent="0" fontAlgn="auto">
              <a:lnSpc>
                <a:spcPct val="100000"/>
              </a:lnSpc>
              <a:spcBef>
                <a:spcPts val="0"/>
              </a:spcBef>
              <a:buNone/>
            </a:pPr>
            <a:r>
              <a:rPr lang="zh-CN" altLang="en-US" sz="2000" dirty="0">
                <a:latin typeface="Consolas" panose="020B0609020204030204" charset="0"/>
                <a:sym typeface="+mn-ea"/>
              </a:rPr>
              <a:t>        for i in range(10)}</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86</a:t>
            </a:fld>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5</a:t>
            </a:r>
            <a:r>
              <a:rPr lang="zh-CN" altLang="en-US">
                <a:sym typeface="+mn-ea"/>
              </a:rPr>
              <a:t>.</a:t>
            </a:r>
            <a:r>
              <a:rPr lang="en-US" altLang="zh-CN">
                <a:sym typeface="+mn-ea"/>
              </a:rPr>
              <a:t>3</a:t>
            </a:r>
            <a:r>
              <a:rPr lang="zh-CN" altLang="en-US">
                <a:sym typeface="+mn-ea"/>
              </a:rPr>
              <a:t>  集合应用案例</a:t>
            </a:r>
            <a:endParaRPr lang="zh-CN" altLang="en-US"/>
          </a:p>
        </p:txBody>
      </p:sp>
      <p:sp>
        <p:nvSpPr>
          <p:cNvPr id="3" name="内容占位符 2"/>
          <p:cNvSpPr>
            <a:spLocks noGrp="1"/>
          </p:cNvSpPr>
          <p:nvPr>
            <p:ph idx="1"/>
          </p:nvPr>
        </p:nvSpPr>
        <p:spPr/>
        <p:txBody>
          <a:bodyPr/>
          <a:lstStyle/>
          <a:p>
            <a:pPr marL="0" indent="0">
              <a:spcBef>
                <a:spcPts val="600"/>
              </a:spcBef>
              <a:buNone/>
            </a:pPr>
            <a:r>
              <a:rPr lang="zh-CN" altLang="en-US" sz="2000" dirty="0">
                <a:latin typeface="Consolas" panose="020B0609020204030204" charset="0"/>
                <a:sym typeface="+mn-ea"/>
              </a:rPr>
              <a:t>#模拟当前用户打分数据，为5部随机电影打分</a:t>
            </a:r>
          </a:p>
          <a:p>
            <a:pPr marL="0" indent="0">
              <a:spcBef>
                <a:spcPts val="600"/>
              </a:spcBef>
              <a:buNone/>
            </a:pPr>
            <a:r>
              <a:rPr lang="zh-CN" altLang="en-US" sz="2000" dirty="0">
                <a:latin typeface="Consolas" panose="020B0609020204030204" charset="0"/>
                <a:sym typeface="+mn-ea"/>
              </a:rPr>
              <a:t>user = {'film'+str(randrange(1, 15)):randrange(1,6) for i in range(5)}</a:t>
            </a:r>
          </a:p>
          <a:p>
            <a:pPr marL="0" indent="0">
              <a:spcBef>
                <a:spcPts val="600"/>
              </a:spcBef>
              <a:buNone/>
            </a:pPr>
            <a:r>
              <a:rPr lang="zh-CN" altLang="en-US" sz="2000" dirty="0">
                <a:latin typeface="Consolas" panose="020B0609020204030204" charset="0"/>
                <a:sym typeface="+mn-ea"/>
              </a:rPr>
              <a:t>#最相似的用户及其对电影打分情况</a:t>
            </a:r>
          </a:p>
          <a:p>
            <a:pPr marL="0" indent="0">
              <a:spcBef>
                <a:spcPts val="600"/>
              </a:spcBef>
              <a:buNone/>
            </a:pPr>
            <a:r>
              <a:rPr lang="zh-CN" altLang="en-US" sz="2000" dirty="0">
                <a:latin typeface="Consolas" panose="020B0609020204030204" charset="0"/>
                <a:sym typeface="+mn-ea"/>
              </a:rPr>
              <a:t>#两个用户共同打分的电影最多</a:t>
            </a:r>
          </a:p>
          <a:p>
            <a:pPr marL="0" indent="0">
              <a:spcBef>
                <a:spcPts val="600"/>
              </a:spcBef>
              <a:buNone/>
            </a:pPr>
            <a:r>
              <a:rPr lang="zh-CN" altLang="en-US" sz="2000" dirty="0">
                <a:latin typeface="Consolas" panose="020B0609020204030204" charset="0"/>
                <a:sym typeface="+mn-ea"/>
              </a:rPr>
              <a:t>#并且所有电影打分差值的平方和最小</a:t>
            </a:r>
          </a:p>
          <a:p>
            <a:pPr marL="0" indent="0">
              <a:spcBef>
                <a:spcPts val="600"/>
              </a:spcBef>
              <a:buNone/>
            </a:pPr>
            <a:r>
              <a:rPr lang="zh-CN" altLang="en-US" sz="2000" dirty="0">
                <a:latin typeface="Consolas" panose="020B0609020204030204" charset="0"/>
                <a:sym typeface="+mn-ea"/>
              </a:rPr>
              <a:t>f = lambda item:(-len(item[1].keys()&amp;user),</a:t>
            </a:r>
          </a:p>
          <a:p>
            <a:pPr marL="0" indent="0">
              <a:spcBef>
                <a:spcPts val="600"/>
              </a:spcBef>
              <a:buNone/>
            </a:pPr>
            <a:r>
              <a:rPr lang="zh-CN" altLang="en-US" sz="2000" dirty="0">
                <a:latin typeface="Consolas" panose="020B0609020204030204" charset="0"/>
                <a:sym typeface="+mn-ea"/>
              </a:rPr>
              <a:t>                   sum(((item[1].get(film)-user.get(film))**2</a:t>
            </a:r>
          </a:p>
          <a:p>
            <a:pPr marL="0" indent="0">
              <a:spcBef>
                <a:spcPts val="600"/>
              </a:spcBef>
              <a:buNone/>
            </a:pPr>
            <a:r>
              <a:rPr lang="zh-CN" altLang="en-US" sz="2000" dirty="0">
                <a:latin typeface="Consolas" panose="020B0609020204030204" charset="0"/>
                <a:sym typeface="+mn-ea"/>
              </a:rPr>
              <a:t>                        for film in user.keys()&amp;item[1].keys())))</a:t>
            </a:r>
          </a:p>
          <a:p>
            <a:pPr marL="0" indent="0">
              <a:spcBef>
                <a:spcPts val="600"/>
              </a:spcBef>
              <a:buNone/>
            </a:pPr>
            <a:r>
              <a:rPr lang="zh-CN" altLang="en-US" sz="2000" dirty="0">
                <a:latin typeface="Consolas" panose="020B0609020204030204" charset="0"/>
                <a:sym typeface="+mn-ea"/>
              </a:rPr>
              <a:t>similarUser, films = min(data.items(), key=f)</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87</a:t>
            </a:fld>
            <a:endParaRPr lang="zh-CN" alt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5</a:t>
            </a:r>
            <a:r>
              <a:rPr lang="zh-CN" altLang="en-US">
                <a:sym typeface="+mn-ea"/>
              </a:rPr>
              <a:t>.</a:t>
            </a:r>
            <a:r>
              <a:rPr lang="en-US" altLang="zh-CN">
                <a:sym typeface="+mn-ea"/>
              </a:rPr>
              <a:t>3</a:t>
            </a:r>
            <a:r>
              <a:rPr lang="zh-CN" altLang="en-US">
                <a:sym typeface="+mn-ea"/>
              </a:rPr>
              <a:t>  集合应用案例</a:t>
            </a:r>
            <a:endParaRPr lang="zh-CN" altLang="en-US"/>
          </a:p>
        </p:txBody>
      </p:sp>
      <p:sp>
        <p:nvSpPr>
          <p:cNvPr id="3" name="内容占位符 2"/>
          <p:cNvSpPr>
            <a:spLocks noGrp="1"/>
          </p:cNvSpPr>
          <p:nvPr>
            <p:ph idx="1"/>
          </p:nvPr>
        </p:nvSpPr>
        <p:spPr/>
        <p:txBody>
          <a:bodyPr>
            <a:normAutofit fontScale="92500" lnSpcReduction="10000"/>
          </a:bodyPr>
          <a:lstStyle/>
          <a:p>
            <a:pPr marL="0" indent="0" fontAlgn="auto">
              <a:lnSpc>
                <a:spcPct val="100000"/>
              </a:lnSpc>
              <a:spcBef>
                <a:spcPts val="0"/>
              </a:spcBef>
              <a:buNone/>
            </a:pPr>
            <a:r>
              <a:rPr lang="zh-CN" altLang="en-US" sz="2000" dirty="0">
                <a:latin typeface="Consolas" panose="020B0609020204030204" charset="0"/>
                <a:cs typeface="Consolas" panose="020B0609020204030204" charset="0"/>
              </a:rPr>
              <a:t>#在输出结果中，第一列表示两个人共同打分的电影的数量</a:t>
            </a:r>
          </a:p>
          <a:p>
            <a:pPr marL="0" indent="0" fontAlgn="auto">
              <a:lnSpc>
                <a:spcPct val="100000"/>
              </a:lnSpc>
              <a:spcBef>
                <a:spcPts val="0"/>
              </a:spcBef>
              <a:buNone/>
            </a:pPr>
            <a:r>
              <a:rPr lang="zh-CN" altLang="en-US" sz="2000" dirty="0">
                <a:latin typeface="Consolas" panose="020B0609020204030204" charset="0"/>
                <a:cs typeface="Consolas" panose="020B0609020204030204" charset="0"/>
              </a:rPr>
              <a:t>#第二列表示二人打分之间的相似度，数字越小表示越相似</a:t>
            </a:r>
          </a:p>
          <a:p>
            <a:pPr marL="0" indent="0" fontAlgn="auto">
              <a:lnSpc>
                <a:spcPct val="100000"/>
              </a:lnSpc>
              <a:spcBef>
                <a:spcPts val="0"/>
              </a:spcBef>
              <a:buNone/>
            </a:pPr>
            <a:r>
              <a:rPr lang="zh-CN" altLang="en-US" sz="2000" dirty="0">
                <a:latin typeface="Consolas" panose="020B0609020204030204" charset="0"/>
                <a:cs typeface="Consolas" panose="020B0609020204030204" charset="0"/>
              </a:rPr>
              <a:t>#然后是该用户对电影的打分数据</a:t>
            </a:r>
          </a:p>
          <a:p>
            <a:pPr marL="0" indent="0" fontAlgn="auto">
              <a:lnSpc>
                <a:spcPct val="100000"/>
              </a:lnSpc>
              <a:spcBef>
                <a:spcPts val="0"/>
              </a:spcBef>
              <a:buNone/>
            </a:pPr>
            <a:r>
              <a:rPr lang="zh-CN" altLang="en-US" sz="2000" dirty="0">
                <a:latin typeface="Consolas" panose="020B0609020204030204" charset="0"/>
                <a:cs typeface="Consolas" panose="020B0609020204030204" charset="0"/>
              </a:rPr>
              <a:t>print('known data'.center(50, '='))</a:t>
            </a:r>
          </a:p>
          <a:p>
            <a:pPr marL="0" indent="0" fontAlgn="auto">
              <a:lnSpc>
                <a:spcPct val="100000"/>
              </a:lnSpc>
              <a:spcBef>
                <a:spcPts val="0"/>
              </a:spcBef>
              <a:buNone/>
            </a:pPr>
            <a:r>
              <a:rPr lang="zh-CN" altLang="en-US" sz="2000" dirty="0">
                <a:latin typeface="Consolas" panose="020B0609020204030204" charset="0"/>
                <a:cs typeface="Consolas" panose="020B0609020204030204" charset="0"/>
              </a:rPr>
              <a:t>for item in data.items():</a:t>
            </a:r>
          </a:p>
          <a:p>
            <a:pPr marL="0" indent="0" fontAlgn="auto">
              <a:lnSpc>
                <a:spcPct val="100000"/>
              </a:lnSpc>
              <a:spcBef>
                <a:spcPts val="0"/>
              </a:spcBef>
              <a:buNone/>
            </a:pPr>
            <a:r>
              <a:rPr lang="zh-CN" altLang="en-US" sz="2000" dirty="0">
                <a:latin typeface="Consolas" panose="020B0609020204030204" charset="0"/>
                <a:cs typeface="Consolas" panose="020B0609020204030204" charset="0"/>
              </a:rPr>
              <a:t>    print(len(item[1].keys()&amp;user.keys()),</a:t>
            </a:r>
          </a:p>
          <a:p>
            <a:pPr marL="0" indent="0" fontAlgn="auto">
              <a:lnSpc>
                <a:spcPct val="100000"/>
              </a:lnSpc>
              <a:spcBef>
                <a:spcPts val="0"/>
              </a:spcBef>
              <a:buNone/>
            </a:pPr>
            <a:r>
              <a:rPr lang="zh-CN" altLang="en-US" sz="2000" dirty="0">
                <a:latin typeface="Consolas" panose="020B0609020204030204" charset="0"/>
                <a:cs typeface="Consolas" panose="020B0609020204030204" charset="0"/>
              </a:rPr>
              <a:t>          sum(((item[1].get(film)-user.get(film))**2</a:t>
            </a:r>
          </a:p>
          <a:p>
            <a:pPr marL="0" indent="0" fontAlgn="auto">
              <a:lnSpc>
                <a:spcPct val="100000"/>
              </a:lnSpc>
              <a:spcBef>
                <a:spcPts val="0"/>
              </a:spcBef>
              <a:buNone/>
            </a:pPr>
            <a:r>
              <a:rPr lang="zh-CN" altLang="en-US" sz="2000" dirty="0">
                <a:latin typeface="Consolas" panose="020B0609020204030204" charset="0"/>
                <a:cs typeface="Consolas" panose="020B0609020204030204" charset="0"/>
              </a:rPr>
              <a:t>               for film in user.keys()&amp;item[1].keys())),</a:t>
            </a:r>
          </a:p>
          <a:p>
            <a:pPr marL="0" indent="0" fontAlgn="auto">
              <a:lnSpc>
                <a:spcPct val="100000"/>
              </a:lnSpc>
              <a:spcBef>
                <a:spcPts val="0"/>
              </a:spcBef>
              <a:buNone/>
            </a:pPr>
            <a:r>
              <a:rPr lang="zh-CN" altLang="en-US" sz="2000" dirty="0">
                <a:latin typeface="Consolas" panose="020B0609020204030204" charset="0"/>
                <a:cs typeface="Consolas" panose="020B0609020204030204" charset="0"/>
              </a:rPr>
              <a:t>          item,</a:t>
            </a:r>
          </a:p>
          <a:p>
            <a:pPr marL="0" indent="0" fontAlgn="auto">
              <a:lnSpc>
                <a:spcPct val="100000"/>
              </a:lnSpc>
              <a:spcBef>
                <a:spcPts val="0"/>
              </a:spcBef>
              <a:buNone/>
            </a:pPr>
            <a:r>
              <a:rPr lang="zh-CN" altLang="en-US" sz="2000" dirty="0">
                <a:latin typeface="Consolas" panose="020B0609020204030204" charset="0"/>
                <a:cs typeface="Consolas" panose="020B0609020204030204" charset="0"/>
              </a:rPr>
              <a:t>          sep=':')</a:t>
            </a:r>
          </a:p>
          <a:p>
            <a:pPr marL="0" indent="0" fontAlgn="auto">
              <a:lnSpc>
                <a:spcPct val="100000"/>
              </a:lnSpc>
              <a:spcBef>
                <a:spcPts val="0"/>
              </a:spcBef>
              <a:buNone/>
            </a:pPr>
            <a:r>
              <a:rPr lang="zh-CN" altLang="en-US" sz="2000" dirty="0">
                <a:latin typeface="Consolas" panose="020B0609020204030204" charset="0"/>
                <a:cs typeface="Consolas" panose="020B0609020204030204" charset="0"/>
              </a:rPr>
              <a:t>print('current user'.center(50, '='))</a:t>
            </a:r>
          </a:p>
          <a:p>
            <a:pPr marL="0" indent="0" fontAlgn="auto">
              <a:lnSpc>
                <a:spcPct val="100000"/>
              </a:lnSpc>
              <a:spcBef>
                <a:spcPts val="0"/>
              </a:spcBef>
              <a:buNone/>
            </a:pPr>
            <a:r>
              <a:rPr lang="zh-CN" altLang="en-US" sz="2000" dirty="0">
                <a:latin typeface="Consolas" panose="020B0609020204030204" charset="0"/>
                <a:cs typeface="Consolas" panose="020B0609020204030204" charset="0"/>
              </a:rPr>
              <a:t>print(user)</a:t>
            </a:r>
          </a:p>
          <a:p>
            <a:pPr marL="0" indent="0" fontAlgn="auto">
              <a:lnSpc>
                <a:spcPct val="100000"/>
              </a:lnSpc>
              <a:spcBef>
                <a:spcPts val="0"/>
              </a:spcBef>
              <a:buNone/>
            </a:pPr>
            <a:r>
              <a:rPr lang="zh-CN" altLang="en-US" sz="2000" dirty="0">
                <a:latin typeface="Consolas" panose="020B0609020204030204" charset="0"/>
                <a:cs typeface="Consolas" panose="020B0609020204030204" charset="0"/>
              </a:rPr>
              <a:t>print('most similar user and his films'.center(50, '='))</a:t>
            </a:r>
          </a:p>
          <a:p>
            <a:pPr marL="0" indent="0" fontAlgn="auto">
              <a:lnSpc>
                <a:spcPct val="100000"/>
              </a:lnSpc>
              <a:spcBef>
                <a:spcPts val="0"/>
              </a:spcBef>
              <a:buNone/>
            </a:pPr>
            <a:r>
              <a:rPr lang="zh-CN" altLang="en-US" sz="2000" dirty="0">
                <a:latin typeface="Consolas" panose="020B0609020204030204" charset="0"/>
                <a:cs typeface="Consolas" panose="020B0609020204030204" charset="0"/>
              </a:rPr>
              <a:t>print(similarUser, films, sep=':')</a:t>
            </a:r>
          </a:p>
          <a:p>
            <a:pPr marL="0" indent="0" fontAlgn="auto">
              <a:lnSpc>
                <a:spcPct val="100000"/>
              </a:lnSpc>
              <a:spcBef>
                <a:spcPts val="0"/>
              </a:spcBef>
              <a:buNone/>
            </a:pPr>
            <a:r>
              <a:rPr lang="zh-CN" altLang="en-US" sz="2000" dirty="0">
                <a:latin typeface="Consolas" panose="020B0609020204030204" charset="0"/>
                <a:cs typeface="Consolas" panose="020B0609020204030204" charset="0"/>
              </a:rPr>
              <a:t>print('recommended film'.center(50, '='))</a:t>
            </a:r>
          </a:p>
          <a:p>
            <a:pPr marL="0" indent="0" fontAlgn="auto">
              <a:lnSpc>
                <a:spcPct val="100000"/>
              </a:lnSpc>
              <a:spcBef>
                <a:spcPts val="0"/>
              </a:spcBef>
              <a:buNone/>
            </a:pPr>
            <a:r>
              <a:rPr lang="zh-CN" altLang="en-US" sz="2000" dirty="0">
                <a:latin typeface="Consolas" panose="020B0609020204030204" charset="0"/>
                <a:cs typeface="Consolas" panose="020B0609020204030204" charset="0"/>
              </a:rPr>
              <a:t>#在当前用户没看过的电影中选择打分最高的进行推荐</a:t>
            </a:r>
          </a:p>
          <a:p>
            <a:pPr marL="0" indent="0" fontAlgn="auto">
              <a:lnSpc>
                <a:spcPct val="100000"/>
              </a:lnSpc>
              <a:spcBef>
                <a:spcPts val="0"/>
              </a:spcBef>
              <a:buNone/>
            </a:pPr>
            <a:r>
              <a:rPr lang="zh-CN" altLang="en-US" sz="2000" dirty="0">
                <a:latin typeface="Consolas" panose="020B0609020204030204" charset="0"/>
                <a:cs typeface="Consolas" panose="020B0609020204030204" charset="0"/>
              </a:rPr>
              <a:t>print(max(films.keys()-user.keys(), key=lambda film: films[film]))</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88</a:t>
            </a:fld>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5</a:t>
            </a:r>
            <a:r>
              <a:rPr lang="zh-CN" altLang="en-US">
                <a:sym typeface="+mn-ea"/>
              </a:rPr>
              <a:t>.</a:t>
            </a:r>
            <a:r>
              <a:rPr lang="en-US" altLang="zh-CN">
                <a:sym typeface="+mn-ea"/>
              </a:rPr>
              <a:t>3</a:t>
            </a:r>
            <a:r>
              <a:rPr lang="zh-CN" altLang="en-US">
                <a:sym typeface="+mn-ea"/>
              </a:rPr>
              <a:t>  集合应用案例</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89</a:t>
            </a:fld>
            <a:endParaRPr lang="zh-CN" altLang="en-US"/>
          </a:p>
        </p:txBody>
      </p:sp>
      <p:pic>
        <p:nvPicPr>
          <p:cNvPr id="5" name="图片 5" descr="5M$K)E8841[5K1YJFM)XH7Y"/>
          <p:cNvPicPr>
            <a:picLocks noChangeAspect="1" noChangeArrowheads="1"/>
          </p:cNvPicPr>
          <p:nvPr/>
        </p:nvPicPr>
        <p:blipFill>
          <a:blip r:embed="rId2" cstate="print"/>
          <a:srcRect/>
          <a:stretch>
            <a:fillRect/>
          </a:stretch>
        </p:blipFill>
        <p:spPr>
          <a:xfrm>
            <a:off x="868680" y="1414780"/>
            <a:ext cx="10407650" cy="32505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2</a:t>
            </a:r>
            <a:r>
              <a:rPr lang="zh-CN" altLang="en-US">
                <a:sym typeface="+mn-ea"/>
              </a:rPr>
              <a:t>.3  列表常用方法</a:t>
            </a:r>
            <a:endParaRPr lang="zh-CN" altLang="en-US"/>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zh-CN" altLang="en-US" sz="2400" b="1" dirty="0" smtClean="0"/>
              <a:t>（1）append()、insert()、extend()</a:t>
            </a:r>
          </a:p>
          <a:p>
            <a:pPr fontAlgn="auto">
              <a:lnSpc>
                <a:spcPct val="100000"/>
              </a:lnSpc>
              <a:spcBef>
                <a:spcPts val="0"/>
              </a:spcBef>
              <a:buFont typeface="Wingdings" panose="05000000000000000000" charset="0"/>
              <a:buChar char="ü"/>
            </a:pPr>
            <a:r>
              <a:rPr lang="zh-CN" altLang="en-US" sz="2400" b="1" dirty="0" smtClean="0"/>
              <a:t>append()用于向列表尾部追加一个元素，insert()用于向列表任意指定位置插入一个元素，extend()用于将另一个列表中的所有元素追加至当前列表的尾部。</a:t>
            </a:r>
          </a:p>
          <a:p>
            <a:pPr marL="0" indent="0" fontAlgn="auto">
              <a:lnSpc>
                <a:spcPct val="100000"/>
              </a:lnSpc>
              <a:spcBef>
                <a:spcPts val="0"/>
              </a:spcBef>
              <a:buNone/>
            </a:pPr>
            <a:endParaRPr lang="zh-CN" altLang="en-US" sz="2000" b="1" dirty="0" smtClean="0">
              <a:latin typeface="Consolas" panose="020B0609020204030204" charset="0"/>
            </a:endParaRPr>
          </a:p>
          <a:p>
            <a:pPr marL="0" indent="0" fontAlgn="auto">
              <a:lnSpc>
                <a:spcPct val="100000"/>
              </a:lnSpc>
              <a:spcBef>
                <a:spcPts val="0"/>
              </a:spcBef>
              <a:buNone/>
            </a:pPr>
            <a:r>
              <a:rPr lang="zh-CN" altLang="en-US" sz="2000" b="1" dirty="0" smtClean="0">
                <a:latin typeface="Consolas" panose="020B0609020204030204" charset="0"/>
              </a:rPr>
              <a:t>&gt;&gt;&gt; x = [1, 2, 3]</a:t>
            </a:r>
          </a:p>
          <a:p>
            <a:pPr marL="0" indent="0" fontAlgn="auto">
              <a:lnSpc>
                <a:spcPct val="100000"/>
              </a:lnSpc>
              <a:spcBef>
                <a:spcPts val="0"/>
              </a:spcBef>
              <a:buNone/>
            </a:pPr>
            <a:r>
              <a:rPr lang="zh-CN" altLang="en-US" sz="2000" b="1" dirty="0" smtClean="0">
                <a:latin typeface="Consolas" panose="020B0609020204030204" charset="0"/>
              </a:rPr>
              <a:t>&gt;&gt;&gt; x.append(4)                     #在尾部追加元素</a:t>
            </a:r>
          </a:p>
          <a:p>
            <a:pPr marL="0" indent="0" fontAlgn="auto">
              <a:lnSpc>
                <a:spcPct val="100000"/>
              </a:lnSpc>
              <a:spcBef>
                <a:spcPts val="0"/>
              </a:spcBef>
              <a:buNone/>
            </a:pPr>
            <a:r>
              <a:rPr lang="zh-CN" altLang="en-US" sz="2000" b="1" dirty="0" smtClean="0">
                <a:latin typeface="Consolas" panose="020B0609020204030204" charset="0"/>
              </a:rPr>
              <a:t>&gt;&gt;&gt; x.insert(0, 0)                  #在指定位置插入元素</a:t>
            </a:r>
          </a:p>
          <a:p>
            <a:pPr marL="0" indent="0" fontAlgn="auto">
              <a:lnSpc>
                <a:spcPct val="100000"/>
              </a:lnSpc>
              <a:spcBef>
                <a:spcPts val="0"/>
              </a:spcBef>
              <a:buNone/>
            </a:pPr>
            <a:r>
              <a:rPr lang="zh-CN" altLang="en-US" sz="2000" b="1" dirty="0" smtClean="0">
                <a:latin typeface="Consolas" panose="020B0609020204030204" charset="0"/>
              </a:rPr>
              <a:t>&gt;&gt;&gt; x.extend([5, 6, 7])             #在尾部追加多个元素</a:t>
            </a:r>
          </a:p>
          <a:p>
            <a:pPr marL="0" indent="0" fontAlgn="auto">
              <a:lnSpc>
                <a:spcPct val="100000"/>
              </a:lnSpc>
              <a:spcBef>
                <a:spcPts val="0"/>
              </a:spcBef>
              <a:buNone/>
            </a:pPr>
            <a:r>
              <a:rPr lang="zh-CN" altLang="en-US" sz="2000" b="1" dirty="0" smtClean="0">
                <a:latin typeface="Consolas" panose="020B0609020204030204" charset="0"/>
              </a:rPr>
              <a:t>&gt;&gt;&gt; x</a:t>
            </a:r>
          </a:p>
          <a:p>
            <a:pPr marL="0" indent="0" fontAlgn="auto">
              <a:lnSpc>
                <a:spcPct val="100000"/>
              </a:lnSpc>
              <a:spcBef>
                <a:spcPts val="0"/>
              </a:spcBef>
              <a:buNone/>
            </a:pPr>
            <a:r>
              <a:rPr lang="zh-CN" altLang="en-US" sz="2000" b="1" dirty="0" smtClean="0">
                <a:solidFill>
                  <a:srgbClr val="00B0F0"/>
                </a:solidFill>
                <a:latin typeface="Consolas" panose="020B0609020204030204" charset="0"/>
              </a:rPr>
              <a:t>[0, 1, 2, 3, 4, 5, 6, 7]</a:t>
            </a:r>
          </a:p>
          <a:p>
            <a:pPr marL="0" indent="0" fontAlgn="auto">
              <a:lnSpc>
                <a:spcPct val="100000"/>
              </a:lnSpc>
              <a:spcBef>
                <a:spcPts val="0"/>
              </a:spcBef>
              <a:buNone/>
            </a:pPr>
            <a:endParaRPr lang="zh-CN" altLang="en-US" sz="2000" b="1" dirty="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9</a:t>
            </a:fld>
            <a:endParaRPr lang="zh-CN" alt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a:t>
            </a:r>
            <a:r>
              <a:rPr lang="en-US" altLang="zh-CN"/>
              <a:t>6</a:t>
            </a:r>
            <a:r>
              <a:rPr lang="zh-CN" altLang="en-US"/>
              <a:t>  序列解包</a:t>
            </a:r>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sz="2400" b="1" dirty="0" smtClean="0"/>
              <a:t>序列解包是对多个变量同时进行赋值的简洁形式。可以</a:t>
            </a:r>
            <a:r>
              <a:rPr lang="zh-CN" altLang="en-US" sz="2400" b="1" dirty="0"/>
              <a:t>使用序列解包功能</a:t>
            </a:r>
            <a:r>
              <a:rPr lang="zh-CN" altLang="en-US" sz="2400" b="1" dirty="0">
                <a:solidFill>
                  <a:srgbClr val="FF0000"/>
                </a:solidFill>
              </a:rPr>
              <a:t>对多个变量同时进行赋值。</a:t>
            </a:r>
          </a:p>
          <a:p>
            <a:pPr marL="0" indent="0">
              <a:buNone/>
            </a:pPr>
            <a:r>
              <a:rPr lang="zh-CN" altLang="en-US" sz="2000" b="1" dirty="0">
                <a:latin typeface="Consolas" panose="020B0609020204030204" charset="0"/>
              </a:rPr>
              <a:t>&gt;&gt;&gt; x, y, z = 1, 2, 3                   </a:t>
            </a:r>
            <a:r>
              <a:rPr lang="zh-CN" altLang="en-US" sz="2000" b="1" dirty="0">
                <a:solidFill>
                  <a:srgbClr val="0070C0"/>
                </a:solidFill>
                <a:latin typeface="Consolas" panose="020B0609020204030204" charset="0"/>
              </a:rPr>
              <a:t>#多个变量同时赋值</a:t>
            </a:r>
          </a:p>
          <a:p>
            <a:pPr marL="0" indent="0">
              <a:buNone/>
            </a:pPr>
            <a:r>
              <a:rPr lang="zh-CN" altLang="en-US" sz="2000" b="1" dirty="0">
                <a:latin typeface="Consolas" panose="020B0609020204030204" charset="0"/>
              </a:rPr>
              <a:t>&gt;&gt;&gt; v_tuple = (False, 3.5, 'exp')</a:t>
            </a:r>
          </a:p>
          <a:p>
            <a:pPr marL="0" indent="0">
              <a:buNone/>
            </a:pPr>
            <a:r>
              <a:rPr lang="zh-CN" altLang="en-US" sz="2000" b="1" dirty="0">
                <a:latin typeface="Consolas" panose="020B0609020204030204" charset="0"/>
              </a:rPr>
              <a:t>&gt;&gt;&gt; (x, y, z) = v_tuple</a:t>
            </a:r>
          </a:p>
          <a:p>
            <a:pPr marL="0" indent="0">
              <a:buNone/>
            </a:pPr>
            <a:r>
              <a:rPr lang="zh-CN" altLang="en-US" sz="2000" b="1" dirty="0">
                <a:latin typeface="Consolas" panose="020B0609020204030204" charset="0"/>
              </a:rPr>
              <a:t>&gt;&gt;&gt; x, y, z = v_tuple</a:t>
            </a:r>
          </a:p>
          <a:p>
            <a:pPr marL="0" indent="0">
              <a:buNone/>
            </a:pPr>
            <a:r>
              <a:rPr lang="en-US" altLang="zh-CN" sz="2000" b="1" dirty="0">
                <a:latin typeface="Consolas" panose="020B0609020204030204" charset="0"/>
              </a:rPr>
              <a:t>&gt;&gt;&gt; </a:t>
            </a:r>
            <a:r>
              <a:rPr lang="en-US" altLang="zh-CN" sz="2000" b="1" dirty="0">
                <a:solidFill>
                  <a:srgbClr val="FF0000"/>
                </a:solidFill>
                <a:latin typeface="Consolas" panose="020B0609020204030204" charset="0"/>
              </a:rPr>
              <a:t>x, y = y, x                         #</a:t>
            </a:r>
            <a:r>
              <a:rPr lang="zh-CN" altLang="en-US" sz="2000" b="1" dirty="0">
                <a:solidFill>
                  <a:srgbClr val="FF0000"/>
                </a:solidFill>
                <a:latin typeface="Consolas" panose="020B0609020204030204" charset="0"/>
              </a:rPr>
              <a:t>交换两个变量的</a:t>
            </a:r>
            <a:r>
              <a:rPr lang="zh-CN" altLang="en-US" sz="2000" b="1" dirty="0" smtClean="0">
                <a:solidFill>
                  <a:srgbClr val="FF0000"/>
                </a:solidFill>
                <a:latin typeface="Consolas" panose="020B0609020204030204" charset="0"/>
              </a:rPr>
              <a:t>值，简洁</a:t>
            </a:r>
            <a:endParaRPr lang="zh-CN" altLang="en-US" sz="2000" b="1" dirty="0">
              <a:solidFill>
                <a:srgbClr val="FF0000"/>
              </a:solidFill>
              <a:latin typeface="Consolas" panose="020B0609020204030204" charset="0"/>
            </a:endParaRPr>
          </a:p>
          <a:p>
            <a:pPr marL="0" indent="0">
              <a:buNone/>
            </a:pPr>
            <a:r>
              <a:rPr lang="zh-CN" altLang="en-US" sz="2000" b="1" dirty="0">
                <a:latin typeface="Consolas" panose="020B0609020204030204" charset="0"/>
              </a:rPr>
              <a:t>&gt;&gt;&gt; x, y, z = range(3)                  #可以对range对象进行序列解包</a:t>
            </a:r>
          </a:p>
          <a:p>
            <a:pPr marL="0" indent="0">
              <a:buNone/>
            </a:pPr>
            <a:r>
              <a:rPr lang="zh-CN" altLang="en-US" sz="2000" b="1" dirty="0">
                <a:latin typeface="Consolas" panose="020B0609020204030204" charset="0"/>
              </a:rPr>
              <a:t>&gt;&gt;&gt; x, y, z = iter([1, 2, 3])           #使用迭代器对象进行序列解包</a:t>
            </a:r>
          </a:p>
          <a:p>
            <a:pPr marL="0" indent="0">
              <a:buNone/>
            </a:pPr>
            <a:r>
              <a:rPr lang="zh-CN" altLang="en-US" sz="2000" b="1" dirty="0">
                <a:latin typeface="Consolas" panose="020B0609020204030204" charset="0"/>
              </a:rPr>
              <a:t>&gt;&gt;&gt; x, y, z = map(str, range(3))        #使用可迭代的map对象进行序列解包</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90</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6</a:t>
            </a:r>
            <a:r>
              <a:rPr lang="zh-CN" altLang="en-US">
                <a:sym typeface="+mn-ea"/>
              </a:rPr>
              <a:t>  序列解包</a:t>
            </a:r>
            <a:endParaRPr lang="zh-CN" altLang="en-US"/>
          </a:p>
        </p:txBody>
      </p:sp>
      <p:sp>
        <p:nvSpPr>
          <p:cNvPr id="3" name="内容占位符 2"/>
          <p:cNvSpPr>
            <a:spLocks noGrp="1"/>
          </p:cNvSpPr>
          <p:nvPr>
            <p:ph idx="1"/>
          </p:nvPr>
        </p:nvSpPr>
        <p:spPr/>
        <p:txBody>
          <a:bodyPr>
            <a:normAutofit fontScale="92500" lnSpcReduction="10000"/>
          </a:bodyPr>
          <a:lstStyle/>
          <a:p>
            <a:pPr marL="0" indent="0" fontAlgn="auto">
              <a:lnSpc>
                <a:spcPct val="100000"/>
              </a:lnSpc>
              <a:spcBef>
                <a:spcPts val="0"/>
              </a:spcBef>
              <a:buNone/>
            </a:pPr>
            <a:r>
              <a:rPr lang="zh-CN" altLang="en-US" sz="2000" b="1" dirty="0">
                <a:latin typeface="Consolas" panose="020B0609020204030204" charset="0"/>
              </a:rPr>
              <a:t>&gt;&gt;&gt; a = [1, 2, 3]</a:t>
            </a:r>
          </a:p>
          <a:p>
            <a:pPr marL="0" indent="0" fontAlgn="auto">
              <a:lnSpc>
                <a:spcPct val="100000"/>
              </a:lnSpc>
              <a:spcBef>
                <a:spcPts val="0"/>
              </a:spcBef>
              <a:buNone/>
            </a:pPr>
            <a:r>
              <a:rPr lang="zh-CN" altLang="en-US" sz="2000" b="1" dirty="0">
                <a:latin typeface="Consolas" panose="020B0609020204030204" charset="0"/>
              </a:rPr>
              <a:t>&gt;&gt;&gt; b, c, d = a                        #列表也支持序列解包的用法</a:t>
            </a:r>
          </a:p>
          <a:p>
            <a:pPr marL="0" indent="0" fontAlgn="auto">
              <a:lnSpc>
                <a:spcPct val="100000"/>
              </a:lnSpc>
              <a:spcBef>
                <a:spcPts val="0"/>
              </a:spcBef>
              <a:buNone/>
            </a:pPr>
            <a:r>
              <a:rPr lang="zh-CN" altLang="en-US" sz="2000" b="1" dirty="0">
                <a:latin typeface="Consolas" panose="020B0609020204030204" charset="0"/>
              </a:rPr>
              <a:t>&gt;&gt;&gt; x, y, z = sorted([1, 3, 2])        #sorted()函数返回排序后的列表</a:t>
            </a:r>
          </a:p>
          <a:p>
            <a:pPr marL="0" indent="0" fontAlgn="auto">
              <a:lnSpc>
                <a:spcPct val="100000"/>
              </a:lnSpc>
              <a:spcBef>
                <a:spcPts val="0"/>
              </a:spcBef>
              <a:buNone/>
            </a:pPr>
            <a:r>
              <a:rPr lang="zh-CN" altLang="en-US" sz="2000" b="1" dirty="0">
                <a:latin typeface="Consolas" panose="020B0609020204030204" charset="0"/>
              </a:rPr>
              <a:t>&gt;&gt;&gt; s = {'a':1, 'b':2, 'c':3}</a:t>
            </a:r>
          </a:p>
          <a:p>
            <a:pPr marL="0" indent="0" fontAlgn="auto">
              <a:lnSpc>
                <a:spcPct val="100000"/>
              </a:lnSpc>
              <a:spcBef>
                <a:spcPts val="0"/>
              </a:spcBef>
              <a:buNone/>
            </a:pPr>
            <a:r>
              <a:rPr lang="zh-CN" altLang="en-US" sz="2000" b="1" dirty="0">
                <a:latin typeface="Consolas" panose="020B0609020204030204" charset="0"/>
              </a:rPr>
              <a:t>&gt;&gt;&gt; b, c, d = s.items()                </a:t>
            </a:r>
            <a:r>
              <a:rPr lang="en-US" altLang="zh-CN" sz="2000" b="1" dirty="0">
                <a:latin typeface="Consolas" panose="020B0609020204030204" charset="0"/>
              </a:rPr>
              <a:t>#</a:t>
            </a:r>
            <a:r>
              <a:rPr lang="zh-CN" altLang="en-US" sz="2000" b="1" dirty="0">
                <a:latin typeface="Consolas" panose="020B0609020204030204" charset="0"/>
              </a:rPr>
              <a:t>这是</a:t>
            </a:r>
            <a:r>
              <a:rPr lang="en-US" altLang="zh-CN" sz="2000" b="1" dirty="0">
                <a:latin typeface="Consolas" panose="020B0609020204030204" charset="0"/>
              </a:rPr>
              <a:t>Python 3.5</a:t>
            </a:r>
            <a:r>
              <a:rPr lang="zh-CN" altLang="en-US" sz="2000" b="1" dirty="0">
                <a:latin typeface="Consolas" panose="020B0609020204030204" charset="0"/>
              </a:rPr>
              <a:t>之前的版本执行结果</a:t>
            </a:r>
          </a:p>
          <a:p>
            <a:pPr marL="0" indent="0" fontAlgn="auto">
              <a:lnSpc>
                <a:spcPct val="100000"/>
              </a:lnSpc>
              <a:spcBef>
                <a:spcPts val="0"/>
              </a:spcBef>
              <a:buNone/>
            </a:pPr>
            <a:r>
              <a:rPr lang="zh-CN" altLang="en-US" sz="2000" b="1" dirty="0">
                <a:latin typeface="Consolas" panose="020B0609020204030204" charset="0"/>
              </a:rPr>
              <a:t>                                       </a:t>
            </a:r>
            <a:r>
              <a:rPr lang="en-US" altLang="zh-CN" sz="2000" b="1" dirty="0">
                <a:latin typeface="Consolas" panose="020B0609020204030204" charset="0"/>
              </a:rPr>
              <a:t>#Python 3.6</a:t>
            </a:r>
            <a:r>
              <a:rPr lang="zh-CN" altLang="en-US" sz="2000" b="1" dirty="0">
                <a:latin typeface="Consolas" panose="020B0609020204030204" charset="0"/>
              </a:rPr>
              <a:t>之后的版本略有不同</a:t>
            </a:r>
          </a:p>
          <a:p>
            <a:pPr marL="0" indent="0" fontAlgn="auto">
              <a:lnSpc>
                <a:spcPct val="100000"/>
              </a:lnSpc>
              <a:spcBef>
                <a:spcPts val="0"/>
              </a:spcBef>
              <a:buNone/>
            </a:pPr>
            <a:r>
              <a:rPr lang="zh-CN" altLang="en-US" sz="2000" b="1" dirty="0">
                <a:latin typeface="Consolas" panose="020B0609020204030204" charset="0"/>
              </a:rPr>
              <a:t>&gt;&gt;&gt; b</a:t>
            </a:r>
          </a:p>
          <a:p>
            <a:pPr marL="0" indent="0" fontAlgn="auto">
              <a:lnSpc>
                <a:spcPct val="100000"/>
              </a:lnSpc>
              <a:spcBef>
                <a:spcPts val="0"/>
              </a:spcBef>
              <a:buNone/>
            </a:pPr>
            <a:r>
              <a:rPr lang="zh-CN" altLang="en-US" sz="2000" b="1" dirty="0">
                <a:solidFill>
                  <a:srgbClr val="00B0F0"/>
                </a:solidFill>
                <a:latin typeface="Consolas" panose="020B0609020204030204" charset="0"/>
              </a:rPr>
              <a:t>('c', 3)</a:t>
            </a:r>
          </a:p>
          <a:p>
            <a:pPr marL="0" indent="0" fontAlgn="auto">
              <a:lnSpc>
                <a:spcPct val="100000"/>
              </a:lnSpc>
              <a:spcBef>
                <a:spcPts val="0"/>
              </a:spcBef>
              <a:buNone/>
            </a:pPr>
            <a:r>
              <a:rPr lang="zh-CN" altLang="en-US" sz="2000" b="1" dirty="0">
                <a:latin typeface="Consolas" panose="020B0609020204030204" charset="0"/>
              </a:rPr>
              <a:t>&gt;&gt;&gt; b, c, d = s                        #使用字典时不用太多考虑元素的顺序</a:t>
            </a:r>
          </a:p>
          <a:p>
            <a:pPr marL="0" indent="0" fontAlgn="auto">
              <a:lnSpc>
                <a:spcPct val="100000"/>
              </a:lnSpc>
              <a:spcBef>
                <a:spcPts val="0"/>
              </a:spcBef>
              <a:buNone/>
            </a:pPr>
            <a:r>
              <a:rPr lang="zh-CN" altLang="en-US" sz="2000" b="1" dirty="0">
                <a:latin typeface="Consolas" panose="020B0609020204030204" charset="0"/>
              </a:rPr>
              <a:t>&gt;&gt;&gt; b</a:t>
            </a:r>
          </a:p>
          <a:p>
            <a:pPr marL="0" indent="0" fontAlgn="auto">
              <a:lnSpc>
                <a:spcPct val="100000"/>
              </a:lnSpc>
              <a:spcBef>
                <a:spcPts val="0"/>
              </a:spcBef>
              <a:buNone/>
            </a:pPr>
            <a:r>
              <a:rPr lang="zh-CN" altLang="en-US" sz="2000" b="1" dirty="0">
                <a:solidFill>
                  <a:srgbClr val="00B0F0"/>
                </a:solidFill>
                <a:latin typeface="Consolas" panose="020B0609020204030204" charset="0"/>
              </a:rPr>
              <a:t>'c'</a:t>
            </a:r>
          </a:p>
          <a:p>
            <a:pPr marL="0" indent="0" fontAlgn="auto">
              <a:lnSpc>
                <a:spcPct val="100000"/>
              </a:lnSpc>
              <a:spcBef>
                <a:spcPts val="0"/>
              </a:spcBef>
              <a:buNone/>
            </a:pPr>
            <a:r>
              <a:rPr lang="zh-CN" altLang="en-US" sz="2000" b="1" dirty="0">
                <a:latin typeface="Consolas" panose="020B0609020204030204" charset="0"/>
              </a:rPr>
              <a:t>&gt;&gt;&gt; b, c, d = s.values()</a:t>
            </a:r>
          </a:p>
          <a:p>
            <a:pPr marL="0" indent="0" fontAlgn="auto">
              <a:lnSpc>
                <a:spcPct val="100000"/>
              </a:lnSpc>
              <a:spcBef>
                <a:spcPts val="0"/>
              </a:spcBef>
              <a:buNone/>
            </a:pPr>
            <a:r>
              <a:rPr lang="zh-CN" altLang="en-US" sz="2000" b="1" dirty="0">
                <a:latin typeface="Consolas" panose="020B0609020204030204" charset="0"/>
              </a:rPr>
              <a:t>&gt;&gt;&gt; print(b, c, d)</a:t>
            </a:r>
          </a:p>
          <a:p>
            <a:pPr marL="0" indent="0" fontAlgn="auto">
              <a:lnSpc>
                <a:spcPct val="100000"/>
              </a:lnSpc>
              <a:spcBef>
                <a:spcPts val="0"/>
              </a:spcBef>
              <a:buNone/>
            </a:pPr>
            <a:r>
              <a:rPr lang="zh-CN" altLang="en-US" sz="2000" b="1" dirty="0">
                <a:solidFill>
                  <a:srgbClr val="00B0F0"/>
                </a:solidFill>
                <a:latin typeface="Consolas" panose="020B0609020204030204" charset="0"/>
              </a:rPr>
              <a:t>1 3 2</a:t>
            </a:r>
          </a:p>
          <a:p>
            <a:pPr marL="0" indent="0" fontAlgn="auto">
              <a:lnSpc>
                <a:spcPct val="100000"/>
              </a:lnSpc>
              <a:spcBef>
                <a:spcPts val="0"/>
              </a:spcBef>
              <a:buNone/>
            </a:pPr>
            <a:r>
              <a:rPr lang="zh-CN" altLang="en-US" sz="2000" b="1" dirty="0">
                <a:latin typeface="Consolas" panose="020B0609020204030204" charset="0"/>
              </a:rPr>
              <a:t>&gt;&gt;&gt; a, b, c = 'ABC'                    #字符串也支持序列解包</a:t>
            </a:r>
          </a:p>
          <a:p>
            <a:pPr marL="0" indent="0" fontAlgn="auto">
              <a:lnSpc>
                <a:spcPct val="100000"/>
              </a:lnSpc>
              <a:spcBef>
                <a:spcPts val="0"/>
              </a:spcBef>
              <a:buNone/>
            </a:pPr>
            <a:r>
              <a:rPr lang="zh-CN" altLang="en-US" sz="2000" b="1" dirty="0">
                <a:latin typeface="Consolas" panose="020B0609020204030204" charset="0"/>
              </a:rPr>
              <a:t>&gt;&gt;&gt; print(a, b, c)</a:t>
            </a:r>
          </a:p>
          <a:p>
            <a:pPr marL="0" indent="0" fontAlgn="auto">
              <a:lnSpc>
                <a:spcPct val="100000"/>
              </a:lnSpc>
              <a:spcBef>
                <a:spcPts val="0"/>
              </a:spcBef>
              <a:buNone/>
            </a:pPr>
            <a:r>
              <a:rPr lang="zh-CN" altLang="en-US" sz="2000" b="1" dirty="0">
                <a:solidFill>
                  <a:srgbClr val="00B0F0"/>
                </a:solidFill>
                <a:latin typeface="Consolas" panose="020B0609020204030204" charset="0"/>
              </a:rPr>
              <a:t>A B C</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91</a:t>
            </a:fld>
            <a:endParaRPr lang="zh-CN" alt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6</a:t>
            </a:r>
            <a:r>
              <a:rPr lang="zh-CN" altLang="en-US">
                <a:sym typeface="+mn-ea"/>
              </a:rPr>
              <a:t>  序列解包</a:t>
            </a:r>
            <a:endParaRPr lang="zh-CN" altLang="en-US"/>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sz="2400" b="1" dirty="0"/>
              <a:t>使用序列解包可以很方便地同时遍历多个序列。</a:t>
            </a:r>
          </a:p>
          <a:p>
            <a:pPr marL="0" indent="0">
              <a:buNone/>
            </a:pPr>
            <a:r>
              <a:rPr lang="zh-CN" altLang="en-US" sz="2000" b="1" dirty="0">
                <a:latin typeface="Consolas" panose="020B0609020204030204" charset="0"/>
              </a:rPr>
              <a:t>&gt;&gt;&gt; keys = ['a', 'b', 'c', 'd']</a:t>
            </a:r>
          </a:p>
          <a:p>
            <a:pPr marL="0" indent="0">
              <a:buNone/>
            </a:pPr>
            <a:r>
              <a:rPr lang="zh-CN" altLang="en-US" sz="2000" b="1" dirty="0">
                <a:latin typeface="Consolas" panose="020B0609020204030204" charset="0"/>
              </a:rPr>
              <a:t>&gt;&gt;&gt; values = [1, 2, 3, 4]</a:t>
            </a:r>
          </a:p>
          <a:p>
            <a:pPr marL="0" indent="0">
              <a:buNone/>
            </a:pPr>
            <a:r>
              <a:rPr lang="zh-CN" altLang="en-US" sz="2000" b="1" dirty="0">
                <a:latin typeface="Consolas" panose="020B0609020204030204" charset="0"/>
              </a:rPr>
              <a:t>&gt;&gt;&gt; for </a:t>
            </a:r>
            <a:r>
              <a:rPr lang="zh-CN" altLang="en-US" sz="2000" b="1" dirty="0">
                <a:solidFill>
                  <a:srgbClr val="FF0000"/>
                </a:solidFill>
                <a:latin typeface="Consolas" panose="020B0609020204030204" charset="0"/>
              </a:rPr>
              <a:t>k, v </a:t>
            </a:r>
            <a:r>
              <a:rPr lang="zh-CN" altLang="en-US" sz="2000" b="1" dirty="0">
                <a:latin typeface="Consolas" panose="020B0609020204030204" charset="0"/>
              </a:rPr>
              <a:t>in zip(keys, values):</a:t>
            </a:r>
          </a:p>
          <a:p>
            <a:pPr marL="0" indent="0">
              <a:buNone/>
            </a:pPr>
            <a:r>
              <a:rPr lang="zh-CN" altLang="en-US" sz="2000" b="1" dirty="0">
                <a:latin typeface="Consolas" panose="020B0609020204030204" charset="0"/>
              </a:rPr>
              <a:t>    print(k, v)</a:t>
            </a:r>
          </a:p>
          <a:p>
            <a:pPr marL="0" indent="0">
              <a:buNone/>
            </a:pPr>
            <a:r>
              <a:rPr lang="zh-CN" altLang="en-US" sz="2000" b="1" dirty="0">
                <a:solidFill>
                  <a:srgbClr val="00B0F0"/>
                </a:solidFill>
                <a:latin typeface="Consolas" panose="020B0609020204030204" charset="0"/>
              </a:rPr>
              <a:t>a 1</a:t>
            </a:r>
          </a:p>
          <a:p>
            <a:pPr marL="0" indent="0">
              <a:buNone/>
            </a:pPr>
            <a:r>
              <a:rPr lang="zh-CN" altLang="en-US" sz="2000" b="1" dirty="0">
                <a:solidFill>
                  <a:srgbClr val="00B0F0"/>
                </a:solidFill>
                <a:latin typeface="Consolas" panose="020B0609020204030204" charset="0"/>
              </a:rPr>
              <a:t>b 2</a:t>
            </a:r>
          </a:p>
          <a:p>
            <a:pPr marL="0" indent="0">
              <a:buNone/>
            </a:pPr>
            <a:r>
              <a:rPr lang="zh-CN" altLang="en-US" sz="2000" b="1" dirty="0">
                <a:solidFill>
                  <a:srgbClr val="00B0F0"/>
                </a:solidFill>
                <a:latin typeface="Consolas" panose="020B0609020204030204" charset="0"/>
              </a:rPr>
              <a:t>c 3</a:t>
            </a:r>
          </a:p>
          <a:p>
            <a:pPr marL="0" indent="0">
              <a:buNone/>
            </a:pPr>
            <a:r>
              <a:rPr lang="zh-CN" altLang="en-US" sz="2000" b="1" dirty="0">
                <a:solidFill>
                  <a:srgbClr val="00B0F0"/>
                </a:solidFill>
                <a:latin typeface="Consolas" panose="020B0609020204030204" charset="0"/>
              </a:rPr>
              <a:t>d 4</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92</a:t>
            </a:fld>
            <a:endParaRPr lang="zh-CN" alt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6</a:t>
            </a:r>
            <a:r>
              <a:rPr lang="zh-CN" altLang="en-US">
                <a:sym typeface="+mn-ea"/>
              </a:rPr>
              <a:t>  序列解包</a:t>
            </a:r>
            <a:endParaRPr lang="zh-CN" altLang="en-US"/>
          </a:p>
        </p:txBody>
      </p:sp>
      <p:sp>
        <p:nvSpPr>
          <p:cNvPr id="3" name="内容占位符 2"/>
          <p:cNvSpPr>
            <a:spLocks noGrp="1"/>
          </p:cNvSpPr>
          <p:nvPr>
            <p:ph idx="1"/>
          </p:nvPr>
        </p:nvSpPr>
        <p:spPr>
          <a:xfrm>
            <a:off x="838200" y="1265452"/>
            <a:ext cx="10515600" cy="5163341"/>
          </a:xfrm>
        </p:spPr>
        <p:txBody>
          <a:bodyPr>
            <a:normAutofit fontScale="92500" lnSpcReduction="20000"/>
          </a:bodyPr>
          <a:lstStyle/>
          <a:p>
            <a:pPr>
              <a:buFont typeface="Arial" panose="020B0604020202020204" pitchFamily="34" charset="0"/>
              <a:buChar char="•"/>
            </a:pPr>
            <a:r>
              <a:rPr lang="zh-CN" altLang="en-US" sz="2400" b="1" dirty="0"/>
              <a:t>对内置函数enumerate()返回的迭代对象进行遍历：</a:t>
            </a:r>
          </a:p>
          <a:p>
            <a:pPr marL="0" indent="0">
              <a:buNone/>
            </a:pPr>
            <a:r>
              <a:rPr lang="zh-CN" altLang="en-US" sz="2000" b="1" dirty="0">
                <a:latin typeface="Consolas" panose="020B0609020204030204" charset="0"/>
              </a:rPr>
              <a:t>&gt;&gt;&gt; x = ['a', 'b', 'c']</a:t>
            </a:r>
          </a:p>
          <a:p>
            <a:pPr marL="0" indent="0">
              <a:buNone/>
            </a:pPr>
            <a:r>
              <a:rPr lang="zh-CN" altLang="en-US" sz="2000" b="1" dirty="0">
                <a:latin typeface="Consolas" panose="020B0609020204030204" charset="0"/>
              </a:rPr>
              <a:t>&gt;&gt;&gt; for i, v in enumerate(x):</a:t>
            </a:r>
          </a:p>
          <a:p>
            <a:pPr marL="0" indent="0">
              <a:buNone/>
            </a:pPr>
            <a:r>
              <a:rPr lang="zh-CN" altLang="en-US" sz="2000" b="1" dirty="0">
                <a:latin typeface="Consolas" panose="020B0609020204030204" charset="0"/>
              </a:rPr>
              <a:t>    print('The value on position {0} is {1}'.format(i,v))</a:t>
            </a:r>
          </a:p>
          <a:p>
            <a:pPr marL="0" indent="0">
              <a:buNone/>
            </a:pPr>
            <a:r>
              <a:rPr lang="zh-CN" altLang="en-US" sz="2000" b="1" dirty="0">
                <a:solidFill>
                  <a:srgbClr val="00B0F0"/>
                </a:solidFill>
                <a:latin typeface="Consolas" panose="020B0609020204030204" charset="0"/>
              </a:rPr>
              <a:t>The value on position 0 is a</a:t>
            </a:r>
          </a:p>
          <a:p>
            <a:pPr marL="0" indent="0">
              <a:buNone/>
            </a:pPr>
            <a:r>
              <a:rPr lang="zh-CN" altLang="en-US" sz="2000" b="1" dirty="0">
                <a:solidFill>
                  <a:srgbClr val="00B0F0"/>
                </a:solidFill>
                <a:latin typeface="Consolas" panose="020B0609020204030204" charset="0"/>
              </a:rPr>
              <a:t>The value on position 1 is b</a:t>
            </a:r>
          </a:p>
          <a:p>
            <a:pPr marL="0" indent="0">
              <a:buNone/>
            </a:pPr>
            <a:r>
              <a:rPr lang="zh-CN" altLang="en-US" sz="2000" b="1" dirty="0">
                <a:solidFill>
                  <a:srgbClr val="00B0F0"/>
                </a:solidFill>
                <a:latin typeface="Consolas" panose="020B0609020204030204" charset="0"/>
              </a:rPr>
              <a:t>The value on position 2 is </a:t>
            </a:r>
            <a:r>
              <a:rPr lang="zh-CN" altLang="en-US" sz="2000" b="1" dirty="0" smtClean="0">
                <a:solidFill>
                  <a:srgbClr val="00B0F0"/>
                </a:solidFill>
                <a:latin typeface="Consolas" panose="020B0609020204030204" charset="0"/>
              </a:rPr>
              <a:t>c</a:t>
            </a:r>
            <a:endParaRPr lang="en-US" altLang="zh-CN" sz="2000" b="1" dirty="0" smtClean="0">
              <a:solidFill>
                <a:srgbClr val="00B0F0"/>
              </a:solidFill>
              <a:latin typeface="Consolas" panose="020B0609020204030204" charset="0"/>
            </a:endParaRPr>
          </a:p>
          <a:p>
            <a:pPr marL="0" indent="0">
              <a:buNone/>
            </a:pPr>
            <a:r>
              <a:rPr lang="en-US" altLang="zh-CN" sz="2000" b="1" dirty="0">
                <a:latin typeface="Consolas" panose="020B0609020204030204" charset="0"/>
              </a:rPr>
              <a:t>&gt;&gt;&gt;for </a:t>
            </a:r>
            <a:r>
              <a:rPr lang="en-US" altLang="zh-CN" sz="2000" b="1" dirty="0" err="1">
                <a:latin typeface="Consolas" panose="020B0609020204030204" charset="0"/>
              </a:rPr>
              <a:t>i</a:t>
            </a:r>
            <a:r>
              <a:rPr lang="en-US" altLang="zh-CN" sz="2000" b="1" dirty="0">
                <a:latin typeface="Consolas" panose="020B0609020204030204" charset="0"/>
              </a:rPr>
              <a:t> in enumerate(x):</a:t>
            </a:r>
          </a:p>
          <a:p>
            <a:pPr marL="0" indent="0">
              <a:buNone/>
            </a:pPr>
            <a:r>
              <a:rPr lang="en-US" altLang="zh-CN" sz="2000" b="1" dirty="0">
                <a:latin typeface="Consolas" panose="020B0609020204030204" charset="0"/>
              </a:rPr>
              <a:t>	print(</a:t>
            </a:r>
            <a:r>
              <a:rPr lang="en-US" altLang="zh-CN" sz="2000" b="1" dirty="0" err="1">
                <a:latin typeface="Consolas" panose="020B0609020204030204" charset="0"/>
              </a:rPr>
              <a:t>i</a:t>
            </a:r>
            <a:r>
              <a:rPr lang="en-US" altLang="zh-CN" sz="2000" b="1" dirty="0" smtClean="0">
                <a:latin typeface="Consolas" panose="020B0609020204030204" charset="0"/>
              </a:rPr>
              <a:t>)</a:t>
            </a:r>
          </a:p>
          <a:p>
            <a:pPr marL="0" indent="0">
              <a:buNone/>
            </a:pPr>
            <a:r>
              <a:rPr lang="en-US" altLang="zh-CN" sz="2000" b="1" dirty="0">
                <a:solidFill>
                  <a:srgbClr val="00B0F0"/>
                </a:solidFill>
                <a:latin typeface="Consolas" panose="020B0609020204030204" charset="0"/>
              </a:rPr>
              <a:t>(0, 'a')</a:t>
            </a:r>
          </a:p>
          <a:p>
            <a:pPr marL="0" indent="0">
              <a:buNone/>
            </a:pPr>
            <a:r>
              <a:rPr lang="en-US" altLang="zh-CN" sz="2000" b="1" dirty="0">
                <a:solidFill>
                  <a:srgbClr val="00B0F0"/>
                </a:solidFill>
                <a:latin typeface="Consolas" panose="020B0609020204030204" charset="0"/>
              </a:rPr>
              <a:t>(1, 'b')</a:t>
            </a:r>
          </a:p>
          <a:p>
            <a:pPr marL="0" indent="0">
              <a:buNone/>
            </a:pPr>
            <a:r>
              <a:rPr lang="en-US" altLang="zh-CN" sz="2000" b="1" dirty="0">
                <a:solidFill>
                  <a:srgbClr val="00B0F0"/>
                </a:solidFill>
                <a:latin typeface="Consolas" panose="020B0609020204030204" charset="0"/>
              </a:rPr>
              <a:t>(2, 'c')</a:t>
            </a:r>
          </a:p>
          <a:p>
            <a:r>
              <a:rPr lang="en-US" altLang="zh-CN" sz="2000" dirty="0"/>
              <a:t>enumerate(sequence, </a:t>
            </a:r>
            <a:r>
              <a:rPr lang="en-US" altLang="zh-CN" sz="2000" dirty="0">
                <a:solidFill>
                  <a:srgbClr val="FF0000"/>
                </a:solidFill>
              </a:rPr>
              <a:t>[start=0</a:t>
            </a:r>
            <a:r>
              <a:rPr lang="en-US" altLang="zh-CN" sz="2000" dirty="0" smtClean="0">
                <a:solidFill>
                  <a:srgbClr val="FF0000"/>
                </a:solidFill>
              </a:rPr>
              <a:t>])</a:t>
            </a:r>
            <a:r>
              <a:rPr lang="en-US" altLang="zh-CN" sz="2000" b="1" dirty="0" smtClean="0">
                <a:solidFill>
                  <a:srgbClr val="FF0000"/>
                </a:solidFill>
              </a:rPr>
              <a:t> </a:t>
            </a:r>
            <a:r>
              <a:rPr lang="zh-CN" altLang="en-US" sz="2000" b="1" dirty="0"/>
              <a:t>是一个同时能让你迭代和计数的内置函数，而 </a:t>
            </a:r>
            <a:r>
              <a:rPr lang="en-US" altLang="zh-CN" sz="2000" b="1" dirty="0"/>
              <a:t>for </a:t>
            </a:r>
            <a:r>
              <a:rPr lang="zh-CN" altLang="en-US" sz="2000" b="1" dirty="0"/>
              <a:t>循环自身只能迭代而没办法计数：</a:t>
            </a:r>
            <a:r>
              <a:rPr lang="zh-CN" altLang="en-US" sz="2000" dirty="0"/>
              <a:t/>
            </a:r>
            <a:br>
              <a:rPr lang="zh-CN" altLang="en-US" sz="2000" dirty="0"/>
            </a:br>
            <a:r>
              <a:rPr lang="en-US" altLang="zh-CN" sz="2000" dirty="0" smtClean="0"/>
              <a:t>enumerate</a:t>
            </a:r>
            <a:r>
              <a:rPr lang="en-US" altLang="zh-CN" sz="2000" dirty="0"/>
              <a:t>() </a:t>
            </a:r>
            <a:r>
              <a:rPr lang="zh-CN" altLang="en-US" sz="2000" dirty="0"/>
              <a:t>函数用于将一个可遍历的数据对象 </a:t>
            </a:r>
            <a:r>
              <a:rPr lang="en-US" altLang="zh-CN" sz="2000" dirty="0"/>
              <a:t>(</a:t>
            </a:r>
            <a:r>
              <a:rPr lang="zh-CN" altLang="en-US" sz="2000" dirty="0"/>
              <a:t>如列表、元组或字符串</a:t>
            </a:r>
            <a:r>
              <a:rPr lang="en-US" altLang="zh-CN" sz="2000" dirty="0"/>
              <a:t>) </a:t>
            </a:r>
            <a:r>
              <a:rPr lang="zh-CN" altLang="en-US" sz="2000" dirty="0"/>
              <a:t>组合为一个索引序列，同时列出数据和数据下标，一般用在 </a:t>
            </a:r>
            <a:r>
              <a:rPr lang="en-US" altLang="zh-CN" sz="2000" dirty="0"/>
              <a:t>for </a:t>
            </a:r>
            <a:r>
              <a:rPr lang="zh-CN" altLang="en-US" sz="2000" dirty="0"/>
              <a:t>循环当中</a:t>
            </a:r>
            <a:r>
              <a:rPr lang="zh-CN" altLang="en-US" sz="2000" dirty="0" smtClean="0"/>
              <a:t>。</a:t>
            </a:r>
            <a:endParaRPr lang="zh-CN" altLang="en-US" sz="2000" b="1" dirty="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93</a:t>
            </a:fld>
            <a:endParaRPr lang="zh-CN" alt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a:t>
            </a:r>
            <a:r>
              <a:rPr lang="en-US" altLang="zh-CN">
                <a:sym typeface="+mn-ea"/>
              </a:rPr>
              <a:t>6</a:t>
            </a:r>
            <a:r>
              <a:rPr lang="zh-CN" altLang="en-US">
                <a:sym typeface="+mn-ea"/>
              </a:rPr>
              <a:t>  序列解包</a:t>
            </a:r>
            <a:endParaRPr lang="zh-CN" altLang="en-US"/>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sz="2400" b="1" dirty="0"/>
              <a:t>使用序列解包遍历字典元素：</a:t>
            </a:r>
          </a:p>
          <a:p>
            <a:pPr marL="0" indent="0">
              <a:buNone/>
            </a:pPr>
            <a:r>
              <a:rPr lang="zh-CN" altLang="en-US" sz="2000" b="1" dirty="0">
                <a:latin typeface="Consolas" panose="020B0609020204030204" charset="0"/>
              </a:rPr>
              <a:t>&gt;&gt;&gt; s = {'a':1, 'b':2, 'c':3}</a:t>
            </a:r>
          </a:p>
          <a:p>
            <a:pPr marL="0" indent="0">
              <a:buNone/>
            </a:pPr>
            <a:r>
              <a:rPr lang="zh-CN" altLang="en-US" sz="2000" b="1" dirty="0">
                <a:latin typeface="Consolas" panose="020B0609020204030204" charset="0"/>
              </a:rPr>
              <a:t>&gt;&gt;&gt; for k, v in s.items():        #字典中每个元素包含“键”和“值”两部分</a:t>
            </a:r>
          </a:p>
          <a:p>
            <a:pPr marL="0" indent="0">
              <a:buNone/>
            </a:pPr>
            <a:r>
              <a:rPr lang="zh-CN" altLang="en-US" sz="2000" b="1" dirty="0">
                <a:latin typeface="Consolas" panose="020B0609020204030204" charset="0"/>
              </a:rPr>
              <a:t>    print(k, v)</a:t>
            </a:r>
          </a:p>
          <a:p>
            <a:pPr marL="0" indent="0">
              <a:buNone/>
            </a:pPr>
            <a:r>
              <a:rPr lang="zh-CN" altLang="en-US" sz="2000" b="1" dirty="0">
                <a:solidFill>
                  <a:srgbClr val="00B0F0"/>
                </a:solidFill>
                <a:latin typeface="Consolas" panose="020B0609020204030204" charset="0"/>
              </a:rPr>
              <a:t>a 1</a:t>
            </a:r>
          </a:p>
          <a:p>
            <a:pPr marL="0" indent="0">
              <a:buNone/>
            </a:pPr>
            <a:r>
              <a:rPr lang="zh-CN" altLang="en-US" sz="2000" b="1" dirty="0">
                <a:solidFill>
                  <a:srgbClr val="00B0F0"/>
                </a:solidFill>
                <a:latin typeface="Consolas" panose="020B0609020204030204" charset="0"/>
              </a:rPr>
              <a:t>c 3</a:t>
            </a:r>
          </a:p>
          <a:p>
            <a:pPr marL="0" indent="0">
              <a:buNone/>
            </a:pPr>
            <a:r>
              <a:rPr lang="zh-CN" altLang="en-US" sz="2000" b="1" dirty="0">
                <a:solidFill>
                  <a:srgbClr val="00B0F0"/>
                </a:solidFill>
                <a:latin typeface="Consolas" panose="020B0609020204030204" charset="0"/>
              </a:rPr>
              <a:t>b 2</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94</a:t>
            </a:fld>
            <a:endParaRPr lang="zh-CN" alt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深入</a:t>
            </a:r>
            <a:r>
              <a:rPr lang="zh-CN" altLang="en-US" dirty="0"/>
              <a:t>分析问题，优化代码</a:t>
            </a:r>
          </a:p>
        </p:txBody>
      </p:sp>
      <p:sp>
        <p:nvSpPr>
          <p:cNvPr id="3" name="Content Placeholder 2"/>
          <p:cNvSpPr>
            <a:spLocks noGrp="1"/>
          </p:cNvSpPr>
          <p:nvPr>
            <p:ph idx="1"/>
          </p:nvPr>
        </p:nvSpPr>
        <p:spPr/>
        <p:txBody>
          <a:bodyPr>
            <a:normAutofit fontScale="90000" lnSpcReduction="10000"/>
          </a:bodyPr>
          <a:lstStyle/>
          <a:p>
            <a:pPr marL="342900" marR="0" lvl="0" indent="-342900" algn="l" defTabSz="914400" rtl="0" eaLnBrk="1" fontAlgn="base" latinLnBrk="0" hangingPunct="1">
              <a:lnSpc>
                <a:spcPct val="130000"/>
              </a:lnSpc>
              <a:spcBef>
                <a:spcPts val="0"/>
              </a:spcBef>
              <a:spcAft>
                <a:spcPct val="0"/>
              </a:spcAft>
              <a:buClrTx/>
              <a:buSzTx/>
              <a:buFont typeface="Wingdings" panose="05000000000000000000" charset="0"/>
              <a:buChar char="§"/>
              <a:defRPr/>
            </a:pPr>
            <a:r>
              <a:rPr lang="zh-CN" altLang="en-US" b="1" dirty="0">
                <a:latin typeface="Consolas" panose="020B0609020204030204" charset="0"/>
                <a:cs typeface="Consolas" panose="020B0609020204030204" charset="0"/>
              </a:rPr>
              <a:t>例  </a:t>
            </a:r>
            <a:r>
              <a:rPr lang="en-US" b="1" dirty="0">
                <a:ln>
                  <a:noFill/>
                </a:ln>
                <a:effectLst/>
                <a:uLnTx/>
                <a:uFillTx/>
                <a:latin typeface="Consolas" panose="020B0609020204030204" charset="0"/>
                <a:cs typeface="Consolas" panose="020B0609020204030204" charset="0"/>
                <a:sym typeface="+mn-ea"/>
              </a:rPr>
              <a:t>阿凡提与国王比赛下棋，国王说要是自己输了的话阿凡提想要什么他都可以拿得出来。阿凡提说那就要点米吧，棋盘一共64个小格子，在第一个格子里放1粒米，第二个格子里放2粒米，第三个格子里放4粒米，第四个格子里放8粒米，以此类推，后面每个格子里的米都是前一个格子里的2倍，一直把64个格子都放满。需要多少粒米呢？</a:t>
            </a:r>
            <a:endParaRPr kumimoji="0" lang="en-US" b="1" i="0" u="none" strike="noStrike" kern="1200" cap="none" spc="0" normalizeH="0" baseline="0" noProof="1">
              <a:ln>
                <a:noFill/>
              </a:ln>
              <a:solidFill>
                <a:schemeClr val="tx1"/>
              </a:solidFill>
              <a:effectLst/>
              <a:uLnTx/>
              <a:uFillTx/>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b="1" i="0" u="none" strike="noStrike" kern="1200" cap="none" spc="0" normalizeH="0" baseline="0" noProof="1">
              <a:ln>
                <a:noFill/>
              </a:ln>
              <a:solidFill>
                <a:schemeClr val="tx1"/>
              </a:solidFill>
              <a:effectLst/>
              <a:uLnTx/>
              <a:uFillTx/>
              <a:latin typeface="Consolas" panose="020B0609020204030204" charset="0"/>
            </a:endParaRPr>
          </a:p>
          <a:p>
            <a:pPr marL="0" marR="0" lvl="0" indent="0" algn="l" defTabSz="914400" rtl="0" eaLnBrk="1" fontAlgn="base" latinLnBrk="0" hangingPunct="1">
              <a:lnSpc>
                <a:spcPct val="100000"/>
              </a:lnSpc>
              <a:spcBef>
                <a:spcPct val="20000"/>
              </a:spcBef>
              <a:spcAft>
                <a:spcPct val="0"/>
              </a:spcAft>
              <a:buClrTx/>
              <a:buSzTx/>
              <a:buFontTx/>
              <a:buNone/>
              <a:defRPr/>
            </a:pPr>
            <a:r>
              <a:rPr lang="en-US" b="1" dirty="0">
                <a:ln>
                  <a:noFill/>
                </a:ln>
                <a:effectLst/>
                <a:uLnTx/>
                <a:uFillTx/>
                <a:latin typeface="Consolas" panose="020B0609020204030204" charset="0"/>
                <a:sym typeface="+mn-ea"/>
              </a:rPr>
              <a:t>&gt;&gt;&gt; sum([2**</a:t>
            </a:r>
            <a:r>
              <a:rPr lang="en-US" b="1" dirty="0" err="1">
                <a:ln>
                  <a:noFill/>
                </a:ln>
                <a:effectLst/>
                <a:uLnTx/>
                <a:uFillTx/>
                <a:latin typeface="Consolas" panose="020B0609020204030204" charset="0"/>
                <a:sym typeface="+mn-ea"/>
              </a:rPr>
              <a:t>i</a:t>
            </a:r>
            <a:r>
              <a:rPr lang="en-US" b="1" dirty="0">
                <a:ln>
                  <a:noFill/>
                </a:ln>
                <a:effectLst/>
                <a:uLnTx/>
                <a:uFillTx/>
                <a:latin typeface="Consolas" panose="020B0609020204030204" charset="0"/>
                <a:sym typeface="+mn-ea"/>
              </a:rPr>
              <a:t> for </a:t>
            </a:r>
            <a:r>
              <a:rPr lang="en-US" b="1" dirty="0" err="1">
                <a:ln>
                  <a:noFill/>
                </a:ln>
                <a:effectLst/>
                <a:uLnTx/>
                <a:uFillTx/>
                <a:latin typeface="Consolas" panose="020B0609020204030204" charset="0"/>
                <a:sym typeface="+mn-ea"/>
              </a:rPr>
              <a:t>i</a:t>
            </a:r>
            <a:r>
              <a:rPr lang="en-US" b="1" dirty="0">
                <a:ln>
                  <a:noFill/>
                </a:ln>
                <a:effectLst/>
                <a:uLnTx/>
                <a:uFillTx/>
                <a:latin typeface="Consolas" panose="020B0609020204030204" charset="0"/>
                <a:sym typeface="+mn-ea"/>
              </a:rPr>
              <a:t> in range(64)])</a:t>
            </a:r>
            <a:endParaRPr kumimoji="0" lang="en-US" b="1" i="0" u="none" strike="noStrike" kern="1200" cap="none" spc="0" normalizeH="0" baseline="0" noProof="1">
              <a:ln>
                <a:noFill/>
              </a:ln>
              <a:solidFill>
                <a:schemeClr val="tx1"/>
              </a:solidFill>
              <a:effectLst/>
              <a:uLnTx/>
              <a:uFillTx/>
              <a:latin typeface="Consolas" panose="020B0609020204030204" charset="0"/>
            </a:endParaRPr>
          </a:p>
          <a:p>
            <a:pPr marL="0" marR="0" lvl="0" indent="0" algn="l" defTabSz="914400" rtl="0" eaLnBrk="1" fontAlgn="base" latinLnBrk="0" hangingPunct="1">
              <a:lnSpc>
                <a:spcPct val="100000"/>
              </a:lnSpc>
              <a:spcBef>
                <a:spcPct val="20000"/>
              </a:spcBef>
              <a:spcAft>
                <a:spcPct val="0"/>
              </a:spcAft>
              <a:buClrTx/>
              <a:buSzTx/>
              <a:buFontTx/>
              <a:buNone/>
              <a:defRPr/>
            </a:pPr>
            <a:r>
              <a:rPr lang="en-US" b="1" dirty="0">
                <a:ln>
                  <a:noFill/>
                </a:ln>
                <a:solidFill>
                  <a:srgbClr val="00B0F0"/>
                </a:solidFill>
                <a:effectLst/>
                <a:uLnTx/>
                <a:uFillTx/>
                <a:latin typeface="Consolas" panose="020B0609020204030204" charset="0"/>
                <a:sym typeface="+mn-ea"/>
              </a:rPr>
              <a:t>18446744073709551615</a:t>
            </a:r>
            <a:endParaRPr kumimoji="0" lang="en-US" b="1" i="0" u="none" strike="noStrike" kern="1200" cap="none" spc="0" normalizeH="0" baseline="0" noProof="1">
              <a:ln>
                <a:noFill/>
              </a:ln>
              <a:solidFill>
                <a:srgbClr val="00B0F0"/>
              </a:solidFill>
              <a:effectLst/>
              <a:uLnTx/>
              <a:uFillTx/>
              <a:latin typeface="Consolas" panose="020B0609020204030204" charset="0"/>
            </a:endParaRPr>
          </a:p>
          <a:p>
            <a:pPr marL="0" marR="0" lvl="0" indent="0" algn="l" defTabSz="914400" rtl="0" eaLnBrk="1" fontAlgn="base" latinLnBrk="0" hangingPunct="1">
              <a:lnSpc>
                <a:spcPct val="100000"/>
              </a:lnSpc>
              <a:spcBef>
                <a:spcPct val="20000"/>
              </a:spcBef>
              <a:spcAft>
                <a:spcPct val="0"/>
              </a:spcAft>
              <a:buClrTx/>
              <a:buSzTx/>
              <a:buFontTx/>
              <a:buNone/>
              <a:defRPr/>
            </a:pPr>
            <a:r>
              <a:rPr lang="en-US" b="1" dirty="0">
                <a:ln>
                  <a:noFill/>
                </a:ln>
                <a:effectLst/>
                <a:uLnTx/>
                <a:uFillTx/>
                <a:latin typeface="Consolas" panose="020B0609020204030204" charset="0"/>
                <a:sym typeface="+mn-ea"/>
              </a:rPr>
              <a:t>&gt;&gt;&gt; </a:t>
            </a:r>
            <a:r>
              <a:rPr lang="en-US" b="1" dirty="0" err="1">
                <a:ln>
                  <a:noFill/>
                </a:ln>
                <a:effectLst/>
                <a:uLnTx/>
                <a:uFillTx/>
                <a:latin typeface="Consolas" panose="020B0609020204030204" charset="0"/>
                <a:sym typeface="+mn-ea"/>
              </a:rPr>
              <a:t>int</a:t>
            </a:r>
            <a:r>
              <a:rPr lang="en-US" b="1" dirty="0" smtClean="0">
                <a:ln>
                  <a:noFill/>
                </a:ln>
                <a:effectLst/>
                <a:uLnTx/>
                <a:uFillTx/>
                <a:latin typeface="Consolas" panose="020B0609020204030204" charset="0"/>
                <a:sym typeface="+mn-ea"/>
              </a:rPr>
              <a:t>(‘1’*</a:t>
            </a:r>
            <a:r>
              <a:rPr lang="en-US" b="1" dirty="0">
                <a:ln>
                  <a:noFill/>
                </a:ln>
                <a:effectLst/>
                <a:uLnTx/>
                <a:uFillTx/>
                <a:latin typeface="Consolas" panose="020B0609020204030204" charset="0"/>
                <a:sym typeface="+mn-ea"/>
              </a:rPr>
              <a:t>64, 2</a:t>
            </a:r>
            <a:r>
              <a:rPr lang="en-US" b="1" dirty="0" smtClean="0">
                <a:ln>
                  <a:noFill/>
                </a:ln>
                <a:effectLst/>
                <a:uLnTx/>
                <a:uFillTx/>
                <a:latin typeface="Consolas" panose="020B0609020204030204" charset="0"/>
                <a:sym typeface="+mn-ea"/>
              </a:rPr>
              <a:t>)  #2</a:t>
            </a:r>
            <a:r>
              <a:rPr lang="zh-CN" altLang="en-US" b="1" dirty="0" smtClean="0">
                <a:ln>
                  <a:noFill/>
                </a:ln>
                <a:effectLst/>
                <a:uLnTx/>
                <a:uFillTx/>
                <a:latin typeface="Consolas" panose="020B0609020204030204" charset="0"/>
                <a:sym typeface="+mn-ea"/>
              </a:rPr>
              <a:t>进制转换为十进制返回 </a:t>
            </a:r>
            <a:r>
              <a:rPr lang="en-US" altLang="zh-CN" b="1" dirty="0" err="1" smtClean="0">
                <a:ln>
                  <a:noFill/>
                </a:ln>
                <a:effectLst/>
                <a:uLnTx/>
                <a:uFillTx/>
                <a:latin typeface="Consolas" panose="020B0609020204030204" charset="0"/>
                <a:sym typeface="+mn-ea"/>
              </a:rPr>
              <a:t>int</a:t>
            </a:r>
            <a:r>
              <a:rPr lang="en-US" altLang="zh-CN" b="1" dirty="0" smtClean="0">
                <a:ln>
                  <a:noFill/>
                </a:ln>
                <a:effectLst/>
                <a:uLnTx/>
                <a:uFillTx/>
                <a:latin typeface="Consolas" panose="020B0609020204030204" charset="0"/>
                <a:sym typeface="+mn-ea"/>
              </a:rPr>
              <a:t>(</a:t>
            </a:r>
            <a:r>
              <a:rPr lang="en-US" altLang="zh-CN" b="1" dirty="0" err="1" smtClean="0">
                <a:ln>
                  <a:noFill/>
                </a:ln>
                <a:effectLst/>
                <a:uLnTx/>
                <a:uFillTx/>
                <a:latin typeface="Consolas" panose="020B0609020204030204" charset="0"/>
                <a:sym typeface="+mn-ea"/>
              </a:rPr>
              <a:t>x,d</a:t>
            </a:r>
            <a:r>
              <a:rPr lang="en-US" altLang="zh-CN" b="1" dirty="0" smtClean="0">
                <a:ln>
                  <a:noFill/>
                </a:ln>
                <a:effectLst/>
                <a:uLnTx/>
                <a:uFillTx/>
                <a:latin typeface="Consolas" panose="020B0609020204030204" charset="0"/>
                <a:sym typeface="+mn-ea"/>
              </a:rPr>
              <a:t>)</a:t>
            </a:r>
            <a:endParaRPr kumimoji="0" lang="en-US" b="1" i="0" u="none" strike="noStrike" kern="1200" cap="none" spc="0" normalizeH="0" baseline="0" noProof="1">
              <a:ln>
                <a:noFill/>
              </a:ln>
              <a:solidFill>
                <a:srgbClr val="00B0F0"/>
              </a:solidFill>
              <a:effectLst/>
              <a:uLnTx/>
              <a:uFillTx/>
              <a:latin typeface="Consolas" panose="020B0609020204030204" charset="0"/>
            </a:endParaRPr>
          </a:p>
          <a:p>
            <a:pPr marL="0" marR="0" lvl="0" indent="0" algn="l" defTabSz="914400" rtl="0" eaLnBrk="1" fontAlgn="base" latinLnBrk="0" hangingPunct="1">
              <a:lnSpc>
                <a:spcPct val="100000"/>
              </a:lnSpc>
              <a:spcBef>
                <a:spcPct val="20000"/>
              </a:spcBef>
              <a:spcAft>
                <a:spcPct val="0"/>
              </a:spcAft>
              <a:buClrTx/>
              <a:buSzTx/>
              <a:buFontTx/>
              <a:buNone/>
              <a:defRPr/>
            </a:pPr>
            <a:r>
              <a:rPr lang="en-US" b="1" dirty="0">
                <a:ln>
                  <a:noFill/>
                </a:ln>
                <a:solidFill>
                  <a:srgbClr val="00B0F0"/>
                </a:solidFill>
                <a:effectLst/>
                <a:uLnTx/>
                <a:uFillTx/>
                <a:latin typeface="Consolas" panose="020B0609020204030204" charset="0"/>
                <a:sym typeface="+mn-ea"/>
              </a:rPr>
              <a:t>18446744073709551615</a:t>
            </a:r>
            <a:endParaRPr lang="zh-CN" altLang="en-US" b="1" dirty="0"/>
          </a:p>
        </p:txBody>
      </p:sp>
    </p:spTree>
    <p:extLst>
      <p:ext uri="{BB962C8B-B14F-4D97-AF65-F5344CB8AC3E}">
        <p14:creationId xmlns:p14="http://schemas.microsoft.com/office/powerpoint/2010/main" val="170075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noChangeArrowheads="1"/>
          </p:cNvSpPr>
          <p:nvPr>
            <p:ph type="title"/>
          </p:nvPr>
        </p:nvSpPr>
        <p:spPr>
          <a:xfrm>
            <a:off x="565150" y="0"/>
            <a:ext cx="9602788" cy="1047750"/>
          </a:xfrm>
        </p:spPr>
        <p:txBody>
          <a:bodyPr/>
          <a:lstStyle/>
          <a:p>
            <a:pPr eaLnBrk="1" hangingPunct="1"/>
            <a:r>
              <a:rPr lang="zh-CN" altLang="en-US" b="1" dirty="0" smtClean="0">
                <a:solidFill>
                  <a:srgbClr val="FF0000"/>
                </a:solidFill>
                <a:ea typeface="宋体" panose="02010600030101010101" pitchFamily="2" charset="-122"/>
              </a:rPr>
              <a:t>实验和习题</a:t>
            </a:r>
          </a:p>
        </p:txBody>
      </p:sp>
      <p:sp>
        <p:nvSpPr>
          <p:cNvPr id="94211" name="Content Placeholder 2"/>
          <p:cNvSpPr>
            <a:spLocks noGrp="1" noChangeArrowheads="1"/>
          </p:cNvSpPr>
          <p:nvPr>
            <p:ph idx="1"/>
          </p:nvPr>
        </p:nvSpPr>
        <p:spPr>
          <a:xfrm>
            <a:off x="1429197" y="1552576"/>
            <a:ext cx="9217024" cy="4695030"/>
          </a:xfrm>
        </p:spPr>
        <p:txBody>
          <a:bodyPr/>
          <a:lstStyle/>
          <a:p>
            <a:pPr marL="228600" lvl="1">
              <a:spcBef>
                <a:spcPts val="1000"/>
              </a:spcBef>
              <a:buFont typeface="Wingdings" panose="05000000000000000000" pitchFamily="2" charset="2"/>
              <a:buChar char="u"/>
            </a:pPr>
            <a:r>
              <a:rPr lang="zh-CN" altLang="zh-CN" sz="3200" b="1" dirty="0" smtClean="0">
                <a:ea typeface="宋体" panose="02010600030101010101" pitchFamily="2" charset="-122"/>
              </a:rPr>
              <a:t>上机实践</a:t>
            </a:r>
            <a:r>
              <a:rPr lang="zh-CN" altLang="en-US" sz="3200" b="1" dirty="0" smtClean="0">
                <a:ea typeface="宋体" panose="02010600030101010101" pitchFamily="2" charset="-122"/>
              </a:rPr>
              <a:t>：</a:t>
            </a:r>
            <a:r>
              <a:rPr lang="zh-CN" altLang="en-US" sz="2800" b="1" dirty="0" smtClean="0"/>
              <a:t>完成实验二</a:t>
            </a:r>
            <a:endParaRPr lang="en-US" altLang="zh-CN" sz="2800" b="1" dirty="0" smtClean="0"/>
          </a:p>
          <a:p>
            <a:pPr marL="228600" lvl="1">
              <a:spcBef>
                <a:spcPts val="1000"/>
              </a:spcBef>
              <a:buFont typeface="Wingdings" panose="05000000000000000000" pitchFamily="2" charset="2"/>
              <a:buChar char="u"/>
            </a:pPr>
            <a:r>
              <a:rPr lang="zh-CN" altLang="en-US" sz="2800" b="1" dirty="0" smtClean="0">
                <a:ea typeface="宋体" panose="02010600030101010101" pitchFamily="2" charset="-122"/>
              </a:rPr>
              <a:t>作业：</a:t>
            </a:r>
            <a:r>
              <a:rPr lang="en-US" altLang="zh-CN" sz="2800" b="1" dirty="0" smtClean="0">
                <a:ea typeface="宋体" panose="02010600030101010101" pitchFamily="2" charset="-122"/>
              </a:rPr>
              <a:t>P51 T1-16 </a:t>
            </a:r>
            <a:r>
              <a:rPr lang="zh-CN" altLang="en-US" sz="2800" b="1" dirty="0" smtClean="0">
                <a:ea typeface="宋体" panose="02010600030101010101" pitchFamily="2" charset="-122"/>
              </a:rPr>
              <a:t>自己完成</a:t>
            </a:r>
            <a:endParaRPr lang="zh-CN" altLang="zh-CN" sz="2800" b="1" dirty="0" smtClean="0">
              <a:ea typeface="宋体" panose="02010600030101010101" pitchFamily="2" charset="-122"/>
            </a:endParaRPr>
          </a:p>
        </p:txBody>
      </p:sp>
    </p:spTree>
    <p:extLst>
      <p:ext uri="{BB962C8B-B14F-4D97-AF65-F5344CB8AC3E}">
        <p14:creationId xmlns:p14="http://schemas.microsoft.com/office/powerpoint/2010/main" val="690644835"/>
      </p:ext>
    </p:ext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1227</TotalTime>
  <Words>12899</Words>
  <Application>Microsoft Office PowerPoint</Application>
  <PresentationFormat>宽屏</PresentationFormat>
  <Paragraphs>1159</Paragraphs>
  <Slides>96</Slides>
  <Notes>5</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96</vt:i4>
      </vt:variant>
    </vt:vector>
  </HeadingPairs>
  <TitlesOfParts>
    <vt:vector size="106" baseType="lpstr">
      <vt:lpstr>microsoft yahei</vt:lpstr>
      <vt:lpstr>宋体</vt:lpstr>
      <vt:lpstr>Arial</vt:lpstr>
      <vt:lpstr>Calibri</vt:lpstr>
      <vt:lpstr>Calibri Light</vt:lpstr>
      <vt:lpstr>Century Gothic</vt:lpstr>
      <vt:lpstr>Consolas</vt:lpstr>
      <vt:lpstr>Times New Roman</vt:lpstr>
      <vt:lpstr>Wingdings</vt:lpstr>
      <vt:lpstr>Office 主题</vt:lpstr>
      <vt:lpstr>第3章  Python序列结构</vt:lpstr>
      <vt:lpstr>3.1  Python序列概述</vt:lpstr>
      <vt:lpstr>3.2  列表</vt:lpstr>
      <vt:lpstr>3.2.1  列表创建与删除</vt:lpstr>
      <vt:lpstr>3.2.1  列表创建与删除</vt:lpstr>
      <vt:lpstr>3.2.1  列表创建与删除</vt:lpstr>
      <vt:lpstr>3.2.2  列表元素访问</vt:lpstr>
      <vt:lpstr>3.2.3  列表常用方法</vt:lpstr>
      <vt:lpstr>3.2.3  列表常用方法</vt:lpstr>
      <vt:lpstr>3.2.3  列表常用方法</vt:lpstr>
      <vt:lpstr>3.2.3  列表常用方法</vt:lpstr>
      <vt:lpstr>3.2.3  列表常用方法</vt:lpstr>
      <vt:lpstr>列表排序</vt:lpstr>
      <vt:lpstr>列表排序</vt:lpstr>
      <vt:lpstr>3.2.4  列表对象支持的运算符</vt:lpstr>
      <vt:lpstr>3.2.4  列表对象支持的运算符</vt:lpstr>
      <vt:lpstr>3.2.4  列表对象支持的运算符</vt:lpstr>
      <vt:lpstr>3.2.4  列表对象支持的运算符</vt:lpstr>
      <vt:lpstr>3.2.5  内置函数对列表的操作</vt:lpstr>
      <vt:lpstr>3.2.5  内置函数对列表的操作</vt:lpstr>
      <vt:lpstr>3.2.5  内置函数对列表的操作</vt:lpstr>
      <vt:lpstr>3.2.6  列表推导式语法与应用案例</vt:lpstr>
      <vt:lpstr>3.2.6  列表推导式语法与应用案例</vt:lpstr>
      <vt:lpstr>3.2.6  列表推导式语法与应用案例</vt:lpstr>
      <vt:lpstr>3.2.6  列表推导式语法与应用案例</vt:lpstr>
      <vt:lpstr>3.2.6  列表推导式语法与应用案例</vt:lpstr>
      <vt:lpstr>3.2.6  列表推导式语法与应用案例</vt:lpstr>
      <vt:lpstr>random库</vt:lpstr>
      <vt:lpstr>3.2.6  列表推导式语法与应用案例</vt:lpstr>
      <vt:lpstr>3.2.7  切片</vt:lpstr>
      <vt:lpstr>3.2.7  切片</vt:lpstr>
      <vt:lpstr>3.2.7  切片</vt:lpstr>
      <vt:lpstr>3.2.7  切片</vt:lpstr>
      <vt:lpstr>3.2.7  切片</vt:lpstr>
      <vt:lpstr>3.2.7  切片</vt:lpstr>
      <vt:lpstr>切片操作</vt:lpstr>
      <vt:lpstr>切片操作</vt:lpstr>
      <vt:lpstr>切片操作</vt:lpstr>
      <vt:lpstr>PowerPoint 演示文稿</vt:lpstr>
      <vt:lpstr>3.2.7  切片</vt:lpstr>
      <vt:lpstr>3.2.7  切片</vt:lpstr>
      <vt:lpstr>PowerPoint 演示文稿</vt:lpstr>
      <vt:lpstr>PowerPoint 演示文稿</vt:lpstr>
      <vt:lpstr>3.3  元组与生成器表达式</vt:lpstr>
      <vt:lpstr>3.3.1  元组创建与元素访问</vt:lpstr>
      <vt:lpstr>3.3.1  元组创建与元素访问</vt:lpstr>
      <vt:lpstr>3.3.1  元组创建与元素访问</vt:lpstr>
      <vt:lpstr>3.3.2  元组与列表的异同点</vt:lpstr>
      <vt:lpstr>3.3.2  元组与列表的异同点</vt:lpstr>
      <vt:lpstr>3.3.2  元组与列表的异同点</vt:lpstr>
      <vt:lpstr>PowerPoint 演示文稿</vt:lpstr>
      <vt:lpstr>3.3.3  生成器推导式</vt:lpstr>
      <vt:lpstr>3.3.3  生成器推导式</vt:lpstr>
      <vt:lpstr>3.3.3  生成器推导式(表达式)</vt:lpstr>
      <vt:lpstr>3.3.3  生成器推导式</vt:lpstr>
      <vt:lpstr>3.3.3  生成器推导式</vt:lpstr>
      <vt:lpstr>3.4  字典</vt:lpstr>
      <vt:lpstr>3.4.1  字典创建与删除</vt:lpstr>
      <vt:lpstr>3.4.2  字典元素的访问</vt:lpstr>
      <vt:lpstr>字典对象的方法</vt:lpstr>
      <vt:lpstr>3.4.2  字典元素的访问</vt:lpstr>
      <vt:lpstr>3.4.3  元素添加、修改与删除</vt:lpstr>
      <vt:lpstr>3.4.3  元素添加、修改与删除</vt:lpstr>
      <vt:lpstr>3.4.3  元素添加、修改与删除</vt:lpstr>
      <vt:lpstr>字典排序，结果为列表</vt:lpstr>
      <vt:lpstr>PowerPoint 演示文稿</vt:lpstr>
      <vt:lpstr>字典推导式</vt:lpstr>
      <vt:lpstr>字典推导式</vt:lpstr>
      <vt:lpstr>访问嵌套字典的内容</vt:lpstr>
      <vt:lpstr>PowerPoint 演示文稿</vt:lpstr>
      <vt:lpstr>3.4.4  字典应用案例</vt:lpstr>
      <vt:lpstr>PowerPoint 演示文稿</vt:lpstr>
      <vt:lpstr>PowerPoint 演示文稿</vt:lpstr>
      <vt:lpstr>PowerPoint 演示文稿</vt:lpstr>
      <vt:lpstr>PowerPoint 演示文稿</vt:lpstr>
      <vt:lpstr>3.5  集合</vt:lpstr>
      <vt:lpstr>3.5.1  集合对象的创建与删除</vt:lpstr>
      <vt:lpstr>3.5.2  集合操作与运算</vt:lpstr>
      <vt:lpstr>3.5.2  集合操作与运算</vt:lpstr>
      <vt:lpstr>3.5.2  集合操作与运算</vt:lpstr>
      <vt:lpstr>3.5.2  集合操作与运算</vt:lpstr>
      <vt:lpstr>3.5.3  集合应用案例</vt:lpstr>
      <vt:lpstr>3.5.3  集合应用案例</vt:lpstr>
      <vt:lpstr>3.5.3  集合应用案例</vt:lpstr>
      <vt:lpstr>3.5.3  集合应用案例</vt:lpstr>
      <vt:lpstr>3.5.3  集合应用案例</vt:lpstr>
      <vt:lpstr>3.5.3  集合应用案例</vt:lpstr>
      <vt:lpstr>3.5.3  集合应用案例</vt:lpstr>
      <vt:lpstr>3.5.3  集合应用案例</vt:lpstr>
      <vt:lpstr>3.6  序列解包</vt:lpstr>
      <vt:lpstr>3.6  序列解包</vt:lpstr>
      <vt:lpstr>3.6  序列解包</vt:lpstr>
      <vt:lpstr>3.6  序列解包</vt:lpstr>
      <vt:lpstr>3.6  序列解包</vt:lpstr>
      <vt:lpstr>深入分析问题，优化代码</vt:lpstr>
      <vt:lpstr>实验和习题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Python序列结构</dc:title>
  <dc:creator>Dong</dc:creator>
  <cp:lastModifiedBy>windows 10</cp:lastModifiedBy>
  <cp:revision>513</cp:revision>
  <dcterms:created xsi:type="dcterms:W3CDTF">2015-05-05T08:02:00Z</dcterms:created>
  <dcterms:modified xsi:type="dcterms:W3CDTF">2021-10-14T03:45:33Z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