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848" r:id="rId2"/>
    <p:sldId id="1774" r:id="rId3"/>
    <p:sldId id="1809" r:id="rId4"/>
    <p:sldId id="1810" r:id="rId5"/>
    <p:sldId id="1811" r:id="rId6"/>
    <p:sldId id="1775" r:id="rId7"/>
    <p:sldId id="1776" r:id="rId8"/>
    <p:sldId id="1777" r:id="rId9"/>
    <p:sldId id="1779" r:id="rId10"/>
    <p:sldId id="1780" r:id="rId11"/>
    <p:sldId id="1781" r:id="rId12"/>
    <p:sldId id="1782" r:id="rId13"/>
    <p:sldId id="1783" r:id="rId14"/>
    <p:sldId id="1784" r:id="rId15"/>
    <p:sldId id="1814" r:id="rId16"/>
    <p:sldId id="1785" r:id="rId17"/>
    <p:sldId id="1786" r:id="rId18"/>
    <p:sldId id="1787" r:id="rId19"/>
    <p:sldId id="1788" r:id="rId20"/>
    <p:sldId id="1789" r:id="rId21"/>
    <p:sldId id="1790" r:id="rId22"/>
    <p:sldId id="1791" r:id="rId23"/>
    <p:sldId id="1793" r:id="rId24"/>
    <p:sldId id="1794" r:id="rId25"/>
    <p:sldId id="1823" r:id="rId26"/>
    <p:sldId id="1815" r:id="rId27"/>
    <p:sldId id="1796" r:id="rId28"/>
    <p:sldId id="1797" r:id="rId29"/>
    <p:sldId id="1816" r:id="rId30"/>
    <p:sldId id="1817" r:id="rId31"/>
    <p:sldId id="1824" r:id="rId32"/>
    <p:sldId id="1798" r:id="rId33"/>
    <p:sldId id="1799" r:id="rId34"/>
    <p:sldId id="1825" r:id="rId35"/>
    <p:sldId id="1800" r:id="rId36"/>
    <p:sldId id="1801" r:id="rId37"/>
    <p:sldId id="1802" r:id="rId38"/>
    <p:sldId id="1803" r:id="rId39"/>
    <p:sldId id="1804" r:id="rId40"/>
    <p:sldId id="1805" r:id="rId41"/>
    <p:sldId id="1812" r:id="rId42"/>
    <p:sldId id="1806" r:id="rId43"/>
    <p:sldId id="1807" r:id="rId44"/>
    <p:sldId id="1808" r:id="rId45"/>
    <p:sldId id="1813" r:id="rId46"/>
    <p:sldId id="1818" r:id="rId47"/>
    <p:sldId id="1819" r:id="rId48"/>
    <p:sldId id="1821" r:id="rId49"/>
    <p:sldId id="1822" r:id="rId50"/>
    <p:sldId id="182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63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42642945/article/details/89001963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.com/link?m=aZyIPOHKFSKQRHQT+dCni+0DIwJlHExwgWVvxMu6FvytoinxhWOPSP+lkZ2jqY6VEUBjOrxvbZmGB1LchugvKiR3WZ4mce01ub747KYUmtOdOCUL7RjdV7ujGo11j7pGjh9VlEQ==" TargetMode="External"/><Relationship Id="rId2" Type="http://schemas.openxmlformats.org/officeDocument/2006/relationships/hyperlink" Target="http://www.so.com/link?m=aCbQimznFdFbOBtyWYBg9M9AnVOKS48vazMeqrI+SS/rzEbCKaiLYnG/U5FtwZ6iinwveRWJf+FABZRDCL2v7JYoZkMbu+fJWczmL0sl2W9OoeBU8iSLVY614KFNe1+gT+KTkwg=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lstStyle/>
          <a:p>
            <a:pPr fontAlgn="auto">
              <a:lnSpc>
                <a:spcPct val="120000"/>
              </a:lnSpc>
            </a:pPr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章  选择结构与循环结构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 </a:t>
            </a:r>
            <a:r>
              <a:rPr lang="zh-CN" altLang="en-US"/>
              <a:t>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常见的选择结构有单分支选择结构、双分支选择结构、多分支选择结构以及嵌套的分支结构，也可以构造跳转表来实现类似的逻辑。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循环结构和异常处理结构中也可以带有“else”子句</a:t>
            </a:r>
            <a:r>
              <a:rPr lang="zh-CN" altLang="en-US" sz="2400" b="1" dirty="0"/>
              <a:t>，可以看作是</a:t>
            </a:r>
            <a:r>
              <a:rPr lang="zh-CN" altLang="en-US" sz="2400" b="1" dirty="0">
                <a:solidFill>
                  <a:srgbClr val="FF0000"/>
                </a:solidFill>
              </a:rPr>
              <a:t>特殊形式的选择结构。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4.2.1  单分支选择结构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4578" name="文本占位符 23554"/>
          <p:cNvSpPr>
            <a:spLocks noGrp="1"/>
          </p:cNvSpPr>
          <p:nvPr>
            <p:ph idx="1"/>
          </p:nvPr>
        </p:nvSpPr>
        <p:spPr>
          <a:xfrm>
            <a:off x="838200" y="1321435"/>
            <a:ext cx="6510867" cy="4926965"/>
          </a:xfrm>
        </p:spPr>
        <p:txBody>
          <a:bodyPr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b="1" kern="1200" dirty="0">
                <a:latin typeface="宋体" panose="02010600030101010101" pitchFamily="2" charset="-122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b="1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b="1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b="1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b="1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2000" b="1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100"/>
              </a:spcBef>
              <a:buSzPct val="70000"/>
              <a:buFont typeface="Arial" panose="020B0604020202020204" pitchFamily="34" charset="0"/>
              <a:buChar char="•"/>
            </a:pPr>
            <a:r>
              <a:rPr lang="zh-CN" altLang="en-US" sz="2400" b="1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例4-1  </a:t>
            </a:r>
            <a:r>
              <a:rPr lang="zh-CN" altLang="en-US" sz="2400" b="1" kern="1200" dirty="0">
                <a:latin typeface="宋体" panose="02010600030101010101" pitchFamily="2" charset="-122"/>
                <a:ea typeface="+mn-ea"/>
                <a:cs typeface="+mn-cs"/>
              </a:rPr>
              <a:t>编写程序，输入使用空格分隔的两个整数，然后按升序输出。</a:t>
            </a:r>
            <a:endParaRPr lang="zh-CN" altLang="en-US" sz="2000" b="1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latin typeface="Consolas" panose="020B0609020204030204" charset="0"/>
                <a:ea typeface="+mn-ea"/>
                <a:cs typeface="+mn-cs"/>
              </a:rPr>
              <a:t>x = input('Input two number:')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latin typeface="Consolas" panose="020B0609020204030204" charset="0"/>
                <a:ea typeface="+mn-ea"/>
                <a:cs typeface="+mn-cs"/>
              </a:rPr>
              <a:t>a, b = map(int, </a:t>
            </a:r>
            <a:r>
              <a:rPr lang="en-US" altLang="zh-CN" sz="2000" b="1" kern="1200" dirty="0" err="1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x.split</a:t>
            </a:r>
            <a:r>
              <a:rPr lang="en-US" altLang="zh-CN" sz="2000" b="1" kern="1200" dirty="0" smtClean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())  </a:t>
            </a:r>
            <a:r>
              <a:rPr lang="en-US" altLang="zh-CN" sz="2000" b="1" kern="1200" dirty="0" smtClean="0">
                <a:latin typeface="Consolas" panose="020B0609020204030204" charset="0"/>
                <a:ea typeface="+mn-ea"/>
                <a:cs typeface="+mn-cs"/>
              </a:rPr>
              <a:t>#P112</a:t>
            </a:r>
            <a:endParaRPr lang="en-US" altLang="zh-CN" sz="2000" b="1" kern="1200" dirty="0">
              <a:latin typeface="Consolas" panose="020B0609020204030204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latin typeface="Consolas" panose="020B0609020204030204" charset="0"/>
                <a:ea typeface="+mn-ea"/>
                <a:cs typeface="+mn-cs"/>
              </a:rPr>
              <a:t>if a &gt; b: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latin typeface="Consolas" panose="020B0609020204030204" charset="0"/>
                <a:ea typeface="+mn-ea"/>
                <a:cs typeface="+mn-cs"/>
              </a:rPr>
              <a:t>   a, b = b, a    #</a:t>
            </a:r>
            <a:r>
              <a:rPr lang="zh-CN" altLang="en-US" sz="2000" b="1" kern="1200" dirty="0">
                <a:solidFill>
                  <a:srgbClr val="FF0000"/>
                </a:solidFill>
                <a:latin typeface="Consolas" panose="020B0609020204030204" charset="0"/>
                <a:ea typeface="+mn-ea"/>
                <a:cs typeface="+mn-cs"/>
              </a:rPr>
              <a:t>序列解包，交换两个变量的值</a:t>
            </a:r>
          </a:p>
          <a:p>
            <a:pPr eaLnBrk="1" hangingPunct="1">
              <a:lnSpc>
                <a:spcPct val="90000"/>
              </a:lnSpc>
              <a:spcBef>
                <a:spcPts val="1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latin typeface="Consolas" panose="020B0609020204030204" charset="0"/>
                <a:ea typeface="+mn-ea"/>
                <a:cs typeface="+mn-cs"/>
              </a:rPr>
              <a:t>print(a, b)</a:t>
            </a:r>
          </a:p>
        </p:txBody>
      </p:sp>
      <p:graphicFrame>
        <p:nvGraphicFramePr>
          <p:cNvPr id="24579" name="Object -2147482619"/>
          <p:cNvGraphicFramePr/>
          <p:nvPr/>
        </p:nvGraphicFramePr>
        <p:xfrm>
          <a:off x="7284720" y="1321435"/>
          <a:ext cx="331978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r:id="rId3" imgW="2381250" imgH="3064510" progId="Visio.Drawing.11">
                  <p:embed/>
                </p:oleObj>
              </mc:Choice>
              <mc:Fallback>
                <p:oleObj r:id="rId3" imgW="2381250" imgH="30645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4720" y="1321435"/>
                        <a:ext cx="3319780" cy="375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08139" y="60755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Input two number:5 2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2 5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4.2.2  双分支选择结构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5602" name="文本占位符 2457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>
            <a:normAutofit/>
          </a:bodyPr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if </a:t>
            </a:r>
            <a:r>
              <a:rPr lang="zh-CN" altLang="en-US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表达式</a:t>
            </a:r>
            <a:r>
              <a:rPr lang="en-US" altLang="zh-CN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1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语句块</a:t>
            </a:r>
            <a:r>
              <a:rPr lang="en-US" altLang="zh-CN" sz="2000" b="1" kern="1200" dirty="0" smtClean="0">
                <a:latin typeface="宋体" panose="02010600030101010101" pitchFamily="2" charset="-122"/>
                <a:ea typeface="+mn-ea"/>
                <a:cs typeface="+mn-cs"/>
              </a:rPr>
              <a:t>2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kern="1200" dirty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  <p:graphicFrame>
        <p:nvGraphicFramePr>
          <p:cNvPr id="25603" name="Object -2147482618"/>
          <p:cNvGraphicFramePr>
            <a:graphicFrameLocks noChangeAspect="1"/>
          </p:cNvGraphicFramePr>
          <p:nvPr/>
        </p:nvGraphicFramePr>
        <p:xfrm>
          <a:off x="6366510" y="1321435"/>
          <a:ext cx="3909695" cy="426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r:id="rId3" imgW="3255645" imgH="3547110" progId="Visio.Drawing.11">
                  <p:embed/>
                </p:oleObj>
              </mc:Choice>
              <mc:Fallback>
                <p:oleObj r:id="rId3" imgW="3255645" imgH="354711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6510" y="1321435"/>
                        <a:ext cx="3909695" cy="426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035"/>
            <a:ext cx="10515600" cy="4639945"/>
          </a:xfrm>
        </p:spPr>
        <p:txBody>
          <a:bodyPr/>
          <a:lstStyle/>
          <a:p>
            <a:pPr indent="-20828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4-2  </a:t>
            </a:r>
            <a:r>
              <a:rPr lang="zh-CN" altLang="en-US" sz="2400" b="1" dirty="0"/>
              <a:t>求解鸡兔同笼问题。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</a:rPr>
              <a:t>jitu, tui = map(int, input('请输入鸡兔总数和腿总数：').split())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tu = (tui - jitu*2) / 2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if int(tu) == </a:t>
            </a:r>
            <a:r>
              <a:rPr lang="zh-CN" altLang="en-US" sz="2000" b="1" dirty="0" smtClean="0">
                <a:latin typeface="Consolas" panose="020B0609020204030204" charset="0"/>
              </a:rPr>
              <a:t>tu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charset="0"/>
              </a:rPr>
              <a:t>and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charset="0"/>
              </a:rPr>
              <a:t>jitu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charset="0"/>
              </a:rPr>
              <a:t>&lt;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anose="020B0609020204030204" charset="0"/>
              </a:rPr>
              <a:t>tui</a:t>
            </a:r>
            <a:r>
              <a:rPr lang="zh-CN" altLang="en-US" sz="2000" b="1" dirty="0" smtClean="0">
                <a:latin typeface="Consolas" panose="020B0609020204030204" charset="0"/>
              </a:rPr>
              <a:t>:</a:t>
            </a:r>
            <a:endParaRPr lang="zh-CN" altLang="en-US" sz="2000" b="1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print('鸡：{0},兔：{1}'.format(int(jitu-tu), int(tu)))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print('数据不正确，无解</a:t>
            </a:r>
            <a:r>
              <a:rPr lang="zh-CN" altLang="en-US" sz="2000" b="1" dirty="0" smtClean="0">
                <a:latin typeface="Consolas" panose="020B0609020204030204" charset="0"/>
              </a:rPr>
              <a:t>')</a:t>
            </a:r>
            <a:endParaRPr lang="en-US" altLang="zh-CN" sz="2000" b="1" dirty="0" smtClean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1" dirty="0" smtClean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Consolas" panose="020B0609020204030204" charset="0"/>
              </a:rPr>
              <a:t>运行结果：</a:t>
            </a:r>
            <a:endParaRPr lang="en-US" altLang="zh-CN" sz="2000" b="1" dirty="0" smtClean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0070C0"/>
                </a:solidFill>
                <a:latin typeface="Consolas" panose="020B0609020204030204" charset="0"/>
              </a:rPr>
              <a:t>请</a:t>
            </a:r>
            <a:r>
              <a:rPr lang="zh-CN" altLang="en-US" sz="2000" b="1" dirty="0">
                <a:solidFill>
                  <a:srgbClr val="0070C0"/>
                </a:solidFill>
                <a:latin typeface="Consolas" panose="020B0609020204030204" charset="0"/>
              </a:rPr>
              <a:t>输入鸡兔总数和腿总数：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charset="0"/>
              </a:rPr>
              <a:t>12 34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Consolas" panose="020B0609020204030204" charset="0"/>
              </a:rPr>
              <a:t>鸡：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charset="0"/>
              </a:rPr>
              <a:t>7,</a:t>
            </a:r>
            <a:r>
              <a:rPr lang="zh-CN" altLang="en-US" sz="2000" b="1" dirty="0">
                <a:solidFill>
                  <a:srgbClr val="0070C0"/>
                </a:solidFill>
                <a:latin typeface="Consolas" panose="020B0609020204030204" charset="0"/>
              </a:rPr>
              <a:t>兔：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charset="0"/>
              </a:rPr>
              <a:t>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4.2.2  双分支选择结构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Python还提供了一个</a:t>
            </a:r>
            <a:r>
              <a:rPr lang="zh-CN" altLang="en-US" sz="2400" b="1" dirty="0">
                <a:solidFill>
                  <a:srgbClr val="FF0000"/>
                </a:solidFill>
              </a:rPr>
              <a:t>三元运算符</a:t>
            </a:r>
            <a:r>
              <a:rPr lang="zh-CN" altLang="en-US" sz="2400" b="1" dirty="0"/>
              <a:t>，并且在三元运算符构成的表达式中还可以嵌套三元运算符，可以实现与选择结构相似的效果。语法为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value1 if condition else value2</a:t>
            </a:r>
          </a:p>
          <a:p>
            <a:pPr marL="0" indent="0">
              <a:buNone/>
            </a:pPr>
            <a:endParaRPr lang="zh-CN" altLang="en-US" sz="2000" b="1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/>
              <a:t>当条件表达式condition的值与True等价时，表达式的值为value1，否则表达式的值为value2。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&gt;&gt;&gt; b = 6 if </a:t>
            </a:r>
            <a:r>
              <a:rPr lang="en-US" altLang="zh-CN" sz="2000" b="1" dirty="0">
                <a:latin typeface="Consolas" panose="020B0609020204030204" charset="0"/>
              </a:rPr>
              <a:t>5</a:t>
            </a:r>
            <a:r>
              <a:rPr lang="zh-CN" altLang="en-US" sz="2000" b="1" dirty="0">
                <a:latin typeface="Consolas" panose="020B0609020204030204" charset="0"/>
              </a:rPr>
              <a:t>&gt;13 else 9         #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</a:rPr>
              <a:t>赋值运算符优先级非常低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&gt;&gt;&gt; b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</a:rPr>
              <a:t>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767695" y="327171"/>
            <a:ext cx="6626880" cy="5269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例：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计算分段函数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195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550863" y="1268588"/>
            <a:ext cx="7772400" cy="41148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900" b="1" dirty="0">
                <a:ea typeface="宋体" panose="02010600030101010101" pitchFamily="2" charset="-122"/>
              </a:rPr>
              <a:t>（</a:t>
            </a:r>
            <a:r>
              <a:rPr lang="en-US" altLang="zh-CN" sz="2900" b="1" dirty="0">
                <a:ea typeface="宋体" panose="02010600030101010101" pitchFamily="2" charset="-122"/>
              </a:rPr>
              <a:t>1</a:t>
            </a:r>
            <a:r>
              <a:rPr lang="zh-CN" altLang="zh-CN" sz="2900" b="1" dirty="0">
                <a:ea typeface="宋体" panose="02010600030101010101" pitchFamily="2" charset="-122"/>
              </a:rPr>
              <a:t>）利用单分支结构实现</a:t>
            </a:r>
            <a:endParaRPr lang="en-US" altLang="zh-CN" sz="2900" b="1" dirty="0"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2900" b="1" dirty="0">
                <a:ea typeface="宋体" panose="02010600030101010101" pitchFamily="2" charset="-122"/>
              </a:rPr>
              <a:t>（</a:t>
            </a:r>
            <a:r>
              <a:rPr lang="en-US" altLang="zh-CN" sz="2900" b="1" dirty="0">
                <a:ea typeface="宋体" panose="02010600030101010101" pitchFamily="2" charset="-122"/>
              </a:rPr>
              <a:t>2</a:t>
            </a:r>
            <a:r>
              <a:rPr lang="zh-CN" altLang="zh-CN" sz="2900" b="1" dirty="0">
                <a:ea typeface="宋体" panose="02010600030101010101" pitchFamily="2" charset="-122"/>
              </a:rPr>
              <a:t>）利用双分支结构实现</a:t>
            </a:r>
            <a:endParaRPr lang="en-US" altLang="zh-CN" sz="2900" b="1" dirty="0"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zh-CN" sz="34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3400" b="1" dirty="0">
                <a:ea typeface="宋体" panose="02010600030101010101" pitchFamily="2" charset="-122"/>
              </a:rPr>
              <a:t>3</a:t>
            </a:r>
            <a:r>
              <a:rPr lang="zh-CN" altLang="zh-CN" sz="3400" b="1" dirty="0">
                <a:ea typeface="宋体" panose="02010600030101010101" pitchFamily="2" charset="-122"/>
              </a:rPr>
              <a:t>）利用条件运算语句实现</a:t>
            </a:r>
            <a:endParaRPr lang="en-US" altLang="zh-CN" sz="3400" b="1" dirty="0"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27653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4" y="563825"/>
            <a:ext cx="46640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7988" y="1477963"/>
            <a:ext cx="10080625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(x&gt;=0)</a:t>
            </a:r>
            <a:r>
              <a:rPr lang="x-none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y = math.sin(x) + 2 * math.sqrt(x + math.exp(4)) - math.pow(x + 1, 3)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(x&lt;0)</a:t>
            </a:r>
            <a:r>
              <a:rPr lang="x-none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y = math.log(-5 * x) - math.fabs(x * x - 8 * x) / (7 * x) + math.e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8" y="3041650"/>
            <a:ext cx="10225087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(x&gt;=0)</a:t>
            </a:r>
            <a:r>
              <a:rPr lang="x-none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y = math.sin(x) + 2 * math.sqrt(x + math.exp(4)) - math.pow(x + 1, 3)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x-none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y = math.log(-5 * x) - math.fabs(x * x - 8 * x) / (7 * x) + math.e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863" y="5205413"/>
            <a:ext cx="10874375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= (math.sin(x) + 2 * math.sqrt(x + math.exp(4)) - math.pow(x + 1, 3)) </a:t>
            </a:r>
            <a:r>
              <a:rPr lang="x-none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((x&gt;=0)) </a:t>
            </a:r>
            <a:r>
              <a:rPr lang="x-none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x-none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endParaRPr lang="zh-CN" altLang="zh-CN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005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(math.log(-5 * x) - math.fabs(x * x - 8 * x) / (7 * x) + math.e)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8744988" y="5926975"/>
            <a:ext cx="1155469" cy="490450"/>
          </a:xfrm>
          <a:prstGeom prst="borderCallout1">
            <a:avLst>
              <a:gd name="adj1" fmla="val 18750"/>
              <a:gd name="adj2" fmla="val -8333"/>
              <a:gd name="adj3" fmla="val -70552"/>
              <a:gd name="adj4" fmla="val 38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续行符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025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4.2.3  多分支选择结构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if 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1:</a:t>
            </a: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1</a:t>
            </a: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2:</a:t>
            </a: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2</a:t>
            </a: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elif 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3:</a:t>
            </a: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3</a:t>
            </a: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else:</a:t>
            </a: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4</a:t>
            </a: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000" b="1" kern="1200" dirty="0">
              <a:latin typeface="Consolas" panose="020B0609020204030204" charset="0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其中，关键字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elif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是</a:t>
            </a:r>
            <a:r>
              <a:rPr lang="en-US" altLang="zh-CN" sz="2000" b="1" dirty="0">
                <a:latin typeface="Consolas" panose="020B0609020204030204" charset="0"/>
                <a:sym typeface="+mn-ea"/>
              </a:rPr>
              <a:t>else if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的缩写。</a:t>
            </a:r>
            <a:endParaRPr lang="zh-CN" altLang="en-US" sz="2000" b="1" dirty="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4.2.3  多分支选择结构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39055"/>
          </a:xfrm>
        </p:spPr>
        <p:txBody>
          <a:bodyPr>
            <a:normAutofit/>
          </a:bodyPr>
          <a:lstStyle/>
          <a:p>
            <a:pPr marR="0" lvl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charset="0"/>
              <a:buChar char=""/>
              <a:defRPr/>
            </a:pPr>
            <a:r>
              <a:rPr lang="zh-CN" altLang="en-US" sz="2400" b="1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400" b="1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4-3  </a:t>
            </a:r>
            <a:r>
              <a:rPr lang="zh-CN" altLang="en-US" sz="2400" b="1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使用多分支选择结构将成绩从百分制变换到等级制。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sym typeface="+mn-ea"/>
            </a:endParaRPr>
          </a:p>
          <a:p>
            <a:pPr marL="1905" marR="0" lvl="0" indent="0" algn="l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score = </a:t>
            </a:r>
            <a:r>
              <a:rPr lang="en-US" altLang="zh-CN" sz="2000" b="1" dirty="0" err="1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int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(input(“</a:t>
            </a:r>
            <a:r>
              <a:rPr lang="zh-CN" altLang="en-US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请输入一个整数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:”))</a:t>
            </a:r>
            <a:endParaRPr lang="en-US" altLang="zh-CN" sz="2000" b="1" dirty="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if </a:t>
            </a:r>
            <a:r>
              <a:rPr lang="en-US" altLang="zh-CN" sz="2000" b="1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score &gt; 100 or score &lt; 0:</a:t>
            </a: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print('wrong </a:t>
            </a:r>
            <a:r>
              <a:rPr lang="en-US" altLang="zh-CN" sz="2000" b="1" dirty="0" err="1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score.must</a:t>
            </a:r>
            <a:r>
              <a:rPr lang="en-US" altLang="zh-CN" sz="2000" b="1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between 0 and 100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.‘)</a:t>
            </a:r>
            <a:endParaRPr lang="en-US" altLang="zh-CN" sz="2000" b="1" dirty="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err="1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elif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 b="1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score &gt;= 90:</a:t>
            </a: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print('A‘)</a:t>
            </a:r>
            <a:endParaRPr lang="en-US" altLang="zh-CN" sz="2000" b="1" dirty="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err="1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elif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 b="1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score &gt;= 80:</a:t>
            </a: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    print</a:t>
            </a:r>
            <a:r>
              <a:rPr lang="en-US" altLang="zh-CN" sz="2000" b="1" dirty="0" smtClean="0">
                <a:latin typeface="Consolas" panose="020B0609020204030204" charset="0"/>
                <a:sym typeface="+mn-ea"/>
              </a:rPr>
              <a:t>(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'B‘)</a:t>
            </a:r>
            <a:endParaRPr lang="en-US" altLang="zh-CN" sz="2000" b="1" dirty="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err="1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elif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 b="1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score &gt;= 70:</a:t>
            </a: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print('C‘)</a:t>
            </a:r>
            <a:endParaRPr lang="en-US" altLang="zh-CN" sz="2000" b="1" dirty="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err="1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elif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 b="1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score &gt;= 60:</a:t>
            </a: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print('D‘)</a:t>
            </a:r>
            <a:endParaRPr lang="en-US" altLang="zh-CN" sz="2000" b="1" dirty="0">
              <a:ln>
                <a:noFill/>
              </a:ln>
              <a:effectLst/>
              <a:uLnTx/>
              <a:uFillTx/>
              <a:latin typeface="Consolas" panose="020B0609020204030204" charset="0"/>
              <a:sym typeface="+mn-ea"/>
            </a:endParaRP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else</a:t>
            </a:r>
            <a:r>
              <a:rPr lang="en-US" altLang="zh-CN" sz="2000" b="1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:</a:t>
            </a:r>
          </a:p>
          <a:p>
            <a:pPr marL="1905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    print('F</a:t>
            </a:r>
            <a:r>
              <a:rPr lang="en-US" altLang="zh-CN" sz="2000" b="1" dirty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'	</a:t>
            </a:r>
            <a:r>
              <a:rPr lang="en-US" altLang="zh-CN" sz="2000" b="1" dirty="0" smtClean="0">
                <a:ln>
                  <a:noFill/>
                </a:ln>
                <a:effectLst/>
                <a:uLnTx/>
                <a:uFillTx/>
                <a:latin typeface="Consolas" panose="020B0609020204030204" charset="0"/>
                <a:sym typeface="+mn-ea"/>
              </a:rPr>
              <a:t>)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4.2.4  选择结构的嵌套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0722" name="文本占位符 29698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if 表达式1: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    语句块1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    if 表达式2: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        语句块2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    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        语句块3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else: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    if 表达式4: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        语句块4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000" b="1" kern="1200" dirty="0"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注意：</a:t>
            </a:r>
            <a:r>
              <a:rPr lang="zh-CN" altLang="en-US" sz="2000" b="1" kern="12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  <a:cs typeface="+mn-cs"/>
              </a:rPr>
              <a:t>缩进必须要正确并且一致</a:t>
            </a:r>
            <a:r>
              <a:rPr lang="zh-CN" altLang="en-US" sz="2000" b="1" kern="1200" dirty="0">
                <a:latin typeface="宋体" panose="02010600030101010101" pitchFamily="2" charset="-122"/>
                <a:ea typeface="+mn-ea"/>
                <a:cs typeface="+mn-cs"/>
              </a:rPr>
              <a:t>。</a:t>
            </a:r>
          </a:p>
        </p:txBody>
      </p:sp>
      <p:pic>
        <p:nvPicPr>
          <p:cNvPr id="30723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95" y="1321435"/>
            <a:ext cx="2597150" cy="340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4.2.4  选择结构的嵌套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5554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400" b="1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4-4  </a:t>
            </a:r>
            <a:r>
              <a:rPr lang="zh-CN" altLang="en-US" sz="2400" b="1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使用嵌套选择结构将成绩从百分制变换到等级制。</a:t>
            </a:r>
            <a:endParaRPr lang="zh-CN" altLang="en-US" sz="2400" b="1" dirty="0"/>
          </a:p>
          <a:p>
            <a:pPr marL="0" indent="0">
              <a:buNone/>
            </a:pPr>
            <a:r>
              <a:rPr lang="en-US" altLang="zh-CN" sz="2300" b="1" dirty="0" smtClean="0">
                <a:latin typeface="Consolas" panose="020B0609020204030204" charset="0"/>
              </a:rPr>
              <a:t>score = </a:t>
            </a:r>
            <a:r>
              <a:rPr lang="en-US" altLang="zh-CN" sz="2300" b="1" dirty="0" err="1">
                <a:latin typeface="Consolas" panose="020B0609020204030204" charset="0"/>
              </a:rPr>
              <a:t>int</a:t>
            </a:r>
            <a:r>
              <a:rPr lang="en-US" altLang="zh-CN" sz="2300" b="1" dirty="0">
                <a:latin typeface="Consolas" panose="020B0609020204030204" charset="0"/>
              </a:rPr>
              <a:t>(input(“</a:t>
            </a:r>
            <a:r>
              <a:rPr lang="zh-CN" altLang="en-US" sz="2300" b="1" dirty="0">
                <a:latin typeface="Consolas" panose="020B0609020204030204" charset="0"/>
              </a:rPr>
              <a:t>请输入一个百分制分数：</a:t>
            </a:r>
            <a:r>
              <a:rPr lang="en-US" altLang="zh-CN" sz="2300" b="1" dirty="0">
                <a:latin typeface="Consolas" panose="020B0609020204030204" charset="0"/>
              </a:rPr>
              <a:t>”))</a:t>
            </a:r>
          </a:p>
          <a:p>
            <a:pPr marL="0" indent="0">
              <a:buNone/>
            </a:pPr>
            <a:r>
              <a:rPr lang="zh-CN" altLang="en-US" sz="2300" b="1" dirty="0" smtClean="0">
                <a:latin typeface="Consolas" panose="020B0609020204030204" charset="0"/>
              </a:rPr>
              <a:t>degree </a:t>
            </a:r>
            <a:r>
              <a:rPr lang="zh-CN" altLang="en-US" sz="2300" b="1" dirty="0">
                <a:latin typeface="Consolas" panose="020B0609020204030204" charset="0"/>
              </a:rPr>
              <a:t>= 'DCBAAE'</a:t>
            </a:r>
          </a:p>
          <a:p>
            <a:pPr marL="0" indent="0">
              <a:buNone/>
            </a:pPr>
            <a:r>
              <a:rPr lang="zh-CN" altLang="en-US" sz="2300" b="1" dirty="0" smtClean="0">
                <a:latin typeface="Consolas" panose="020B0609020204030204" charset="0"/>
              </a:rPr>
              <a:t>if </a:t>
            </a:r>
            <a:r>
              <a:rPr lang="zh-CN" altLang="en-US" sz="2300" b="1" dirty="0">
                <a:latin typeface="Consolas" panose="020B0609020204030204" charset="0"/>
              </a:rPr>
              <a:t>score &gt; 100 or score &lt; 0:</a:t>
            </a:r>
          </a:p>
          <a:p>
            <a:pPr marL="0" indent="0">
              <a:buNone/>
            </a:pPr>
            <a:r>
              <a:rPr lang="zh-CN" altLang="en-US" sz="2300" b="1" dirty="0" smtClean="0">
                <a:latin typeface="Consolas" panose="020B0609020204030204" charset="0"/>
              </a:rPr>
              <a:t>   </a:t>
            </a:r>
            <a:r>
              <a:rPr lang="en-US" altLang="zh-CN" sz="2300" b="1" dirty="0" smtClean="0">
                <a:latin typeface="Consolas" panose="020B0609020204030204" charset="0"/>
              </a:rPr>
              <a:t>print(</a:t>
            </a:r>
            <a:r>
              <a:rPr lang="zh-CN" altLang="en-US" sz="2300" b="1" dirty="0" smtClean="0">
                <a:latin typeface="Consolas" panose="020B0609020204030204" charset="0"/>
              </a:rPr>
              <a:t>'</a:t>
            </a:r>
            <a:r>
              <a:rPr lang="zh-CN" altLang="en-US" sz="2300" b="1" dirty="0">
                <a:latin typeface="Consolas" panose="020B0609020204030204" charset="0"/>
              </a:rPr>
              <a:t>wrong score.must between 0 and 100</a:t>
            </a:r>
            <a:r>
              <a:rPr lang="zh-CN" altLang="en-US" sz="2300" b="1" dirty="0" smtClean="0">
                <a:latin typeface="Consolas" panose="020B0609020204030204" charset="0"/>
              </a:rPr>
              <a:t>.‘</a:t>
            </a:r>
            <a:r>
              <a:rPr lang="en-US" altLang="zh-CN" sz="2300" b="1" dirty="0" smtClean="0">
                <a:latin typeface="Consolas" panose="020B0609020204030204" charset="0"/>
              </a:rPr>
              <a:t>)</a:t>
            </a:r>
            <a:endParaRPr lang="zh-CN" altLang="en-US" sz="2300" b="1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300" b="1" dirty="0" smtClean="0">
                <a:latin typeface="Consolas" panose="020B0609020204030204" charset="0"/>
              </a:rPr>
              <a:t>else</a:t>
            </a:r>
            <a:r>
              <a:rPr lang="zh-CN" altLang="en-US" sz="2300" b="1" dirty="0">
                <a:latin typeface="Consolas" panose="020B0609020204030204" charset="0"/>
              </a:rPr>
              <a:t>:</a:t>
            </a:r>
          </a:p>
          <a:p>
            <a:pPr marL="0" indent="0">
              <a:buNone/>
            </a:pPr>
            <a:r>
              <a:rPr lang="zh-CN" altLang="en-US" sz="2300" b="1" dirty="0" smtClean="0">
                <a:latin typeface="Consolas" panose="020B0609020204030204" charset="0"/>
              </a:rPr>
              <a:t>   index </a:t>
            </a:r>
            <a:r>
              <a:rPr lang="zh-CN" altLang="en-US" sz="2300" b="1" dirty="0">
                <a:latin typeface="Consolas" panose="020B0609020204030204" charset="0"/>
              </a:rPr>
              <a:t>= (score - 60) // 10</a:t>
            </a:r>
          </a:p>
          <a:p>
            <a:pPr marL="0" indent="0">
              <a:buNone/>
            </a:pPr>
            <a:r>
              <a:rPr lang="zh-CN" altLang="en-US" sz="2300" b="1" dirty="0" smtClean="0">
                <a:latin typeface="Consolas" panose="020B0609020204030204" charset="0"/>
              </a:rPr>
              <a:t> </a:t>
            </a:r>
            <a:r>
              <a:rPr lang="en-US" altLang="zh-CN" sz="2300" b="1" dirty="0">
                <a:latin typeface="Consolas" panose="020B0609020204030204" charset="0"/>
              </a:rPr>
              <a:t> </a:t>
            </a:r>
            <a:r>
              <a:rPr lang="en-US" altLang="zh-CN" sz="2300" b="1" dirty="0" smtClean="0">
                <a:latin typeface="Consolas" panose="020B0609020204030204" charset="0"/>
              </a:rPr>
              <a:t> </a:t>
            </a:r>
            <a:r>
              <a:rPr lang="zh-CN" altLang="en-US" sz="2300" b="1" dirty="0" smtClean="0">
                <a:solidFill>
                  <a:srgbClr val="FF0000"/>
                </a:solidFill>
                <a:latin typeface="Consolas" panose="020B0609020204030204" charset="0"/>
              </a:rPr>
              <a:t>if </a:t>
            </a:r>
            <a:r>
              <a:rPr lang="zh-CN" altLang="en-US" sz="2300" b="1" dirty="0">
                <a:solidFill>
                  <a:srgbClr val="FF0000"/>
                </a:solidFill>
                <a:latin typeface="Consolas" panose="020B0609020204030204" charset="0"/>
              </a:rPr>
              <a:t>index &gt;= 0:</a:t>
            </a:r>
          </a:p>
          <a:p>
            <a:pPr marL="0" indent="0">
              <a:buNone/>
            </a:pPr>
            <a:r>
              <a:rPr lang="zh-CN" altLang="en-US" sz="2300" b="1" dirty="0" smtClean="0">
                <a:solidFill>
                  <a:srgbClr val="FF0000"/>
                </a:solidFill>
                <a:latin typeface="Consolas" panose="020B0609020204030204" charset="0"/>
              </a:rPr>
              <a:t>      </a:t>
            </a:r>
            <a:r>
              <a:rPr lang="en-US" altLang="zh-CN" sz="2300" b="1" dirty="0" smtClean="0">
                <a:solidFill>
                  <a:srgbClr val="FF0000"/>
                </a:solidFill>
                <a:latin typeface="Consolas" panose="020B0609020204030204" charset="0"/>
              </a:rPr>
              <a:t>print(</a:t>
            </a:r>
            <a:r>
              <a:rPr lang="zh-CN" altLang="en-US" sz="2300" b="1" dirty="0" smtClean="0">
                <a:solidFill>
                  <a:srgbClr val="FF0000"/>
                </a:solidFill>
                <a:latin typeface="Consolas" panose="020B0609020204030204" charset="0"/>
              </a:rPr>
              <a:t>degree</a:t>
            </a:r>
            <a:r>
              <a:rPr lang="zh-CN" altLang="en-US" sz="2300" b="1" dirty="0">
                <a:solidFill>
                  <a:srgbClr val="FF0000"/>
                </a:solidFill>
                <a:latin typeface="Consolas" panose="020B0609020204030204" charset="0"/>
              </a:rPr>
              <a:t>[index</a:t>
            </a:r>
            <a:r>
              <a:rPr lang="zh-CN" altLang="en-US" sz="2300" b="1" dirty="0" smtClean="0">
                <a:solidFill>
                  <a:srgbClr val="FF0000"/>
                </a:solidFill>
                <a:latin typeface="Consolas" panose="020B0609020204030204" charset="0"/>
              </a:rPr>
              <a:t>]</a:t>
            </a:r>
            <a:r>
              <a:rPr lang="en-US" altLang="zh-CN" sz="2300" b="1" dirty="0" smtClean="0">
                <a:solidFill>
                  <a:srgbClr val="FF0000"/>
                </a:solidFill>
                <a:latin typeface="Consolas" panose="020B0609020204030204" charset="0"/>
              </a:rPr>
              <a:t>)</a:t>
            </a:r>
            <a:endParaRPr lang="zh-CN" altLang="en-US" sz="2300" b="1" dirty="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300" b="1" dirty="0" smtClean="0">
                <a:latin typeface="Consolas" panose="020B0609020204030204" charset="0"/>
              </a:rPr>
              <a:t>   else</a:t>
            </a:r>
            <a:r>
              <a:rPr lang="zh-CN" altLang="en-US" sz="2300" b="1" dirty="0">
                <a:latin typeface="Consolas" panose="020B0609020204030204" charset="0"/>
              </a:rPr>
              <a:t>:</a:t>
            </a:r>
          </a:p>
          <a:p>
            <a:pPr marL="0" indent="0">
              <a:buNone/>
            </a:pPr>
            <a:r>
              <a:rPr lang="zh-CN" altLang="en-US" sz="2300" b="1" dirty="0" smtClean="0">
                <a:latin typeface="Consolas" panose="020B0609020204030204" charset="0"/>
              </a:rPr>
              <a:t>      </a:t>
            </a:r>
            <a:r>
              <a:rPr lang="en-US" altLang="zh-CN" sz="2300" b="1" dirty="0" smtClean="0">
                <a:latin typeface="Consolas" panose="020B0609020204030204" charset="0"/>
              </a:rPr>
              <a:t>print(</a:t>
            </a:r>
            <a:r>
              <a:rPr lang="zh-CN" altLang="en-US" sz="2300" b="1" dirty="0" smtClean="0">
                <a:latin typeface="Consolas" panose="020B0609020204030204" charset="0"/>
              </a:rPr>
              <a:t>degree</a:t>
            </a:r>
            <a:r>
              <a:rPr lang="zh-CN" altLang="en-US" sz="2300" b="1" dirty="0">
                <a:latin typeface="Consolas" panose="020B0609020204030204" charset="0"/>
              </a:rPr>
              <a:t>[-1</a:t>
            </a:r>
            <a:r>
              <a:rPr lang="zh-CN" altLang="en-US" sz="2300" b="1" dirty="0" smtClean="0">
                <a:latin typeface="Consolas" panose="020B0609020204030204" charset="0"/>
              </a:rPr>
              <a:t>]</a:t>
            </a:r>
            <a:r>
              <a:rPr lang="en-US" altLang="zh-CN" sz="2300" b="1" dirty="0" smtClean="0">
                <a:latin typeface="Consolas" panose="020B0609020204030204" charset="0"/>
              </a:rPr>
              <a:t>)</a:t>
            </a:r>
          </a:p>
          <a:p>
            <a:pPr marL="0" indent="0">
              <a:buNone/>
            </a:pPr>
            <a:endParaRPr lang="en-US" altLang="zh-CN" sz="2300" b="1" dirty="0">
              <a:latin typeface="Consolas" panose="020B0609020204030204" charset="0"/>
            </a:endParaRPr>
          </a:p>
          <a:p>
            <a:pPr marL="0" indent="0">
              <a:buNone/>
            </a:pPr>
            <a:endParaRPr lang="zh-CN" altLang="en-US" sz="2300" b="1" dirty="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 </a:t>
            </a:r>
            <a:r>
              <a:rPr lang="zh-CN" altLang="en-US"/>
              <a:t>条件表达式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绝大部分合法的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表达式都可以作为条件表达式。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选择和循环结构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中，条件表达式的值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只要不是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False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（或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0.0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0j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等）、空值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None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、空列表、空元组、空集合、空字典、空字符串、空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range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对象或其他空迭代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对象，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解释器均认为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True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等价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 </a:t>
            </a:r>
            <a:r>
              <a:rPr lang="zh-CN" altLang="en-US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Python主要有for循环和while循环两种形式的循环结构，多个循环可以嵌套使用，并且还经常和选择结构嵌套使用来实现复杂的业务逻辑。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while循环一般用于循环次数难以提前确定的情况，当然也可以用于循环次数确定的情况；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for循环一般用于循环次数可以提前确定的情况，尤其适用于枚举或遍历序列或迭代对象中元素的场合。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4.3  </a:t>
            </a:r>
            <a:r>
              <a:rPr lang="zh-CN" altLang="en-US">
                <a:sym typeface="+mn-ea"/>
              </a:rPr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对于</a:t>
            </a:r>
            <a:r>
              <a:rPr lang="zh-CN" altLang="en-US" sz="2400" b="1" dirty="0">
                <a:solidFill>
                  <a:srgbClr val="0070C0"/>
                </a:solidFill>
              </a:rPr>
              <a:t>带有else子句的循环结构</a:t>
            </a:r>
            <a:r>
              <a:rPr lang="zh-CN" altLang="en-US" sz="2400" b="1" dirty="0"/>
              <a:t>，如果循环因为条件表达式不成立或序列遍历结束而</a:t>
            </a:r>
            <a:r>
              <a:rPr lang="zh-CN" altLang="en-US" sz="2400" b="1" dirty="0">
                <a:solidFill>
                  <a:srgbClr val="FF0000"/>
                </a:solidFill>
              </a:rPr>
              <a:t>自然结束时则执行</a:t>
            </a:r>
            <a:r>
              <a:rPr lang="zh-CN" altLang="en-US" sz="2400" b="1" dirty="0"/>
              <a:t>else结构中的语句，如果循环是因为执行了break语句而导致循环</a:t>
            </a:r>
            <a:r>
              <a:rPr lang="zh-CN" altLang="en-US" sz="2400" b="1" dirty="0">
                <a:solidFill>
                  <a:srgbClr val="FF0000"/>
                </a:solidFill>
              </a:rPr>
              <a:t>提前结束则不会</a:t>
            </a:r>
            <a:r>
              <a:rPr lang="zh-CN" altLang="en-US" sz="2400" b="1" dirty="0"/>
              <a:t>执行else中的语句。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4.3.1  for循环与while循环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453382" cy="4229709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两种循环结构的完整语法形式分别为：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while 条件表达式: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循环体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[else: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else子句代码块]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和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for 取值 in 序列或迭代对象: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循环体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[else: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else子句代码块]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61" y="3544305"/>
            <a:ext cx="6818312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41027" y="5551144"/>
            <a:ext cx="9082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for</a:t>
            </a:r>
            <a:r>
              <a:rPr lang="zh-CN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循环</a:t>
            </a:r>
            <a:r>
              <a:rPr lang="zh-CN" altLang="en-US" b="1" dirty="0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遍历</a:t>
            </a:r>
            <a:r>
              <a:rPr lang="zh-CN" altLang="en-US" b="1" dirty="0">
                <a:solidFill>
                  <a:srgbClr val="0070C0"/>
                </a:solidFill>
                <a:ea typeface="宋体" panose="02010600030101010101" pitchFamily="2" charset="-122"/>
              </a:rPr>
              <a:t>可迭代对象集合中的元素</a:t>
            </a:r>
            <a:r>
              <a:rPr lang="zh-CN" altLang="en-US" b="1" dirty="0">
                <a:ea typeface="宋体" panose="02010600030101010101" pitchFamily="2" charset="-122"/>
              </a:rPr>
              <a:t>，并对集合中的每个元素执行一次相关的嵌入语句。当集合中的所有元素完成迭代后，控制给</a:t>
            </a:r>
            <a:r>
              <a:rPr lang="en-US" altLang="zh-CN" b="1" dirty="0">
                <a:ea typeface="宋体" panose="02010600030101010101" pitchFamily="2" charset="-122"/>
              </a:rPr>
              <a:t>for</a:t>
            </a:r>
            <a:r>
              <a:rPr lang="zh-CN" altLang="en-US" b="1" dirty="0">
                <a:ea typeface="宋体" panose="02010600030101010101" pitchFamily="2" charset="-122"/>
              </a:rPr>
              <a:t>之后的下一个语句。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4391017" y="2457973"/>
            <a:ext cx="1909115" cy="671119"/>
          </a:xfrm>
          <a:prstGeom prst="wedgeEllipseCallout">
            <a:avLst>
              <a:gd name="adj1" fmla="val -205457"/>
              <a:gd name="adj2" fmla="val 18179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for</a:t>
            </a:r>
            <a:r>
              <a:rPr lang="zh-CN" altLang="en-US" b="1" dirty="0" smtClean="0">
                <a:solidFill>
                  <a:schemeClr val="tx1"/>
                </a:solidFill>
              </a:rPr>
              <a:t>：</a:t>
            </a:r>
            <a:r>
              <a:rPr lang="zh-CN" altLang="en-US" b="1" dirty="0">
                <a:solidFill>
                  <a:schemeClr val="tx1"/>
                </a:solidFill>
              </a:rPr>
              <a:t>循环次数已知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例4-5   编写程序，输出1~100之间能被7整除但不能同时被5整除的所有整数。</a:t>
            </a:r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for i in range(1, 101):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    if i%7==0 and i%5!=0: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        print</a:t>
            </a:r>
            <a:r>
              <a:rPr lang="zh-CN" altLang="en-US" sz="2000" b="1" dirty="0" smtClean="0">
                <a:latin typeface="Consolas" panose="020B0609020204030204" charset="0"/>
              </a:rPr>
              <a:t>(</a:t>
            </a:r>
            <a:r>
              <a:rPr lang="en-US" altLang="zh-CN" sz="2000" b="1" dirty="0" err="1" smtClean="0">
                <a:latin typeface="Consolas" panose="020B0609020204030204" charset="0"/>
              </a:rPr>
              <a:t>i,end</a:t>
            </a:r>
            <a:r>
              <a:rPr lang="en-US" altLang="zh-CN" sz="2000" b="1" dirty="0" smtClean="0">
                <a:latin typeface="Consolas" panose="020B0609020204030204" charset="0"/>
              </a:rPr>
              <a:t> = ‘ ‘</a:t>
            </a:r>
            <a:r>
              <a:rPr lang="zh-CN" altLang="en-US" sz="2000" b="1" dirty="0" smtClean="0">
                <a:latin typeface="Consolas" panose="020B0609020204030204" charset="0"/>
              </a:rPr>
              <a:t>)</a:t>
            </a:r>
            <a:endParaRPr lang="en-US" altLang="zh-CN" sz="2000" b="1" dirty="0" smtClean="0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 sz="2000" b="1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b="1" dirty="0" smtClean="0">
                <a:latin typeface="Consolas" panose="020B0609020204030204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charset="0"/>
              </a:rPr>
              <a:t>7 14 21 28 42 49 56 63 77 84 91 98 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4.3.1  for循环与while循环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例4-6</a:t>
            </a:r>
            <a:r>
              <a:rPr lang="zh-CN" altLang="en-US" sz="2400" dirty="0"/>
              <a:t>   编写程序，打印九九乘法表。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charset="0"/>
              </a:rPr>
              <a:t>for </a:t>
            </a:r>
            <a:r>
              <a:rPr lang="zh-CN" altLang="en-US" sz="2000" dirty="0">
                <a:latin typeface="Consolas" panose="020B0609020204030204" charset="0"/>
              </a:rPr>
              <a:t>i in range(1, 10):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    for j in range(1, i+1):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        print('{0}*{1}={2}'.format(i,j,i*j), end='  ')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    print()                    #打印空行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84975" y="3696529"/>
            <a:ext cx="7329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1*1=1  </a:t>
            </a:r>
          </a:p>
          <a:p>
            <a:r>
              <a:rPr lang="en-US" altLang="zh-CN" dirty="0"/>
              <a:t>2*1=2  2*2=4  </a:t>
            </a:r>
          </a:p>
          <a:p>
            <a:r>
              <a:rPr lang="en-US" altLang="zh-CN" dirty="0"/>
              <a:t>3*1=3  3*2=6  3*3=9  </a:t>
            </a:r>
          </a:p>
          <a:p>
            <a:r>
              <a:rPr lang="en-US" altLang="zh-CN" dirty="0"/>
              <a:t>4*1=4  4*2=8  4*3=12  4*4=16  </a:t>
            </a:r>
          </a:p>
          <a:p>
            <a:r>
              <a:rPr lang="en-US" altLang="zh-CN" dirty="0"/>
              <a:t>5*1=5  5*2=10  5*3=15  5*4=20  5*5=25  </a:t>
            </a:r>
          </a:p>
          <a:p>
            <a:r>
              <a:rPr lang="en-US" altLang="zh-CN" dirty="0"/>
              <a:t>6*1=6  6*2=12  6*3=18  6*4=24  6*5=30  6*6=36  </a:t>
            </a:r>
          </a:p>
          <a:p>
            <a:r>
              <a:rPr lang="en-US" altLang="zh-CN" dirty="0"/>
              <a:t>7*1=7  7*2=14  7*3=21  7*4=28  7*5=35  7*6=42  7*7=49  </a:t>
            </a:r>
          </a:p>
          <a:p>
            <a:r>
              <a:rPr lang="en-US" altLang="zh-CN" dirty="0"/>
              <a:t>8*1=8  8*2=16  8*3=24  8*4=32  8*5=40  8*6=48  8*7=56  8*8=64  </a:t>
            </a:r>
          </a:p>
          <a:p>
            <a:r>
              <a:rPr lang="en-US" altLang="zh-CN" dirty="0"/>
              <a:t>9*1=9  9*2=18  9*3=27  9*4=36  9*5=45  9*6=54  9*7=63  9*8=72  9*9=81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Times New Roman" pitchFamily="18" charset="0"/>
                <a:ea typeface="+mj-ea"/>
                <a:cs typeface="Times New Roman" pitchFamily="18" charset="0"/>
              </a:rPr>
              <a:t>for 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i </a:t>
            </a:r>
            <a:r>
              <a:rPr lang="en-US" altLang="zh-CN" b="1" dirty="0">
                <a:latin typeface="Times New Roman" pitchFamily="18" charset="0"/>
                <a:ea typeface="+mj-ea"/>
                <a:cs typeface="Times New Roman" pitchFamily="18" charset="0"/>
              </a:rPr>
              <a:t>in 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range(1, 10):</a:t>
            </a:r>
            <a:b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ea typeface="+mj-ea"/>
                <a:cs typeface="Times New Roman" pitchFamily="18" charset="0"/>
              </a:rPr>
              <a:t>for 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j </a:t>
            </a:r>
            <a:r>
              <a:rPr lang="en-US" altLang="zh-CN" b="1" dirty="0">
                <a:latin typeface="Times New Roman" pitchFamily="18" charset="0"/>
                <a:ea typeface="+mj-ea"/>
                <a:cs typeface="Times New Roman" pitchFamily="18" charset="0"/>
              </a:rPr>
              <a:t>in 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range(i, 10):</a:t>
            </a:r>
            <a:b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       print(</a:t>
            </a:r>
            <a:r>
              <a:rPr lang="en-US" altLang="zh-CN" b="1" dirty="0">
                <a:latin typeface="Times New Roman" pitchFamily="18" charset="0"/>
                <a:ea typeface="+mj-ea"/>
                <a:cs typeface="Times New Roman" pitchFamily="18" charset="0"/>
              </a:rPr>
              <a:t>'{0}*{1}={2:&lt;2}'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.format(</a:t>
            </a:r>
            <a:r>
              <a:rPr lang="en-US" altLang="zh-CN" dirty="0" err="1">
                <a:latin typeface="Times New Roman" pitchFamily="18" charset="0"/>
                <a:ea typeface="+mj-ea"/>
                <a:cs typeface="Times New Roman" pitchFamily="18" charset="0"/>
              </a:rPr>
              <a:t>i,j,i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*j), end=</a:t>
            </a:r>
            <a:r>
              <a:rPr lang="en-US" altLang="zh-CN" b="1" dirty="0">
                <a:latin typeface="Times New Roman" pitchFamily="18" charset="0"/>
                <a:ea typeface="+mj-ea"/>
                <a:cs typeface="Times New Roman" pitchFamily="18" charset="0"/>
              </a:rPr>
              <a:t>'  '</a:t>
            </a: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b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altLang="zh-CN" dirty="0">
                <a:latin typeface="Times New Roman" pitchFamily="18" charset="0"/>
                <a:ea typeface="+mj-ea"/>
                <a:cs typeface="Times New Roman" pitchFamily="18" charset="0"/>
              </a:rPr>
              <a:t>    print()</a:t>
            </a:r>
            <a:endParaRPr lang="zh-CN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51419" y="3454427"/>
            <a:ext cx="8092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1*1=1   </a:t>
            </a:r>
            <a:r>
              <a:rPr lang="en-US" altLang="zh-CN" dirty="0" smtClean="0"/>
              <a:t> 1*2=2    1*3=3    1*4=4    </a:t>
            </a:r>
            <a:r>
              <a:rPr lang="en-US" altLang="zh-CN" dirty="0"/>
              <a:t>1*5=5   </a:t>
            </a:r>
            <a:r>
              <a:rPr lang="en-US" altLang="zh-CN" dirty="0" smtClean="0"/>
              <a:t> 1*6=6     </a:t>
            </a:r>
            <a:r>
              <a:rPr lang="en-US" altLang="zh-CN" dirty="0"/>
              <a:t>1*7=7  </a:t>
            </a:r>
            <a:r>
              <a:rPr lang="en-US" altLang="zh-CN" dirty="0" smtClean="0"/>
              <a:t>  </a:t>
            </a:r>
            <a:r>
              <a:rPr lang="en-US" altLang="zh-CN" dirty="0"/>
              <a:t>1*8=8   1*9=9   </a:t>
            </a:r>
          </a:p>
          <a:p>
            <a:r>
              <a:rPr lang="en-US" altLang="zh-CN" dirty="0"/>
              <a:t>2*2=4   </a:t>
            </a:r>
            <a:r>
              <a:rPr lang="en-US" altLang="zh-CN" dirty="0" smtClean="0"/>
              <a:t> 2*3=6    2*4=8    2*5=10  </a:t>
            </a:r>
            <a:r>
              <a:rPr lang="en-US" altLang="zh-CN" dirty="0"/>
              <a:t>2*6=12  2*7=14  2*8=16  2*9=18  </a:t>
            </a:r>
          </a:p>
          <a:p>
            <a:r>
              <a:rPr lang="en-US" altLang="zh-CN" dirty="0"/>
              <a:t>3*3=9   </a:t>
            </a:r>
            <a:r>
              <a:rPr lang="en-US" altLang="zh-CN" dirty="0" smtClean="0"/>
              <a:t> 3*4=12  </a:t>
            </a:r>
            <a:r>
              <a:rPr lang="en-US" altLang="zh-CN" dirty="0"/>
              <a:t>3*5=15  3*6=18  3*7=21  3*8=24  3*9=27  </a:t>
            </a:r>
          </a:p>
          <a:p>
            <a:r>
              <a:rPr lang="en-US" altLang="zh-CN" dirty="0"/>
              <a:t>4*4=16  4*5=20  4*6=24  4*7=28  4*8=32  4*9=36  </a:t>
            </a:r>
          </a:p>
          <a:p>
            <a:r>
              <a:rPr lang="en-US" altLang="zh-CN" dirty="0"/>
              <a:t>5*5=25  5*6=30  5*7=35  5*8=40  5*9=45  </a:t>
            </a:r>
          </a:p>
          <a:p>
            <a:r>
              <a:rPr lang="en-US" altLang="zh-CN" dirty="0"/>
              <a:t>6*6=36  6*7=42  6*8=48  6*9=54  </a:t>
            </a:r>
          </a:p>
          <a:p>
            <a:r>
              <a:rPr lang="en-US" altLang="zh-CN" dirty="0"/>
              <a:t>7*7=49  7*8=56  7*9=63  </a:t>
            </a:r>
          </a:p>
          <a:p>
            <a:r>
              <a:rPr lang="en-US" altLang="zh-CN" dirty="0"/>
              <a:t>8*8=64  8*9=72  </a:t>
            </a:r>
          </a:p>
          <a:p>
            <a:r>
              <a:rPr lang="en-US" altLang="zh-CN" dirty="0"/>
              <a:t>9*9=81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19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903047" y="144681"/>
            <a:ext cx="2880388" cy="7298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FF0000"/>
                </a:solidFill>
                <a:ea typeface="宋体" pitchFamily="2" charset="-122"/>
              </a:rPr>
              <a:t>while</a:t>
            </a:r>
            <a:r>
              <a:rPr lang="zh-CN" altLang="zh-CN" sz="3600" b="1" dirty="0" smtClean="0">
                <a:solidFill>
                  <a:srgbClr val="FF0000"/>
                </a:solidFill>
                <a:ea typeface="宋体" pitchFamily="2" charset="-122"/>
              </a:rPr>
              <a:t>循环</a:t>
            </a:r>
            <a:endParaRPr lang="zh-CN" altLang="en-US" sz="3600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8915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82848" y="940593"/>
            <a:ext cx="5832475" cy="769937"/>
          </a:xfrm>
          <a:blipFill rotWithShape="0">
            <a:blip r:embed="rId2"/>
            <a:stretch>
              <a:fillRect l="-1045" t="-57480" b="-52756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3994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88" y="1115298"/>
            <a:ext cx="26336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1890713"/>
            <a:ext cx="294163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152400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3994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44" y="5402656"/>
            <a:ext cx="4902331" cy="73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0863" y="2011363"/>
            <a:ext cx="6096000" cy="31702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 = 1; sum_all = 0; sum_odd = 0; sum_even = 0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while (i &lt;= 100):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x-none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sum_all += i          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所有数之</a:t>
            </a:r>
            <a:r>
              <a:rPr lang="zh-CN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，原内存位置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if (i % 2 == 0):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偶数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sum_even += i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偶数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else:            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奇数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sum_odd += i     #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奇数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i += 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=%d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、奇数和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=%d</a:t>
            </a:r>
            <a:r>
              <a:rPr lang="x-none" altLang="zh-CN" sz="2000" kern="100" dirty="0">
                <a:latin typeface="宋体" panose="02010600030101010101" pitchFamily="2" charset="-122"/>
                <a:ea typeface="宋体" panose="02010600030101010101" pitchFamily="2" charset="-122"/>
              </a:rPr>
              <a:t>、偶数和</a:t>
            </a:r>
            <a:r>
              <a:rPr lang="x-non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=%d" % (sum_all, sum_odd, sum_even))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8507893" y="126286"/>
            <a:ext cx="2663825" cy="576263"/>
          </a:xfrm>
          <a:prstGeom prst="wedgeEllipseCallout">
            <a:avLst>
              <a:gd name="adj1" fmla="val -56375"/>
              <a:gd name="adj2" fmla="val 1294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循环次数未知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10548938" y="2011363"/>
            <a:ext cx="2016125" cy="504825"/>
          </a:xfrm>
          <a:prstGeom prst="wedgeEllipseCallout">
            <a:avLst>
              <a:gd name="adj1" fmla="val -81012"/>
              <a:gd name="adj2" fmla="val -18662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括号可省略</a:t>
            </a:r>
          </a:p>
        </p:txBody>
      </p:sp>
    </p:spTree>
    <p:extLst>
      <p:ext uri="{BB962C8B-B14F-4D97-AF65-F5344CB8AC3E}">
        <p14:creationId xmlns:p14="http://schemas.microsoft.com/office/powerpoint/2010/main" val="37367483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4.3.2  break与continue语句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一旦break语句被执行，将使得</a:t>
            </a:r>
            <a:r>
              <a:rPr lang="zh-CN" altLang="en-US" sz="2400" b="1" dirty="0">
                <a:solidFill>
                  <a:srgbClr val="FF0000"/>
                </a:solidFill>
              </a:rPr>
              <a:t>break语句所属层次的循环提前结束</a:t>
            </a:r>
            <a:r>
              <a:rPr lang="zh-CN" altLang="en-US" sz="2400" b="1" dirty="0"/>
              <a:t>；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continue语句的作用是</a:t>
            </a:r>
            <a:r>
              <a:rPr lang="zh-CN" altLang="en-US" sz="2400" b="1" dirty="0">
                <a:solidFill>
                  <a:srgbClr val="FF0000"/>
                </a:solidFill>
              </a:rPr>
              <a:t>提前结束本次循环</a:t>
            </a:r>
            <a:r>
              <a:rPr lang="zh-CN" altLang="en-US" sz="2400" b="1" dirty="0"/>
              <a:t>，忽略continue之后的所有语句，</a:t>
            </a:r>
            <a:r>
              <a:rPr lang="zh-CN" altLang="en-US" sz="2400" b="1" dirty="0">
                <a:solidFill>
                  <a:srgbClr val="FF0000"/>
                </a:solidFill>
              </a:rPr>
              <a:t>提前进入下一次循环</a:t>
            </a:r>
            <a:r>
              <a:rPr lang="zh-CN" altLang="en-US" sz="2400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4.3.2  break与continue语句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94310" fontAlgn="auto">
              <a:lnSpc>
                <a:spcPct val="100000"/>
              </a:lnSpc>
              <a:spcBef>
                <a:spcPts val="0"/>
              </a:spcBef>
            </a:pPr>
            <a:r>
              <a:rPr sz="2400" b="1" dirty="0"/>
              <a:t>例4-7   编写程序，计算小于100的最大素数。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for n in range(100, 1, -1):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if n%2 == 0: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    continue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for i in range(3, int(n**0.5)+1, 2):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    if n%i == 0: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        #结束内循环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    print(n)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    #结束外循环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        break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55925" y="571908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运行结果：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97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672983" y="352338"/>
            <a:ext cx="5006364" cy="5450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 smtClean="0">
                <a:solidFill>
                  <a:srgbClr val="FF0000"/>
                </a:solidFill>
                <a:ea typeface="宋体" pitchFamily="2" charset="-122"/>
              </a:rPr>
              <a:t>死循环（无限循环）</a:t>
            </a:r>
            <a:endParaRPr lang="zh-CN" altLang="en-US" sz="4000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755534" y="1396446"/>
            <a:ext cx="10583863" cy="4114800"/>
          </a:xfrm>
        </p:spPr>
        <p:txBody>
          <a:bodyPr/>
          <a:lstStyle/>
          <a:p>
            <a:pPr eaLnBrk="1" hangingPunct="1"/>
            <a:r>
              <a:rPr lang="zh-CN" altLang="zh-CN" sz="2400" b="1" dirty="0" smtClean="0">
                <a:ea typeface="宋体" pitchFamily="2" charset="-122"/>
              </a:rPr>
              <a:t>如果while循环结构中循环控制条件一直为真，则循环将无限继续，程序将一直运行下去，从而形成死循环</a:t>
            </a:r>
          </a:p>
          <a:p>
            <a:pPr eaLnBrk="1" hangingPunct="1"/>
            <a:r>
              <a:rPr lang="zh-CN" altLang="zh-CN" sz="2400" b="1" dirty="0" smtClean="0">
                <a:ea typeface="宋体" pitchFamily="2" charset="-122"/>
              </a:rPr>
              <a:t>程序死循环时，会造成程序没有任何响应；或者造成不断输出（例如控制台输出，文件写入，打印输出等）</a:t>
            </a:r>
          </a:p>
          <a:p>
            <a:pPr eaLnBrk="1" hangingPunct="1"/>
            <a:r>
              <a:rPr lang="zh-CN" altLang="zh-CN" sz="2400" b="1" dirty="0" smtClean="0">
                <a:ea typeface="宋体" pitchFamily="2" charset="-122"/>
              </a:rPr>
              <a:t>在程序的循环体中，插入调试输出语句print，可以判断程序是否为死循环。注意，有的程序算法十分复杂，可能需要运行很长时间，但并不是死循环</a:t>
            </a:r>
            <a:endParaRPr lang="en-US" altLang="zh-CN" sz="2400" b="1" dirty="0" smtClean="0">
              <a:ea typeface="宋体" pitchFamily="2" charset="-122"/>
            </a:endParaRPr>
          </a:p>
          <a:p>
            <a:pPr eaLnBrk="1" hangingPunct="1"/>
            <a:r>
              <a:rPr lang="zh-CN" altLang="zh-CN" sz="2400" b="1" dirty="0" smtClean="0">
                <a:ea typeface="宋体" pitchFamily="2" charset="-122"/>
              </a:rPr>
              <a:t>可以使用快捷键</a:t>
            </a:r>
            <a:r>
              <a:rPr lang="zh-CN" altLang="zh-CN" sz="2400" b="1" dirty="0" smtClean="0">
                <a:solidFill>
                  <a:srgbClr val="FF0000"/>
                </a:solidFill>
                <a:ea typeface="宋体" pitchFamily="2" charset="-122"/>
              </a:rPr>
              <a:t>&lt;Ctrl&gt;+&lt;c&gt;</a:t>
            </a:r>
            <a:r>
              <a:rPr lang="zh-CN" altLang="zh-CN" sz="2400" b="1" dirty="0" smtClean="0">
                <a:solidFill>
                  <a:srgbClr val="0070C0"/>
                </a:solidFill>
                <a:ea typeface="宋体" pitchFamily="2" charset="-122"/>
              </a:rPr>
              <a:t>终止</a:t>
            </a:r>
            <a:r>
              <a:rPr lang="zh-CN" altLang="zh-CN" sz="2400" b="1" dirty="0" smtClean="0">
                <a:ea typeface="宋体" pitchFamily="2" charset="-122"/>
              </a:rPr>
              <a:t>当前程序的运行</a:t>
            </a:r>
            <a:endParaRPr lang="en-US" altLang="zh-CN" sz="2400" b="1" dirty="0" smtClean="0">
              <a:ea typeface="宋体" pitchFamily="2" charset="-122"/>
            </a:endParaRPr>
          </a:p>
          <a:p>
            <a:pPr eaLnBrk="1" hangingPunct="1"/>
            <a:r>
              <a:rPr lang="zh-CN" altLang="zh-CN" sz="2400" b="1" dirty="0" smtClean="0">
                <a:ea typeface="宋体" pitchFamily="2" charset="-122"/>
              </a:rPr>
              <a:t>【例</a:t>
            </a:r>
            <a:r>
              <a:rPr lang="en-US" altLang="zh-CN" sz="2400" b="1" dirty="0" smtClean="0">
                <a:ea typeface="宋体" pitchFamily="2" charset="-122"/>
              </a:rPr>
              <a:t>3.17</a:t>
            </a:r>
            <a:r>
              <a:rPr lang="zh-CN" altLang="zh-CN" sz="2400" b="1" dirty="0" smtClean="0">
                <a:ea typeface="宋体" pitchFamily="2" charset="-122"/>
              </a:rPr>
              <a:t>】死循环示例（</a:t>
            </a:r>
            <a:r>
              <a:rPr lang="en-US" altLang="zh-CN" sz="2400" b="1" dirty="0" smtClean="0">
                <a:ea typeface="宋体" pitchFamily="2" charset="-122"/>
              </a:rPr>
              <a:t>infinite.py</a:t>
            </a:r>
            <a:r>
              <a:rPr lang="zh-CN" altLang="zh-CN" sz="2400" b="1" dirty="0" smtClean="0">
                <a:ea typeface="宋体" pitchFamily="2" charset="-122"/>
              </a:rPr>
              <a:t>）</a:t>
            </a:r>
            <a:endParaRPr lang="zh-CN" altLang="en-US" sz="2400" b="1" dirty="0" smtClean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3338" y="4543425"/>
            <a:ext cx="5616575" cy="14779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import math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while True:       #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循环条件一直为真</a:t>
            </a: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num = float(input("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请输入一个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正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:"))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print(str(num), "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的平方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根</a:t>
            </a:r>
            <a:r>
              <a:rPr lang="x-none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为：</a:t>
            </a: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", math.sqrt(num))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print("Good bye!")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653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if 666:            #使用整数作为条件表达式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000" b="1" dirty="0" smtClean="0">
                <a:latin typeface="Consolas" panose="020B0609020204030204" charset="0"/>
                <a:cs typeface="Consolas" panose="020B0609020204030204" charset="0"/>
              </a:rPr>
              <a:t>    print</a:t>
            </a: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(9)</a:t>
            </a:r>
          </a:p>
          <a:p>
            <a:pPr marL="0" indent="0">
              <a:buNone/>
            </a:pP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a = [3, 2, 1]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if a:              #使用列表作为条件表达式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	print(a)	</a:t>
            </a:r>
          </a:p>
          <a:p>
            <a:pPr marL="0" indent="0">
              <a:buNone/>
            </a:pP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[3, 2, 1]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225" y="2492375"/>
            <a:ext cx="9602788" cy="3294063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利用死循环完成特定功能。</a:t>
            </a:r>
            <a:b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下面这段死循环程序可以用来一直捕捉输入异常。</a:t>
            </a:r>
            <a:b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 smtClean="0">
                <a:solidFill>
                  <a:srgbClr val="1D58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8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True: 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x=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</a:t>
            </a:r>
            <a:r>
              <a:rPr lang="en-US" altLang="zh-CN" sz="18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a number:"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800" b="1" dirty="0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Oops,that</a:t>
            </a:r>
            <a:r>
              <a:rPr lang="en-US" altLang="zh-CN" sz="18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was no valid number. Try again ..."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800" b="1" dirty="0" smtClean="0"/>
          </a:p>
          <a:p>
            <a:pPr>
              <a:defRPr/>
            </a:pPr>
            <a:endParaRPr lang="zh-CN" altLang="en-US" b="1" dirty="0"/>
          </a:p>
        </p:txBody>
      </p:sp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766763" y="1484313"/>
            <a:ext cx="11272837" cy="615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9656" tIns="0" rIns="0" bIns="0" anchor="ctr">
            <a:spAutoFit/>
          </a:bodyPr>
          <a:lstStyle/>
          <a:p>
            <a:r>
              <a:rPr lang="en-US" altLang="zh-CN" sz="2000" dirty="0">
                <a:solidFill>
                  <a:srgbClr val="75715E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solidFill>
                  <a:srgbClr val="75715E"/>
                </a:solidFill>
                <a:latin typeface="微软雅黑" pitchFamily="34" charset="-122"/>
                <a:ea typeface="微软雅黑" pitchFamily="34" charset="-122"/>
              </a:rPr>
              <a:t>语言中死循环</a:t>
            </a:r>
            <a:r>
              <a:rPr lang="en-US" altLang="zh-CN" sz="2000" dirty="0">
                <a:solidFill>
                  <a:srgbClr val="75715E"/>
                </a:solidFill>
                <a:latin typeface="微软雅黑" pitchFamily="34" charset="-122"/>
                <a:ea typeface="微软雅黑" pitchFamily="34" charset="-122"/>
              </a:rPr>
              <a:t>while true</a:t>
            </a:r>
            <a:r>
              <a:rPr lang="zh-CN" altLang="en-US" sz="2000" dirty="0">
                <a:solidFill>
                  <a:srgbClr val="75715E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dirty="0">
                <a:solidFill>
                  <a:srgbClr val="66D9EF"/>
                </a:solidFill>
                <a:latin typeface="微软雅黑" pitchFamily="34" charset="-122"/>
                <a:ea typeface="微软雅黑" pitchFamily="34" charset="-122"/>
              </a:rPr>
              <a:t>while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是单片机编程的普遍用法，死循环一直运行等待中断程序发生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，然后去处理中断程序。</a:t>
            </a:r>
            <a:r>
              <a:rPr lang="zh-CN" altLang="en-US" sz="1200" dirty="0"/>
              <a:t> </a:t>
            </a:r>
            <a:endParaRPr lang="zh-CN" altLang="en-US" sz="3600" dirty="0"/>
          </a:p>
        </p:txBody>
      </p:sp>
      <p:sp>
        <p:nvSpPr>
          <p:cNvPr id="53252" name="标题 1"/>
          <p:cNvSpPr>
            <a:spLocks noGrp="1" noChangeArrowheads="1"/>
          </p:cNvSpPr>
          <p:nvPr>
            <p:ph type="title"/>
          </p:nvPr>
        </p:nvSpPr>
        <p:spPr>
          <a:xfrm>
            <a:off x="899487" y="394283"/>
            <a:ext cx="5409034" cy="4779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 smtClean="0">
                <a:solidFill>
                  <a:srgbClr val="FF0000"/>
                </a:solidFill>
                <a:ea typeface="宋体" pitchFamily="2" charset="-122"/>
              </a:rPr>
              <a:t>死循环（无限循环）</a:t>
            </a:r>
            <a:endParaRPr lang="zh-CN" altLang="en-US" sz="4000" b="1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5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# </a:t>
            </a:r>
            <a:r>
              <a:rPr lang="zh-CN" altLang="en-US" b="1" smtClean="0"/>
              <a:t>列表中有随机产生的</a:t>
            </a:r>
            <a:r>
              <a:rPr lang="en-US" altLang="zh-CN" b="1" smtClean="0"/>
              <a:t>10</a:t>
            </a:r>
            <a:r>
              <a:rPr lang="zh-CN" altLang="en-US" b="1" smtClean="0"/>
              <a:t>个数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1343025" y="1844675"/>
            <a:ext cx="9602788" cy="32940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 dirty="0" smtClean="0"/>
              <a:t/>
            </a:r>
            <a:br>
              <a:rPr lang="zh-CN" altLang="en-US" sz="2800" b="1" dirty="0" smtClean="0"/>
            </a:br>
            <a:r>
              <a:rPr lang="en-US" altLang="zh-CN" sz="2800" b="1" dirty="0" smtClean="0"/>
              <a:t>import random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L=[</a:t>
            </a:r>
            <a:r>
              <a:rPr lang="en-US" altLang="zh-CN" sz="2800" b="1" dirty="0" err="1" smtClean="0"/>
              <a:t>random.randint</a:t>
            </a:r>
            <a:r>
              <a:rPr lang="en-US" altLang="zh-CN" sz="2800" b="1" dirty="0" smtClean="0"/>
              <a:t>(0,10) for _ in range(10) ]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print(L)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 smtClean="0"/>
              <a:t> </a:t>
            </a:r>
            <a:r>
              <a:rPr lang="en-US" altLang="zh-CN" sz="2800" dirty="0" smtClean="0"/>
              <a:t>#_ </a:t>
            </a:r>
            <a:r>
              <a:rPr lang="zh-CN" altLang="en-US" sz="2800" dirty="0" smtClean="0"/>
              <a:t>占位符 表示不在意变量的值 只是用于循环遍历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次，无法打印变量值，写 </a:t>
            </a:r>
            <a:r>
              <a:rPr lang="en-US" altLang="zh-CN" sz="2800" dirty="0" smtClean="0"/>
              <a:t>for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in range(10) </a:t>
            </a:r>
            <a:r>
              <a:rPr lang="zh-CN" altLang="en-US" sz="2800" dirty="0" smtClean="0"/>
              <a:t>也无所谓。</a:t>
            </a:r>
            <a:endParaRPr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00715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675"/>
          </a:xfrm>
        </p:spPr>
        <p:txBody>
          <a:bodyPr>
            <a:normAutofit/>
          </a:bodyPr>
          <a:lstStyle/>
          <a:p>
            <a:pPr indent="-22860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例4-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  输入若干个成绩，求所有成绩的平均分。每输入一个成绩后询问是否继续输入下一个成绩，回答“yes”就继续输入下一个成绩，回答“no”就停止输入成绩。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820400" cy="5035550"/>
          </a:xfrm>
        </p:spPr>
        <p:txBody>
          <a:bodyPr>
            <a:normAutofit fontScale="82500" lnSpcReduction="2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numbers = []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while True: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x = input('请输入一个成绩：')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#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异常处理结构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，用来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保证用户只能输入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实数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p152</a:t>
            </a:r>
            <a:endParaRPr lang="zh-CN" altLang="en-US" sz="2000" b="1" dirty="0">
              <a:solidFill>
                <a:srgbClr val="FF0000"/>
              </a:solidFill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try: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#先把x转换成实数，然后追加到列表numbers尾部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numbers.append(float(x))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except: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print('不是合法成绩')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#下面的循环用来限制用户只能输入任意大小写的“yes”或者“no”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while True: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flag = input('继续输入吗？（yes/no）').lower()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if flag not in ('yes', 'no'):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    print('只能输入yes或no')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if flag=='no':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#计算平均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分</a:t>
            </a:r>
            <a:endParaRPr lang="en-US" altLang="zh-CN" sz="2000" b="1" dirty="0" smtClean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nsolas" panose="020B0609020204030204" charset="0"/>
                <a:sym typeface="+mn-ea"/>
              </a:rPr>
              <a:t>if(</a:t>
            </a:r>
            <a:r>
              <a:rPr lang="en-US" altLang="zh-CN" sz="2000" b="1" dirty="0" err="1" smtClean="0">
                <a:latin typeface="Consolas" panose="020B0609020204030204" charset="0"/>
                <a:sym typeface="+mn-ea"/>
              </a:rPr>
              <a:t>len</a:t>
            </a:r>
            <a:r>
              <a:rPr lang="en-US" altLang="zh-CN" sz="2000" b="1" dirty="0" smtClean="0">
                <a:latin typeface="Consolas" panose="020B0609020204030204" charset="0"/>
                <a:sym typeface="+mn-ea"/>
              </a:rPr>
              <a:t>(numbers)&gt;0):</a:t>
            </a:r>
            <a:endParaRPr lang="zh-CN" altLang="en-US" sz="2000" b="1" dirty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    print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(sum(numbers)/len(numbers))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820400" cy="5035550"/>
          </a:xfrm>
        </p:spPr>
        <p:txBody>
          <a:bodyPr>
            <a:normAutofit fontScale="975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Consolas" panose="020B0609020204030204" charset="0"/>
                <a:sym typeface="+mn-ea"/>
              </a:rPr>
              <a:t>#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保证从键盘输入的数是实数或整数</a:t>
            </a:r>
            <a:endParaRPr lang="en-US" altLang="zh-CN" sz="2000" b="1" dirty="0" smtClean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while 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True: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x = input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(‘请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输入一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个实数：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#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异常处理结构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，用来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保证用户只能输入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实数 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p152</a:t>
            </a:r>
            <a:endParaRPr lang="zh-CN" altLang="en-US" sz="2000" b="1" dirty="0">
              <a:solidFill>
                <a:srgbClr val="FF0000"/>
              </a:solidFill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try: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#先把x转换成实数，然后追加到列表numbers尾部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n</a:t>
            </a:r>
            <a:r>
              <a:rPr lang="en-US" altLang="zh-CN" sz="2000" b="1" dirty="0" smtClean="0">
                <a:latin typeface="Consolas" panose="020B0609020204030204" charset="0"/>
                <a:sym typeface="+mn-ea"/>
              </a:rPr>
              <a:t>=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float</a:t>
            </a:r>
            <a:r>
              <a:rPr lang="zh-CN" altLang="en-US" sz="2000" b="1" dirty="0">
                <a:latin typeface="Consolas" panose="020B0609020204030204" charset="0"/>
                <a:sym typeface="+mn-ea"/>
              </a:rPr>
              <a:t>(x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)</a:t>
            </a:r>
            <a:endParaRPr lang="en-US" altLang="zh-CN" sz="2000" b="1" dirty="0" smtClean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 b="1" dirty="0" smtClean="0">
                <a:latin typeface="Consolas" panose="020B0609020204030204" charset="0"/>
                <a:sym typeface="+mn-ea"/>
              </a:rPr>
              <a:t>       break</a:t>
            </a:r>
            <a:endParaRPr lang="zh-CN" altLang="en-US" sz="2000" b="1" dirty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except: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    print</a:t>
            </a:r>
            <a:r>
              <a:rPr lang="zh-CN" altLang="en-US" sz="2000" b="1" dirty="0" smtClean="0">
                <a:latin typeface="Consolas" panose="020B0609020204030204" charset="0"/>
                <a:sym typeface="+mn-ea"/>
              </a:rPr>
              <a:t>(‘不是合法数据')</a:t>
            </a:r>
            <a:endParaRPr lang="zh-CN" altLang="en-US" sz="2000" b="1" dirty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sym typeface="+mn-ea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例4-</a:t>
            </a:r>
            <a:r>
              <a:rPr lang="en-US" altLang="zh-CN" sz="2400" b="1" dirty="0"/>
              <a:t>9</a:t>
            </a:r>
            <a:r>
              <a:rPr lang="zh-CN" altLang="en-US" sz="2400" dirty="0"/>
              <a:t>  编写程序，判断今天是今年的第几天。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import time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date = time.localtime() </a:t>
            </a:r>
            <a:r>
              <a:rPr lang="zh-CN" altLang="en-US" sz="2000" dirty="0" smtClean="0">
                <a:latin typeface="Consolas" panose="020B0609020204030204" charset="0"/>
              </a:rPr>
              <a:t>  #</a:t>
            </a:r>
            <a:r>
              <a:rPr lang="zh-CN" altLang="en-US" sz="2000" dirty="0">
                <a:latin typeface="Consolas" panose="020B0609020204030204" charset="0"/>
              </a:rPr>
              <a:t>获取当前日期</a:t>
            </a:r>
            <a:r>
              <a:rPr lang="zh-CN" altLang="en-US" sz="2000" dirty="0" smtClean="0">
                <a:latin typeface="Consolas" panose="020B0609020204030204" charset="0"/>
              </a:rPr>
              <a:t>时间</a:t>
            </a:r>
            <a:r>
              <a:rPr lang="en-US" altLang="zh-CN" sz="2000" dirty="0" smtClean="0">
                <a:latin typeface="Consolas" panose="020B0609020204030204" charset="0"/>
              </a:rPr>
              <a:t>,</a:t>
            </a:r>
            <a:r>
              <a:rPr lang="zh-CN" altLang="en-US" sz="2000" dirty="0" smtClean="0">
                <a:latin typeface="Consolas" panose="020B0609020204030204" charset="0"/>
              </a:rPr>
              <a:t>类型</a:t>
            </a:r>
            <a:r>
              <a:rPr lang="en-US" altLang="zh-CN" sz="2000" dirty="0" smtClean="0">
                <a:latin typeface="Consolas" panose="020B0609020204030204" charset="0"/>
              </a:rPr>
              <a:t> </a:t>
            </a:r>
            <a:r>
              <a:rPr lang="en-US" altLang="zh-CN" sz="2000" dirty="0">
                <a:latin typeface="Consolas" panose="020B0609020204030204" charset="0"/>
              </a:rPr>
              <a:t>&lt;class '</a:t>
            </a:r>
            <a:r>
              <a:rPr lang="en-US" altLang="zh-CN" sz="2000" dirty="0" err="1">
                <a:latin typeface="Consolas" panose="020B0609020204030204" charset="0"/>
              </a:rPr>
              <a:t>time.struct_time</a:t>
            </a:r>
            <a:r>
              <a:rPr lang="en-US" altLang="zh-CN" sz="2000" dirty="0">
                <a:latin typeface="Consolas" panose="020B0609020204030204" charset="0"/>
              </a:rPr>
              <a:t>'&gt;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year, month, day = date[:3</a:t>
            </a:r>
            <a:r>
              <a:rPr lang="zh-CN" altLang="en-US" sz="2000" dirty="0" smtClean="0">
                <a:solidFill>
                  <a:srgbClr val="FF0000"/>
                </a:solidFill>
                <a:latin typeface="Consolas" panose="020B0609020204030204" charset="0"/>
              </a:rPr>
              <a:t>]  </a:t>
            </a:r>
            <a:r>
              <a:rPr lang="en-US" altLang="zh-CN" sz="2000" dirty="0" smtClean="0">
                <a:solidFill>
                  <a:srgbClr val="00B0F0"/>
                </a:solidFill>
                <a:latin typeface="Consolas" panose="020B0609020204030204" charset="0"/>
              </a:rPr>
              <a:t>#</a:t>
            </a:r>
            <a:r>
              <a:rPr lang="zh-CN" altLang="en-US" sz="2000" dirty="0" smtClean="0">
                <a:solidFill>
                  <a:srgbClr val="00B0F0"/>
                </a:solidFill>
                <a:latin typeface="Consolas" panose="020B0609020204030204" charset="0"/>
              </a:rPr>
              <a:t>元组解包</a:t>
            </a: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day_month = [31, 28, 31, 30, 31, 30, 31, 31, 30, 31, 30, 31]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if year%400==0 or (year%4==0 and year%100!=0):   #判断是否为闰年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day_month[1] = 29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if month==1: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    print(day)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print(sum(day_month[:month-1])+day)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69077" y="5378378"/>
            <a:ext cx="5545138" cy="12311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zh-CN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其他</a:t>
            </a:r>
            <a:r>
              <a:rPr lang="zh-CN" altLang="zh-CN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zh-CN" alt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判断闰年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calendar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模块的</a:t>
            </a:r>
            <a:r>
              <a:rPr lang="en-US" altLang="zh-CN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isleap</a:t>
            </a: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函数判断闰年</a:t>
            </a:r>
          </a:p>
          <a:p>
            <a:pPr marL="400050">
              <a:defRPr/>
            </a:pPr>
            <a:r>
              <a:rPr lang="x-none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if (calendar.isleap(y)): print("是闰年")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else: print("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不是闰年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9115" y="5809265"/>
            <a:ext cx="2692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&gt;&gt;&gt;import </a:t>
            </a:r>
            <a:r>
              <a:rPr lang="en-US" altLang="zh-CN" dirty="0" err="1" smtClean="0"/>
              <a:t>datetime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dirty="0" err="1" smtClean="0"/>
              <a:t>datetime.date.today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>
                <a:solidFill>
                  <a:srgbClr val="00B0F0"/>
                </a:solidFill>
              </a:rPr>
              <a:t>datetime.date</a:t>
            </a:r>
            <a:r>
              <a:rPr lang="en-US" altLang="zh-CN" dirty="0">
                <a:solidFill>
                  <a:srgbClr val="00B0F0"/>
                </a:solidFill>
              </a:rPr>
              <a:t>(2021, 11, 2)</a:t>
            </a:r>
            <a:endParaRPr lang="zh-CN" altLang="zh-C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例4-</a:t>
            </a:r>
            <a:r>
              <a:rPr lang="en-US" altLang="zh-CN" sz="2400" b="1" dirty="0"/>
              <a:t>10</a:t>
            </a:r>
            <a:r>
              <a:rPr lang="zh-CN" altLang="en-US" sz="2400" dirty="0"/>
              <a:t>  编写代码，输出由星号*组成的菱形图案，并且可以灵活控制图案的大小。</a:t>
            </a:r>
          </a:p>
          <a:p>
            <a:pPr marL="0" indent="0"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charset="0"/>
              </a:rPr>
              <a:t>n=  </a:t>
            </a:r>
            <a:r>
              <a:rPr lang="en-US" altLang="zh-CN" sz="2000" dirty="0" err="1" smtClean="0">
                <a:latin typeface="Consolas" panose="020B0609020204030204" charset="0"/>
              </a:rPr>
              <a:t>int</a:t>
            </a:r>
            <a:r>
              <a:rPr lang="en-US" altLang="zh-CN" sz="2000" dirty="0" smtClean="0">
                <a:latin typeface="Consolas" panose="020B0609020204030204" charset="0"/>
              </a:rPr>
              <a:t>(input(‘</a:t>
            </a:r>
            <a:r>
              <a:rPr lang="zh-CN" altLang="en-US" sz="2000" dirty="0" smtClean="0">
                <a:latin typeface="Consolas" panose="020B0609020204030204" charset="0"/>
              </a:rPr>
              <a:t>请输入一个整数</a:t>
            </a:r>
            <a:r>
              <a:rPr lang="en-US" altLang="zh-CN" sz="2000" dirty="0" smtClean="0">
                <a:latin typeface="Consolas" panose="020B0609020204030204" charset="0"/>
              </a:rPr>
              <a:t>:’)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charset="0"/>
              </a:rPr>
              <a:t>for </a:t>
            </a:r>
            <a:r>
              <a:rPr lang="zh-CN" altLang="en-US" sz="2000" dirty="0">
                <a:latin typeface="Consolas" panose="020B0609020204030204" charset="0"/>
              </a:rPr>
              <a:t>i in range(n):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charset="0"/>
              </a:rPr>
              <a:t>    print</a:t>
            </a:r>
            <a:r>
              <a:rPr lang="zh-CN" altLang="en-US" sz="2000" dirty="0">
                <a:latin typeface="Consolas" panose="020B0609020204030204" charset="0"/>
              </a:rPr>
              <a:t>((' * '*i).center(n*3))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charset="0"/>
              </a:rPr>
              <a:t>for </a:t>
            </a:r>
            <a:r>
              <a:rPr lang="zh-CN" altLang="en-US" sz="2000" dirty="0">
                <a:latin typeface="Consolas" panose="020B0609020204030204" charset="0"/>
              </a:rPr>
              <a:t>i in range(n, 0, -1):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Consolas" panose="020B0609020204030204" charset="0"/>
              </a:rPr>
              <a:t>    print</a:t>
            </a:r>
            <a:r>
              <a:rPr lang="zh-CN" altLang="en-US" sz="2000" dirty="0">
                <a:latin typeface="Consolas" panose="020B0609020204030204" charset="0"/>
              </a:rPr>
              <a:t>((' * '*i).center(n*3))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30" y="1755140"/>
            <a:ext cx="4999990" cy="31807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5800" y="4826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333333"/>
                </a:solidFill>
                <a:latin typeface="Helvetica Neue"/>
              </a:rPr>
              <a:t>Center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（）返回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一个原字符串居中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并使用空格填充至长度 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width 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的新字符串。默认填充字符为空格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b="1" dirty="0" smtClean="0"/>
              <a:t>&gt;&gt;&gt;</a:t>
            </a:r>
            <a:r>
              <a:rPr lang="en-US" altLang="zh-CN" b="1" dirty="0" err="1"/>
              <a:t>str</a:t>
            </a:r>
            <a:r>
              <a:rPr lang="en-US" altLang="zh-CN" b="1" dirty="0"/>
              <a:t> = '</a:t>
            </a:r>
            <a:r>
              <a:rPr lang="en-US" altLang="zh-CN" b="1" dirty="0" err="1"/>
              <a:t>runoob</a:t>
            </a:r>
            <a:r>
              <a:rPr lang="en-US" altLang="zh-CN" b="1" dirty="0"/>
              <a:t>' </a:t>
            </a:r>
            <a:endParaRPr lang="en-US" altLang="zh-CN" b="1" dirty="0" smtClean="0"/>
          </a:p>
          <a:p>
            <a:r>
              <a:rPr lang="en-US" altLang="zh-CN" b="1" dirty="0" smtClean="0"/>
              <a:t>&gt;&gt;&gt; </a:t>
            </a:r>
            <a:r>
              <a:rPr lang="en-US" altLang="zh-CN" b="1" dirty="0" err="1"/>
              <a:t>str.center</a:t>
            </a:r>
            <a:r>
              <a:rPr lang="en-US" altLang="zh-CN" b="1" dirty="0"/>
              <a:t>(20, '*') </a:t>
            </a:r>
            <a:endParaRPr lang="en-US" altLang="zh-CN" b="1" dirty="0" smtClean="0"/>
          </a:p>
          <a:p>
            <a:r>
              <a:rPr lang="en-US" altLang="zh-CN" b="1" dirty="0" smtClean="0"/>
              <a:t>'*******</a:t>
            </a:r>
            <a:r>
              <a:rPr lang="en-US" altLang="zh-CN" b="1" dirty="0" err="1"/>
              <a:t>runoob</a:t>
            </a:r>
            <a:r>
              <a:rPr lang="en-US" altLang="zh-CN" b="1" dirty="0"/>
              <a:t>*******' </a:t>
            </a:r>
            <a:endParaRPr lang="en-US" altLang="zh-CN" b="1" dirty="0" smtClean="0"/>
          </a:p>
          <a:p>
            <a:r>
              <a:rPr lang="en-US" altLang="zh-CN" b="1" dirty="0" smtClean="0"/>
              <a:t>&gt;&gt;&gt; </a:t>
            </a:r>
            <a:r>
              <a:rPr lang="en-US" altLang="zh-CN" b="1" dirty="0" err="1"/>
              <a:t>str.center</a:t>
            </a:r>
            <a:r>
              <a:rPr lang="en-US" altLang="zh-CN" b="1" dirty="0"/>
              <a:t>(20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 ‘      </a:t>
            </a:r>
            <a:r>
              <a:rPr lang="en-US" altLang="zh-CN" b="1" dirty="0" err="1" smtClean="0"/>
              <a:t>runoob</a:t>
            </a:r>
            <a:r>
              <a:rPr lang="en-US" altLang="zh-CN" b="1" dirty="0" smtClean="0"/>
              <a:t>       </a:t>
            </a:r>
            <a:r>
              <a:rPr lang="en-US" altLang="zh-CN" b="1" dirty="0"/>
              <a:t>' </a:t>
            </a:r>
            <a:endParaRPr lang="en-US" altLang="zh-CN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6080442" y="6210419"/>
            <a:ext cx="543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https://www.runoob.com/python/att-string-center.html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例4-</a:t>
            </a:r>
            <a:r>
              <a:rPr lang="en-US" altLang="zh-CN" sz="2400" b="1" dirty="0"/>
              <a:t>11</a:t>
            </a:r>
            <a:r>
              <a:rPr lang="zh-CN" altLang="en-US" sz="2400" dirty="0"/>
              <a:t>  快速判断一个数是否为素数。</a:t>
            </a:r>
          </a:p>
          <a:p>
            <a:pPr marL="0" indent="0"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n = input("Input an integer:")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n = int(n)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if n </a:t>
            </a:r>
            <a:r>
              <a:rPr lang="en-US" altLang="zh-CN" sz="2000" dirty="0">
                <a:latin typeface="Consolas" panose="020B0609020204030204" charset="0"/>
              </a:rPr>
              <a:t>in (2,3)</a:t>
            </a:r>
            <a:r>
              <a:rPr lang="zh-CN" altLang="en-US" sz="2000" dirty="0">
                <a:latin typeface="Consolas" panose="020B0609020204030204" charset="0"/>
              </a:rPr>
              <a:t>: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    print('Yes')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#偶数必然不是素数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elif n%2 == 0: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print('No')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#大于5的素数必然出现在6的倍数两侧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#因为6x+2、6x+3、6x+4肯定不是素数，假设x为大于1的自然数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m = n % 6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if m!=1 and m!=5: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print('No')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for i in range(3, int(n**0.5)+1, 2):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if n%i == 0: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    print('No')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print('Yes')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21435"/>
            <a:ext cx="11014710" cy="4639945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4-12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编写程序，计算组合数C(n,i)，即从n个元素中任选i个，有多少种选法。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组合数定义，需要计算3个数的阶乘，在很多编程语言中都很难直接使用整型变量表示大数的阶乘结果，虽然Python并不存在这个问题，但是计算大数的阶乘仍需要相当多的时间。本例提供另一种计算方法：以Cni(8,3)为例，按定义式展开如下，对于(5,8]区间的数，分子上出现一次而分母上没出现；(3,5]区间的数在分子、分母上各出现一次；[1,3]区间的数分子上出现一次而分母上出现两次。</a:t>
            </a:r>
          </a:p>
        </p:txBody>
      </p:sp>
      <p:graphicFrame>
        <p:nvGraphicFramePr>
          <p:cNvPr id="73731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85950" y="4271963"/>
          <a:ext cx="6991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r:id="rId3" imgW="2705100" imgH="419100" progId="Equation.KSEE3">
                  <p:embed/>
                </p:oleObj>
              </mc:Choice>
              <mc:Fallback>
                <p:oleObj r:id="rId3" imgW="2705100" imgH="4191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5950" y="4271963"/>
                        <a:ext cx="6991350" cy="9667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a = []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if a:               #空列表等价于False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	print(a)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	print('empty')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empty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i = s = 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while i &lt;= 10:      #使用关系表达式作为条件表达式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	s += i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	i += 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&gt;&gt;&gt; print(s)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42650" cy="463994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def Cni(n, i):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if not (isinstance(n,int) and isinstance(i,int) and n&gt;=i):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print(</a:t>
            </a:r>
            <a:r>
              <a:rPr lang="zh-CN" altLang="en-US" sz="1800" dirty="0">
                <a:latin typeface="Consolas" panose="020B0609020204030204" charset="0"/>
              </a:rPr>
              <a:t>'n and i must be integers and n must be larger than or equal to i.'</a:t>
            </a:r>
            <a:r>
              <a:rPr lang="zh-CN" altLang="en-US" sz="2000" dirty="0">
                <a:latin typeface="Consolas" panose="020B0609020204030204" charset="0"/>
              </a:rPr>
              <a:t>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return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result = 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Min, Max = sorted((i,n-i))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for i in range(n,0,-1):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if i&gt;Max: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result *= i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elif i&lt;=Min: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result /</a:t>
            </a:r>
            <a:r>
              <a:rPr lang="en-US" altLang="zh-CN" sz="2000" dirty="0">
                <a:latin typeface="Consolas" panose="020B0609020204030204" charset="0"/>
              </a:rPr>
              <a:t>/</a:t>
            </a:r>
            <a:r>
              <a:rPr lang="zh-CN" altLang="en-US" sz="2000" dirty="0">
                <a:latin typeface="Consolas" panose="020B0609020204030204" charset="0"/>
              </a:rPr>
              <a:t>= i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return result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print(Cni(6,2))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例4-13</a:t>
            </a:r>
            <a:r>
              <a:rPr lang="zh-CN" altLang="en-US" sz="2400"/>
              <a:t>  编写程序，输入一个自然数n，然后计算并输出前n个自然数的阶乘之和1!+2!+3!+...+n!的值。</a:t>
            </a:r>
            <a:endParaRPr lang="zh-CN" altLang="en-US"/>
          </a:p>
          <a:p>
            <a:pPr marL="0" indent="0"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n = int(input('请输入一个自然数：'))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#使用result保存最终结果，t表示每一项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result, t = 1, 1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for i in range(2, n+1):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#在前一项的基础上得到当前项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t *= i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#把当前项加到最终结果上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    result += t</a:t>
            </a: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print(result)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例4-</a:t>
            </a:r>
            <a:r>
              <a:rPr lang="en-US" altLang="zh-CN" sz="2400" b="1" dirty="0"/>
              <a:t>14</a:t>
            </a:r>
            <a:r>
              <a:rPr lang="zh-CN" altLang="en-US" sz="2400" dirty="0"/>
              <a:t>  编写代码，模拟决赛现场最终成绩的计算过程。有至少3个评委，打分规则为删除最高分和最低分之后计算剩余分数的平均分。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while True</a:t>
            </a:r>
            <a:r>
              <a:rPr lang="zh-CN" altLang="en-US" sz="2000" dirty="0" smtClean="0">
                <a:latin typeface="Consolas" panose="020B0609020204030204" charset="0"/>
              </a:rPr>
              <a:t>: </a:t>
            </a:r>
            <a:r>
              <a:rPr lang="en-US" altLang="zh-CN" sz="2000" dirty="0" smtClean="0">
                <a:latin typeface="Consolas" panose="020B0609020204030204" charset="0"/>
              </a:rPr>
              <a:t>#</a:t>
            </a:r>
            <a:r>
              <a:rPr lang="zh-CN" altLang="en-US" sz="2000" dirty="0" smtClean="0">
                <a:latin typeface="Consolas" panose="020B0609020204030204" charset="0"/>
              </a:rPr>
              <a:t>保证输入一定范围的数据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    try: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n = int(input('请输入评委人数：'))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if n &lt;= 2: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print('评委人数太少,必须多于2个人。')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except</a:t>
            </a:r>
            <a:r>
              <a:rPr lang="zh-CN" altLang="en-US" sz="2000" dirty="0">
                <a:latin typeface="Consolas" panose="020B0609020204030204" charset="0"/>
              </a:rPr>
              <a:t>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pass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scores = []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for i in range(n):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#这个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while循环用来保证用户必须输入0到100之间的数字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while True: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try: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score = input('请输入第{0}个评委的分数：'.format(i+1))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#把字符串转换为实数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score = float(score)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            assert 0&lt;=score&lt;=100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scores.append(score)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#如果数据合法，跳出while循环，继续输入下一个评委的分数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except: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    print('分数错误')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#计算并删除最高分与最低分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highest = max(scores)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lowest = min(scores)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scores.remove(highest)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scores.remove(lowest</a:t>
            </a:r>
            <a:r>
              <a:rPr lang="zh-CN" altLang="en-US" sz="2000" dirty="0" smtClean="0">
                <a:latin typeface="Consolas" panose="020B0609020204030204" charset="0"/>
              </a:rPr>
              <a:t>)</a:t>
            </a:r>
            <a:endParaRPr lang="en-US" altLang="zh-CN" sz="2000" dirty="0" smtClean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Consolas" panose="020B0609020204030204" charset="0"/>
              </a:rPr>
              <a:t>if(</a:t>
            </a:r>
            <a:r>
              <a:rPr lang="en-US" altLang="zh-CN" sz="2000" dirty="0" err="1" smtClean="0">
                <a:latin typeface="Consolas" panose="020B0609020204030204" charset="0"/>
              </a:rPr>
              <a:t>len</a:t>
            </a:r>
            <a:r>
              <a:rPr lang="en-US" altLang="zh-CN" sz="2000" dirty="0" smtClean="0">
                <a:latin typeface="Consolas" panose="020B0609020204030204" charset="0"/>
              </a:rPr>
              <a:t>(scores&gt;0)):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onsolas" panose="020B0609020204030204" charset="0"/>
              </a:rPr>
              <a:t> </a:t>
            </a:r>
            <a:r>
              <a:rPr lang="en-US" altLang="zh-CN" sz="2000" dirty="0" smtClean="0">
                <a:latin typeface="Consolas" panose="020B0609020204030204" charset="0"/>
              </a:rPr>
              <a:t>   </a:t>
            </a:r>
            <a:r>
              <a:rPr lang="zh-CN" altLang="en-US" sz="2000" dirty="0" smtClean="0">
                <a:latin typeface="Consolas" panose="020B0609020204030204" charset="0"/>
              </a:rPr>
              <a:t>finalScore </a:t>
            </a:r>
            <a:r>
              <a:rPr lang="zh-CN" altLang="en-US" sz="2000" dirty="0">
                <a:latin typeface="Consolas" panose="020B0609020204030204" charset="0"/>
              </a:rPr>
              <a:t>= round(sum(scores)/len(scores),2</a:t>
            </a:r>
            <a:r>
              <a:rPr lang="zh-CN" altLang="en-US" sz="2000" dirty="0" smtClean="0">
                <a:latin typeface="Consolas" panose="020B0609020204030204" charset="0"/>
              </a:rPr>
              <a:t>)</a:t>
            </a:r>
            <a:endParaRPr lang="en-US" altLang="zh-CN" sz="2000" dirty="0" smtClean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onsolas" panose="020B0609020204030204" charset="0"/>
              </a:rPr>
              <a:t> </a:t>
            </a:r>
            <a:r>
              <a:rPr lang="en-US" altLang="zh-CN" sz="2000" dirty="0" smtClean="0">
                <a:latin typeface="Consolas" panose="020B0609020204030204" charset="0"/>
              </a:rPr>
              <a:t>   </a:t>
            </a:r>
            <a:r>
              <a:rPr lang="zh-CN" altLang="en-US" sz="2000" dirty="0" smtClean="0">
                <a:latin typeface="Consolas" panose="020B0609020204030204" charset="0"/>
              </a:rPr>
              <a:t>formatter </a:t>
            </a:r>
            <a:r>
              <a:rPr lang="zh-CN" altLang="en-US" sz="2000" dirty="0">
                <a:latin typeface="Consolas" panose="020B0609020204030204" charset="0"/>
              </a:rPr>
              <a:t>= '去掉一个最高分{0}\n去掉一个最低分{1}\n最后得分{2}'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Consolas" panose="020B0609020204030204" charset="0"/>
              </a:rPr>
              <a:t>    print</a:t>
            </a:r>
            <a:r>
              <a:rPr lang="zh-CN" altLang="en-US" sz="2000" dirty="0">
                <a:latin typeface="Consolas" panose="020B0609020204030204" charset="0"/>
              </a:rPr>
              <a:t>(formatter.format(highest, lowest, finalScore</a:t>
            </a:r>
            <a:r>
              <a:rPr lang="zh-CN" altLang="en-US" sz="2000" dirty="0" smtClean="0">
                <a:latin typeface="Consolas" panose="020B0609020204030204" charset="0"/>
              </a:rPr>
              <a:t>))</a:t>
            </a:r>
            <a:endParaRPr lang="en-US" altLang="zh-CN" sz="2000" dirty="0" smtClean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 综合案例解析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63515"/>
          </a:xfrm>
        </p:spPr>
        <p:txBody>
          <a:bodyPr>
            <a:normAutofit fontScale="85000" lnSpcReduction="20000"/>
          </a:bodyPr>
          <a:lstStyle/>
          <a:p>
            <a:pPr indent="-228600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/>
              <a:t>例4-15</a:t>
            </a:r>
            <a:r>
              <a:rPr lang="zh-CN" altLang="en-US" sz="2400" dirty="0"/>
              <a:t>  编写程序，实现人机对战的尼姆游戏。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from random import randint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n = int(input('请输入一个正整数：'))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while n &gt; 1: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#人类玩家先走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print("该你拿了，现在剩余物品数量为：{0}".format(n))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#确保人类玩家输入合法整数值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while True: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try: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    num = int(input('输入你要拿走的物品数量：'))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    #确保拿走的物品数量不超过一半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    assert 1 &lt;= num &lt;= n//2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except: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    print('最少必须拿走1个，最多可以拿走{0}个。'.format(n//2))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n -= num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if n == 1: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print('恭喜,你赢了！')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    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#计算机玩家随机拿走一些，randint()用来生成指定范围内的一个随机数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n -= randint(1, n//2)            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    print('哈哈，你输了。')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488" y="303213"/>
            <a:ext cx="10298112" cy="59039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zh-CN" dirty="0"/>
              <a:t>学习系列（</a:t>
            </a:r>
            <a:r>
              <a:rPr lang="en-US" altLang="zh-CN" dirty="0"/>
              <a:t>1</a:t>
            </a:r>
            <a:r>
              <a:rPr lang="zh-CN" altLang="zh-CN" dirty="0"/>
              <a:t>）判断输入是否全为数字、字符</a:t>
            </a:r>
            <a:r>
              <a:rPr lang="zh-CN" altLang="zh-CN" dirty="0" smtClean="0"/>
              <a:t>等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见教材</a:t>
            </a:r>
            <a:r>
              <a:rPr lang="en-US" altLang="zh-CN" dirty="0" smtClean="0"/>
              <a:t>114</a:t>
            </a:r>
            <a:r>
              <a:rPr lang="zh-CN" altLang="en-US" dirty="0" smtClean="0"/>
              <a:t>、</a:t>
            </a:r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://blog.csdn.net/qq_42642945/article/details/89001963</a:t>
            </a:r>
            <a:r>
              <a:rPr lang="en-US" altLang="zh-CN" dirty="0"/>
              <a:t>  </a:t>
            </a:r>
            <a:r>
              <a:rPr lang="zh-CN" altLang="zh-CN" dirty="0"/>
              <a:t>参考代码</a:t>
            </a:r>
          </a:p>
          <a:p>
            <a:pPr>
              <a:defRPr/>
            </a:pPr>
            <a:r>
              <a:rPr lang="en-US" altLang="zh-CN" dirty="0"/>
              <a:t>https://blog.csdn.net/hjxu2016/article/details/60112572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s</a:t>
            </a:r>
            <a:r>
              <a:rPr lang="zh-CN" altLang="zh-CN" dirty="0"/>
              <a:t>为字符串</a:t>
            </a:r>
          </a:p>
          <a:p>
            <a:pPr>
              <a:defRPr/>
            </a:pPr>
            <a:r>
              <a:rPr lang="en-US" altLang="zh-CN" dirty="0" err="1"/>
              <a:t>s.isalnum</a:t>
            </a:r>
            <a:r>
              <a:rPr lang="en-US" altLang="zh-CN" dirty="0"/>
              <a:t>()  </a:t>
            </a:r>
            <a:r>
              <a:rPr lang="zh-CN" altLang="zh-CN" dirty="0"/>
              <a:t>所有字符都是数字或者字母，为真返回</a:t>
            </a:r>
            <a:r>
              <a:rPr lang="en-US" altLang="zh-CN" dirty="0"/>
              <a:t> True</a:t>
            </a:r>
            <a:r>
              <a:rPr lang="zh-CN" altLang="zh-CN" dirty="0"/>
              <a:t>，否则返回</a:t>
            </a:r>
            <a:r>
              <a:rPr lang="en-US" altLang="zh-CN" dirty="0"/>
              <a:t> False</a:t>
            </a:r>
            <a:r>
              <a:rPr lang="zh-CN" altLang="zh-CN" dirty="0"/>
              <a:t>。</a:t>
            </a:r>
          </a:p>
          <a:p>
            <a:pPr>
              <a:defRPr/>
            </a:pPr>
            <a:r>
              <a:rPr lang="en-US" altLang="zh-CN" dirty="0" err="1"/>
              <a:t>s.isalpha</a:t>
            </a:r>
            <a:r>
              <a:rPr lang="en-US" altLang="zh-CN" dirty="0"/>
              <a:t>()   </a:t>
            </a:r>
            <a:r>
              <a:rPr lang="zh-CN" altLang="zh-CN" dirty="0"/>
              <a:t>所有字符都是字母，为真返回</a:t>
            </a:r>
            <a:r>
              <a:rPr lang="en-US" altLang="zh-CN" dirty="0"/>
              <a:t> True</a:t>
            </a:r>
            <a:r>
              <a:rPr lang="zh-CN" altLang="zh-CN" dirty="0"/>
              <a:t>，否则返回</a:t>
            </a:r>
            <a:r>
              <a:rPr lang="en-US" altLang="zh-CN" dirty="0"/>
              <a:t> False</a:t>
            </a:r>
            <a:r>
              <a:rPr lang="zh-CN" altLang="zh-CN" dirty="0"/>
              <a:t>。</a:t>
            </a:r>
          </a:p>
          <a:p>
            <a:pPr>
              <a:defRPr/>
            </a:pPr>
            <a:r>
              <a:rPr lang="en-US" altLang="zh-CN" dirty="0" err="1"/>
              <a:t>s</a:t>
            </a:r>
            <a:r>
              <a:rPr lang="en-US" altLang="zh-CN" dirty="0" err="1" smtClean="0"/>
              <a:t>.isdigit</a:t>
            </a:r>
            <a:r>
              <a:rPr lang="en-US" altLang="zh-CN" dirty="0"/>
              <a:t>()     </a:t>
            </a:r>
            <a:r>
              <a:rPr lang="zh-CN" altLang="zh-CN" dirty="0"/>
              <a:t>所有字符都是数字，为真返回</a:t>
            </a:r>
            <a:r>
              <a:rPr lang="en-US" altLang="zh-CN" dirty="0"/>
              <a:t> True</a:t>
            </a:r>
            <a:r>
              <a:rPr lang="zh-CN" altLang="zh-CN" dirty="0"/>
              <a:t>，否则返回</a:t>
            </a:r>
            <a:r>
              <a:rPr lang="en-US" altLang="zh-CN" dirty="0"/>
              <a:t> False</a:t>
            </a:r>
            <a:r>
              <a:rPr lang="zh-CN" altLang="zh-CN" dirty="0"/>
              <a:t>。</a:t>
            </a:r>
          </a:p>
          <a:p>
            <a:pPr>
              <a:defRPr/>
            </a:pPr>
            <a:r>
              <a:rPr lang="en-US" altLang="zh-CN" dirty="0" err="1"/>
              <a:t>s.islower</a:t>
            </a:r>
            <a:r>
              <a:rPr lang="en-US" altLang="zh-CN" dirty="0"/>
              <a:t>()    </a:t>
            </a:r>
            <a:r>
              <a:rPr lang="zh-CN" altLang="zh-CN" dirty="0"/>
              <a:t>所有字符都是小写，为真返回</a:t>
            </a:r>
            <a:r>
              <a:rPr lang="en-US" altLang="zh-CN" dirty="0"/>
              <a:t> True</a:t>
            </a:r>
            <a:r>
              <a:rPr lang="zh-CN" altLang="zh-CN" dirty="0"/>
              <a:t>，否则返回</a:t>
            </a:r>
            <a:r>
              <a:rPr lang="en-US" altLang="zh-CN" dirty="0"/>
              <a:t> False</a:t>
            </a:r>
            <a:r>
              <a:rPr lang="zh-CN" altLang="zh-CN" dirty="0"/>
              <a:t>。</a:t>
            </a:r>
          </a:p>
          <a:p>
            <a:pPr>
              <a:defRPr/>
            </a:pPr>
            <a:r>
              <a:rPr lang="en-US" altLang="zh-CN" dirty="0" err="1"/>
              <a:t>s.isupper</a:t>
            </a:r>
            <a:r>
              <a:rPr lang="en-US" altLang="zh-CN" dirty="0"/>
              <a:t>()   </a:t>
            </a:r>
            <a:r>
              <a:rPr lang="zh-CN" altLang="zh-CN" dirty="0"/>
              <a:t>所有字符都是大写，为真返回</a:t>
            </a:r>
            <a:r>
              <a:rPr lang="en-US" altLang="zh-CN" dirty="0"/>
              <a:t> True</a:t>
            </a:r>
            <a:r>
              <a:rPr lang="zh-CN" altLang="zh-CN" dirty="0"/>
              <a:t>，否则返回</a:t>
            </a:r>
            <a:r>
              <a:rPr lang="en-US" altLang="zh-CN" dirty="0"/>
              <a:t> False</a:t>
            </a:r>
            <a:r>
              <a:rPr lang="zh-CN" altLang="zh-CN" dirty="0"/>
              <a:t>。</a:t>
            </a:r>
          </a:p>
          <a:p>
            <a:pPr>
              <a:defRPr/>
            </a:pPr>
            <a:r>
              <a:rPr lang="en-US" altLang="zh-CN" dirty="0" err="1"/>
              <a:t>s.istitle</a:t>
            </a:r>
            <a:r>
              <a:rPr lang="en-US" altLang="zh-CN" dirty="0"/>
              <a:t>()      </a:t>
            </a:r>
            <a:r>
              <a:rPr lang="zh-CN" altLang="zh-CN" dirty="0"/>
              <a:t>所有单词都是首字母大写，为真返回</a:t>
            </a:r>
            <a:r>
              <a:rPr lang="en-US" altLang="zh-CN" dirty="0"/>
              <a:t>True</a:t>
            </a:r>
            <a:r>
              <a:rPr lang="zh-CN" altLang="zh-CN" dirty="0"/>
              <a:t>，否则返回</a:t>
            </a:r>
            <a:r>
              <a:rPr lang="en-US" altLang="zh-CN" dirty="0"/>
              <a:t> False</a:t>
            </a:r>
            <a:r>
              <a:rPr lang="zh-CN" altLang="zh-CN" dirty="0"/>
              <a:t>。</a:t>
            </a:r>
          </a:p>
          <a:p>
            <a:pPr>
              <a:defRPr/>
            </a:pPr>
            <a:r>
              <a:rPr lang="en-US" altLang="zh-CN" dirty="0" err="1"/>
              <a:t>s.isspace</a:t>
            </a:r>
            <a:r>
              <a:rPr lang="en-US" altLang="zh-CN" dirty="0"/>
              <a:t>()   </a:t>
            </a:r>
            <a:r>
              <a:rPr lang="zh-CN" altLang="zh-CN" dirty="0"/>
              <a:t>所有字符都是空白字符，为真返回</a:t>
            </a:r>
            <a:r>
              <a:rPr lang="en-US" altLang="zh-CN" dirty="0"/>
              <a:t> True</a:t>
            </a:r>
            <a:r>
              <a:rPr lang="zh-CN" altLang="zh-CN" dirty="0"/>
              <a:t>，否则返回</a:t>
            </a:r>
            <a:r>
              <a:rPr lang="en-US" altLang="zh-CN" dirty="0"/>
              <a:t> False</a:t>
            </a:r>
            <a:r>
              <a:rPr lang="zh-CN" altLang="zh-CN" dirty="0"/>
              <a:t>。</a:t>
            </a:r>
          </a:p>
          <a:p>
            <a:pPr>
              <a:defRPr/>
            </a:pPr>
            <a:r>
              <a:rPr lang="zh-CN" altLang="zh-CN" dirty="0" smtClean="0"/>
              <a:t>例如：</a:t>
            </a:r>
            <a:r>
              <a:rPr lang="en-US" altLang="zh-CN" dirty="0" smtClean="0"/>
              <a:t>s </a:t>
            </a:r>
            <a:r>
              <a:rPr lang="en-US" altLang="zh-CN" dirty="0"/>
              <a:t>= 'I LOVE </a:t>
            </a:r>
            <a:r>
              <a:rPr lang="en-US" altLang="zh-CN" dirty="0" smtClean="0"/>
              <a:t>YOU‘   </a:t>
            </a:r>
            <a:r>
              <a:rPr lang="en-US" altLang="zh-CN" dirty="0" err="1" smtClean="0"/>
              <a:t>s.isupper</a:t>
            </a:r>
            <a:r>
              <a:rPr lang="en-US" altLang="zh-CN" dirty="0" smtClean="0"/>
              <a:t>()    True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6863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9200" y="635000"/>
            <a:ext cx="975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 sz="2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defTabSz="457200">
              <a:defRPr sz="1600">
                <a:solidFill>
                  <a:schemeClr val="tx1"/>
                </a:solidFill>
                <a:latin typeface="Century Gothic" pitchFamily="34" charset="0"/>
              </a:defRPr>
            </a:lvl3pPr>
            <a:lvl4pPr defTabSz="457200">
              <a:defRPr sz="1400">
                <a:solidFill>
                  <a:schemeClr val="tx1"/>
                </a:solidFill>
                <a:latin typeface="Century Gothic" pitchFamily="34" charset="0"/>
              </a:defRPr>
            </a:lvl4pPr>
            <a:lvl5pPr defTabSz="4572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r>
              <a:rPr lang="zh-CN" altLang="en-US" sz="2800" dirty="0"/>
              <a:t>输入一行字符，分别统计出其中英文字母、空格、数字和其它字符的个数。</a:t>
            </a:r>
            <a:endParaRPr lang="en-US" altLang="zh-CN" sz="2800" dirty="0"/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700"/>
            <a:ext cx="12192000" cy="487363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>
              <a:defRPr/>
            </a:pP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39787" y="2421870"/>
            <a:ext cx="1051242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raw_input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=input(</a:t>
            </a:r>
            <a:r>
              <a:rPr lang="en-US" altLang="zh-CN" sz="1600" b="1" dirty="0">
                <a:solidFill>
                  <a:srgbClr val="008000"/>
                </a:solidFill>
                <a:latin typeface="Lucida Sans Typewriter" pitchFamily="49" charset="0"/>
              </a:rPr>
              <a:t>‘</a:t>
            </a:r>
            <a:r>
              <a:rPr lang="zh-CN" altLang="en-US" sz="16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输入一行字符</a:t>
            </a:r>
            <a:r>
              <a:rPr lang="en-US" altLang="zh-CN" sz="1600" b="1" dirty="0">
                <a:solidFill>
                  <a:srgbClr val="008000"/>
                </a:solidFill>
                <a:latin typeface="Lucida Sans Typewriter" pitchFamily="49" charset="0"/>
              </a:rPr>
              <a:t>’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)</a:t>
            </a:r>
            <a:b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</a:b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zimu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0</a:t>
            </a:r>
            <a:b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space =</a:t>
            </a: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0</a:t>
            </a:r>
            <a:b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 =</a:t>
            </a: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0</a:t>
            </a:r>
            <a:b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other =</a:t>
            </a: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0</a:t>
            </a:r>
            <a:b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zh-CN" sz="1600" b="1" dirty="0">
                <a:solidFill>
                  <a:srgbClr val="000080"/>
                </a:solidFill>
                <a:latin typeface="Lucida Sans Typewriter" pitchFamily="49" charset="0"/>
              </a:rPr>
              <a:t>for </a:t>
            </a: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latin typeface="Lucida Sans Typewriter" pitchFamily="49" charset="0"/>
              </a:rPr>
              <a:t>in </a:t>
            </a: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raw_input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:</a:t>
            </a:r>
            <a:b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altLang="zh-CN" sz="1600" b="1" dirty="0">
                <a:solidFill>
                  <a:srgbClr val="000080"/>
                </a:solidFill>
                <a:latin typeface="Lucida Sans Typewriter" pitchFamily="49" charset="0"/>
              </a:rPr>
              <a:t>if </a:t>
            </a: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i.isalpha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():</a:t>
            </a:r>
            <a:b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zimu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+=</a:t>
            </a: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1</a:t>
            </a:r>
            <a:b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    </a:t>
            </a:r>
            <a:r>
              <a:rPr lang="en-US" altLang="zh-CN" sz="1600" b="1" dirty="0" err="1">
                <a:solidFill>
                  <a:srgbClr val="000080"/>
                </a:solidFill>
                <a:latin typeface="Lucida Sans Typewriter" pitchFamily="49" charset="0"/>
              </a:rPr>
              <a:t>elif</a:t>
            </a:r>
            <a:r>
              <a:rPr lang="en-US" altLang="zh-CN" sz="1600" b="1" dirty="0">
                <a:solidFill>
                  <a:srgbClr val="000080"/>
                </a:solidFill>
                <a:latin typeface="Lucida Sans Typewriter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i.isspace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():</a:t>
            </a:r>
            <a:b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        space+=</a:t>
            </a: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1</a:t>
            </a:r>
            <a:b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    </a:t>
            </a:r>
            <a:r>
              <a:rPr lang="en-US" altLang="zh-CN" sz="1600" b="1" dirty="0" err="1">
                <a:solidFill>
                  <a:srgbClr val="000080"/>
                </a:solidFill>
                <a:latin typeface="Lucida Sans Typewriter" pitchFamily="49" charset="0"/>
              </a:rPr>
              <a:t>elif</a:t>
            </a:r>
            <a:r>
              <a:rPr lang="en-US" altLang="zh-CN" sz="1600" b="1" dirty="0">
                <a:solidFill>
                  <a:srgbClr val="000080"/>
                </a:solidFill>
                <a:latin typeface="Lucida Sans Typewriter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i.isdigit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():</a:t>
            </a:r>
            <a:b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+=</a:t>
            </a: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1</a:t>
            </a:r>
            <a:b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    </a:t>
            </a:r>
            <a:r>
              <a:rPr lang="en-US" altLang="zh-CN" sz="1600" b="1" dirty="0">
                <a:solidFill>
                  <a:srgbClr val="000080"/>
                </a:solidFill>
                <a:latin typeface="Lucida Sans Typewriter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:</a:t>
            </a:r>
            <a:b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        other+=</a:t>
            </a:r>
            <a: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  <a:t>1</a:t>
            </a:r>
            <a:br>
              <a:rPr lang="en-US" altLang="zh-CN" sz="1600" dirty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zh-CN" sz="1600" b="1" dirty="0">
                <a:solidFill>
                  <a:srgbClr val="000080"/>
                </a:solidFill>
                <a:latin typeface="Lucida Sans Typewriter" pitchFamily="49" charset="0"/>
              </a:rPr>
              <a:t>print 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altLang="zh-CN" sz="1600" b="1" dirty="0">
                <a:solidFill>
                  <a:srgbClr val="008000"/>
                </a:solidFill>
                <a:latin typeface="Lucida Sans Typewriter" pitchFamily="49" charset="0"/>
              </a:rPr>
              <a:t>‘</a:t>
            </a:r>
            <a:r>
              <a:rPr lang="zh-CN" altLang="en-US" sz="16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其中英文字母的个数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1600" b="1" dirty="0" smtClean="0">
                <a:solidFill>
                  <a:srgbClr val="008000"/>
                </a:solidFill>
                <a:latin typeface="Lucida Sans Typewriter" pitchFamily="49" charset="0"/>
              </a:rPr>
              <a:t>{0}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sz="16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lang="en-US" altLang="zh-CN" sz="1600" b="1" dirty="0" smtClean="0">
                <a:solidFill>
                  <a:srgbClr val="008000"/>
                </a:solidFill>
                <a:latin typeface="Lucida Sans Typewriter" pitchFamily="49" charset="0"/>
              </a:rPr>
              <a:t>{1}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sz="16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数字</a:t>
            </a:r>
            <a:r>
              <a:rPr lang="en-US" altLang="zh-CN" sz="1600" b="1" dirty="0" smtClean="0">
                <a:solidFill>
                  <a:srgbClr val="008000"/>
                </a:solidFill>
                <a:latin typeface="Lucida Sans Typewriter" pitchFamily="49" charset="0"/>
              </a:rPr>
              <a:t>{2}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sz="1600" b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和其它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字符</a:t>
            </a:r>
            <a:r>
              <a:rPr lang="en-US" altLang="zh-CN" sz="1600" b="1" dirty="0" smtClean="0">
                <a:solidFill>
                  <a:srgbClr val="008000"/>
                </a:solidFill>
                <a:latin typeface="Lucida Sans Typewriter" pitchFamily="49" charset="0"/>
              </a:rPr>
              <a:t>{3}\</a:t>
            </a:r>
            <a:r>
              <a:rPr lang="zh-CN" altLang="en-US" sz="1600" b="1" dirty="0" smtClean="0">
                <a:solidFill>
                  <a:srgbClr val="008000"/>
                </a:solidFill>
                <a:latin typeface="Lucida Sans Typewriter" pitchFamily="49" charset="0"/>
              </a:rPr>
              <a:t>个</a:t>
            </a:r>
            <a:r>
              <a:rPr lang="en-US" altLang="zh-CN" sz="1600" b="1" dirty="0" smtClean="0">
                <a:solidFill>
                  <a:srgbClr val="008000"/>
                </a:solidFill>
                <a:latin typeface="Lucida Sans Typewriter" pitchFamily="49" charset="0"/>
              </a:rPr>
              <a:t>’.</a:t>
            </a:r>
            <a:r>
              <a:rPr lang="en-US" altLang="zh-CN" sz="1600" dirty="0" smtClean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Lucida Sans Typewriter" pitchFamily="49" charset="0"/>
              </a:rPr>
              <a:t>zimu,space,num,other</a:t>
            </a:r>
            <a: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  <a:t>))</a:t>
            </a:r>
            <a:br>
              <a:rPr lang="en-US" altLang="zh-CN" sz="1600" dirty="0">
                <a:solidFill>
                  <a:srgbClr val="000000"/>
                </a:solidFill>
                <a:latin typeface="Lucida Sans Typewriter" pitchFamily="49" charset="0"/>
              </a:rPr>
            </a:br>
            <a:endParaRPr lang="en-US" altLang="zh-CN" sz="2400" dirty="0"/>
          </a:p>
        </p:txBody>
      </p:sp>
      <p:grpSp>
        <p:nvGrpSpPr>
          <p:cNvPr id="63493" name="组合 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497" name="TypeText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defRPr sz="2000"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defTabSz="457200">
                <a:defRPr sz="1600">
                  <a:solidFill>
                    <a:schemeClr val="tx1"/>
                  </a:solidFill>
                  <a:latin typeface="Century Gothic" pitchFamily="34" charset="0"/>
                </a:defRPr>
              </a:lvl3pPr>
              <a:lvl4pPr defTabSz="457200">
                <a:defRPr sz="1400">
                  <a:solidFill>
                    <a:schemeClr val="tx1"/>
                  </a:solidFill>
                  <a:latin typeface="Century Gothic" pitchFamily="34" charset="0"/>
                </a:defRPr>
              </a:lvl4pPr>
              <a:lvl5pPr defTabSz="457200"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5pPr>
              <a:lvl6pPr defTabSz="457200" eaLnBrk="0" fontAlgn="base" hangingPunct="0"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6pPr>
              <a:lvl7pPr defTabSz="457200" eaLnBrk="0" fontAlgn="base" hangingPunct="0"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7pPr>
              <a:lvl8pPr defTabSz="457200" eaLnBrk="0" fontAlgn="base" hangingPunct="0"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8pPr>
              <a:lvl9pPr defTabSz="457200" eaLnBrk="0" fontAlgn="base" hangingPunct="0"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主观题</a:t>
              </a:r>
            </a:p>
          </p:txBody>
        </p:sp>
        <p:sp>
          <p:nvSpPr>
            <p:cNvPr id="63498" name="Tip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defRPr sz="2000"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defTabSz="45720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defTabSz="457200">
                <a:defRPr sz="1600">
                  <a:solidFill>
                    <a:schemeClr val="tx1"/>
                  </a:solidFill>
                  <a:latin typeface="Century Gothic" pitchFamily="34" charset="0"/>
                </a:defRPr>
              </a:lvl3pPr>
              <a:lvl4pPr defTabSz="457200">
                <a:defRPr sz="1400">
                  <a:solidFill>
                    <a:schemeClr val="tx1"/>
                  </a:solidFill>
                  <a:latin typeface="Century Gothic" pitchFamily="34" charset="0"/>
                </a:defRPr>
              </a:lvl4pPr>
              <a:lvl5pPr defTabSz="457200"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5pPr>
              <a:lvl6pPr defTabSz="457200" eaLnBrk="0" fontAlgn="base" hangingPunct="0"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6pPr>
              <a:lvl7pPr defTabSz="457200" eaLnBrk="0" fontAlgn="base" hangingPunct="0"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7pPr>
              <a:lvl8pPr defTabSz="457200" eaLnBrk="0" fontAlgn="base" hangingPunct="0"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8pPr>
              <a:lvl9pPr defTabSz="457200" eaLnBrk="0" fontAlgn="base" hangingPunct="0">
                <a:spcAft>
                  <a:spcPct val="0"/>
                </a:spcAft>
                <a:defRPr sz="1200"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r>
                <a:rPr lang="en-US" altLang="zh-CN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5</a:t>
              </a:r>
              <a:r>
                <a:rPr lang="zh-CN" altLang="en-US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分</a:t>
              </a:r>
            </a:p>
          </p:txBody>
        </p:sp>
      </p:grpSp>
      <p:pic>
        <p:nvPicPr>
          <p:cNvPr id="63494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034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9762" y="1136487"/>
            <a:ext cx="85248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/>
              <a:t>“猜单词游戏”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元组或列表构建待猜测的英文单词库列表</a:t>
            </a:r>
            <a:r>
              <a:rPr lang="en-US" altLang="zh-CN" dirty="0"/>
              <a:t>WORDS</a:t>
            </a:r>
            <a:r>
              <a:rPr lang="zh-CN" altLang="en-US" dirty="0"/>
              <a:t>，使用</a:t>
            </a:r>
            <a:r>
              <a:rPr lang="en-US" altLang="zh-CN" dirty="0"/>
              <a:t>random</a:t>
            </a:r>
            <a:r>
              <a:rPr lang="zh-CN" altLang="en-US" dirty="0"/>
              <a:t>模块的</a:t>
            </a:r>
            <a:r>
              <a:rPr lang="en-US" altLang="zh-CN" dirty="0"/>
              <a:t>choice</a:t>
            </a:r>
            <a:r>
              <a:rPr lang="zh-CN" altLang="en-US" dirty="0"/>
              <a:t>函数从单词的元组中随机抽取一个英文单词</a:t>
            </a:r>
            <a:r>
              <a:rPr lang="en-US" altLang="zh-CN" dirty="0"/>
              <a:t>word</a:t>
            </a:r>
            <a:r>
              <a:rPr lang="zh-CN" altLang="en-US" dirty="0"/>
              <a:t>。然后把该英文单词的字母乱序排列（方法是每次随机抽取一个位置的字符放入乱序的</a:t>
            </a:r>
            <a:r>
              <a:rPr lang="en-US" altLang="zh-CN" dirty="0"/>
              <a:t>jumble</a:t>
            </a:r>
            <a:r>
              <a:rPr lang="zh-CN" altLang="en-US" dirty="0"/>
              <a:t>字符串中，并从原</a:t>
            </a:r>
            <a:r>
              <a:rPr lang="en-US" altLang="zh-CN" dirty="0"/>
              <a:t>word</a:t>
            </a:r>
            <a:r>
              <a:rPr lang="zh-CN" altLang="en-US" dirty="0"/>
              <a:t>中删除该字符）</a:t>
            </a:r>
          </a:p>
          <a:p>
            <a:pPr>
              <a:defRPr/>
            </a:pPr>
            <a:r>
              <a:rPr lang="zh-CN" altLang="en-US" dirty="0"/>
              <a:t>游戏一开始先显示乱序后的字符串</a:t>
            </a:r>
            <a:r>
              <a:rPr lang="en-US" altLang="zh-CN" dirty="0"/>
              <a:t>jumble</a:t>
            </a:r>
            <a:r>
              <a:rPr lang="zh-CN" altLang="en-US" dirty="0"/>
              <a:t>，并提示用户输入猜测的结果，如果错误，提示继续输入，直至输入正确。猜对之后，可以询问是否继续游戏。游戏也可以通过</a:t>
            </a:r>
            <a:r>
              <a:rPr lang="en-US" altLang="zh-CN" dirty="0" err="1"/>
              <a:t>Ctrl+C</a:t>
            </a:r>
            <a:r>
              <a:rPr lang="zh-CN" altLang="en-US" dirty="0"/>
              <a:t>强制中断运行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3789200"/>
            <a:ext cx="4540250" cy="251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4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xfrm>
            <a:off x="1055688" y="981075"/>
            <a:ext cx="9602787" cy="3294063"/>
          </a:xfrm>
        </p:spPr>
        <p:txBody>
          <a:bodyPr/>
          <a:lstStyle/>
          <a:p>
            <a:pPr eaLnBrk="1" hangingPunct="1"/>
            <a:r>
              <a:rPr lang="zh-CN" altLang="zh-CN" b="1" smtClean="0"/>
              <a:t>【例</a:t>
            </a:r>
            <a:r>
              <a:rPr lang="en-US" altLang="zh-CN" b="1" smtClean="0"/>
              <a:t>CS.23</a:t>
            </a:r>
            <a:r>
              <a:rPr lang="zh-CN" altLang="zh-CN" b="1" smtClean="0"/>
              <a:t>】</a:t>
            </a:r>
            <a:r>
              <a:rPr lang="zh-CN" altLang="zh-CN" smtClean="0"/>
              <a:t>猜单词游戏示例程序</a:t>
            </a:r>
            <a:r>
              <a:rPr lang="zh-CN" altLang="en-US" smtClean="0"/>
              <a:t>（</a:t>
            </a:r>
            <a:r>
              <a:rPr lang="en-US" altLang="zh-CN" smtClean="0"/>
              <a:t>word_jumble.py</a:t>
            </a:r>
            <a:r>
              <a:rPr lang="zh-CN" altLang="en-US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013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i = s = 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while True:        #使用常量True作为条件表达式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	s += i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	i += 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	if i &gt; 10:          #符合特定条件时使用break语句退出循环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		break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print(s)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55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s = 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for i in range(0, 11, 1):  #遍历序列元素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	s += i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&gt;&gt;&gt; print(s)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55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 noChangeArrowheads="1"/>
          </p:cNvSpPr>
          <p:nvPr>
            <p:ph type="title"/>
          </p:nvPr>
        </p:nvSpPr>
        <p:spPr>
          <a:xfrm>
            <a:off x="1055688" y="115888"/>
            <a:ext cx="9602787" cy="104933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数据可视化大师</a:t>
            </a:r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55688" y="1412875"/>
            <a:ext cx="9602787" cy="3294063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TEDtalk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hlinkClick r:id="rId2"/>
              </a:rPr>
              <a:t>Hans </a:t>
            </a:r>
            <a:r>
              <a:rPr lang="en-US" altLang="zh-CN" u="sng" dirty="0" err="1">
                <a:hlinkClick r:id="rId2"/>
              </a:rPr>
              <a:t>Rosling</a:t>
            </a:r>
            <a:r>
              <a:rPr lang="en-US" altLang="zh-CN" dirty="0">
                <a:hlinkClick r:id="rId2"/>
              </a:rPr>
              <a:t>:</a:t>
            </a:r>
            <a:r>
              <a:rPr lang="zh-CN" altLang="en-US" dirty="0">
                <a:hlinkClick r:id="rId2"/>
              </a:rPr>
              <a:t>用前所未有的好方法诠释数字</a:t>
            </a:r>
            <a:r>
              <a:rPr lang="zh-CN" altLang="en-US" dirty="0" smtClean="0">
                <a:hlinkClick r:id="rId2"/>
              </a:rPr>
              <a:t>统计</a:t>
            </a:r>
            <a:r>
              <a:rPr lang="en-US" altLang="zh-CN" dirty="0"/>
              <a:t>http://open.163.com/movie/2015/11/2/L/MB6IE37FO_MB6IEEB2L.html 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u="sng" dirty="0">
                <a:hlinkClick r:id="rId3"/>
              </a:rPr>
              <a:t>Hans </a:t>
            </a:r>
            <a:r>
              <a:rPr lang="en-US" altLang="zh-CN" u="sng" dirty="0" err="1">
                <a:hlinkClick r:id="rId3"/>
              </a:rPr>
              <a:t>Rosling</a:t>
            </a:r>
            <a:r>
              <a:rPr lang="zh-CN" altLang="en-US" dirty="0">
                <a:hlinkClick r:id="rId3"/>
              </a:rPr>
              <a:t>与神奇的洗衣机</a:t>
            </a:r>
            <a:endParaRPr lang="zh-CN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http://open.163.com/movie/2011/7/Q/G/M77U5F910_M77U5K6QG.html</a:t>
            </a:r>
          </a:p>
        </p:txBody>
      </p:sp>
    </p:spTree>
    <p:extLst>
      <p:ext uri="{BB962C8B-B14F-4D97-AF65-F5344CB8AC3E}">
        <p14:creationId xmlns:p14="http://schemas.microsoft.com/office/powerpoint/2010/main" val="1258209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（1）关系运算符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 dirty="0"/>
              <a:t>Python中的关系运算符</a:t>
            </a:r>
            <a:r>
              <a:rPr lang="zh-CN" altLang="en-US" sz="2400" b="1" dirty="0">
                <a:solidFill>
                  <a:srgbClr val="FF0000"/>
                </a:solidFill>
              </a:rPr>
              <a:t>可以连续使用</a:t>
            </a:r>
            <a:r>
              <a:rPr lang="zh-CN" altLang="en-US" sz="2400" b="1" dirty="0"/>
              <a:t>，这样不仅可以减少代码量，也比较</a:t>
            </a:r>
            <a:r>
              <a:rPr lang="zh-CN" altLang="en-US" sz="2400" b="1" dirty="0">
                <a:solidFill>
                  <a:srgbClr val="FF0000"/>
                </a:solidFill>
              </a:rPr>
              <a:t>符合人类的思维方式</a:t>
            </a:r>
            <a:r>
              <a:rPr lang="zh-CN" altLang="en-US" sz="2400" b="1" dirty="0"/>
              <a:t>。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&gt;&gt;&gt; print(1&lt;2&lt;3)                 #等价于1&lt;2 and 2&lt;3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&gt;&gt;&gt; print(1&lt;2&gt;3)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  <a:p>
            <a:pPr marL="0" indent="0">
              <a:buNone/>
            </a:pPr>
            <a:r>
              <a:rPr lang="zh-CN" altLang="en-US" sz="2000" b="1" dirty="0">
                <a:latin typeface="Consolas" panose="020B0609020204030204" charset="0"/>
              </a:rPr>
              <a:t>&gt;&gt;&gt; print(1&lt;3&gt;2)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在Python语法中，</a:t>
            </a:r>
            <a:r>
              <a:rPr lang="zh-CN" altLang="en-US" sz="2400" b="1" dirty="0">
                <a:solidFill>
                  <a:srgbClr val="FF0000"/>
                </a:solidFill>
              </a:rPr>
              <a:t>条件表达式中不允许使用赋值运算符“=”</a:t>
            </a:r>
            <a:r>
              <a:rPr lang="zh-CN" altLang="en-US" sz="2400" b="1" dirty="0"/>
              <a:t>，避免了误将关系运算符“==”写作赋值运算符“=”带来的麻烦。在条件表达式中使用赋值运算符“=”将</a:t>
            </a:r>
            <a:r>
              <a:rPr lang="zh-CN" altLang="en-US" sz="2400" b="1" dirty="0">
                <a:solidFill>
                  <a:srgbClr val="FF0000"/>
                </a:solidFill>
              </a:rPr>
              <a:t>抛出异常</a:t>
            </a:r>
            <a:r>
              <a:rPr lang="zh-CN" altLang="en-US" sz="2400" b="1" dirty="0"/>
              <a:t>，提示语法错误。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&gt;&gt;&gt; if a=3:                       #条件表达式中不允许使用赋值运算符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</a:rPr>
              <a:t>&gt;&gt;&gt; if (a=3) and (b=4):	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nsolas" panose="020B0609020204030204" charset="0"/>
              </a:rPr>
              <a:t>SyntaxError: invalid syntax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885"/>
            <a:ext cx="10515600" cy="46399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）逻辑运算符</a:t>
            </a: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b="1" dirty="0"/>
              <a:t>逻辑运算符and、or、not分别表示逻辑与、逻辑或、逻辑非。对于and而言，必须两侧的表达式都等价于True，整个表达式才等价于True。</a:t>
            </a: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b="1" dirty="0"/>
              <a:t>对于or而言，只要两侧的表达式中有一个等价于True，整个表达式就等价于True；对于not而言，如果后面的表达式等价于False，整个表达式就等价于True。</a:t>
            </a: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000" b="1" dirty="0"/>
              <a:t>逻辑运算符</a:t>
            </a:r>
            <a:r>
              <a:rPr lang="zh-CN" altLang="en-US" sz="2000" b="1" dirty="0">
                <a:solidFill>
                  <a:srgbClr val="FF0000"/>
                </a:solidFill>
              </a:rPr>
              <a:t>and和or</a:t>
            </a:r>
            <a:r>
              <a:rPr lang="zh-CN" altLang="en-US" sz="2000" b="1" dirty="0"/>
              <a:t>具有</a:t>
            </a:r>
            <a:r>
              <a:rPr lang="zh-CN" altLang="en-US" sz="2000" b="1" dirty="0">
                <a:solidFill>
                  <a:srgbClr val="FF0000"/>
                </a:solidFill>
              </a:rPr>
              <a:t>短路求值或惰性求值</a:t>
            </a:r>
            <a:r>
              <a:rPr lang="zh-CN" altLang="en-US" sz="2000" b="1" dirty="0"/>
              <a:t>的特点，可能不会对所有表达式进行求值，而是</a:t>
            </a:r>
            <a:r>
              <a:rPr lang="zh-CN" altLang="en-US" sz="2000" b="1" dirty="0">
                <a:solidFill>
                  <a:srgbClr val="FF0000"/>
                </a:solidFill>
              </a:rPr>
              <a:t>只计算必须计算的表达式的值</a:t>
            </a:r>
            <a:r>
              <a:rPr lang="zh-CN" altLang="en-US" sz="2000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 </a:t>
            </a:r>
            <a:r>
              <a:rPr lang="zh-CN" altLang="en-US">
                <a:sym typeface="+mn-ea"/>
              </a:rPr>
              <a:t>条件表达式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3 and 5               #整个表达式的值是最后一个计算的子表达式的值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3 or 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0 and 5               #0等价于False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0 or 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not [1, 2, 3]         #非空列表等价于True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</a:rPr>
              <a:t>&gt;&gt;&gt; not {}                #空字典等价于False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4433</Words>
  <Application>Microsoft Office PowerPoint</Application>
  <PresentationFormat>自定义</PresentationFormat>
  <Paragraphs>563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Office 主题</vt:lpstr>
      <vt:lpstr>Microsoft Visio 绘图</vt:lpstr>
      <vt:lpstr>Equation.KSEE3</vt:lpstr>
      <vt:lpstr>第4章  选择结构与循环结构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4.1  条件表达式</vt:lpstr>
      <vt:lpstr>4.2  选择结构</vt:lpstr>
      <vt:lpstr>4.2.1  单分支选择结构</vt:lpstr>
      <vt:lpstr>4.2.2  双分支选择结构</vt:lpstr>
      <vt:lpstr>4.2.2  双分支选择结构</vt:lpstr>
      <vt:lpstr>4.2.2  双分支选择结构</vt:lpstr>
      <vt:lpstr>例：计算分段函数</vt:lpstr>
      <vt:lpstr>4.2.3  多分支选择结构</vt:lpstr>
      <vt:lpstr>4.2.3  多分支选择结构</vt:lpstr>
      <vt:lpstr>4.2.4  选择结构的嵌套</vt:lpstr>
      <vt:lpstr>4.2.4  选择结构的嵌套</vt:lpstr>
      <vt:lpstr>4.3  循环结构</vt:lpstr>
      <vt:lpstr>4.3  循环结构</vt:lpstr>
      <vt:lpstr>4.3.1  for循环与while循环</vt:lpstr>
      <vt:lpstr>4.3.1  for循环与while循环</vt:lpstr>
      <vt:lpstr>4.3.1  for循环与while循环</vt:lpstr>
      <vt:lpstr>PowerPoint 演示文稿</vt:lpstr>
      <vt:lpstr>while循环</vt:lpstr>
      <vt:lpstr>4.3.2  break与continue语句</vt:lpstr>
      <vt:lpstr>4.3.2  break与continue语句</vt:lpstr>
      <vt:lpstr>死循环（无限循环）</vt:lpstr>
      <vt:lpstr>死循环（无限循环）</vt:lpstr>
      <vt:lpstr># 列表中有随机产生的10个数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4.4  综合案例解析</vt:lpstr>
      <vt:lpstr>PowerPoint 演示文稿</vt:lpstr>
      <vt:lpstr>PowerPoint 演示文稿</vt:lpstr>
      <vt:lpstr>PowerPoint 演示文稿</vt:lpstr>
      <vt:lpstr>PowerPoint 演示文稿</vt:lpstr>
      <vt:lpstr>数据可视化大师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选择结构与循环结构</dc:title>
  <dc:creator>Dong</dc:creator>
  <cp:lastModifiedBy>admin</cp:lastModifiedBy>
  <cp:revision>391</cp:revision>
  <dcterms:created xsi:type="dcterms:W3CDTF">2015-05-05T08:02:00Z</dcterms:created>
  <dcterms:modified xsi:type="dcterms:W3CDTF">2021-11-02T07:42:56Z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