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4"/>
  </p:notesMasterIdLst>
  <p:handoutMasterIdLst>
    <p:handoutMasterId r:id="rId75"/>
  </p:handoutMasterIdLst>
  <p:sldIdLst>
    <p:sldId id="848" r:id="rId2"/>
    <p:sldId id="1774" r:id="rId3"/>
    <p:sldId id="1775" r:id="rId4"/>
    <p:sldId id="1785" r:id="rId5"/>
    <p:sldId id="1786" r:id="rId6"/>
    <p:sldId id="1787" r:id="rId7"/>
    <p:sldId id="1788" r:id="rId8"/>
    <p:sldId id="1792" r:id="rId9"/>
    <p:sldId id="1793" r:id="rId10"/>
    <p:sldId id="1794" r:id="rId11"/>
    <p:sldId id="1990" r:id="rId12"/>
    <p:sldId id="1799" r:id="rId13"/>
    <p:sldId id="1800" r:id="rId14"/>
    <p:sldId id="1801" r:id="rId15"/>
    <p:sldId id="1998" r:id="rId16"/>
    <p:sldId id="1802" r:id="rId17"/>
    <p:sldId id="1999" r:id="rId18"/>
    <p:sldId id="1804" r:id="rId19"/>
    <p:sldId id="1805" r:id="rId20"/>
    <p:sldId id="1810" r:id="rId21"/>
    <p:sldId id="1811" r:id="rId22"/>
    <p:sldId id="1812" r:id="rId23"/>
    <p:sldId id="1813" r:id="rId24"/>
    <p:sldId id="1814" r:id="rId25"/>
    <p:sldId id="1816" r:id="rId26"/>
    <p:sldId id="1817" r:id="rId27"/>
    <p:sldId id="1818" r:id="rId28"/>
    <p:sldId id="1819" r:id="rId29"/>
    <p:sldId id="1821" r:id="rId30"/>
    <p:sldId id="2020" r:id="rId31"/>
    <p:sldId id="2021" r:id="rId32"/>
    <p:sldId id="2022" r:id="rId33"/>
    <p:sldId id="1825" r:id="rId34"/>
    <p:sldId id="1826" r:id="rId35"/>
    <p:sldId id="1827" r:id="rId36"/>
    <p:sldId id="2019" r:id="rId37"/>
    <p:sldId id="2011" r:id="rId38"/>
    <p:sldId id="2001" r:id="rId39"/>
    <p:sldId id="2002" r:id="rId40"/>
    <p:sldId id="2003" r:id="rId41"/>
    <p:sldId id="2004" r:id="rId42"/>
    <p:sldId id="2005" r:id="rId43"/>
    <p:sldId id="2006" r:id="rId44"/>
    <p:sldId id="2007" r:id="rId45"/>
    <p:sldId id="2017" r:id="rId46"/>
    <p:sldId id="2008" r:id="rId47"/>
    <p:sldId id="2012" r:id="rId48"/>
    <p:sldId id="2013" r:id="rId49"/>
    <p:sldId id="2018" r:id="rId50"/>
    <p:sldId id="2014" r:id="rId51"/>
    <p:sldId id="2015" r:id="rId52"/>
    <p:sldId id="1867" r:id="rId53"/>
    <p:sldId id="1871" r:id="rId54"/>
    <p:sldId id="1873" r:id="rId55"/>
    <p:sldId id="1877" r:id="rId56"/>
    <p:sldId id="1881" r:id="rId57"/>
    <p:sldId id="1882" r:id="rId58"/>
    <p:sldId id="1884" r:id="rId59"/>
    <p:sldId id="1885" r:id="rId60"/>
    <p:sldId id="1886" r:id="rId61"/>
    <p:sldId id="1887" r:id="rId62"/>
    <p:sldId id="1888" r:id="rId63"/>
    <p:sldId id="1897" r:id="rId64"/>
    <p:sldId id="1899" r:id="rId65"/>
    <p:sldId id="1900" r:id="rId66"/>
    <p:sldId id="1991" r:id="rId67"/>
    <p:sldId id="1992" r:id="rId68"/>
    <p:sldId id="1993" r:id="rId69"/>
    <p:sldId id="1994" r:id="rId70"/>
    <p:sldId id="1995" r:id="rId71"/>
    <p:sldId id="1996" r:id="rId72"/>
    <p:sldId id="1997" r:id="rId7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722" autoAdjust="0"/>
  </p:normalViewPr>
  <p:slideViewPr>
    <p:cSldViewPr snapToGrid="0">
      <p:cViewPr varScale="1">
        <p:scale>
          <a:sx n="97" d="100"/>
          <a:sy n="97" d="100"/>
        </p:scale>
        <p:origin x="-1056"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3282385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3044273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cnblogs.com/xiaoduc-org/p/5958973.html"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cnblogs.com/zyyhxbs/p/11084866.html"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小孩找名著的好词积累</a:t>
            </a:r>
          </a:p>
        </p:txBody>
      </p:sp>
      <p:sp>
        <p:nvSpPr>
          <p:cNvPr id="942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defTabSz="457200" eaLnBrk="0" fontAlgn="base" hangingPunct="0">
              <a:spcBef>
                <a:spcPct val="0"/>
              </a:spcBef>
              <a:spcAft>
                <a:spcPct val="0"/>
              </a:spcAft>
              <a:defRPr>
                <a:solidFill>
                  <a:schemeClr val="tx1"/>
                </a:solidFill>
                <a:latin typeface="Century Gothic" pitchFamily="34" charset="0"/>
              </a:defRPr>
            </a:lvl6pPr>
            <a:lvl7pPr marL="2971800" indent="-228600" defTabSz="457200" eaLnBrk="0" fontAlgn="base" hangingPunct="0">
              <a:spcBef>
                <a:spcPct val="0"/>
              </a:spcBef>
              <a:spcAft>
                <a:spcPct val="0"/>
              </a:spcAft>
              <a:defRPr>
                <a:solidFill>
                  <a:schemeClr val="tx1"/>
                </a:solidFill>
                <a:latin typeface="Century Gothic" pitchFamily="34" charset="0"/>
              </a:defRPr>
            </a:lvl7pPr>
            <a:lvl8pPr marL="3429000" indent="-228600" defTabSz="457200" eaLnBrk="0" fontAlgn="base" hangingPunct="0">
              <a:spcBef>
                <a:spcPct val="0"/>
              </a:spcBef>
              <a:spcAft>
                <a:spcPct val="0"/>
              </a:spcAft>
              <a:defRPr>
                <a:solidFill>
                  <a:schemeClr val="tx1"/>
                </a:solidFill>
                <a:latin typeface="Century Gothic" pitchFamily="34" charset="0"/>
              </a:defRPr>
            </a:lvl8pPr>
            <a:lvl9pPr marL="3886200" indent="-228600" defTabSz="457200" eaLnBrk="0" fontAlgn="base" hangingPunct="0">
              <a:spcBef>
                <a:spcPct val="0"/>
              </a:spcBef>
              <a:spcAft>
                <a:spcPct val="0"/>
              </a:spcAft>
              <a:defRPr>
                <a:solidFill>
                  <a:schemeClr val="tx1"/>
                </a:solidFill>
                <a:latin typeface="Century Gothic" pitchFamily="34" charset="0"/>
              </a:defRPr>
            </a:lvl9pPr>
          </a:lstStyle>
          <a:p>
            <a:fld id="{88A45732-A637-4EEA-8C77-F4DD7BAEF81E}" type="slidenum">
              <a:rPr lang="zh-CN" altLang="en-US" smtClean="0">
                <a:latin typeface="Calibri" pitchFamily="34" charset="0"/>
              </a:rPr>
              <a:pPr/>
              <a:t>41</a:t>
            </a:fld>
            <a:endParaRPr lang="zh-CN" altLang="en-US" smtClean="0">
              <a:latin typeface="Calibri" pitchFamily="34" charset="0"/>
            </a:endParaRPr>
          </a:p>
        </p:txBody>
      </p:sp>
    </p:spTree>
    <p:extLst>
      <p:ext uri="{BB962C8B-B14F-4D97-AF65-F5344CB8AC3E}">
        <p14:creationId xmlns:p14="http://schemas.microsoft.com/office/powerpoint/2010/main" val="534991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小孩找名著的好词积累</a:t>
            </a:r>
          </a:p>
        </p:txBody>
      </p:sp>
      <p:sp>
        <p:nvSpPr>
          <p:cNvPr id="952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defTabSz="457200" eaLnBrk="0" fontAlgn="base" hangingPunct="0">
              <a:spcBef>
                <a:spcPct val="0"/>
              </a:spcBef>
              <a:spcAft>
                <a:spcPct val="0"/>
              </a:spcAft>
              <a:defRPr>
                <a:solidFill>
                  <a:schemeClr val="tx1"/>
                </a:solidFill>
                <a:latin typeface="Century Gothic" pitchFamily="34" charset="0"/>
              </a:defRPr>
            </a:lvl6pPr>
            <a:lvl7pPr marL="2971800" indent="-228600" defTabSz="457200" eaLnBrk="0" fontAlgn="base" hangingPunct="0">
              <a:spcBef>
                <a:spcPct val="0"/>
              </a:spcBef>
              <a:spcAft>
                <a:spcPct val="0"/>
              </a:spcAft>
              <a:defRPr>
                <a:solidFill>
                  <a:schemeClr val="tx1"/>
                </a:solidFill>
                <a:latin typeface="Century Gothic" pitchFamily="34" charset="0"/>
              </a:defRPr>
            </a:lvl7pPr>
            <a:lvl8pPr marL="3429000" indent="-228600" defTabSz="457200" eaLnBrk="0" fontAlgn="base" hangingPunct="0">
              <a:spcBef>
                <a:spcPct val="0"/>
              </a:spcBef>
              <a:spcAft>
                <a:spcPct val="0"/>
              </a:spcAft>
              <a:defRPr>
                <a:solidFill>
                  <a:schemeClr val="tx1"/>
                </a:solidFill>
                <a:latin typeface="Century Gothic" pitchFamily="34" charset="0"/>
              </a:defRPr>
            </a:lvl8pPr>
            <a:lvl9pPr marL="3886200" indent="-228600" defTabSz="457200" eaLnBrk="0" fontAlgn="base" hangingPunct="0">
              <a:spcBef>
                <a:spcPct val="0"/>
              </a:spcBef>
              <a:spcAft>
                <a:spcPct val="0"/>
              </a:spcAft>
              <a:defRPr>
                <a:solidFill>
                  <a:schemeClr val="tx1"/>
                </a:solidFill>
                <a:latin typeface="Century Gothic" pitchFamily="34" charset="0"/>
              </a:defRPr>
            </a:lvl9pPr>
          </a:lstStyle>
          <a:p>
            <a:fld id="{ACBC32D7-9128-4F6F-B3AA-36F98A1CAB65}" type="slidenum">
              <a:rPr lang="zh-CN" altLang="en-US" smtClean="0">
                <a:latin typeface="Calibri" pitchFamily="34" charset="0"/>
              </a:rPr>
              <a:pPr/>
              <a:t>42</a:t>
            </a:fld>
            <a:endParaRPr lang="zh-CN" altLang="en-US" smtClean="0">
              <a:latin typeface="Calibri" pitchFamily="34" charset="0"/>
            </a:endParaRPr>
          </a:p>
        </p:txBody>
      </p:sp>
    </p:spTree>
    <p:extLst>
      <p:ext uri="{BB962C8B-B14F-4D97-AF65-F5344CB8AC3E}">
        <p14:creationId xmlns:p14="http://schemas.microsoft.com/office/powerpoint/2010/main" val="2839036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小孩找名著的好词积累</a:t>
            </a:r>
          </a:p>
        </p:txBody>
      </p:sp>
      <p:sp>
        <p:nvSpPr>
          <p:cNvPr id="962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defTabSz="457200" eaLnBrk="0" fontAlgn="base" hangingPunct="0">
              <a:spcBef>
                <a:spcPct val="0"/>
              </a:spcBef>
              <a:spcAft>
                <a:spcPct val="0"/>
              </a:spcAft>
              <a:defRPr>
                <a:solidFill>
                  <a:schemeClr val="tx1"/>
                </a:solidFill>
                <a:latin typeface="Century Gothic" pitchFamily="34" charset="0"/>
              </a:defRPr>
            </a:lvl6pPr>
            <a:lvl7pPr marL="2971800" indent="-228600" defTabSz="457200" eaLnBrk="0" fontAlgn="base" hangingPunct="0">
              <a:spcBef>
                <a:spcPct val="0"/>
              </a:spcBef>
              <a:spcAft>
                <a:spcPct val="0"/>
              </a:spcAft>
              <a:defRPr>
                <a:solidFill>
                  <a:schemeClr val="tx1"/>
                </a:solidFill>
                <a:latin typeface="Century Gothic" pitchFamily="34" charset="0"/>
              </a:defRPr>
            </a:lvl7pPr>
            <a:lvl8pPr marL="3429000" indent="-228600" defTabSz="457200" eaLnBrk="0" fontAlgn="base" hangingPunct="0">
              <a:spcBef>
                <a:spcPct val="0"/>
              </a:spcBef>
              <a:spcAft>
                <a:spcPct val="0"/>
              </a:spcAft>
              <a:defRPr>
                <a:solidFill>
                  <a:schemeClr val="tx1"/>
                </a:solidFill>
                <a:latin typeface="Century Gothic" pitchFamily="34" charset="0"/>
              </a:defRPr>
            </a:lvl8pPr>
            <a:lvl9pPr marL="3886200" indent="-228600" defTabSz="457200" eaLnBrk="0" fontAlgn="base" hangingPunct="0">
              <a:spcBef>
                <a:spcPct val="0"/>
              </a:spcBef>
              <a:spcAft>
                <a:spcPct val="0"/>
              </a:spcAft>
              <a:defRPr>
                <a:solidFill>
                  <a:schemeClr val="tx1"/>
                </a:solidFill>
                <a:latin typeface="Century Gothic" pitchFamily="34" charset="0"/>
              </a:defRPr>
            </a:lvl9pPr>
          </a:lstStyle>
          <a:p>
            <a:fld id="{9E124A2F-1EAE-4E2C-8CDC-DD7BEF94C662}" type="slidenum">
              <a:rPr lang="zh-CN" altLang="en-US" smtClean="0">
                <a:latin typeface="Calibri" pitchFamily="34" charset="0"/>
              </a:rPr>
              <a:pPr/>
              <a:t>43</a:t>
            </a:fld>
            <a:endParaRPr lang="zh-CN" altLang="en-US" smtClean="0">
              <a:latin typeface="Calibri" pitchFamily="34" charset="0"/>
            </a:endParaRPr>
          </a:p>
        </p:txBody>
      </p:sp>
    </p:spTree>
    <p:extLst>
      <p:ext uri="{BB962C8B-B14F-4D97-AF65-F5344CB8AC3E}">
        <p14:creationId xmlns:p14="http://schemas.microsoft.com/office/powerpoint/2010/main" val="1781163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pip python-docx  </a:t>
            </a:r>
            <a:r>
              <a:rPr lang="zh-CN" altLang="en-US" smtClean="0"/>
              <a:t>出错升级</a:t>
            </a:r>
            <a:r>
              <a:rPr lang="en-US" altLang="zh-CN" smtClean="0"/>
              <a:t>pip </a:t>
            </a:r>
            <a:r>
              <a:rPr lang="zh-CN" altLang="en-US" smtClean="0"/>
              <a:t>又出错 继续找原因，发现网络速度问题， </a:t>
            </a:r>
            <a:r>
              <a:rPr lang="en-US" altLang="zh-CN" smtClean="0"/>
              <a:t>pip --default-timeout=100 install gevent    </a:t>
            </a:r>
            <a:r>
              <a:rPr lang="zh-CN" altLang="en-US" smtClean="0"/>
              <a:t>然后  </a:t>
            </a:r>
            <a:r>
              <a:rPr lang="en-US" altLang="zh-CN" smtClean="0">
                <a:solidFill>
                  <a:srgbClr val="CCCCCC"/>
                </a:solidFill>
                <a:latin typeface="Consolas" pitchFamily="49" charset="0"/>
              </a:rPr>
              <a:t>easy_install --upgrade pip</a:t>
            </a:r>
            <a:r>
              <a:rPr lang="en-US" altLang="zh-CN" smtClean="0"/>
              <a:t>  </a:t>
            </a:r>
            <a:r>
              <a:rPr lang="zh-CN" altLang="en-US" smtClean="0"/>
              <a:t>成功</a:t>
            </a:r>
            <a:endParaRPr lang="en-US" altLang="zh-CN" smtClean="0"/>
          </a:p>
          <a:p>
            <a:endParaRPr lang="en-US" altLang="zh-CN" smtClean="0"/>
          </a:p>
          <a:p>
            <a:r>
              <a:rPr lang="en-US" altLang="zh-CN" b="1" smtClean="0">
                <a:hlinkClick r:id="rId3"/>
              </a:rPr>
              <a:t>python </a:t>
            </a:r>
            <a:r>
              <a:rPr lang="zh-CN" altLang="en-US" b="1" smtClean="0">
                <a:hlinkClick r:id="rId3"/>
              </a:rPr>
              <a:t>安装第三方库，超时报错</a:t>
            </a:r>
            <a:r>
              <a:rPr lang="en-US" altLang="zh-CN" b="1" smtClean="0">
                <a:hlinkClick r:id="rId3"/>
              </a:rPr>
              <a:t>--Read timed out.</a:t>
            </a:r>
            <a:endParaRPr lang="en-US" altLang="zh-CN" b="1" smtClean="0"/>
          </a:p>
          <a:p>
            <a:r>
              <a:rPr lang="zh-CN" altLang="en-US" smtClean="0"/>
              <a:t>解决方法，设置超时时间</a:t>
            </a:r>
          </a:p>
          <a:p>
            <a:r>
              <a:rPr lang="en-US" altLang="zh-CN" smtClean="0"/>
              <a:t>C:\WINDOWS\system32&gt;pip --default-timeout=100 install -U python-docx</a:t>
            </a:r>
            <a:endParaRPr lang="zh-CN" altLang="en-US" smtClean="0"/>
          </a:p>
        </p:txBody>
      </p:sp>
      <p:sp>
        <p:nvSpPr>
          <p:cNvPr id="972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defTabSz="457200" eaLnBrk="0" fontAlgn="base" hangingPunct="0">
              <a:spcBef>
                <a:spcPct val="0"/>
              </a:spcBef>
              <a:spcAft>
                <a:spcPct val="0"/>
              </a:spcAft>
              <a:defRPr>
                <a:solidFill>
                  <a:schemeClr val="tx1"/>
                </a:solidFill>
                <a:latin typeface="Century Gothic" pitchFamily="34" charset="0"/>
              </a:defRPr>
            </a:lvl6pPr>
            <a:lvl7pPr marL="2971800" indent="-228600" defTabSz="457200" eaLnBrk="0" fontAlgn="base" hangingPunct="0">
              <a:spcBef>
                <a:spcPct val="0"/>
              </a:spcBef>
              <a:spcAft>
                <a:spcPct val="0"/>
              </a:spcAft>
              <a:defRPr>
                <a:solidFill>
                  <a:schemeClr val="tx1"/>
                </a:solidFill>
                <a:latin typeface="Century Gothic" pitchFamily="34" charset="0"/>
              </a:defRPr>
            </a:lvl7pPr>
            <a:lvl8pPr marL="3429000" indent="-228600" defTabSz="457200" eaLnBrk="0" fontAlgn="base" hangingPunct="0">
              <a:spcBef>
                <a:spcPct val="0"/>
              </a:spcBef>
              <a:spcAft>
                <a:spcPct val="0"/>
              </a:spcAft>
              <a:defRPr>
                <a:solidFill>
                  <a:schemeClr val="tx1"/>
                </a:solidFill>
                <a:latin typeface="Century Gothic" pitchFamily="34" charset="0"/>
              </a:defRPr>
            </a:lvl8pPr>
            <a:lvl9pPr marL="3886200" indent="-228600" defTabSz="457200" eaLnBrk="0" fontAlgn="base" hangingPunct="0">
              <a:spcBef>
                <a:spcPct val="0"/>
              </a:spcBef>
              <a:spcAft>
                <a:spcPct val="0"/>
              </a:spcAft>
              <a:defRPr>
                <a:solidFill>
                  <a:schemeClr val="tx1"/>
                </a:solidFill>
                <a:latin typeface="Century Gothic" pitchFamily="34" charset="0"/>
              </a:defRPr>
            </a:lvl9pPr>
          </a:lstStyle>
          <a:p>
            <a:fld id="{CA7E88AC-677B-4E87-B560-E5B6EAF287AD}" type="slidenum">
              <a:rPr lang="zh-CN" altLang="en-US" smtClean="0">
                <a:latin typeface="Calibri" pitchFamily="34" charset="0"/>
              </a:rPr>
              <a:pPr/>
              <a:t>44</a:t>
            </a:fld>
            <a:endParaRPr lang="zh-CN" altLang="en-US" smtClean="0">
              <a:latin typeface="Calibri" pitchFamily="34" charset="0"/>
            </a:endParaRPr>
          </a:p>
        </p:txBody>
      </p:sp>
    </p:spTree>
    <p:extLst>
      <p:ext uri="{BB962C8B-B14F-4D97-AF65-F5344CB8AC3E}">
        <p14:creationId xmlns:p14="http://schemas.microsoft.com/office/powerpoint/2010/main" val="1546174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先把</a:t>
            </a:r>
            <a:r>
              <a:rPr lang="en-US" altLang="zh-CN" smtClean="0"/>
              <a:t>yield</a:t>
            </a:r>
            <a:r>
              <a:rPr lang="zh-CN" altLang="en-US" smtClean="0"/>
              <a:t>看做“</a:t>
            </a:r>
            <a:r>
              <a:rPr lang="en-US" altLang="zh-CN" smtClean="0"/>
              <a:t>return”</a:t>
            </a:r>
            <a:r>
              <a:rPr lang="zh-CN" altLang="en-US" smtClean="0"/>
              <a:t>，这个是直观的，它首先是个</a:t>
            </a:r>
            <a:r>
              <a:rPr lang="en-US" altLang="zh-CN" smtClean="0"/>
              <a:t>return</a:t>
            </a:r>
            <a:r>
              <a:rPr lang="zh-CN" altLang="en-US" smtClean="0"/>
              <a:t>，普通的</a:t>
            </a:r>
            <a:r>
              <a:rPr lang="en-US" altLang="zh-CN" smtClean="0"/>
              <a:t>return</a:t>
            </a:r>
            <a:r>
              <a:rPr lang="zh-CN" altLang="en-US" smtClean="0"/>
              <a:t>是什么意思，就是在程序中返回某个值，返回之后程序就不再往下运行了。看做</a:t>
            </a:r>
            <a:r>
              <a:rPr lang="en-US" altLang="zh-CN" smtClean="0"/>
              <a:t>return</a:t>
            </a:r>
            <a:r>
              <a:rPr lang="zh-CN" altLang="en-US" smtClean="0"/>
              <a:t>之后再把它看做一个是生成器（</a:t>
            </a:r>
            <a:r>
              <a:rPr lang="en-US" altLang="zh-CN" smtClean="0"/>
              <a:t>generator</a:t>
            </a:r>
            <a:r>
              <a:rPr lang="zh-CN" altLang="en-US" smtClean="0"/>
              <a:t>）的一部分（带</a:t>
            </a:r>
            <a:r>
              <a:rPr lang="en-US" altLang="zh-CN" smtClean="0"/>
              <a:t>yield</a:t>
            </a:r>
            <a:r>
              <a:rPr lang="zh-CN" altLang="en-US" smtClean="0"/>
              <a:t>的函数才是真正的迭代器：</a:t>
            </a:r>
          </a:p>
          <a:p>
            <a:r>
              <a:rPr lang="en-US" altLang="zh-CN" smtClean="0"/>
              <a:t>https://blog.csdn.net/mieleizhi0522/article/details/82142856</a:t>
            </a:r>
          </a:p>
          <a:p>
            <a:endParaRPr lang="en-US" altLang="zh-CN" smtClean="0"/>
          </a:p>
          <a:p>
            <a:r>
              <a:rPr lang="en-US" altLang="zh-CN" smtClean="0"/>
              <a:t>https://www.cnblogs.com/zyyhxbs/p/11084866.html</a:t>
            </a:r>
            <a:r>
              <a:rPr lang="zh-CN" altLang="en-US" b="1" smtClean="0">
                <a:hlinkClick r:id="rId3"/>
              </a:rPr>
              <a:t>删除列表中重复元素的几种方法</a:t>
            </a:r>
            <a:endParaRPr lang="zh-CN" altLang="en-US" b="1" smtClean="0"/>
          </a:p>
          <a:p>
            <a:endParaRPr lang="zh-CN" altLang="en-US" smtClean="0"/>
          </a:p>
        </p:txBody>
      </p:sp>
      <p:sp>
        <p:nvSpPr>
          <p:cNvPr id="901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9C5CDEB4-5CF0-42ED-BB07-E232E9681C0F}" type="slidenum">
              <a:rPr lang="zh-CN" altLang="en-US">
                <a:latin typeface="Calibri" panose="020F0502020204030204" pitchFamily="34" charset="0"/>
              </a:rPr>
              <a:pPr/>
              <a:t>47</a:t>
            </a:fld>
            <a:endParaRPr lang="zh-CN" altLang="en-US">
              <a:latin typeface="Calibri" panose="020F0502020204030204" pitchFamily="34" charset="0"/>
            </a:endParaRPr>
          </a:p>
        </p:txBody>
      </p:sp>
    </p:spTree>
    <p:extLst>
      <p:ext uri="{BB962C8B-B14F-4D97-AF65-F5344CB8AC3E}">
        <p14:creationId xmlns:p14="http://schemas.microsoft.com/office/powerpoint/2010/main" val="3855862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list1 = [11,22,33,22,44,33]</a:t>
            </a:r>
            <a:br>
              <a:rPr lang="en-US" altLang="zh-CN" smtClean="0"/>
            </a:br>
            <a:r>
              <a:rPr lang="en-US" altLang="zh-CN" smtClean="0"/>
              <a:t>dic = {}</a:t>
            </a:r>
            <a:br>
              <a:rPr lang="en-US" altLang="zh-CN" smtClean="0"/>
            </a:br>
            <a:r>
              <a:rPr lang="en-US" altLang="zh-CN" smtClean="0"/>
              <a:t>list2 = list(dic.fromkeys(list1).keys())</a:t>
            </a:r>
            <a:r>
              <a:rPr lang="en-US" altLang="zh-CN" i="1" smtClean="0"/>
              <a:t>#</a:t>
            </a:r>
            <a:r>
              <a:rPr lang="zh-CN" altLang="en-US" i="1" smtClean="0"/>
              <a:t>字典在创建新的字典时，有重复</a:t>
            </a:r>
            <a:r>
              <a:rPr lang="en-US" altLang="zh-CN" i="1" smtClean="0"/>
              <a:t>key</a:t>
            </a:r>
            <a:r>
              <a:rPr lang="zh-CN" altLang="en-US" i="1" smtClean="0"/>
              <a:t>则覆盖</a:t>
            </a:r>
            <a:br>
              <a:rPr lang="zh-CN" altLang="en-US" i="1" smtClean="0"/>
            </a:br>
            <a:r>
              <a:rPr lang="en-US" altLang="zh-CN" b="1" smtClean="0"/>
              <a:t>print</a:t>
            </a:r>
            <a:r>
              <a:rPr lang="en-US" altLang="zh-CN" smtClean="0"/>
              <a:t>(list2)</a:t>
            </a:r>
            <a:br>
              <a:rPr lang="en-US" altLang="zh-CN" smtClean="0"/>
            </a:br>
            <a:endParaRPr lang="zh-CN" altLang="en-US" smtClean="0"/>
          </a:p>
        </p:txBody>
      </p:sp>
      <p:sp>
        <p:nvSpPr>
          <p:cNvPr id="911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A4E22DEB-25AC-4A5B-94B1-7990F97CE451}" type="slidenum">
              <a:rPr lang="zh-CN" altLang="en-US">
                <a:latin typeface="Calibri" panose="020F0502020204030204" pitchFamily="34" charset="0"/>
              </a:rPr>
              <a:pPr/>
              <a:t>51</a:t>
            </a:fld>
            <a:endParaRPr lang="zh-CN" altLang="en-US">
              <a:latin typeface="Calibri" panose="020F0502020204030204" pitchFamily="34" charset="0"/>
            </a:endParaRPr>
          </a:p>
        </p:txBody>
      </p:sp>
    </p:spTree>
    <p:extLst>
      <p:ext uri="{BB962C8B-B14F-4D97-AF65-F5344CB8AC3E}">
        <p14:creationId xmlns:p14="http://schemas.microsoft.com/office/powerpoint/2010/main" val="1535414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2021/11/8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2021/11/8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2021/11/8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5.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31.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5.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32.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5.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fxsjy/jieb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corpus.zhonghuayuwen.org/CpsWParser.asp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study.163.com/course/courseLearn.htm?courseId=1209491904#/learn/live?lessonId=1279737043&amp;courseId=1209491904"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mozillazg/python-pinyi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jianshu.com/p/3380d91264f7"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7.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image" Target="../media/image5.tmp"/><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46.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tags" Target="../tags/tag86.xml"/><Relationship Id="rId26" Type="http://schemas.openxmlformats.org/officeDocument/2006/relationships/slideLayout" Target="../slideLayouts/slideLayout7.xml"/><Relationship Id="rId3" Type="http://schemas.openxmlformats.org/officeDocument/2006/relationships/tags" Target="../tags/tag71.xml"/><Relationship Id="rId21" Type="http://schemas.openxmlformats.org/officeDocument/2006/relationships/tags" Target="../tags/tag89.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5" Type="http://schemas.openxmlformats.org/officeDocument/2006/relationships/tags" Target="../tags/tag93.xml"/><Relationship Id="rId2" Type="http://schemas.openxmlformats.org/officeDocument/2006/relationships/tags" Target="../tags/tag70.xml"/><Relationship Id="rId16" Type="http://schemas.openxmlformats.org/officeDocument/2006/relationships/tags" Target="../tags/tag84.xml"/><Relationship Id="rId20" Type="http://schemas.openxmlformats.org/officeDocument/2006/relationships/tags" Target="../tags/tag88.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24" Type="http://schemas.openxmlformats.org/officeDocument/2006/relationships/tags" Target="../tags/tag92.xml"/><Relationship Id="rId5" Type="http://schemas.openxmlformats.org/officeDocument/2006/relationships/tags" Target="../tags/tag73.xml"/><Relationship Id="rId15" Type="http://schemas.openxmlformats.org/officeDocument/2006/relationships/tags" Target="../tags/tag83.xml"/><Relationship Id="rId23" Type="http://schemas.openxmlformats.org/officeDocument/2006/relationships/tags" Target="../tags/tag91.xml"/><Relationship Id="rId10" Type="http://schemas.openxmlformats.org/officeDocument/2006/relationships/tags" Target="../tags/tag78.xml"/><Relationship Id="rId19" Type="http://schemas.openxmlformats.org/officeDocument/2006/relationships/tags" Target="../tags/tag87.xml"/><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 Id="rId22" Type="http://schemas.openxmlformats.org/officeDocument/2006/relationships/tags" Target="../tags/tag90.xml"/><Relationship Id="rId27" Type="http://schemas.openxmlformats.org/officeDocument/2006/relationships/image" Target="../media/image5.tmp"/></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ww.cnblogs.com/zyyhxbs/p/11084866.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www.cnblogs.com/zyyhxbs/p/11084866.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cnblogs.com/zyyhxbs/p/11084866.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0640" y="1122680"/>
            <a:ext cx="12091670" cy="2387600"/>
          </a:xfrm>
        </p:spPr>
        <p:txBody>
          <a:bodyPr/>
          <a:lstStyle/>
          <a:p>
            <a:pPr fontAlgn="auto">
              <a:lnSpc>
                <a:spcPct val="120000"/>
              </a:lnSpc>
            </a:pPr>
            <a:r>
              <a:rPr lang="zh-CN" altLang="en-US" b="1" dirty="0"/>
              <a:t>第</a:t>
            </a:r>
            <a:r>
              <a:rPr lang="en-US" altLang="zh-CN" b="1" dirty="0"/>
              <a:t>5</a:t>
            </a:r>
            <a:r>
              <a:rPr lang="zh-CN" altLang="en-US" b="1" dirty="0"/>
              <a:t>章  函数</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a:t>
            </a:fld>
            <a:endParaRPr lang="zh-CN" altLang="en-US"/>
          </a:p>
        </p:txBody>
      </p:sp>
      <p:sp>
        <p:nvSpPr>
          <p:cNvPr id="5" name="副标题 4"/>
          <p:cNvSpPr>
            <a:spLocks noGrp="1"/>
          </p:cNvSpPr>
          <p:nvPr>
            <p:ph type="subTitle" idx="1"/>
          </p:nvPr>
        </p:nvSpPr>
        <p:spPr/>
        <p:txBody>
          <a:bodyPr/>
          <a:lstStyle/>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5.2.2  默认值参数</a:t>
            </a:r>
            <a:endParaRPr lang="zh-CN" altLang="en-US"/>
          </a:p>
        </p:txBody>
      </p:sp>
      <p:sp>
        <p:nvSpPr>
          <p:cNvPr id="3" name="内容占位符 2"/>
          <p:cNvSpPr>
            <a:spLocks noGrp="1"/>
          </p:cNvSpPr>
          <p:nvPr>
            <p:ph idx="1"/>
          </p:nvPr>
        </p:nvSpPr>
        <p:spPr/>
        <p:txBody>
          <a:bodyPr/>
          <a:lstStyle/>
          <a:p>
            <a:pPr>
              <a:buFont typeface="Arial" panose="020B0604020202020204" pitchFamily="34" charset="0"/>
              <a:buChar char="•"/>
            </a:pPr>
            <a:r>
              <a:rPr lang="zh-CN" altLang="en-US" sz="2400" b="1" dirty="0"/>
              <a:t>带有默认值参数的函数定义语法如下：</a:t>
            </a:r>
          </a:p>
          <a:p>
            <a:pPr marL="0" indent="0">
              <a:buNone/>
            </a:pPr>
            <a:endParaRPr lang="zh-CN" altLang="en-US" sz="2000" b="1" dirty="0">
              <a:latin typeface="Consolas" panose="020B0609020204030204" charset="0"/>
            </a:endParaRPr>
          </a:p>
          <a:p>
            <a:pPr marL="0" indent="0">
              <a:buNone/>
            </a:pPr>
            <a:r>
              <a:rPr lang="zh-CN" altLang="en-US" sz="2000" b="1" dirty="0">
                <a:latin typeface="Consolas" panose="020B0609020204030204" charset="0"/>
              </a:rPr>
              <a:t>def 函数名(……，形参名=默认值):</a:t>
            </a:r>
          </a:p>
          <a:p>
            <a:pPr marL="0" indent="0">
              <a:buNone/>
            </a:pPr>
            <a:r>
              <a:rPr lang="zh-CN" altLang="en-US" sz="2000" b="1" dirty="0">
                <a:latin typeface="Consolas" panose="020B0609020204030204" charset="0"/>
              </a:rPr>
              <a:t>    函数体</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sym typeface="+mn-ea"/>
              </a:rPr>
              <a:t>5.2.2  默认值参数</a:t>
            </a:r>
            <a:endParaRPr lang="en-US"/>
          </a:p>
        </p:txBody>
      </p:sp>
      <p:sp>
        <p:nvSpPr>
          <p:cNvPr id="3" name="Content Placeholder 2"/>
          <p:cNvSpPr>
            <a:spLocks noGrp="1"/>
          </p:cNvSpPr>
          <p:nvPr>
            <p:ph idx="1"/>
          </p:nvPr>
        </p:nvSpPr>
        <p:spPr/>
        <p:txBody>
          <a:bodyPr/>
          <a:lstStyle/>
          <a:p>
            <a:pPr marL="0" indent="0">
              <a:buNone/>
            </a:pPr>
            <a:r>
              <a:rPr lang="en-US" sz="2000" b="1" dirty="0">
                <a:latin typeface="Consolas" panose="020B0609020204030204" charset="0"/>
              </a:rPr>
              <a:t>&gt;&gt;&gt; </a:t>
            </a:r>
            <a:r>
              <a:rPr lang="en-US" sz="2000" b="1" dirty="0" err="1">
                <a:latin typeface="Consolas" panose="020B0609020204030204" charset="0"/>
              </a:rPr>
              <a:t>def</a:t>
            </a:r>
            <a:r>
              <a:rPr lang="en-US" sz="2000" b="1" dirty="0">
                <a:latin typeface="Consolas" panose="020B0609020204030204" charset="0"/>
              </a:rPr>
              <a:t> say( message, times =1 ):</a:t>
            </a:r>
          </a:p>
          <a:p>
            <a:pPr marL="0" indent="0">
              <a:buNone/>
            </a:pPr>
            <a:r>
              <a:rPr lang="en-US" sz="2000" b="1" dirty="0">
                <a:latin typeface="Consolas" panose="020B0609020204030204" charset="0"/>
              </a:rPr>
              <a:t>    print((message+' ') * times)</a:t>
            </a:r>
          </a:p>
          <a:p>
            <a:pPr marL="0" indent="0">
              <a:buNone/>
            </a:pPr>
            <a:endParaRPr lang="en-US" sz="2000" b="1" dirty="0">
              <a:latin typeface="Consolas" panose="020B0609020204030204" charset="0"/>
            </a:endParaRPr>
          </a:p>
          <a:p>
            <a:pPr marL="0" indent="0">
              <a:buNone/>
            </a:pPr>
            <a:r>
              <a:rPr lang="en-US" sz="2000" b="1" dirty="0">
                <a:latin typeface="Consolas" panose="020B0609020204030204" charset="0"/>
              </a:rPr>
              <a:t>&gt;&gt;&gt; say('hello')</a:t>
            </a:r>
          </a:p>
          <a:p>
            <a:pPr marL="0" indent="0">
              <a:buNone/>
            </a:pPr>
            <a:r>
              <a:rPr lang="en-US" sz="2000" b="1" dirty="0">
                <a:solidFill>
                  <a:srgbClr val="00B0F0"/>
                </a:solidFill>
                <a:latin typeface="Consolas" panose="020B0609020204030204" charset="0"/>
              </a:rPr>
              <a:t>hello</a:t>
            </a:r>
          </a:p>
          <a:p>
            <a:pPr marL="0" indent="0">
              <a:buNone/>
            </a:pPr>
            <a:r>
              <a:rPr lang="en-US" sz="2000" b="1" dirty="0">
                <a:latin typeface="Consolas" panose="020B0609020204030204" charset="0"/>
              </a:rPr>
              <a:t>&gt;&gt;&gt; say('hello', 3)</a:t>
            </a:r>
          </a:p>
          <a:p>
            <a:pPr marL="0" indent="0">
              <a:buNone/>
            </a:pPr>
            <a:r>
              <a:rPr lang="en-US" sz="2000" b="1" dirty="0" smtClean="0">
                <a:solidFill>
                  <a:srgbClr val="00B0F0"/>
                </a:solidFill>
                <a:latin typeface="Consolas" panose="020B0609020204030204" charset="0"/>
              </a:rPr>
              <a:t>Hello </a:t>
            </a:r>
            <a:r>
              <a:rPr lang="en-US" sz="2000" b="1" dirty="0" err="1">
                <a:solidFill>
                  <a:srgbClr val="00B0F0"/>
                </a:solidFill>
                <a:latin typeface="Consolas" panose="020B0609020204030204" charset="0"/>
              </a:rPr>
              <a:t>hello</a:t>
            </a:r>
            <a:r>
              <a:rPr lang="en-US" sz="2000" b="1" dirty="0">
                <a:solidFill>
                  <a:srgbClr val="00B0F0"/>
                </a:solidFill>
                <a:latin typeface="Consolas" panose="020B0609020204030204" charset="0"/>
              </a:rPr>
              <a:t> </a:t>
            </a:r>
            <a:r>
              <a:rPr lang="en-US" sz="2000" b="1" dirty="0" err="1" smtClean="0">
                <a:solidFill>
                  <a:srgbClr val="00B0F0"/>
                </a:solidFill>
                <a:latin typeface="Consolas" panose="020B0609020204030204" charset="0"/>
              </a:rPr>
              <a:t>hello</a:t>
            </a:r>
            <a:endParaRPr lang="en-US" sz="2000" b="1" dirty="0" smtClean="0">
              <a:solidFill>
                <a:srgbClr val="00B0F0"/>
              </a:solidFill>
              <a:latin typeface="Consolas" panose="020B0609020204030204" charset="0"/>
            </a:endParaRPr>
          </a:p>
          <a:p>
            <a:pPr marL="0" indent="0">
              <a:buNone/>
            </a:pPr>
            <a:r>
              <a:rPr lang="en-US" altLang="zh-CN" sz="2000" b="1" dirty="0">
                <a:latin typeface="Consolas" panose="020B0609020204030204" charset="0"/>
              </a:rPr>
              <a:t>&gt;&gt;&gt; say('hello', </a:t>
            </a:r>
            <a:r>
              <a:rPr lang="en-US" altLang="zh-CN" sz="2000" b="1" dirty="0" smtClean="0">
                <a:latin typeface="Consolas" panose="020B0609020204030204" charset="0"/>
              </a:rPr>
              <a:t>times = 2)</a:t>
            </a:r>
          </a:p>
          <a:p>
            <a:pPr marL="0" indent="0">
              <a:buNone/>
            </a:pPr>
            <a:r>
              <a:rPr lang="en-US" altLang="zh-CN" sz="2000" b="1" dirty="0">
                <a:solidFill>
                  <a:srgbClr val="00B0F0"/>
                </a:solidFill>
                <a:latin typeface="Consolas" panose="020B0609020204030204" charset="0"/>
              </a:rPr>
              <a:t>hello </a:t>
            </a:r>
            <a:r>
              <a:rPr lang="en-US" altLang="zh-CN" sz="2000" b="1" dirty="0" err="1">
                <a:solidFill>
                  <a:srgbClr val="00B0F0"/>
                </a:solidFill>
                <a:latin typeface="Consolas" panose="020B0609020204030204" charset="0"/>
              </a:rPr>
              <a:t>hello</a:t>
            </a:r>
            <a:r>
              <a:rPr lang="en-US" altLang="zh-CN" sz="2000" b="1" dirty="0">
                <a:solidFill>
                  <a:srgbClr val="00B0F0"/>
                </a:solidFill>
                <a:latin typeface="Consolas" panose="020B0609020204030204" charset="0"/>
              </a:rPr>
              <a:t> </a:t>
            </a:r>
          </a:p>
          <a:p>
            <a:pPr marL="0" indent="0">
              <a:buNone/>
            </a:pPr>
            <a:endParaRPr lang="en-US" sz="2000" b="1" dirty="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11</a:t>
            </a:fld>
            <a:endParaRPr lang="zh-CN" altLang="en-US"/>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b="6961"/>
          <a:stretch/>
        </p:blipFill>
        <p:spPr>
          <a:xfrm>
            <a:off x="899506" y="5135880"/>
            <a:ext cx="6983236" cy="11404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5.2.3  关键参数</a:t>
            </a:r>
          </a:p>
        </p:txBody>
      </p:sp>
      <p:sp>
        <p:nvSpPr>
          <p:cNvPr id="3" name="内容占位符 2"/>
          <p:cNvSpPr>
            <a:spLocks noGrp="1"/>
          </p:cNvSpPr>
          <p:nvPr>
            <p:ph idx="1"/>
          </p:nvPr>
        </p:nvSpPr>
        <p:spPr>
          <a:xfrm>
            <a:off x="822642" y="1138872"/>
            <a:ext cx="10515600" cy="5400040"/>
          </a:xfrm>
        </p:spPr>
        <p:txBody>
          <a:bodyPr>
            <a:normAutofit/>
          </a:bodyPr>
          <a:lstStyle/>
          <a:p>
            <a:pPr>
              <a:lnSpc>
                <a:spcPct val="150000"/>
              </a:lnSpc>
            </a:pPr>
            <a:r>
              <a:rPr lang="zh-CN" altLang="en-US" sz="2400" b="1" dirty="0"/>
              <a:t>关键参数主要指</a:t>
            </a:r>
            <a:r>
              <a:rPr lang="zh-CN" altLang="en-US" sz="2400" b="1" u="sng" dirty="0"/>
              <a:t>调用函数时的参数传递方式</a:t>
            </a:r>
            <a:r>
              <a:rPr lang="zh-CN" altLang="en-US" sz="2400" b="1" dirty="0"/>
              <a:t>，与函数定义无关。通过关键参数可以</a:t>
            </a:r>
            <a:r>
              <a:rPr lang="zh-CN" altLang="en-US" sz="2400" b="1" dirty="0">
                <a:solidFill>
                  <a:srgbClr val="FF0000"/>
                </a:solidFill>
              </a:rPr>
              <a:t>按参数名字传递值</a:t>
            </a:r>
            <a:r>
              <a:rPr lang="zh-CN" altLang="en-US" sz="2400" b="1" dirty="0"/>
              <a:t>，明确指定哪个值传递给哪个参数，</a:t>
            </a:r>
            <a:r>
              <a:rPr lang="zh-CN" altLang="en-US" sz="2400" b="1" dirty="0">
                <a:solidFill>
                  <a:srgbClr val="FF0000"/>
                </a:solidFill>
              </a:rPr>
              <a:t>实参顺序可以和形参顺序不一致</a:t>
            </a:r>
            <a:r>
              <a:rPr lang="zh-CN" altLang="en-US" sz="2400" b="1" dirty="0"/>
              <a:t>，但不影响参数值的传递结果，避免了用户需要牢记参数位置和顺序的麻烦，使得</a:t>
            </a:r>
            <a:r>
              <a:rPr lang="zh-CN" altLang="en-US" sz="2400" b="1" dirty="0">
                <a:solidFill>
                  <a:srgbClr val="FF0000"/>
                </a:solidFill>
              </a:rPr>
              <a:t>函数的调用和参数传递更加灵活方便。</a:t>
            </a:r>
          </a:p>
          <a:p>
            <a:pPr marL="0" indent="0" fontAlgn="auto">
              <a:lnSpc>
                <a:spcPct val="100000"/>
              </a:lnSpc>
              <a:spcBef>
                <a:spcPts val="0"/>
              </a:spcBef>
              <a:buNone/>
            </a:pPr>
            <a:endParaRPr lang="zh-CN" altLang="en-US" sz="2000" b="1" dirty="0">
              <a:latin typeface="Consolas" panose="020B0609020204030204" charset="0"/>
            </a:endParaRPr>
          </a:p>
          <a:p>
            <a:pPr marL="0" indent="0" fontAlgn="auto">
              <a:lnSpc>
                <a:spcPct val="100000"/>
              </a:lnSpc>
              <a:spcBef>
                <a:spcPts val="0"/>
              </a:spcBef>
              <a:buNone/>
            </a:pPr>
            <a:r>
              <a:rPr lang="zh-CN" altLang="en-US" sz="2000" b="1" dirty="0">
                <a:latin typeface="Consolas" panose="020B0609020204030204" charset="0"/>
              </a:rPr>
              <a:t>&gt;&gt;&gt; def demo(a, b, c=5):</a:t>
            </a:r>
          </a:p>
          <a:p>
            <a:pPr marL="0" indent="0" fontAlgn="auto">
              <a:lnSpc>
                <a:spcPct val="100000"/>
              </a:lnSpc>
              <a:spcBef>
                <a:spcPts val="0"/>
              </a:spcBef>
              <a:buNone/>
            </a:pPr>
            <a:r>
              <a:rPr lang="zh-CN" altLang="en-US" sz="2000" b="1" dirty="0">
                <a:latin typeface="Consolas" panose="020B0609020204030204" charset="0"/>
              </a:rPr>
              <a:t>    print(a, b, c)</a:t>
            </a:r>
          </a:p>
          <a:p>
            <a:pPr marL="0" indent="0" fontAlgn="auto">
              <a:lnSpc>
                <a:spcPct val="100000"/>
              </a:lnSpc>
              <a:spcBef>
                <a:spcPts val="0"/>
              </a:spcBef>
              <a:buNone/>
            </a:pPr>
            <a:endParaRPr lang="zh-CN" altLang="en-US" sz="2000" b="1" dirty="0">
              <a:latin typeface="Consolas" panose="020B0609020204030204" charset="0"/>
            </a:endParaRPr>
          </a:p>
          <a:p>
            <a:pPr marL="0" indent="0" fontAlgn="auto">
              <a:lnSpc>
                <a:spcPct val="100000"/>
              </a:lnSpc>
              <a:spcBef>
                <a:spcPts val="0"/>
              </a:spcBef>
              <a:buNone/>
            </a:pPr>
            <a:r>
              <a:rPr lang="zh-CN" altLang="en-US" sz="2000" b="1" dirty="0">
                <a:latin typeface="Consolas" panose="020B0609020204030204" charset="0"/>
              </a:rPr>
              <a:t>&gt;&gt;&gt; demo(3, 7)</a:t>
            </a:r>
          </a:p>
          <a:p>
            <a:pPr marL="0" indent="0" fontAlgn="auto">
              <a:lnSpc>
                <a:spcPct val="100000"/>
              </a:lnSpc>
              <a:spcBef>
                <a:spcPts val="0"/>
              </a:spcBef>
              <a:buNone/>
            </a:pPr>
            <a:r>
              <a:rPr lang="zh-CN" altLang="en-US" sz="2000" b="1" dirty="0">
                <a:solidFill>
                  <a:srgbClr val="00B0F0"/>
                </a:solidFill>
                <a:latin typeface="Consolas" panose="020B0609020204030204" charset="0"/>
              </a:rPr>
              <a:t>3 7 5</a:t>
            </a:r>
          </a:p>
          <a:p>
            <a:pPr marL="0" indent="0" fontAlgn="auto">
              <a:lnSpc>
                <a:spcPct val="100000"/>
              </a:lnSpc>
              <a:spcBef>
                <a:spcPts val="0"/>
              </a:spcBef>
              <a:buNone/>
            </a:pPr>
            <a:r>
              <a:rPr lang="zh-CN" altLang="en-US" sz="2000" b="1" dirty="0">
                <a:latin typeface="Consolas" panose="020B0609020204030204" charset="0"/>
              </a:rPr>
              <a:t>&gt;&gt;&gt; demo(a=7, b=3, c=6)</a:t>
            </a:r>
          </a:p>
          <a:p>
            <a:pPr marL="0" indent="0" fontAlgn="auto">
              <a:lnSpc>
                <a:spcPct val="100000"/>
              </a:lnSpc>
              <a:spcBef>
                <a:spcPts val="0"/>
              </a:spcBef>
              <a:buNone/>
            </a:pPr>
            <a:r>
              <a:rPr lang="zh-CN" altLang="en-US" sz="2000" b="1" dirty="0">
                <a:solidFill>
                  <a:srgbClr val="00B0F0"/>
                </a:solidFill>
                <a:latin typeface="Consolas" panose="020B0609020204030204" charset="0"/>
              </a:rPr>
              <a:t>7 3 6</a:t>
            </a:r>
          </a:p>
          <a:p>
            <a:pPr marL="0" indent="0" fontAlgn="auto">
              <a:lnSpc>
                <a:spcPct val="100000"/>
              </a:lnSpc>
              <a:spcBef>
                <a:spcPts val="0"/>
              </a:spcBef>
              <a:buNone/>
            </a:pPr>
            <a:r>
              <a:rPr lang="zh-CN" altLang="en-US" sz="2000" b="1" dirty="0">
                <a:latin typeface="Consolas" panose="020B0609020204030204" charset="0"/>
              </a:rPr>
              <a:t>&gt;&gt;&gt; demo(c=8, a=9, b=0)</a:t>
            </a:r>
          </a:p>
          <a:p>
            <a:pPr marL="0" indent="0" fontAlgn="auto">
              <a:lnSpc>
                <a:spcPct val="100000"/>
              </a:lnSpc>
              <a:spcBef>
                <a:spcPts val="0"/>
              </a:spcBef>
              <a:buNone/>
            </a:pPr>
            <a:r>
              <a:rPr lang="zh-CN" altLang="en-US" sz="2000" b="1" dirty="0">
                <a:solidFill>
                  <a:srgbClr val="00B0F0"/>
                </a:solidFill>
                <a:latin typeface="Consolas" panose="020B0609020204030204" charset="0"/>
              </a:rPr>
              <a:t>9 0 8</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5.2.4  可变长度参数</a:t>
            </a:r>
          </a:p>
        </p:txBody>
      </p:sp>
      <p:sp>
        <p:nvSpPr>
          <p:cNvPr id="3" name="内容占位符 2"/>
          <p:cNvSpPr>
            <a:spLocks noGrp="1"/>
          </p:cNvSpPr>
          <p:nvPr>
            <p:ph idx="1"/>
          </p:nvPr>
        </p:nvSpPr>
        <p:spPr/>
        <p:txBody>
          <a:bodyPr/>
          <a:lstStyle/>
          <a:p>
            <a:pPr marL="394970" indent="-394970" defTabSz="914400" fontAlgn="auto">
              <a:lnSpc>
                <a:spcPct val="150000"/>
              </a:lnSpc>
              <a:spcBef>
                <a:spcPts val="600"/>
              </a:spcBef>
              <a:spcAft>
                <a:spcPts val="600"/>
              </a:spcAft>
              <a:buSzPct val="90000"/>
              <a:buFont typeface="Wingdings" panose="05000000000000000000" charset="0"/>
              <a:buChar char="n"/>
            </a:pPr>
            <a:r>
              <a:rPr lang="zh-CN" altLang="en-US" sz="2400" b="1" dirty="0">
                <a:sym typeface="+mn-ea"/>
              </a:rPr>
              <a:t>可变长度参数主要有两种形式：在参数名前加</a:t>
            </a:r>
            <a:r>
              <a:rPr lang="en-US" altLang="zh-CN" sz="2400" b="1" dirty="0">
                <a:sym typeface="+mn-ea"/>
              </a:rPr>
              <a:t>1</a:t>
            </a:r>
            <a:r>
              <a:rPr lang="zh-CN" altLang="en-US" sz="2400" b="1" dirty="0">
                <a:sym typeface="+mn-ea"/>
              </a:rPr>
              <a:t>个</a:t>
            </a:r>
            <a:r>
              <a:rPr lang="en-US" altLang="zh-CN" sz="2400" b="1" dirty="0">
                <a:sym typeface="+mn-ea"/>
              </a:rPr>
              <a:t>*</a:t>
            </a:r>
            <a:r>
              <a:rPr lang="zh-CN" altLang="en-US" sz="2400" b="1" dirty="0">
                <a:sym typeface="+mn-ea"/>
              </a:rPr>
              <a:t>或</a:t>
            </a:r>
            <a:r>
              <a:rPr lang="en-US" altLang="zh-CN" sz="2400" b="1" dirty="0">
                <a:sym typeface="+mn-ea"/>
              </a:rPr>
              <a:t>2</a:t>
            </a:r>
            <a:r>
              <a:rPr lang="zh-CN" altLang="en-US" sz="2400" b="1" dirty="0">
                <a:sym typeface="+mn-ea"/>
              </a:rPr>
              <a:t>个</a:t>
            </a:r>
            <a:r>
              <a:rPr lang="en-US" altLang="zh-CN" sz="2400" b="1" dirty="0">
                <a:sym typeface="+mn-ea"/>
              </a:rPr>
              <a:t>**</a:t>
            </a:r>
            <a:endParaRPr lang="en-US" altLang="zh-CN" sz="2400" b="1" dirty="0"/>
          </a:p>
          <a:p>
            <a:pPr marL="394970" indent="-394970" defTabSz="914400" fontAlgn="auto">
              <a:lnSpc>
                <a:spcPct val="150000"/>
              </a:lnSpc>
              <a:spcBef>
                <a:spcPts val="600"/>
              </a:spcBef>
              <a:spcAft>
                <a:spcPts val="600"/>
              </a:spcAft>
              <a:buSzPct val="90000"/>
              <a:buFont typeface="Wingdings" panose="05000000000000000000" charset="0"/>
              <a:buChar char="Ø"/>
            </a:pPr>
            <a:r>
              <a:rPr lang="en-US" altLang="zh-CN" sz="2400" b="1" dirty="0">
                <a:sym typeface="+mn-ea"/>
              </a:rPr>
              <a:t>*parameter</a:t>
            </a:r>
            <a:r>
              <a:rPr lang="zh-CN" altLang="en-US" sz="2400" b="1" dirty="0">
                <a:sym typeface="+mn-ea"/>
              </a:rPr>
              <a:t>用来接收多个</a:t>
            </a:r>
            <a:r>
              <a:rPr lang="zh-CN" altLang="en-US" sz="2400" b="1" dirty="0">
                <a:solidFill>
                  <a:srgbClr val="0070C0"/>
                </a:solidFill>
                <a:sym typeface="+mn-ea"/>
              </a:rPr>
              <a:t>位置参数</a:t>
            </a:r>
            <a:r>
              <a:rPr lang="zh-CN" altLang="en-US" sz="2400" b="1" dirty="0">
                <a:sym typeface="+mn-ea"/>
              </a:rPr>
              <a:t>并将其放在一个</a:t>
            </a:r>
            <a:r>
              <a:rPr lang="zh-CN" altLang="en-US" sz="2400" b="1" dirty="0">
                <a:solidFill>
                  <a:srgbClr val="FF0000"/>
                </a:solidFill>
                <a:sym typeface="+mn-ea"/>
              </a:rPr>
              <a:t>元组</a:t>
            </a:r>
            <a:r>
              <a:rPr lang="zh-CN" altLang="en-US" sz="2400" b="1" dirty="0">
                <a:sym typeface="+mn-ea"/>
              </a:rPr>
              <a:t>中</a:t>
            </a:r>
            <a:endParaRPr lang="zh-CN" altLang="en-US" sz="2400" b="1" dirty="0"/>
          </a:p>
          <a:p>
            <a:pPr marL="394970" indent="-394970" defTabSz="914400" fontAlgn="auto">
              <a:lnSpc>
                <a:spcPct val="150000"/>
              </a:lnSpc>
              <a:spcBef>
                <a:spcPts val="600"/>
              </a:spcBef>
              <a:spcAft>
                <a:spcPts val="600"/>
              </a:spcAft>
              <a:buSzPct val="90000"/>
              <a:buFont typeface="Wingdings" panose="05000000000000000000" charset="0"/>
              <a:buChar char="Ø"/>
            </a:pPr>
            <a:r>
              <a:rPr lang="en-US" altLang="zh-CN" sz="2400" b="1" dirty="0">
                <a:sym typeface="+mn-ea"/>
              </a:rPr>
              <a:t>**parameter</a:t>
            </a:r>
            <a:r>
              <a:rPr lang="zh-CN" altLang="en-US" sz="2400" b="1" dirty="0">
                <a:sym typeface="+mn-ea"/>
              </a:rPr>
              <a:t>接收多个</a:t>
            </a:r>
            <a:r>
              <a:rPr lang="zh-CN" altLang="en-US" sz="2400" b="1" dirty="0">
                <a:solidFill>
                  <a:srgbClr val="0070C0"/>
                </a:solidFill>
                <a:sym typeface="+mn-ea"/>
              </a:rPr>
              <a:t>关键参数</a:t>
            </a:r>
            <a:r>
              <a:rPr lang="zh-CN" altLang="en-US" sz="2400" b="1" dirty="0">
                <a:sym typeface="+mn-ea"/>
              </a:rPr>
              <a:t>并存放到</a:t>
            </a:r>
            <a:r>
              <a:rPr lang="zh-CN" altLang="en-US" sz="2400" b="1" dirty="0">
                <a:solidFill>
                  <a:srgbClr val="FF0000"/>
                </a:solidFill>
                <a:sym typeface="+mn-ea"/>
              </a:rPr>
              <a:t>字典</a:t>
            </a:r>
            <a:r>
              <a:rPr lang="zh-CN" altLang="en-US" sz="2400" b="1" dirty="0" smtClean="0">
                <a:sym typeface="+mn-ea"/>
              </a:rPr>
              <a:t>中</a:t>
            </a:r>
            <a:endParaRPr lang="en-US" altLang="zh-CN" sz="2400" b="1" dirty="0" smtClean="0">
              <a:sym typeface="+mn-ea"/>
            </a:endParaRPr>
          </a:p>
          <a:p>
            <a:pPr marL="394970" indent="-394970">
              <a:lnSpc>
                <a:spcPct val="150000"/>
              </a:lnSpc>
              <a:spcBef>
                <a:spcPts val="600"/>
              </a:spcBef>
              <a:spcAft>
                <a:spcPts val="600"/>
              </a:spcAft>
              <a:buSzPct val="90000"/>
              <a:buFont typeface="Wingdings" panose="05000000000000000000" charset="0"/>
              <a:buChar char="Ø"/>
            </a:pPr>
            <a:r>
              <a:rPr lang="zh-CN" altLang="zh-CN" sz="2400" b="1" dirty="0">
                <a:solidFill>
                  <a:srgbClr val="FF0000"/>
                </a:solidFill>
                <a:ea typeface="宋体" pitchFamily="2" charset="-122"/>
              </a:rPr>
              <a:t>星或双星的参数</a:t>
            </a:r>
            <a:r>
              <a:rPr lang="zh-CN" altLang="zh-CN" sz="2400" b="1" dirty="0">
                <a:ea typeface="宋体" pitchFamily="2" charset="-122"/>
              </a:rPr>
              <a:t>必须位于形参列表的</a:t>
            </a:r>
            <a:r>
              <a:rPr lang="zh-CN" altLang="zh-CN" sz="2400" b="1" dirty="0">
                <a:solidFill>
                  <a:srgbClr val="FF0000"/>
                </a:solidFill>
                <a:ea typeface="宋体" pitchFamily="2" charset="-122"/>
              </a:rPr>
              <a:t>最后位置</a:t>
            </a:r>
            <a:endParaRPr lang="en-US" altLang="zh-CN" sz="2400" b="1" dirty="0">
              <a:solidFill>
                <a:srgbClr val="FF0000"/>
              </a:solidFill>
              <a:ea typeface="宋体" pitchFamily="2" charset="-122"/>
            </a:endParaRPr>
          </a:p>
          <a:p>
            <a:pPr marL="394970" indent="-394970" defTabSz="914400" fontAlgn="auto">
              <a:lnSpc>
                <a:spcPct val="150000"/>
              </a:lnSpc>
              <a:spcBef>
                <a:spcPts val="600"/>
              </a:spcBef>
              <a:spcAft>
                <a:spcPts val="600"/>
              </a:spcAft>
              <a:buSzPct val="90000"/>
              <a:buFont typeface="Wingdings" panose="05000000000000000000" charset="0"/>
              <a:buChar char="Ø"/>
            </a:pPr>
            <a:endParaRPr lang="en-US" altLang="zh-CN" sz="2400" dirty="0" smtClean="0">
              <a:sym typeface="+mn-ea"/>
            </a:endParaRPr>
          </a:p>
          <a:p>
            <a:pPr marL="394970" indent="-394970" defTabSz="914400" fontAlgn="auto">
              <a:lnSpc>
                <a:spcPct val="150000"/>
              </a:lnSpc>
              <a:spcBef>
                <a:spcPts val="600"/>
              </a:spcBef>
              <a:spcAft>
                <a:spcPts val="600"/>
              </a:spcAft>
              <a:buSzPct val="90000"/>
              <a:buFont typeface="Wingdings" panose="05000000000000000000" charset="0"/>
              <a:buChar char="Ø"/>
            </a:pPr>
            <a:endParaRPr lang="zh-CN" altLang="en-US" sz="2400" b="1"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13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5.2.4  可变长度参数</a:t>
            </a:r>
            <a:endParaRPr lang="zh-CN" altLang="en-US"/>
          </a:p>
        </p:txBody>
      </p:sp>
      <p:sp>
        <p:nvSpPr>
          <p:cNvPr id="3" name="内容占位符 2"/>
          <p:cNvSpPr>
            <a:spLocks noGrp="1"/>
          </p:cNvSpPr>
          <p:nvPr>
            <p:ph idx="1"/>
          </p:nvPr>
        </p:nvSpPr>
        <p:spPr/>
        <p:txBody>
          <a:bodyPr>
            <a:normAutofit/>
          </a:bodyPr>
          <a:lstStyle/>
          <a:p>
            <a:pPr marL="466725" indent="-466725" defTabSz="914400" fontAlgn="base">
              <a:lnSpc>
                <a:spcPct val="80000"/>
              </a:lnSpc>
              <a:buSzPct val="90000"/>
              <a:buFont typeface="Wingdings" panose="05000000000000000000" charset="0"/>
              <a:buChar char="v"/>
            </a:pPr>
            <a:r>
              <a:rPr lang="en-US" altLang="zh-CN" sz="2400" b="1" dirty="0">
                <a:latin typeface="宋体" panose="02010600030101010101" pitchFamily="2" charset="-122"/>
                <a:sym typeface="+mn-ea"/>
              </a:rPr>
              <a:t>*parameter</a:t>
            </a:r>
            <a:r>
              <a:rPr lang="zh-CN" altLang="en-US" sz="2400" b="1" dirty="0">
                <a:latin typeface="宋体" panose="02010600030101010101" pitchFamily="2" charset="-122"/>
                <a:sym typeface="+mn-ea"/>
              </a:rPr>
              <a:t>的用法</a:t>
            </a:r>
            <a:endParaRPr lang="zh-CN" altLang="en-US" sz="2400" b="1" strike="noStrike" noProof="1">
              <a:latin typeface="宋体" panose="02010600030101010101" pitchFamily="2" charset="-122"/>
            </a:endParaRPr>
          </a:p>
          <a:p>
            <a:pPr defTabSz="914400" fontAlgn="base">
              <a:lnSpc>
                <a:spcPct val="80000"/>
              </a:lnSpc>
              <a:buSzPct val="90000"/>
              <a:buFont typeface="Wingdings" panose="05000000000000000000" pitchFamily="2" charset="2"/>
              <a:buNone/>
            </a:pPr>
            <a:endParaRPr lang="en-US" altLang="x-none" sz="2400" b="1" strike="noStrike" noProof="1"/>
          </a:p>
          <a:p>
            <a:pPr defTabSz="914400" fontAlgn="base">
              <a:lnSpc>
                <a:spcPct val="80000"/>
              </a:lnSpc>
              <a:buSzPct val="90000"/>
              <a:buFont typeface="Wingdings" panose="05000000000000000000" pitchFamily="2" charset="2"/>
              <a:buNone/>
            </a:pPr>
            <a:r>
              <a:rPr lang="en-US" altLang="x-none" sz="2000" b="1" dirty="0">
                <a:latin typeface="Consolas" panose="020B0609020204030204" charset="0"/>
                <a:sym typeface="+mn-ea"/>
              </a:rPr>
              <a:t>&gt;&gt;&gt; def demo(*p):</a:t>
            </a:r>
            <a:endParaRPr lang="en-US" altLang="x-none" sz="2000" b="1" strike="noStrike" noProof="1">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b="1" dirty="0">
                <a:latin typeface="Consolas" panose="020B0609020204030204" charset="0"/>
                <a:sym typeface="+mn-ea"/>
              </a:rPr>
              <a:t>    print(p)</a:t>
            </a:r>
            <a:endParaRPr lang="en-US" altLang="x-none" sz="2000" b="1" strike="noStrike" noProof="1">
              <a:latin typeface="Consolas" panose="020B0609020204030204" charset="0"/>
            </a:endParaRPr>
          </a:p>
          <a:p>
            <a:pPr defTabSz="914400" fontAlgn="base">
              <a:lnSpc>
                <a:spcPct val="80000"/>
              </a:lnSpc>
              <a:buSzPct val="90000"/>
              <a:buFont typeface="Wingdings" panose="05000000000000000000" pitchFamily="2" charset="2"/>
              <a:buNone/>
            </a:pPr>
            <a:endParaRPr lang="en-US" altLang="x-none" sz="2000" b="1" strike="noStrike" noProof="1">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b="1" dirty="0">
                <a:latin typeface="Consolas" panose="020B0609020204030204" charset="0"/>
                <a:sym typeface="+mn-ea"/>
              </a:rPr>
              <a:t>&gt;&gt;&gt; demo(1,2,3)</a:t>
            </a:r>
            <a:endParaRPr lang="en-US" altLang="x-none" sz="2000" b="1" strike="noStrike" noProof="1">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b="1" dirty="0">
                <a:solidFill>
                  <a:srgbClr val="00B0F0"/>
                </a:solidFill>
                <a:latin typeface="Consolas" panose="020B0609020204030204" charset="0"/>
                <a:sym typeface="+mn-ea"/>
              </a:rPr>
              <a:t>(1, 2, 3)</a:t>
            </a:r>
            <a:endParaRPr lang="en-US" altLang="x-none" sz="2000" b="1" strike="noStrike" noProof="1">
              <a:solidFill>
                <a:srgbClr val="00B0F0"/>
              </a:solidFill>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b="1" dirty="0">
                <a:latin typeface="Consolas" panose="020B0609020204030204" charset="0"/>
                <a:sym typeface="+mn-ea"/>
              </a:rPr>
              <a:t>&gt;&gt;&gt; demo(1,2)</a:t>
            </a:r>
            <a:endParaRPr lang="en-US" altLang="x-none" sz="2000" b="1" strike="noStrike" noProof="1">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b="1" dirty="0">
                <a:solidFill>
                  <a:srgbClr val="00B0F0"/>
                </a:solidFill>
                <a:latin typeface="Consolas" panose="020B0609020204030204" charset="0"/>
                <a:sym typeface="+mn-ea"/>
              </a:rPr>
              <a:t>(1, 2)</a:t>
            </a:r>
            <a:endParaRPr lang="en-US" altLang="x-none" sz="2000" b="1" strike="noStrike" noProof="1">
              <a:solidFill>
                <a:srgbClr val="00B0F0"/>
              </a:solidFill>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b="1" dirty="0">
                <a:latin typeface="Consolas" panose="020B0609020204030204" charset="0"/>
                <a:sym typeface="+mn-ea"/>
              </a:rPr>
              <a:t>&gt;&gt;&gt; demo(1,2,3,4,5,6,7)</a:t>
            </a:r>
            <a:endParaRPr lang="en-US" altLang="x-none" sz="2000" b="1" strike="noStrike" noProof="1">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b="1" dirty="0">
                <a:solidFill>
                  <a:srgbClr val="00B0F0"/>
                </a:solidFill>
                <a:latin typeface="Consolas" panose="020B0609020204030204" charset="0"/>
                <a:sym typeface="+mn-ea"/>
              </a:rPr>
              <a:t>(1, 2, 3, 4, 5, 6, 7)</a:t>
            </a:r>
            <a:endParaRPr lang="zh-CN" altLang="en-US" sz="2000" b="1"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14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p:cNvSpPr>
            <a:spLocks noGrp="1" noChangeArrowheads="1"/>
          </p:cNvSpPr>
          <p:nvPr>
            <p:ph idx="1"/>
          </p:nvPr>
        </p:nvSpPr>
        <p:spPr>
          <a:xfrm>
            <a:off x="1164980" y="1123828"/>
            <a:ext cx="9648825" cy="5543550"/>
          </a:xfrm>
        </p:spPr>
        <p:txBody>
          <a:bodyPr/>
          <a:lstStyle/>
          <a:p>
            <a:pPr marL="0" indent="0" eaLnBrk="1" hangingPunct="1">
              <a:buFont typeface="Arial" panose="020B0604020202020204" pitchFamily="34" charset="0"/>
              <a:buNone/>
            </a:pPr>
            <a:r>
              <a:rPr lang="zh-CN" altLang="zh-CN" sz="2800" b="1" dirty="0" smtClean="0">
                <a:solidFill>
                  <a:srgbClr val="FF0000"/>
                </a:solidFill>
                <a:ea typeface="宋体" pitchFamily="2" charset="-122"/>
              </a:rPr>
              <a:t>可变参数示例</a:t>
            </a:r>
            <a:r>
              <a:rPr lang="en-US" altLang="zh-CN" sz="2800" b="1" dirty="0" smtClean="0">
                <a:solidFill>
                  <a:srgbClr val="FF0000"/>
                </a:solidFill>
                <a:ea typeface="宋体" pitchFamily="2" charset="-122"/>
              </a:rPr>
              <a:t>1</a:t>
            </a:r>
            <a:r>
              <a:rPr lang="zh-CN" altLang="zh-CN" sz="2800" b="1" dirty="0" smtClean="0">
                <a:ea typeface="宋体" pitchFamily="2" charset="-122"/>
              </a:rPr>
              <a:t>（</a:t>
            </a:r>
            <a:r>
              <a:rPr lang="en-US" altLang="zh-CN" sz="2800" b="1" dirty="0" smtClean="0">
                <a:ea typeface="宋体" pitchFamily="2" charset="-122"/>
              </a:rPr>
              <a:t>my_sumVarArgs1.py</a:t>
            </a:r>
            <a:r>
              <a:rPr lang="zh-CN" altLang="zh-CN" sz="2800" b="1" dirty="0" smtClean="0">
                <a:ea typeface="宋体" pitchFamily="2" charset="-122"/>
              </a:rPr>
              <a:t>）。利用带星的参数计算各数字累加和</a:t>
            </a:r>
            <a:endParaRPr lang="en-US" altLang="zh-CN" sz="2800" b="1" dirty="0" smtClean="0">
              <a:ea typeface="宋体" pitchFamily="2" charset="-122"/>
            </a:endParaRPr>
          </a:p>
        </p:txBody>
      </p:sp>
      <p:pic>
        <p:nvPicPr>
          <p:cNvPr id="307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869" y="5187950"/>
            <a:ext cx="2389188" cy="16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534255" y="2123588"/>
            <a:ext cx="8377237" cy="3046412"/>
          </a:xfrm>
          <a:prstGeom prst="rect">
            <a:avLst/>
          </a:prstGeom>
          <a:ln>
            <a:solidFill>
              <a:srgbClr val="FF0000"/>
            </a:solidFill>
          </a:ln>
        </p:spPr>
        <p:txBody>
          <a:bodyPr>
            <a:spAutoFit/>
          </a:bodyPr>
          <a:lstStyle/>
          <a:p>
            <a:pPr indent="266700" algn="just">
              <a:spcAft>
                <a:spcPts val="0"/>
              </a:spcAft>
              <a:defRPr/>
            </a:pPr>
            <a:r>
              <a:rPr lang="x-none" altLang="zh-CN" sz="2400" b="1" kern="100" dirty="0">
                <a:latin typeface="Times New Roman" panose="02020603050405020304" pitchFamily="18" charset="0"/>
                <a:ea typeface="宋体" panose="02010600030101010101" pitchFamily="2" charset="-122"/>
              </a:rPr>
              <a:t>def my_sum3(a, b, *c):          #</a:t>
            </a:r>
            <a:r>
              <a:rPr lang="x-none" altLang="zh-CN" sz="2400" b="1" kern="100" dirty="0">
                <a:latin typeface="宋体" panose="02010600030101010101" pitchFamily="2" charset="-122"/>
                <a:ea typeface="宋体" panose="02010600030101010101" pitchFamily="2" charset="-122"/>
              </a:rPr>
              <a:t>各数字累加和</a:t>
            </a:r>
            <a:endParaRPr lang="zh-CN" altLang="zh-CN" sz="2400" b="1" kern="100" dirty="0">
              <a:latin typeface="Times New Roman" panose="02020603050405020304" pitchFamily="18" charset="0"/>
              <a:ea typeface="宋体" panose="02010600030101010101" pitchFamily="2" charset="-122"/>
            </a:endParaRPr>
          </a:p>
          <a:p>
            <a:pPr indent="266700" algn="just">
              <a:spcAft>
                <a:spcPts val="0"/>
              </a:spcAft>
              <a:defRPr/>
            </a:pPr>
            <a:r>
              <a:rPr lang="x-none" altLang="zh-CN" sz="2400" b="1" kern="100" dirty="0">
                <a:latin typeface="Times New Roman" panose="02020603050405020304" pitchFamily="18" charset="0"/>
                <a:ea typeface="宋体" panose="02010600030101010101" pitchFamily="2" charset="-122"/>
              </a:rPr>
              <a:t>    total = a + b</a:t>
            </a:r>
            <a:endParaRPr lang="zh-CN" altLang="zh-CN" sz="2400" b="1" kern="100" dirty="0">
              <a:latin typeface="Times New Roman" panose="02020603050405020304" pitchFamily="18" charset="0"/>
              <a:ea typeface="宋体" panose="02010600030101010101" pitchFamily="2" charset="-122"/>
            </a:endParaRPr>
          </a:p>
          <a:p>
            <a:pPr indent="266700" algn="just">
              <a:spcAft>
                <a:spcPts val="0"/>
              </a:spcAft>
              <a:defRPr/>
            </a:pPr>
            <a:r>
              <a:rPr lang="x-none" altLang="zh-CN" sz="2400" b="1" kern="100" dirty="0">
                <a:latin typeface="Times New Roman" panose="02020603050405020304" pitchFamily="18" charset="0"/>
                <a:ea typeface="宋体" panose="02010600030101010101" pitchFamily="2" charset="-122"/>
              </a:rPr>
              <a:t>    for n in c:</a:t>
            </a:r>
            <a:endParaRPr lang="zh-CN" altLang="zh-CN" sz="2400" b="1" kern="100" dirty="0">
              <a:latin typeface="Times New Roman" panose="02020603050405020304" pitchFamily="18" charset="0"/>
              <a:ea typeface="宋体" panose="02010600030101010101" pitchFamily="2" charset="-122"/>
            </a:endParaRPr>
          </a:p>
          <a:p>
            <a:pPr indent="266700" algn="just">
              <a:spcAft>
                <a:spcPts val="0"/>
              </a:spcAft>
              <a:defRPr/>
            </a:pPr>
            <a:r>
              <a:rPr lang="x-none" altLang="zh-CN" sz="2400" b="1" kern="100" dirty="0">
                <a:latin typeface="Times New Roman" panose="02020603050405020304" pitchFamily="18" charset="0"/>
                <a:ea typeface="宋体" panose="02010600030101010101" pitchFamily="2" charset="-122"/>
              </a:rPr>
              <a:t>       total = total + n</a:t>
            </a:r>
            <a:endParaRPr lang="zh-CN" altLang="zh-CN" sz="2400" b="1" kern="100" dirty="0">
              <a:latin typeface="Times New Roman" panose="02020603050405020304" pitchFamily="18" charset="0"/>
              <a:ea typeface="宋体" panose="02010600030101010101" pitchFamily="2" charset="-122"/>
            </a:endParaRPr>
          </a:p>
          <a:p>
            <a:pPr indent="266700" algn="just">
              <a:spcAft>
                <a:spcPts val="0"/>
              </a:spcAft>
              <a:defRPr/>
            </a:pPr>
            <a:r>
              <a:rPr lang="x-none" altLang="zh-CN" sz="2400" b="1" kern="100" dirty="0">
                <a:latin typeface="Times New Roman" panose="02020603050405020304" pitchFamily="18" charset="0"/>
                <a:ea typeface="宋体" panose="02010600030101010101" pitchFamily="2" charset="-122"/>
              </a:rPr>
              <a:t>    return total</a:t>
            </a:r>
            <a:endParaRPr lang="zh-CN" altLang="zh-CN" sz="2400" b="1" kern="100" dirty="0">
              <a:latin typeface="Times New Roman" panose="02020603050405020304" pitchFamily="18" charset="0"/>
              <a:ea typeface="宋体" panose="02010600030101010101" pitchFamily="2" charset="-122"/>
            </a:endParaRPr>
          </a:p>
          <a:p>
            <a:pPr indent="266700" algn="just">
              <a:spcAft>
                <a:spcPts val="0"/>
              </a:spcAft>
              <a:defRPr/>
            </a:pPr>
            <a:r>
              <a:rPr lang="x-none" altLang="zh-CN" sz="2400" b="1" kern="100" dirty="0">
                <a:latin typeface="Times New Roman" panose="02020603050405020304" pitchFamily="18" charset="0"/>
                <a:ea typeface="宋体" panose="02010600030101010101" pitchFamily="2" charset="-122"/>
              </a:rPr>
              <a:t>print(my_sum3(1, 2))            #</a:t>
            </a:r>
            <a:r>
              <a:rPr lang="x-none" altLang="zh-CN" sz="2400" b="1" kern="100" dirty="0">
                <a:latin typeface="宋体" panose="02010600030101010101" pitchFamily="2" charset="-122"/>
                <a:ea typeface="宋体" panose="02010600030101010101" pitchFamily="2" charset="-122"/>
              </a:rPr>
              <a:t>计算</a:t>
            </a:r>
            <a:r>
              <a:rPr lang="x-none" altLang="zh-CN" sz="2400" b="1" kern="100" dirty="0">
                <a:latin typeface="Times New Roman" panose="02020603050405020304" pitchFamily="18" charset="0"/>
                <a:ea typeface="宋体" panose="02010600030101010101" pitchFamily="2" charset="-122"/>
              </a:rPr>
              <a:t>1+2</a:t>
            </a:r>
            <a:endParaRPr lang="zh-CN" altLang="zh-CN" sz="2400" b="1" kern="100" dirty="0">
              <a:latin typeface="Times New Roman" panose="02020603050405020304" pitchFamily="18" charset="0"/>
              <a:ea typeface="宋体" panose="02010600030101010101" pitchFamily="2" charset="-122"/>
            </a:endParaRPr>
          </a:p>
          <a:p>
            <a:pPr indent="266700" algn="just">
              <a:spcAft>
                <a:spcPts val="0"/>
              </a:spcAft>
              <a:defRPr/>
            </a:pPr>
            <a:r>
              <a:rPr lang="x-none" altLang="zh-CN" sz="2400" b="1" kern="100" dirty="0">
                <a:latin typeface="Times New Roman" panose="02020603050405020304" pitchFamily="18" charset="0"/>
                <a:ea typeface="宋体" panose="02010600030101010101" pitchFamily="2" charset="-122"/>
              </a:rPr>
              <a:t>print(my_sum3(1, 2, 3, 4, 5))      #</a:t>
            </a:r>
            <a:r>
              <a:rPr lang="x-none" altLang="zh-CN" sz="2400" b="1" kern="100" dirty="0">
                <a:latin typeface="宋体" panose="02010600030101010101" pitchFamily="2" charset="-122"/>
                <a:ea typeface="宋体" panose="02010600030101010101" pitchFamily="2" charset="-122"/>
              </a:rPr>
              <a:t>计算</a:t>
            </a:r>
            <a:r>
              <a:rPr lang="x-none" altLang="zh-CN" sz="2400" b="1" kern="100" dirty="0">
                <a:latin typeface="Times New Roman" panose="02020603050405020304" pitchFamily="18" charset="0"/>
                <a:ea typeface="宋体" panose="02010600030101010101" pitchFamily="2" charset="-122"/>
              </a:rPr>
              <a:t>1+2+3+4+5</a:t>
            </a:r>
            <a:endParaRPr lang="zh-CN" altLang="zh-CN" sz="2400" b="1" kern="100" dirty="0">
              <a:latin typeface="Times New Roman" panose="02020603050405020304" pitchFamily="18" charset="0"/>
              <a:ea typeface="宋体" panose="02010600030101010101" pitchFamily="2" charset="-122"/>
            </a:endParaRPr>
          </a:p>
          <a:p>
            <a:pPr indent="266700" algn="just">
              <a:spcAft>
                <a:spcPts val="0"/>
              </a:spcAft>
              <a:defRPr/>
            </a:pPr>
            <a:r>
              <a:rPr lang="x-none" altLang="zh-CN" sz="2400" b="1" kern="100" dirty="0">
                <a:latin typeface="Times New Roman" panose="02020603050405020304" pitchFamily="18" charset="0"/>
                <a:ea typeface="宋体" panose="02010600030101010101" pitchFamily="2" charset="-122"/>
              </a:rPr>
              <a:t>print(my_sum3(1, 2, 3, 4, 5, 6, 7))  #</a:t>
            </a:r>
            <a:r>
              <a:rPr lang="x-none" altLang="zh-CN" sz="2400" b="1" kern="100" dirty="0">
                <a:latin typeface="宋体" panose="02010600030101010101" pitchFamily="2" charset="-122"/>
                <a:ea typeface="宋体" panose="02010600030101010101" pitchFamily="2" charset="-122"/>
              </a:rPr>
              <a:t>计算</a:t>
            </a:r>
            <a:r>
              <a:rPr lang="x-none" altLang="zh-CN" sz="2400" b="1" kern="100" dirty="0">
                <a:latin typeface="Times New Roman" panose="02020603050405020304" pitchFamily="18" charset="0"/>
                <a:ea typeface="宋体" panose="02010600030101010101" pitchFamily="2" charset="-122"/>
              </a:rPr>
              <a:t>1+2+3+4+5+6+7</a:t>
            </a:r>
            <a:endParaRPr lang="zh-CN" altLang="zh-CN" sz="2400" b="1" kern="100" dirty="0">
              <a:latin typeface="Times New Roman" panose="02020603050405020304" pitchFamily="18" charset="0"/>
              <a:ea typeface="宋体" panose="02010600030101010101" pitchFamily="2" charset="-122"/>
            </a:endParaRPr>
          </a:p>
        </p:txBody>
      </p:sp>
      <p:sp>
        <p:nvSpPr>
          <p:cNvPr id="3" name="矩形 2"/>
          <p:cNvSpPr/>
          <p:nvPr/>
        </p:nvSpPr>
        <p:spPr>
          <a:xfrm>
            <a:off x="9139603" y="2734886"/>
            <a:ext cx="2922164" cy="1795549"/>
          </a:xfrm>
          <a:prstGeom prst="rect">
            <a:avLst/>
          </a:prstGeom>
        </p:spPr>
        <p:txBody>
          <a:bodyPr wrap="square">
            <a:spAutoFit/>
          </a:bodyPr>
          <a:lstStyle/>
          <a:p>
            <a:r>
              <a:rPr lang="en-US" altLang="zh-CN" dirty="0" err="1"/>
              <a:t>def</a:t>
            </a:r>
            <a:r>
              <a:rPr lang="en-US" altLang="zh-CN" dirty="0"/>
              <a:t> my_sum3(*c):          </a:t>
            </a:r>
            <a:endParaRPr lang="zh-CN" altLang="en-US" dirty="0"/>
          </a:p>
          <a:p>
            <a:r>
              <a:rPr lang="zh-CN" altLang="en-US" dirty="0"/>
              <a:t>    </a:t>
            </a:r>
            <a:r>
              <a:rPr lang="en-US" altLang="zh-CN" dirty="0"/>
              <a:t>total=0</a:t>
            </a:r>
          </a:p>
          <a:p>
            <a:r>
              <a:rPr lang="en-US" altLang="zh-CN" dirty="0"/>
              <a:t>    for n in c:</a:t>
            </a:r>
          </a:p>
          <a:p>
            <a:r>
              <a:rPr lang="en-US" altLang="zh-CN" dirty="0"/>
              <a:t>       total = total + n</a:t>
            </a:r>
          </a:p>
          <a:p>
            <a:r>
              <a:rPr lang="en-US" altLang="zh-CN" dirty="0"/>
              <a:t>    return total</a:t>
            </a:r>
          </a:p>
          <a:p>
            <a:r>
              <a:rPr lang="en-US" altLang="zh-CN" dirty="0"/>
              <a:t>print(my_sum3(1,2,3)) </a:t>
            </a:r>
            <a:endParaRPr lang="zh-CN" altLang="en-US" dirty="0"/>
          </a:p>
        </p:txBody>
      </p:sp>
    </p:spTree>
    <p:extLst>
      <p:ext uri="{BB962C8B-B14F-4D97-AF65-F5344CB8AC3E}">
        <p14:creationId xmlns:p14="http://schemas.microsoft.com/office/powerpoint/2010/main" val="3707336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5.2.4  可变长度参数</a:t>
            </a:r>
            <a:endParaRPr lang="zh-CN" altLang="en-US"/>
          </a:p>
        </p:txBody>
      </p:sp>
      <p:sp>
        <p:nvSpPr>
          <p:cNvPr id="3" name="内容占位符 2"/>
          <p:cNvSpPr>
            <a:spLocks noGrp="1"/>
          </p:cNvSpPr>
          <p:nvPr>
            <p:ph idx="1"/>
          </p:nvPr>
        </p:nvSpPr>
        <p:spPr/>
        <p:txBody>
          <a:bodyPr>
            <a:normAutofit/>
          </a:bodyPr>
          <a:lstStyle/>
          <a:p>
            <a:pPr marL="508000" indent="-508000" defTabSz="914400" fontAlgn="base">
              <a:lnSpc>
                <a:spcPct val="80000"/>
              </a:lnSpc>
              <a:buSzPct val="90000"/>
              <a:buFont typeface="Wingdings" panose="05000000000000000000" charset="0"/>
              <a:buChar char="v"/>
            </a:pPr>
            <a:r>
              <a:rPr lang="en-US" altLang="zh-CN" sz="2400" b="1" dirty="0">
                <a:latin typeface="宋体" panose="02010600030101010101" pitchFamily="2" charset="-122"/>
                <a:sym typeface="+mn-ea"/>
              </a:rPr>
              <a:t>**parameter</a:t>
            </a:r>
            <a:r>
              <a:rPr lang="zh-CN" altLang="en-US" sz="2400" b="1" dirty="0">
                <a:latin typeface="宋体" panose="02010600030101010101" pitchFamily="2" charset="-122"/>
                <a:sym typeface="+mn-ea"/>
              </a:rPr>
              <a:t>的用法</a:t>
            </a:r>
            <a:endParaRPr lang="zh-CN" altLang="en-US" sz="2400" b="1" strike="noStrike" noProof="1">
              <a:latin typeface="宋体" panose="02010600030101010101" pitchFamily="2" charset="-122"/>
            </a:endParaRPr>
          </a:p>
          <a:p>
            <a:pPr defTabSz="914400" fontAlgn="base">
              <a:lnSpc>
                <a:spcPct val="80000"/>
              </a:lnSpc>
              <a:buSzPct val="90000"/>
              <a:buFont typeface="Wingdings" panose="05000000000000000000" pitchFamily="2" charset="2"/>
              <a:buNone/>
            </a:pPr>
            <a:endParaRPr lang="en-US" altLang="x-none" b="1" strike="noStrike" noProof="1"/>
          </a:p>
          <a:p>
            <a:pPr defTabSz="914400" fontAlgn="base">
              <a:lnSpc>
                <a:spcPct val="80000"/>
              </a:lnSpc>
              <a:buSzPct val="90000"/>
              <a:buFont typeface="Wingdings" panose="05000000000000000000" pitchFamily="2" charset="2"/>
              <a:buNone/>
            </a:pPr>
            <a:r>
              <a:rPr lang="en-US" altLang="x-none" sz="2000" b="1" dirty="0">
                <a:latin typeface="Consolas" panose="020B0609020204030204" charset="0"/>
                <a:sym typeface="+mn-ea"/>
              </a:rPr>
              <a:t>&gt;&gt;&gt; def demo(**p):</a:t>
            </a:r>
            <a:endParaRPr lang="en-US" altLang="x-none" sz="2000" b="1" strike="noStrike" noProof="1">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b="1" dirty="0">
                <a:latin typeface="Consolas" panose="020B0609020204030204" charset="0"/>
                <a:sym typeface="+mn-ea"/>
              </a:rPr>
              <a:t>    for item in p.items():</a:t>
            </a:r>
            <a:endParaRPr lang="en-US" altLang="x-none" sz="2000" b="1" strike="noStrike" noProof="1">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b="1" dirty="0">
                <a:latin typeface="Consolas" panose="020B0609020204030204" charset="0"/>
                <a:sym typeface="+mn-ea"/>
              </a:rPr>
              <a:t>        print(item)</a:t>
            </a:r>
            <a:endParaRPr lang="en-US" altLang="x-none" sz="2000" b="1" strike="noStrike" noProof="1">
              <a:latin typeface="Consolas" panose="020B0609020204030204" charset="0"/>
            </a:endParaRPr>
          </a:p>
          <a:p>
            <a:pPr defTabSz="914400" fontAlgn="base">
              <a:lnSpc>
                <a:spcPct val="80000"/>
              </a:lnSpc>
              <a:buSzPct val="90000"/>
              <a:buFont typeface="Wingdings" panose="05000000000000000000" pitchFamily="2" charset="2"/>
              <a:buNone/>
            </a:pPr>
            <a:endParaRPr lang="en-US" altLang="x-none" sz="2000" b="1" strike="noStrike" noProof="1">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b="1" dirty="0">
                <a:latin typeface="Consolas" panose="020B0609020204030204" charset="0"/>
                <a:sym typeface="+mn-ea"/>
              </a:rPr>
              <a:t>&gt;&gt;&gt; demo(x=1,y=2,z=3)</a:t>
            </a:r>
            <a:endParaRPr lang="en-US" altLang="x-none" sz="2000" b="1" strike="noStrike" noProof="1">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b="1" dirty="0">
                <a:solidFill>
                  <a:srgbClr val="00B0F0"/>
                </a:solidFill>
                <a:latin typeface="Consolas" panose="020B0609020204030204" charset="0"/>
                <a:sym typeface="+mn-ea"/>
              </a:rPr>
              <a:t>('y', 2)</a:t>
            </a:r>
            <a:endParaRPr lang="en-US" altLang="x-none" sz="2000" b="1" strike="noStrike" noProof="1">
              <a:solidFill>
                <a:srgbClr val="00B0F0"/>
              </a:solidFill>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b="1" dirty="0">
                <a:solidFill>
                  <a:srgbClr val="00B0F0"/>
                </a:solidFill>
                <a:latin typeface="Consolas" panose="020B0609020204030204" charset="0"/>
                <a:sym typeface="+mn-ea"/>
              </a:rPr>
              <a:t>('x', 1)</a:t>
            </a:r>
            <a:endParaRPr lang="en-US" altLang="x-none" sz="2000" b="1" strike="noStrike" noProof="1">
              <a:solidFill>
                <a:srgbClr val="00B0F0"/>
              </a:solidFill>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b="1" dirty="0">
                <a:solidFill>
                  <a:srgbClr val="00B0F0"/>
                </a:solidFill>
                <a:latin typeface="Consolas" panose="020B0609020204030204" charset="0"/>
                <a:sym typeface="+mn-ea"/>
              </a:rPr>
              <a:t>('z', 3)</a:t>
            </a:r>
            <a:endParaRPr lang="zh-CN" altLang="en-US" sz="2000" b="1"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16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noChangeArrowheads="1"/>
          </p:cNvSpPr>
          <p:nvPr>
            <p:ph idx="1"/>
          </p:nvPr>
        </p:nvSpPr>
        <p:spPr>
          <a:xfrm>
            <a:off x="1187205" y="1074006"/>
            <a:ext cx="9750426" cy="1654175"/>
          </a:xfrm>
        </p:spPr>
        <p:txBody>
          <a:bodyPr/>
          <a:lstStyle/>
          <a:p>
            <a:pPr marL="0" indent="0" eaLnBrk="1" hangingPunct="1">
              <a:buFont typeface="Arial" panose="020B0604020202020204" pitchFamily="34" charset="0"/>
              <a:buNone/>
            </a:pPr>
            <a:r>
              <a:rPr lang="zh-CN" altLang="zh-CN" sz="2800" b="1" dirty="0" smtClean="0">
                <a:solidFill>
                  <a:srgbClr val="FF0000"/>
                </a:solidFill>
                <a:ea typeface="宋体" pitchFamily="2" charset="-122"/>
              </a:rPr>
              <a:t>可变参数示例</a:t>
            </a:r>
            <a:r>
              <a:rPr lang="en-US" altLang="zh-CN" sz="2800" b="1" dirty="0" smtClean="0">
                <a:solidFill>
                  <a:srgbClr val="FF0000"/>
                </a:solidFill>
                <a:ea typeface="宋体" pitchFamily="2" charset="-122"/>
              </a:rPr>
              <a:t>2</a:t>
            </a:r>
            <a:r>
              <a:rPr lang="zh-CN" altLang="zh-CN" sz="2800" b="1" dirty="0" smtClean="0">
                <a:solidFill>
                  <a:srgbClr val="FF0000"/>
                </a:solidFill>
                <a:ea typeface="宋体" pitchFamily="2" charset="-122"/>
              </a:rPr>
              <a:t>（</a:t>
            </a:r>
            <a:r>
              <a:rPr lang="en-US" altLang="zh-CN" sz="2800" b="1" dirty="0" smtClean="0">
                <a:solidFill>
                  <a:srgbClr val="FF0000"/>
                </a:solidFill>
                <a:ea typeface="宋体" pitchFamily="2" charset="-122"/>
              </a:rPr>
              <a:t>my_sumVarArgs2.py</a:t>
            </a:r>
            <a:r>
              <a:rPr lang="zh-CN" altLang="zh-CN" sz="2800" b="1" dirty="0" smtClean="0">
                <a:solidFill>
                  <a:srgbClr val="FF0000"/>
                </a:solidFill>
                <a:ea typeface="宋体" pitchFamily="2" charset="-122"/>
              </a:rPr>
              <a:t>）。利用带星和双星的参数计算各数字累加和</a:t>
            </a:r>
            <a:endParaRPr lang="zh-CN" altLang="en-US" sz="2800" b="1" dirty="0" smtClean="0">
              <a:solidFill>
                <a:srgbClr val="FF0000"/>
              </a:solidFill>
              <a:ea typeface="宋体" pitchFamily="2" charset="-122"/>
            </a:endParaRPr>
          </a:p>
        </p:txBody>
      </p:sp>
      <p:pic>
        <p:nvPicPr>
          <p:cNvPr id="3174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6088" y="3314700"/>
            <a:ext cx="24003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433388" y="1998663"/>
            <a:ext cx="8736012" cy="4156075"/>
          </a:xfrm>
          <a:prstGeom prst="rect">
            <a:avLst/>
          </a:prstGeom>
          <a:ln>
            <a:solidFill>
              <a:srgbClr val="FF0000"/>
            </a:solidFill>
          </a:ln>
        </p:spPr>
        <p:txBody>
          <a:bodyPr>
            <a:spAutoFit/>
          </a:bodyPr>
          <a:lstStyle/>
          <a:p>
            <a:pPr indent="266700" algn="just">
              <a:spcAft>
                <a:spcPts val="0"/>
              </a:spcAft>
              <a:defRPr/>
            </a:pPr>
            <a:r>
              <a:rPr lang="x-none" altLang="zh-CN" sz="2400" b="1" kern="100" dirty="0">
                <a:latin typeface="Times New Roman" panose="02020603050405020304" pitchFamily="18" charset="0"/>
                <a:ea typeface="宋体" panose="02010600030101010101" pitchFamily="2" charset="-122"/>
              </a:rPr>
              <a:t>def my_sum4(a, b, *c, </a:t>
            </a:r>
            <a:r>
              <a:rPr lang="x-none" altLang="zh-CN" sz="2400" b="1" kern="100" dirty="0">
                <a:solidFill>
                  <a:srgbClr val="00B0F0"/>
                </a:solidFill>
                <a:latin typeface="Times New Roman" panose="02020603050405020304" pitchFamily="18" charset="0"/>
                <a:ea typeface="宋体" panose="02010600030101010101" pitchFamily="2" charset="-122"/>
              </a:rPr>
              <a:t>**d</a:t>
            </a:r>
            <a:r>
              <a:rPr lang="x-none" altLang="zh-CN" sz="2400" b="1" kern="100" dirty="0">
                <a:latin typeface="Times New Roman" panose="02020603050405020304" pitchFamily="18" charset="0"/>
                <a:ea typeface="宋体" panose="02010600030101010101" pitchFamily="2" charset="-122"/>
              </a:rPr>
              <a:t>):  #</a:t>
            </a:r>
            <a:r>
              <a:rPr lang="x-none" altLang="zh-CN" sz="2400" b="1" kern="100" dirty="0">
                <a:latin typeface="宋体" panose="02010600030101010101" pitchFamily="2" charset="-122"/>
                <a:ea typeface="宋体" panose="02010600030101010101" pitchFamily="2" charset="-122"/>
              </a:rPr>
              <a:t>各数字累加和</a:t>
            </a:r>
            <a:endParaRPr lang="zh-CN" altLang="zh-CN" sz="2400" b="1" kern="100" dirty="0">
              <a:latin typeface="Times New Roman" panose="02020603050405020304" pitchFamily="18" charset="0"/>
              <a:ea typeface="宋体" panose="02010600030101010101" pitchFamily="2" charset="-122"/>
            </a:endParaRPr>
          </a:p>
          <a:p>
            <a:pPr indent="266700" algn="just">
              <a:spcAft>
                <a:spcPts val="0"/>
              </a:spcAft>
              <a:defRPr/>
            </a:pPr>
            <a:r>
              <a:rPr lang="x-none" altLang="zh-CN" sz="2400" b="1" kern="100" dirty="0">
                <a:latin typeface="Times New Roman" panose="02020603050405020304" pitchFamily="18" charset="0"/>
                <a:ea typeface="宋体" panose="02010600030101010101" pitchFamily="2" charset="-122"/>
              </a:rPr>
              <a:t>    total = a + b</a:t>
            </a:r>
            <a:endParaRPr lang="zh-CN" altLang="zh-CN" sz="2400" b="1" kern="100" dirty="0">
              <a:latin typeface="Times New Roman" panose="02020603050405020304" pitchFamily="18" charset="0"/>
              <a:ea typeface="宋体" panose="02010600030101010101" pitchFamily="2" charset="-122"/>
            </a:endParaRPr>
          </a:p>
          <a:p>
            <a:pPr indent="266700" algn="just">
              <a:spcAft>
                <a:spcPts val="0"/>
              </a:spcAft>
              <a:defRPr/>
            </a:pPr>
            <a:r>
              <a:rPr lang="x-none" altLang="zh-CN" sz="2400" b="1" kern="100" dirty="0">
                <a:latin typeface="Times New Roman" panose="02020603050405020304" pitchFamily="18" charset="0"/>
                <a:ea typeface="宋体" panose="02010600030101010101" pitchFamily="2" charset="-122"/>
              </a:rPr>
              <a:t>    for n in c:             #</a:t>
            </a:r>
            <a:r>
              <a:rPr lang="x-none" altLang="zh-CN" sz="2400" b="1" kern="100" dirty="0">
                <a:latin typeface="宋体" panose="02010600030101010101" pitchFamily="2" charset="-122"/>
                <a:ea typeface="宋体" panose="02010600030101010101" pitchFamily="2" charset="-122"/>
              </a:rPr>
              <a:t>元组中各元素累加和</a:t>
            </a:r>
            <a:endParaRPr lang="zh-CN" altLang="zh-CN" sz="2400" b="1" kern="100" dirty="0">
              <a:latin typeface="Times New Roman" panose="02020603050405020304" pitchFamily="18" charset="0"/>
              <a:ea typeface="宋体" panose="02010600030101010101" pitchFamily="2" charset="-122"/>
            </a:endParaRPr>
          </a:p>
          <a:p>
            <a:pPr indent="266700" algn="just">
              <a:spcAft>
                <a:spcPts val="0"/>
              </a:spcAft>
              <a:defRPr/>
            </a:pPr>
            <a:r>
              <a:rPr lang="x-none" altLang="zh-CN" sz="2400" b="1" kern="100" dirty="0">
                <a:latin typeface="Times New Roman" panose="02020603050405020304" pitchFamily="18" charset="0"/>
                <a:ea typeface="宋体" panose="02010600030101010101" pitchFamily="2" charset="-122"/>
              </a:rPr>
              <a:t>       total = total + n</a:t>
            </a:r>
            <a:endParaRPr lang="zh-CN" altLang="zh-CN" sz="2400" b="1" kern="100" dirty="0">
              <a:latin typeface="Times New Roman" panose="02020603050405020304" pitchFamily="18" charset="0"/>
              <a:ea typeface="宋体" panose="02010600030101010101" pitchFamily="2" charset="-122"/>
            </a:endParaRPr>
          </a:p>
          <a:p>
            <a:pPr indent="266700" algn="just">
              <a:spcAft>
                <a:spcPts val="0"/>
              </a:spcAft>
              <a:defRPr/>
            </a:pPr>
            <a:r>
              <a:rPr lang="x-none" altLang="zh-CN" sz="2400" b="1" kern="100" dirty="0">
                <a:latin typeface="Times New Roman" panose="02020603050405020304" pitchFamily="18" charset="0"/>
                <a:ea typeface="宋体" panose="02010600030101010101" pitchFamily="2" charset="-122"/>
              </a:rPr>
              <a:t>    for key in d:           #</a:t>
            </a:r>
            <a:r>
              <a:rPr lang="x-none" altLang="zh-CN" sz="2400" b="1" kern="100" dirty="0">
                <a:latin typeface="宋体" panose="02010600030101010101" pitchFamily="2" charset="-122"/>
                <a:ea typeface="宋体" panose="02010600030101010101" pitchFamily="2" charset="-122"/>
              </a:rPr>
              <a:t>字典中各元素累加和</a:t>
            </a:r>
            <a:endParaRPr lang="zh-CN" altLang="zh-CN" sz="2400" b="1" kern="100" dirty="0">
              <a:latin typeface="Times New Roman" panose="02020603050405020304" pitchFamily="18" charset="0"/>
              <a:ea typeface="宋体" panose="02010600030101010101" pitchFamily="2" charset="-122"/>
            </a:endParaRPr>
          </a:p>
          <a:p>
            <a:pPr indent="266700" algn="just">
              <a:spcAft>
                <a:spcPts val="0"/>
              </a:spcAft>
              <a:defRPr/>
            </a:pPr>
            <a:r>
              <a:rPr lang="x-none" altLang="zh-CN" sz="2400" b="1" kern="100" dirty="0">
                <a:latin typeface="Times New Roman" panose="02020603050405020304" pitchFamily="18" charset="0"/>
                <a:ea typeface="宋体" panose="02010600030101010101" pitchFamily="2" charset="-122"/>
              </a:rPr>
              <a:t>        total = total + d[key]</a:t>
            </a:r>
            <a:endParaRPr lang="zh-CN" altLang="zh-CN" sz="2400" b="1" kern="100" dirty="0">
              <a:latin typeface="Times New Roman" panose="02020603050405020304" pitchFamily="18" charset="0"/>
              <a:ea typeface="宋体" panose="02010600030101010101" pitchFamily="2" charset="-122"/>
            </a:endParaRPr>
          </a:p>
          <a:p>
            <a:pPr indent="266700" algn="just">
              <a:spcAft>
                <a:spcPts val="0"/>
              </a:spcAft>
              <a:defRPr/>
            </a:pPr>
            <a:r>
              <a:rPr lang="x-none" altLang="zh-CN" sz="2400" b="1" kern="100" dirty="0">
                <a:latin typeface="Times New Roman" panose="02020603050405020304" pitchFamily="18" charset="0"/>
                <a:ea typeface="宋体" panose="02010600030101010101" pitchFamily="2" charset="-122"/>
              </a:rPr>
              <a:t>    return total</a:t>
            </a:r>
            <a:endParaRPr lang="zh-CN" altLang="zh-CN" sz="2400" b="1" kern="100" dirty="0">
              <a:latin typeface="Times New Roman" panose="02020603050405020304" pitchFamily="18" charset="0"/>
              <a:ea typeface="宋体" panose="02010600030101010101" pitchFamily="2" charset="-122"/>
            </a:endParaRPr>
          </a:p>
          <a:p>
            <a:pPr indent="266700" algn="just">
              <a:spcAft>
                <a:spcPts val="0"/>
              </a:spcAft>
              <a:defRPr/>
            </a:pPr>
            <a:r>
              <a:rPr lang="x-none" altLang="zh-CN" sz="2400" b="1" kern="100" dirty="0">
                <a:latin typeface="Times New Roman" panose="02020603050405020304" pitchFamily="18" charset="0"/>
                <a:ea typeface="宋体" panose="02010600030101010101" pitchFamily="2" charset="-122"/>
              </a:rPr>
              <a:t>print(my_sum4(1, 2))                        #</a:t>
            </a:r>
            <a:r>
              <a:rPr lang="x-none" altLang="zh-CN" sz="2400" b="1" kern="100" dirty="0">
                <a:latin typeface="宋体" panose="02010600030101010101" pitchFamily="2" charset="-122"/>
                <a:ea typeface="宋体" panose="02010600030101010101" pitchFamily="2" charset="-122"/>
              </a:rPr>
              <a:t>计算</a:t>
            </a:r>
            <a:r>
              <a:rPr lang="x-none" altLang="zh-CN" sz="2400" b="1" kern="100" dirty="0">
                <a:latin typeface="Times New Roman" panose="02020603050405020304" pitchFamily="18" charset="0"/>
                <a:ea typeface="宋体" panose="02010600030101010101" pitchFamily="2" charset="-122"/>
              </a:rPr>
              <a:t>1+2</a:t>
            </a:r>
            <a:endParaRPr lang="zh-CN" altLang="zh-CN" sz="2400" b="1" kern="100" dirty="0">
              <a:latin typeface="Times New Roman" panose="02020603050405020304" pitchFamily="18" charset="0"/>
              <a:ea typeface="宋体" panose="02010600030101010101" pitchFamily="2" charset="-122"/>
            </a:endParaRPr>
          </a:p>
          <a:p>
            <a:pPr indent="266700" algn="just">
              <a:spcAft>
                <a:spcPts val="0"/>
              </a:spcAft>
              <a:defRPr/>
            </a:pPr>
            <a:r>
              <a:rPr lang="x-none" altLang="zh-CN" sz="2400" b="1" kern="100" dirty="0">
                <a:latin typeface="Times New Roman" panose="02020603050405020304" pitchFamily="18" charset="0"/>
                <a:ea typeface="宋体" panose="02010600030101010101" pitchFamily="2" charset="-122"/>
              </a:rPr>
              <a:t>print(my_sum4(1, 2, 3, 4, 5)) </a:t>
            </a:r>
            <a:r>
              <a:rPr lang="en-US" altLang="zh-CN" sz="2400" b="1" kern="100" dirty="0">
                <a:latin typeface="Times New Roman" panose="02020603050405020304" pitchFamily="18" charset="0"/>
                <a:ea typeface="宋体" panose="02010600030101010101" pitchFamily="2" charset="-122"/>
              </a:rPr>
              <a:t>         </a:t>
            </a:r>
            <a:r>
              <a:rPr lang="x-none" altLang="zh-CN" sz="2400" b="1" kern="100" dirty="0">
                <a:latin typeface="Times New Roman" panose="02020603050405020304" pitchFamily="18" charset="0"/>
                <a:ea typeface="宋体" panose="02010600030101010101" pitchFamily="2" charset="-122"/>
              </a:rPr>
              <a:t>#</a:t>
            </a:r>
            <a:r>
              <a:rPr lang="x-none" altLang="zh-CN" sz="2400" b="1" kern="100" dirty="0">
                <a:latin typeface="宋体" panose="02010600030101010101" pitchFamily="2" charset="-122"/>
                <a:ea typeface="宋体" panose="02010600030101010101" pitchFamily="2" charset="-122"/>
              </a:rPr>
              <a:t>计算</a:t>
            </a:r>
            <a:r>
              <a:rPr lang="x-none" altLang="zh-CN" sz="2400" b="1" kern="100" dirty="0">
                <a:latin typeface="Times New Roman" panose="02020603050405020304" pitchFamily="18" charset="0"/>
                <a:ea typeface="宋体" panose="02010600030101010101" pitchFamily="2" charset="-122"/>
              </a:rPr>
              <a:t>1+2+3+4+5</a:t>
            </a:r>
            <a:endParaRPr lang="zh-CN" altLang="zh-CN" sz="2400" b="1" kern="100" dirty="0">
              <a:latin typeface="Times New Roman" panose="02020603050405020304" pitchFamily="18" charset="0"/>
              <a:ea typeface="宋体" panose="02010600030101010101" pitchFamily="2" charset="-122"/>
            </a:endParaRPr>
          </a:p>
          <a:p>
            <a:pPr indent="266700" algn="just">
              <a:spcAft>
                <a:spcPts val="0"/>
              </a:spcAft>
              <a:defRPr/>
            </a:pPr>
            <a:r>
              <a:rPr lang="x-none" altLang="zh-CN" sz="2400" b="1" kern="100" dirty="0">
                <a:latin typeface="Times New Roman" panose="02020603050405020304" pitchFamily="18" charset="0"/>
                <a:ea typeface="宋体" panose="02010600030101010101" pitchFamily="2" charset="-122"/>
              </a:rPr>
              <a:t>print(my_sum4(1, 2, 3, 4, 5, male = 6, female = 7)) </a:t>
            </a:r>
            <a:endParaRPr lang="en-US" altLang="zh-CN" sz="2400" b="1" kern="100" dirty="0">
              <a:latin typeface="Times New Roman" panose="02020603050405020304" pitchFamily="18" charset="0"/>
              <a:ea typeface="宋体" panose="02010600030101010101" pitchFamily="2" charset="-122"/>
            </a:endParaRPr>
          </a:p>
          <a:p>
            <a:pPr indent="266700" algn="just">
              <a:spcAft>
                <a:spcPts val="0"/>
              </a:spcAft>
              <a:defRPr/>
            </a:pPr>
            <a:r>
              <a:rPr lang="x-none" altLang="zh-CN" sz="2400" b="1" kern="100" dirty="0">
                <a:latin typeface="Times New Roman" panose="02020603050405020304" pitchFamily="18" charset="0"/>
                <a:ea typeface="宋体" panose="02010600030101010101" pitchFamily="2" charset="-122"/>
              </a:rPr>
              <a:t>#</a:t>
            </a:r>
            <a:r>
              <a:rPr lang="x-none" altLang="zh-CN" sz="2400" b="1" kern="100" dirty="0">
                <a:latin typeface="宋体" panose="02010600030101010101" pitchFamily="2" charset="-122"/>
                <a:ea typeface="宋体" panose="02010600030101010101" pitchFamily="2" charset="-122"/>
              </a:rPr>
              <a:t>计算</a:t>
            </a:r>
            <a:r>
              <a:rPr lang="x-none" altLang="zh-CN" sz="2400" b="1" kern="100" dirty="0">
                <a:latin typeface="Times New Roman" panose="02020603050405020304" pitchFamily="18" charset="0"/>
                <a:ea typeface="宋体" panose="02010600030101010101" pitchFamily="2" charset="-122"/>
              </a:rPr>
              <a:t>1+2+3+4+5+6+7</a:t>
            </a:r>
            <a:endParaRPr lang="zh-CN" altLang="zh-CN" sz="2400" b="1"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9288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5.2.</a:t>
            </a:r>
            <a:r>
              <a:rPr lang="en-US" altLang="zh-CN"/>
              <a:t>5</a:t>
            </a:r>
            <a:r>
              <a:rPr lang="zh-CN" altLang="en-US"/>
              <a:t>  传递参数时的序列解包</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18</a:t>
            </a:fld>
            <a:endParaRPr lang="zh-CN" altLang="en-US"/>
          </a:p>
        </p:txBody>
      </p:sp>
      <p:sp>
        <p:nvSpPr>
          <p:cNvPr id="50178" name="文本占位符 39938"/>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
            </a:pPr>
            <a:r>
              <a:rPr lang="zh-CN" altLang="en-US" sz="2400" b="1" dirty="0"/>
              <a:t>传递参数时，可以通过</a:t>
            </a:r>
            <a:r>
              <a:rPr lang="zh-CN" altLang="en-US" sz="2400" b="1" dirty="0">
                <a:solidFill>
                  <a:srgbClr val="FF0000"/>
                </a:solidFill>
              </a:rPr>
              <a:t>在实参序列前加一个星号</a:t>
            </a:r>
            <a:r>
              <a:rPr lang="zh-CN" altLang="en-US" sz="2400" b="1" dirty="0"/>
              <a:t>将其解包，然后传递给</a:t>
            </a:r>
            <a:r>
              <a:rPr lang="zh-CN" altLang="en-US" sz="2400" b="1" dirty="0">
                <a:solidFill>
                  <a:srgbClr val="FF0000"/>
                </a:solidFill>
              </a:rPr>
              <a:t>多个单变量形参</a:t>
            </a:r>
            <a:r>
              <a:rPr lang="zh-CN" altLang="en-US" sz="2400" b="1" dirty="0"/>
              <a:t>。</a:t>
            </a:r>
          </a:p>
          <a:p>
            <a:pPr defTabSz="914400">
              <a:lnSpc>
                <a:spcPct val="80000"/>
              </a:lnSpc>
              <a:buSzPct val="90000"/>
              <a:buFont typeface="Wingdings" panose="05000000000000000000" pitchFamily="2" charset="2"/>
              <a:buNone/>
            </a:pPr>
            <a:r>
              <a:rPr lang="en-US" altLang="zh-CN" sz="2000" b="1" dirty="0">
                <a:latin typeface="Consolas" panose="020B0609020204030204" charset="0"/>
              </a:rPr>
              <a:t>&gt;&gt;&gt; </a:t>
            </a:r>
            <a:r>
              <a:rPr lang="en-US" altLang="zh-CN" sz="2000" b="1" dirty="0" err="1">
                <a:latin typeface="Consolas" panose="020B0609020204030204" charset="0"/>
              </a:rPr>
              <a:t>def</a:t>
            </a:r>
            <a:r>
              <a:rPr lang="en-US" altLang="zh-CN" sz="2000" b="1" dirty="0">
                <a:latin typeface="Consolas" panose="020B0609020204030204" charset="0"/>
              </a:rPr>
              <a:t> demo(a, b, c):</a:t>
            </a:r>
          </a:p>
          <a:p>
            <a:pPr defTabSz="914400">
              <a:lnSpc>
                <a:spcPct val="80000"/>
              </a:lnSpc>
              <a:buSzPct val="90000"/>
              <a:buFont typeface="Wingdings" panose="05000000000000000000" pitchFamily="2" charset="2"/>
              <a:buNone/>
            </a:pPr>
            <a:r>
              <a:rPr lang="en-US" altLang="x-none" sz="2000" b="1" dirty="0">
                <a:latin typeface="Consolas" panose="020B0609020204030204" charset="0"/>
              </a:rPr>
              <a:t>    </a:t>
            </a:r>
            <a:r>
              <a:rPr lang="en-US" altLang="zh-CN" sz="2000" b="1" dirty="0">
                <a:latin typeface="Consolas" panose="020B0609020204030204" charset="0"/>
              </a:rPr>
              <a:t>print(</a:t>
            </a:r>
            <a:r>
              <a:rPr lang="en-US" altLang="zh-CN" sz="2000" b="1" dirty="0" err="1">
                <a:latin typeface="Consolas" panose="020B0609020204030204" charset="0"/>
              </a:rPr>
              <a:t>a+b+c</a:t>
            </a:r>
            <a:r>
              <a:rPr lang="en-US" altLang="zh-CN" sz="2000" b="1" dirty="0">
                <a:latin typeface="Consolas" panose="020B0609020204030204" charset="0"/>
              </a:rPr>
              <a:t>)</a:t>
            </a:r>
          </a:p>
          <a:p>
            <a:pPr defTabSz="914400">
              <a:lnSpc>
                <a:spcPct val="80000"/>
              </a:lnSpc>
              <a:buSzPct val="90000"/>
              <a:buFont typeface="Wingdings" panose="05000000000000000000" pitchFamily="2" charset="2"/>
              <a:buNone/>
            </a:pPr>
            <a:endParaRPr lang="en-US" altLang="zh-CN" sz="2000" b="1" dirty="0">
              <a:latin typeface="Consolas" panose="020B0609020204030204" charset="0"/>
            </a:endParaRPr>
          </a:p>
          <a:p>
            <a:pPr defTabSz="914400">
              <a:lnSpc>
                <a:spcPct val="80000"/>
              </a:lnSpc>
              <a:buSzPct val="90000"/>
              <a:buFont typeface="Wingdings" panose="05000000000000000000" pitchFamily="2" charset="2"/>
              <a:buNone/>
            </a:pPr>
            <a:r>
              <a:rPr lang="en-US" altLang="zh-CN" sz="2000" b="1" dirty="0">
                <a:latin typeface="Consolas" panose="020B0609020204030204" charset="0"/>
              </a:rPr>
              <a:t>&gt;&gt;&gt; </a:t>
            </a:r>
            <a:r>
              <a:rPr lang="en-US" altLang="zh-CN" sz="2000" b="1" dirty="0" err="1">
                <a:latin typeface="Consolas" panose="020B0609020204030204" charset="0"/>
              </a:rPr>
              <a:t>seq</a:t>
            </a:r>
            <a:r>
              <a:rPr lang="en-US" altLang="zh-CN" sz="2000" b="1" dirty="0">
                <a:latin typeface="Consolas" panose="020B0609020204030204" charset="0"/>
              </a:rPr>
              <a:t> = [1, 2, 3]</a:t>
            </a:r>
          </a:p>
          <a:p>
            <a:pPr defTabSz="914400">
              <a:lnSpc>
                <a:spcPct val="80000"/>
              </a:lnSpc>
              <a:buSzPct val="90000"/>
              <a:buFont typeface="Wingdings" panose="05000000000000000000" pitchFamily="2" charset="2"/>
              <a:buNone/>
            </a:pPr>
            <a:r>
              <a:rPr lang="en-US" altLang="zh-CN" sz="2000" b="1" dirty="0">
                <a:latin typeface="Consolas" panose="020B0609020204030204" charset="0"/>
              </a:rPr>
              <a:t>&gt;&gt;&gt; demo(*</a:t>
            </a:r>
            <a:r>
              <a:rPr lang="en-US" altLang="zh-CN" sz="2000" b="1" dirty="0" err="1">
                <a:latin typeface="Consolas" panose="020B0609020204030204" charset="0"/>
              </a:rPr>
              <a:t>seq</a:t>
            </a:r>
            <a:r>
              <a:rPr lang="en-US" altLang="zh-CN" sz="2000" b="1" dirty="0">
                <a:latin typeface="Consolas" panose="020B0609020204030204" charset="0"/>
              </a:rPr>
              <a:t>)</a:t>
            </a:r>
          </a:p>
          <a:p>
            <a:pPr defTabSz="914400">
              <a:lnSpc>
                <a:spcPct val="80000"/>
              </a:lnSpc>
              <a:buSzPct val="90000"/>
              <a:buFont typeface="Wingdings" panose="05000000000000000000" pitchFamily="2" charset="2"/>
              <a:buNone/>
            </a:pPr>
            <a:r>
              <a:rPr lang="en-US" altLang="zh-CN" sz="2000" b="1" dirty="0">
                <a:solidFill>
                  <a:srgbClr val="00B0F0"/>
                </a:solidFill>
                <a:latin typeface="Consolas" panose="020B0609020204030204" charset="0"/>
              </a:rPr>
              <a:t>6</a:t>
            </a:r>
          </a:p>
          <a:p>
            <a:pPr defTabSz="914400">
              <a:lnSpc>
                <a:spcPct val="80000"/>
              </a:lnSpc>
              <a:buSzPct val="90000"/>
              <a:buFont typeface="Wingdings" panose="05000000000000000000" pitchFamily="2" charset="2"/>
              <a:buNone/>
            </a:pPr>
            <a:r>
              <a:rPr lang="en-US" altLang="zh-CN" sz="2000" b="1" dirty="0">
                <a:latin typeface="Consolas" panose="020B0609020204030204" charset="0"/>
              </a:rPr>
              <a:t>&gt;&gt;&gt; </a:t>
            </a:r>
            <a:r>
              <a:rPr lang="en-US" altLang="zh-CN" sz="2000" b="1" dirty="0" err="1">
                <a:latin typeface="Consolas" panose="020B0609020204030204" charset="0"/>
              </a:rPr>
              <a:t>tup</a:t>
            </a:r>
            <a:r>
              <a:rPr lang="en-US" altLang="zh-CN" sz="2000" b="1" dirty="0">
                <a:latin typeface="Consolas" panose="020B0609020204030204" charset="0"/>
              </a:rPr>
              <a:t> = (1, 2, 3)</a:t>
            </a:r>
          </a:p>
          <a:p>
            <a:pPr defTabSz="914400">
              <a:lnSpc>
                <a:spcPct val="80000"/>
              </a:lnSpc>
              <a:buSzPct val="90000"/>
              <a:buFont typeface="Wingdings" panose="05000000000000000000" pitchFamily="2" charset="2"/>
              <a:buNone/>
            </a:pPr>
            <a:r>
              <a:rPr lang="en-US" altLang="zh-CN" sz="2000" b="1" dirty="0">
                <a:latin typeface="Consolas" panose="020B0609020204030204" charset="0"/>
              </a:rPr>
              <a:t>&gt;&gt;&gt; demo(*</a:t>
            </a:r>
            <a:r>
              <a:rPr lang="en-US" altLang="zh-CN" sz="2000" b="1" dirty="0" err="1">
                <a:latin typeface="Consolas" panose="020B0609020204030204" charset="0"/>
              </a:rPr>
              <a:t>tup</a:t>
            </a:r>
            <a:r>
              <a:rPr lang="en-US" altLang="zh-CN" sz="2000" b="1" dirty="0">
                <a:latin typeface="Consolas" panose="020B0609020204030204" charset="0"/>
              </a:rPr>
              <a:t>)</a:t>
            </a:r>
          </a:p>
          <a:p>
            <a:pPr defTabSz="914400">
              <a:lnSpc>
                <a:spcPct val="80000"/>
              </a:lnSpc>
              <a:buSzPct val="90000"/>
              <a:buFont typeface="Wingdings" panose="05000000000000000000" pitchFamily="2" charset="2"/>
              <a:buNone/>
            </a:pPr>
            <a:r>
              <a:rPr lang="en-US" altLang="zh-CN" sz="2000" b="1" dirty="0">
                <a:solidFill>
                  <a:srgbClr val="00B0F0"/>
                </a:solidFill>
                <a:latin typeface="Consolas" panose="020B0609020204030204" charset="0"/>
              </a:rPr>
              <a:t>6</a:t>
            </a:r>
          </a:p>
        </p:txBody>
      </p:sp>
      <p:sp>
        <p:nvSpPr>
          <p:cNvPr id="50179" name="文本框 1"/>
          <p:cNvSpPr txBox="1"/>
          <p:nvPr/>
        </p:nvSpPr>
        <p:spPr>
          <a:xfrm>
            <a:off x="5306060" y="2651760"/>
            <a:ext cx="5090795" cy="2553335"/>
          </a:xfrm>
          <a:prstGeom prst="rect">
            <a:avLst/>
          </a:prstGeom>
          <a:noFill/>
          <a:ln w="22225" cap="flat" cmpd="sng">
            <a:solidFill>
              <a:schemeClr val="accent1"/>
            </a:solidFill>
            <a:prstDash val="solid"/>
            <a:round/>
            <a:headEnd type="none" w="med" len="med"/>
            <a:tailEnd type="none" w="med" len="med"/>
          </a:ln>
        </p:spPr>
        <p:txBody>
          <a:bodyPr wrap="square" anchor="t">
            <a:spAutoFit/>
          </a:bodyPr>
          <a:lstStyle/>
          <a:p>
            <a:r>
              <a:rPr lang="zh-CN" altLang="en-US" sz="2000" dirty="0">
                <a:latin typeface="Consolas" panose="020B0609020204030204" charset="0"/>
                <a:ea typeface="宋体" panose="02010600030101010101" pitchFamily="2" charset="-122"/>
              </a:rPr>
              <a:t>&gt;&gt;&gt; dic = {1:'a', 2:'b', 3:'c'}</a:t>
            </a:r>
          </a:p>
          <a:p>
            <a:r>
              <a:rPr lang="zh-CN" altLang="en-US" sz="2000" dirty="0">
                <a:latin typeface="Consolas" panose="020B0609020204030204" charset="0"/>
                <a:ea typeface="宋体" panose="02010600030101010101" pitchFamily="2" charset="-122"/>
              </a:rPr>
              <a:t>&gt;&gt;&gt; demo(*dic</a:t>
            </a:r>
            <a:r>
              <a:rPr lang="zh-CN" altLang="en-US" sz="2000" dirty="0" smtClean="0">
                <a:latin typeface="Consolas" panose="020B0609020204030204" charset="0"/>
                <a:ea typeface="宋体" panose="02010600030101010101" pitchFamily="2" charset="-122"/>
              </a:rPr>
              <a:t>)</a:t>
            </a:r>
            <a:r>
              <a:rPr lang="en-US" altLang="zh-CN" sz="2000" dirty="0" smtClean="0">
                <a:latin typeface="Consolas" panose="020B0609020204030204" charset="0"/>
                <a:ea typeface="宋体" panose="02010600030101010101" pitchFamily="2" charset="-122"/>
              </a:rPr>
              <a:t>#</a:t>
            </a:r>
            <a:r>
              <a:rPr lang="zh-CN" altLang="en-US" sz="2000" dirty="0" smtClean="0">
                <a:latin typeface="Consolas" panose="020B0609020204030204" charset="0"/>
                <a:ea typeface="宋体" panose="02010600030101010101" pitchFamily="2" charset="-122"/>
              </a:rPr>
              <a:t>默认解包键</a:t>
            </a:r>
            <a:endParaRPr lang="zh-CN" altLang="en-US" sz="2000" dirty="0">
              <a:latin typeface="Consolas" panose="020B0609020204030204" charset="0"/>
              <a:ea typeface="宋体" panose="02010600030101010101" pitchFamily="2" charset="-122"/>
            </a:endParaRPr>
          </a:p>
          <a:p>
            <a:r>
              <a:rPr lang="zh-CN" altLang="en-US" sz="2000" dirty="0">
                <a:solidFill>
                  <a:srgbClr val="00B0F0"/>
                </a:solidFill>
                <a:latin typeface="Consolas" panose="020B0609020204030204" charset="0"/>
                <a:ea typeface="宋体" panose="02010600030101010101" pitchFamily="2" charset="-122"/>
              </a:rPr>
              <a:t>6</a:t>
            </a:r>
          </a:p>
          <a:p>
            <a:r>
              <a:rPr lang="zh-CN" altLang="en-US" sz="2000" dirty="0">
                <a:latin typeface="Consolas" panose="020B0609020204030204" charset="0"/>
                <a:ea typeface="宋体" panose="02010600030101010101" pitchFamily="2" charset="-122"/>
              </a:rPr>
              <a:t>&gt;&gt;&gt; Set = {1, 2, 3}</a:t>
            </a:r>
          </a:p>
          <a:p>
            <a:r>
              <a:rPr lang="zh-CN" altLang="en-US" sz="2000" dirty="0">
                <a:latin typeface="Consolas" panose="020B0609020204030204" charset="0"/>
                <a:ea typeface="宋体" panose="02010600030101010101" pitchFamily="2" charset="-122"/>
              </a:rPr>
              <a:t>&gt;&gt;&gt; demo(*Set)</a:t>
            </a:r>
          </a:p>
          <a:p>
            <a:r>
              <a:rPr lang="zh-CN" altLang="en-US" sz="2000" dirty="0">
                <a:solidFill>
                  <a:srgbClr val="00B0F0"/>
                </a:solidFill>
                <a:latin typeface="Consolas" panose="020B0609020204030204" charset="0"/>
                <a:ea typeface="宋体" panose="02010600030101010101" pitchFamily="2" charset="-122"/>
              </a:rPr>
              <a:t>6</a:t>
            </a:r>
          </a:p>
          <a:p>
            <a:r>
              <a:rPr lang="zh-CN" altLang="en-US" sz="2000" dirty="0">
                <a:latin typeface="Consolas" panose="020B0609020204030204" charset="0"/>
                <a:ea typeface="宋体" panose="02010600030101010101" pitchFamily="2" charset="-122"/>
              </a:rPr>
              <a:t>&gt;&gt;&gt; demo(*dic.values())</a:t>
            </a:r>
            <a:endParaRPr lang="zh-CN" altLang="en-US" sz="2000" dirty="0">
              <a:solidFill>
                <a:srgbClr val="FF0000"/>
              </a:solidFill>
              <a:latin typeface="Consolas" panose="020B0609020204030204" charset="0"/>
              <a:ea typeface="宋体" panose="02010600030101010101" pitchFamily="2" charset="-122"/>
            </a:endParaRPr>
          </a:p>
          <a:p>
            <a:r>
              <a:rPr lang="zh-CN" altLang="en-US" sz="2000" dirty="0">
                <a:solidFill>
                  <a:srgbClr val="00B0F0"/>
                </a:solidFill>
                <a:latin typeface="Consolas" panose="020B0609020204030204" charset="0"/>
                <a:ea typeface="宋体" panose="02010600030101010101" pitchFamily="2" charset="-122"/>
              </a:rPr>
              <a:t>abc</a:t>
            </a:r>
          </a:p>
        </p:txBody>
      </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6060" y="5436972"/>
            <a:ext cx="372903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5.2.</a:t>
            </a:r>
            <a:r>
              <a:rPr lang="en-US" altLang="zh-CN">
                <a:sym typeface="+mn-ea"/>
              </a:rPr>
              <a:t>5</a:t>
            </a:r>
            <a:r>
              <a:rPr lang="zh-CN" altLang="en-US">
                <a:sym typeface="+mn-ea"/>
              </a:rPr>
              <a:t>  传递参数时的序列解包</a:t>
            </a:r>
            <a:endParaRPr lang="zh-CN" altLang="en-US"/>
          </a:p>
        </p:txBody>
      </p:sp>
      <p:sp>
        <p:nvSpPr>
          <p:cNvPr id="3" name="内容占位符 2"/>
          <p:cNvSpPr>
            <a:spLocks noGrp="1"/>
          </p:cNvSpPr>
          <p:nvPr>
            <p:ph idx="1"/>
          </p:nvPr>
        </p:nvSpPr>
        <p:spPr>
          <a:xfrm>
            <a:off x="838200" y="1321435"/>
            <a:ext cx="10515600" cy="4883620"/>
          </a:xfrm>
        </p:spPr>
        <p:txBody>
          <a:bodyPr>
            <a:normAutofit fontScale="92500" lnSpcReduction="20000"/>
          </a:bodyPr>
          <a:lstStyle/>
          <a:p>
            <a:pPr fontAlgn="base">
              <a:lnSpc>
                <a:spcPct val="150000"/>
              </a:lnSpc>
              <a:spcBef>
                <a:spcPts val="0"/>
              </a:spcBef>
            </a:pPr>
            <a:r>
              <a:rPr lang="zh-CN" altLang="en-US" sz="2400" b="1" dirty="0">
                <a:sym typeface="+mn-ea"/>
              </a:rPr>
              <a:t>如果</a:t>
            </a:r>
            <a:r>
              <a:rPr lang="zh-CN" altLang="en-US" sz="2400" b="1" dirty="0">
                <a:solidFill>
                  <a:srgbClr val="FF0000"/>
                </a:solidFill>
                <a:sym typeface="+mn-ea"/>
              </a:rPr>
              <a:t>函数实参是字典</a:t>
            </a:r>
            <a:r>
              <a:rPr lang="zh-CN" altLang="en-US" sz="2400" b="1" dirty="0">
                <a:sym typeface="+mn-ea"/>
              </a:rPr>
              <a:t>，可以</a:t>
            </a:r>
            <a:r>
              <a:rPr lang="zh-CN" altLang="en-US" sz="2400" b="1" dirty="0">
                <a:solidFill>
                  <a:srgbClr val="FF0000"/>
                </a:solidFill>
                <a:sym typeface="+mn-ea"/>
              </a:rPr>
              <a:t>在前面加两个星号</a:t>
            </a:r>
            <a:r>
              <a:rPr lang="zh-CN" altLang="en-US" sz="2400" b="1" dirty="0">
                <a:sym typeface="+mn-ea"/>
              </a:rPr>
              <a:t>进行解包，</a:t>
            </a:r>
            <a:r>
              <a:rPr lang="zh-CN" altLang="en-US" sz="2400" b="1" dirty="0">
                <a:solidFill>
                  <a:srgbClr val="FF0000"/>
                </a:solidFill>
                <a:sym typeface="+mn-ea"/>
              </a:rPr>
              <a:t>等价于关键参数</a:t>
            </a:r>
            <a:r>
              <a:rPr lang="zh-CN" altLang="en-US" sz="2400" b="1" dirty="0">
                <a:sym typeface="+mn-ea"/>
              </a:rPr>
              <a:t>。</a:t>
            </a:r>
            <a:endParaRPr lang="zh-CN" altLang="en-US" sz="2400" b="1" strike="noStrike" noProof="1"/>
          </a:p>
          <a:p>
            <a:pPr marL="0" indent="0" fontAlgn="base">
              <a:buNone/>
            </a:pPr>
            <a:r>
              <a:rPr lang="zh-CN" altLang="en-US" sz="2000" b="1" dirty="0">
                <a:latin typeface="Consolas" panose="020B0609020204030204" charset="0"/>
                <a:sym typeface="+mn-ea"/>
              </a:rPr>
              <a:t>&gt;&gt;&gt; def demo(a, b, c):</a:t>
            </a:r>
            <a:endParaRPr lang="zh-CN" altLang="en-US" sz="2000" b="1" strike="noStrike" noProof="1">
              <a:latin typeface="Consolas" panose="020B0609020204030204" charset="0"/>
            </a:endParaRPr>
          </a:p>
          <a:p>
            <a:pPr marL="0" indent="0" fontAlgn="base">
              <a:buNone/>
            </a:pPr>
            <a:r>
              <a:rPr lang="zh-CN" altLang="en-US" sz="2000" b="1" dirty="0">
                <a:latin typeface="Consolas" panose="020B0609020204030204" charset="0"/>
                <a:sym typeface="+mn-ea"/>
              </a:rPr>
              <a:t>    print(a+b+c)</a:t>
            </a:r>
          </a:p>
          <a:p>
            <a:pPr marL="0" indent="0" fontAlgn="base">
              <a:buNone/>
            </a:pPr>
            <a:endParaRPr lang="zh-CN" altLang="en-US" sz="2000" b="1" strike="noStrike" noProof="1">
              <a:latin typeface="Consolas" panose="020B0609020204030204" charset="0"/>
            </a:endParaRPr>
          </a:p>
          <a:p>
            <a:pPr marL="0" indent="0" fontAlgn="base">
              <a:buNone/>
            </a:pPr>
            <a:r>
              <a:rPr lang="zh-CN" altLang="en-US" sz="2000" b="1" dirty="0">
                <a:latin typeface="Consolas" panose="020B0609020204030204" charset="0"/>
                <a:sym typeface="+mn-ea"/>
              </a:rPr>
              <a:t>&gt;&gt;&gt; dic = {'a':1, 'b':2, 'c':3}</a:t>
            </a:r>
            <a:endParaRPr lang="zh-CN" altLang="en-US" sz="2000" b="1" strike="noStrike" noProof="1">
              <a:latin typeface="Consolas" panose="020B0609020204030204" charset="0"/>
            </a:endParaRPr>
          </a:p>
          <a:p>
            <a:pPr marL="0" indent="0" fontAlgn="base">
              <a:buNone/>
            </a:pPr>
            <a:r>
              <a:rPr lang="zh-CN" altLang="en-US" sz="2000" b="1" dirty="0">
                <a:latin typeface="Consolas" panose="020B0609020204030204" charset="0"/>
                <a:sym typeface="+mn-ea"/>
              </a:rPr>
              <a:t>&gt;&gt;&gt; demo(**dic</a:t>
            </a:r>
            <a:r>
              <a:rPr lang="zh-CN" altLang="en-US" sz="2000" b="1" dirty="0" smtClean="0">
                <a:latin typeface="Consolas" panose="020B0609020204030204" charset="0"/>
                <a:sym typeface="+mn-ea"/>
              </a:rPr>
              <a:t>)</a:t>
            </a:r>
            <a:r>
              <a:rPr lang="en-US" altLang="zh-CN" sz="2000" b="1" dirty="0" smtClean="0">
                <a:latin typeface="Consolas" panose="020B0609020204030204" charset="0"/>
                <a:sym typeface="+mn-ea"/>
              </a:rPr>
              <a:t>#</a:t>
            </a:r>
            <a:r>
              <a:rPr lang="zh-CN" altLang="en-US" sz="2000" b="1" dirty="0" smtClean="0">
                <a:latin typeface="Consolas" panose="020B0609020204030204" charset="0"/>
                <a:sym typeface="+mn-ea"/>
              </a:rPr>
              <a:t>默认解包值</a:t>
            </a:r>
            <a:endParaRPr lang="zh-CN" altLang="en-US" sz="2000" b="1" strike="noStrike" noProof="1">
              <a:latin typeface="Consolas" panose="020B0609020204030204" charset="0"/>
            </a:endParaRPr>
          </a:p>
          <a:p>
            <a:pPr marL="0" indent="0" fontAlgn="base">
              <a:buNone/>
            </a:pPr>
            <a:r>
              <a:rPr lang="zh-CN" altLang="en-US" sz="2000" b="1" dirty="0">
                <a:solidFill>
                  <a:srgbClr val="00B0F0"/>
                </a:solidFill>
                <a:latin typeface="Consolas" panose="020B0609020204030204" charset="0"/>
                <a:sym typeface="+mn-ea"/>
              </a:rPr>
              <a:t>6</a:t>
            </a:r>
            <a:endParaRPr lang="zh-CN" altLang="en-US" sz="2000" b="1" strike="noStrike" noProof="1">
              <a:solidFill>
                <a:srgbClr val="00B0F0"/>
              </a:solidFill>
              <a:latin typeface="Consolas" panose="020B0609020204030204" charset="0"/>
            </a:endParaRPr>
          </a:p>
          <a:p>
            <a:pPr marL="0" indent="0" fontAlgn="base">
              <a:buNone/>
            </a:pPr>
            <a:r>
              <a:rPr lang="zh-CN" altLang="en-US" sz="2000" b="1" dirty="0">
                <a:latin typeface="Consolas" panose="020B0609020204030204" charset="0"/>
                <a:sym typeface="+mn-ea"/>
              </a:rPr>
              <a:t>&gt;&gt;&gt; demo(a=1, b=2, c=3)</a:t>
            </a:r>
            <a:endParaRPr lang="zh-CN" altLang="en-US" sz="2000" b="1" strike="noStrike" noProof="1">
              <a:solidFill>
                <a:schemeClr val="tx1"/>
              </a:solidFill>
              <a:latin typeface="Consolas" panose="020B0609020204030204" charset="0"/>
            </a:endParaRPr>
          </a:p>
          <a:p>
            <a:pPr marL="0" indent="0" fontAlgn="base">
              <a:buNone/>
            </a:pPr>
            <a:r>
              <a:rPr lang="zh-CN" altLang="en-US" sz="2000" b="1" dirty="0">
                <a:solidFill>
                  <a:srgbClr val="00B0F0"/>
                </a:solidFill>
                <a:latin typeface="Consolas" panose="020B0609020204030204" charset="0"/>
                <a:sym typeface="+mn-ea"/>
              </a:rPr>
              <a:t>6</a:t>
            </a:r>
            <a:endParaRPr lang="zh-CN" altLang="en-US" sz="2000" b="1" strike="noStrike" noProof="1">
              <a:solidFill>
                <a:srgbClr val="00B0F0"/>
              </a:solidFill>
              <a:latin typeface="Consolas" panose="020B0609020204030204" charset="0"/>
            </a:endParaRPr>
          </a:p>
          <a:p>
            <a:pPr marL="0" indent="0" fontAlgn="base">
              <a:buNone/>
            </a:pPr>
            <a:r>
              <a:rPr lang="zh-CN" altLang="en-US" sz="2000" b="1" dirty="0">
                <a:latin typeface="Consolas" panose="020B0609020204030204" charset="0"/>
                <a:sym typeface="+mn-ea"/>
              </a:rPr>
              <a:t>&gt;&gt;&gt; demo(*dic.values())</a:t>
            </a:r>
            <a:endParaRPr lang="zh-CN" altLang="en-US" sz="2000" b="1" strike="noStrike" noProof="1">
              <a:solidFill>
                <a:schemeClr val="tx1"/>
              </a:solidFill>
              <a:latin typeface="Consolas" panose="020B0609020204030204" charset="0"/>
            </a:endParaRPr>
          </a:p>
          <a:p>
            <a:pPr marL="0" indent="0" fontAlgn="base">
              <a:buNone/>
            </a:pPr>
            <a:r>
              <a:rPr lang="zh-CN" altLang="en-US" sz="2000" b="1" dirty="0" smtClean="0">
                <a:solidFill>
                  <a:srgbClr val="00B0F0"/>
                </a:solidFill>
                <a:latin typeface="Consolas" panose="020B0609020204030204" charset="0"/>
                <a:sym typeface="+mn-ea"/>
              </a:rPr>
              <a:t>6</a:t>
            </a:r>
            <a:endParaRPr lang="en-US" altLang="zh-CN" sz="2000" b="1" dirty="0" smtClean="0">
              <a:solidFill>
                <a:srgbClr val="00B0F0"/>
              </a:solidFill>
              <a:latin typeface="Consolas" panose="020B0609020204030204" charset="0"/>
              <a:sym typeface="+mn-ea"/>
            </a:endParaRPr>
          </a:p>
          <a:p>
            <a:pPr marL="0" indent="0" fontAlgn="base">
              <a:buNone/>
            </a:pPr>
            <a:r>
              <a:rPr lang="it-IT" altLang="zh-CN" sz="2000" b="1" dirty="0"/>
              <a:t>&gt;&gt;&gt; dic = {'a':'1', 'b':'2', 'c':'3'}</a:t>
            </a:r>
          </a:p>
          <a:p>
            <a:pPr marL="0" indent="0" fontAlgn="base">
              <a:buNone/>
            </a:pPr>
            <a:r>
              <a:rPr lang="it-IT" altLang="zh-CN" sz="2000" b="1" dirty="0"/>
              <a:t>&gt;&gt;&gt; demo(**dic</a:t>
            </a:r>
            <a:r>
              <a:rPr lang="it-IT" altLang="zh-CN" sz="2000" b="1" dirty="0" smtClean="0"/>
              <a:t>)</a:t>
            </a:r>
          </a:p>
          <a:p>
            <a:pPr marL="0" indent="0" fontAlgn="base">
              <a:buNone/>
            </a:pPr>
            <a:r>
              <a:rPr lang="it-IT" altLang="zh-CN" sz="2000" b="1" dirty="0" smtClean="0"/>
              <a:t>??</a:t>
            </a:r>
            <a:endParaRPr lang="zh-CN" altLang="en-US" sz="2000" b="1" dirty="0"/>
          </a:p>
        </p:txBody>
      </p:sp>
      <p:sp>
        <p:nvSpPr>
          <p:cNvPr id="4" name="灯片编号占位符 3"/>
          <p:cNvSpPr>
            <a:spLocks noGrp="1"/>
          </p:cNvSpPr>
          <p:nvPr>
            <p:ph type="sldNum" sz="quarter" idx="12"/>
          </p:nvPr>
        </p:nvSpPr>
        <p:spPr>
          <a:xfrm>
            <a:off x="6807200" y="4790684"/>
            <a:ext cx="3877165" cy="1090825"/>
          </a:xfrm>
        </p:spPr>
        <p:txBody>
          <a:bodyPr/>
          <a:lstStyle/>
          <a:p>
            <a:pPr algn="l"/>
            <a:r>
              <a:rPr lang="en-US" altLang="zh-CN" sz="2400" dirty="0" err="1">
                <a:solidFill>
                  <a:srgbClr val="0070C0"/>
                </a:solidFill>
              </a:rPr>
              <a:t>dic</a:t>
            </a:r>
            <a:r>
              <a:rPr lang="en-US" altLang="zh-CN" sz="2400" dirty="0">
                <a:solidFill>
                  <a:srgbClr val="0070C0"/>
                </a:solidFill>
              </a:rPr>
              <a:t> = {1:'a', 2:'b', 3:'c'}</a:t>
            </a:r>
          </a:p>
          <a:p>
            <a:pPr algn="l"/>
            <a:r>
              <a:rPr lang="en-US" altLang="zh-CN" sz="2400" dirty="0" smtClean="0">
                <a:solidFill>
                  <a:srgbClr val="0070C0"/>
                </a:solidFill>
              </a:rPr>
              <a:t>demo</a:t>
            </a:r>
            <a:r>
              <a:rPr lang="en-US" altLang="zh-CN" sz="2400" dirty="0">
                <a:solidFill>
                  <a:srgbClr val="0070C0"/>
                </a:solidFill>
              </a:rPr>
              <a:t>(**</a:t>
            </a:r>
            <a:r>
              <a:rPr lang="en-US" altLang="zh-CN" sz="2400" dirty="0" err="1">
                <a:solidFill>
                  <a:srgbClr val="0070C0"/>
                </a:solidFill>
              </a:rPr>
              <a:t>dic</a:t>
            </a:r>
            <a:r>
              <a:rPr lang="en-US" altLang="zh-CN" sz="2000" dirty="0">
                <a:solidFill>
                  <a:srgbClr val="0070C0"/>
                </a:solidFill>
              </a:rPr>
              <a:t>)</a:t>
            </a:r>
          </a:p>
        </p:txBody>
      </p:sp>
      <p:sp>
        <p:nvSpPr>
          <p:cNvPr id="5" name="Rectangle 1"/>
          <p:cNvSpPr>
            <a:spLocks noChangeArrowheads="1"/>
          </p:cNvSpPr>
          <p:nvPr/>
        </p:nvSpPr>
        <p:spPr bwMode="auto">
          <a:xfrm>
            <a:off x="6807200" y="5651057"/>
            <a:ext cx="4853757"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rgbClr val="B22B31"/>
                </a:solidFill>
                <a:effectLst/>
                <a:latin typeface="Arial Unicode MS" pitchFamily="34" charset="-122"/>
                <a:ea typeface="Courier New" pitchFamily="49" charset="0"/>
                <a:cs typeface="宋体" pitchFamily="2" charset="-122"/>
              </a:rPr>
              <a:t/>
            </a:r>
            <a:br>
              <a:rPr kumimoji="0" lang="zh-CN" altLang="zh-CN" b="1" i="0" u="none" strike="noStrike" cap="none" normalizeH="0" baseline="0" dirty="0" smtClean="0">
                <a:ln>
                  <a:noFill/>
                </a:ln>
                <a:solidFill>
                  <a:srgbClr val="B22B31"/>
                </a:solidFill>
                <a:effectLst/>
                <a:latin typeface="Arial Unicode MS" pitchFamily="34" charset="-122"/>
                <a:ea typeface="Courier New" pitchFamily="49" charset="0"/>
                <a:cs typeface="宋体" pitchFamily="2" charset="-122"/>
              </a:rPr>
            </a:br>
            <a:r>
              <a:rPr kumimoji="0" lang="zh-CN" altLang="zh-CN" b="1" i="0" u="none" strike="noStrike" cap="none" normalizeH="0" baseline="0" dirty="0" smtClean="0">
                <a:ln>
                  <a:noFill/>
                </a:ln>
                <a:solidFill>
                  <a:srgbClr val="B22B31"/>
                </a:solidFill>
                <a:effectLst/>
                <a:latin typeface="Arial Unicode MS" pitchFamily="34" charset="-122"/>
                <a:ea typeface="Courier New" pitchFamily="49" charset="0"/>
                <a:cs typeface="宋体" pitchFamily="2" charset="-122"/>
              </a:rPr>
              <a:t>TypeError</a:t>
            </a:r>
            <a:r>
              <a:rPr kumimoji="0" lang="zh-CN" altLang="zh-CN" b="0" i="0" u="none" strike="noStrike" cap="none" normalizeH="0" baseline="0" dirty="0" smtClean="0">
                <a:ln>
                  <a:noFill/>
                </a:ln>
                <a:solidFill>
                  <a:srgbClr val="000000"/>
                </a:solidFill>
                <a:effectLst/>
                <a:latin typeface="Arial Unicode MS" pitchFamily="34" charset="-122"/>
                <a:ea typeface="Courier New" pitchFamily="49" charset="0"/>
                <a:cs typeface="宋体" pitchFamily="2" charset="-122"/>
              </a:rPr>
              <a:t>: demo() keywords must be strings</a:t>
            </a:r>
            <a:r>
              <a:rPr kumimoji="0" lang="zh-CN"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endParaRPr kumimoji="0" lang="zh-CN" altLang="zh-CN" sz="4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5.1.1  </a:t>
            </a:r>
            <a:r>
              <a:rPr lang="zh-CN" dirty="0"/>
              <a:t>函数定义与调用</a:t>
            </a:r>
            <a:r>
              <a:rPr dirty="0" err="1"/>
              <a:t>基本语法</a:t>
            </a:r>
            <a:endParaRPr dirty="0"/>
          </a:p>
        </p:txBody>
      </p:sp>
      <p:sp>
        <p:nvSpPr>
          <p:cNvPr id="3" name="内容占位符 2"/>
          <p:cNvSpPr>
            <a:spLocks noGrp="1"/>
          </p:cNvSpPr>
          <p:nvPr>
            <p:ph idx="1"/>
          </p:nvPr>
        </p:nvSpPr>
        <p:spPr>
          <a:xfrm>
            <a:off x="838200" y="1601654"/>
            <a:ext cx="10515600" cy="4639945"/>
          </a:xfrm>
        </p:spPr>
        <p:txBody>
          <a:bodyPr>
            <a:normAutofit/>
          </a:bodyPr>
          <a:lstStyle/>
          <a:p>
            <a:pPr defTabSz="914400" fontAlgn="auto">
              <a:lnSpc>
                <a:spcPct val="100000"/>
              </a:lnSpc>
              <a:spcBef>
                <a:spcPts val="0"/>
              </a:spcBef>
              <a:spcAft>
                <a:spcPts val="0"/>
              </a:spcAft>
              <a:buSzPct val="90000"/>
              <a:buFont typeface="Wingdings" panose="05000000000000000000" charset="0"/>
              <a:buChar char="v"/>
            </a:pPr>
            <a:r>
              <a:rPr lang="zh-CN" altLang="en-US" sz="2400" b="1" dirty="0">
                <a:sym typeface="+mn-ea"/>
              </a:rPr>
              <a:t>函数定义语法：</a:t>
            </a:r>
            <a:endParaRPr lang="zh-CN" altLang="en-US" sz="2400" b="1" dirty="0"/>
          </a:p>
          <a:p>
            <a:pPr defTabSz="914400" fontAlgn="auto">
              <a:lnSpc>
                <a:spcPct val="100000"/>
              </a:lnSpc>
              <a:spcBef>
                <a:spcPts val="0"/>
              </a:spcBef>
              <a:spcAft>
                <a:spcPts val="0"/>
              </a:spcAft>
              <a:buSzPct val="90000"/>
              <a:buFont typeface="Wingdings" panose="05000000000000000000" pitchFamily="2" charset="2"/>
              <a:buNone/>
            </a:pPr>
            <a:r>
              <a:rPr lang="en-US" altLang="zh-CN" sz="2000" b="1" dirty="0" err="1">
                <a:latin typeface="Consolas" panose="020B0609020204030204" charset="0"/>
                <a:sym typeface="+mn-ea"/>
              </a:rPr>
              <a:t>def</a:t>
            </a:r>
            <a:r>
              <a:rPr lang="en-US" altLang="zh-CN" sz="2000" b="1" dirty="0">
                <a:latin typeface="Consolas" panose="020B0609020204030204" charset="0"/>
                <a:sym typeface="+mn-ea"/>
              </a:rPr>
              <a:t> </a:t>
            </a:r>
            <a:r>
              <a:rPr lang="zh-CN" altLang="en-US" sz="2000" b="1" dirty="0">
                <a:latin typeface="Consolas" panose="020B0609020204030204" charset="0"/>
                <a:sym typeface="+mn-ea"/>
              </a:rPr>
              <a:t>函数名</a:t>
            </a:r>
            <a:r>
              <a:rPr lang="en-US" altLang="zh-CN" sz="2000" b="1" dirty="0">
                <a:latin typeface="Consolas" panose="020B0609020204030204" charset="0"/>
                <a:sym typeface="+mn-ea"/>
              </a:rPr>
              <a:t>([</a:t>
            </a:r>
            <a:r>
              <a:rPr lang="zh-CN" altLang="en-US" sz="2000" b="1" dirty="0">
                <a:latin typeface="Consolas" panose="020B0609020204030204" charset="0"/>
                <a:sym typeface="+mn-ea"/>
              </a:rPr>
              <a:t>参数列表</a:t>
            </a:r>
            <a:r>
              <a:rPr lang="en-US" altLang="zh-CN" sz="2000" b="1" dirty="0">
                <a:latin typeface="Consolas" panose="020B0609020204030204" charset="0"/>
                <a:sym typeface="+mn-ea"/>
              </a:rPr>
              <a:t>]):</a:t>
            </a:r>
            <a:endParaRPr lang="en-US" altLang="zh-CN" sz="2000" b="1" dirty="0">
              <a:latin typeface="Consolas" panose="020B0609020204030204" charset="0"/>
            </a:endParaRPr>
          </a:p>
          <a:p>
            <a:pPr defTabSz="914400" fontAlgn="auto">
              <a:lnSpc>
                <a:spcPct val="100000"/>
              </a:lnSpc>
              <a:spcBef>
                <a:spcPts val="0"/>
              </a:spcBef>
              <a:spcAft>
                <a:spcPts val="0"/>
              </a:spcAft>
              <a:buSzPct val="90000"/>
              <a:buFont typeface="Wingdings" panose="05000000000000000000" pitchFamily="2" charset="2"/>
              <a:buNone/>
            </a:pPr>
            <a:r>
              <a:rPr lang="en-US" altLang="zh-CN" sz="2000" b="1" dirty="0">
                <a:latin typeface="Consolas" panose="020B0609020204030204" charset="0"/>
                <a:sym typeface="+mn-ea"/>
              </a:rPr>
              <a:t>    '''</a:t>
            </a:r>
            <a:r>
              <a:rPr lang="zh-CN" altLang="en-US" sz="2000" b="1" dirty="0">
                <a:latin typeface="Consolas" panose="020B0609020204030204" charset="0"/>
                <a:sym typeface="+mn-ea"/>
              </a:rPr>
              <a:t>注释</a:t>
            </a:r>
            <a:r>
              <a:rPr lang="en-US" altLang="zh-CN" sz="2000" b="1" dirty="0">
                <a:latin typeface="Consolas" panose="020B0609020204030204" charset="0"/>
                <a:sym typeface="+mn-ea"/>
              </a:rPr>
              <a:t>'''</a:t>
            </a:r>
            <a:endParaRPr lang="en-US" altLang="zh-CN" sz="2000" b="1" dirty="0">
              <a:latin typeface="Consolas" panose="020B0609020204030204" charset="0"/>
            </a:endParaRPr>
          </a:p>
          <a:p>
            <a:pPr defTabSz="914400" fontAlgn="auto">
              <a:lnSpc>
                <a:spcPct val="100000"/>
              </a:lnSpc>
              <a:spcBef>
                <a:spcPts val="0"/>
              </a:spcBef>
              <a:spcAft>
                <a:spcPts val="0"/>
              </a:spcAft>
              <a:buSzPct val="90000"/>
              <a:buFont typeface="Wingdings" panose="05000000000000000000" pitchFamily="2" charset="2"/>
              <a:buNone/>
            </a:pPr>
            <a:r>
              <a:rPr lang="en-US" altLang="zh-CN" sz="2000" b="1" dirty="0">
                <a:latin typeface="Consolas" panose="020B0609020204030204" charset="0"/>
                <a:sym typeface="+mn-ea"/>
              </a:rPr>
              <a:t>    </a:t>
            </a:r>
            <a:r>
              <a:rPr lang="zh-CN" altLang="en-US" sz="2000" b="1" dirty="0">
                <a:latin typeface="Consolas" panose="020B0609020204030204" charset="0"/>
                <a:sym typeface="+mn-ea"/>
              </a:rPr>
              <a:t>函数体</a:t>
            </a:r>
            <a:endParaRPr lang="zh-CN" altLang="en-US" sz="2000" b="1" dirty="0">
              <a:latin typeface="Consolas" panose="020B0609020204030204" charset="0"/>
            </a:endParaRPr>
          </a:p>
          <a:p>
            <a:pPr defTabSz="914400" fontAlgn="auto">
              <a:lnSpc>
                <a:spcPct val="100000"/>
              </a:lnSpc>
              <a:spcBef>
                <a:spcPts val="0"/>
              </a:spcBef>
              <a:spcAft>
                <a:spcPts val="0"/>
              </a:spcAft>
              <a:buSzPct val="90000"/>
              <a:buFont typeface="Wingdings" panose="05000000000000000000" pitchFamily="2" charset="2"/>
              <a:buNone/>
            </a:pPr>
            <a:endParaRPr lang="zh-CN" altLang="en-US" sz="2400" b="1" dirty="0"/>
          </a:p>
          <a:p>
            <a:pPr defTabSz="914400" fontAlgn="auto">
              <a:lnSpc>
                <a:spcPct val="100000"/>
              </a:lnSpc>
              <a:spcBef>
                <a:spcPts val="0"/>
              </a:spcBef>
              <a:spcAft>
                <a:spcPts val="0"/>
              </a:spcAft>
              <a:buSzPct val="90000"/>
              <a:buFont typeface="Wingdings" panose="05000000000000000000" charset="0"/>
              <a:buChar char="v"/>
            </a:pPr>
            <a:r>
              <a:rPr lang="zh-CN" altLang="en-US" sz="2400" b="1" dirty="0">
                <a:sym typeface="+mn-ea"/>
              </a:rPr>
              <a:t>注意事项</a:t>
            </a:r>
            <a:endParaRPr lang="zh-CN" altLang="en-US" sz="2400" b="1" dirty="0"/>
          </a:p>
          <a:p>
            <a:pPr defTabSz="914400" fontAlgn="auto">
              <a:lnSpc>
                <a:spcPct val="100000"/>
              </a:lnSpc>
              <a:spcBef>
                <a:spcPts val="0"/>
              </a:spcBef>
              <a:spcAft>
                <a:spcPts val="0"/>
              </a:spcAft>
              <a:buSzPct val="90000"/>
              <a:buFont typeface="Wingdings" panose="05000000000000000000" charset="0"/>
              <a:buChar char="ü"/>
            </a:pPr>
            <a:r>
              <a:rPr lang="zh-CN" altLang="en-US" sz="2400" b="1" dirty="0">
                <a:sym typeface="+mn-ea"/>
              </a:rPr>
              <a:t>函数形参</a:t>
            </a:r>
            <a:r>
              <a:rPr lang="zh-CN" altLang="en-US" sz="2400" b="1" dirty="0">
                <a:solidFill>
                  <a:srgbClr val="FF0000"/>
                </a:solidFill>
                <a:sym typeface="+mn-ea"/>
              </a:rPr>
              <a:t>不需要</a:t>
            </a:r>
            <a:r>
              <a:rPr lang="zh-CN" altLang="en-US" sz="2400" b="1" dirty="0">
                <a:sym typeface="+mn-ea"/>
              </a:rPr>
              <a:t>声明类型，也</a:t>
            </a:r>
            <a:r>
              <a:rPr lang="zh-CN" altLang="en-US" sz="2400" b="1" dirty="0">
                <a:solidFill>
                  <a:srgbClr val="FF0000"/>
                </a:solidFill>
                <a:sym typeface="+mn-ea"/>
              </a:rPr>
              <a:t>不需要</a:t>
            </a:r>
            <a:r>
              <a:rPr lang="zh-CN" altLang="en-US" sz="2400" b="1" dirty="0">
                <a:sym typeface="+mn-ea"/>
              </a:rPr>
              <a:t>指定函数返回值类型</a:t>
            </a:r>
            <a:endParaRPr lang="zh-CN" altLang="en-US" sz="2400" b="1" dirty="0"/>
          </a:p>
          <a:p>
            <a:pPr defTabSz="914400" fontAlgn="auto">
              <a:lnSpc>
                <a:spcPct val="100000"/>
              </a:lnSpc>
              <a:spcBef>
                <a:spcPts val="0"/>
              </a:spcBef>
              <a:spcAft>
                <a:spcPts val="0"/>
              </a:spcAft>
              <a:buSzPct val="90000"/>
              <a:buFont typeface="Wingdings" panose="05000000000000000000" charset="0"/>
              <a:buChar char="ü"/>
            </a:pPr>
            <a:r>
              <a:rPr lang="zh-CN" altLang="en-US" sz="2400" b="1" dirty="0">
                <a:sym typeface="+mn-ea"/>
              </a:rPr>
              <a:t>即使该函数不需要接收任何参数，也</a:t>
            </a:r>
            <a:r>
              <a:rPr lang="zh-CN" altLang="en-US" sz="2400" b="1" dirty="0">
                <a:solidFill>
                  <a:srgbClr val="FF0000"/>
                </a:solidFill>
                <a:sym typeface="+mn-ea"/>
              </a:rPr>
              <a:t>必须</a:t>
            </a:r>
            <a:r>
              <a:rPr lang="zh-CN" altLang="en-US" sz="2400" b="1" dirty="0">
                <a:sym typeface="+mn-ea"/>
              </a:rPr>
              <a:t>保留一对空的圆括号</a:t>
            </a:r>
            <a:endParaRPr lang="zh-CN" altLang="en-US" sz="2400" b="1" dirty="0"/>
          </a:p>
          <a:p>
            <a:pPr defTabSz="914400" fontAlgn="auto">
              <a:lnSpc>
                <a:spcPct val="100000"/>
              </a:lnSpc>
              <a:spcBef>
                <a:spcPts val="0"/>
              </a:spcBef>
              <a:spcAft>
                <a:spcPts val="0"/>
              </a:spcAft>
              <a:buSzPct val="90000"/>
              <a:buFont typeface="Wingdings" panose="05000000000000000000" charset="0"/>
              <a:buChar char="ü"/>
            </a:pPr>
            <a:r>
              <a:rPr lang="zh-CN" altLang="en-US" sz="2400" b="1" dirty="0">
                <a:sym typeface="+mn-ea"/>
              </a:rPr>
              <a:t>括号后面的</a:t>
            </a:r>
            <a:r>
              <a:rPr lang="zh-CN" altLang="en-US" sz="2400" b="1" dirty="0">
                <a:solidFill>
                  <a:srgbClr val="FF0000"/>
                </a:solidFill>
                <a:sym typeface="+mn-ea"/>
              </a:rPr>
              <a:t>冒号</a:t>
            </a:r>
            <a:r>
              <a:rPr lang="zh-CN" altLang="en-US" sz="2400" b="1" dirty="0">
                <a:sym typeface="+mn-ea"/>
              </a:rPr>
              <a:t>必不可少</a:t>
            </a:r>
            <a:endParaRPr lang="zh-CN" altLang="en-US" sz="2400" b="1" dirty="0"/>
          </a:p>
          <a:p>
            <a:pPr defTabSz="914400" fontAlgn="auto">
              <a:lnSpc>
                <a:spcPct val="100000"/>
              </a:lnSpc>
              <a:spcBef>
                <a:spcPts val="0"/>
              </a:spcBef>
              <a:spcAft>
                <a:spcPts val="0"/>
              </a:spcAft>
              <a:buSzPct val="90000"/>
              <a:buFont typeface="Wingdings" panose="05000000000000000000" charset="0"/>
              <a:buChar char="ü"/>
            </a:pPr>
            <a:r>
              <a:rPr lang="zh-CN" altLang="en-US" sz="2400" b="1" dirty="0">
                <a:sym typeface="+mn-ea"/>
              </a:rPr>
              <a:t>函数体相对于def关键字必须保持一定的空格</a:t>
            </a:r>
            <a:r>
              <a:rPr lang="zh-CN" altLang="en-US" sz="2400" b="1" dirty="0">
                <a:solidFill>
                  <a:srgbClr val="FF0000"/>
                </a:solidFill>
                <a:sym typeface="+mn-ea"/>
              </a:rPr>
              <a:t>缩进</a:t>
            </a:r>
            <a:endParaRPr lang="zh-CN" altLang="en-US" sz="2400" b="1" dirty="0">
              <a:solidFill>
                <a:srgbClr val="FF0000"/>
              </a:solidFill>
            </a:endParaRPr>
          </a:p>
          <a:p>
            <a:pPr defTabSz="914400" fontAlgn="auto">
              <a:lnSpc>
                <a:spcPct val="100000"/>
              </a:lnSpc>
              <a:spcBef>
                <a:spcPts val="0"/>
              </a:spcBef>
              <a:spcAft>
                <a:spcPts val="0"/>
              </a:spcAft>
              <a:buSzPct val="90000"/>
              <a:buFont typeface="Wingdings" panose="05000000000000000000" charset="0"/>
              <a:buChar char="ü"/>
            </a:pPr>
            <a:r>
              <a:rPr lang="zh-CN" altLang="en-US" sz="2400" b="1" dirty="0">
                <a:sym typeface="+mn-ea"/>
              </a:rPr>
              <a:t>Python</a:t>
            </a:r>
            <a:r>
              <a:rPr lang="zh-CN" altLang="en-US" sz="2400" b="1" dirty="0">
                <a:solidFill>
                  <a:srgbClr val="FF0000"/>
                </a:solidFill>
                <a:sym typeface="+mn-ea"/>
              </a:rPr>
              <a:t>允许嵌套定义</a:t>
            </a:r>
            <a:r>
              <a:rPr lang="zh-CN" altLang="en-US" sz="2400" b="1" dirty="0" smtClean="0">
                <a:solidFill>
                  <a:srgbClr val="FF0000"/>
                </a:solidFill>
                <a:sym typeface="+mn-ea"/>
              </a:rPr>
              <a:t>函数</a:t>
            </a:r>
            <a:endParaRPr lang="en-US" altLang="zh-CN" sz="2400" b="1" dirty="0" smtClean="0">
              <a:solidFill>
                <a:srgbClr val="FF0000"/>
              </a:solidFill>
              <a:sym typeface="+mn-ea"/>
            </a:endParaRPr>
          </a:p>
          <a:p>
            <a:pPr>
              <a:lnSpc>
                <a:spcPct val="100000"/>
              </a:lnSpc>
              <a:spcBef>
                <a:spcPts val="0"/>
              </a:spcBef>
              <a:buSzPct val="90000"/>
              <a:buFont typeface="Wingdings" panose="05000000000000000000" charset="0"/>
              <a:buChar char="ü"/>
            </a:pPr>
            <a:r>
              <a:rPr lang="en-US" altLang="zh-CN" sz="2400" b="1" dirty="0">
                <a:solidFill>
                  <a:srgbClr val="0070C0"/>
                </a:solidFill>
                <a:ea typeface="宋体" pitchFamily="2" charset="-122"/>
              </a:rPr>
              <a:t>Python</a:t>
            </a:r>
            <a:r>
              <a:rPr lang="zh-CN" altLang="zh-CN" sz="2400" b="1" dirty="0">
                <a:solidFill>
                  <a:srgbClr val="0070C0"/>
                </a:solidFill>
                <a:ea typeface="宋体" pitchFamily="2" charset="-122"/>
              </a:rPr>
              <a:t>参数传递方法是</a:t>
            </a:r>
            <a:r>
              <a:rPr lang="zh-CN" altLang="zh-CN" sz="2400" b="1" dirty="0">
                <a:solidFill>
                  <a:srgbClr val="FF0000"/>
                </a:solidFill>
                <a:ea typeface="宋体" pitchFamily="2" charset="-122"/>
              </a:rPr>
              <a:t>传递对象引用</a:t>
            </a:r>
            <a:r>
              <a:rPr lang="zh-CN" altLang="zh-CN" sz="2400" b="1" dirty="0">
                <a:ea typeface="宋体" pitchFamily="2" charset="-122"/>
              </a:rPr>
              <a:t>，而</a:t>
            </a:r>
            <a:r>
              <a:rPr lang="zh-CN" altLang="zh-CN" sz="2400" b="1" dirty="0">
                <a:solidFill>
                  <a:srgbClr val="FF0000"/>
                </a:solidFill>
                <a:ea typeface="宋体" pitchFamily="2" charset="-122"/>
              </a:rPr>
              <a:t>不是传递对象的值</a:t>
            </a:r>
            <a:endParaRPr lang="zh-CN" altLang="en-US" sz="2400" b="1" dirty="0">
              <a:solidFill>
                <a:srgbClr val="FF0000"/>
              </a:solidFill>
              <a:ea typeface="宋体" pitchFamily="2" charset="-122"/>
            </a:endParaRPr>
          </a:p>
          <a:p>
            <a:pPr marL="0" indent="0" defTabSz="914400" fontAlgn="auto">
              <a:lnSpc>
                <a:spcPct val="100000"/>
              </a:lnSpc>
              <a:spcBef>
                <a:spcPts val="0"/>
              </a:spcBef>
              <a:spcAft>
                <a:spcPts val="0"/>
              </a:spcAft>
              <a:buSzPct val="90000"/>
              <a:buNone/>
            </a:pPr>
            <a:endParaRPr lang="zh-CN" altLang="en-US" sz="2400" b="1"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5.3  变量作用域</a:t>
            </a:r>
          </a:p>
        </p:txBody>
      </p:sp>
      <p:sp>
        <p:nvSpPr>
          <p:cNvPr id="3" name="内容占位符 2"/>
          <p:cNvSpPr>
            <a:spLocks noGrp="1"/>
          </p:cNvSpPr>
          <p:nvPr>
            <p:ph idx="1"/>
          </p:nvPr>
        </p:nvSpPr>
        <p:spPr/>
        <p:txBody>
          <a:bodyPr>
            <a:normAutofit/>
          </a:bodyPr>
          <a:lstStyle/>
          <a:p>
            <a:pPr defTabSz="914400">
              <a:lnSpc>
                <a:spcPct val="150000"/>
              </a:lnSpc>
              <a:spcBef>
                <a:spcPct val="0"/>
              </a:spcBef>
              <a:buSzPct val="90000"/>
              <a:buFont typeface="Wingdings" panose="05000000000000000000" charset="0"/>
              <a:buChar char="§"/>
            </a:pPr>
            <a:r>
              <a:rPr lang="zh-CN" altLang="en-US" b="1" dirty="0">
                <a:solidFill>
                  <a:srgbClr val="FF0000"/>
                </a:solidFill>
                <a:sym typeface="+mn-ea"/>
              </a:rPr>
              <a:t>变量起作用的代码范围</a:t>
            </a:r>
            <a:r>
              <a:rPr lang="zh-CN" altLang="en-US" b="1" dirty="0">
                <a:sym typeface="+mn-ea"/>
              </a:rPr>
              <a:t>称为变量的作用域，不同作用域内变量名可以相同，互不影响。</a:t>
            </a:r>
            <a:endParaRPr lang="zh-CN" altLang="en-US" b="1" dirty="0"/>
          </a:p>
          <a:p>
            <a:pPr defTabSz="914400">
              <a:lnSpc>
                <a:spcPct val="150000"/>
              </a:lnSpc>
              <a:spcBef>
                <a:spcPct val="0"/>
              </a:spcBef>
              <a:buSzPct val="90000"/>
              <a:buFont typeface="Wingdings" panose="05000000000000000000" charset="0"/>
              <a:buChar char="§"/>
            </a:pPr>
            <a:r>
              <a:rPr lang="zh-CN" altLang="en-US" b="1" dirty="0">
                <a:sym typeface="+mn-ea"/>
              </a:rPr>
              <a:t>在函数内部定义的普通变量只在函数内部起作用，称为局部变量。</a:t>
            </a:r>
            <a:r>
              <a:rPr lang="zh-CN" altLang="en-US" b="1" dirty="0">
                <a:solidFill>
                  <a:srgbClr val="FF0000"/>
                </a:solidFill>
                <a:sym typeface="+mn-ea"/>
              </a:rPr>
              <a:t>当函数执行结束后，局部变量自动删除</a:t>
            </a:r>
            <a:r>
              <a:rPr lang="zh-CN" altLang="en-US" b="1" dirty="0">
                <a:sym typeface="+mn-ea"/>
              </a:rPr>
              <a:t>，不再可以使用。</a:t>
            </a:r>
            <a:endParaRPr lang="zh-CN" altLang="en-US" b="1" dirty="0"/>
          </a:p>
          <a:p>
            <a:pPr defTabSz="914400">
              <a:lnSpc>
                <a:spcPct val="150000"/>
              </a:lnSpc>
              <a:spcBef>
                <a:spcPct val="0"/>
              </a:spcBef>
              <a:buSzPct val="90000"/>
              <a:buFont typeface="Wingdings" panose="05000000000000000000" charset="0"/>
              <a:buChar char="§"/>
            </a:pPr>
            <a:r>
              <a:rPr lang="zh-CN" altLang="en-US" b="1" dirty="0">
                <a:solidFill>
                  <a:srgbClr val="FF0000"/>
                </a:solidFill>
                <a:sym typeface="+mn-ea"/>
              </a:rPr>
              <a:t>局部变量的引用比全局变量速度快</a:t>
            </a:r>
            <a:r>
              <a:rPr lang="zh-CN" altLang="en-US" b="1" dirty="0">
                <a:sym typeface="+mn-ea"/>
              </a:rPr>
              <a:t>，应优先考虑使用。</a:t>
            </a:r>
            <a:endParaRPr lang="zh-CN" altLang="en-US" b="1"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20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5.3  变量作用域</a:t>
            </a:r>
            <a:endParaRPr lang="zh-CN" altLang="en-US"/>
          </a:p>
        </p:txBody>
      </p:sp>
      <p:sp>
        <p:nvSpPr>
          <p:cNvPr id="3" name="内容占位符 2"/>
          <p:cNvSpPr>
            <a:spLocks noGrp="1"/>
          </p:cNvSpPr>
          <p:nvPr>
            <p:ph idx="1"/>
          </p:nvPr>
        </p:nvSpPr>
        <p:spPr/>
        <p:txBody>
          <a:bodyPr>
            <a:normAutofit/>
          </a:bodyPr>
          <a:lstStyle/>
          <a:p>
            <a:pPr marL="408940" indent="-374015" defTabSz="914400" fontAlgn="auto">
              <a:lnSpc>
                <a:spcPct val="150000"/>
              </a:lnSpc>
              <a:buSzPct val="90000"/>
              <a:buFont typeface="Wingdings" panose="05000000000000000000" charset="0"/>
              <a:buChar char="n"/>
            </a:pPr>
            <a:r>
              <a:rPr lang="zh-CN" altLang="en-US" b="1" dirty="0">
                <a:sym typeface="+mn-ea"/>
              </a:rPr>
              <a:t>全局变量可以通过关键字</a:t>
            </a:r>
            <a:r>
              <a:rPr lang="en-US" altLang="zh-CN" b="1" dirty="0">
                <a:sym typeface="+mn-ea"/>
              </a:rPr>
              <a:t>global</a:t>
            </a:r>
            <a:r>
              <a:rPr lang="zh-CN" altLang="en-US" b="1" dirty="0">
                <a:sym typeface="+mn-ea"/>
              </a:rPr>
              <a:t>来定义。这分为两种情况：</a:t>
            </a:r>
            <a:endParaRPr lang="zh-CN" altLang="en-US" b="1" dirty="0"/>
          </a:p>
          <a:p>
            <a:pPr marL="408940" indent="-374015" defTabSz="914400" fontAlgn="auto">
              <a:lnSpc>
                <a:spcPct val="150000"/>
              </a:lnSpc>
              <a:spcBef>
                <a:spcPts val="1200"/>
              </a:spcBef>
              <a:spcAft>
                <a:spcPts val="1200"/>
              </a:spcAft>
              <a:buSzPct val="90000"/>
              <a:buFont typeface="Wingdings" panose="05000000000000000000" charset="0"/>
              <a:buChar char="ü"/>
            </a:pPr>
            <a:r>
              <a:rPr lang="zh-CN" altLang="en-US" sz="2400" b="1" dirty="0">
                <a:sym typeface="+mn-ea"/>
              </a:rPr>
              <a:t>一个变量</a:t>
            </a:r>
            <a:r>
              <a:rPr lang="zh-CN" altLang="en-US" sz="2400" b="1" dirty="0">
                <a:solidFill>
                  <a:srgbClr val="FF0000"/>
                </a:solidFill>
                <a:sym typeface="+mn-ea"/>
              </a:rPr>
              <a:t>已在函数外定义</a:t>
            </a:r>
            <a:r>
              <a:rPr lang="zh-CN" altLang="en-US" sz="2400" b="1" dirty="0">
                <a:sym typeface="+mn-ea"/>
              </a:rPr>
              <a:t>，如果在函数内需要为这个变量赋值，并要将这个赋值结果反映到函数外，可以在函数内使用</a:t>
            </a:r>
            <a:r>
              <a:rPr lang="en-US" altLang="zh-CN" sz="2400" b="1" dirty="0">
                <a:sym typeface="+mn-ea"/>
              </a:rPr>
              <a:t>global</a:t>
            </a:r>
            <a:r>
              <a:rPr lang="zh-CN" altLang="en-US" sz="2400" b="1" dirty="0">
                <a:sym typeface="+mn-ea"/>
              </a:rPr>
              <a:t>将其</a:t>
            </a:r>
            <a:r>
              <a:rPr lang="zh-CN" altLang="en-US" sz="2400" b="1" dirty="0">
                <a:solidFill>
                  <a:srgbClr val="FF0000"/>
                </a:solidFill>
                <a:sym typeface="+mn-ea"/>
              </a:rPr>
              <a:t>声明</a:t>
            </a:r>
            <a:r>
              <a:rPr lang="zh-CN" altLang="en-US" sz="2400" b="1" dirty="0">
                <a:sym typeface="+mn-ea"/>
              </a:rPr>
              <a:t>为全局变量。</a:t>
            </a:r>
            <a:endParaRPr lang="zh-CN" altLang="en-US" sz="2400" b="1" dirty="0"/>
          </a:p>
          <a:p>
            <a:pPr marL="408940" indent="-374015" defTabSz="914400" fontAlgn="auto">
              <a:lnSpc>
                <a:spcPct val="150000"/>
              </a:lnSpc>
              <a:spcBef>
                <a:spcPts val="1200"/>
              </a:spcBef>
              <a:spcAft>
                <a:spcPts val="1200"/>
              </a:spcAft>
              <a:buSzPct val="90000"/>
              <a:buFont typeface="Wingdings" panose="05000000000000000000" charset="0"/>
              <a:buChar char="ü"/>
            </a:pPr>
            <a:r>
              <a:rPr lang="zh-CN" altLang="en-US" sz="2400" b="1" dirty="0">
                <a:sym typeface="+mn-ea"/>
              </a:rPr>
              <a:t>如果一个变量</a:t>
            </a:r>
            <a:r>
              <a:rPr lang="zh-CN" altLang="en-US" sz="2400" b="1" dirty="0">
                <a:solidFill>
                  <a:srgbClr val="FF0000"/>
                </a:solidFill>
                <a:sym typeface="+mn-ea"/>
              </a:rPr>
              <a:t>在函数外没有定义</a:t>
            </a:r>
            <a:r>
              <a:rPr lang="zh-CN" altLang="en-US" sz="2400" b="1" dirty="0">
                <a:sym typeface="+mn-ea"/>
              </a:rPr>
              <a:t>，</a:t>
            </a:r>
            <a:r>
              <a:rPr lang="zh-CN" altLang="en-US" sz="2400" b="1" dirty="0">
                <a:solidFill>
                  <a:srgbClr val="FF0000"/>
                </a:solidFill>
                <a:sym typeface="+mn-ea"/>
              </a:rPr>
              <a:t>在函数内部也可以直接将一个变量定义为全局变量</a:t>
            </a:r>
            <a:r>
              <a:rPr lang="zh-CN" altLang="en-US" sz="2400" b="1" dirty="0">
                <a:sym typeface="+mn-ea"/>
              </a:rPr>
              <a:t>，该函数执行后，将增加一个新的全局变量。</a:t>
            </a:r>
            <a:endParaRPr lang="zh-CN" altLang="en-US" sz="2400" b="1" dirty="0"/>
          </a:p>
          <a:p>
            <a:pPr marL="0" indent="0" fontAlgn="auto">
              <a:lnSpc>
                <a:spcPct val="150000"/>
              </a:lnSpc>
              <a:buNone/>
            </a:pPr>
            <a:endParaRPr lang="zh-CN" altLang="en-US" b="1"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21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5.3  变量作用域</a:t>
            </a:r>
            <a:endParaRPr lang="zh-CN" altLang="en-US"/>
          </a:p>
        </p:txBody>
      </p:sp>
      <p:sp>
        <p:nvSpPr>
          <p:cNvPr id="3" name="内容占位符 2"/>
          <p:cNvSpPr>
            <a:spLocks noGrp="1"/>
          </p:cNvSpPr>
          <p:nvPr>
            <p:ph idx="1"/>
          </p:nvPr>
        </p:nvSpPr>
        <p:spPr/>
        <p:txBody>
          <a:bodyPr>
            <a:normAutofit/>
          </a:bodyPr>
          <a:lstStyle/>
          <a:p>
            <a:pPr marL="534035" indent="-534035" fontAlgn="base">
              <a:buFont typeface="Wingdings" panose="05000000000000000000" charset="0"/>
              <a:buChar char="n"/>
            </a:pPr>
            <a:r>
              <a:rPr lang="zh-CN" altLang="en-US" b="1" dirty="0">
                <a:sym typeface="+mn-ea"/>
              </a:rPr>
              <a:t>也可以这么理解：</a:t>
            </a:r>
            <a:endParaRPr lang="zh-CN" altLang="en-US" b="1" strike="noStrike" noProof="1">
              <a:sym typeface="+mn-ea"/>
            </a:endParaRPr>
          </a:p>
          <a:p>
            <a:pPr marL="534035" indent="-534035" fontAlgn="base">
              <a:lnSpc>
                <a:spcPct val="150000"/>
              </a:lnSpc>
              <a:spcBef>
                <a:spcPts val="1200"/>
              </a:spcBef>
              <a:spcAft>
                <a:spcPts val="1200"/>
              </a:spcAft>
              <a:buFont typeface="Wingdings" panose="05000000000000000000" charset="0"/>
              <a:buChar char="ü"/>
            </a:pPr>
            <a:r>
              <a:rPr lang="zh-CN" altLang="en-US" sz="2400" b="1" dirty="0">
                <a:sym typeface="+mn-ea"/>
              </a:rPr>
              <a:t>在函数内只引用某个变量的值而没有为其赋新值，如果这样的操作可以执行，那么该变量为（隐式的）全局变量；</a:t>
            </a:r>
            <a:endParaRPr lang="zh-CN" altLang="en-US" sz="2400" b="1" strike="noStrike" noProof="1">
              <a:sym typeface="+mn-ea"/>
            </a:endParaRPr>
          </a:p>
          <a:p>
            <a:pPr marL="534035" indent="-534035" fontAlgn="base">
              <a:lnSpc>
                <a:spcPct val="150000"/>
              </a:lnSpc>
              <a:spcBef>
                <a:spcPts val="1200"/>
              </a:spcBef>
              <a:spcAft>
                <a:spcPts val="1200"/>
              </a:spcAft>
              <a:buFont typeface="Wingdings" panose="05000000000000000000" charset="0"/>
              <a:buChar char="ü"/>
            </a:pPr>
            <a:r>
              <a:rPr lang="zh-CN" altLang="en-US" sz="2400" b="1" dirty="0">
                <a:sym typeface="+mn-ea"/>
              </a:rPr>
              <a:t>如果在函数内</a:t>
            </a:r>
            <a:r>
              <a:rPr lang="zh-CN" altLang="en-US" sz="2400" b="1" dirty="0">
                <a:solidFill>
                  <a:srgbClr val="FF0000"/>
                </a:solidFill>
                <a:sym typeface="+mn-ea"/>
              </a:rPr>
              <a:t>任意位置</a:t>
            </a:r>
            <a:r>
              <a:rPr lang="zh-CN" altLang="en-US" sz="2400" b="1" dirty="0">
                <a:sym typeface="+mn-ea"/>
              </a:rPr>
              <a:t>有为变量赋新值的操作，该变量即被认为是（隐式的）局部变量，</a:t>
            </a:r>
            <a:r>
              <a:rPr lang="zh-CN" altLang="en-US" sz="2400" b="1" dirty="0">
                <a:solidFill>
                  <a:srgbClr val="FF0000"/>
                </a:solidFill>
                <a:sym typeface="+mn-ea"/>
              </a:rPr>
              <a:t>除非</a:t>
            </a:r>
            <a:r>
              <a:rPr lang="zh-CN" altLang="en-US" sz="2400" b="1" dirty="0">
                <a:sym typeface="+mn-ea"/>
              </a:rPr>
              <a:t>在函数内显式地用关键字global进行声明。</a:t>
            </a:r>
            <a:endParaRPr lang="zh-CN" altLang="en-US" sz="2400" b="1"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22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5.3  变量作用域</a:t>
            </a:r>
            <a:endParaRPr lang="zh-CN" altLang="en-US"/>
          </a:p>
        </p:txBody>
      </p:sp>
      <p:sp>
        <p:nvSpPr>
          <p:cNvPr id="3" name="内容占位符 2"/>
          <p:cNvSpPr>
            <a:spLocks noGrp="1"/>
          </p:cNvSpPr>
          <p:nvPr>
            <p:ph idx="1"/>
          </p:nvPr>
        </p:nvSpPr>
        <p:spPr/>
        <p:txBody>
          <a:bodyPr>
            <a:normAutofit/>
          </a:bodyPr>
          <a:lstStyle/>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def demo():</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a:t>
            </a:r>
            <a:r>
              <a:rPr lang="en-US" altLang="zh-CN" sz="2000">
                <a:latin typeface="Consolas" panose="020B0609020204030204" charset="0"/>
                <a:sym typeface="+mn-ea"/>
              </a:rPr>
              <a:t>global x</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a:t>
            </a:r>
            <a:r>
              <a:rPr lang="en-US" altLang="zh-CN" sz="2000">
                <a:latin typeface="Consolas" panose="020B0609020204030204" charset="0"/>
                <a:sym typeface="+mn-ea"/>
              </a:rPr>
              <a:t>x = 3</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a:t>
            </a:r>
            <a:r>
              <a:rPr lang="en-US" altLang="zh-CN" sz="2000">
                <a:latin typeface="Consolas" panose="020B0609020204030204" charset="0"/>
                <a:sym typeface="+mn-ea"/>
              </a:rPr>
              <a:t>y = 4</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a:t>
            </a:r>
            <a:r>
              <a:rPr lang="en-US" altLang="zh-CN" sz="2000">
                <a:latin typeface="Consolas" panose="020B0609020204030204" charset="0"/>
                <a:sym typeface="+mn-ea"/>
              </a:rPr>
              <a:t>print(x,y)</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x = 5</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demo()</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3  4</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x</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y</a:t>
            </a:r>
            <a:endParaRPr lang="zh-CN" altLang="en-US"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FF0000"/>
                </a:solidFill>
                <a:latin typeface="Consolas" panose="020B0609020204030204" charset="0"/>
                <a:sym typeface="+mn-ea"/>
              </a:rPr>
              <a:t>NameError: name 'y' is not defined</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5.3  变量作用域</a:t>
            </a:r>
            <a:endParaRPr lang="zh-CN" altLang="en-US"/>
          </a:p>
        </p:txBody>
      </p:sp>
      <p:sp>
        <p:nvSpPr>
          <p:cNvPr id="3" name="内容占位符 2"/>
          <p:cNvSpPr>
            <a:spLocks noGrp="1"/>
          </p:cNvSpPr>
          <p:nvPr>
            <p:ph idx="1"/>
          </p:nvPr>
        </p:nvSpPr>
        <p:spPr/>
        <p:txBody>
          <a:bodyPr/>
          <a:lstStyle/>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del x</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x</a:t>
            </a:r>
            <a:endParaRPr lang="zh-CN" altLang="en-US"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FF0000"/>
                </a:solidFill>
                <a:latin typeface="Consolas" panose="020B0609020204030204" charset="0"/>
                <a:sym typeface="+mn-ea"/>
              </a:rPr>
              <a:t>NameError: name 'x' is not defined</a:t>
            </a:r>
            <a:endParaRPr lang="en-US" altLang="zh-CN" sz="2000">
              <a:solidFill>
                <a:srgbClr val="FF000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demo()</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3  4</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x</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y</a:t>
            </a:r>
            <a:endParaRPr lang="zh-CN" altLang="en-US"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FF0000"/>
                </a:solidFill>
                <a:latin typeface="Consolas" panose="020B0609020204030204" charset="0"/>
                <a:sym typeface="+mn-ea"/>
              </a:rPr>
              <a:t>NameError: name 'y' is not defined</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5.3  变量作用域</a:t>
            </a:r>
            <a:endParaRPr lang="zh-CN" altLang="en-US"/>
          </a:p>
        </p:txBody>
      </p:sp>
      <p:sp>
        <p:nvSpPr>
          <p:cNvPr id="3" name="内容占位符 2"/>
          <p:cNvSpPr>
            <a:spLocks noGrp="1"/>
          </p:cNvSpPr>
          <p:nvPr>
            <p:ph idx="1"/>
          </p:nvPr>
        </p:nvSpPr>
        <p:spPr/>
        <p:txBody>
          <a:bodyPr>
            <a:normAutofit/>
          </a:bodyPr>
          <a:lstStyle/>
          <a:p>
            <a:pPr marL="409575" indent="-409575" fontAlgn="base">
              <a:lnSpc>
                <a:spcPct val="150000"/>
              </a:lnSpc>
              <a:spcBef>
                <a:spcPts val="0"/>
              </a:spcBef>
              <a:buFont typeface="Wingdings" panose="05000000000000000000" charset="0"/>
              <a:buChar char="n"/>
            </a:pPr>
            <a:r>
              <a:rPr lang="zh-CN" altLang="en-US" sz="2400" b="1" dirty="0">
                <a:sym typeface="+mn-ea"/>
              </a:rPr>
              <a:t>如果局部变量与全局变量具有相同的名字，那么该</a:t>
            </a:r>
            <a:r>
              <a:rPr lang="zh-CN" altLang="en-US" sz="2400" b="1" dirty="0">
                <a:solidFill>
                  <a:srgbClr val="FF0000"/>
                </a:solidFill>
                <a:sym typeface="+mn-ea"/>
              </a:rPr>
              <a:t>局部变量会在自己的作用域内隐藏同名的全局变量</a:t>
            </a:r>
            <a:r>
              <a:rPr lang="zh-CN" altLang="en-US" sz="2400" b="1" dirty="0">
                <a:sym typeface="+mn-ea"/>
              </a:rPr>
              <a:t>。</a:t>
            </a:r>
            <a:endParaRPr lang="zh-CN" altLang="en-US" sz="2400" b="1" strike="noStrike" noProof="1"/>
          </a:p>
          <a:p>
            <a:pPr marL="0" indent="0" fontAlgn="base">
              <a:buNone/>
            </a:pPr>
            <a:endParaRPr lang="zh-CN" altLang="en-US" b="1" strike="noStrike" noProof="1">
              <a:latin typeface="Consolas" panose="020B0609020204030204" charset="0"/>
            </a:endParaRPr>
          </a:p>
          <a:p>
            <a:pPr marL="0" indent="0" fontAlgn="base">
              <a:lnSpc>
                <a:spcPct val="100000"/>
              </a:lnSpc>
              <a:spcBef>
                <a:spcPts val="0"/>
              </a:spcBef>
              <a:buNone/>
            </a:pPr>
            <a:r>
              <a:rPr lang="zh-CN" altLang="en-US" sz="2000" b="1" dirty="0">
                <a:latin typeface="Consolas" panose="020B0609020204030204" charset="0"/>
                <a:sym typeface="+mn-ea"/>
              </a:rPr>
              <a:t>&gt;&gt;&gt; def demo():</a:t>
            </a:r>
            <a:endParaRPr lang="zh-CN" altLang="en-US" sz="2000" b="1" strike="noStrike" noProof="1">
              <a:latin typeface="Consolas" panose="020B0609020204030204" charset="0"/>
            </a:endParaRPr>
          </a:p>
          <a:p>
            <a:pPr marL="0" indent="0" fontAlgn="base">
              <a:lnSpc>
                <a:spcPct val="100000"/>
              </a:lnSpc>
              <a:spcBef>
                <a:spcPts val="0"/>
              </a:spcBef>
              <a:buNone/>
            </a:pPr>
            <a:r>
              <a:rPr lang="en-US" altLang="x-none" sz="2000" b="1" dirty="0">
                <a:latin typeface="Consolas" panose="020B0609020204030204" charset="0"/>
                <a:sym typeface="+mn-ea"/>
              </a:rPr>
              <a:t>    </a:t>
            </a:r>
            <a:r>
              <a:rPr lang="zh-CN" altLang="en-US" sz="2000" b="1" dirty="0">
                <a:latin typeface="Consolas" panose="020B0609020204030204" charset="0"/>
                <a:sym typeface="+mn-ea"/>
              </a:rPr>
              <a:t>x = 3         #创建了局部变量，并自动隐藏了同名的全局变量	</a:t>
            </a:r>
          </a:p>
          <a:p>
            <a:pPr marL="0" indent="0" fontAlgn="base">
              <a:lnSpc>
                <a:spcPct val="100000"/>
              </a:lnSpc>
              <a:spcBef>
                <a:spcPts val="0"/>
              </a:spcBef>
              <a:buNone/>
            </a:pPr>
            <a:endParaRPr lang="zh-CN" altLang="en-US" sz="2000" b="1" strike="noStrike" noProof="1">
              <a:latin typeface="Consolas" panose="020B0609020204030204" charset="0"/>
            </a:endParaRPr>
          </a:p>
          <a:p>
            <a:pPr marL="0" indent="0" fontAlgn="base">
              <a:lnSpc>
                <a:spcPct val="100000"/>
              </a:lnSpc>
              <a:spcBef>
                <a:spcPts val="0"/>
              </a:spcBef>
              <a:buNone/>
            </a:pPr>
            <a:r>
              <a:rPr lang="zh-CN" altLang="en-US" sz="2000" b="1" dirty="0">
                <a:latin typeface="Consolas" panose="020B0609020204030204" charset="0"/>
                <a:sym typeface="+mn-ea"/>
              </a:rPr>
              <a:t>&gt;&gt;&gt; x = 5</a:t>
            </a:r>
            <a:endParaRPr lang="zh-CN" altLang="en-US" sz="2000" b="1" strike="noStrike" noProof="1">
              <a:latin typeface="Consolas" panose="020B0609020204030204" charset="0"/>
            </a:endParaRPr>
          </a:p>
          <a:p>
            <a:pPr marL="0" indent="0" fontAlgn="base">
              <a:lnSpc>
                <a:spcPct val="100000"/>
              </a:lnSpc>
              <a:spcBef>
                <a:spcPts val="0"/>
              </a:spcBef>
              <a:buNone/>
            </a:pPr>
            <a:r>
              <a:rPr lang="zh-CN" altLang="en-US" sz="2000" b="1" dirty="0">
                <a:latin typeface="Consolas" panose="020B0609020204030204" charset="0"/>
                <a:sym typeface="+mn-ea"/>
              </a:rPr>
              <a:t>&gt;&gt;&gt; x</a:t>
            </a:r>
            <a:endParaRPr lang="zh-CN" altLang="en-US" sz="2000" b="1" strike="noStrike" noProof="1">
              <a:latin typeface="Consolas" panose="020B0609020204030204" charset="0"/>
            </a:endParaRPr>
          </a:p>
          <a:p>
            <a:pPr marL="0" indent="0" fontAlgn="base">
              <a:lnSpc>
                <a:spcPct val="100000"/>
              </a:lnSpc>
              <a:spcBef>
                <a:spcPts val="0"/>
              </a:spcBef>
              <a:buNone/>
            </a:pPr>
            <a:r>
              <a:rPr lang="zh-CN" altLang="en-US" sz="2000" b="1" dirty="0">
                <a:solidFill>
                  <a:srgbClr val="00B0F0"/>
                </a:solidFill>
                <a:latin typeface="Consolas" panose="020B0609020204030204" charset="0"/>
                <a:sym typeface="+mn-ea"/>
              </a:rPr>
              <a:t>5</a:t>
            </a:r>
            <a:endParaRPr lang="zh-CN" altLang="en-US" sz="2000" b="1"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b="1" dirty="0">
                <a:latin typeface="Consolas" panose="020B0609020204030204" charset="0"/>
                <a:sym typeface="+mn-ea"/>
              </a:rPr>
              <a:t>&gt;&gt;&gt; demo()</a:t>
            </a:r>
            <a:endParaRPr lang="zh-CN" altLang="en-US" sz="2000" b="1" strike="noStrike" noProof="1">
              <a:latin typeface="Consolas" panose="020B0609020204030204" charset="0"/>
            </a:endParaRPr>
          </a:p>
          <a:p>
            <a:pPr marL="0" indent="0" fontAlgn="base">
              <a:lnSpc>
                <a:spcPct val="100000"/>
              </a:lnSpc>
              <a:spcBef>
                <a:spcPts val="0"/>
              </a:spcBef>
              <a:buNone/>
            </a:pPr>
            <a:r>
              <a:rPr lang="zh-CN" altLang="en-US" sz="2000" b="1" dirty="0">
                <a:latin typeface="Consolas" panose="020B0609020204030204" charset="0"/>
                <a:sym typeface="+mn-ea"/>
              </a:rPr>
              <a:t>&gt;&gt;&gt; x             </a:t>
            </a:r>
            <a:r>
              <a:rPr lang="en-US" altLang="zh-CN" sz="2000" b="1" dirty="0">
                <a:latin typeface="Consolas" panose="020B0609020204030204" charset="0"/>
                <a:sym typeface="+mn-ea"/>
              </a:rPr>
              <a:t>#</a:t>
            </a:r>
            <a:r>
              <a:rPr lang="zh-CN" altLang="en-US" sz="2000" b="1" dirty="0">
                <a:latin typeface="Consolas" panose="020B0609020204030204" charset="0"/>
                <a:sym typeface="+mn-ea"/>
              </a:rPr>
              <a:t>函数执行不影响外面全局变量的值</a:t>
            </a:r>
            <a:endParaRPr lang="zh-CN" altLang="en-US" sz="2000" b="1" strike="noStrike" noProof="1">
              <a:latin typeface="Consolas" panose="020B0609020204030204" charset="0"/>
            </a:endParaRPr>
          </a:p>
          <a:p>
            <a:pPr marL="0" indent="0" fontAlgn="base">
              <a:lnSpc>
                <a:spcPct val="100000"/>
              </a:lnSpc>
              <a:spcBef>
                <a:spcPts val="0"/>
              </a:spcBef>
              <a:buNone/>
            </a:pPr>
            <a:r>
              <a:rPr lang="zh-CN" altLang="en-US" sz="2000" b="1" dirty="0">
                <a:solidFill>
                  <a:srgbClr val="00B0F0"/>
                </a:solidFill>
                <a:latin typeface="Consolas" panose="020B0609020204030204" charset="0"/>
                <a:sym typeface="+mn-ea"/>
              </a:rPr>
              <a:t>5</a:t>
            </a:r>
            <a:endParaRPr lang="zh-CN" altLang="en-US" sz="2000" b="1"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25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5.4  lambda表达式</a:t>
            </a:r>
          </a:p>
        </p:txBody>
      </p:sp>
      <p:sp>
        <p:nvSpPr>
          <p:cNvPr id="3" name="内容占位符 2"/>
          <p:cNvSpPr>
            <a:spLocks noGrp="1"/>
          </p:cNvSpPr>
          <p:nvPr>
            <p:ph idx="1"/>
          </p:nvPr>
        </p:nvSpPr>
        <p:spPr/>
        <p:txBody>
          <a:bodyPr/>
          <a:lstStyle/>
          <a:p>
            <a:pPr defTabSz="914400">
              <a:lnSpc>
                <a:spcPct val="150000"/>
              </a:lnSpc>
              <a:spcBef>
                <a:spcPts val="1200"/>
              </a:spcBef>
              <a:spcAft>
                <a:spcPts val="600"/>
              </a:spcAft>
              <a:buSzPct val="90000"/>
              <a:buFont typeface="Wingdings" panose="05000000000000000000" charset="0"/>
              <a:buChar char="§"/>
            </a:pPr>
            <a:r>
              <a:rPr lang="en-US" altLang="x-none" sz="2400" b="1" dirty="0">
                <a:sym typeface="+mn-ea"/>
              </a:rPr>
              <a:t>lambda</a:t>
            </a:r>
            <a:r>
              <a:rPr lang="zh-CN" altLang="en-US" sz="2400" b="1" dirty="0">
                <a:sym typeface="+mn-ea"/>
              </a:rPr>
              <a:t>表达式可以用来声明</a:t>
            </a:r>
            <a:r>
              <a:rPr lang="zh-CN" altLang="en-US" sz="2400" b="1" dirty="0">
                <a:solidFill>
                  <a:srgbClr val="FF0000"/>
                </a:solidFill>
                <a:sym typeface="+mn-ea"/>
              </a:rPr>
              <a:t>匿名函数</a:t>
            </a:r>
            <a:r>
              <a:rPr lang="zh-CN" altLang="en-US" sz="2400" b="1" dirty="0">
                <a:sym typeface="+mn-ea"/>
              </a:rPr>
              <a:t>，也就是没有函数名字的临时使用的</a:t>
            </a:r>
            <a:r>
              <a:rPr lang="zh-CN" altLang="en-US" sz="2400" b="1" dirty="0">
                <a:solidFill>
                  <a:srgbClr val="0070C0"/>
                </a:solidFill>
                <a:sym typeface="+mn-ea"/>
              </a:rPr>
              <a:t>小函数</a:t>
            </a:r>
            <a:r>
              <a:rPr lang="zh-CN" altLang="en-US" sz="2400" b="1" dirty="0">
                <a:sym typeface="+mn-ea"/>
              </a:rPr>
              <a:t>，尤其适合需要一个函数作为另一个函数参数的场合。也可以定义</a:t>
            </a:r>
            <a:r>
              <a:rPr lang="zh-CN" altLang="en-US" sz="2400" b="1" dirty="0">
                <a:solidFill>
                  <a:srgbClr val="FF0000"/>
                </a:solidFill>
                <a:sym typeface="+mn-ea"/>
              </a:rPr>
              <a:t>具名函数</a:t>
            </a:r>
            <a:r>
              <a:rPr lang="zh-CN" altLang="en-US" sz="2400" b="1" dirty="0">
                <a:sym typeface="+mn-ea"/>
              </a:rPr>
              <a:t>。</a:t>
            </a:r>
            <a:endParaRPr lang="zh-CN" altLang="en-US" sz="2400" b="1" dirty="0"/>
          </a:p>
          <a:p>
            <a:pPr defTabSz="914400">
              <a:lnSpc>
                <a:spcPct val="150000"/>
              </a:lnSpc>
              <a:spcBef>
                <a:spcPts val="1200"/>
              </a:spcBef>
              <a:spcAft>
                <a:spcPts val="600"/>
              </a:spcAft>
              <a:buSzPct val="90000"/>
              <a:buFont typeface="Wingdings" panose="05000000000000000000" charset="0"/>
              <a:buChar char="§"/>
            </a:pPr>
            <a:r>
              <a:rPr lang="en-US" altLang="zh-CN" sz="2400" b="1" dirty="0">
                <a:sym typeface="+mn-ea"/>
              </a:rPr>
              <a:t>lambda</a:t>
            </a:r>
            <a:r>
              <a:rPr lang="zh-CN" altLang="en-US" sz="2400" b="1" dirty="0">
                <a:sym typeface="+mn-ea"/>
              </a:rPr>
              <a:t>表达式</a:t>
            </a:r>
            <a:r>
              <a:rPr lang="zh-CN" altLang="en-US" sz="2400" b="1" dirty="0">
                <a:solidFill>
                  <a:srgbClr val="FF0000"/>
                </a:solidFill>
                <a:sym typeface="+mn-ea"/>
              </a:rPr>
              <a:t>只可以包含一个表达式</a:t>
            </a:r>
            <a:r>
              <a:rPr lang="zh-CN" altLang="en-US" sz="2400" b="1" dirty="0">
                <a:sym typeface="+mn-ea"/>
              </a:rPr>
              <a:t>，该表达式的</a:t>
            </a:r>
            <a:r>
              <a:rPr lang="zh-CN" altLang="en-US" sz="2400" b="1" dirty="0">
                <a:solidFill>
                  <a:srgbClr val="0070C0"/>
                </a:solidFill>
                <a:sym typeface="+mn-ea"/>
              </a:rPr>
              <a:t>计算结果可以看作是函数的返回值</a:t>
            </a:r>
            <a:r>
              <a:rPr lang="zh-CN" altLang="en-US" sz="2400" b="1" dirty="0">
                <a:sym typeface="+mn-ea"/>
              </a:rPr>
              <a:t>，</a:t>
            </a:r>
            <a:r>
              <a:rPr lang="zh-CN" altLang="en-US" sz="2400" b="1" dirty="0">
                <a:solidFill>
                  <a:srgbClr val="0070C0"/>
                </a:solidFill>
                <a:sym typeface="+mn-ea"/>
              </a:rPr>
              <a:t>不允许包含复合语句</a:t>
            </a:r>
            <a:r>
              <a:rPr lang="zh-CN" altLang="en-US" sz="2400" b="1" dirty="0">
                <a:sym typeface="+mn-ea"/>
              </a:rPr>
              <a:t>，但在表达式中可以调用其他函数。</a:t>
            </a:r>
            <a:endParaRPr lang="zh-CN" altLang="en-US" sz="2400" b="1"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26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5.4  lambda表达式</a:t>
            </a:r>
            <a:endParaRPr lang="zh-CN" altLang="en-US"/>
          </a:p>
        </p:txBody>
      </p:sp>
      <p:sp>
        <p:nvSpPr>
          <p:cNvPr id="3" name="内容占位符 2"/>
          <p:cNvSpPr>
            <a:spLocks noGrp="1"/>
          </p:cNvSpPr>
          <p:nvPr>
            <p:ph idx="1"/>
          </p:nvPr>
        </p:nvSpPr>
        <p:spPr/>
        <p:txBody>
          <a:bodyPr>
            <a:normAutofit/>
          </a:bodyPr>
          <a:lstStyle/>
          <a:p>
            <a:pPr defTabSz="914400">
              <a:lnSpc>
                <a:spcPct val="100000"/>
              </a:lnSpc>
              <a:spcBef>
                <a:spcPct val="0"/>
              </a:spcBef>
              <a:buSzPct val="90000"/>
              <a:buFont typeface="Wingdings" panose="05000000000000000000" pitchFamily="2" charset="2"/>
              <a:buNone/>
            </a:pPr>
            <a:r>
              <a:rPr lang="en-US" altLang="x-none" sz="2400" b="1" dirty="0">
                <a:latin typeface="Consolas" panose="020B0609020204030204" charset="0"/>
                <a:sym typeface="+mn-ea"/>
              </a:rPr>
              <a:t>&gt;&gt;&gt; f = lambda x, y, z: x+y+z        #</a:t>
            </a:r>
            <a:r>
              <a:rPr lang="zh-CN" altLang="en-US" sz="2400" b="1" dirty="0">
                <a:latin typeface="Consolas" panose="020B0609020204030204" charset="0"/>
                <a:sym typeface="+mn-ea"/>
              </a:rPr>
              <a:t>可以给</a:t>
            </a:r>
            <a:r>
              <a:rPr lang="en-US" altLang="zh-CN" sz="2400" b="1" dirty="0">
                <a:latin typeface="Consolas" panose="020B0609020204030204" charset="0"/>
                <a:sym typeface="+mn-ea"/>
              </a:rPr>
              <a:t>lambda</a:t>
            </a:r>
            <a:r>
              <a:rPr lang="zh-CN" altLang="en-US" sz="2400" b="1" dirty="0">
                <a:latin typeface="Consolas" panose="020B0609020204030204" charset="0"/>
                <a:sym typeface="+mn-ea"/>
              </a:rPr>
              <a:t>表达式起名字</a:t>
            </a:r>
            <a:endParaRPr lang="zh-CN" altLang="en-US" sz="2400" b="1"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400" b="1" dirty="0">
                <a:latin typeface="Consolas" panose="020B0609020204030204" charset="0"/>
                <a:sym typeface="+mn-ea"/>
              </a:rPr>
              <a:t>&gt;&gt;&gt; f(1,2,3)                         #</a:t>
            </a:r>
            <a:r>
              <a:rPr lang="zh-CN" altLang="en-US" sz="2400" b="1" dirty="0">
                <a:latin typeface="Consolas" panose="020B0609020204030204" charset="0"/>
                <a:sym typeface="+mn-ea"/>
              </a:rPr>
              <a:t>像函数一样调用</a:t>
            </a:r>
            <a:endParaRPr lang="zh-CN" altLang="en-US" sz="2400" b="1"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400" b="1" dirty="0">
                <a:solidFill>
                  <a:srgbClr val="00B0F0"/>
                </a:solidFill>
                <a:latin typeface="Consolas" panose="020B0609020204030204" charset="0"/>
                <a:sym typeface="+mn-ea"/>
              </a:rPr>
              <a:t>6</a:t>
            </a:r>
            <a:endParaRPr lang="en-US" altLang="x-none" sz="2400" b="1"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400" b="1" dirty="0">
                <a:latin typeface="Consolas" panose="020B0609020204030204" charset="0"/>
                <a:sym typeface="+mn-ea"/>
              </a:rPr>
              <a:t>&gt;&gt;&gt; g = lambda x, y=2, z=3: x+y+z    #</a:t>
            </a:r>
            <a:r>
              <a:rPr lang="zh-CN" altLang="en-US" sz="2400" b="1" dirty="0">
                <a:latin typeface="Consolas" panose="020B0609020204030204" charset="0"/>
                <a:sym typeface="+mn-ea"/>
              </a:rPr>
              <a:t>参数默认值</a:t>
            </a:r>
            <a:endParaRPr lang="zh-CN" altLang="en-US" sz="2400" b="1"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400" b="1" dirty="0">
                <a:latin typeface="Consolas" panose="020B0609020204030204" charset="0"/>
                <a:sym typeface="+mn-ea"/>
              </a:rPr>
              <a:t>&gt;&gt;&gt; g(1)</a:t>
            </a:r>
            <a:endParaRPr lang="en-US" altLang="x-none" sz="2400" b="1"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400" b="1" dirty="0">
                <a:solidFill>
                  <a:srgbClr val="00B0F0"/>
                </a:solidFill>
                <a:latin typeface="Consolas" panose="020B0609020204030204" charset="0"/>
                <a:sym typeface="+mn-ea"/>
              </a:rPr>
              <a:t>6</a:t>
            </a:r>
            <a:endParaRPr lang="en-US" altLang="x-none" sz="2400" b="1"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400" b="1" dirty="0">
                <a:latin typeface="Consolas" panose="020B0609020204030204" charset="0"/>
                <a:sym typeface="+mn-ea"/>
              </a:rPr>
              <a:t>&gt;&gt;&gt; g(2, z=4, y=5)                   #</a:t>
            </a:r>
            <a:r>
              <a:rPr lang="zh-CN" altLang="en-US" sz="2400" b="1" dirty="0">
                <a:latin typeface="Consolas" panose="020B0609020204030204" charset="0"/>
                <a:sym typeface="+mn-ea"/>
              </a:rPr>
              <a:t>关键参数</a:t>
            </a:r>
            <a:endParaRPr lang="zh-CN" altLang="en-US" sz="2400" b="1"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400" b="1" dirty="0">
                <a:solidFill>
                  <a:srgbClr val="00B0F0"/>
                </a:solidFill>
                <a:latin typeface="Consolas" panose="020B0609020204030204" charset="0"/>
                <a:sym typeface="+mn-ea"/>
              </a:rPr>
              <a:t>11</a:t>
            </a:r>
            <a:endParaRPr lang="zh-CN" altLang="en-US" sz="2400" b="1" dirty="0">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27</a:t>
            </a:fld>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5.4  lambda表达式</a:t>
            </a:r>
            <a:endParaRPr lang="zh-CN" altLang="en-US"/>
          </a:p>
        </p:txBody>
      </p:sp>
      <p:sp>
        <p:nvSpPr>
          <p:cNvPr id="3" name="内容占位符 2"/>
          <p:cNvSpPr>
            <a:spLocks noGrp="1"/>
          </p:cNvSpPr>
          <p:nvPr>
            <p:ph idx="1"/>
          </p:nvPr>
        </p:nvSpPr>
        <p:spPr/>
        <p:txBody>
          <a:bodyPr>
            <a:normAutofit/>
          </a:bodyPr>
          <a:lstStyle/>
          <a:p>
            <a:pPr defTabSz="914400">
              <a:lnSpc>
                <a:spcPct val="100000"/>
              </a:lnSpc>
              <a:spcBef>
                <a:spcPct val="0"/>
              </a:spcBef>
              <a:buSzPct val="90000"/>
              <a:buFont typeface="Wingdings" panose="05000000000000000000" pitchFamily="2" charset="2"/>
              <a:buNone/>
            </a:pPr>
            <a:r>
              <a:rPr lang="en-US" altLang="x-none" sz="2400" b="1" dirty="0">
                <a:latin typeface="Consolas" panose="020B0609020204030204" charset="0"/>
                <a:sym typeface="+mn-ea"/>
              </a:rPr>
              <a:t>&gt;&gt;&gt; L = [1,2,3,4,5]</a:t>
            </a:r>
            <a:endParaRPr lang="en-US" altLang="x-none" sz="2400" b="1"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400" b="1" dirty="0">
                <a:latin typeface="Consolas" panose="020B0609020204030204" charset="0"/>
                <a:sym typeface="+mn-ea"/>
              </a:rPr>
              <a:t>&gt;&gt;&gt; print(list(map(lambda x: x+10, L</a:t>
            </a:r>
            <a:r>
              <a:rPr lang="en-US" altLang="x-none" sz="2400" b="1" dirty="0" smtClean="0">
                <a:latin typeface="Consolas" panose="020B0609020204030204" charset="0"/>
                <a:sym typeface="+mn-ea"/>
              </a:rPr>
              <a:t>)) </a:t>
            </a:r>
            <a:r>
              <a:rPr lang="en-US" altLang="x-none" sz="2400" b="1" dirty="0">
                <a:latin typeface="Consolas" panose="020B0609020204030204" charset="0"/>
                <a:sym typeface="+mn-ea"/>
              </a:rPr>
              <a:t>#</a:t>
            </a:r>
            <a:r>
              <a:rPr lang="zh-CN" altLang="en-US" sz="2400" b="1" dirty="0">
                <a:latin typeface="Consolas" panose="020B0609020204030204" charset="0"/>
                <a:sym typeface="+mn-ea"/>
              </a:rPr>
              <a:t>模拟向量运算</a:t>
            </a:r>
            <a:endParaRPr lang="zh-CN" altLang="en-US" sz="2400" b="1"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400" b="1" dirty="0">
                <a:solidFill>
                  <a:srgbClr val="00B0F0"/>
                </a:solidFill>
                <a:latin typeface="Consolas" panose="020B0609020204030204" charset="0"/>
                <a:sym typeface="+mn-ea"/>
              </a:rPr>
              <a:t>[11, 12, 13, 14, 15]</a:t>
            </a:r>
            <a:endParaRPr lang="en-US" altLang="x-none" sz="2400" b="1"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400" b="1" dirty="0">
                <a:latin typeface="Consolas" panose="020B0609020204030204" charset="0"/>
                <a:sym typeface="+mn-ea"/>
              </a:rPr>
              <a:t>&gt;&gt;&gt; L</a:t>
            </a:r>
            <a:endParaRPr lang="en-US" altLang="x-none" sz="2400" b="1" dirty="0">
              <a:latin typeface="Consolas" panose="020B0609020204030204" charset="0"/>
            </a:endParaRPr>
          </a:p>
          <a:p>
            <a:pPr>
              <a:lnSpc>
                <a:spcPct val="100000"/>
              </a:lnSpc>
              <a:spcBef>
                <a:spcPct val="0"/>
              </a:spcBef>
              <a:buSzPct val="90000"/>
              <a:buNone/>
            </a:pPr>
            <a:r>
              <a:rPr lang="en-US" altLang="x-none" sz="2400" b="1" dirty="0">
                <a:solidFill>
                  <a:srgbClr val="00B0F0"/>
                </a:solidFill>
                <a:latin typeface="Consolas" panose="020B0609020204030204" charset="0"/>
                <a:sym typeface="+mn-ea"/>
              </a:rPr>
              <a:t>[1, 2, 3, 4</a:t>
            </a:r>
            <a:r>
              <a:rPr lang="en-US" altLang="x-none" sz="2400" b="1" dirty="0" smtClean="0">
                <a:solidFill>
                  <a:srgbClr val="00B0F0"/>
                </a:solidFill>
                <a:latin typeface="Consolas" panose="020B0609020204030204" charset="0"/>
                <a:sym typeface="+mn-ea"/>
              </a:rPr>
              <a:t>,</a:t>
            </a:r>
            <a:r>
              <a:rPr lang="en-US" altLang="x-none" sz="2400" b="1" dirty="0">
                <a:latin typeface="Consolas" panose="020B0609020204030204" charset="0"/>
                <a:sym typeface="+mn-ea"/>
              </a:rPr>
              <a:t> </a:t>
            </a:r>
            <a:r>
              <a:rPr lang="en-US" altLang="x-none" sz="2400" b="1" dirty="0" smtClean="0">
                <a:solidFill>
                  <a:srgbClr val="00B0F0"/>
                </a:solidFill>
                <a:latin typeface="Consolas" panose="020B0609020204030204" charset="0"/>
                <a:sym typeface="+mn-ea"/>
              </a:rPr>
              <a:t>5</a:t>
            </a:r>
            <a:r>
              <a:rPr lang="en-US" altLang="x-none" sz="2400" b="1" dirty="0">
                <a:solidFill>
                  <a:srgbClr val="00B0F0"/>
                </a:solidFill>
                <a:latin typeface="Consolas" panose="020B0609020204030204" charset="0"/>
                <a:sym typeface="+mn-ea"/>
              </a:rPr>
              <a:t>]</a:t>
            </a:r>
            <a:endParaRPr lang="zh-CN" altLang="en-US" sz="2400" b="1"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28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5.4  lambda表达式</a:t>
            </a:r>
            <a:endParaRPr lang="zh-CN" altLang="en-US"/>
          </a:p>
        </p:txBody>
      </p:sp>
      <p:sp>
        <p:nvSpPr>
          <p:cNvPr id="3" name="内容占位符 2"/>
          <p:cNvSpPr>
            <a:spLocks noGrp="1"/>
          </p:cNvSpPr>
          <p:nvPr>
            <p:ph idx="1"/>
          </p:nvPr>
        </p:nvSpPr>
        <p:spPr>
          <a:xfrm>
            <a:off x="767861" y="1268680"/>
            <a:ext cx="10706100" cy="5193665"/>
          </a:xfrm>
        </p:spPr>
        <p:txBody>
          <a:bodyPr>
            <a:normAutofit fontScale="92500" lnSpcReduction="10000"/>
          </a:bodyPr>
          <a:lstStyle/>
          <a:p>
            <a:pPr defTabSz="914400">
              <a:lnSpc>
                <a:spcPct val="100000"/>
              </a:lnSpc>
              <a:spcBef>
                <a:spcPts val="200"/>
              </a:spcBef>
              <a:buSzPct val="90000"/>
              <a:buFont typeface="Wingdings" panose="05000000000000000000" pitchFamily="2" charset="2"/>
              <a:buNone/>
            </a:pPr>
            <a:r>
              <a:rPr lang="en-US" altLang="x-none" sz="2000" b="1" dirty="0">
                <a:latin typeface="Consolas" panose="020B0609020204030204" charset="0"/>
                <a:sym typeface="+mn-ea"/>
              </a:rPr>
              <a:t>&gt;&gt;&gt; data = list(range(20))           #</a:t>
            </a:r>
            <a:r>
              <a:rPr lang="zh-CN" altLang="en-US" sz="2000" b="1" dirty="0">
                <a:latin typeface="Consolas" panose="020B0609020204030204" charset="0"/>
                <a:sym typeface="+mn-ea"/>
              </a:rPr>
              <a:t>创建列表</a:t>
            </a:r>
            <a:endParaRPr lang="zh-CN" altLang="en-US" sz="2000" b="1"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b="1" dirty="0">
                <a:latin typeface="Consolas" panose="020B0609020204030204" charset="0"/>
                <a:sym typeface="+mn-ea"/>
              </a:rPr>
              <a:t>&gt;&gt;&gt; data</a:t>
            </a:r>
            <a:endParaRPr lang="en-US" altLang="x-none" sz="2000" b="1"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b="1" dirty="0">
                <a:solidFill>
                  <a:srgbClr val="00B0F0"/>
                </a:solidFill>
                <a:latin typeface="Consolas" panose="020B0609020204030204" charset="0"/>
                <a:sym typeface="+mn-ea"/>
              </a:rPr>
              <a:t>[0, 1, 2, 3, 4, 5, 6, 7, 8, 9, 10, 11, 12, 13, 14, 15, 16, 17, 18, 19]</a:t>
            </a:r>
            <a:endParaRPr lang="en-US" altLang="x-none" sz="2000" b="1" dirty="0">
              <a:solidFill>
                <a:srgbClr val="00B0F0"/>
              </a:solidFill>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b="1" dirty="0">
                <a:latin typeface="Consolas" panose="020B0609020204030204" charset="0"/>
                <a:sym typeface="+mn-ea"/>
              </a:rPr>
              <a:t>&gt;&gt;&gt; import random</a:t>
            </a:r>
            <a:endParaRPr lang="en-US" altLang="x-none" sz="2000" b="1"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b="1" dirty="0">
                <a:latin typeface="Consolas" panose="020B0609020204030204" charset="0"/>
                <a:sym typeface="+mn-ea"/>
              </a:rPr>
              <a:t>&gt;&gt;&gt; random.shuffle(data)             #</a:t>
            </a:r>
            <a:r>
              <a:rPr lang="zh-CN" altLang="en-US" sz="2000" b="1" dirty="0">
                <a:latin typeface="Consolas" panose="020B0609020204030204" charset="0"/>
                <a:sym typeface="+mn-ea"/>
              </a:rPr>
              <a:t>打乱顺序</a:t>
            </a:r>
            <a:endParaRPr lang="zh-CN" altLang="en-US" sz="2000" b="1"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b="1" dirty="0">
                <a:latin typeface="Consolas" panose="020B0609020204030204" charset="0"/>
                <a:sym typeface="+mn-ea"/>
              </a:rPr>
              <a:t>&gt;&gt;&gt; data</a:t>
            </a:r>
            <a:endParaRPr lang="en-US" altLang="x-none" sz="2000" b="1"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b="1" dirty="0">
                <a:solidFill>
                  <a:srgbClr val="00B0F0"/>
                </a:solidFill>
                <a:latin typeface="Consolas" panose="020B0609020204030204" charset="0"/>
                <a:sym typeface="+mn-ea"/>
              </a:rPr>
              <a:t>[4, 3, 11, 13, 12, 15, 9, 2, 10, 6, 19, 18, 14, 8, 0, 7, 5, 17, 1, 16]</a:t>
            </a:r>
            <a:endParaRPr lang="en-US" altLang="x-none" sz="2000" b="1" dirty="0">
              <a:solidFill>
                <a:srgbClr val="00B0F0"/>
              </a:solidFill>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b="1" dirty="0">
                <a:latin typeface="Consolas" panose="020B0609020204030204" charset="0"/>
                <a:sym typeface="+mn-ea"/>
              </a:rPr>
              <a:t>&gt;&gt;&gt; data.sort(key=lambda x: x)       #</a:t>
            </a:r>
            <a:r>
              <a:rPr lang="zh-CN" altLang="en-US" sz="2000" b="1" dirty="0">
                <a:latin typeface="Consolas" panose="020B0609020204030204" charset="0"/>
                <a:sym typeface="+mn-ea"/>
              </a:rPr>
              <a:t>和不指定规则效果一样</a:t>
            </a:r>
            <a:endParaRPr lang="zh-CN" altLang="en-US" sz="2000" b="1"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b="1" dirty="0">
                <a:latin typeface="Consolas" panose="020B0609020204030204" charset="0"/>
                <a:sym typeface="+mn-ea"/>
              </a:rPr>
              <a:t>&gt;&gt;&gt; data</a:t>
            </a:r>
            <a:endParaRPr lang="en-US" altLang="x-none" sz="2000" b="1"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b="1" dirty="0">
                <a:solidFill>
                  <a:srgbClr val="00B0F0"/>
                </a:solidFill>
                <a:latin typeface="Consolas" panose="020B0609020204030204" charset="0"/>
                <a:sym typeface="+mn-ea"/>
              </a:rPr>
              <a:t>[0, 1, 2, 3, 4, 5, 6, 7, 8, 9, 10, 11, 12, 13, 14, 15, 16, 17, 18, 19</a:t>
            </a:r>
            <a:r>
              <a:rPr lang="en-US" altLang="x-none" sz="2000" b="1" dirty="0" smtClean="0">
                <a:solidFill>
                  <a:srgbClr val="00B0F0"/>
                </a:solidFill>
                <a:latin typeface="Consolas" panose="020B0609020204030204" charset="0"/>
                <a:sym typeface="+mn-ea"/>
              </a:rPr>
              <a:t>]</a:t>
            </a:r>
          </a:p>
          <a:p>
            <a:pPr>
              <a:lnSpc>
                <a:spcPct val="100000"/>
              </a:lnSpc>
              <a:spcBef>
                <a:spcPts val="200"/>
              </a:spcBef>
              <a:buSzPct val="90000"/>
              <a:buNone/>
            </a:pPr>
            <a:r>
              <a:rPr lang="en-US" altLang="x-none" sz="2000" b="1" dirty="0">
                <a:latin typeface="Consolas" panose="020B0609020204030204" charset="0"/>
                <a:sym typeface="+mn-ea"/>
              </a:rPr>
              <a:t>&gt;&gt;&gt; </a:t>
            </a:r>
            <a:r>
              <a:rPr lang="en-US" altLang="x-none" sz="2000" b="1" dirty="0" err="1">
                <a:latin typeface="Consolas" panose="020B0609020204030204" charset="0"/>
                <a:sym typeface="+mn-ea"/>
              </a:rPr>
              <a:t>data.sort</a:t>
            </a:r>
            <a:r>
              <a:rPr lang="en-US" altLang="x-none" sz="2000" b="1" dirty="0">
                <a:latin typeface="Consolas" panose="020B0609020204030204" charset="0"/>
                <a:sym typeface="+mn-ea"/>
              </a:rPr>
              <a:t>(key=lambda x: </a:t>
            </a:r>
            <a:r>
              <a:rPr lang="en-US" altLang="x-none" sz="2000" b="1" dirty="0" err="1">
                <a:latin typeface="Consolas" panose="020B0609020204030204" charset="0"/>
                <a:sym typeface="+mn-ea"/>
              </a:rPr>
              <a:t>len</a:t>
            </a:r>
            <a:r>
              <a:rPr lang="en-US" altLang="x-none" sz="2000" b="1" dirty="0">
                <a:latin typeface="Consolas" panose="020B0609020204030204" charset="0"/>
                <a:sym typeface="+mn-ea"/>
              </a:rPr>
              <a:t>(</a:t>
            </a:r>
            <a:r>
              <a:rPr lang="en-US" altLang="x-none" sz="2000" b="1" dirty="0" err="1">
                <a:latin typeface="Consolas" panose="020B0609020204030204" charset="0"/>
                <a:sym typeface="+mn-ea"/>
              </a:rPr>
              <a:t>str</a:t>
            </a:r>
            <a:r>
              <a:rPr lang="en-US" altLang="x-none" sz="2000" b="1" dirty="0">
                <a:latin typeface="Consolas" panose="020B0609020204030204" charset="0"/>
                <a:sym typeface="+mn-ea"/>
              </a:rPr>
              <a:t>(x)))     #</a:t>
            </a:r>
            <a:r>
              <a:rPr lang="zh-CN" altLang="en-US" sz="2000" b="1" dirty="0">
                <a:latin typeface="Consolas" panose="020B0609020204030204" charset="0"/>
                <a:sym typeface="+mn-ea"/>
              </a:rPr>
              <a:t>按转换成字符串以后的长度排序</a:t>
            </a:r>
            <a:endParaRPr lang="zh-CN" altLang="en-US" sz="2000" b="1" dirty="0">
              <a:latin typeface="Consolas" panose="020B0609020204030204" charset="0"/>
            </a:endParaRPr>
          </a:p>
          <a:p>
            <a:pPr>
              <a:lnSpc>
                <a:spcPct val="100000"/>
              </a:lnSpc>
              <a:spcBef>
                <a:spcPts val="200"/>
              </a:spcBef>
              <a:buSzPct val="90000"/>
              <a:buNone/>
            </a:pPr>
            <a:r>
              <a:rPr lang="en-US" altLang="x-none" sz="2000" b="1" dirty="0">
                <a:latin typeface="Consolas" panose="020B0609020204030204" charset="0"/>
                <a:sym typeface="+mn-ea"/>
              </a:rPr>
              <a:t>&gt;&gt;&gt; data</a:t>
            </a:r>
            <a:endParaRPr lang="en-US" altLang="x-none" sz="2000" b="1" dirty="0">
              <a:latin typeface="Consolas" panose="020B0609020204030204" charset="0"/>
            </a:endParaRPr>
          </a:p>
          <a:p>
            <a:pPr>
              <a:lnSpc>
                <a:spcPct val="100000"/>
              </a:lnSpc>
              <a:spcBef>
                <a:spcPts val="200"/>
              </a:spcBef>
              <a:buSzPct val="90000"/>
              <a:buNone/>
            </a:pPr>
            <a:r>
              <a:rPr lang="en-US" altLang="x-none" sz="2000" b="1" dirty="0">
                <a:solidFill>
                  <a:srgbClr val="00B0F0"/>
                </a:solidFill>
                <a:latin typeface="Consolas" panose="020B0609020204030204" charset="0"/>
                <a:sym typeface="+mn-ea"/>
              </a:rPr>
              <a:t>[0, 1, 2, 3, 4, 5, 6, 7, 8, 9, 10, 11, 12, 13, 14, 15, 16, 17, 18, 19]</a:t>
            </a:r>
            <a:endParaRPr lang="en-US" altLang="x-none" sz="2000" b="1" dirty="0">
              <a:solidFill>
                <a:srgbClr val="00B0F0"/>
              </a:solidFill>
              <a:latin typeface="Consolas" panose="020B0609020204030204" charset="0"/>
            </a:endParaRPr>
          </a:p>
          <a:p>
            <a:pPr>
              <a:lnSpc>
                <a:spcPct val="100000"/>
              </a:lnSpc>
              <a:spcBef>
                <a:spcPts val="200"/>
              </a:spcBef>
              <a:buSzPct val="90000"/>
              <a:buNone/>
            </a:pPr>
            <a:r>
              <a:rPr lang="en-US" altLang="x-none" sz="2000" b="1" dirty="0">
                <a:latin typeface="Consolas" panose="020B0609020204030204" charset="0"/>
                <a:sym typeface="+mn-ea"/>
              </a:rPr>
              <a:t>&gt;&gt;&gt; </a:t>
            </a:r>
            <a:r>
              <a:rPr lang="en-US" altLang="x-none" sz="2000" b="1" dirty="0" err="1">
                <a:latin typeface="Consolas" panose="020B0609020204030204" charset="0"/>
                <a:sym typeface="+mn-ea"/>
              </a:rPr>
              <a:t>data.sort</a:t>
            </a:r>
            <a:r>
              <a:rPr lang="en-US" altLang="x-none" sz="2000" b="1" dirty="0">
                <a:latin typeface="Consolas" panose="020B0609020204030204" charset="0"/>
                <a:sym typeface="+mn-ea"/>
              </a:rPr>
              <a:t>(key=lambda x: </a:t>
            </a:r>
            <a:r>
              <a:rPr lang="en-US" altLang="x-none" sz="2000" b="1" dirty="0" err="1">
                <a:latin typeface="Consolas" panose="020B0609020204030204" charset="0"/>
                <a:sym typeface="+mn-ea"/>
              </a:rPr>
              <a:t>len</a:t>
            </a:r>
            <a:r>
              <a:rPr lang="en-US" altLang="x-none" sz="2000" b="1" dirty="0">
                <a:latin typeface="Consolas" panose="020B0609020204030204" charset="0"/>
                <a:sym typeface="+mn-ea"/>
              </a:rPr>
              <a:t>(</a:t>
            </a:r>
            <a:r>
              <a:rPr lang="en-US" altLang="x-none" sz="2000" b="1" dirty="0" err="1">
                <a:latin typeface="Consolas" panose="020B0609020204030204" charset="0"/>
                <a:sym typeface="+mn-ea"/>
              </a:rPr>
              <a:t>str</a:t>
            </a:r>
            <a:r>
              <a:rPr lang="en-US" altLang="x-none" sz="2000" b="1" dirty="0">
                <a:latin typeface="Consolas" panose="020B0609020204030204" charset="0"/>
                <a:sym typeface="+mn-ea"/>
              </a:rPr>
              <a:t>(x)), reverse=True)</a:t>
            </a:r>
            <a:endParaRPr lang="en-US" altLang="x-none" sz="2000" b="1" dirty="0">
              <a:latin typeface="Consolas" panose="020B0609020204030204" charset="0"/>
            </a:endParaRPr>
          </a:p>
          <a:p>
            <a:pPr>
              <a:lnSpc>
                <a:spcPct val="100000"/>
              </a:lnSpc>
              <a:spcBef>
                <a:spcPts val="200"/>
              </a:spcBef>
              <a:buSzPct val="90000"/>
              <a:buNone/>
            </a:pPr>
            <a:r>
              <a:rPr lang="en-US" altLang="x-none" sz="2000" b="1" dirty="0">
                <a:latin typeface="Consolas" panose="020B0609020204030204" charset="0"/>
                <a:sym typeface="+mn-ea"/>
              </a:rPr>
              <a:t>  </a:t>
            </a:r>
            <a:r>
              <a:rPr lang="en-US" altLang="x-none" sz="2000" b="1" dirty="0" smtClean="0">
                <a:latin typeface="Consolas" panose="020B0609020204030204" charset="0"/>
                <a:sym typeface="+mn-ea"/>
              </a:rPr>
              <a:t>                                          </a:t>
            </a:r>
            <a:r>
              <a:rPr lang="en-US" altLang="x-none" sz="2000" b="1" dirty="0">
                <a:latin typeface="Consolas" panose="020B0609020204030204" charset="0"/>
                <a:sym typeface="+mn-ea"/>
              </a:rPr>
              <a:t>#</a:t>
            </a:r>
            <a:r>
              <a:rPr lang="zh-CN" altLang="en-US" sz="2000" b="1" dirty="0">
                <a:latin typeface="Consolas" panose="020B0609020204030204" charset="0"/>
                <a:sym typeface="+mn-ea"/>
              </a:rPr>
              <a:t>降序排序</a:t>
            </a:r>
            <a:endParaRPr lang="zh-CN" altLang="en-US" sz="2000" b="1" dirty="0">
              <a:latin typeface="Consolas" panose="020B0609020204030204" charset="0"/>
            </a:endParaRPr>
          </a:p>
          <a:p>
            <a:pPr>
              <a:lnSpc>
                <a:spcPct val="100000"/>
              </a:lnSpc>
              <a:spcBef>
                <a:spcPts val="200"/>
              </a:spcBef>
              <a:buSzPct val="90000"/>
              <a:buNone/>
            </a:pPr>
            <a:r>
              <a:rPr lang="en-US" altLang="x-none" sz="2000" b="1" dirty="0">
                <a:latin typeface="Consolas" panose="020B0609020204030204" charset="0"/>
                <a:sym typeface="+mn-ea"/>
              </a:rPr>
              <a:t>&gt;&gt;&gt; data</a:t>
            </a:r>
            <a:endParaRPr lang="en-US" altLang="x-none" sz="2000" b="1" dirty="0">
              <a:latin typeface="Consolas" panose="020B0609020204030204" charset="0"/>
            </a:endParaRPr>
          </a:p>
          <a:p>
            <a:pPr>
              <a:lnSpc>
                <a:spcPct val="100000"/>
              </a:lnSpc>
              <a:spcBef>
                <a:spcPts val="200"/>
              </a:spcBef>
              <a:buSzPct val="90000"/>
              <a:buNone/>
            </a:pPr>
            <a:r>
              <a:rPr lang="en-US" altLang="x-none" sz="2000" b="1" dirty="0">
                <a:solidFill>
                  <a:srgbClr val="00B0F0"/>
                </a:solidFill>
                <a:latin typeface="Consolas" panose="020B0609020204030204" charset="0"/>
                <a:sym typeface="+mn-ea"/>
              </a:rPr>
              <a:t>[10, 11, 12, 13, 14, 15, 16, 17, 18, 19, 0, 1, 2, 3, 4, 5, 6, 7, 8, 9]</a:t>
            </a:r>
            <a:endParaRPr lang="zh-CN" altLang="en-US" sz="2000" b="1" dirty="0"/>
          </a:p>
          <a:p>
            <a:pPr defTabSz="914400">
              <a:lnSpc>
                <a:spcPct val="100000"/>
              </a:lnSpc>
              <a:spcBef>
                <a:spcPts val="200"/>
              </a:spcBef>
              <a:buSzPct val="90000"/>
              <a:buFont typeface="Wingdings" panose="05000000000000000000" pitchFamily="2" charset="2"/>
              <a:buNone/>
            </a:pPr>
            <a:endParaRPr lang="zh-CN" altLang="en-US" sz="2000" b="1"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29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5.1.1  </a:t>
            </a:r>
            <a:r>
              <a:rPr lang="zh-CN">
                <a:sym typeface="+mn-ea"/>
              </a:rPr>
              <a:t>函数定义与调用</a:t>
            </a:r>
            <a:r>
              <a:rPr>
                <a:sym typeface="+mn-ea"/>
              </a:rPr>
              <a:t>基本语法</a:t>
            </a:r>
            <a:endParaRPr lang="zh-CN" altLang="en-US"/>
          </a:p>
        </p:txBody>
      </p:sp>
      <p:sp>
        <p:nvSpPr>
          <p:cNvPr id="4" name="灯片编号占位符 3"/>
          <p:cNvSpPr>
            <a:spLocks noGrp="1"/>
          </p:cNvSpPr>
          <p:nvPr>
            <p:ph type="sldNum" sz="quarter" idx="12"/>
          </p:nvPr>
        </p:nvSpPr>
        <p:spPr>
          <a:xfrm>
            <a:off x="8997315" y="6569710"/>
            <a:ext cx="2743200" cy="365125"/>
          </a:xfrm>
        </p:spPr>
        <p:txBody>
          <a:bodyPr/>
          <a:lstStyle/>
          <a:p>
            <a:fld id="{565CE74E-AB26-4998-AD42-012C4C1AD076}" type="slidenum">
              <a:rPr lang="zh-CN" altLang="en-US" smtClean="0"/>
              <a:t>3</a:t>
            </a:fld>
            <a:endParaRPr lang="zh-CN" altLang="en-US"/>
          </a:p>
        </p:txBody>
      </p:sp>
      <p:sp>
        <p:nvSpPr>
          <p:cNvPr id="25602" name="文本占位符 20482"/>
          <p:cNvSpPr>
            <a:spLocks noGrp="1"/>
          </p:cNvSpPr>
          <p:nvPr>
            <p:ph idx="1"/>
          </p:nvPr>
        </p:nvSpPr>
        <p:spPr>
          <a:xfrm>
            <a:off x="1003935" y="1293495"/>
            <a:ext cx="8229600" cy="596900"/>
          </a:xfrm>
        </p:spPr>
        <p:txBody>
          <a:bodyPr anchor="t"/>
          <a:lstStyle/>
          <a:p>
            <a:pPr defTabSz="914400">
              <a:lnSpc>
                <a:spcPct val="90000"/>
              </a:lnSpc>
              <a:buSzPct val="90000"/>
              <a:buFont typeface="Wingdings" panose="05000000000000000000" charset="0"/>
              <a:buChar char="§"/>
            </a:pPr>
            <a:r>
              <a:rPr lang="zh-CN" altLang="en-US" sz="2400" b="1" dirty="0"/>
              <a:t>例</a:t>
            </a:r>
            <a:r>
              <a:rPr lang="en-US" altLang="zh-CN" sz="2400" b="1" dirty="0"/>
              <a:t>5-1  </a:t>
            </a:r>
            <a:r>
              <a:rPr lang="zh-CN" altLang="en-US" sz="2400" b="1" dirty="0"/>
              <a:t>编写生成斐波那契数列的函数并调用。</a:t>
            </a:r>
            <a:endParaRPr lang="en-US" altLang="zh-CN" sz="1800" b="1" dirty="0">
              <a:latin typeface="Consolas" panose="020B0609020204030204" charset="0"/>
            </a:endParaRPr>
          </a:p>
        </p:txBody>
      </p:sp>
      <p:sp>
        <p:nvSpPr>
          <p:cNvPr id="5" name="线形标注 2 4"/>
          <p:cNvSpPr/>
          <p:nvPr/>
        </p:nvSpPr>
        <p:spPr>
          <a:xfrm>
            <a:off x="2489200" y="5521643"/>
            <a:ext cx="1609725" cy="473075"/>
          </a:xfrm>
          <a:prstGeom prst="borderCallout2">
            <a:avLst>
              <a:gd name="adj1" fmla="val -291"/>
              <a:gd name="adj2" fmla="val 48580"/>
              <a:gd name="adj3" fmla="val -55642"/>
              <a:gd name="adj4" fmla="val 55717"/>
              <a:gd name="adj5" fmla="val -185214"/>
              <a:gd name="adj6" fmla="val 731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trike="noStrike" noProof="1"/>
              <a:t>调用函数</a:t>
            </a:r>
          </a:p>
        </p:txBody>
      </p:sp>
      <p:sp>
        <p:nvSpPr>
          <p:cNvPr id="6" name="线形标注 2 5"/>
          <p:cNvSpPr/>
          <p:nvPr/>
        </p:nvSpPr>
        <p:spPr>
          <a:xfrm>
            <a:off x="5270500" y="5342255"/>
            <a:ext cx="1611313" cy="485775"/>
          </a:xfrm>
          <a:prstGeom prst="borderCallout2">
            <a:avLst>
              <a:gd name="adj1" fmla="val 18750"/>
              <a:gd name="adj2" fmla="val -8333"/>
              <a:gd name="adj3" fmla="val 18750"/>
              <a:gd name="adj4" fmla="val -16667"/>
              <a:gd name="adj5" fmla="val -155816"/>
              <a:gd name="adj6" fmla="val -527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1000</a:t>
            </a:r>
            <a:r>
              <a:rPr lang="zh-CN" altLang="en-US" strike="noStrike" noProof="1"/>
              <a:t>是实参</a:t>
            </a:r>
          </a:p>
        </p:txBody>
      </p:sp>
      <p:sp>
        <p:nvSpPr>
          <p:cNvPr id="7" name="线形标注 2 6"/>
          <p:cNvSpPr/>
          <p:nvPr/>
        </p:nvSpPr>
        <p:spPr>
          <a:xfrm>
            <a:off x="5897563" y="1948180"/>
            <a:ext cx="1609725" cy="514350"/>
          </a:xfrm>
          <a:prstGeom prst="borderCallout2">
            <a:avLst>
              <a:gd name="adj1" fmla="val 18750"/>
              <a:gd name="adj2" fmla="val -8333"/>
              <a:gd name="adj3" fmla="val 18750"/>
              <a:gd name="adj4" fmla="val -16667"/>
              <a:gd name="adj5" fmla="val 140175"/>
              <a:gd name="adj6" fmla="val -75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n</a:t>
            </a:r>
            <a:r>
              <a:rPr lang="zh-CN" altLang="en-US" strike="noStrike" noProof="1"/>
              <a:t>是形参</a:t>
            </a:r>
          </a:p>
        </p:txBody>
      </p:sp>
      <p:sp>
        <p:nvSpPr>
          <p:cNvPr id="25606" name="文本框 4"/>
          <p:cNvSpPr txBox="1"/>
          <p:nvPr/>
        </p:nvSpPr>
        <p:spPr>
          <a:xfrm>
            <a:off x="3479800" y="2589530"/>
            <a:ext cx="3540125" cy="2357438"/>
          </a:xfrm>
          <a:prstGeom prst="rect">
            <a:avLst/>
          </a:prstGeom>
          <a:noFill/>
          <a:ln w="22225" cap="flat" cmpd="sng">
            <a:solidFill>
              <a:schemeClr val="accent1"/>
            </a:solidFill>
            <a:prstDash val="solid"/>
            <a:round/>
            <a:headEnd type="none" w="med" len="med"/>
            <a:tailEnd type="none" w="med" len="med"/>
          </a:ln>
        </p:spPr>
        <p:txBody>
          <a:bodyPr wrap="square" anchor="t">
            <a:spAutoFit/>
          </a:bodyPr>
          <a:lstStyle/>
          <a:p>
            <a:pPr defTabSz="914400">
              <a:lnSpc>
                <a:spcPct val="90000"/>
              </a:lnSpc>
              <a:buSzPct val="90000"/>
              <a:buFont typeface="Wingdings" panose="05000000000000000000" pitchFamily="2" charset="2"/>
              <a:buNone/>
            </a:pPr>
            <a:r>
              <a:rPr lang="en-US" altLang="zh-CN">
                <a:latin typeface="Consolas" panose="020B0609020204030204" charset="0"/>
                <a:ea typeface="宋体" panose="02010600030101010101" pitchFamily="2" charset="-122"/>
              </a:rPr>
              <a:t>def fib(n):</a:t>
            </a:r>
          </a:p>
          <a:p>
            <a:pPr defTabSz="914400">
              <a:lnSpc>
                <a:spcPct val="90000"/>
              </a:lnSpc>
              <a:buSzPct val="90000"/>
              <a:buFont typeface="Wingdings" panose="05000000000000000000" pitchFamily="2" charset="2"/>
              <a:buNone/>
            </a:pPr>
            <a:r>
              <a:rPr lang="en-US" altLang="zh-CN">
                <a:latin typeface="Consolas" panose="020B0609020204030204" charset="0"/>
                <a:ea typeface="宋体" panose="02010600030101010101" pitchFamily="2" charset="-122"/>
              </a:rPr>
              <a:t>    a, b = 1, 1</a:t>
            </a:r>
          </a:p>
          <a:p>
            <a:pPr defTabSz="914400">
              <a:lnSpc>
                <a:spcPct val="90000"/>
              </a:lnSpc>
              <a:buSzPct val="90000"/>
              <a:buFont typeface="Wingdings" panose="05000000000000000000" pitchFamily="2" charset="2"/>
              <a:buNone/>
            </a:pPr>
            <a:r>
              <a:rPr lang="en-US" altLang="zh-CN">
                <a:latin typeface="Consolas" panose="020B0609020204030204" charset="0"/>
                <a:ea typeface="宋体" panose="02010600030101010101" pitchFamily="2" charset="-122"/>
              </a:rPr>
              <a:t>    while a &lt; n:</a:t>
            </a:r>
          </a:p>
          <a:p>
            <a:pPr defTabSz="914400">
              <a:lnSpc>
                <a:spcPct val="90000"/>
              </a:lnSpc>
              <a:buSzPct val="90000"/>
              <a:buFont typeface="Wingdings" panose="05000000000000000000" pitchFamily="2" charset="2"/>
              <a:buNone/>
            </a:pPr>
            <a:r>
              <a:rPr lang="en-US" altLang="zh-CN">
                <a:latin typeface="Consolas" panose="020B0609020204030204" charset="0"/>
                <a:ea typeface="宋体" panose="02010600030101010101" pitchFamily="2" charset="-122"/>
              </a:rPr>
              <a:t>        print(a, end=' ')</a:t>
            </a:r>
          </a:p>
          <a:p>
            <a:pPr defTabSz="914400">
              <a:lnSpc>
                <a:spcPct val="90000"/>
              </a:lnSpc>
              <a:buSzPct val="90000"/>
              <a:buFont typeface="Wingdings" panose="05000000000000000000" pitchFamily="2" charset="2"/>
              <a:buNone/>
            </a:pPr>
            <a:r>
              <a:rPr lang="en-US" altLang="zh-CN">
                <a:latin typeface="Consolas" panose="020B0609020204030204" charset="0"/>
                <a:ea typeface="宋体" panose="02010600030101010101" pitchFamily="2" charset="-122"/>
              </a:rPr>
              <a:t>        a, b = b, a+b</a:t>
            </a:r>
          </a:p>
          <a:p>
            <a:pPr defTabSz="914400">
              <a:lnSpc>
                <a:spcPct val="90000"/>
              </a:lnSpc>
              <a:buSzPct val="90000"/>
              <a:buFont typeface="Wingdings" panose="05000000000000000000" pitchFamily="2" charset="2"/>
              <a:buNone/>
            </a:pPr>
            <a:r>
              <a:rPr lang="en-US" altLang="zh-CN">
                <a:latin typeface="Consolas" panose="020B0609020204030204" charset="0"/>
                <a:ea typeface="宋体" panose="02010600030101010101" pitchFamily="2" charset="-122"/>
              </a:rPr>
              <a:t>    print()</a:t>
            </a:r>
          </a:p>
          <a:p>
            <a:pPr defTabSz="914400">
              <a:lnSpc>
                <a:spcPct val="90000"/>
              </a:lnSpc>
              <a:buSzPct val="90000"/>
              <a:buFont typeface="Wingdings" panose="05000000000000000000" pitchFamily="2" charset="2"/>
              <a:buNone/>
            </a:pPr>
            <a:endParaRPr lang="en-US" altLang="zh-CN">
              <a:latin typeface="Consolas" panose="020B0609020204030204" charset="0"/>
              <a:ea typeface="宋体" panose="02010600030101010101" pitchFamily="2" charset="-122"/>
            </a:endParaRPr>
          </a:p>
          <a:p>
            <a:pPr defTabSz="914400">
              <a:lnSpc>
                <a:spcPct val="90000"/>
              </a:lnSpc>
              <a:buSzPct val="90000"/>
              <a:buFont typeface="Wingdings" panose="05000000000000000000" pitchFamily="2" charset="2"/>
              <a:buNone/>
            </a:pPr>
            <a:r>
              <a:rPr lang="en-US" altLang="zh-CN">
                <a:latin typeface="Consolas" panose="020B0609020204030204" charset="0"/>
                <a:ea typeface="宋体" panose="02010600030101010101" pitchFamily="2" charset="-122"/>
              </a:rPr>
              <a:t>fib(1000)</a:t>
            </a:r>
          </a:p>
          <a:p>
            <a:pPr defTabSz="914400"/>
            <a:endParaRPr lang="zh-CN" altLang="en-US">
              <a:latin typeface="Arial" panose="020B0604020202020204" pitchFamily="34" charset="0"/>
              <a:ea typeface="宋体" panose="02010600030101010101" pitchFamily="2" charset="-122"/>
            </a:endParaRPr>
          </a:p>
        </p:txBody>
      </p:sp>
      <p:sp>
        <p:nvSpPr>
          <p:cNvPr id="8" name="线形标注 1 7"/>
          <p:cNvSpPr/>
          <p:nvPr/>
        </p:nvSpPr>
        <p:spPr>
          <a:xfrm>
            <a:off x="1963738" y="3522980"/>
            <a:ext cx="1258888" cy="500063"/>
          </a:xfrm>
          <a:prstGeom prst="borderCallout1">
            <a:avLst>
              <a:gd name="adj1" fmla="val -4574"/>
              <a:gd name="adj2" fmla="val 48895"/>
              <a:gd name="adj3" fmla="val -136276"/>
              <a:gd name="adj4" fmla="val 1447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trike="noStrike" noProof="1"/>
              <a:t>定义头</a:t>
            </a:r>
          </a:p>
        </p:txBody>
      </p:sp>
      <p:sp>
        <p:nvSpPr>
          <p:cNvPr id="9" name="矩形 8"/>
          <p:cNvSpPr/>
          <p:nvPr/>
        </p:nvSpPr>
        <p:spPr>
          <a:xfrm>
            <a:off x="3989388" y="2891155"/>
            <a:ext cx="2782888" cy="130492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 name="线形标注 2 9"/>
          <p:cNvSpPr/>
          <p:nvPr/>
        </p:nvSpPr>
        <p:spPr>
          <a:xfrm>
            <a:off x="7507288" y="2589530"/>
            <a:ext cx="1611313" cy="514350"/>
          </a:xfrm>
          <a:prstGeom prst="borderCallout2">
            <a:avLst>
              <a:gd name="adj1" fmla="val 18750"/>
              <a:gd name="adj2" fmla="val -8333"/>
              <a:gd name="adj3" fmla="val 18750"/>
              <a:gd name="adj4" fmla="val -16667"/>
              <a:gd name="adj5" fmla="val 99629"/>
              <a:gd name="adj6" fmla="val -6565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trike="noStrike" noProof="1"/>
              <a:t>函数体</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65CE74E-AB26-4998-AD42-012C4C1AD076}" type="slidenum">
              <a:rPr lang="zh-CN" altLang="en-US" smtClean="0"/>
              <a:t>30</a:t>
            </a:fld>
            <a:endParaRPr lang="zh-CN" altLang="en-US"/>
          </a:p>
        </p:txBody>
      </p:sp>
      <p:sp>
        <p:nvSpPr>
          <p:cNvPr id="6" name="文本框 5"/>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如果用户要定义函数，需要使用关键字（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from</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err="1"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def</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或者</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lambda</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return</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import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8"/>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圆角矩形 14"/>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p:cNvGrpSpPr/>
          <p:nvPr>
            <p:custDataLst>
              <p:tags r:id="rId12"/>
            </p:custDataLst>
          </p:nvPr>
        </p:nvGrpSpPr>
        <p:grpSpPr>
          <a:xfrm>
            <a:off x="0" y="0"/>
            <a:ext cx="12192000" cy="635000"/>
            <a:chOff x="0" y="0"/>
            <a:chExt cx="12192000" cy="635000"/>
          </a:xfrm>
        </p:grpSpPr>
        <p:sp>
          <p:nvSpPr>
            <p:cNvPr id="16" name="TitleBackground"/>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63694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2589213" y="630238"/>
            <a:ext cx="4730750" cy="2143125"/>
          </a:xfrm>
          <a:prstGeom prst="rect">
            <a:avLst/>
          </a:prstGeom>
          <a:noFill/>
        </p:spPr>
        <p:txBody>
          <a:bodyPr anchor="ctr"/>
          <a:lstStyle/>
          <a:p>
            <a:pPr>
              <a:defRPr/>
            </a:pP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a:t>
            </a:r>
            <a:r>
              <a:rPr lang="zh-CN" altLang="en-US" sz="195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不是</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使用函数的优点的是 </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4810125" y="2786063"/>
            <a:ext cx="3000375" cy="642937"/>
          </a:xfrm>
          <a:prstGeom prst="rect">
            <a:avLst/>
          </a:prstGeom>
          <a:noFill/>
        </p:spPr>
        <p:txBody>
          <a:bodyPr anchor="ctr"/>
          <a:lstStyle/>
          <a:p>
            <a:pPr>
              <a:defRPr/>
            </a:pP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减少代码重复</a:t>
            </a:r>
          </a:p>
        </p:txBody>
      </p:sp>
      <p:sp>
        <p:nvSpPr>
          <p:cNvPr id="5" name="文本框 4"/>
          <p:cNvSpPr txBox="1"/>
          <p:nvPr>
            <p:custDataLst>
              <p:tags r:id="rId4"/>
            </p:custDataLst>
          </p:nvPr>
        </p:nvSpPr>
        <p:spPr>
          <a:xfrm>
            <a:off x="4810125" y="3643313"/>
            <a:ext cx="3000375" cy="642937"/>
          </a:xfrm>
          <a:prstGeom prst="rect">
            <a:avLst/>
          </a:prstGeom>
          <a:noFill/>
        </p:spPr>
        <p:txBody>
          <a:bodyPr anchor="ctr"/>
          <a:lstStyle/>
          <a:p>
            <a:pPr>
              <a:defRPr/>
            </a:pP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使程序更加模块化</a:t>
            </a:r>
          </a:p>
        </p:txBody>
      </p:sp>
      <p:sp>
        <p:nvSpPr>
          <p:cNvPr id="6" name="文本框 5"/>
          <p:cNvSpPr txBox="1"/>
          <p:nvPr>
            <p:custDataLst>
              <p:tags r:id="rId5"/>
            </p:custDataLst>
          </p:nvPr>
        </p:nvSpPr>
        <p:spPr>
          <a:xfrm>
            <a:off x="4810125" y="4500563"/>
            <a:ext cx="3000375" cy="642937"/>
          </a:xfrm>
          <a:prstGeom prst="rect">
            <a:avLst/>
          </a:prstGeom>
          <a:noFill/>
        </p:spPr>
        <p:txBody>
          <a:bodyPr anchor="ctr"/>
          <a:lstStyle/>
          <a:p>
            <a:pPr>
              <a:defRPr/>
            </a:pP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使程序便于阅读</a:t>
            </a:r>
          </a:p>
        </p:txBody>
      </p:sp>
      <p:sp>
        <p:nvSpPr>
          <p:cNvPr id="7" name="文本框 6"/>
          <p:cNvSpPr txBox="1"/>
          <p:nvPr>
            <p:custDataLst>
              <p:tags r:id="rId6"/>
            </p:custDataLst>
          </p:nvPr>
        </p:nvSpPr>
        <p:spPr>
          <a:xfrm>
            <a:off x="4810125" y="5357813"/>
            <a:ext cx="3000375" cy="642937"/>
          </a:xfrm>
          <a:prstGeom prst="rect">
            <a:avLst/>
          </a:prstGeom>
          <a:noFill/>
        </p:spPr>
        <p:txBody>
          <a:bodyPr anchor="ctr"/>
          <a:lstStyle/>
          <a:p>
            <a:pPr>
              <a:defRPr/>
            </a:pP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代码量较大</a:t>
            </a:r>
          </a:p>
        </p:txBody>
      </p:sp>
      <p:sp>
        <p:nvSpPr>
          <p:cNvPr id="8" name="椭圆 7"/>
          <p:cNvSpPr>
            <a:spLocks noChangeAspect="1"/>
          </p:cNvSpPr>
          <p:nvPr>
            <p:custDataLst>
              <p:tags r:id="rId7"/>
            </p:custDataLst>
          </p:nvPr>
        </p:nvSpPr>
        <p:spPr>
          <a:xfrm>
            <a:off x="4357688" y="2901950"/>
            <a:ext cx="411162" cy="4111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4357688" y="3759200"/>
            <a:ext cx="411162" cy="4111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4357688" y="4616450"/>
            <a:ext cx="411162" cy="4111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4357688" y="5473700"/>
            <a:ext cx="411162" cy="4111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圆角矩形 16"/>
          <p:cNvSpPr/>
          <p:nvPr>
            <p:custDataLst>
              <p:tags r:id="rId11"/>
            </p:custDataLst>
          </p:nvPr>
        </p:nvSpPr>
        <p:spPr>
          <a:xfrm>
            <a:off x="9191625" y="5580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86028" name="组合 15"/>
          <p:cNvGrpSpPr>
            <a:grpSpLocks/>
          </p:cNvGrpSpPr>
          <p:nvPr>
            <p:custDataLst>
              <p:tags r:id="rId12"/>
            </p:custDataLst>
          </p:nvPr>
        </p:nvGrpSpPr>
        <p:grpSpPr bwMode="auto">
          <a:xfrm>
            <a:off x="0" y="0"/>
            <a:ext cx="4286250" cy="490533"/>
            <a:chOff x="-5270500" y="0"/>
            <a:chExt cx="5715000" cy="653504"/>
          </a:xfrm>
        </p:grpSpPr>
        <p:sp>
          <p:nvSpPr>
            <p:cNvPr id="12" name="TitleBackground"/>
            <p:cNvSpPr/>
            <p:nvPr>
              <p:custDataLst>
                <p:tags r:id="rId14"/>
              </p:custDataLst>
            </p:nvPr>
          </p:nvSpPr>
          <p:spPr>
            <a:xfrm>
              <a:off x="-5270500" y="0"/>
              <a:ext cx="5715000" cy="634475"/>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ColorBlock"/>
            <p:cNvSpPr/>
            <p:nvPr>
              <p:custDataLst>
                <p:tags r:id="rId15"/>
              </p:custDataLst>
            </p:nvPr>
          </p:nvSpPr>
          <p:spPr>
            <a:xfrm>
              <a:off x="-5270500" y="0"/>
              <a:ext cx="190500" cy="634475"/>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TypeText"/>
            <p:cNvSpPr txBox="1"/>
            <p:nvPr>
              <p:custDataLst>
                <p:tags r:id="rId16"/>
              </p:custDataLst>
            </p:nvPr>
          </p:nvSpPr>
          <p:spPr>
            <a:xfrm>
              <a:off x="-4931833" y="0"/>
              <a:ext cx="1905000" cy="634475"/>
            </a:xfrm>
            <a:prstGeom prst="rect">
              <a:avLst/>
            </a:prstGeom>
            <a:noFill/>
          </p:spPr>
          <p:txBody>
            <a:bodyPr wrap="none" anchor="ctr"/>
            <a:lstStyle/>
            <a:p>
              <a:pPr>
                <a:defRPr/>
              </a:pPr>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86033" name="TipText"/>
            <p:cNvSpPr txBox="1">
              <a:spLocks noChangeArrowheads="1"/>
            </p:cNvSpPr>
            <p:nvPr>
              <p:custDataLst>
                <p:tags r:id="rId17"/>
              </p:custDataLst>
            </p:nvPr>
          </p:nvSpPr>
          <p:spPr bwMode="auto">
            <a:xfrm>
              <a:off x="-3600027" y="145506"/>
              <a:ext cx="2286000" cy="507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1000"/>
                </a:spcBef>
                <a:buClr>
                  <a:schemeClr val="accent1"/>
                </a:buClr>
                <a:buSzPct val="100000"/>
                <a:buFont typeface="Arial" pitchFamily="34" charset="0"/>
                <a:buChar char="•"/>
                <a:defRPr sz="2000">
                  <a:solidFill>
                    <a:schemeClr val="tx1"/>
                  </a:solidFill>
                  <a:latin typeface="Century Gothic" pitchFamily="34" charset="0"/>
                </a:defRPr>
              </a:lvl1pPr>
              <a:lvl2pPr marL="742950" indent="-285750">
                <a:lnSpc>
                  <a:spcPct val="120000"/>
                </a:lnSpc>
                <a:spcBef>
                  <a:spcPts val="500"/>
                </a:spcBef>
                <a:buClr>
                  <a:schemeClr val="accent1"/>
                </a:buClr>
                <a:buSzPct val="100000"/>
                <a:buFont typeface="Arial" pitchFamily="34" charset="0"/>
                <a:buChar char="•"/>
                <a:defRPr>
                  <a:solidFill>
                    <a:schemeClr val="tx1"/>
                  </a:solidFill>
                  <a:latin typeface="Century Gothic" pitchFamily="34" charset="0"/>
                </a:defRPr>
              </a:lvl2pPr>
              <a:lvl3pPr marL="1143000" indent="-228600">
                <a:lnSpc>
                  <a:spcPct val="120000"/>
                </a:lnSpc>
                <a:spcBef>
                  <a:spcPts val="500"/>
                </a:spcBef>
                <a:buClr>
                  <a:schemeClr val="accent1"/>
                </a:buClr>
                <a:buSzPct val="100000"/>
                <a:buFont typeface="Arial" pitchFamily="34" charset="0"/>
                <a:buChar char="•"/>
                <a:defRPr sz="1600">
                  <a:solidFill>
                    <a:schemeClr val="tx1"/>
                  </a:solidFill>
                  <a:latin typeface="Century Gothic" pitchFamily="34" charset="0"/>
                </a:defRPr>
              </a:lvl3pPr>
              <a:lvl4pPr marL="1600200" indent="-228600">
                <a:lnSpc>
                  <a:spcPct val="120000"/>
                </a:lnSpc>
                <a:spcBef>
                  <a:spcPts val="500"/>
                </a:spcBef>
                <a:buClr>
                  <a:schemeClr val="accent1"/>
                </a:buClr>
                <a:buSzPct val="100000"/>
                <a:buFont typeface="Arial" pitchFamily="34" charset="0"/>
                <a:buChar char="•"/>
                <a:defRPr sz="1400">
                  <a:solidFill>
                    <a:schemeClr val="tx1"/>
                  </a:solidFill>
                  <a:latin typeface="Century Gothic" pitchFamily="34" charset="0"/>
                </a:defRPr>
              </a:lvl4pPr>
              <a:lvl5pPr marL="2057400" indent="-228600">
                <a:lnSpc>
                  <a:spcPct val="120000"/>
                </a:lnSpc>
                <a:spcBef>
                  <a:spcPts val="500"/>
                </a:spcBef>
                <a:buClr>
                  <a:schemeClr val="accent1"/>
                </a:buClr>
                <a:buSzPct val="100000"/>
                <a:buFont typeface="Arial" pitchFamily="34" charset="0"/>
                <a:buChar char="•"/>
                <a:defRPr sz="1200">
                  <a:solidFill>
                    <a:schemeClr val="tx1"/>
                  </a:solidFill>
                  <a:latin typeface="Century Gothic"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9pPr>
            </a:lstStyle>
            <a:p>
              <a:pPr>
                <a:lnSpc>
                  <a:spcPct val="100000"/>
                </a:lnSpc>
                <a:spcBef>
                  <a:spcPct val="0"/>
                </a:spcBef>
                <a:buClrTx/>
                <a:buSzTx/>
                <a:buFontTx/>
                <a:buNone/>
              </a:pPr>
              <a:r>
                <a:rPr lang="en-US" altLang="zh-CN">
                  <a:solidFill>
                    <a:srgbClr val="808080"/>
                  </a:solidFill>
                  <a:latin typeface="Microsoft Yahei" pitchFamily="34" charset="-122"/>
                  <a:ea typeface="Microsoft Yahei" pitchFamily="34" charset="-122"/>
                  <a:sym typeface="Microsoft Yahei" pitchFamily="34" charset="-122"/>
                </a:rPr>
                <a:t>1</a:t>
              </a:r>
              <a:r>
                <a:rPr lang="zh-CN" altLang="en-US">
                  <a:solidFill>
                    <a:srgbClr val="808080"/>
                  </a:solidFill>
                  <a:latin typeface="Microsoft Yahei" pitchFamily="34" charset="-122"/>
                  <a:ea typeface="Microsoft Yahei" pitchFamily="34" charset="-122"/>
                  <a:sym typeface="Microsoft Yahei" pitchFamily="34" charset="-122"/>
                </a:rPr>
                <a:t>分</a:t>
              </a:r>
            </a:p>
          </p:txBody>
        </p:sp>
      </p:grpSp>
      <p:pic>
        <p:nvPicPr>
          <p:cNvPr id="86029" name="图片 17"/>
          <p:cNvPicPr>
            <a:picLocks/>
          </p:cNvPicPr>
          <p:nvPr>
            <p:custDataLst>
              <p:tags r:id="rId13"/>
            </p:custDataLst>
          </p:nvPr>
        </p:nvPicPr>
        <p:blipFill>
          <a:blip r:embed="rId19">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7057794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682750" y="476250"/>
            <a:ext cx="7675563" cy="2143125"/>
          </a:xfrm>
          <a:prstGeom prst="rect">
            <a:avLst/>
          </a:prstGeom>
          <a:noFill/>
        </p:spPr>
        <p:txBody>
          <a:bodyPr anchor="ctr"/>
          <a:lstStyle/>
          <a:p>
            <a:pPr>
              <a:defRPr/>
            </a:pP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Python</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语句序列</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f=lambda </a:t>
            </a:r>
            <a:r>
              <a:rPr lang="en-US" altLang="zh-CN" sz="195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x:x*x;f(6)</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的运行结果是（）</a:t>
            </a:r>
          </a:p>
        </p:txBody>
      </p:sp>
      <p:sp>
        <p:nvSpPr>
          <p:cNvPr id="4" name="文本框 3"/>
          <p:cNvSpPr txBox="1"/>
          <p:nvPr>
            <p:custDataLst>
              <p:tags r:id="rId3"/>
            </p:custDataLst>
          </p:nvPr>
        </p:nvSpPr>
        <p:spPr>
          <a:xfrm>
            <a:off x="4810125" y="2786063"/>
            <a:ext cx="3000375" cy="642937"/>
          </a:xfrm>
          <a:prstGeom prst="rect">
            <a:avLst/>
          </a:prstGeom>
          <a:noFill/>
        </p:spPr>
        <p:txBody>
          <a:bodyPr anchor="ctr"/>
          <a:lstStyle/>
          <a:p>
            <a:pPr>
              <a:defRPr/>
            </a:pP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4810125" y="3643313"/>
            <a:ext cx="3000375" cy="642937"/>
          </a:xfrm>
          <a:prstGeom prst="rect">
            <a:avLst/>
          </a:prstGeom>
          <a:noFill/>
        </p:spPr>
        <p:txBody>
          <a:bodyPr anchor="ctr"/>
          <a:lstStyle/>
          <a:p>
            <a:pPr>
              <a:defRPr/>
            </a:pPr>
            <a:r>
              <a:rPr lang="en-US" altLang="zh-CN" sz="195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26</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4810125" y="4500563"/>
            <a:ext cx="3000375" cy="642937"/>
          </a:xfrm>
          <a:prstGeom prst="rect">
            <a:avLst/>
          </a:prstGeom>
          <a:noFill/>
        </p:spPr>
        <p:txBody>
          <a:bodyPr anchor="ctr"/>
          <a:lstStyle/>
          <a:p>
            <a:pPr>
              <a:defRPr/>
            </a:pPr>
            <a:r>
              <a:rPr lang="en-US" altLang="zh-CN" sz="195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36</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4810125" y="5357813"/>
            <a:ext cx="3000375" cy="642937"/>
          </a:xfrm>
          <a:prstGeom prst="rect">
            <a:avLst/>
          </a:prstGeom>
          <a:noFill/>
        </p:spPr>
        <p:txBody>
          <a:bodyPr anchor="ctr"/>
          <a:lstStyle/>
          <a:p>
            <a:pPr>
              <a:defRPr/>
            </a:pPr>
            <a:r>
              <a:rPr lang="en-US" altLang="zh-CN" sz="195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a:xfrm>
            <a:off x="4357688" y="2901950"/>
            <a:ext cx="411162" cy="4111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4357688" y="3759200"/>
            <a:ext cx="411162" cy="4111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4357688" y="4616450"/>
            <a:ext cx="411162" cy="4111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4357688" y="5473700"/>
            <a:ext cx="411162" cy="4111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圆角矩形 16"/>
          <p:cNvSpPr/>
          <p:nvPr>
            <p:custDataLst>
              <p:tags r:id="rId11"/>
            </p:custDataLst>
          </p:nvPr>
        </p:nvSpPr>
        <p:spPr>
          <a:xfrm>
            <a:off x="8904288" y="5473700"/>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87052" name="组合 15"/>
          <p:cNvGrpSpPr>
            <a:grpSpLocks/>
          </p:cNvGrpSpPr>
          <p:nvPr>
            <p:custDataLst>
              <p:tags r:id="rId12"/>
            </p:custDataLst>
          </p:nvPr>
        </p:nvGrpSpPr>
        <p:grpSpPr bwMode="auto">
          <a:xfrm>
            <a:off x="0" y="0"/>
            <a:ext cx="4286250" cy="490533"/>
            <a:chOff x="-5270500" y="0"/>
            <a:chExt cx="5715000" cy="653504"/>
          </a:xfrm>
        </p:grpSpPr>
        <p:sp>
          <p:nvSpPr>
            <p:cNvPr id="12" name="TitleBackground"/>
            <p:cNvSpPr/>
            <p:nvPr>
              <p:custDataLst>
                <p:tags r:id="rId14"/>
              </p:custDataLst>
            </p:nvPr>
          </p:nvSpPr>
          <p:spPr>
            <a:xfrm>
              <a:off x="-5270500" y="0"/>
              <a:ext cx="5715000" cy="634475"/>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ColorBlock"/>
            <p:cNvSpPr/>
            <p:nvPr>
              <p:custDataLst>
                <p:tags r:id="rId15"/>
              </p:custDataLst>
            </p:nvPr>
          </p:nvSpPr>
          <p:spPr>
            <a:xfrm>
              <a:off x="-5270500" y="0"/>
              <a:ext cx="190500" cy="634475"/>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TypeText"/>
            <p:cNvSpPr txBox="1"/>
            <p:nvPr>
              <p:custDataLst>
                <p:tags r:id="rId16"/>
              </p:custDataLst>
            </p:nvPr>
          </p:nvSpPr>
          <p:spPr>
            <a:xfrm>
              <a:off x="-4931833" y="0"/>
              <a:ext cx="1905000" cy="634475"/>
            </a:xfrm>
            <a:prstGeom prst="rect">
              <a:avLst/>
            </a:prstGeom>
            <a:noFill/>
          </p:spPr>
          <p:txBody>
            <a:bodyPr wrap="none" anchor="ctr"/>
            <a:lstStyle/>
            <a:p>
              <a:pPr>
                <a:defRPr/>
              </a:pPr>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87057" name="TipText"/>
            <p:cNvSpPr txBox="1">
              <a:spLocks noChangeArrowheads="1"/>
            </p:cNvSpPr>
            <p:nvPr>
              <p:custDataLst>
                <p:tags r:id="rId17"/>
              </p:custDataLst>
            </p:nvPr>
          </p:nvSpPr>
          <p:spPr bwMode="auto">
            <a:xfrm>
              <a:off x="-3600027" y="145506"/>
              <a:ext cx="2286000" cy="507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1000"/>
                </a:spcBef>
                <a:buClr>
                  <a:schemeClr val="accent1"/>
                </a:buClr>
                <a:buSzPct val="100000"/>
                <a:buFont typeface="Arial" pitchFamily="34" charset="0"/>
                <a:buChar char="•"/>
                <a:defRPr sz="2000">
                  <a:solidFill>
                    <a:schemeClr val="tx1"/>
                  </a:solidFill>
                  <a:latin typeface="Century Gothic" pitchFamily="34" charset="0"/>
                </a:defRPr>
              </a:lvl1pPr>
              <a:lvl2pPr marL="742950" indent="-285750">
                <a:lnSpc>
                  <a:spcPct val="120000"/>
                </a:lnSpc>
                <a:spcBef>
                  <a:spcPts val="500"/>
                </a:spcBef>
                <a:buClr>
                  <a:schemeClr val="accent1"/>
                </a:buClr>
                <a:buSzPct val="100000"/>
                <a:buFont typeface="Arial" pitchFamily="34" charset="0"/>
                <a:buChar char="•"/>
                <a:defRPr>
                  <a:solidFill>
                    <a:schemeClr val="tx1"/>
                  </a:solidFill>
                  <a:latin typeface="Century Gothic" pitchFamily="34" charset="0"/>
                </a:defRPr>
              </a:lvl2pPr>
              <a:lvl3pPr marL="1143000" indent="-228600">
                <a:lnSpc>
                  <a:spcPct val="120000"/>
                </a:lnSpc>
                <a:spcBef>
                  <a:spcPts val="500"/>
                </a:spcBef>
                <a:buClr>
                  <a:schemeClr val="accent1"/>
                </a:buClr>
                <a:buSzPct val="100000"/>
                <a:buFont typeface="Arial" pitchFamily="34" charset="0"/>
                <a:buChar char="•"/>
                <a:defRPr sz="1600">
                  <a:solidFill>
                    <a:schemeClr val="tx1"/>
                  </a:solidFill>
                  <a:latin typeface="Century Gothic" pitchFamily="34" charset="0"/>
                </a:defRPr>
              </a:lvl3pPr>
              <a:lvl4pPr marL="1600200" indent="-228600">
                <a:lnSpc>
                  <a:spcPct val="120000"/>
                </a:lnSpc>
                <a:spcBef>
                  <a:spcPts val="500"/>
                </a:spcBef>
                <a:buClr>
                  <a:schemeClr val="accent1"/>
                </a:buClr>
                <a:buSzPct val="100000"/>
                <a:buFont typeface="Arial" pitchFamily="34" charset="0"/>
                <a:buChar char="•"/>
                <a:defRPr sz="1400">
                  <a:solidFill>
                    <a:schemeClr val="tx1"/>
                  </a:solidFill>
                  <a:latin typeface="Century Gothic" pitchFamily="34" charset="0"/>
                </a:defRPr>
              </a:lvl4pPr>
              <a:lvl5pPr marL="2057400" indent="-228600">
                <a:lnSpc>
                  <a:spcPct val="120000"/>
                </a:lnSpc>
                <a:spcBef>
                  <a:spcPts val="500"/>
                </a:spcBef>
                <a:buClr>
                  <a:schemeClr val="accent1"/>
                </a:buClr>
                <a:buSzPct val="100000"/>
                <a:buFont typeface="Arial" pitchFamily="34" charset="0"/>
                <a:buChar char="•"/>
                <a:defRPr sz="1200">
                  <a:solidFill>
                    <a:schemeClr val="tx1"/>
                  </a:solidFill>
                  <a:latin typeface="Century Gothic"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9pPr>
            </a:lstStyle>
            <a:p>
              <a:pPr>
                <a:lnSpc>
                  <a:spcPct val="100000"/>
                </a:lnSpc>
                <a:spcBef>
                  <a:spcPct val="0"/>
                </a:spcBef>
                <a:buClrTx/>
                <a:buSzTx/>
                <a:buFontTx/>
                <a:buNone/>
              </a:pPr>
              <a:r>
                <a:rPr lang="en-US" altLang="zh-CN">
                  <a:solidFill>
                    <a:srgbClr val="808080"/>
                  </a:solidFill>
                  <a:latin typeface="Microsoft Yahei" pitchFamily="34" charset="-122"/>
                  <a:ea typeface="Microsoft Yahei" pitchFamily="34" charset="-122"/>
                  <a:sym typeface="Microsoft Yahei" pitchFamily="34" charset="-122"/>
                </a:rPr>
                <a:t>1</a:t>
              </a:r>
              <a:r>
                <a:rPr lang="zh-CN" altLang="en-US">
                  <a:solidFill>
                    <a:srgbClr val="808080"/>
                  </a:solidFill>
                  <a:latin typeface="Microsoft Yahei" pitchFamily="34" charset="-122"/>
                  <a:ea typeface="Microsoft Yahei" pitchFamily="34" charset="-122"/>
                  <a:sym typeface="Microsoft Yahei" pitchFamily="34" charset="-122"/>
                </a:rPr>
                <a:t>分</a:t>
              </a:r>
            </a:p>
          </p:txBody>
        </p:sp>
      </p:grpSp>
      <p:pic>
        <p:nvPicPr>
          <p:cNvPr id="87053" name="图片 17"/>
          <p:cNvPicPr>
            <a:picLocks/>
          </p:cNvPicPr>
          <p:nvPr>
            <p:custDataLst>
              <p:tags r:id="rId13"/>
            </p:custDataLst>
          </p:nvPr>
        </p:nvPicPr>
        <p:blipFill>
          <a:blip r:embed="rId19">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752807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5.5  生成器函数设计要点</a:t>
            </a:r>
          </a:p>
        </p:txBody>
      </p:sp>
      <p:sp>
        <p:nvSpPr>
          <p:cNvPr id="3" name="内容占位符 2"/>
          <p:cNvSpPr>
            <a:spLocks noGrp="1"/>
          </p:cNvSpPr>
          <p:nvPr>
            <p:ph idx="1"/>
          </p:nvPr>
        </p:nvSpPr>
        <p:spPr/>
        <p:txBody>
          <a:bodyPr>
            <a:normAutofit lnSpcReduction="10000"/>
          </a:bodyPr>
          <a:lstStyle/>
          <a:p>
            <a:pPr fontAlgn="auto">
              <a:lnSpc>
                <a:spcPct val="150000"/>
              </a:lnSpc>
            </a:pPr>
            <a:r>
              <a:rPr lang="zh-CN" altLang="en-US" sz="2400" b="1" dirty="0"/>
              <a:t>包含</a:t>
            </a:r>
            <a:r>
              <a:rPr lang="zh-CN" altLang="en-US" sz="2400" b="1" dirty="0">
                <a:solidFill>
                  <a:srgbClr val="FF0000"/>
                </a:solidFill>
              </a:rPr>
              <a:t>yield</a:t>
            </a:r>
            <a:r>
              <a:rPr lang="zh-CN" altLang="en-US" sz="2400" b="1" dirty="0"/>
              <a:t>语句的函数可以用来创建生成器对象，这样的函数也称</a:t>
            </a:r>
            <a:r>
              <a:rPr lang="zh-CN" altLang="en-US" sz="2400" b="1" dirty="0">
                <a:solidFill>
                  <a:srgbClr val="0070C0"/>
                </a:solidFill>
              </a:rPr>
              <a:t>生成器函数</a:t>
            </a:r>
            <a:r>
              <a:rPr lang="zh-CN" altLang="en-US" sz="2400" b="1" dirty="0"/>
              <a:t>。</a:t>
            </a:r>
          </a:p>
          <a:p>
            <a:pPr fontAlgn="auto">
              <a:lnSpc>
                <a:spcPct val="150000"/>
              </a:lnSpc>
            </a:pPr>
            <a:r>
              <a:rPr lang="zh-CN" altLang="en-US" sz="2400" b="1" dirty="0"/>
              <a:t>yield语句与return语句的作用相似，都是用来从函数中返回值。与return语句</a:t>
            </a:r>
            <a:r>
              <a:rPr lang="zh-CN" altLang="en-US" sz="2400" b="1" dirty="0">
                <a:solidFill>
                  <a:srgbClr val="0070C0"/>
                </a:solidFill>
              </a:rPr>
              <a:t>不同</a:t>
            </a:r>
            <a:r>
              <a:rPr lang="zh-CN" altLang="en-US" sz="2400" b="1" dirty="0"/>
              <a:t>的是，return语句一旦执行会立刻结束函数的运行，而每次执行到yield语句并返回一个值之后会</a:t>
            </a:r>
            <a:r>
              <a:rPr lang="zh-CN" altLang="en-US" sz="2400" b="1" dirty="0">
                <a:solidFill>
                  <a:srgbClr val="FF0000"/>
                </a:solidFill>
              </a:rPr>
              <a:t>暂停或挂起</a:t>
            </a:r>
            <a:r>
              <a:rPr lang="zh-CN" altLang="en-US" sz="2400" b="1" dirty="0"/>
              <a:t>后面代码的执行，下次通过生成器对象的__next__()方法、内置函数next()、for循环遍历生成器对象元素或其他方式</a:t>
            </a:r>
            <a:r>
              <a:rPr lang="zh-CN" altLang="en-US" sz="2400" b="1" dirty="0">
                <a:solidFill>
                  <a:srgbClr val="FF0000"/>
                </a:solidFill>
              </a:rPr>
              <a:t>显式“索要”</a:t>
            </a:r>
            <a:r>
              <a:rPr lang="zh-CN" altLang="en-US" sz="2400" b="1" dirty="0"/>
              <a:t>数据时恢复执行。</a:t>
            </a:r>
          </a:p>
          <a:p>
            <a:pPr fontAlgn="auto">
              <a:lnSpc>
                <a:spcPct val="150000"/>
              </a:lnSpc>
            </a:pPr>
            <a:r>
              <a:rPr lang="zh-CN" altLang="en-US" sz="2400" b="1" dirty="0"/>
              <a:t>生成器具有</a:t>
            </a:r>
            <a:r>
              <a:rPr lang="zh-CN" altLang="en-US" sz="2400" b="1" dirty="0">
                <a:solidFill>
                  <a:srgbClr val="FF0000"/>
                </a:solidFill>
              </a:rPr>
              <a:t>惰性求值</a:t>
            </a:r>
            <a:r>
              <a:rPr lang="zh-CN" altLang="en-US" sz="2400" b="1" dirty="0"/>
              <a:t>的特点，适合</a:t>
            </a:r>
            <a:r>
              <a:rPr lang="zh-CN" altLang="en-US" sz="2400" b="1" dirty="0">
                <a:solidFill>
                  <a:srgbClr val="0070C0"/>
                </a:solidFill>
              </a:rPr>
              <a:t>大数据处理</a:t>
            </a:r>
            <a:r>
              <a:rPr lang="zh-CN" altLang="en-US" sz="2400" b="1" dirty="0"/>
              <a:t>。</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5.5  生成器函数设计要点</a:t>
            </a:r>
            <a:endParaRPr lang="zh-CN" altLang="en-US"/>
          </a:p>
        </p:txBody>
      </p:sp>
      <p:sp>
        <p:nvSpPr>
          <p:cNvPr id="3" name="内容占位符 2"/>
          <p:cNvSpPr>
            <a:spLocks noGrp="1"/>
          </p:cNvSpPr>
          <p:nvPr>
            <p:ph idx="1"/>
          </p:nvPr>
        </p:nvSpPr>
        <p:spPr/>
        <p:txBody>
          <a:bodyPr>
            <a:normAutofit/>
          </a:bodyPr>
          <a:lstStyle/>
          <a:p>
            <a:pPr marL="0" indent="0">
              <a:buNone/>
            </a:pPr>
            <a:r>
              <a:rPr lang="en-US" altLang="en-US" sz="2400" b="1" dirty="0">
                <a:latin typeface="Consolas" panose="020B0609020204030204" charset="0"/>
                <a:sym typeface="+mn-ea"/>
              </a:rPr>
              <a:t>例5-3  </a:t>
            </a:r>
            <a:r>
              <a:rPr lang="en-US" altLang="en-US" sz="2400" b="1" dirty="0" err="1">
                <a:latin typeface="Consolas" panose="020B0609020204030204" charset="0"/>
                <a:sym typeface="+mn-ea"/>
              </a:rPr>
              <a:t>编写并使用能够生成斐波那契数列的生成器函数</a:t>
            </a:r>
            <a:r>
              <a:rPr lang="en-US" altLang="en-US" sz="2400" b="1" dirty="0">
                <a:latin typeface="Consolas" panose="020B0609020204030204" charset="0"/>
                <a:sym typeface="+mn-ea"/>
              </a:rPr>
              <a:t>。</a:t>
            </a:r>
          </a:p>
          <a:p>
            <a:pPr marL="0" indent="0">
              <a:buNone/>
            </a:pPr>
            <a:r>
              <a:rPr lang="en-US" altLang="en-US" sz="2000" b="1" dirty="0">
                <a:latin typeface="Consolas" panose="020B0609020204030204" charset="0"/>
                <a:sym typeface="+mn-ea"/>
              </a:rPr>
              <a:t>&gt;&gt;&gt; </a:t>
            </a:r>
            <a:r>
              <a:rPr lang="en-US" altLang="en-US" sz="2000" b="1" dirty="0" err="1">
                <a:latin typeface="Consolas" panose="020B0609020204030204" charset="0"/>
                <a:sym typeface="+mn-ea"/>
              </a:rPr>
              <a:t>def</a:t>
            </a:r>
            <a:r>
              <a:rPr lang="en-US" altLang="en-US" sz="2000" b="1" dirty="0">
                <a:latin typeface="Consolas" panose="020B0609020204030204" charset="0"/>
                <a:sym typeface="+mn-ea"/>
              </a:rPr>
              <a:t> f():</a:t>
            </a:r>
            <a:endParaRPr lang="en-US" altLang="en-US" sz="2000" b="1" dirty="0">
              <a:latin typeface="Consolas" panose="020B0609020204030204" charset="0"/>
            </a:endParaRPr>
          </a:p>
          <a:p>
            <a:pPr marL="0" indent="0">
              <a:buNone/>
            </a:pPr>
            <a:r>
              <a:rPr lang="en-US" altLang="x-none" sz="2000" b="1" dirty="0">
                <a:latin typeface="Consolas" panose="020B0609020204030204" charset="0"/>
                <a:sym typeface="+mn-ea"/>
              </a:rPr>
              <a:t>    </a:t>
            </a:r>
            <a:r>
              <a:rPr lang="en-US" altLang="en-US" sz="2000" b="1" dirty="0">
                <a:latin typeface="Consolas" panose="020B0609020204030204" charset="0"/>
                <a:sym typeface="+mn-ea"/>
              </a:rPr>
              <a:t>a, b = 1, 1            #</a:t>
            </a:r>
            <a:r>
              <a:rPr lang="en-US" altLang="en-US" sz="2000" b="1" dirty="0" err="1">
                <a:latin typeface="Consolas" panose="020B0609020204030204" charset="0"/>
                <a:sym typeface="+mn-ea"/>
              </a:rPr>
              <a:t>序列解包，同时为多个元素赋值</a:t>
            </a:r>
            <a:endParaRPr lang="en-US" altLang="en-US" sz="2000" b="1" dirty="0">
              <a:latin typeface="Consolas" panose="020B0609020204030204" charset="0"/>
            </a:endParaRPr>
          </a:p>
          <a:p>
            <a:pPr marL="0" indent="0">
              <a:buNone/>
            </a:pPr>
            <a:r>
              <a:rPr lang="en-US" altLang="x-none" sz="2000" b="1" dirty="0">
                <a:latin typeface="Consolas" panose="020B0609020204030204" charset="0"/>
                <a:sym typeface="+mn-ea"/>
              </a:rPr>
              <a:t>    </a:t>
            </a:r>
            <a:r>
              <a:rPr lang="en-US" altLang="en-US" sz="2000" b="1" dirty="0">
                <a:latin typeface="Consolas" panose="020B0609020204030204" charset="0"/>
                <a:sym typeface="+mn-ea"/>
              </a:rPr>
              <a:t>while True:</a:t>
            </a:r>
            <a:endParaRPr lang="en-US" altLang="en-US" sz="2000" b="1" dirty="0">
              <a:latin typeface="Consolas" panose="020B0609020204030204" charset="0"/>
            </a:endParaRPr>
          </a:p>
          <a:p>
            <a:pPr marL="0" indent="0">
              <a:buNone/>
            </a:pPr>
            <a:r>
              <a:rPr lang="en-US" altLang="x-none" sz="2000" b="1" dirty="0">
                <a:latin typeface="Consolas" panose="020B0609020204030204" charset="0"/>
                <a:sym typeface="+mn-ea"/>
              </a:rPr>
              <a:t>        </a:t>
            </a:r>
            <a:r>
              <a:rPr lang="en-US" altLang="en-US" sz="2000" b="1" dirty="0">
                <a:latin typeface="Consolas" panose="020B0609020204030204" charset="0"/>
                <a:sym typeface="+mn-ea"/>
              </a:rPr>
              <a:t>yield a            #</a:t>
            </a:r>
            <a:r>
              <a:rPr lang="en-US" altLang="en-US" sz="2000" b="1" dirty="0" err="1">
                <a:latin typeface="Consolas" panose="020B0609020204030204" charset="0"/>
                <a:sym typeface="+mn-ea"/>
              </a:rPr>
              <a:t>暂停执行，需要时再产生一个新元素</a:t>
            </a:r>
            <a:endParaRPr lang="en-US" altLang="en-US" sz="2000" b="1" dirty="0">
              <a:latin typeface="Consolas" panose="020B0609020204030204" charset="0"/>
            </a:endParaRPr>
          </a:p>
          <a:p>
            <a:pPr marL="0" indent="0">
              <a:buNone/>
            </a:pPr>
            <a:r>
              <a:rPr lang="en-US" altLang="x-none" sz="2000" b="1" dirty="0">
                <a:latin typeface="Consolas" panose="020B0609020204030204" charset="0"/>
                <a:sym typeface="+mn-ea"/>
              </a:rPr>
              <a:t>        </a:t>
            </a:r>
            <a:r>
              <a:rPr lang="en-US" altLang="en-US" sz="2000" b="1" dirty="0">
                <a:latin typeface="Consolas" panose="020B0609020204030204" charset="0"/>
                <a:sym typeface="+mn-ea"/>
              </a:rPr>
              <a:t>a, b = b, </a:t>
            </a:r>
            <a:r>
              <a:rPr lang="en-US" altLang="en-US" sz="2000" b="1" dirty="0" err="1">
                <a:latin typeface="Consolas" panose="020B0609020204030204" charset="0"/>
                <a:sym typeface="+mn-ea"/>
              </a:rPr>
              <a:t>a+b</a:t>
            </a:r>
            <a:r>
              <a:rPr lang="en-US" altLang="en-US" sz="2000" b="1" dirty="0">
                <a:latin typeface="Consolas" panose="020B0609020204030204" charset="0"/>
                <a:sym typeface="+mn-ea"/>
              </a:rPr>
              <a:t>      #</a:t>
            </a:r>
            <a:r>
              <a:rPr lang="en-US" altLang="en-US" sz="2000" b="1" dirty="0" err="1">
                <a:latin typeface="Consolas" panose="020B0609020204030204" charset="0"/>
                <a:sym typeface="+mn-ea"/>
              </a:rPr>
              <a:t>序列解包，继续生成新元素</a:t>
            </a:r>
            <a:endParaRPr lang="en-US" altLang="en-US" sz="2000" b="1" dirty="0">
              <a:latin typeface="Consolas" panose="020B0609020204030204" charset="0"/>
              <a:sym typeface="+mn-ea"/>
            </a:endParaRPr>
          </a:p>
          <a:p>
            <a:pPr marL="0" indent="0">
              <a:buNone/>
            </a:pPr>
            <a:endParaRPr lang="en-US" altLang="en-US" sz="2000" b="1" dirty="0">
              <a:latin typeface="Consolas" panose="020B0609020204030204" charset="0"/>
            </a:endParaRPr>
          </a:p>
          <a:p>
            <a:pPr marL="0" indent="0">
              <a:buNone/>
            </a:pPr>
            <a:r>
              <a:rPr lang="en-US" altLang="en-US" sz="2000" b="1" dirty="0">
                <a:latin typeface="Consolas" panose="020B0609020204030204" charset="0"/>
                <a:sym typeface="+mn-ea"/>
              </a:rPr>
              <a:t>&gt;&gt;&gt; a = f()                #</a:t>
            </a:r>
            <a:r>
              <a:rPr lang="en-US" altLang="en-US" sz="2000" b="1" dirty="0" err="1">
                <a:latin typeface="Consolas" panose="020B0609020204030204" charset="0"/>
                <a:sym typeface="+mn-ea"/>
              </a:rPr>
              <a:t>创建生成器对象</a:t>
            </a:r>
            <a:endParaRPr lang="en-US" altLang="en-US" sz="2000" b="1" dirty="0">
              <a:latin typeface="Consolas" panose="020B0609020204030204" charset="0"/>
            </a:endParaRPr>
          </a:p>
          <a:p>
            <a:pPr marL="0" indent="0">
              <a:buNone/>
            </a:pPr>
            <a:r>
              <a:rPr lang="en-US" altLang="en-US" sz="2000" b="1" dirty="0">
                <a:latin typeface="Consolas" panose="020B0609020204030204" charset="0"/>
                <a:sym typeface="+mn-ea"/>
              </a:rPr>
              <a:t>&gt;&gt;&gt; for </a:t>
            </a:r>
            <a:r>
              <a:rPr lang="en-US" altLang="en-US" sz="2000" b="1" dirty="0" err="1">
                <a:latin typeface="Consolas" panose="020B0609020204030204" charset="0"/>
                <a:sym typeface="+mn-ea"/>
              </a:rPr>
              <a:t>i</a:t>
            </a:r>
            <a:r>
              <a:rPr lang="en-US" altLang="en-US" sz="2000" b="1" dirty="0">
                <a:latin typeface="Consolas" panose="020B0609020204030204" charset="0"/>
                <a:sym typeface="+mn-ea"/>
              </a:rPr>
              <a:t> in range(10):    #斐波那契数列中前10个元素</a:t>
            </a:r>
            <a:endParaRPr lang="en-US" altLang="en-US" sz="2000" b="1" dirty="0">
              <a:latin typeface="Consolas" panose="020B0609020204030204" charset="0"/>
            </a:endParaRPr>
          </a:p>
          <a:p>
            <a:pPr marL="0" indent="0">
              <a:buNone/>
            </a:pPr>
            <a:r>
              <a:rPr lang="en-US" altLang="x-none" sz="2000" b="1" dirty="0">
                <a:latin typeface="Consolas" panose="020B0609020204030204" charset="0"/>
                <a:sym typeface="+mn-ea"/>
              </a:rPr>
              <a:t>    </a:t>
            </a:r>
            <a:r>
              <a:rPr lang="en-US" altLang="en-US" sz="2000" b="1" dirty="0">
                <a:latin typeface="Consolas" panose="020B0609020204030204" charset="0"/>
                <a:sym typeface="+mn-ea"/>
              </a:rPr>
              <a:t>print(</a:t>
            </a:r>
            <a:r>
              <a:rPr lang="en-US" altLang="en-US" sz="2000" b="1" dirty="0" err="1">
                <a:latin typeface="Consolas" panose="020B0609020204030204" charset="0"/>
                <a:sym typeface="+mn-ea"/>
              </a:rPr>
              <a:t>a.__next</a:t>
            </a:r>
            <a:r>
              <a:rPr lang="en-US" altLang="en-US" sz="2000" b="1" dirty="0">
                <a:latin typeface="Consolas" panose="020B0609020204030204" charset="0"/>
                <a:sym typeface="+mn-ea"/>
              </a:rPr>
              <a:t>__(), end=' ')</a:t>
            </a:r>
            <a:endParaRPr lang="en-US" altLang="en-US" sz="2000" b="1" dirty="0">
              <a:latin typeface="Consolas" panose="020B0609020204030204" charset="0"/>
            </a:endParaRPr>
          </a:p>
          <a:p>
            <a:pPr marL="0" indent="0">
              <a:buNone/>
            </a:pPr>
            <a:r>
              <a:rPr lang="en-US" altLang="en-US" sz="2000" b="1" dirty="0">
                <a:solidFill>
                  <a:srgbClr val="00B0F0"/>
                </a:solidFill>
                <a:latin typeface="Consolas" panose="020B0609020204030204" charset="0"/>
                <a:sym typeface="+mn-ea"/>
              </a:rPr>
              <a:t>1 1 2 3 5 8 13 21 34 55 </a:t>
            </a:r>
            <a:endParaRPr lang="zh-CN" altLang="en-US" sz="2000" b="1"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34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5.5  生成器函数设计要点</a:t>
            </a:r>
            <a:endParaRPr lang="zh-CN" altLang="en-US"/>
          </a:p>
        </p:txBody>
      </p:sp>
      <p:sp>
        <p:nvSpPr>
          <p:cNvPr id="3" name="内容占位符 2"/>
          <p:cNvSpPr>
            <a:spLocks noGrp="1"/>
          </p:cNvSpPr>
          <p:nvPr>
            <p:ph idx="1"/>
          </p:nvPr>
        </p:nvSpPr>
        <p:spPr>
          <a:xfrm>
            <a:off x="838200" y="1321435"/>
            <a:ext cx="10515600" cy="4895850"/>
          </a:xfrm>
        </p:spPr>
        <p:txBody>
          <a:bodyPr>
            <a:normAutofit fontScale="85000" lnSpcReduction="20000"/>
          </a:bodyPr>
          <a:lstStyle/>
          <a:p>
            <a:pPr marL="0" indent="0" fontAlgn="auto">
              <a:lnSpc>
                <a:spcPct val="100000"/>
              </a:lnSpc>
              <a:spcBef>
                <a:spcPts val="0"/>
              </a:spcBef>
              <a:buNone/>
            </a:pPr>
            <a:r>
              <a:rPr lang="en-US" altLang="en-US" b="1" dirty="0">
                <a:latin typeface="Consolas" panose="020B0609020204030204" charset="0"/>
                <a:sym typeface="+mn-ea"/>
              </a:rPr>
              <a:t>&gt;&gt;&gt; for </a:t>
            </a:r>
            <a:r>
              <a:rPr lang="en-US" altLang="en-US" b="1" dirty="0" err="1">
                <a:latin typeface="Consolas" panose="020B0609020204030204" charset="0"/>
                <a:sym typeface="+mn-ea"/>
              </a:rPr>
              <a:t>i</a:t>
            </a:r>
            <a:r>
              <a:rPr lang="en-US" altLang="en-US" b="1" dirty="0">
                <a:latin typeface="Consolas" panose="020B0609020204030204" charset="0"/>
                <a:sym typeface="+mn-ea"/>
              </a:rPr>
              <a:t> in f():         #斐波那契数列中第一个大于100的元素</a:t>
            </a:r>
            <a:endParaRPr lang="en-US" altLang="en-US" b="1" dirty="0">
              <a:latin typeface="Consolas" panose="020B0609020204030204" charset="0"/>
            </a:endParaRPr>
          </a:p>
          <a:p>
            <a:pPr marL="0" indent="0" fontAlgn="auto">
              <a:lnSpc>
                <a:spcPct val="100000"/>
              </a:lnSpc>
              <a:spcBef>
                <a:spcPts val="0"/>
              </a:spcBef>
              <a:buNone/>
            </a:pPr>
            <a:r>
              <a:rPr lang="en-US" altLang="x-none" b="1" dirty="0">
                <a:latin typeface="Consolas" panose="020B0609020204030204" charset="0"/>
                <a:sym typeface="+mn-ea"/>
              </a:rPr>
              <a:t>    </a:t>
            </a:r>
            <a:r>
              <a:rPr lang="en-US" altLang="en-US" b="1" dirty="0">
                <a:latin typeface="Consolas" panose="020B0609020204030204" charset="0"/>
                <a:sym typeface="+mn-ea"/>
              </a:rPr>
              <a:t>if </a:t>
            </a:r>
            <a:r>
              <a:rPr lang="en-US" altLang="en-US" b="1" dirty="0" err="1">
                <a:latin typeface="Consolas" panose="020B0609020204030204" charset="0"/>
                <a:sym typeface="+mn-ea"/>
              </a:rPr>
              <a:t>i</a:t>
            </a:r>
            <a:r>
              <a:rPr lang="en-US" altLang="en-US" b="1" dirty="0">
                <a:latin typeface="Consolas" panose="020B0609020204030204" charset="0"/>
                <a:sym typeface="+mn-ea"/>
              </a:rPr>
              <a:t> &gt; 100:</a:t>
            </a:r>
            <a:endParaRPr lang="en-US" altLang="en-US" b="1" dirty="0">
              <a:latin typeface="Consolas" panose="020B0609020204030204" charset="0"/>
            </a:endParaRPr>
          </a:p>
          <a:p>
            <a:pPr marL="0" indent="0" fontAlgn="auto">
              <a:lnSpc>
                <a:spcPct val="100000"/>
              </a:lnSpc>
              <a:spcBef>
                <a:spcPts val="0"/>
              </a:spcBef>
              <a:buNone/>
            </a:pPr>
            <a:r>
              <a:rPr lang="en-US" altLang="x-none" b="1" dirty="0">
                <a:latin typeface="Consolas" panose="020B0609020204030204" charset="0"/>
                <a:sym typeface="+mn-ea"/>
              </a:rPr>
              <a:t>        </a:t>
            </a:r>
            <a:r>
              <a:rPr lang="en-US" altLang="en-US" b="1" dirty="0">
                <a:latin typeface="Consolas" panose="020B0609020204030204" charset="0"/>
                <a:sym typeface="+mn-ea"/>
              </a:rPr>
              <a:t>print(</a:t>
            </a:r>
            <a:r>
              <a:rPr lang="en-US" altLang="en-US" b="1" dirty="0" err="1">
                <a:latin typeface="Consolas" panose="020B0609020204030204" charset="0"/>
                <a:sym typeface="+mn-ea"/>
              </a:rPr>
              <a:t>i</a:t>
            </a:r>
            <a:r>
              <a:rPr lang="en-US" altLang="en-US" b="1" dirty="0">
                <a:latin typeface="Consolas" panose="020B0609020204030204" charset="0"/>
                <a:sym typeface="+mn-ea"/>
              </a:rPr>
              <a:t>, end=' ')</a:t>
            </a:r>
            <a:endParaRPr lang="en-US" altLang="en-US" b="1" dirty="0">
              <a:latin typeface="Consolas" panose="020B0609020204030204" charset="0"/>
            </a:endParaRPr>
          </a:p>
          <a:p>
            <a:pPr marL="0" indent="0" fontAlgn="auto">
              <a:lnSpc>
                <a:spcPct val="100000"/>
              </a:lnSpc>
              <a:spcBef>
                <a:spcPts val="0"/>
              </a:spcBef>
              <a:buNone/>
            </a:pPr>
            <a:r>
              <a:rPr lang="en-US" altLang="x-none" b="1" dirty="0">
                <a:latin typeface="Consolas" panose="020B0609020204030204" charset="0"/>
                <a:sym typeface="+mn-ea"/>
              </a:rPr>
              <a:t>        </a:t>
            </a:r>
            <a:r>
              <a:rPr lang="en-US" altLang="en-US" b="1" dirty="0">
                <a:latin typeface="Consolas" panose="020B0609020204030204" charset="0"/>
                <a:sym typeface="+mn-ea"/>
              </a:rPr>
              <a:t>break</a:t>
            </a:r>
          </a:p>
          <a:p>
            <a:pPr marL="0" indent="0" fontAlgn="auto">
              <a:lnSpc>
                <a:spcPct val="100000"/>
              </a:lnSpc>
              <a:spcBef>
                <a:spcPts val="0"/>
              </a:spcBef>
              <a:buNone/>
            </a:pPr>
            <a:endParaRPr lang="en-US" altLang="en-US" b="1" dirty="0">
              <a:latin typeface="Consolas" panose="020B0609020204030204" charset="0"/>
            </a:endParaRPr>
          </a:p>
          <a:p>
            <a:pPr marL="0" indent="0" fontAlgn="auto">
              <a:lnSpc>
                <a:spcPct val="100000"/>
              </a:lnSpc>
              <a:spcBef>
                <a:spcPts val="0"/>
              </a:spcBef>
              <a:buNone/>
            </a:pPr>
            <a:r>
              <a:rPr lang="en-US" altLang="en-US" b="1" dirty="0">
                <a:solidFill>
                  <a:srgbClr val="00B0F0"/>
                </a:solidFill>
                <a:latin typeface="Consolas" panose="020B0609020204030204" charset="0"/>
                <a:sym typeface="+mn-ea"/>
              </a:rPr>
              <a:t>144</a:t>
            </a:r>
            <a:endParaRPr lang="en-US" altLang="en-US" b="1" dirty="0">
              <a:solidFill>
                <a:srgbClr val="00B0F0"/>
              </a:solidFill>
              <a:latin typeface="Consolas" panose="020B0609020204030204" charset="0"/>
            </a:endParaRPr>
          </a:p>
          <a:p>
            <a:pPr marL="0" indent="0" fontAlgn="auto">
              <a:lnSpc>
                <a:spcPct val="100000"/>
              </a:lnSpc>
              <a:spcBef>
                <a:spcPts val="0"/>
              </a:spcBef>
              <a:buNone/>
            </a:pPr>
            <a:r>
              <a:rPr lang="en-US" altLang="en-US" b="1" dirty="0">
                <a:latin typeface="Consolas" panose="020B0609020204030204" charset="0"/>
                <a:sym typeface="+mn-ea"/>
              </a:rPr>
              <a:t>&gt;&gt;&gt; a = f()               #</a:t>
            </a:r>
            <a:r>
              <a:rPr lang="en-US" altLang="en-US" b="1" dirty="0" err="1">
                <a:latin typeface="Consolas" panose="020B0609020204030204" charset="0"/>
                <a:sym typeface="+mn-ea"/>
              </a:rPr>
              <a:t>创建生成器对象</a:t>
            </a:r>
            <a:endParaRPr lang="en-US" altLang="en-US" b="1" dirty="0">
              <a:latin typeface="Consolas" panose="020B0609020204030204" charset="0"/>
            </a:endParaRPr>
          </a:p>
          <a:p>
            <a:pPr marL="0" indent="0" fontAlgn="auto">
              <a:lnSpc>
                <a:spcPct val="100000"/>
              </a:lnSpc>
              <a:spcBef>
                <a:spcPts val="0"/>
              </a:spcBef>
              <a:buNone/>
            </a:pPr>
            <a:r>
              <a:rPr lang="en-US" altLang="en-US" b="1" dirty="0">
                <a:latin typeface="Consolas" panose="020B0609020204030204" charset="0"/>
                <a:sym typeface="+mn-ea"/>
              </a:rPr>
              <a:t>&gt;&gt;&gt; next(a)               #</a:t>
            </a:r>
            <a:r>
              <a:rPr lang="en-US" altLang="en-US" b="1" dirty="0" err="1">
                <a:latin typeface="Consolas" panose="020B0609020204030204" charset="0"/>
                <a:sym typeface="+mn-ea"/>
              </a:rPr>
              <a:t>使用内置函数next</a:t>
            </a:r>
            <a:r>
              <a:rPr lang="en-US" altLang="en-US" b="1" dirty="0">
                <a:latin typeface="Consolas" panose="020B0609020204030204" charset="0"/>
                <a:sym typeface="+mn-ea"/>
              </a:rPr>
              <a:t>()</a:t>
            </a:r>
            <a:r>
              <a:rPr lang="en-US" altLang="en-US" b="1" dirty="0" err="1">
                <a:latin typeface="Consolas" panose="020B0609020204030204" charset="0"/>
                <a:sym typeface="+mn-ea"/>
              </a:rPr>
              <a:t>获取生成器对象中的元素</a:t>
            </a:r>
            <a:endParaRPr lang="en-US" altLang="en-US" b="1" dirty="0">
              <a:latin typeface="Consolas" panose="020B0609020204030204" charset="0"/>
            </a:endParaRPr>
          </a:p>
          <a:p>
            <a:pPr marL="0" indent="0" fontAlgn="auto">
              <a:lnSpc>
                <a:spcPct val="100000"/>
              </a:lnSpc>
              <a:spcBef>
                <a:spcPts val="0"/>
              </a:spcBef>
              <a:buNone/>
            </a:pPr>
            <a:r>
              <a:rPr lang="en-US" altLang="en-US" b="1" dirty="0">
                <a:solidFill>
                  <a:srgbClr val="00B0F0"/>
                </a:solidFill>
                <a:latin typeface="Consolas" panose="020B0609020204030204" charset="0"/>
                <a:sym typeface="+mn-ea"/>
              </a:rPr>
              <a:t>1</a:t>
            </a:r>
            <a:endParaRPr lang="en-US" altLang="en-US" b="1" dirty="0">
              <a:solidFill>
                <a:srgbClr val="00B0F0"/>
              </a:solidFill>
              <a:latin typeface="Consolas" panose="020B0609020204030204" charset="0"/>
            </a:endParaRPr>
          </a:p>
          <a:p>
            <a:pPr marL="0" indent="0" fontAlgn="auto">
              <a:lnSpc>
                <a:spcPct val="100000"/>
              </a:lnSpc>
              <a:spcBef>
                <a:spcPts val="0"/>
              </a:spcBef>
              <a:buNone/>
            </a:pPr>
            <a:r>
              <a:rPr lang="en-US" altLang="en-US" b="1" dirty="0">
                <a:latin typeface="Consolas" panose="020B0609020204030204" charset="0"/>
                <a:sym typeface="+mn-ea"/>
              </a:rPr>
              <a:t>&gt;&gt;&gt; next(a)               #</a:t>
            </a:r>
            <a:r>
              <a:rPr lang="en-US" altLang="en-US" b="1" dirty="0" err="1">
                <a:latin typeface="Consolas" panose="020B0609020204030204" charset="0"/>
                <a:sym typeface="+mn-ea"/>
              </a:rPr>
              <a:t>每次索取新元素时，由yield语句生成</a:t>
            </a:r>
            <a:endParaRPr lang="en-US" altLang="en-US" b="1" dirty="0">
              <a:latin typeface="Consolas" panose="020B0609020204030204" charset="0"/>
            </a:endParaRPr>
          </a:p>
          <a:p>
            <a:pPr marL="0" indent="0" fontAlgn="auto">
              <a:lnSpc>
                <a:spcPct val="100000"/>
              </a:lnSpc>
              <a:spcBef>
                <a:spcPts val="0"/>
              </a:spcBef>
              <a:buNone/>
            </a:pPr>
            <a:r>
              <a:rPr lang="en-US" altLang="en-US" b="1" dirty="0">
                <a:solidFill>
                  <a:srgbClr val="00B0F0"/>
                </a:solidFill>
                <a:latin typeface="Consolas" panose="020B0609020204030204" charset="0"/>
                <a:sym typeface="+mn-ea"/>
              </a:rPr>
              <a:t>1</a:t>
            </a:r>
            <a:endParaRPr lang="en-US" altLang="en-US" b="1" dirty="0">
              <a:solidFill>
                <a:srgbClr val="00B0F0"/>
              </a:solidFill>
              <a:latin typeface="Consolas" panose="020B0609020204030204" charset="0"/>
            </a:endParaRPr>
          </a:p>
          <a:p>
            <a:pPr marL="0" indent="0" fontAlgn="auto">
              <a:lnSpc>
                <a:spcPct val="100000"/>
              </a:lnSpc>
              <a:spcBef>
                <a:spcPts val="0"/>
              </a:spcBef>
              <a:buNone/>
            </a:pPr>
            <a:r>
              <a:rPr lang="en-US" altLang="en-US" b="1" dirty="0">
                <a:latin typeface="Consolas" panose="020B0609020204030204" charset="0"/>
                <a:sym typeface="+mn-ea"/>
              </a:rPr>
              <a:t>&gt;&gt;&gt; </a:t>
            </a:r>
            <a:r>
              <a:rPr lang="en-US" altLang="en-US" b="1" dirty="0" err="1">
                <a:latin typeface="Consolas" panose="020B0609020204030204" charset="0"/>
                <a:sym typeface="+mn-ea"/>
              </a:rPr>
              <a:t>a.__next</a:t>
            </a:r>
            <a:r>
              <a:rPr lang="en-US" altLang="en-US" b="1" dirty="0">
                <a:latin typeface="Consolas" panose="020B0609020204030204" charset="0"/>
                <a:sym typeface="+mn-ea"/>
              </a:rPr>
              <a:t>__()          #</a:t>
            </a:r>
            <a:r>
              <a:rPr lang="en-US" altLang="en-US" b="1" dirty="0" err="1">
                <a:latin typeface="Consolas" panose="020B0609020204030204" charset="0"/>
                <a:sym typeface="+mn-ea"/>
              </a:rPr>
              <a:t>也可以调用生成器对象的</a:t>
            </a:r>
            <a:r>
              <a:rPr lang="en-US" altLang="en-US" b="1" dirty="0">
                <a:latin typeface="Consolas" panose="020B0609020204030204" charset="0"/>
                <a:sym typeface="+mn-ea"/>
              </a:rPr>
              <a:t>__next__()</a:t>
            </a:r>
            <a:r>
              <a:rPr lang="en-US" altLang="en-US" b="1" dirty="0" err="1">
                <a:latin typeface="Consolas" panose="020B0609020204030204" charset="0"/>
                <a:sym typeface="+mn-ea"/>
              </a:rPr>
              <a:t>方法</a:t>
            </a:r>
            <a:endParaRPr lang="en-US" altLang="en-US" b="1" dirty="0">
              <a:latin typeface="Consolas" panose="020B0609020204030204" charset="0"/>
            </a:endParaRPr>
          </a:p>
          <a:p>
            <a:pPr marL="0" indent="0" fontAlgn="auto">
              <a:lnSpc>
                <a:spcPct val="100000"/>
              </a:lnSpc>
              <a:spcBef>
                <a:spcPts val="0"/>
              </a:spcBef>
              <a:buNone/>
            </a:pPr>
            <a:r>
              <a:rPr lang="en-US" altLang="en-US" b="1" dirty="0">
                <a:solidFill>
                  <a:srgbClr val="00B0F0"/>
                </a:solidFill>
                <a:latin typeface="Consolas" panose="020B0609020204030204" charset="0"/>
                <a:sym typeface="+mn-ea"/>
              </a:rPr>
              <a:t>2</a:t>
            </a:r>
            <a:endParaRPr lang="en-US" altLang="en-US" b="1" dirty="0">
              <a:solidFill>
                <a:srgbClr val="00B0F0"/>
              </a:solidFill>
              <a:latin typeface="Consolas" panose="020B0609020204030204" charset="0"/>
            </a:endParaRPr>
          </a:p>
          <a:p>
            <a:pPr marL="0" indent="0" fontAlgn="auto">
              <a:lnSpc>
                <a:spcPct val="100000"/>
              </a:lnSpc>
              <a:spcBef>
                <a:spcPts val="0"/>
              </a:spcBef>
              <a:buNone/>
            </a:pPr>
            <a:r>
              <a:rPr lang="en-US" altLang="en-US" b="1" dirty="0">
                <a:latin typeface="Consolas" panose="020B0609020204030204" charset="0"/>
                <a:sym typeface="+mn-ea"/>
              </a:rPr>
              <a:t>&gt;&gt;&gt; </a:t>
            </a:r>
            <a:r>
              <a:rPr lang="en-US" altLang="en-US" b="1" dirty="0" err="1">
                <a:latin typeface="Consolas" panose="020B0609020204030204" charset="0"/>
                <a:sym typeface="+mn-ea"/>
              </a:rPr>
              <a:t>a.__next</a:t>
            </a:r>
            <a:r>
              <a:rPr lang="en-US" altLang="en-US" b="1" dirty="0">
                <a:latin typeface="Consolas" panose="020B0609020204030204" charset="0"/>
                <a:sym typeface="+mn-ea"/>
              </a:rPr>
              <a:t>__()</a:t>
            </a:r>
            <a:endParaRPr lang="en-US" altLang="en-US" b="1" dirty="0">
              <a:latin typeface="Consolas" panose="020B0609020204030204" charset="0"/>
            </a:endParaRPr>
          </a:p>
          <a:p>
            <a:pPr marL="0" indent="0" fontAlgn="auto">
              <a:lnSpc>
                <a:spcPct val="100000"/>
              </a:lnSpc>
              <a:spcBef>
                <a:spcPts val="0"/>
              </a:spcBef>
              <a:buNone/>
            </a:pPr>
            <a:r>
              <a:rPr lang="en-US" altLang="en-US" b="1" dirty="0">
                <a:solidFill>
                  <a:srgbClr val="00B0F0"/>
                </a:solidFill>
                <a:latin typeface="Consolas" panose="020B0609020204030204" charset="0"/>
                <a:sym typeface="+mn-ea"/>
              </a:rPr>
              <a:t>3</a:t>
            </a:r>
            <a:endParaRPr lang="zh-CN" altLang="en-US" b="1"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35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noChangeArrowheads="1"/>
          </p:cNvSpPr>
          <p:nvPr>
            <p:ph type="title"/>
          </p:nvPr>
        </p:nvSpPr>
        <p:spPr>
          <a:xfrm>
            <a:off x="263525" y="134938"/>
            <a:ext cx="10997142" cy="737129"/>
          </a:xfrm>
        </p:spPr>
        <p:txBody>
          <a:bodyPr>
            <a:noAutofit/>
          </a:bodyPr>
          <a:lstStyle/>
          <a:p>
            <a:pPr eaLnBrk="1" hangingPunct="1"/>
            <a:r>
              <a:rPr lang="zh-CN" altLang="zh-CN" sz="3200" b="1" dirty="0" smtClean="0">
                <a:ea typeface="宋体" panose="02010600030101010101" pitchFamily="2" charset="-122"/>
              </a:rPr>
              <a:t>例</a:t>
            </a:r>
            <a:r>
              <a:rPr lang="en-US" altLang="zh-CN" sz="3200" b="1" dirty="0" smtClean="0">
                <a:ea typeface="宋体" panose="02010600030101010101" pitchFamily="2" charset="-122"/>
              </a:rPr>
              <a:t>:</a:t>
            </a:r>
            <a:r>
              <a:rPr lang="zh-CN" altLang="zh-CN" sz="3200" dirty="0" smtClean="0">
                <a:ea typeface="宋体" panose="02010600030101010101" pitchFamily="2" charset="-122"/>
              </a:rPr>
              <a:t>利用生成器函数创建小于</a:t>
            </a:r>
            <a:r>
              <a:rPr lang="en-US" altLang="zh-CN" sz="3200" dirty="0" smtClean="0">
                <a:ea typeface="宋体" panose="02010600030101010101" pitchFamily="2" charset="-122"/>
              </a:rPr>
              <a:t>m</a:t>
            </a:r>
            <a:r>
              <a:rPr lang="zh-CN" altLang="zh-CN" sz="3200" dirty="0" smtClean="0">
                <a:ea typeface="宋体" panose="02010600030101010101" pitchFamily="2" charset="-122"/>
              </a:rPr>
              <a:t>到</a:t>
            </a:r>
            <a:r>
              <a:rPr lang="en-US" altLang="zh-CN" sz="3200" dirty="0" smtClean="0">
                <a:ea typeface="宋体" panose="02010600030101010101" pitchFamily="2" charset="-122"/>
              </a:rPr>
              <a:t>n</a:t>
            </a:r>
            <a:r>
              <a:rPr lang="zh-CN" altLang="zh-CN" sz="3200" dirty="0" smtClean="0">
                <a:ea typeface="宋体" panose="02010600030101010101" pitchFamily="2" charset="-122"/>
              </a:rPr>
              <a:t>之间的素数生成器</a:t>
            </a:r>
            <a:endParaRPr lang="zh-CN" altLang="en-US" sz="3200" dirty="0" smtClean="0">
              <a:ea typeface="宋体" panose="02010600030101010101" pitchFamily="2" charset="-122"/>
            </a:endParaRPr>
          </a:p>
        </p:txBody>
      </p:sp>
      <p:pic>
        <p:nvPicPr>
          <p:cNvPr id="62467"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51763" y="3500438"/>
            <a:ext cx="3981450"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045105" y="948690"/>
            <a:ext cx="6096000" cy="5909310"/>
          </a:xfrm>
          <a:prstGeom prst="rect">
            <a:avLst/>
          </a:prstGeom>
          <a:ln>
            <a:solidFill>
              <a:srgbClr val="FF0000"/>
            </a:solidFill>
          </a:ln>
        </p:spPr>
        <p:txBody>
          <a:bodyPr>
            <a:spAutoFit/>
          </a:bodyPr>
          <a:lstStyle/>
          <a:p>
            <a:pPr marL="400050" algn="just">
              <a:spcAft>
                <a:spcPts val="0"/>
              </a:spcAft>
              <a:defRPr/>
            </a:pPr>
            <a:r>
              <a:rPr lang="x-none" altLang="zh-CN" kern="100" dirty="0">
                <a:latin typeface="Times New Roman" panose="02020603050405020304" pitchFamily="18" charset="0"/>
                <a:ea typeface="宋体" panose="02010600030101010101" pitchFamily="2" charset="-122"/>
              </a:rPr>
              <a:t>import math</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def is_prime(n):</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if n &lt; 2: return False</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if n == 2: return True</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if n % 2 == 0: return False</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sqrt_n = int(math.floor(math.sqrt(n)))</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for i in range(3, sqrt_n + 1, 2):</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if n % i == 0:</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return False</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return True</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def primes(m, n):</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a:t>
            </a:r>
            <a:r>
              <a:rPr lang="x-none" altLang="zh-CN" kern="100" dirty="0">
                <a:latin typeface="宋体" panose="02010600030101010101" pitchFamily="2" charset="-122"/>
                <a:ea typeface="宋体" panose="02010600030101010101" pitchFamily="2" charset="-122"/>
              </a:rPr>
              <a:t>返回</a:t>
            </a:r>
            <a:r>
              <a:rPr lang="x-none" altLang="zh-CN" kern="100" dirty="0">
                <a:latin typeface="Times New Roman" panose="02020603050405020304" pitchFamily="18" charset="0"/>
                <a:ea typeface="宋体" panose="02010600030101010101" pitchFamily="2" charset="-122"/>
              </a:rPr>
              <a:t>[m, n]</a:t>
            </a:r>
            <a:r>
              <a:rPr lang="x-none" altLang="zh-CN" kern="100" dirty="0">
                <a:latin typeface="宋体" panose="02010600030101010101" pitchFamily="2" charset="-122"/>
                <a:ea typeface="宋体" panose="02010600030101010101" pitchFamily="2" charset="-122"/>
              </a:rPr>
              <a:t>之间所有素数的生成器</a:t>
            </a:r>
            <a:r>
              <a:rPr lang="x-none" altLang="zh-CN" kern="100" dirty="0">
                <a:latin typeface="Times New Roman" panose="02020603050405020304" pitchFamily="18"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for i in range(m, n+1):</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if is_prime(i):</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yield i</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a:t>
            </a:r>
            <a:r>
              <a:rPr lang="x-none" altLang="zh-CN" kern="100" dirty="0">
                <a:latin typeface="宋体" panose="02010600030101010101" pitchFamily="2" charset="-122"/>
                <a:ea typeface="宋体" panose="02010600030101010101" pitchFamily="2" charset="-122"/>
              </a:rPr>
              <a:t>测试代码</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if __name__ == '__main__':</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pimes1 = primes(5000000000, 5000000090)</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#pimes1 = primes(1, 100)</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for p in pimes1:</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print(p, end=',')</a:t>
            </a:r>
            <a:endParaRPr lang="zh-CN" altLang="zh-CN"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8073031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b="1" dirty="0">
                <a:solidFill>
                  <a:srgbClr val="0070C0"/>
                </a:solidFill>
                <a:latin typeface="宋体" pitchFamily="2" charset="-122"/>
                <a:ea typeface="宋体" pitchFamily="2" charset="-122"/>
              </a:rPr>
              <a:t>判断一个字符串是否为</a:t>
            </a:r>
            <a:r>
              <a:rPr lang="zh-CN" altLang="en-US" b="1" dirty="0" smtClean="0">
                <a:solidFill>
                  <a:srgbClr val="0070C0"/>
                </a:solidFill>
                <a:latin typeface="宋体" pitchFamily="2" charset="-122"/>
                <a:ea typeface="宋体" pitchFamily="2" charset="-122"/>
              </a:rPr>
              <a:t>回文</a:t>
            </a:r>
            <a:endParaRPr lang="en-US" altLang="zh-CN" b="1" dirty="0" smtClean="0">
              <a:solidFill>
                <a:srgbClr val="0070C0"/>
              </a:solidFill>
              <a:latin typeface="宋体" pitchFamily="2" charset="-122"/>
              <a:ea typeface="宋体" pitchFamily="2" charset="-122"/>
            </a:endParaRPr>
          </a:p>
          <a:p>
            <a:pPr marL="0" indent="0">
              <a:buNone/>
            </a:pPr>
            <a:r>
              <a:rPr lang="en-US" altLang="zh-CN" b="1" dirty="0" err="1" smtClean="0"/>
              <a:t>def</a:t>
            </a:r>
            <a:r>
              <a:rPr lang="en-US" altLang="zh-CN" b="1" dirty="0" smtClean="0"/>
              <a:t> </a:t>
            </a:r>
            <a:r>
              <a:rPr lang="en-US" altLang="zh-CN" b="1" dirty="0"/>
              <a:t>isPalindrome1(text</a:t>
            </a:r>
            <a:r>
              <a:rPr lang="en-US" altLang="zh-CN" b="1" dirty="0" smtClean="0"/>
              <a:t>):</a:t>
            </a:r>
          </a:p>
          <a:p>
            <a:pPr marL="0" indent="0">
              <a:buNone/>
            </a:pPr>
            <a:r>
              <a:rPr lang="en-US" altLang="zh-CN" b="1" dirty="0" smtClean="0"/>
              <a:t>        </a:t>
            </a:r>
            <a:r>
              <a:rPr lang="en-US" altLang="zh-CN" b="1" dirty="0"/>
              <a:t>'''</a:t>
            </a:r>
            <a:r>
              <a:rPr lang="zh-CN" altLang="en-US" b="1" dirty="0"/>
              <a:t>循环，首尾检查</a:t>
            </a:r>
            <a:r>
              <a:rPr lang="en-US" altLang="zh-CN" b="1" dirty="0"/>
              <a:t>''' </a:t>
            </a:r>
            <a:endParaRPr lang="en-US" altLang="zh-CN" b="1" dirty="0" smtClean="0"/>
          </a:p>
          <a:p>
            <a:pPr marL="0" indent="0">
              <a:buNone/>
            </a:pPr>
            <a:r>
              <a:rPr lang="en-US" altLang="zh-CN" b="1" dirty="0"/>
              <a:t> </a:t>
            </a:r>
            <a:r>
              <a:rPr lang="en-US" altLang="zh-CN" b="1" dirty="0" smtClean="0"/>
              <a:t>      length </a:t>
            </a:r>
            <a:r>
              <a:rPr lang="en-US" altLang="zh-CN" b="1" dirty="0"/>
              <a:t>= </a:t>
            </a:r>
            <a:r>
              <a:rPr lang="en-US" altLang="zh-CN" b="1" dirty="0" err="1"/>
              <a:t>len</a:t>
            </a:r>
            <a:r>
              <a:rPr lang="en-US" altLang="zh-CN" b="1" dirty="0"/>
              <a:t>(text) </a:t>
            </a:r>
            <a:endParaRPr lang="en-US" altLang="zh-CN" b="1" dirty="0" smtClean="0"/>
          </a:p>
          <a:p>
            <a:pPr marL="0" indent="0">
              <a:buNone/>
            </a:pPr>
            <a:r>
              <a:rPr lang="en-US" altLang="zh-CN" b="1" dirty="0" smtClean="0"/>
              <a:t>	for </a:t>
            </a:r>
            <a:r>
              <a:rPr lang="en-US" altLang="zh-CN" b="1" dirty="0" err="1"/>
              <a:t>i</a:t>
            </a:r>
            <a:r>
              <a:rPr lang="en-US" altLang="zh-CN" b="1" dirty="0"/>
              <a:t> in range(length//2+1</a:t>
            </a:r>
            <a:r>
              <a:rPr lang="en-US" altLang="zh-CN" b="1" dirty="0" smtClean="0"/>
              <a:t>):</a:t>
            </a:r>
          </a:p>
          <a:p>
            <a:pPr marL="0" indent="0">
              <a:buNone/>
            </a:pPr>
            <a:r>
              <a:rPr lang="en-US" altLang="zh-CN" b="1" dirty="0"/>
              <a:t> </a:t>
            </a:r>
            <a:r>
              <a:rPr lang="en-US" altLang="zh-CN" b="1" dirty="0" smtClean="0"/>
              <a:t>                if </a:t>
            </a:r>
            <a:r>
              <a:rPr lang="en-US" altLang="zh-CN" b="1" dirty="0"/>
              <a:t>text[</a:t>
            </a:r>
            <a:r>
              <a:rPr lang="en-US" altLang="zh-CN" b="1" dirty="0" err="1"/>
              <a:t>i</a:t>
            </a:r>
            <a:r>
              <a:rPr lang="en-US" altLang="zh-CN" b="1" dirty="0"/>
              <a:t>] != text[-1-i]: </a:t>
            </a:r>
            <a:endParaRPr lang="en-US" altLang="zh-CN" b="1" dirty="0" smtClean="0"/>
          </a:p>
          <a:p>
            <a:pPr marL="0" indent="0">
              <a:buNone/>
            </a:pPr>
            <a:r>
              <a:rPr lang="en-US" altLang="zh-CN" b="1" dirty="0" smtClean="0"/>
              <a:t>		return </a:t>
            </a:r>
            <a:r>
              <a:rPr lang="en-US" altLang="zh-CN" b="1" dirty="0"/>
              <a:t>False </a:t>
            </a:r>
            <a:endParaRPr lang="en-US" altLang="zh-CN" b="1" dirty="0" smtClean="0"/>
          </a:p>
          <a:p>
            <a:pPr marL="0" indent="0">
              <a:buNone/>
            </a:pPr>
            <a:r>
              <a:rPr lang="en-US" altLang="zh-CN" b="1" dirty="0"/>
              <a:t> </a:t>
            </a:r>
            <a:r>
              <a:rPr lang="en-US" altLang="zh-CN" b="1" dirty="0" smtClean="0"/>
              <a:t>         return </a:t>
            </a:r>
            <a:r>
              <a:rPr lang="en-US" altLang="zh-CN" b="1" dirty="0"/>
              <a:t>True</a:t>
            </a:r>
            <a:endParaRPr lang="zh-CN" altLang="en-US" b="1"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37</a:t>
            </a:fld>
            <a:endParaRPr lang="zh-CN" altLang="en-US"/>
          </a:p>
        </p:txBody>
      </p:sp>
      <p:sp>
        <p:nvSpPr>
          <p:cNvPr id="5" name="标题 1"/>
          <p:cNvSpPr txBox="1">
            <a:spLocks noChangeArrowheads="1"/>
          </p:cNvSpPr>
          <p:nvPr/>
        </p:nvSpPr>
        <p:spPr bwMode="auto">
          <a:xfrm>
            <a:off x="835879" y="186715"/>
            <a:ext cx="96043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accent1"/>
              </a:buClr>
              <a:buSzPct val="100000"/>
              <a:buFont typeface="Arial" pitchFamily="34" charset="0"/>
              <a:buChar char="•"/>
              <a:defRPr sz="2000">
                <a:solidFill>
                  <a:schemeClr val="tx1"/>
                </a:solidFill>
                <a:latin typeface="Century Gothic" pitchFamily="34" charset="0"/>
              </a:defRPr>
            </a:lvl1pPr>
            <a:lvl2pPr marL="742950" indent="-285750">
              <a:lnSpc>
                <a:spcPct val="120000"/>
              </a:lnSpc>
              <a:spcBef>
                <a:spcPts val="500"/>
              </a:spcBef>
              <a:buClr>
                <a:schemeClr val="accent1"/>
              </a:buClr>
              <a:buSzPct val="100000"/>
              <a:buFont typeface="Arial" pitchFamily="34" charset="0"/>
              <a:buChar char="•"/>
              <a:defRPr>
                <a:solidFill>
                  <a:schemeClr val="tx1"/>
                </a:solidFill>
                <a:latin typeface="Century Gothic" pitchFamily="34" charset="0"/>
              </a:defRPr>
            </a:lvl2pPr>
            <a:lvl3pPr marL="1143000" indent="-228600">
              <a:lnSpc>
                <a:spcPct val="120000"/>
              </a:lnSpc>
              <a:spcBef>
                <a:spcPts val="500"/>
              </a:spcBef>
              <a:buClr>
                <a:schemeClr val="accent1"/>
              </a:buClr>
              <a:buSzPct val="100000"/>
              <a:buFont typeface="Arial" pitchFamily="34" charset="0"/>
              <a:buChar char="•"/>
              <a:defRPr sz="1600">
                <a:solidFill>
                  <a:schemeClr val="tx1"/>
                </a:solidFill>
                <a:latin typeface="Century Gothic" pitchFamily="34" charset="0"/>
              </a:defRPr>
            </a:lvl3pPr>
            <a:lvl4pPr marL="1600200" indent="-228600">
              <a:lnSpc>
                <a:spcPct val="120000"/>
              </a:lnSpc>
              <a:spcBef>
                <a:spcPts val="500"/>
              </a:spcBef>
              <a:buClr>
                <a:schemeClr val="accent1"/>
              </a:buClr>
              <a:buSzPct val="100000"/>
              <a:buFont typeface="Arial" pitchFamily="34" charset="0"/>
              <a:buChar char="•"/>
              <a:defRPr sz="1400">
                <a:solidFill>
                  <a:schemeClr val="tx1"/>
                </a:solidFill>
                <a:latin typeface="Century Gothic" pitchFamily="34" charset="0"/>
              </a:defRPr>
            </a:lvl4pPr>
            <a:lvl5pPr marL="2057400" indent="-228600">
              <a:lnSpc>
                <a:spcPct val="120000"/>
              </a:lnSpc>
              <a:spcBef>
                <a:spcPts val="500"/>
              </a:spcBef>
              <a:buClr>
                <a:schemeClr val="accent1"/>
              </a:buClr>
              <a:buSzPct val="100000"/>
              <a:buFont typeface="Arial" pitchFamily="34" charset="0"/>
              <a:buChar char="•"/>
              <a:defRPr sz="1200">
                <a:solidFill>
                  <a:schemeClr val="tx1"/>
                </a:solidFill>
                <a:latin typeface="Century Gothic" pitchFamily="34" charset="0"/>
              </a:defRPr>
            </a:lvl5pPr>
            <a:lvl6pPr marL="25146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6pPr>
            <a:lvl7pPr marL="29718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7pPr>
            <a:lvl8pPr marL="34290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8pPr>
            <a:lvl9pPr marL="38862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9pPr>
          </a:lstStyle>
          <a:p>
            <a:pPr defTabSz="914400" eaLnBrk="1" hangingPunct="1">
              <a:lnSpc>
                <a:spcPct val="90000"/>
              </a:lnSpc>
              <a:spcBef>
                <a:spcPct val="0"/>
              </a:spcBef>
              <a:buClrTx/>
              <a:buSzTx/>
              <a:buFontTx/>
              <a:buNone/>
            </a:pPr>
            <a:r>
              <a:rPr lang="en-US" altLang="zh-CN" sz="3200" b="1" dirty="0">
                <a:ea typeface="宋体" pitchFamily="2" charset="-122"/>
              </a:rPr>
              <a:t>Python</a:t>
            </a:r>
            <a:r>
              <a:rPr lang="zh-CN" altLang="en-US" sz="3200" b="1" dirty="0">
                <a:ea typeface="宋体" pitchFamily="2" charset="-122"/>
              </a:rPr>
              <a:t>函数编程举例</a:t>
            </a:r>
          </a:p>
        </p:txBody>
      </p:sp>
    </p:spTree>
    <p:extLst>
      <p:ext uri="{BB962C8B-B14F-4D97-AF65-F5344CB8AC3E}">
        <p14:creationId xmlns:p14="http://schemas.microsoft.com/office/powerpoint/2010/main" val="124252316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a:xfrm>
            <a:off x="835879" y="1105267"/>
            <a:ext cx="10514989" cy="1047750"/>
          </a:xfrm>
          <a:solidFill>
            <a:schemeClr val="bg1"/>
          </a:solidFill>
        </p:spPr>
        <p:txBody>
          <a:bodyPr>
            <a:noAutofit/>
          </a:bodyPr>
          <a:lstStyle/>
          <a:p>
            <a:r>
              <a:rPr lang="zh-CN" altLang="en-US" sz="3600" b="1" dirty="0" smtClean="0">
                <a:solidFill>
                  <a:srgbClr val="0070C0"/>
                </a:solidFill>
                <a:latin typeface="宋体" pitchFamily="2" charset="-122"/>
                <a:ea typeface="宋体" pitchFamily="2" charset="-122"/>
              </a:rPr>
              <a:t>例：判断一个字符串是否为回文，不需要循环</a:t>
            </a:r>
            <a:endParaRPr lang="zh-CN" altLang="en-US" sz="3600" b="1" dirty="0" smtClean="0">
              <a:solidFill>
                <a:srgbClr val="0070C0"/>
              </a:solidFill>
            </a:endParaRPr>
          </a:p>
        </p:txBody>
      </p:sp>
      <p:sp>
        <p:nvSpPr>
          <p:cNvPr id="73731" name="Rectangle 1"/>
          <p:cNvSpPr>
            <a:spLocks noGrp="1" noChangeArrowheads="1"/>
          </p:cNvSpPr>
          <p:nvPr>
            <p:ph idx="1"/>
          </p:nvPr>
        </p:nvSpPr>
        <p:spPr>
          <a:xfrm>
            <a:off x="1029311" y="2100751"/>
            <a:ext cx="8856662" cy="3724275"/>
          </a:xfrm>
          <a:solidFill>
            <a:srgbClr val="FFFFFF"/>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indent="0" defTabSz="457200">
              <a:lnSpc>
                <a:spcPct val="100000"/>
              </a:lnSpc>
              <a:spcBef>
                <a:spcPct val="0"/>
              </a:spcBef>
              <a:buClrTx/>
              <a:buSzTx/>
              <a:buFontTx/>
              <a:buNone/>
            </a:pPr>
            <a:r>
              <a:rPr lang="en-US" altLang="zh-CN" sz="3200" dirty="0" smtClean="0">
                <a:latin typeface="Consolas" pitchFamily="49" charset="0"/>
              </a:rPr>
              <a:t>#</a:t>
            </a:r>
            <a:r>
              <a:rPr lang="zh-CN" altLang="en-US" sz="3200" dirty="0" smtClean="0">
                <a:latin typeface="Consolas" pitchFamily="49" charset="0"/>
              </a:rPr>
              <a:t>不用</a:t>
            </a:r>
            <a:r>
              <a:rPr lang="zh-CN" altLang="en-US" sz="3200" dirty="0" smtClean="0">
                <a:latin typeface="宋体" pitchFamily="2" charset="-122"/>
                <a:ea typeface="宋体" pitchFamily="2" charset="-122"/>
              </a:rPr>
              <a:t>循环，直接实现</a:t>
            </a:r>
            <a:r>
              <a:rPr lang="zh-CN" altLang="en-US" sz="3200" i="1" dirty="0" smtClean="0">
                <a:solidFill>
                  <a:srgbClr val="808080"/>
                </a:solidFill>
                <a:latin typeface="宋体" pitchFamily="2" charset="-122"/>
                <a:ea typeface="宋体" pitchFamily="2" charset="-122"/>
              </a:rPr>
              <a:t/>
            </a:r>
            <a:br>
              <a:rPr lang="zh-CN" altLang="en-US" sz="3200" i="1" dirty="0" smtClean="0">
                <a:solidFill>
                  <a:srgbClr val="808080"/>
                </a:solidFill>
                <a:latin typeface="宋体" pitchFamily="2" charset="-122"/>
                <a:ea typeface="宋体" pitchFamily="2" charset="-122"/>
              </a:rPr>
            </a:br>
            <a:r>
              <a:rPr lang="en-US" altLang="zh-CN" sz="3200" b="1" dirty="0" err="1" smtClean="0">
                <a:solidFill>
                  <a:srgbClr val="000080"/>
                </a:solidFill>
                <a:latin typeface="Consolas" pitchFamily="49" charset="0"/>
              </a:rPr>
              <a:t>def</a:t>
            </a:r>
            <a:r>
              <a:rPr lang="en-US" altLang="zh-CN" sz="3200" b="1" dirty="0" smtClean="0">
                <a:solidFill>
                  <a:srgbClr val="000080"/>
                </a:solidFill>
                <a:latin typeface="Consolas" pitchFamily="49" charset="0"/>
              </a:rPr>
              <a:t> </a:t>
            </a:r>
            <a:r>
              <a:rPr lang="en-US" altLang="zh-CN" sz="3200" dirty="0" smtClean="0">
                <a:solidFill>
                  <a:srgbClr val="000000"/>
                </a:solidFill>
                <a:latin typeface="Consolas" pitchFamily="49" charset="0"/>
              </a:rPr>
              <a:t>check(sentence):</a:t>
            </a:r>
            <a:br>
              <a:rPr lang="en-US" altLang="zh-CN" sz="3200" dirty="0" smtClean="0">
                <a:solidFill>
                  <a:srgbClr val="000000"/>
                </a:solidFill>
                <a:latin typeface="Consolas" pitchFamily="49" charset="0"/>
              </a:rPr>
            </a:br>
            <a:r>
              <a:rPr lang="en-US" altLang="zh-CN" sz="3200" dirty="0" smtClean="0">
                <a:solidFill>
                  <a:srgbClr val="000000"/>
                </a:solidFill>
                <a:latin typeface="Consolas" pitchFamily="49" charset="0"/>
              </a:rPr>
              <a:t>    </a:t>
            </a:r>
            <a:r>
              <a:rPr lang="en-US" altLang="zh-CN" sz="3200" b="1" dirty="0" smtClean="0">
                <a:solidFill>
                  <a:srgbClr val="000080"/>
                </a:solidFill>
                <a:latin typeface="Consolas" pitchFamily="49" charset="0"/>
              </a:rPr>
              <a:t>return </a:t>
            </a:r>
            <a:r>
              <a:rPr lang="en-US" altLang="zh-CN" sz="3200" dirty="0" smtClean="0">
                <a:solidFill>
                  <a:srgbClr val="000000"/>
                </a:solidFill>
                <a:latin typeface="Consolas" pitchFamily="49" charset="0"/>
              </a:rPr>
              <a:t>sentence == sentence[::-</a:t>
            </a:r>
            <a:r>
              <a:rPr lang="en-US" altLang="zh-CN" sz="3200" dirty="0" smtClean="0">
                <a:solidFill>
                  <a:srgbClr val="0000FF"/>
                </a:solidFill>
                <a:latin typeface="Consolas" pitchFamily="49" charset="0"/>
              </a:rPr>
              <a:t>1</a:t>
            </a:r>
            <a:r>
              <a:rPr lang="en-US" altLang="zh-CN" sz="3200" dirty="0" smtClean="0">
                <a:solidFill>
                  <a:srgbClr val="000000"/>
                </a:solidFill>
                <a:latin typeface="Consolas" pitchFamily="49" charset="0"/>
              </a:rPr>
              <a:t>]</a:t>
            </a:r>
            <a:br>
              <a:rPr lang="en-US" altLang="zh-CN" sz="3200" dirty="0" smtClean="0">
                <a:solidFill>
                  <a:srgbClr val="000000"/>
                </a:solidFill>
                <a:latin typeface="Consolas" pitchFamily="49" charset="0"/>
              </a:rPr>
            </a:br>
            <a:r>
              <a:rPr lang="en-US" altLang="zh-CN" sz="3200" dirty="0" smtClean="0">
                <a:solidFill>
                  <a:srgbClr val="000000"/>
                </a:solidFill>
                <a:latin typeface="Consolas" pitchFamily="49" charset="0"/>
              </a:rPr>
              <a:t/>
            </a:r>
            <a:br>
              <a:rPr lang="en-US" altLang="zh-CN" sz="3200" dirty="0" smtClean="0">
                <a:solidFill>
                  <a:srgbClr val="000000"/>
                </a:solidFill>
                <a:latin typeface="Consolas" pitchFamily="49" charset="0"/>
              </a:rPr>
            </a:br>
            <a:r>
              <a:rPr lang="en-US" altLang="zh-CN" sz="3200" b="1" dirty="0" smtClean="0">
                <a:solidFill>
                  <a:srgbClr val="000080"/>
                </a:solidFill>
                <a:latin typeface="Consolas" pitchFamily="49" charset="0"/>
              </a:rPr>
              <a:t>print</a:t>
            </a:r>
            <a:r>
              <a:rPr lang="en-US" altLang="zh-CN" sz="3200" dirty="0" smtClean="0">
                <a:solidFill>
                  <a:srgbClr val="000000"/>
                </a:solidFill>
                <a:latin typeface="Consolas" pitchFamily="49" charset="0"/>
              </a:rPr>
              <a:t>(check(</a:t>
            </a:r>
            <a:r>
              <a:rPr lang="en-US" altLang="zh-CN" sz="3200" b="1" dirty="0" smtClean="0">
                <a:solidFill>
                  <a:srgbClr val="008000"/>
                </a:solidFill>
                <a:latin typeface="Consolas" pitchFamily="49" charset="0"/>
              </a:rPr>
              <a:t>'deed'</a:t>
            </a:r>
            <a:r>
              <a:rPr lang="en-US" altLang="zh-CN" sz="3200" dirty="0" smtClean="0">
                <a:solidFill>
                  <a:srgbClr val="000000"/>
                </a:solidFill>
                <a:latin typeface="Consolas" pitchFamily="49" charset="0"/>
              </a:rPr>
              <a:t>))</a:t>
            </a:r>
            <a:br>
              <a:rPr lang="en-US" altLang="zh-CN" sz="3200" dirty="0" smtClean="0">
                <a:solidFill>
                  <a:srgbClr val="000000"/>
                </a:solidFill>
                <a:latin typeface="Consolas" pitchFamily="49" charset="0"/>
              </a:rPr>
            </a:br>
            <a:r>
              <a:rPr lang="en-US" altLang="zh-CN" sz="3200" b="1" dirty="0" smtClean="0">
                <a:solidFill>
                  <a:srgbClr val="000080"/>
                </a:solidFill>
                <a:latin typeface="Consolas" pitchFamily="49" charset="0"/>
              </a:rPr>
              <a:t>print</a:t>
            </a:r>
            <a:r>
              <a:rPr lang="en-US" altLang="zh-CN" sz="3200" dirty="0" smtClean="0">
                <a:solidFill>
                  <a:srgbClr val="000000"/>
                </a:solidFill>
                <a:latin typeface="Consolas" pitchFamily="49" charset="0"/>
              </a:rPr>
              <a:t>(check(</a:t>
            </a:r>
            <a:r>
              <a:rPr lang="en-US" altLang="zh-CN" sz="3200" b="1" dirty="0" smtClean="0">
                <a:solidFill>
                  <a:srgbClr val="008000"/>
                </a:solidFill>
                <a:latin typeface="Consolas" pitchFamily="49" charset="0"/>
              </a:rPr>
              <a:t>'need'</a:t>
            </a:r>
            <a:r>
              <a:rPr lang="en-US" altLang="zh-CN" sz="3200" dirty="0" smtClean="0">
                <a:solidFill>
                  <a:srgbClr val="000000"/>
                </a:solidFill>
                <a:latin typeface="Consolas" pitchFamily="49" charset="0"/>
              </a:rPr>
              <a:t>))</a:t>
            </a:r>
            <a:br>
              <a:rPr lang="en-US" altLang="zh-CN" sz="3200" dirty="0" smtClean="0">
                <a:solidFill>
                  <a:srgbClr val="000000"/>
                </a:solidFill>
                <a:latin typeface="Consolas" pitchFamily="49" charset="0"/>
              </a:rPr>
            </a:br>
            <a:endParaRPr lang="en-US" altLang="zh-CN" sz="4400" dirty="0" smtClean="0"/>
          </a:p>
        </p:txBody>
      </p:sp>
      <p:sp>
        <p:nvSpPr>
          <p:cNvPr id="73732" name="标题 1"/>
          <p:cNvSpPr txBox="1">
            <a:spLocks noChangeArrowheads="1"/>
          </p:cNvSpPr>
          <p:nvPr/>
        </p:nvSpPr>
        <p:spPr bwMode="auto">
          <a:xfrm>
            <a:off x="835879" y="186715"/>
            <a:ext cx="96043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accent1"/>
              </a:buClr>
              <a:buSzPct val="100000"/>
              <a:buFont typeface="Arial" pitchFamily="34" charset="0"/>
              <a:buChar char="•"/>
              <a:defRPr sz="2000">
                <a:solidFill>
                  <a:schemeClr val="tx1"/>
                </a:solidFill>
                <a:latin typeface="Century Gothic" pitchFamily="34" charset="0"/>
              </a:defRPr>
            </a:lvl1pPr>
            <a:lvl2pPr marL="742950" indent="-285750">
              <a:lnSpc>
                <a:spcPct val="120000"/>
              </a:lnSpc>
              <a:spcBef>
                <a:spcPts val="500"/>
              </a:spcBef>
              <a:buClr>
                <a:schemeClr val="accent1"/>
              </a:buClr>
              <a:buSzPct val="100000"/>
              <a:buFont typeface="Arial" pitchFamily="34" charset="0"/>
              <a:buChar char="•"/>
              <a:defRPr>
                <a:solidFill>
                  <a:schemeClr val="tx1"/>
                </a:solidFill>
                <a:latin typeface="Century Gothic" pitchFamily="34" charset="0"/>
              </a:defRPr>
            </a:lvl2pPr>
            <a:lvl3pPr marL="1143000" indent="-228600">
              <a:lnSpc>
                <a:spcPct val="120000"/>
              </a:lnSpc>
              <a:spcBef>
                <a:spcPts val="500"/>
              </a:spcBef>
              <a:buClr>
                <a:schemeClr val="accent1"/>
              </a:buClr>
              <a:buSzPct val="100000"/>
              <a:buFont typeface="Arial" pitchFamily="34" charset="0"/>
              <a:buChar char="•"/>
              <a:defRPr sz="1600">
                <a:solidFill>
                  <a:schemeClr val="tx1"/>
                </a:solidFill>
                <a:latin typeface="Century Gothic" pitchFamily="34" charset="0"/>
              </a:defRPr>
            </a:lvl3pPr>
            <a:lvl4pPr marL="1600200" indent="-228600">
              <a:lnSpc>
                <a:spcPct val="120000"/>
              </a:lnSpc>
              <a:spcBef>
                <a:spcPts val="500"/>
              </a:spcBef>
              <a:buClr>
                <a:schemeClr val="accent1"/>
              </a:buClr>
              <a:buSzPct val="100000"/>
              <a:buFont typeface="Arial" pitchFamily="34" charset="0"/>
              <a:buChar char="•"/>
              <a:defRPr sz="1400">
                <a:solidFill>
                  <a:schemeClr val="tx1"/>
                </a:solidFill>
                <a:latin typeface="Century Gothic" pitchFamily="34" charset="0"/>
              </a:defRPr>
            </a:lvl4pPr>
            <a:lvl5pPr marL="2057400" indent="-228600">
              <a:lnSpc>
                <a:spcPct val="120000"/>
              </a:lnSpc>
              <a:spcBef>
                <a:spcPts val="500"/>
              </a:spcBef>
              <a:buClr>
                <a:schemeClr val="accent1"/>
              </a:buClr>
              <a:buSzPct val="100000"/>
              <a:buFont typeface="Arial" pitchFamily="34" charset="0"/>
              <a:buChar char="•"/>
              <a:defRPr sz="1200">
                <a:solidFill>
                  <a:schemeClr val="tx1"/>
                </a:solidFill>
                <a:latin typeface="Century Gothic" pitchFamily="34" charset="0"/>
              </a:defRPr>
            </a:lvl5pPr>
            <a:lvl6pPr marL="25146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6pPr>
            <a:lvl7pPr marL="29718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7pPr>
            <a:lvl8pPr marL="34290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8pPr>
            <a:lvl9pPr marL="38862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9pPr>
          </a:lstStyle>
          <a:p>
            <a:pPr defTabSz="914400" eaLnBrk="1" hangingPunct="1">
              <a:lnSpc>
                <a:spcPct val="90000"/>
              </a:lnSpc>
              <a:spcBef>
                <a:spcPct val="0"/>
              </a:spcBef>
              <a:buClrTx/>
              <a:buSzTx/>
              <a:buFontTx/>
              <a:buNone/>
            </a:pPr>
            <a:r>
              <a:rPr lang="en-US" altLang="zh-CN" sz="3200" b="1" dirty="0">
                <a:ea typeface="宋体" pitchFamily="2" charset="-122"/>
              </a:rPr>
              <a:t>Python</a:t>
            </a:r>
            <a:r>
              <a:rPr lang="zh-CN" altLang="en-US" sz="3200" b="1" dirty="0">
                <a:ea typeface="宋体" pitchFamily="2" charset="-122"/>
              </a:rPr>
              <a:t>函数编程举例</a:t>
            </a:r>
          </a:p>
        </p:txBody>
      </p:sp>
    </p:spTree>
    <p:extLst>
      <p:ext uri="{BB962C8B-B14F-4D97-AF65-F5344CB8AC3E}">
        <p14:creationId xmlns:p14="http://schemas.microsoft.com/office/powerpoint/2010/main" val="4289062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a:xfrm>
            <a:off x="626082" y="1205036"/>
            <a:ext cx="8119940" cy="711687"/>
          </a:xfrm>
          <a:noFill/>
        </p:spPr>
        <p:txBody>
          <a:bodyPr>
            <a:normAutofit fontScale="90000"/>
          </a:bodyPr>
          <a:lstStyle/>
          <a:p>
            <a:r>
              <a:rPr lang="zh-CN" altLang="en-US" sz="3200" b="1" dirty="0" smtClean="0">
                <a:solidFill>
                  <a:srgbClr val="0070C0"/>
                </a:solidFill>
              </a:rPr>
              <a:t>例：</a:t>
            </a:r>
            <a:r>
              <a:rPr lang="zh-CN" altLang="zh-CN" sz="3200" b="1" dirty="0" smtClean="0">
                <a:solidFill>
                  <a:srgbClr val="0070C0"/>
                </a:solidFill>
              </a:rPr>
              <a:t>统计各位数字互不相同的四位数的个数</a:t>
            </a:r>
            <a:r>
              <a:rPr lang="en-US" altLang="zh-CN" sz="3200" b="1" dirty="0" smtClean="0">
                <a:solidFill>
                  <a:srgbClr val="0070C0"/>
                </a:solidFill>
              </a:rPr>
              <a:t/>
            </a:r>
            <a:br>
              <a:rPr lang="en-US" altLang="zh-CN" sz="3200" b="1" dirty="0" smtClean="0">
                <a:solidFill>
                  <a:srgbClr val="0070C0"/>
                </a:solidFill>
              </a:rPr>
            </a:br>
            <a:endParaRPr lang="zh-CN" altLang="en-US" sz="3200" b="1" dirty="0" smtClean="0">
              <a:solidFill>
                <a:srgbClr val="0070C0"/>
              </a:solidFill>
            </a:endParaRPr>
          </a:p>
        </p:txBody>
      </p:sp>
      <p:sp>
        <p:nvSpPr>
          <p:cNvPr id="74755" name="Rectangle 1"/>
          <p:cNvSpPr>
            <a:spLocks noGrp="1" noChangeArrowheads="1"/>
          </p:cNvSpPr>
          <p:nvPr>
            <p:ph idx="1"/>
          </p:nvPr>
        </p:nvSpPr>
        <p:spPr>
          <a:xfrm>
            <a:off x="815975" y="1621327"/>
            <a:ext cx="11376025" cy="1154113"/>
          </a:xfrm>
          <a:solidFill>
            <a:srgbClr val="FFFFFF"/>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nchor="ctr">
            <a:spAutoFit/>
          </a:bodyPr>
          <a:lstStyle/>
          <a:p>
            <a:pPr marL="0" indent="0" defTabSz="457200">
              <a:lnSpc>
                <a:spcPct val="100000"/>
              </a:lnSpc>
              <a:spcBef>
                <a:spcPct val="0"/>
              </a:spcBef>
              <a:buClrTx/>
              <a:buSzTx/>
              <a:buFontTx/>
              <a:buNone/>
            </a:pPr>
            <a:r>
              <a:rPr lang="en-US" altLang="zh-CN" sz="2400" dirty="0" smtClean="0">
                <a:solidFill>
                  <a:srgbClr val="000000"/>
                </a:solidFill>
                <a:latin typeface="Consolas" pitchFamily="49" charset="0"/>
                <a:cs typeface="宋体" pitchFamily="2" charset="-122"/>
              </a:rPr>
              <a:t>x=sum(map(</a:t>
            </a:r>
            <a:r>
              <a:rPr lang="en-US" altLang="zh-CN" sz="2400" b="1" dirty="0" smtClean="0">
                <a:solidFill>
                  <a:srgbClr val="000080"/>
                </a:solidFill>
                <a:latin typeface="Consolas" pitchFamily="49" charset="0"/>
                <a:cs typeface="宋体" pitchFamily="2" charset="-122"/>
              </a:rPr>
              <a:t>lambda  </a:t>
            </a:r>
            <a:r>
              <a:rPr lang="en-US" altLang="zh-CN" sz="2400" dirty="0" err="1" smtClean="0">
                <a:solidFill>
                  <a:srgbClr val="000000"/>
                </a:solidFill>
                <a:latin typeface="Consolas" pitchFamily="49" charset="0"/>
                <a:cs typeface="宋体" pitchFamily="2" charset="-122"/>
              </a:rPr>
              <a:t>num</a:t>
            </a:r>
            <a:r>
              <a:rPr lang="en-US" altLang="zh-CN" sz="2400" dirty="0" smtClean="0">
                <a:solidFill>
                  <a:srgbClr val="000000"/>
                </a:solidFill>
                <a:latin typeface="Consolas" pitchFamily="49" charset="0"/>
                <a:cs typeface="宋体" pitchFamily="2" charset="-122"/>
              </a:rPr>
              <a:t>: </a:t>
            </a:r>
            <a:r>
              <a:rPr lang="en-US" altLang="zh-CN" sz="2400" dirty="0" err="1" smtClean="0">
                <a:solidFill>
                  <a:srgbClr val="000000"/>
                </a:solidFill>
                <a:latin typeface="Consolas" pitchFamily="49" charset="0"/>
                <a:cs typeface="宋体" pitchFamily="2" charset="-122"/>
              </a:rPr>
              <a:t>len</a:t>
            </a:r>
            <a:r>
              <a:rPr lang="en-US" altLang="zh-CN" sz="2400" dirty="0" smtClean="0">
                <a:solidFill>
                  <a:srgbClr val="000000"/>
                </a:solidFill>
                <a:latin typeface="Consolas" pitchFamily="49" charset="0"/>
                <a:cs typeface="宋体" pitchFamily="2" charset="-122"/>
              </a:rPr>
              <a:t>(set(</a:t>
            </a:r>
            <a:r>
              <a:rPr lang="en-US" altLang="zh-CN" sz="2400" dirty="0" err="1" smtClean="0">
                <a:solidFill>
                  <a:srgbClr val="000000"/>
                </a:solidFill>
                <a:latin typeface="Consolas" pitchFamily="49" charset="0"/>
                <a:cs typeface="宋体" pitchFamily="2" charset="-122"/>
              </a:rPr>
              <a:t>str</a:t>
            </a:r>
            <a:r>
              <a:rPr lang="en-US" altLang="zh-CN" sz="2400" dirty="0" smtClean="0">
                <a:solidFill>
                  <a:srgbClr val="000000"/>
                </a:solidFill>
                <a:latin typeface="Consolas" pitchFamily="49" charset="0"/>
                <a:cs typeface="宋体" pitchFamily="2" charset="-122"/>
              </a:rPr>
              <a:t>(</a:t>
            </a:r>
            <a:r>
              <a:rPr lang="en-US" altLang="zh-CN" sz="2400" dirty="0" err="1" smtClean="0">
                <a:solidFill>
                  <a:srgbClr val="000000"/>
                </a:solidFill>
                <a:latin typeface="Consolas" pitchFamily="49" charset="0"/>
                <a:cs typeface="宋体" pitchFamily="2" charset="-122"/>
              </a:rPr>
              <a:t>num</a:t>
            </a:r>
            <a:r>
              <a:rPr lang="en-US" altLang="zh-CN" sz="2400" dirty="0" smtClean="0">
                <a:solidFill>
                  <a:srgbClr val="000000"/>
                </a:solidFill>
                <a:latin typeface="Consolas" pitchFamily="49" charset="0"/>
                <a:cs typeface="宋体" pitchFamily="2" charset="-122"/>
              </a:rPr>
              <a:t>)))==</a:t>
            </a:r>
            <a:r>
              <a:rPr lang="en-US" altLang="zh-CN" sz="2400" dirty="0" smtClean="0">
                <a:solidFill>
                  <a:srgbClr val="0000FF"/>
                </a:solidFill>
                <a:latin typeface="Consolas" pitchFamily="49" charset="0"/>
                <a:cs typeface="宋体" pitchFamily="2" charset="-122"/>
              </a:rPr>
              <a:t>4</a:t>
            </a:r>
            <a:r>
              <a:rPr lang="en-US" altLang="zh-CN" sz="2400" dirty="0" smtClean="0">
                <a:solidFill>
                  <a:srgbClr val="000000"/>
                </a:solidFill>
                <a:latin typeface="Consolas" pitchFamily="49" charset="0"/>
                <a:cs typeface="宋体" pitchFamily="2" charset="-122"/>
              </a:rPr>
              <a:t>,range(</a:t>
            </a:r>
            <a:r>
              <a:rPr lang="en-US" altLang="zh-CN" sz="2400" dirty="0" smtClean="0">
                <a:solidFill>
                  <a:srgbClr val="0000FF"/>
                </a:solidFill>
                <a:latin typeface="Consolas" pitchFamily="49" charset="0"/>
                <a:cs typeface="宋体" pitchFamily="2" charset="-122"/>
              </a:rPr>
              <a:t>1000</a:t>
            </a:r>
            <a:r>
              <a:rPr lang="en-US" altLang="zh-CN" sz="2400" dirty="0" smtClean="0">
                <a:solidFill>
                  <a:srgbClr val="000000"/>
                </a:solidFill>
                <a:latin typeface="Consolas" pitchFamily="49" charset="0"/>
                <a:cs typeface="宋体" pitchFamily="2" charset="-122"/>
              </a:rPr>
              <a:t>,</a:t>
            </a:r>
            <a:r>
              <a:rPr lang="en-US" altLang="zh-CN" sz="2400" dirty="0" smtClean="0">
                <a:solidFill>
                  <a:srgbClr val="0000FF"/>
                </a:solidFill>
                <a:latin typeface="Consolas" pitchFamily="49" charset="0"/>
                <a:cs typeface="宋体" pitchFamily="2" charset="-122"/>
              </a:rPr>
              <a:t>10000</a:t>
            </a:r>
            <a:r>
              <a:rPr lang="en-US" altLang="zh-CN" sz="2400" dirty="0" smtClean="0">
                <a:solidFill>
                  <a:srgbClr val="000000"/>
                </a:solidFill>
                <a:latin typeface="Consolas" pitchFamily="49" charset="0"/>
                <a:cs typeface="宋体" pitchFamily="2" charset="-122"/>
              </a:rPr>
              <a:t>)))  </a:t>
            </a:r>
          </a:p>
          <a:p>
            <a:pPr marL="0" indent="0" defTabSz="457200">
              <a:lnSpc>
                <a:spcPct val="100000"/>
              </a:lnSpc>
              <a:spcBef>
                <a:spcPct val="0"/>
              </a:spcBef>
              <a:buClrTx/>
              <a:buSzTx/>
              <a:buFontTx/>
              <a:buNone/>
            </a:pPr>
            <a:r>
              <a:rPr lang="en-US" altLang="zh-CN" sz="2400" dirty="0" smtClean="0">
                <a:latin typeface="Consolas" pitchFamily="49" charset="0"/>
                <a:cs typeface="宋体" pitchFamily="2" charset="-122"/>
              </a:rPr>
              <a:t>#</a:t>
            </a:r>
            <a:r>
              <a:rPr lang="zh-CN" altLang="en-US" sz="2400" dirty="0" smtClean="0">
                <a:latin typeface="Consolas" pitchFamily="49" charset="0"/>
                <a:cs typeface="宋体" pitchFamily="2" charset="-122"/>
              </a:rPr>
              <a:t>返回</a:t>
            </a:r>
            <a:r>
              <a:rPr lang="en-US" altLang="zh-CN" sz="2400" dirty="0" smtClean="0">
                <a:latin typeface="Consolas" pitchFamily="49" charset="0"/>
                <a:cs typeface="宋体" pitchFamily="2" charset="-122"/>
              </a:rPr>
              <a:t>True</a:t>
            </a:r>
            <a:r>
              <a:rPr lang="zh-CN" altLang="en-US" sz="2400" dirty="0" smtClean="0">
                <a:latin typeface="Consolas" pitchFamily="49" charset="0"/>
                <a:cs typeface="宋体" pitchFamily="2" charset="-122"/>
              </a:rPr>
              <a:t>值为</a:t>
            </a:r>
            <a:r>
              <a:rPr lang="en-US" altLang="zh-CN" sz="2400" dirty="0" smtClean="0">
                <a:latin typeface="Consolas" pitchFamily="49" charset="0"/>
                <a:cs typeface="宋体" pitchFamily="2" charset="-122"/>
              </a:rPr>
              <a:t>1 </a:t>
            </a:r>
            <a:r>
              <a:rPr lang="zh-CN" altLang="en-US" sz="2400" dirty="0" smtClean="0">
                <a:latin typeface="Arial Unicode MS" pitchFamily="34" charset="-122"/>
                <a:cs typeface="宋体" pitchFamily="2" charset="-122"/>
              </a:rPr>
              <a:t>求和，</a:t>
            </a:r>
            <a:r>
              <a:rPr lang="en-US" altLang="zh-CN" sz="2400" dirty="0" smtClean="0">
                <a:latin typeface="Consolas" pitchFamily="49" charset="0"/>
                <a:cs typeface="宋体" pitchFamily="2" charset="-122"/>
              </a:rPr>
              <a:t>set</a:t>
            </a:r>
            <a:r>
              <a:rPr lang="zh-CN" altLang="en-US" sz="2400" dirty="0" smtClean="0">
                <a:latin typeface="Arial Unicode MS" pitchFamily="34" charset="-122"/>
                <a:cs typeface="宋体" pitchFamily="2" charset="-122"/>
              </a:rPr>
              <a:t>不存在重复</a:t>
            </a:r>
            <a:r>
              <a:rPr lang="zh-CN" altLang="en-US" sz="2400" i="1" dirty="0" smtClean="0">
                <a:solidFill>
                  <a:srgbClr val="808080"/>
                </a:solidFill>
                <a:latin typeface="Arial Unicode MS" pitchFamily="34" charset="-122"/>
                <a:cs typeface="宋体" pitchFamily="2" charset="-122"/>
              </a:rPr>
              <a:t/>
            </a:r>
            <a:br>
              <a:rPr lang="zh-CN" altLang="en-US" sz="2400" i="1" dirty="0" smtClean="0">
                <a:solidFill>
                  <a:srgbClr val="808080"/>
                </a:solidFill>
                <a:latin typeface="Arial Unicode MS" pitchFamily="34" charset="-122"/>
                <a:cs typeface="宋体" pitchFamily="2" charset="-122"/>
              </a:rPr>
            </a:br>
            <a:r>
              <a:rPr lang="en-US" altLang="zh-CN" sz="2400" b="1" dirty="0" smtClean="0">
                <a:solidFill>
                  <a:srgbClr val="000080"/>
                </a:solidFill>
                <a:latin typeface="Consolas" pitchFamily="49" charset="0"/>
                <a:cs typeface="宋体" pitchFamily="2" charset="-122"/>
              </a:rPr>
              <a:t>print</a:t>
            </a:r>
            <a:r>
              <a:rPr lang="en-US" altLang="zh-CN" sz="2400" dirty="0" smtClean="0">
                <a:solidFill>
                  <a:srgbClr val="000000"/>
                </a:solidFill>
                <a:latin typeface="Consolas" pitchFamily="49" charset="0"/>
                <a:cs typeface="宋体" pitchFamily="2" charset="-122"/>
              </a:rPr>
              <a:t>(x)</a:t>
            </a:r>
            <a:endParaRPr lang="en-US" altLang="zh-CN" sz="3600" dirty="0" smtClean="0">
              <a:cs typeface="宋体" pitchFamily="2" charset="-122"/>
            </a:endParaRPr>
          </a:p>
        </p:txBody>
      </p:sp>
      <p:sp>
        <p:nvSpPr>
          <p:cNvPr id="74756" name="Rectangle 2"/>
          <p:cNvSpPr>
            <a:spLocks noChangeArrowheads="1"/>
          </p:cNvSpPr>
          <p:nvPr/>
        </p:nvSpPr>
        <p:spPr bwMode="auto">
          <a:xfrm>
            <a:off x="0" y="444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spcBef>
                <a:spcPts val="1000"/>
              </a:spcBef>
              <a:buClr>
                <a:schemeClr val="accent1"/>
              </a:buClr>
              <a:buSzPct val="100000"/>
              <a:buFont typeface="Arial" pitchFamily="34" charset="0"/>
              <a:buChar char="•"/>
              <a:defRPr sz="2000">
                <a:solidFill>
                  <a:schemeClr val="tx1"/>
                </a:solidFill>
                <a:latin typeface="Century Gothic" pitchFamily="34" charset="0"/>
              </a:defRPr>
            </a:lvl1pPr>
            <a:lvl2pPr marL="742950" indent="-285750">
              <a:lnSpc>
                <a:spcPct val="120000"/>
              </a:lnSpc>
              <a:spcBef>
                <a:spcPts val="500"/>
              </a:spcBef>
              <a:buClr>
                <a:schemeClr val="accent1"/>
              </a:buClr>
              <a:buSzPct val="100000"/>
              <a:buFont typeface="Arial" pitchFamily="34" charset="0"/>
              <a:buChar char="•"/>
              <a:defRPr>
                <a:solidFill>
                  <a:schemeClr val="tx1"/>
                </a:solidFill>
                <a:latin typeface="Century Gothic" pitchFamily="34" charset="0"/>
              </a:defRPr>
            </a:lvl2pPr>
            <a:lvl3pPr marL="1143000" indent="-228600">
              <a:lnSpc>
                <a:spcPct val="120000"/>
              </a:lnSpc>
              <a:spcBef>
                <a:spcPts val="500"/>
              </a:spcBef>
              <a:buClr>
                <a:schemeClr val="accent1"/>
              </a:buClr>
              <a:buSzPct val="100000"/>
              <a:buFont typeface="Arial" pitchFamily="34" charset="0"/>
              <a:buChar char="•"/>
              <a:defRPr sz="1600">
                <a:solidFill>
                  <a:schemeClr val="tx1"/>
                </a:solidFill>
                <a:latin typeface="Century Gothic" pitchFamily="34" charset="0"/>
              </a:defRPr>
            </a:lvl3pPr>
            <a:lvl4pPr marL="1600200" indent="-228600">
              <a:lnSpc>
                <a:spcPct val="120000"/>
              </a:lnSpc>
              <a:spcBef>
                <a:spcPts val="500"/>
              </a:spcBef>
              <a:buClr>
                <a:schemeClr val="accent1"/>
              </a:buClr>
              <a:buSzPct val="100000"/>
              <a:buFont typeface="Arial" pitchFamily="34" charset="0"/>
              <a:buChar char="•"/>
              <a:defRPr sz="1400">
                <a:solidFill>
                  <a:schemeClr val="tx1"/>
                </a:solidFill>
                <a:latin typeface="Century Gothic" pitchFamily="34" charset="0"/>
              </a:defRPr>
            </a:lvl4pPr>
            <a:lvl5pPr marL="2057400" indent="-228600">
              <a:lnSpc>
                <a:spcPct val="120000"/>
              </a:lnSpc>
              <a:spcBef>
                <a:spcPts val="500"/>
              </a:spcBef>
              <a:buClr>
                <a:schemeClr val="accent1"/>
              </a:buClr>
              <a:buSzPct val="100000"/>
              <a:buFont typeface="Arial" pitchFamily="34" charset="0"/>
              <a:buChar char="•"/>
              <a:defRPr sz="1200">
                <a:solidFill>
                  <a:schemeClr val="tx1"/>
                </a:solidFill>
                <a:latin typeface="Century Gothic"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9pPr>
          </a:lstStyle>
          <a:p>
            <a:pPr>
              <a:lnSpc>
                <a:spcPct val="100000"/>
              </a:lnSpc>
              <a:spcBef>
                <a:spcPct val="0"/>
              </a:spcBef>
              <a:buClrTx/>
              <a:buSzTx/>
              <a:buFontTx/>
              <a:buNone/>
            </a:pPr>
            <a:endParaRPr lang="en-US" altLang="zh-CN" sz="1800"/>
          </a:p>
        </p:txBody>
      </p:sp>
      <p:sp>
        <p:nvSpPr>
          <p:cNvPr id="6" name="Rectangle 3"/>
          <p:cNvSpPr>
            <a:spLocks noChangeArrowheads="1"/>
          </p:cNvSpPr>
          <p:nvPr/>
        </p:nvSpPr>
        <p:spPr bwMode="auto">
          <a:xfrm>
            <a:off x="3713652" y="2720730"/>
            <a:ext cx="7967662" cy="585788"/>
          </a:xfrm>
          <a:prstGeom prst="rect">
            <a:avLst/>
          </a:prstGeom>
          <a:ln/>
        </p:spPr>
        <p:style>
          <a:lnRef idx="2">
            <a:schemeClr val="accent6"/>
          </a:lnRef>
          <a:fillRef idx="1">
            <a:schemeClr val="lt1"/>
          </a:fillRef>
          <a:effectRef idx="0">
            <a:schemeClr val="accent6"/>
          </a:effectRef>
          <a:fontRef idx="minor">
            <a:schemeClr val="dk1"/>
          </a:fontRef>
        </p:style>
        <p:txBody>
          <a:bodyPr anchor="ctr">
            <a:spAutoFit/>
          </a:bodyPr>
          <a:lstStyle/>
          <a:p>
            <a:pPr>
              <a:defRPr/>
            </a:pPr>
            <a:r>
              <a:rPr lang="en-US" altLang="zh-CN" sz="1600" dirty="0">
                <a:solidFill>
                  <a:srgbClr val="000000"/>
                </a:solidFill>
                <a:latin typeface="Consolas" panose="020B0609020204030204" pitchFamily="49" charset="0"/>
              </a:rPr>
              <a:t>l1 = list(map(</a:t>
            </a:r>
            <a:r>
              <a:rPr lang="en-US" altLang="zh-CN" sz="1600" b="1" dirty="0">
                <a:solidFill>
                  <a:srgbClr val="000080"/>
                </a:solidFill>
                <a:latin typeface="Consolas" panose="020B0609020204030204" pitchFamily="49" charset="0"/>
              </a:rPr>
              <a:t>lambda </a:t>
            </a:r>
            <a:r>
              <a:rPr lang="en-US" altLang="zh-CN" sz="1600" dirty="0" err="1">
                <a:solidFill>
                  <a:srgbClr val="000000"/>
                </a:solidFill>
                <a:latin typeface="Consolas" panose="020B0609020204030204" pitchFamily="49" charset="0"/>
              </a:rPr>
              <a:t>num</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len</a:t>
            </a:r>
            <a:r>
              <a:rPr lang="en-US" altLang="zh-CN" sz="1600" dirty="0">
                <a:solidFill>
                  <a:srgbClr val="000000"/>
                </a:solidFill>
                <a:latin typeface="Consolas" panose="020B0609020204030204" pitchFamily="49" charset="0"/>
              </a:rPr>
              <a:t>(set(</a:t>
            </a:r>
            <a:r>
              <a:rPr lang="en-US" altLang="zh-CN" sz="1600" dirty="0" err="1">
                <a:solidFill>
                  <a:srgbClr val="000000"/>
                </a:solidFill>
                <a:latin typeface="Consolas" panose="020B0609020204030204" pitchFamily="49" charset="0"/>
              </a:rPr>
              <a:t>str</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num</a:t>
            </a: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4</a:t>
            </a:r>
            <a:r>
              <a:rPr lang="en-US" altLang="zh-CN" sz="1600" dirty="0">
                <a:solidFill>
                  <a:srgbClr val="000000"/>
                </a:solidFill>
                <a:latin typeface="Consolas" panose="020B0609020204030204" pitchFamily="49" charset="0"/>
              </a:rPr>
              <a:t>,range(</a:t>
            </a:r>
            <a:r>
              <a:rPr lang="en-US" altLang="zh-CN" sz="1600" dirty="0">
                <a:solidFill>
                  <a:srgbClr val="0000FF"/>
                </a:solidFill>
                <a:latin typeface="Consolas" panose="020B0609020204030204" pitchFamily="49" charset="0"/>
              </a:rPr>
              <a:t>1000</a:t>
            </a: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1100</a:t>
            </a:r>
            <a:r>
              <a:rPr lang="en-US" altLang="zh-CN" sz="1600" dirty="0">
                <a:solidFill>
                  <a:srgbClr val="000000"/>
                </a:solidFill>
                <a:latin typeface="Consolas" panose="020B0609020204030204" pitchFamily="49" charset="0"/>
              </a:rPr>
              <a:t>)))</a:t>
            </a:r>
            <a:br>
              <a:rPr lang="en-US" altLang="zh-CN" sz="1600" dirty="0">
                <a:solidFill>
                  <a:srgbClr val="000000"/>
                </a:solidFill>
                <a:latin typeface="Consolas" panose="020B0609020204030204" pitchFamily="49" charset="0"/>
              </a:rPr>
            </a:br>
            <a:r>
              <a:rPr lang="en-US" altLang="zh-CN" sz="1600" b="1" dirty="0">
                <a:solidFill>
                  <a:srgbClr val="000080"/>
                </a:solidFill>
                <a:latin typeface="Consolas" panose="020B0609020204030204" pitchFamily="49" charset="0"/>
              </a:rPr>
              <a:t>print </a:t>
            </a:r>
            <a:r>
              <a:rPr lang="en-US" altLang="zh-CN" sz="1600" dirty="0">
                <a:solidFill>
                  <a:srgbClr val="000000"/>
                </a:solidFill>
                <a:latin typeface="Consolas" panose="020B0609020204030204" pitchFamily="49" charset="0"/>
              </a:rPr>
              <a:t>(l1)</a:t>
            </a:r>
            <a:endParaRPr lang="en-US" altLang="zh-CN" sz="2400" dirty="0">
              <a:solidFill>
                <a:schemeClr val="tx1"/>
              </a:solidFill>
            </a:endParaRPr>
          </a:p>
        </p:txBody>
      </p:sp>
      <p:sp>
        <p:nvSpPr>
          <p:cNvPr id="7" name="矩形 6"/>
          <p:cNvSpPr/>
          <p:nvPr/>
        </p:nvSpPr>
        <p:spPr>
          <a:xfrm>
            <a:off x="942609" y="3566991"/>
            <a:ext cx="10537825" cy="193992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altLang="zh-CN" sz="2400" b="1" dirty="0">
                <a:solidFill>
                  <a:srgbClr val="000080"/>
                </a:solidFill>
                <a:latin typeface="Consolas" panose="020B0609020204030204" pitchFamily="49" charset="0"/>
                <a:cs typeface="宋体" panose="02010600030101010101" pitchFamily="2" charset="-122"/>
              </a:rPr>
              <a:t>from </a:t>
            </a:r>
            <a:r>
              <a:rPr lang="en-US" altLang="zh-CN" sz="2400" dirty="0" err="1">
                <a:solidFill>
                  <a:srgbClr val="000000"/>
                </a:solidFill>
                <a:latin typeface="Consolas" panose="020B0609020204030204" pitchFamily="49" charset="0"/>
                <a:cs typeface="宋体" panose="02010600030101010101" pitchFamily="2" charset="-122"/>
              </a:rPr>
              <a:t>itertools</a:t>
            </a:r>
            <a:r>
              <a:rPr lang="en-US" altLang="zh-CN" sz="2400" dirty="0">
                <a:solidFill>
                  <a:srgbClr val="000000"/>
                </a:solidFill>
                <a:latin typeface="Consolas" panose="020B0609020204030204" pitchFamily="49" charset="0"/>
                <a:cs typeface="宋体" panose="02010600030101010101" pitchFamily="2" charset="-122"/>
              </a:rPr>
              <a:t> </a:t>
            </a:r>
            <a:r>
              <a:rPr lang="en-US" altLang="zh-CN" sz="2400" b="1" dirty="0">
                <a:solidFill>
                  <a:srgbClr val="000080"/>
                </a:solidFill>
                <a:latin typeface="Consolas" panose="020B0609020204030204" pitchFamily="49" charset="0"/>
                <a:cs typeface="宋体" panose="02010600030101010101" pitchFamily="2" charset="-122"/>
              </a:rPr>
              <a:t>import </a:t>
            </a:r>
            <a:r>
              <a:rPr lang="en-US" altLang="zh-CN" sz="2400" dirty="0" smtClean="0">
                <a:solidFill>
                  <a:srgbClr val="000000"/>
                </a:solidFill>
                <a:latin typeface="Consolas" panose="020B0609020204030204" pitchFamily="49" charset="0"/>
                <a:cs typeface="宋体" panose="02010600030101010101" pitchFamily="2" charset="-122"/>
              </a:rPr>
              <a:t>permutations  #</a:t>
            </a:r>
            <a:r>
              <a:rPr lang="zh-CN" altLang="en-US" sz="2400" dirty="0" smtClean="0">
                <a:solidFill>
                  <a:srgbClr val="000000"/>
                </a:solidFill>
                <a:latin typeface="Consolas" panose="020B0609020204030204" pitchFamily="49" charset="0"/>
                <a:cs typeface="宋体" panose="02010600030101010101" pitchFamily="2" charset="-122"/>
              </a:rPr>
              <a:t>排列迭代器</a:t>
            </a:r>
            <a:r>
              <a:rPr lang="en-US" altLang="zh-CN" sz="2400" dirty="0">
                <a:solidFill>
                  <a:srgbClr val="000000"/>
                </a:solidFill>
                <a:latin typeface="Consolas" panose="020B0609020204030204" pitchFamily="49" charset="0"/>
                <a:cs typeface="宋体" panose="02010600030101010101" pitchFamily="2" charset="-122"/>
              </a:rPr>
              <a:t/>
            </a:r>
            <a:br>
              <a:rPr lang="en-US" altLang="zh-CN" sz="2400" dirty="0">
                <a:solidFill>
                  <a:srgbClr val="000000"/>
                </a:solidFill>
                <a:latin typeface="Consolas" panose="020B0609020204030204" pitchFamily="49" charset="0"/>
                <a:cs typeface="宋体" panose="02010600030101010101" pitchFamily="2" charset="-122"/>
              </a:rPr>
            </a:br>
            <a:r>
              <a:rPr lang="en-US" altLang="zh-CN" sz="2400" dirty="0">
                <a:solidFill>
                  <a:srgbClr val="000000"/>
                </a:solidFill>
                <a:latin typeface="Consolas" panose="020B0609020204030204" pitchFamily="49" charset="0"/>
                <a:cs typeface="宋体" panose="02010600030101010101" pitchFamily="2" charset="-122"/>
              </a:rPr>
              <a:t>y = sum(map(</a:t>
            </a:r>
            <a:r>
              <a:rPr lang="en-US" altLang="zh-CN" sz="2400" b="1" dirty="0">
                <a:solidFill>
                  <a:srgbClr val="000080"/>
                </a:solidFill>
                <a:latin typeface="Consolas" panose="020B0609020204030204" pitchFamily="49" charset="0"/>
                <a:cs typeface="宋体" panose="02010600030101010101" pitchFamily="2" charset="-122"/>
              </a:rPr>
              <a:t>lambda </a:t>
            </a:r>
            <a:r>
              <a:rPr lang="en-US" altLang="zh-CN" sz="2400" dirty="0" err="1">
                <a:solidFill>
                  <a:srgbClr val="000000"/>
                </a:solidFill>
                <a:latin typeface="Consolas" panose="020B0609020204030204" pitchFamily="49" charset="0"/>
                <a:cs typeface="宋体" panose="02010600030101010101" pitchFamily="2" charset="-122"/>
              </a:rPr>
              <a:t>item:int</a:t>
            </a:r>
            <a:r>
              <a:rPr lang="en-US" altLang="zh-CN" sz="2400" dirty="0">
                <a:solidFill>
                  <a:srgbClr val="000000"/>
                </a:solidFill>
                <a:latin typeface="Consolas" panose="020B0609020204030204" pitchFamily="49" charset="0"/>
                <a:cs typeface="宋体" panose="02010600030101010101" pitchFamily="2" charset="-122"/>
              </a:rPr>
              <a:t>(</a:t>
            </a:r>
            <a:r>
              <a:rPr lang="en-US" altLang="zh-CN" sz="2400" b="1" dirty="0">
                <a:solidFill>
                  <a:srgbClr val="008000"/>
                </a:solidFill>
                <a:latin typeface="Consolas" panose="020B0609020204030204" pitchFamily="49" charset="0"/>
                <a:cs typeface="宋体" panose="02010600030101010101" pitchFamily="2" charset="-122"/>
              </a:rPr>
              <a:t>''</a:t>
            </a:r>
            <a:r>
              <a:rPr lang="en-US" altLang="zh-CN" sz="2400" dirty="0">
                <a:solidFill>
                  <a:srgbClr val="000000"/>
                </a:solidFill>
                <a:latin typeface="Consolas" panose="020B0609020204030204" pitchFamily="49" charset="0"/>
                <a:cs typeface="宋体" panose="02010600030101010101" pitchFamily="2" charset="-122"/>
              </a:rPr>
              <a:t>.join(item))&gt;</a:t>
            </a:r>
            <a:r>
              <a:rPr lang="en-US" altLang="zh-CN" sz="2400" dirty="0">
                <a:solidFill>
                  <a:srgbClr val="0000FF"/>
                </a:solidFill>
                <a:latin typeface="Consolas" panose="020B0609020204030204" pitchFamily="49" charset="0"/>
                <a:cs typeface="宋体" panose="02010600030101010101" pitchFamily="2" charset="-122"/>
              </a:rPr>
              <a:t>1000</a:t>
            </a:r>
            <a:r>
              <a:rPr lang="en-US" altLang="zh-CN" sz="2400" dirty="0">
                <a:solidFill>
                  <a:srgbClr val="000000"/>
                </a:solidFill>
                <a:latin typeface="Consolas" panose="020B0609020204030204" pitchFamily="49" charset="0"/>
                <a:cs typeface="宋体" panose="02010600030101010101" pitchFamily="2" charset="-122"/>
              </a:rPr>
              <a:t>,permutations(</a:t>
            </a:r>
            <a:r>
              <a:rPr lang="en-US" altLang="zh-CN" sz="2400" b="1" dirty="0">
                <a:solidFill>
                  <a:srgbClr val="008000"/>
                </a:solidFill>
                <a:latin typeface="Consolas" panose="020B0609020204030204" pitchFamily="49" charset="0"/>
                <a:cs typeface="宋体" panose="02010600030101010101" pitchFamily="2" charset="-122"/>
              </a:rPr>
              <a:t>'0123456789'</a:t>
            </a:r>
            <a:r>
              <a:rPr lang="en-US" altLang="zh-CN" sz="2400" dirty="0">
                <a:solidFill>
                  <a:srgbClr val="000000"/>
                </a:solidFill>
                <a:latin typeface="Consolas" panose="020B0609020204030204" pitchFamily="49" charset="0"/>
                <a:cs typeface="宋体" panose="02010600030101010101" pitchFamily="2" charset="-122"/>
              </a:rPr>
              <a:t>,</a:t>
            </a:r>
            <a:r>
              <a:rPr lang="en-US" altLang="zh-CN" sz="2400" dirty="0">
                <a:solidFill>
                  <a:srgbClr val="0000FF"/>
                </a:solidFill>
                <a:latin typeface="Consolas" panose="020B0609020204030204" pitchFamily="49" charset="0"/>
                <a:cs typeface="宋体" panose="02010600030101010101" pitchFamily="2" charset="-122"/>
              </a:rPr>
              <a:t>4</a:t>
            </a:r>
            <a:r>
              <a:rPr lang="en-US" altLang="zh-CN" sz="2400" dirty="0">
                <a:solidFill>
                  <a:srgbClr val="000000"/>
                </a:solidFill>
                <a:latin typeface="Consolas" panose="020B0609020204030204" pitchFamily="49" charset="0"/>
                <a:cs typeface="宋体" panose="02010600030101010101" pitchFamily="2" charset="-122"/>
              </a:rPr>
              <a:t>)))  </a:t>
            </a:r>
          </a:p>
          <a:p>
            <a:pPr>
              <a:defRPr/>
            </a:pPr>
            <a:r>
              <a:rPr lang="en-US" altLang="zh-CN" sz="2400" i="1" dirty="0">
                <a:solidFill>
                  <a:schemeClr val="tx1"/>
                </a:solidFill>
                <a:latin typeface="Consolas" panose="020B0609020204030204" pitchFamily="49" charset="0"/>
                <a:cs typeface="宋体" panose="02010600030101010101" pitchFamily="2" charset="-122"/>
              </a:rPr>
              <a:t>#</a:t>
            </a:r>
            <a:r>
              <a:rPr lang="en-US" altLang="zh-CN" sz="2400" dirty="0">
                <a:solidFill>
                  <a:schemeClr val="tx1"/>
                </a:solidFill>
                <a:latin typeface="Consolas" panose="020B0609020204030204" pitchFamily="49" charset="0"/>
                <a:cs typeface="宋体" panose="02010600030101010101" pitchFamily="2" charset="-122"/>
              </a:rPr>
              <a:t> </a:t>
            </a:r>
            <a:r>
              <a:rPr lang="en-US" altLang="zh-CN" sz="2400" dirty="0">
                <a:solidFill>
                  <a:srgbClr val="000000"/>
                </a:solidFill>
                <a:latin typeface="Consolas" panose="020B0609020204030204" pitchFamily="49" charset="0"/>
                <a:cs typeface="宋体" panose="02010600030101010101" pitchFamily="2" charset="-122"/>
              </a:rPr>
              <a:t>permutations</a:t>
            </a:r>
            <a:r>
              <a:rPr lang="zh-CN" altLang="en-US" sz="2400" dirty="0">
                <a:solidFill>
                  <a:srgbClr val="000000"/>
                </a:solidFill>
                <a:latin typeface="Consolas" panose="020B0609020204030204" pitchFamily="49" charset="0"/>
                <a:cs typeface="宋体" panose="02010600030101010101" pitchFamily="2" charset="-122"/>
              </a:rPr>
              <a:t>排列，</a:t>
            </a:r>
            <a:r>
              <a:rPr lang="zh-CN" altLang="en-US" sz="2400" i="1" dirty="0">
                <a:solidFill>
                  <a:schemeClr val="tx1"/>
                </a:solidFill>
                <a:latin typeface="Arial Unicode MS" panose="020B0604020202020204" pitchFamily="34" charset="-122"/>
                <a:cs typeface="宋体" panose="02010600030101010101" pitchFamily="2" charset="-122"/>
              </a:rPr>
              <a:t>返回元组，为真求和</a:t>
            </a:r>
            <a:r>
              <a:rPr lang="zh-CN" altLang="en-US" sz="2400" i="1" dirty="0">
                <a:solidFill>
                  <a:srgbClr val="808080"/>
                </a:solidFill>
                <a:latin typeface="Arial Unicode MS" panose="020B0604020202020204" pitchFamily="34" charset="-122"/>
                <a:cs typeface="宋体" panose="02010600030101010101" pitchFamily="2" charset="-122"/>
              </a:rPr>
              <a:t/>
            </a:r>
            <a:br>
              <a:rPr lang="zh-CN" altLang="en-US" sz="2400" i="1" dirty="0">
                <a:solidFill>
                  <a:srgbClr val="808080"/>
                </a:solidFill>
                <a:latin typeface="Arial Unicode MS" panose="020B0604020202020204" pitchFamily="34" charset="-122"/>
                <a:cs typeface="宋体" panose="02010600030101010101" pitchFamily="2" charset="-122"/>
              </a:rPr>
            </a:br>
            <a:r>
              <a:rPr lang="en-US" altLang="zh-CN" sz="2400" b="1" dirty="0">
                <a:solidFill>
                  <a:srgbClr val="000080"/>
                </a:solidFill>
                <a:latin typeface="Consolas" panose="020B0609020204030204" pitchFamily="49" charset="0"/>
                <a:cs typeface="宋体" panose="02010600030101010101" pitchFamily="2" charset="-122"/>
              </a:rPr>
              <a:t>print</a:t>
            </a:r>
            <a:r>
              <a:rPr lang="en-US" altLang="zh-CN" sz="2400" dirty="0">
                <a:solidFill>
                  <a:srgbClr val="000000"/>
                </a:solidFill>
                <a:latin typeface="Consolas" panose="020B0609020204030204" pitchFamily="49" charset="0"/>
                <a:cs typeface="宋体" panose="02010600030101010101" pitchFamily="2" charset="-122"/>
              </a:rPr>
              <a:t>(y)</a:t>
            </a:r>
          </a:p>
        </p:txBody>
      </p:sp>
      <p:sp>
        <p:nvSpPr>
          <p:cNvPr id="8" name="Rectangle 3"/>
          <p:cNvSpPr>
            <a:spLocks noChangeArrowheads="1"/>
          </p:cNvSpPr>
          <p:nvPr/>
        </p:nvSpPr>
        <p:spPr bwMode="auto">
          <a:xfrm>
            <a:off x="1176703" y="5718104"/>
            <a:ext cx="7969250" cy="954107"/>
          </a:xfrm>
          <a:prstGeom prst="rect">
            <a:avLst/>
          </a:prstGeom>
          <a:ln/>
        </p:spPr>
        <p:style>
          <a:lnRef idx="2">
            <a:schemeClr val="accent6"/>
          </a:lnRef>
          <a:fillRef idx="1">
            <a:schemeClr val="lt1"/>
          </a:fillRef>
          <a:effectRef idx="0">
            <a:schemeClr val="accent6"/>
          </a:effectRef>
          <a:fontRef idx="minor">
            <a:schemeClr val="dk1"/>
          </a:fontRef>
        </p:style>
        <p:txBody>
          <a:bodyPr anchor="ctr">
            <a:spAutoFit/>
          </a:bodyPr>
          <a:lstStyle/>
          <a:p>
            <a:pPr>
              <a:defRPr/>
            </a:pPr>
            <a:r>
              <a:rPr lang="en-US" altLang="zh-CN" sz="1600" dirty="0">
                <a:solidFill>
                  <a:schemeClr val="tx1"/>
                </a:solidFill>
                <a:latin typeface="Calibri" panose="020F0502020204030204" pitchFamily="34" charset="0"/>
                <a:ea typeface="宋体" panose="02010600030101010101" pitchFamily="2" charset="-122"/>
                <a:cs typeface="Calibri" panose="020F0502020204030204" pitchFamily="34" charset="0"/>
              </a:rPr>
              <a:t>#</a:t>
            </a:r>
            <a:r>
              <a:rPr lang="zh-CN" altLang="en-US" sz="1600" dirty="0">
                <a:solidFill>
                  <a:schemeClr val="tx1"/>
                </a:solidFill>
                <a:latin typeface="Calibri" panose="020F0502020204030204" pitchFamily="34" charset="0"/>
                <a:ea typeface="宋体" panose="02010600030101010101" pitchFamily="2" charset="-122"/>
                <a:cs typeface="Calibri" panose="020F0502020204030204" pitchFamily="34" charset="0"/>
              </a:rPr>
              <a:t>测试一下</a:t>
            </a:r>
            <a:r>
              <a:rPr lang="en-US" altLang="zh-CN" sz="1400" dirty="0">
                <a:solidFill>
                  <a:schemeClr val="tx1"/>
                </a:solidFill>
                <a:latin typeface="Calibri" panose="020F0502020204030204" pitchFamily="34" charset="0"/>
                <a:ea typeface="宋体" panose="02010600030101010101" pitchFamily="2" charset="-122"/>
                <a:cs typeface="Calibri" panose="020F0502020204030204" pitchFamily="34" charset="0"/>
              </a:rPr>
              <a:t/>
            </a:r>
            <a:br>
              <a:rPr lang="en-US" altLang="zh-CN" sz="1400" dirty="0">
                <a:solidFill>
                  <a:schemeClr val="tx1"/>
                </a:solidFill>
                <a:latin typeface="Calibri" panose="020F0502020204030204" pitchFamily="34" charset="0"/>
                <a:ea typeface="宋体" panose="02010600030101010101" pitchFamily="2" charset="-122"/>
                <a:cs typeface="Calibri" panose="020F0502020204030204" pitchFamily="34" charset="0"/>
              </a:rPr>
            </a:br>
            <a:r>
              <a:rPr lang="en-US" altLang="zh-CN" sz="2000" b="1" dirty="0">
                <a:solidFill>
                  <a:srgbClr val="000080"/>
                </a:solidFill>
                <a:latin typeface="Consolas" panose="020B0609020204030204" pitchFamily="49" charset="0"/>
              </a:rPr>
              <a:t>for </a:t>
            </a:r>
            <a:r>
              <a:rPr lang="en-US" altLang="zh-CN" sz="2000" dirty="0" err="1">
                <a:solidFill>
                  <a:srgbClr val="000000"/>
                </a:solidFill>
                <a:latin typeface="Consolas" panose="020B0609020204030204" pitchFamily="49" charset="0"/>
              </a:rPr>
              <a:t>i</a:t>
            </a:r>
            <a:r>
              <a:rPr lang="en-US" altLang="zh-CN" sz="2000" dirty="0">
                <a:solidFill>
                  <a:srgbClr val="000000"/>
                </a:solidFill>
                <a:latin typeface="Consolas" panose="020B0609020204030204" pitchFamily="49" charset="0"/>
              </a:rPr>
              <a:t> </a:t>
            </a:r>
            <a:r>
              <a:rPr lang="en-US" altLang="zh-CN" sz="2000" b="1" dirty="0">
                <a:solidFill>
                  <a:srgbClr val="000080"/>
                </a:solidFill>
                <a:latin typeface="Consolas" panose="020B0609020204030204" pitchFamily="49" charset="0"/>
              </a:rPr>
              <a:t>in </a:t>
            </a:r>
            <a:r>
              <a:rPr lang="en-US" altLang="zh-CN" sz="2000" dirty="0">
                <a:solidFill>
                  <a:srgbClr val="000000"/>
                </a:solidFill>
                <a:latin typeface="Consolas" panose="020B0609020204030204" pitchFamily="49" charset="0"/>
              </a:rPr>
              <a:t>permutations(</a:t>
            </a:r>
            <a:r>
              <a:rPr lang="en-US" altLang="zh-CN" sz="2000" b="1" dirty="0">
                <a:solidFill>
                  <a:srgbClr val="008000"/>
                </a:solidFill>
                <a:latin typeface="Consolas" panose="020B0609020204030204" pitchFamily="49" charset="0"/>
              </a:rPr>
              <a:t>'0123456789'</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4</a:t>
            </a:r>
            <a:r>
              <a:rPr lang="en-US" altLang="zh-CN" sz="2000" dirty="0">
                <a:solidFill>
                  <a:srgbClr val="000000"/>
                </a:solidFill>
                <a:latin typeface="Consolas" panose="020B0609020204030204" pitchFamily="49" charset="0"/>
              </a:rPr>
              <a:t>):</a:t>
            </a:r>
            <a:br>
              <a:rPr lang="en-US" altLang="zh-CN" sz="2000" dirty="0">
                <a:solidFill>
                  <a:srgbClr val="000000"/>
                </a:solidFill>
                <a:latin typeface="Consolas" panose="020B0609020204030204" pitchFamily="49" charset="0"/>
              </a:rPr>
            </a:br>
            <a:r>
              <a:rPr lang="en-US" altLang="zh-CN" sz="2000" dirty="0">
                <a:solidFill>
                  <a:srgbClr val="000000"/>
                </a:solidFill>
                <a:latin typeface="Consolas" panose="020B0609020204030204" pitchFamily="49" charset="0"/>
              </a:rPr>
              <a:t>    </a:t>
            </a:r>
            <a:r>
              <a:rPr lang="en-US" altLang="zh-CN" sz="2000" b="1" dirty="0">
                <a:solidFill>
                  <a:srgbClr val="000080"/>
                </a:solidFill>
                <a:latin typeface="Consolas" panose="020B0609020204030204" pitchFamily="49" charset="0"/>
              </a:rPr>
              <a:t>print</a:t>
            </a:r>
            <a:r>
              <a:rPr lang="en-US" altLang="zh-CN" sz="2000" dirty="0">
                <a:solidFill>
                  <a:srgbClr val="000000"/>
                </a:solidFill>
                <a:latin typeface="Consolas" panose="020B0609020204030204" pitchFamily="49" charset="0"/>
              </a:rPr>
              <a:t>(</a:t>
            </a:r>
            <a:r>
              <a:rPr lang="en-US" altLang="zh-CN" sz="2000" b="1" dirty="0">
                <a:solidFill>
                  <a:srgbClr val="008000"/>
                </a:solidFill>
                <a:latin typeface="Consolas" panose="020B0609020204030204" pitchFamily="49" charset="0"/>
              </a:rPr>
              <a:t>''</a:t>
            </a:r>
            <a:r>
              <a:rPr lang="en-US" altLang="zh-CN" sz="2000" dirty="0">
                <a:solidFill>
                  <a:srgbClr val="000000"/>
                </a:solidFill>
                <a:latin typeface="Consolas" panose="020B0609020204030204" pitchFamily="49" charset="0"/>
              </a:rPr>
              <a:t>.join(</a:t>
            </a:r>
            <a:r>
              <a:rPr lang="en-US" altLang="zh-CN" sz="2000" dirty="0" err="1">
                <a:solidFill>
                  <a:srgbClr val="000000"/>
                </a:solidFill>
                <a:latin typeface="Consolas" panose="020B0609020204030204" pitchFamily="49" charset="0"/>
              </a:rPr>
              <a:t>i</a:t>
            </a:r>
            <a:r>
              <a:rPr lang="en-US" altLang="zh-CN" sz="2000" dirty="0">
                <a:solidFill>
                  <a:srgbClr val="000000"/>
                </a:solidFill>
                <a:latin typeface="Consolas" panose="020B0609020204030204" pitchFamily="49" charset="0"/>
              </a:rPr>
              <a:t>))</a:t>
            </a:r>
            <a:endParaRPr lang="en-US" altLang="zh-CN" sz="3200" dirty="0"/>
          </a:p>
        </p:txBody>
      </p:sp>
      <p:sp>
        <p:nvSpPr>
          <p:cNvPr id="74760" name="标题 1"/>
          <p:cNvSpPr txBox="1">
            <a:spLocks noChangeArrowheads="1"/>
          </p:cNvSpPr>
          <p:nvPr/>
        </p:nvSpPr>
        <p:spPr bwMode="auto">
          <a:xfrm>
            <a:off x="626082" y="219318"/>
            <a:ext cx="96043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accent1"/>
              </a:buClr>
              <a:buSzPct val="100000"/>
              <a:buFont typeface="Arial" pitchFamily="34" charset="0"/>
              <a:buChar char="•"/>
              <a:defRPr sz="2000">
                <a:solidFill>
                  <a:schemeClr val="tx1"/>
                </a:solidFill>
                <a:latin typeface="Century Gothic" pitchFamily="34" charset="0"/>
              </a:defRPr>
            </a:lvl1pPr>
            <a:lvl2pPr marL="742950" indent="-285750">
              <a:lnSpc>
                <a:spcPct val="120000"/>
              </a:lnSpc>
              <a:spcBef>
                <a:spcPts val="500"/>
              </a:spcBef>
              <a:buClr>
                <a:schemeClr val="accent1"/>
              </a:buClr>
              <a:buSzPct val="100000"/>
              <a:buFont typeface="Arial" pitchFamily="34" charset="0"/>
              <a:buChar char="•"/>
              <a:defRPr>
                <a:solidFill>
                  <a:schemeClr val="tx1"/>
                </a:solidFill>
                <a:latin typeface="Century Gothic" pitchFamily="34" charset="0"/>
              </a:defRPr>
            </a:lvl2pPr>
            <a:lvl3pPr marL="1143000" indent="-228600">
              <a:lnSpc>
                <a:spcPct val="120000"/>
              </a:lnSpc>
              <a:spcBef>
                <a:spcPts val="500"/>
              </a:spcBef>
              <a:buClr>
                <a:schemeClr val="accent1"/>
              </a:buClr>
              <a:buSzPct val="100000"/>
              <a:buFont typeface="Arial" pitchFamily="34" charset="0"/>
              <a:buChar char="•"/>
              <a:defRPr sz="1600">
                <a:solidFill>
                  <a:schemeClr val="tx1"/>
                </a:solidFill>
                <a:latin typeface="Century Gothic" pitchFamily="34" charset="0"/>
              </a:defRPr>
            </a:lvl3pPr>
            <a:lvl4pPr marL="1600200" indent="-228600">
              <a:lnSpc>
                <a:spcPct val="120000"/>
              </a:lnSpc>
              <a:spcBef>
                <a:spcPts val="500"/>
              </a:spcBef>
              <a:buClr>
                <a:schemeClr val="accent1"/>
              </a:buClr>
              <a:buSzPct val="100000"/>
              <a:buFont typeface="Arial" pitchFamily="34" charset="0"/>
              <a:buChar char="•"/>
              <a:defRPr sz="1400">
                <a:solidFill>
                  <a:schemeClr val="tx1"/>
                </a:solidFill>
                <a:latin typeface="Century Gothic" pitchFamily="34" charset="0"/>
              </a:defRPr>
            </a:lvl4pPr>
            <a:lvl5pPr marL="2057400" indent="-228600">
              <a:lnSpc>
                <a:spcPct val="120000"/>
              </a:lnSpc>
              <a:spcBef>
                <a:spcPts val="500"/>
              </a:spcBef>
              <a:buClr>
                <a:schemeClr val="accent1"/>
              </a:buClr>
              <a:buSzPct val="100000"/>
              <a:buFont typeface="Arial" pitchFamily="34" charset="0"/>
              <a:buChar char="•"/>
              <a:defRPr sz="1200">
                <a:solidFill>
                  <a:schemeClr val="tx1"/>
                </a:solidFill>
                <a:latin typeface="Century Gothic" pitchFamily="34" charset="0"/>
              </a:defRPr>
            </a:lvl5pPr>
            <a:lvl6pPr marL="25146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6pPr>
            <a:lvl7pPr marL="29718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7pPr>
            <a:lvl8pPr marL="34290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8pPr>
            <a:lvl9pPr marL="38862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9pPr>
          </a:lstStyle>
          <a:p>
            <a:pPr defTabSz="914400" eaLnBrk="1" hangingPunct="1">
              <a:lnSpc>
                <a:spcPct val="90000"/>
              </a:lnSpc>
              <a:spcBef>
                <a:spcPct val="0"/>
              </a:spcBef>
              <a:buClrTx/>
              <a:buSzTx/>
              <a:buFontTx/>
              <a:buNone/>
            </a:pPr>
            <a:r>
              <a:rPr lang="en-US" altLang="zh-CN" sz="3200" b="1" dirty="0">
                <a:ea typeface="宋体" pitchFamily="2" charset="-122"/>
              </a:rPr>
              <a:t>Python</a:t>
            </a:r>
            <a:r>
              <a:rPr lang="zh-CN" altLang="en-US" sz="3200" b="1" dirty="0">
                <a:ea typeface="宋体" pitchFamily="2" charset="-122"/>
              </a:rPr>
              <a:t>函数调用，更</a:t>
            </a:r>
            <a:r>
              <a:rPr lang="zh-CN" altLang="en-US" sz="3200" b="1" dirty="0">
                <a:solidFill>
                  <a:srgbClr val="FF0000"/>
                </a:solidFill>
                <a:ea typeface="宋体" pitchFamily="2" charset="-122"/>
              </a:rPr>
              <a:t>简洁高效</a:t>
            </a:r>
          </a:p>
        </p:txBody>
      </p:sp>
    </p:spTree>
    <p:extLst>
      <p:ext uri="{BB962C8B-B14F-4D97-AF65-F5344CB8AC3E}">
        <p14:creationId xmlns:p14="http://schemas.microsoft.com/office/powerpoint/2010/main" val="3384052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5.1.</a:t>
            </a:r>
            <a:r>
              <a:rPr lang="en-US" altLang="zh-CN"/>
              <a:t>2</a:t>
            </a:r>
            <a:r>
              <a:rPr lang="zh-CN" altLang="en-US"/>
              <a:t>  函数递归调用</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a:t>
            </a:fld>
            <a:endParaRPr lang="zh-CN" altLang="en-US"/>
          </a:p>
        </p:txBody>
      </p:sp>
      <p:sp>
        <p:nvSpPr>
          <p:cNvPr id="28673" name="Content Placeholder 2"/>
          <p:cNvSpPr>
            <a:spLocks noGrp="1"/>
          </p:cNvSpPr>
          <p:nvPr>
            <p:ph idx="1"/>
          </p:nvPr>
        </p:nvSpPr>
        <p:spPr>
          <a:xfrm>
            <a:off x="843915" y="1259205"/>
            <a:ext cx="10380980" cy="4526280"/>
          </a:xfrm>
        </p:spPr>
        <p:txBody>
          <a:bodyPr anchor="t"/>
          <a:lstStyle/>
          <a:p>
            <a:pPr>
              <a:lnSpc>
                <a:spcPct val="150000"/>
              </a:lnSpc>
              <a:spcBef>
                <a:spcPct val="0"/>
              </a:spcBef>
              <a:buFont typeface="Wingdings" panose="05000000000000000000" charset="0"/>
              <a:buChar char="§"/>
            </a:pPr>
            <a:r>
              <a:rPr lang="en-US" altLang="en-US" sz="2400" b="1" dirty="0" err="1">
                <a:latin typeface="宋体" panose="02010600030101010101" pitchFamily="2" charset="-122"/>
              </a:rPr>
              <a:t>函数的</a:t>
            </a:r>
            <a:r>
              <a:rPr lang="en-US" altLang="en-US" sz="2400" b="1" dirty="0" err="1">
                <a:solidFill>
                  <a:srgbClr val="FF0000"/>
                </a:solidFill>
                <a:latin typeface="宋体" panose="02010600030101010101" pitchFamily="2" charset="-122"/>
              </a:rPr>
              <a:t>递归调用</a:t>
            </a:r>
            <a:r>
              <a:rPr lang="en-US" altLang="en-US" sz="2400" b="1" dirty="0" err="1">
                <a:latin typeface="宋体" panose="02010600030101010101" pitchFamily="2" charset="-122"/>
              </a:rPr>
              <a:t>是函数调用的一种特殊情况，函数调用自己，自己再调用自己，自己再调用自己</a:t>
            </a:r>
            <a:r>
              <a:rPr lang="en-US" altLang="en-US" sz="2400" b="1" dirty="0">
                <a:latin typeface="宋体" panose="02010600030101010101" pitchFamily="2" charset="-122"/>
              </a:rPr>
              <a:t>，...，</a:t>
            </a:r>
            <a:r>
              <a:rPr lang="en-US" altLang="en-US" sz="2400" b="1" dirty="0" err="1">
                <a:latin typeface="宋体" panose="02010600030101010101" pitchFamily="2" charset="-122"/>
              </a:rPr>
              <a:t>当</a:t>
            </a:r>
            <a:r>
              <a:rPr lang="en-US" altLang="en-US" sz="2400" b="1" dirty="0" err="1">
                <a:solidFill>
                  <a:srgbClr val="FF0000"/>
                </a:solidFill>
                <a:latin typeface="宋体" panose="02010600030101010101" pitchFamily="2" charset="-122"/>
              </a:rPr>
              <a:t>某个条件得到满足的时候就不再调用了</a:t>
            </a:r>
            <a:r>
              <a:rPr lang="en-US" altLang="en-US" sz="2400" b="1" dirty="0" err="1">
                <a:latin typeface="宋体" panose="02010600030101010101" pitchFamily="2" charset="-122"/>
              </a:rPr>
              <a:t>，然后再</a:t>
            </a:r>
            <a:r>
              <a:rPr lang="en-US" altLang="en-US" sz="2400" b="1" dirty="0" err="1">
                <a:solidFill>
                  <a:srgbClr val="FF0000"/>
                </a:solidFill>
                <a:latin typeface="宋体" panose="02010600030101010101" pitchFamily="2" charset="-122"/>
              </a:rPr>
              <a:t>一层一层地返回</a:t>
            </a:r>
            <a:r>
              <a:rPr lang="en-US" altLang="en-US" sz="2400" b="1" dirty="0" err="1">
                <a:latin typeface="宋体" panose="02010600030101010101" pitchFamily="2" charset="-122"/>
              </a:rPr>
              <a:t>直到该函数第一次调用</a:t>
            </a:r>
            <a:r>
              <a:rPr lang="zh-CN" altLang="en-US" sz="2400" b="1" dirty="0">
                <a:latin typeface="宋体" panose="02010600030101010101" pitchFamily="2" charset="-122"/>
              </a:rPr>
              <a:t>的位置。</a:t>
            </a:r>
          </a:p>
        </p:txBody>
      </p:sp>
      <p:grpSp>
        <p:nvGrpSpPr>
          <p:cNvPr id="28674" name="画布 110"/>
          <p:cNvGrpSpPr/>
          <p:nvPr/>
        </p:nvGrpSpPr>
        <p:grpSpPr>
          <a:xfrm>
            <a:off x="1711325" y="2986723"/>
            <a:ext cx="7326313" cy="2965450"/>
            <a:chOff x="0" y="0"/>
            <a:chExt cx="6253" cy="4219"/>
          </a:xfrm>
        </p:grpSpPr>
        <p:sp>
          <p:nvSpPr>
            <p:cNvPr id="28675" name="Rectangle 1073743955"/>
            <p:cNvSpPr/>
            <p:nvPr/>
          </p:nvSpPr>
          <p:spPr>
            <a:xfrm>
              <a:off x="0" y="0"/>
              <a:ext cx="6241" cy="4219"/>
            </a:xfrm>
            <a:prstGeom prst="rect">
              <a:avLst/>
            </a:prstGeom>
            <a:noFill/>
            <a:ln w="9525">
              <a:noFill/>
            </a:ln>
          </p:spPr>
          <p:txBody>
            <a:bodyPr anchor="t"/>
            <a:lstStyle/>
            <a:p>
              <a:endParaRPr lang="en-US" altLang="en-US">
                <a:latin typeface="Arial" panose="020B0604020202020204" pitchFamily="34" charset="0"/>
                <a:ea typeface="宋体" panose="02010600030101010101" pitchFamily="2" charset="-122"/>
              </a:endParaRPr>
            </a:p>
          </p:txBody>
        </p:sp>
        <p:cxnSp>
          <p:nvCxnSpPr>
            <p:cNvPr id="28676" name="直接箭头连接符 99"/>
            <p:cNvCxnSpPr/>
            <p:nvPr/>
          </p:nvCxnSpPr>
          <p:spPr>
            <a:xfrm>
              <a:off x="381" y="472"/>
              <a:ext cx="0" cy="1095"/>
            </a:xfrm>
            <a:prstGeom prst="straightConnector1">
              <a:avLst/>
            </a:prstGeom>
            <a:ln w="6350" cap="flat" cmpd="sng">
              <a:solidFill>
                <a:srgbClr val="5B9BD5"/>
              </a:solidFill>
              <a:prstDash val="solid"/>
              <a:round/>
              <a:headEnd type="none" w="med" len="med"/>
              <a:tailEnd type="arrow" w="med" len="med"/>
            </a:ln>
          </p:spPr>
        </p:cxnSp>
        <p:cxnSp>
          <p:nvCxnSpPr>
            <p:cNvPr id="28677" name="直接箭头连接符 100"/>
            <p:cNvCxnSpPr/>
            <p:nvPr/>
          </p:nvCxnSpPr>
          <p:spPr>
            <a:xfrm flipV="1">
              <a:off x="516" y="622"/>
              <a:ext cx="485" cy="840"/>
            </a:xfrm>
            <a:prstGeom prst="straightConnector1">
              <a:avLst/>
            </a:prstGeom>
            <a:ln w="6350" cap="flat" cmpd="sng">
              <a:solidFill>
                <a:srgbClr val="5B9BD5"/>
              </a:solidFill>
              <a:prstDash val="solid"/>
              <a:round/>
              <a:headEnd type="none" w="med" len="med"/>
              <a:tailEnd type="arrow" w="med" len="med"/>
            </a:ln>
          </p:spPr>
        </p:cxnSp>
        <p:cxnSp>
          <p:nvCxnSpPr>
            <p:cNvPr id="28678" name="直接箭头连接符 101"/>
            <p:cNvCxnSpPr/>
            <p:nvPr/>
          </p:nvCxnSpPr>
          <p:spPr>
            <a:xfrm>
              <a:off x="1086" y="517"/>
              <a:ext cx="0" cy="1530"/>
            </a:xfrm>
            <a:prstGeom prst="straightConnector1">
              <a:avLst/>
            </a:prstGeom>
            <a:ln w="6350" cap="flat" cmpd="sng">
              <a:solidFill>
                <a:srgbClr val="5B9BD5"/>
              </a:solidFill>
              <a:prstDash val="solid"/>
              <a:round/>
              <a:headEnd type="none" w="med" len="med"/>
              <a:tailEnd type="arrow" w="med" len="med"/>
            </a:ln>
          </p:spPr>
        </p:cxnSp>
        <p:cxnSp>
          <p:nvCxnSpPr>
            <p:cNvPr id="28679" name="直接箭头连接符 102"/>
            <p:cNvCxnSpPr/>
            <p:nvPr/>
          </p:nvCxnSpPr>
          <p:spPr>
            <a:xfrm flipV="1">
              <a:off x="1191" y="682"/>
              <a:ext cx="693" cy="1200"/>
            </a:xfrm>
            <a:prstGeom prst="straightConnector1">
              <a:avLst/>
            </a:prstGeom>
            <a:ln w="6350" cap="flat" cmpd="sng">
              <a:solidFill>
                <a:srgbClr val="5B9BD5"/>
              </a:solidFill>
              <a:prstDash val="solid"/>
              <a:round/>
              <a:headEnd type="none" w="med" len="med"/>
              <a:tailEnd type="arrow" w="med" len="med"/>
            </a:ln>
          </p:spPr>
        </p:cxnSp>
        <p:cxnSp>
          <p:nvCxnSpPr>
            <p:cNvPr id="28680" name="直接箭头连接符 103"/>
            <p:cNvCxnSpPr/>
            <p:nvPr/>
          </p:nvCxnSpPr>
          <p:spPr>
            <a:xfrm>
              <a:off x="1918" y="553"/>
              <a:ext cx="0" cy="1530"/>
            </a:xfrm>
            <a:prstGeom prst="straightConnector1">
              <a:avLst/>
            </a:prstGeom>
            <a:ln w="6350" cap="flat" cmpd="sng">
              <a:solidFill>
                <a:srgbClr val="5B9BD5"/>
              </a:solidFill>
              <a:prstDash val="solid"/>
              <a:round/>
              <a:headEnd type="none" w="med" len="med"/>
              <a:tailEnd type="arrow" w="med" len="med"/>
            </a:ln>
          </p:spPr>
        </p:cxnSp>
        <p:cxnSp>
          <p:nvCxnSpPr>
            <p:cNvPr id="28681" name="直接箭头连接符 104"/>
            <p:cNvCxnSpPr/>
            <p:nvPr/>
          </p:nvCxnSpPr>
          <p:spPr>
            <a:xfrm flipV="1">
              <a:off x="2023" y="718"/>
              <a:ext cx="693" cy="1200"/>
            </a:xfrm>
            <a:prstGeom prst="straightConnector1">
              <a:avLst/>
            </a:prstGeom>
            <a:ln w="6350" cap="flat" cmpd="sng">
              <a:solidFill>
                <a:srgbClr val="5B9BD5"/>
              </a:solidFill>
              <a:prstDash val="solid"/>
              <a:round/>
              <a:headEnd type="none" w="med" len="med"/>
              <a:tailEnd type="arrow" w="med" len="med"/>
            </a:ln>
          </p:spPr>
        </p:cxnSp>
        <p:cxnSp>
          <p:nvCxnSpPr>
            <p:cNvPr id="28682" name="直接箭头连接符 105"/>
            <p:cNvCxnSpPr/>
            <p:nvPr/>
          </p:nvCxnSpPr>
          <p:spPr>
            <a:xfrm>
              <a:off x="2758" y="478"/>
              <a:ext cx="0" cy="1530"/>
            </a:xfrm>
            <a:prstGeom prst="straightConnector1">
              <a:avLst/>
            </a:prstGeom>
            <a:ln w="6350" cap="flat" cmpd="sng">
              <a:solidFill>
                <a:srgbClr val="5B9BD5"/>
              </a:solidFill>
              <a:prstDash val="solid"/>
              <a:round/>
              <a:headEnd type="none" w="med" len="med"/>
              <a:tailEnd type="arrow" w="med" len="med"/>
            </a:ln>
          </p:spPr>
        </p:cxnSp>
        <p:cxnSp>
          <p:nvCxnSpPr>
            <p:cNvPr id="28683" name="直接箭头连接符 106"/>
            <p:cNvCxnSpPr/>
            <p:nvPr/>
          </p:nvCxnSpPr>
          <p:spPr>
            <a:xfrm flipV="1">
              <a:off x="2863" y="643"/>
              <a:ext cx="693" cy="1200"/>
            </a:xfrm>
            <a:prstGeom prst="straightConnector1">
              <a:avLst/>
            </a:prstGeom>
            <a:ln w="6350" cap="flat" cmpd="sng">
              <a:solidFill>
                <a:srgbClr val="5B9BD5"/>
              </a:solidFill>
              <a:prstDash val="solid"/>
              <a:round/>
              <a:headEnd type="none" w="med" len="med"/>
              <a:tailEnd type="arrow" w="med" len="med"/>
            </a:ln>
          </p:spPr>
        </p:cxnSp>
        <p:cxnSp>
          <p:nvCxnSpPr>
            <p:cNvPr id="28684" name="直接箭头连接符 107"/>
            <p:cNvCxnSpPr/>
            <p:nvPr/>
          </p:nvCxnSpPr>
          <p:spPr>
            <a:xfrm>
              <a:off x="5053" y="478"/>
              <a:ext cx="0" cy="1530"/>
            </a:xfrm>
            <a:prstGeom prst="straightConnector1">
              <a:avLst/>
            </a:prstGeom>
            <a:ln w="6350" cap="flat" cmpd="sng">
              <a:solidFill>
                <a:srgbClr val="5B9BD5"/>
              </a:solidFill>
              <a:prstDash val="solid"/>
              <a:round/>
              <a:headEnd type="none" w="med" len="med"/>
              <a:tailEnd type="arrow" w="med" len="med"/>
            </a:ln>
          </p:spPr>
        </p:cxnSp>
        <p:cxnSp>
          <p:nvCxnSpPr>
            <p:cNvPr id="28685" name="直接箭头连接符 108"/>
            <p:cNvCxnSpPr/>
            <p:nvPr/>
          </p:nvCxnSpPr>
          <p:spPr>
            <a:xfrm flipV="1">
              <a:off x="5158" y="643"/>
              <a:ext cx="693" cy="1200"/>
            </a:xfrm>
            <a:prstGeom prst="straightConnector1">
              <a:avLst/>
            </a:prstGeom>
            <a:ln w="6350" cap="flat" cmpd="sng">
              <a:solidFill>
                <a:srgbClr val="5B9BD5"/>
              </a:solidFill>
              <a:prstDash val="solid"/>
              <a:round/>
              <a:headEnd type="none" w="med" len="med"/>
              <a:tailEnd type="arrow" w="med" len="med"/>
            </a:ln>
          </p:spPr>
        </p:cxnSp>
        <p:cxnSp>
          <p:nvCxnSpPr>
            <p:cNvPr id="28686" name="直接箭头连接符 109"/>
            <p:cNvCxnSpPr/>
            <p:nvPr/>
          </p:nvCxnSpPr>
          <p:spPr>
            <a:xfrm>
              <a:off x="5953" y="463"/>
              <a:ext cx="0" cy="3609"/>
            </a:xfrm>
            <a:prstGeom prst="straightConnector1">
              <a:avLst/>
            </a:prstGeom>
            <a:ln w="6350" cap="flat" cmpd="sng">
              <a:solidFill>
                <a:srgbClr val="5B9BD5"/>
              </a:solidFill>
              <a:prstDash val="solid"/>
              <a:round/>
              <a:headEnd type="none" w="med" len="med"/>
              <a:tailEnd type="arrow" w="med" len="med"/>
            </a:ln>
          </p:spPr>
        </p:cxnSp>
        <p:cxnSp>
          <p:nvCxnSpPr>
            <p:cNvPr id="28687" name="直接箭头连接符 110"/>
            <p:cNvCxnSpPr/>
            <p:nvPr/>
          </p:nvCxnSpPr>
          <p:spPr>
            <a:xfrm flipH="1" flipV="1">
              <a:off x="5076" y="2092"/>
              <a:ext cx="750" cy="1860"/>
            </a:xfrm>
            <a:prstGeom prst="straightConnector1">
              <a:avLst/>
            </a:prstGeom>
            <a:ln w="6350" cap="flat" cmpd="sng">
              <a:solidFill>
                <a:srgbClr val="5B9BD5"/>
              </a:solidFill>
              <a:prstDash val="solid"/>
              <a:round/>
              <a:headEnd type="none" w="med" len="med"/>
              <a:tailEnd type="arrow" w="med" len="med"/>
            </a:ln>
          </p:spPr>
        </p:cxnSp>
        <p:cxnSp>
          <p:nvCxnSpPr>
            <p:cNvPr id="28688" name="直接箭头连接符 111"/>
            <p:cNvCxnSpPr/>
            <p:nvPr/>
          </p:nvCxnSpPr>
          <p:spPr>
            <a:xfrm>
              <a:off x="5061" y="2122"/>
              <a:ext cx="0" cy="1905"/>
            </a:xfrm>
            <a:prstGeom prst="straightConnector1">
              <a:avLst/>
            </a:prstGeom>
            <a:ln w="6350" cap="flat" cmpd="sng">
              <a:solidFill>
                <a:srgbClr val="5B9BD5"/>
              </a:solidFill>
              <a:prstDash val="solid"/>
              <a:round/>
              <a:headEnd type="none" w="med" len="med"/>
              <a:tailEnd type="arrow" w="med" len="med"/>
            </a:ln>
          </p:spPr>
        </p:cxnSp>
        <p:cxnSp>
          <p:nvCxnSpPr>
            <p:cNvPr id="28689" name="直接箭头连接符 112"/>
            <p:cNvCxnSpPr/>
            <p:nvPr/>
          </p:nvCxnSpPr>
          <p:spPr>
            <a:xfrm flipV="1">
              <a:off x="4258" y="703"/>
              <a:ext cx="693" cy="1200"/>
            </a:xfrm>
            <a:prstGeom prst="straightConnector1">
              <a:avLst/>
            </a:prstGeom>
            <a:ln w="6350" cap="flat" cmpd="sng">
              <a:solidFill>
                <a:srgbClr val="5B9BD5"/>
              </a:solidFill>
              <a:prstDash val="solid"/>
              <a:round/>
              <a:headEnd type="none" w="med" len="med"/>
              <a:tailEnd type="arrow" w="med" len="med"/>
            </a:ln>
          </p:spPr>
        </p:cxnSp>
        <p:cxnSp>
          <p:nvCxnSpPr>
            <p:cNvPr id="28690" name="直接箭头连接符 113"/>
            <p:cNvCxnSpPr/>
            <p:nvPr/>
          </p:nvCxnSpPr>
          <p:spPr>
            <a:xfrm flipH="1" flipV="1">
              <a:off x="4213" y="2113"/>
              <a:ext cx="750" cy="1860"/>
            </a:xfrm>
            <a:prstGeom prst="straightConnector1">
              <a:avLst/>
            </a:prstGeom>
            <a:ln w="6350" cap="flat" cmpd="sng">
              <a:solidFill>
                <a:srgbClr val="5B9BD5"/>
              </a:solidFill>
              <a:prstDash val="solid"/>
              <a:round/>
              <a:headEnd type="none" w="med" len="med"/>
              <a:tailEnd type="arrow" w="med" len="med"/>
            </a:ln>
          </p:spPr>
        </p:cxnSp>
        <p:cxnSp>
          <p:nvCxnSpPr>
            <p:cNvPr id="28691" name="直接箭头连接符 114"/>
            <p:cNvCxnSpPr/>
            <p:nvPr/>
          </p:nvCxnSpPr>
          <p:spPr>
            <a:xfrm>
              <a:off x="4198" y="2143"/>
              <a:ext cx="0" cy="1905"/>
            </a:xfrm>
            <a:prstGeom prst="straightConnector1">
              <a:avLst/>
            </a:prstGeom>
            <a:ln w="6350" cap="flat" cmpd="sng">
              <a:solidFill>
                <a:srgbClr val="5B9BD5"/>
              </a:solidFill>
              <a:prstDash val="solid"/>
              <a:round/>
              <a:headEnd type="none" w="med" len="med"/>
              <a:tailEnd type="arrow" w="med" len="med"/>
            </a:ln>
          </p:spPr>
        </p:cxnSp>
        <p:cxnSp>
          <p:nvCxnSpPr>
            <p:cNvPr id="28692" name="直接箭头连接符 132"/>
            <p:cNvCxnSpPr/>
            <p:nvPr/>
          </p:nvCxnSpPr>
          <p:spPr>
            <a:xfrm flipH="1" flipV="1">
              <a:off x="2788" y="2173"/>
              <a:ext cx="750" cy="1860"/>
            </a:xfrm>
            <a:prstGeom prst="straightConnector1">
              <a:avLst/>
            </a:prstGeom>
            <a:ln w="6350" cap="flat" cmpd="sng">
              <a:solidFill>
                <a:srgbClr val="5B9BD5"/>
              </a:solidFill>
              <a:prstDash val="solid"/>
              <a:round/>
              <a:headEnd type="none" w="med" len="med"/>
              <a:tailEnd type="arrow" w="med" len="med"/>
            </a:ln>
          </p:spPr>
        </p:cxnSp>
        <p:cxnSp>
          <p:nvCxnSpPr>
            <p:cNvPr id="28693" name="直接箭头连接符 133"/>
            <p:cNvCxnSpPr/>
            <p:nvPr/>
          </p:nvCxnSpPr>
          <p:spPr>
            <a:xfrm>
              <a:off x="2773" y="2203"/>
              <a:ext cx="0" cy="1905"/>
            </a:xfrm>
            <a:prstGeom prst="straightConnector1">
              <a:avLst/>
            </a:prstGeom>
            <a:ln w="6350" cap="flat" cmpd="sng">
              <a:solidFill>
                <a:srgbClr val="5B9BD5"/>
              </a:solidFill>
              <a:prstDash val="solid"/>
              <a:round/>
              <a:headEnd type="none" w="med" len="med"/>
              <a:tailEnd type="arrow" w="med" len="med"/>
            </a:ln>
          </p:spPr>
        </p:cxnSp>
        <p:cxnSp>
          <p:nvCxnSpPr>
            <p:cNvPr id="28694" name="直接箭头连接符 134"/>
            <p:cNvCxnSpPr/>
            <p:nvPr/>
          </p:nvCxnSpPr>
          <p:spPr>
            <a:xfrm flipH="1" flipV="1">
              <a:off x="1933" y="2173"/>
              <a:ext cx="750" cy="1860"/>
            </a:xfrm>
            <a:prstGeom prst="straightConnector1">
              <a:avLst/>
            </a:prstGeom>
            <a:ln w="6350" cap="flat" cmpd="sng">
              <a:solidFill>
                <a:srgbClr val="5B9BD5"/>
              </a:solidFill>
              <a:prstDash val="solid"/>
              <a:round/>
              <a:headEnd type="none" w="med" len="med"/>
              <a:tailEnd type="arrow" w="med" len="med"/>
            </a:ln>
          </p:spPr>
        </p:cxnSp>
        <p:cxnSp>
          <p:nvCxnSpPr>
            <p:cNvPr id="28695" name="直接箭头连接符 135"/>
            <p:cNvCxnSpPr/>
            <p:nvPr/>
          </p:nvCxnSpPr>
          <p:spPr>
            <a:xfrm>
              <a:off x="1918" y="2203"/>
              <a:ext cx="0" cy="1905"/>
            </a:xfrm>
            <a:prstGeom prst="straightConnector1">
              <a:avLst/>
            </a:prstGeom>
            <a:ln w="6350" cap="flat" cmpd="sng">
              <a:solidFill>
                <a:srgbClr val="5B9BD5"/>
              </a:solidFill>
              <a:prstDash val="solid"/>
              <a:round/>
              <a:headEnd type="none" w="med" len="med"/>
              <a:tailEnd type="arrow" w="med" len="med"/>
            </a:ln>
          </p:spPr>
        </p:cxnSp>
        <p:cxnSp>
          <p:nvCxnSpPr>
            <p:cNvPr id="28696" name="直接箭头连接符 136"/>
            <p:cNvCxnSpPr/>
            <p:nvPr/>
          </p:nvCxnSpPr>
          <p:spPr>
            <a:xfrm flipH="1" flipV="1">
              <a:off x="1093" y="2218"/>
              <a:ext cx="750" cy="1860"/>
            </a:xfrm>
            <a:prstGeom prst="straightConnector1">
              <a:avLst/>
            </a:prstGeom>
            <a:ln w="6350" cap="flat" cmpd="sng">
              <a:solidFill>
                <a:srgbClr val="5B9BD5"/>
              </a:solidFill>
              <a:prstDash val="solid"/>
              <a:round/>
              <a:headEnd type="none" w="med" len="med"/>
              <a:tailEnd type="arrow" w="med" len="med"/>
            </a:ln>
          </p:spPr>
        </p:cxnSp>
        <p:cxnSp>
          <p:nvCxnSpPr>
            <p:cNvPr id="28697" name="直接箭头连接符 137"/>
            <p:cNvCxnSpPr/>
            <p:nvPr/>
          </p:nvCxnSpPr>
          <p:spPr>
            <a:xfrm>
              <a:off x="1078" y="2248"/>
              <a:ext cx="0" cy="1905"/>
            </a:xfrm>
            <a:prstGeom prst="straightConnector1">
              <a:avLst/>
            </a:prstGeom>
            <a:ln w="6350" cap="flat" cmpd="sng">
              <a:solidFill>
                <a:srgbClr val="5B9BD5"/>
              </a:solidFill>
              <a:prstDash val="solid"/>
              <a:round/>
              <a:headEnd type="none" w="med" len="med"/>
              <a:tailEnd type="arrow" w="med" len="med"/>
            </a:ln>
          </p:spPr>
        </p:cxnSp>
        <p:cxnSp>
          <p:nvCxnSpPr>
            <p:cNvPr id="28698" name="直接箭头连接符 140"/>
            <p:cNvCxnSpPr/>
            <p:nvPr/>
          </p:nvCxnSpPr>
          <p:spPr>
            <a:xfrm flipH="1" flipV="1">
              <a:off x="411" y="1605"/>
              <a:ext cx="570" cy="2355"/>
            </a:xfrm>
            <a:prstGeom prst="straightConnector1">
              <a:avLst/>
            </a:prstGeom>
            <a:ln w="6350" cap="flat" cmpd="sng">
              <a:solidFill>
                <a:srgbClr val="5B9BD5"/>
              </a:solidFill>
              <a:prstDash val="solid"/>
              <a:round/>
              <a:headEnd type="none" w="med" len="med"/>
              <a:tailEnd type="arrow" w="med" len="med"/>
            </a:ln>
          </p:spPr>
        </p:cxnSp>
        <p:cxnSp>
          <p:nvCxnSpPr>
            <p:cNvPr id="28699" name="直接箭头连接符 141"/>
            <p:cNvCxnSpPr/>
            <p:nvPr/>
          </p:nvCxnSpPr>
          <p:spPr>
            <a:xfrm>
              <a:off x="366" y="1680"/>
              <a:ext cx="0" cy="2385"/>
            </a:xfrm>
            <a:prstGeom prst="straightConnector1">
              <a:avLst/>
            </a:prstGeom>
            <a:ln w="6350" cap="flat" cmpd="sng">
              <a:solidFill>
                <a:srgbClr val="5B9BD5"/>
              </a:solidFill>
              <a:prstDash val="solid"/>
              <a:round/>
              <a:headEnd type="none" w="med" len="med"/>
              <a:tailEnd type="arrow" w="med" len="med"/>
            </a:ln>
          </p:spPr>
        </p:cxnSp>
        <p:sp>
          <p:nvSpPr>
            <p:cNvPr id="28700" name="文本框 142"/>
            <p:cNvSpPr/>
            <p:nvPr/>
          </p:nvSpPr>
          <p:spPr>
            <a:xfrm>
              <a:off x="3561" y="1860"/>
              <a:ext cx="614" cy="435"/>
            </a:xfrm>
            <a:prstGeom prst="rect">
              <a:avLst/>
            </a:prstGeom>
            <a:solidFill>
              <a:srgbClr val="FFFFFF"/>
            </a:solidFill>
            <a:ln w="9525">
              <a:noFill/>
            </a:ln>
          </p:spPr>
          <p:txBody>
            <a:bodyPr lIns="0" tIns="45720" rIns="0" bIns="45720" anchor="t"/>
            <a:lstStyle/>
            <a:p>
              <a:r>
                <a:rPr lang="en-US" altLang="en-US">
                  <a:latin typeface="Arial" panose="020B0604020202020204" pitchFamily="34" charset="0"/>
                  <a:ea typeface="宋体" panose="02010600030101010101" pitchFamily="2" charset="-122"/>
                </a:rPr>
                <a:t>......</a:t>
              </a:r>
            </a:p>
            <a:p>
              <a:endParaRPr lang="en-US" altLang="en-US">
                <a:latin typeface="Arial" panose="020B0604020202020204" pitchFamily="34" charset="0"/>
                <a:ea typeface="宋体" panose="02010600030101010101" pitchFamily="2" charset="-122"/>
              </a:endParaRPr>
            </a:p>
          </p:txBody>
        </p:sp>
        <p:sp>
          <p:nvSpPr>
            <p:cNvPr id="28701" name="文本框 143"/>
            <p:cNvSpPr/>
            <p:nvPr/>
          </p:nvSpPr>
          <p:spPr>
            <a:xfrm>
              <a:off x="137" y="60"/>
              <a:ext cx="570" cy="270"/>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函数A</a:t>
              </a:r>
            </a:p>
            <a:p>
              <a:endParaRPr lang="en-US" altLang="en-US">
                <a:latin typeface="Arial" panose="020B0604020202020204" pitchFamily="34" charset="0"/>
                <a:ea typeface="宋体" panose="02010600030101010101" pitchFamily="2" charset="-122"/>
              </a:endParaRPr>
            </a:p>
          </p:txBody>
        </p:sp>
        <p:sp>
          <p:nvSpPr>
            <p:cNvPr id="28702" name="文本框 144"/>
            <p:cNvSpPr/>
            <p:nvPr/>
          </p:nvSpPr>
          <p:spPr>
            <a:xfrm>
              <a:off x="823" y="73"/>
              <a:ext cx="570" cy="270"/>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函数B</a:t>
              </a:r>
            </a:p>
            <a:p>
              <a:endParaRPr lang="en-US" altLang="en-US">
                <a:latin typeface="Arial" panose="020B0604020202020204" pitchFamily="34" charset="0"/>
                <a:ea typeface="宋体" panose="02010600030101010101" pitchFamily="2" charset="-122"/>
              </a:endParaRPr>
            </a:p>
          </p:txBody>
        </p:sp>
        <p:sp>
          <p:nvSpPr>
            <p:cNvPr id="28703" name="文本框 145"/>
            <p:cNvSpPr/>
            <p:nvPr/>
          </p:nvSpPr>
          <p:spPr>
            <a:xfrm>
              <a:off x="1603" y="58"/>
              <a:ext cx="570" cy="270"/>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函数B</a:t>
              </a:r>
            </a:p>
            <a:p>
              <a:endParaRPr lang="en-US" altLang="en-US">
                <a:latin typeface="Arial" panose="020B0604020202020204" pitchFamily="34" charset="0"/>
                <a:ea typeface="宋体" panose="02010600030101010101" pitchFamily="2" charset="-122"/>
              </a:endParaRPr>
            </a:p>
          </p:txBody>
        </p:sp>
        <p:sp>
          <p:nvSpPr>
            <p:cNvPr id="28704" name="文本框 146"/>
            <p:cNvSpPr/>
            <p:nvPr/>
          </p:nvSpPr>
          <p:spPr>
            <a:xfrm>
              <a:off x="2428" y="43"/>
              <a:ext cx="570" cy="270"/>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函数B</a:t>
              </a:r>
            </a:p>
            <a:p>
              <a:endParaRPr lang="en-US" altLang="en-US">
                <a:latin typeface="Arial" panose="020B0604020202020204" pitchFamily="34" charset="0"/>
                <a:ea typeface="宋体" panose="02010600030101010101" pitchFamily="2" charset="-122"/>
              </a:endParaRPr>
            </a:p>
          </p:txBody>
        </p:sp>
        <p:sp>
          <p:nvSpPr>
            <p:cNvPr id="28705" name="文本框 147"/>
            <p:cNvSpPr/>
            <p:nvPr/>
          </p:nvSpPr>
          <p:spPr>
            <a:xfrm>
              <a:off x="4738" y="28"/>
              <a:ext cx="570" cy="270"/>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函数B</a:t>
              </a:r>
            </a:p>
            <a:p>
              <a:endParaRPr lang="en-US" altLang="en-US">
                <a:latin typeface="Arial" panose="020B0604020202020204" pitchFamily="34" charset="0"/>
                <a:ea typeface="宋体" panose="02010600030101010101" pitchFamily="2" charset="-122"/>
              </a:endParaRPr>
            </a:p>
          </p:txBody>
        </p:sp>
        <p:sp>
          <p:nvSpPr>
            <p:cNvPr id="28706" name="文本框 148"/>
            <p:cNvSpPr/>
            <p:nvPr/>
          </p:nvSpPr>
          <p:spPr>
            <a:xfrm>
              <a:off x="5683" y="58"/>
              <a:ext cx="570" cy="270"/>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函数B</a:t>
              </a:r>
            </a:p>
            <a:p>
              <a:endParaRPr lang="en-US" altLang="en-US">
                <a:latin typeface="Arial" panose="020B0604020202020204" pitchFamily="34" charset="0"/>
                <a:ea typeface="宋体" panose="02010600030101010101" pitchFamily="2" charset="-122"/>
              </a:endParaRPr>
            </a:p>
          </p:txBody>
        </p:sp>
        <p:sp>
          <p:nvSpPr>
            <p:cNvPr id="28707" name="文本框 149"/>
            <p:cNvSpPr/>
            <p:nvPr/>
          </p:nvSpPr>
          <p:spPr>
            <a:xfrm>
              <a:off x="463" y="943"/>
              <a:ext cx="570" cy="285"/>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调  用</a:t>
              </a:r>
            </a:p>
            <a:p>
              <a:endParaRPr lang="en-US" altLang="en-US">
                <a:latin typeface="Arial" panose="020B0604020202020204" pitchFamily="34" charset="0"/>
                <a:ea typeface="宋体" panose="02010600030101010101" pitchFamily="2" charset="-122"/>
              </a:endParaRPr>
            </a:p>
          </p:txBody>
        </p:sp>
        <p:sp>
          <p:nvSpPr>
            <p:cNvPr id="28708" name="文本框 150"/>
            <p:cNvSpPr/>
            <p:nvPr/>
          </p:nvSpPr>
          <p:spPr>
            <a:xfrm>
              <a:off x="433" y="2458"/>
              <a:ext cx="570" cy="285"/>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返  回</a:t>
              </a:r>
            </a:p>
            <a:p>
              <a:endParaRPr lang="en-US" altLang="en-US">
                <a:latin typeface="Arial" panose="020B0604020202020204" pitchFamily="34" charset="0"/>
                <a:ea typeface="宋体" panose="02010600030101010101" pitchFamily="2" charset="-122"/>
              </a:endParaRPr>
            </a:p>
          </p:txBody>
        </p:sp>
        <p:sp>
          <p:nvSpPr>
            <p:cNvPr id="28709" name="文本框 5"/>
            <p:cNvSpPr/>
            <p:nvPr/>
          </p:nvSpPr>
          <p:spPr>
            <a:xfrm>
              <a:off x="1183" y="1258"/>
              <a:ext cx="570" cy="285"/>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调  用</a:t>
              </a:r>
            </a:p>
            <a:p>
              <a:endParaRPr lang="en-US" altLang="en-US">
                <a:latin typeface="Arial" panose="020B0604020202020204" pitchFamily="34" charset="0"/>
                <a:ea typeface="宋体" panose="02010600030101010101" pitchFamily="2" charset="-122"/>
              </a:endParaRPr>
            </a:p>
          </p:txBody>
        </p:sp>
        <p:sp>
          <p:nvSpPr>
            <p:cNvPr id="28710" name="文本框 115"/>
            <p:cNvSpPr/>
            <p:nvPr/>
          </p:nvSpPr>
          <p:spPr>
            <a:xfrm>
              <a:off x="1153" y="2773"/>
              <a:ext cx="570" cy="285"/>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返  回</a:t>
              </a:r>
            </a:p>
            <a:p>
              <a:endParaRPr lang="en-US" altLang="en-US">
                <a:latin typeface="Arial" panose="020B0604020202020204" pitchFamily="34" charset="0"/>
                <a:ea typeface="宋体" panose="02010600030101010101" pitchFamily="2" charset="-122"/>
              </a:endParaRPr>
            </a:p>
          </p:txBody>
        </p:sp>
        <p:sp>
          <p:nvSpPr>
            <p:cNvPr id="28711" name="文本框 117"/>
            <p:cNvSpPr/>
            <p:nvPr/>
          </p:nvSpPr>
          <p:spPr>
            <a:xfrm>
              <a:off x="2053" y="1264"/>
              <a:ext cx="570" cy="285"/>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调  用</a:t>
              </a:r>
            </a:p>
            <a:p>
              <a:endParaRPr lang="en-US" altLang="en-US">
                <a:latin typeface="Arial" panose="020B0604020202020204" pitchFamily="34" charset="0"/>
                <a:ea typeface="宋体" panose="02010600030101010101" pitchFamily="2" charset="-122"/>
              </a:endParaRPr>
            </a:p>
          </p:txBody>
        </p:sp>
        <p:sp>
          <p:nvSpPr>
            <p:cNvPr id="28712" name="文本框 118"/>
            <p:cNvSpPr/>
            <p:nvPr/>
          </p:nvSpPr>
          <p:spPr>
            <a:xfrm>
              <a:off x="2023" y="2779"/>
              <a:ext cx="570" cy="285"/>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返  回</a:t>
              </a:r>
            </a:p>
            <a:p>
              <a:endParaRPr lang="en-US" altLang="en-US">
                <a:latin typeface="Arial" panose="020B0604020202020204" pitchFamily="34" charset="0"/>
                <a:ea typeface="宋体" panose="02010600030101010101" pitchFamily="2" charset="-122"/>
              </a:endParaRPr>
            </a:p>
          </p:txBody>
        </p:sp>
        <p:sp>
          <p:nvSpPr>
            <p:cNvPr id="28713" name="文本框 122"/>
            <p:cNvSpPr/>
            <p:nvPr/>
          </p:nvSpPr>
          <p:spPr>
            <a:xfrm>
              <a:off x="2908" y="1303"/>
              <a:ext cx="570" cy="285"/>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调  用</a:t>
              </a:r>
            </a:p>
            <a:p>
              <a:endParaRPr lang="en-US" altLang="en-US">
                <a:latin typeface="Arial" panose="020B0604020202020204" pitchFamily="34" charset="0"/>
                <a:ea typeface="宋体" panose="02010600030101010101" pitchFamily="2" charset="-122"/>
              </a:endParaRPr>
            </a:p>
          </p:txBody>
        </p:sp>
        <p:sp>
          <p:nvSpPr>
            <p:cNvPr id="28714" name="文本框 123"/>
            <p:cNvSpPr/>
            <p:nvPr/>
          </p:nvSpPr>
          <p:spPr>
            <a:xfrm>
              <a:off x="2878" y="2818"/>
              <a:ext cx="570" cy="285"/>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返  回</a:t>
              </a:r>
            </a:p>
            <a:p>
              <a:endParaRPr lang="en-US" altLang="en-US">
                <a:latin typeface="Arial" panose="020B0604020202020204" pitchFamily="34" charset="0"/>
                <a:ea typeface="宋体" panose="02010600030101010101" pitchFamily="2" charset="-122"/>
              </a:endParaRPr>
            </a:p>
          </p:txBody>
        </p:sp>
        <p:sp>
          <p:nvSpPr>
            <p:cNvPr id="28715" name="文本框 124"/>
            <p:cNvSpPr/>
            <p:nvPr/>
          </p:nvSpPr>
          <p:spPr>
            <a:xfrm>
              <a:off x="4363" y="1333"/>
              <a:ext cx="570" cy="285"/>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调  用</a:t>
              </a:r>
            </a:p>
            <a:p>
              <a:endParaRPr lang="en-US" altLang="en-US">
                <a:latin typeface="Arial" panose="020B0604020202020204" pitchFamily="34" charset="0"/>
                <a:ea typeface="宋体" panose="02010600030101010101" pitchFamily="2" charset="-122"/>
              </a:endParaRPr>
            </a:p>
          </p:txBody>
        </p:sp>
        <p:sp>
          <p:nvSpPr>
            <p:cNvPr id="28716" name="文本框 125"/>
            <p:cNvSpPr/>
            <p:nvPr/>
          </p:nvSpPr>
          <p:spPr>
            <a:xfrm>
              <a:off x="4333" y="2848"/>
              <a:ext cx="570" cy="285"/>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返  回</a:t>
              </a:r>
            </a:p>
            <a:p>
              <a:endParaRPr lang="en-US" altLang="en-US">
                <a:latin typeface="Arial" panose="020B0604020202020204" pitchFamily="34" charset="0"/>
                <a:ea typeface="宋体" panose="02010600030101010101" pitchFamily="2" charset="-122"/>
              </a:endParaRPr>
            </a:p>
          </p:txBody>
        </p:sp>
        <p:sp>
          <p:nvSpPr>
            <p:cNvPr id="28717" name="文本框 126"/>
            <p:cNvSpPr/>
            <p:nvPr/>
          </p:nvSpPr>
          <p:spPr>
            <a:xfrm>
              <a:off x="5248" y="1363"/>
              <a:ext cx="570" cy="285"/>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调  用</a:t>
              </a:r>
            </a:p>
            <a:p>
              <a:endParaRPr lang="en-US" altLang="en-US">
                <a:latin typeface="Arial" panose="020B0604020202020204" pitchFamily="34" charset="0"/>
                <a:ea typeface="宋体" panose="02010600030101010101" pitchFamily="2" charset="-122"/>
              </a:endParaRPr>
            </a:p>
          </p:txBody>
        </p:sp>
        <p:sp>
          <p:nvSpPr>
            <p:cNvPr id="28718" name="文本框 127"/>
            <p:cNvSpPr/>
            <p:nvPr/>
          </p:nvSpPr>
          <p:spPr>
            <a:xfrm>
              <a:off x="5218" y="2878"/>
              <a:ext cx="570" cy="285"/>
            </a:xfrm>
            <a:prstGeom prst="rect">
              <a:avLst/>
            </a:prstGeom>
            <a:solidFill>
              <a:srgbClr val="FFFFFF"/>
            </a:solidFill>
            <a:ln w="9525">
              <a:noFill/>
            </a:ln>
          </p:spPr>
          <p:txBody>
            <a:bodyPr lIns="0" tIns="0" rIns="0" bIns="0" anchor="t"/>
            <a:lstStyle/>
            <a:p>
              <a:r>
                <a:rPr lang="en-US" altLang="en-US">
                  <a:latin typeface="Arial" panose="020B0604020202020204" pitchFamily="34" charset="0"/>
                  <a:ea typeface="宋体" panose="02010600030101010101" pitchFamily="2" charset="-122"/>
                </a:rPr>
                <a:t>返  回</a:t>
              </a:r>
            </a:p>
            <a:p>
              <a:endParaRPr lang="en-US" altLang="en-US">
                <a:latin typeface="Arial" panose="020B0604020202020204" pitchFamily="34" charset="0"/>
                <a:ea typeface="宋体" panose="02010600030101010101" pitchFamily="2" charset="-122"/>
              </a:endParaRPr>
            </a:p>
          </p:txBody>
        </p:sp>
        <p:cxnSp>
          <p:nvCxnSpPr>
            <p:cNvPr id="28719" name="直接箭头连接符 128"/>
            <p:cNvCxnSpPr/>
            <p:nvPr/>
          </p:nvCxnSpPr>
          <p:spPr>
            <a:xfrm>
              <a:off x="4183" y="508"/>
              <a:ext cx="0" cy="1530"/>
            </a:xfrm>
            <a:prstGeom prst="straightConnector1">
              <a:avLst/>
            </a:prstGeom>
            <a:ln w="6350" cap="flat" cmpd="sng">
              <a:solidFill>
                <a:srgbClr val="5B9BD5"/>
              </a:solidFill>
              <a:prstDash val="solid"/>
              <a:round/>
              <a:headEnd type="none" w="med" len="med"/>
              <a:tailEnd type="arrow" w="med" len="med"/>
            </a:ln>
          </p:spPr>
        </p:cxn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1"/>
          <p:cNvSpPr>
            <a:spLocks noGrp="1" noChangeArrowheads="1"/>
          </p:cNvSpPr>
          <p:nvPr>
            <p:ph idx="1"/>
          </p:nvPr>
        </p:nvSpPr>
        <p:spPr>
          <a:xfrm>
            <a:off x="945662" y="1301570"/>
            <a:ext cx="10006013" cy="4893647"/>
          </a:xfrm>
          <a:solidFill>
            <a:srgbClr val="FFFFFF"/>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indent="0" defTabSz="457200">
              <a:lnSpc>
                <a:spcPct val="100000"/>
              </a:lnSpc>
              <a:spcBef>
                <a:spcPct val="0"/>
              </a:spcBef>
              <a:buClrTx/>
              <a:buSzTx/>
              <a:buFontTx/>
              <a:buNone/>
            </a:pPr>
            <a:r>
              <a:rPr lang="en-US" altLang="zh-CN" i="1" dirty="0" smtClean="0">
                <a:solidFill>
                  <a:srgbClr val="808080"/>
                </a:solidFill>
                <a:latin typeface="Consolas" pitchFamily="49" charset="0"/>
              </a:rPr>
              <a:t># </a:t>
            </a:r>
            <a:r>
              <a:rPr lang="zh-CN" altLang="en-US" i="1" dirty="0" smtClean="0">
                <a:solidFill>
                  <a:srgbClr val="808080"/>
                </a:solidFill>
                <a:latin typeface="宋体" pitchFamily="2" charset="-122"/>
                <a:ea typeface="宋体" pitchFamily="2" charset="-122"/>
              </a:rPr>
              <a:t>查找最长数字字符串</a:t>
            </a:r>
            <a:br>
              <a:rPr lang="zh-CN" altLang="en-US" i="1" dirty="0" smtClean="0">
                <a:solidFill>
                  <a:srgbClr val="808080"/>
                </a:solidFill>
                <a:latin typeface="宋体" pitchFamily="2" charset="-122"/>
                <a:ea typeface="宋体" pitchFamily="2" charset="-122"/>
              </a:rPr>
            </a:br>
            <a:r>
              <a:rPr lang="zh-CN" altLang="en-US" i="1" dirty="0" smtClean="0">
                <a:solidFill>
                  <a:srgbClr val="808080"/>
                </a:solidFill>
                <a:latin typeface="宋体" pitchFamily="2" charset="-122"/>
                <a:ea typeface="宋体" pitchFamily="2" charset="-122"/>
              </a:rPr>
              <a:t/>
            </a:r>
            <a:br>
              <a:rPr lang="zh-CN" altLang="en-US" i="1" dirty="0" smtClean="0">
                <a:solidFill>
                  <a:srgbClr val="808080"/>
                </a:solidFill>
                <a:latin typeface="宋体" pitchFamily="2" charset="-122"/>
                <a:ea typeface="宋体" pitchFamily="2" charset="-122"/>
              </a:rPr>
            </a:br>
            <a:r>
              <a:rPr lang="en-US" altLang="zh-CN" b="1" dirty="0" smtClean="0">
                <a:solidFill>
                  <a:srgbClr val="000080"/>
                </a:solidFill>
                <a:latin typeface="Consolas" pitchFamily="49" charset="0"/>
              </a:rPr>
              <a:t>import </a:t>
            </a:r>
            <a:r>
              <a:rPr lang="en-US" altLang="zh-CN" dirty="0" smtClean="0">
                <a:solidFill>
                  <a:srgbClr val="000000"/>
                </a:solidFill>
                <a:latin typeface="Consolas" pitchFamily="49" charset="0"/>
              </a:rPr>
              <a:t>re</a:t>
            </a:r>
            <a:br>
              <a:rPr lang="en-US" altLang="zh-CN" dirty="0" smtClean="0">
                <a:solidFill>
                  <a:srgbClr val="000000"/>
                </a:solidFill>
                <a:latin typeface="Consolas" pitchFamily="49" charset="0"/>
              </a:rPr>
            </a:br>
            <a:r>
              <a:rPr lang="en-US" altLang="zh-CN" b="1" dirty="0" err="1" smtClean="0">
                <a:solidFill>
                  <a:srgbClr val="000080"/>
                </a:solidFill>
                <a:latin typeface="Consolas" pitchFamily="49" charset="0"/>
              </a:rPr>
              <a:t>def</a:t>
            </a:r>
            <a:r>
              <a:rPr lang="en-US" altLang="zh-CN" b="1" dirty="0" smtClean="0">
                <a:solidFill>
                  <a:srgbClr val="000080"/>
                </a:solidFill>
                <a:latin typeface="Consolas" pitchFamily="49" charset="0"/>
              </a:rPr>
              <a:t> </a:t>
            </a:r>
            <a:r>
              <a:rPr lang="en-US" altLang="zh-CN" dirty="0" err="1" smtClean="0">
                <a:solidFill>
                  <a:srgbClr val="000000"/>
                </a:solidFill>
                <a:latin typeface="Consolas" pitchFamily="49" charset="0"/>
              </a:rPr>
              <a:t>longestNumbers</a:t>
            </a:r>
            <a:r>
              <a:rPr lang="en-US" altLang="zh-CN" dirty="0" smtClean="0">
                <a:solidFill>
                  <a:srgbClr val="000000"/>
                </a:solidFill>
                <a:latin typeface="Consolas" pitchFamily="49" charset="0"/>
              </a:rPr>
              <a:t>(s):</a:t>
            </a:r>
            <a:br>
              <a:rPr lang="en-US" altLang="zh-CN" dirty="0" smtClean="0">
                <a:solidFill>
                  <a:srgbClr val="000000"/>
                </a:solidFill>
                <a:latin typeface="Consolas" pitchFamily="49" charset="0"/>
              </a:rPr>
            </a:br>
            <a:r>
              <a:rPr lang="en-US" altLang="zh-CN" dirty="0" smtClean="0">
                <a:solidFill>
                  <a:srgbClr val="000000"/>
                </a:solidFill>
                <a:latin typeface="Consolas" pitchFamily="49" charset="0"/>
              </a:rPr>
              <a:t>    t = </a:t>
            </a:r>
            <a:r>
              <a:rPr lang="en-US" altLang="zh-CN" dirty="0" err="1" smtClean="0">
                <a:solidFill>
                  <a:srgbClr val="000000"/>
                </a:solidFill>
                <a:latin typeface="Consolas" pitchFamily="49" charset="0"/>
              </a:rPr>
              <a:t>re.findall</a:t>
            </a:r>
            <a:r>
              <a:rPr lang="en-US" altLang="zh-CN" dirty="0" smtClean="0">
                <a:solidFill>
                  <a:srgbClr val="000000"/>
                </a:solidFill>
                <a:latin typeface="Consolas" pitchFamily="49" charset="0"/>
              </a:rPr>
              <a:t>(</a:t>
            </a:r>
            <a:r>
              <a:rPr lang="en-US" altLang="zh-CN" b="1" dirty="0" smtClean="0">
                <a:solidFill>
                  <a:srgbClr val="008000"/>
                </a:solidFill>
                <a:latin typeface="Consolas" pitchFamily="49" charset="0"/>
              </a:rPr>
              <a:t>‘\</a:t>
            </a:r>
            <a:r>
              <a:rPr lang="en-US" altLang="zh-CN" b="1" dirty="0" err="1" smtClean="0">
                <a:solidFill>
                  <a:srgbClr val="008000"/>
                </a:solidFill>
                <a:latin typeface="Consolas" pitchFamily="49" charset="0"/>
              </a:rPr>
              <a:t>d+’</a:t>
            </a:r>
            <a:r>
              <a:rPr lang="en-US" altLang="zh-CN" dirty="0" err="1" smtClean="0">
                <a:solidFill>
                  <a:srgbClr val="000000"/>
                </a:solidFill>
                <a:latin typeface="Consolas" pitchFamily="49" charset="0"/>
              </a:rPr>
              <a:t>,s</a:t>
            </a:r>
            <a:r>
              <a:rPr lang="en-US" altLang="zh-CN" dirty="0" smtClean="0">
                <a:solidFill>
                  <a:srgbClr val="000000"/>
                </a:solidFill>
                <a:latin typeface="Consolas" pitchFamily="49" charset="0"/>
              </a:rPr>
              <a:t>)  </a:t>
            </a:r>
            <a:r>
              <a:rPr lang="en-US" altLang="zh-CN" i="1" dirty="0" smtClean="0">
                <a:solidFill>
                  <a:srgbClr val="808080"/>
                </a:solidFill>
                <a:latin typeface="Consolas" pitchFamily="49" charset="0"/>
              </a:rPr>
              <a:t>#</a:t>
            </a:r>
            <a:r>
              <a:rPr lang="zh-CN" altLang="en-US" i="1" dirty="0" smtClean="0">
                <a:solidFill>
                  <a:srgbClr val="808080"/>
                </a:solidFill>
                <a:latin typeface="Consolas" pitchFamily="49" charset="0"/>
              </a:rPr>
              <a:t>正则表达式见</a:t>
            </a:r>
            <a:r>
              <a:rPr lang="en-US" altLang="zh-CN" i="1" dirty="0" smtClean="0">
                <a:solidFill>
                  <a:srgbClr val="808080"/>
                </a:solidFill>
                <a:latin typeface="Consolas" pitchFamily="49" charset="0"/>
              </a:rPr>
              <a:t>8</a:t>
            </a:r>
            <a:r>
              <a:rPr lang="zh-CN" altLang="en-US" i="1" dirty="0" smtClean="0">
                <a:solidFill>
                  <a:srgbClr val="808080"/>
                </a:solidFill>
                <a:latin typeface="Consolas" pitchFamily="49" charset="0"/>
              </a:rPr>
              <a:t>章，</a:t>
            </a:r>
            <a:r>
              <a:rPr lang="zh-CN" altLang="en-US" i="1" dirty="0" smtClean="0">
                <a:solidFill>
                  <a:srgbClr val="808080"/>
                </a:solidFill>
                <a:latin typeface="宋体" pitchFamily="2" charset="-122"/>
                <a:ea typeface="宋体" pitchFamily="2" charset="-122"/>
              </a:rPr>
              <a:t>返回数字列表，否则返回空</a:t>
            </a:r>
            <a:br>
              <a:rPr lang="zh-CN" altLang="en-US" i="1" dirty="0" smtClean="0">
                <a:solidFill>
                  <a:srgbClr val="808080"/>
                </a:solidFill>
                <a:latin typeface="宋体" pitchFamily="2" charset="-122"/>
                <a:ea typeface="宋体" pitchFamily="2" charset="-122"/>
              </a:rPr>
            </a:br>
            <a:r>
              <a:rPr lang="zh-CN" altLang="en-US" i="1" dirty="0" smtClean="0">
                <a:solidFill>
                  <a:srgbClr val="808080"/>
                </a:solidFill>
                <a:latin typeface="宋体" pitchFamily="2" charset="-122"/>
                <a:ea typeface="宋体" pitchFamily="2" charset="-122"/>
              </a:rPr>
              <a:t>    </a:t>
            </a:r>
            <a:r>
              <a:rPr lang="en-US" altLang="zh-CN" b="1" dirty="0" smtClean="0">
                <a:solidFill>
                  <a:srgbClr val="000080"/>
                </a:solidFill>
                <a:latin typeface="Consolas" pitchFamily="49" charset="0"/>
              </a:rPr>
              <a:t>if </a:t>
            </a:r>
            <a:r>
              <a:rPr lang="en-US" altLang="zh-CN" dirty="0" smtClean="0">
                <a:solidFill>
                  <a:srgbClr val="000000"/>
                </a:solidFill>
                <a:latin typeface="Consolas" pitchFamily="49" charset="0"/>
              </a:rPr>
              <a:t>t:</a:t>
            </a:r>
            <a:br>
              <a:rPr lang="en-US" altLang="zh-CN" dirty="0" smtClean="0">
                <a:solidFill>
                  <a:srgbClr val="000000"/>
                </a:solidFill>
                <a:latin typeface="Consolas" pitchFamily="49" charset="0"/>
              </a:rPr>
            </a:br>
            <a:r>
              <a:rPr lang="en-US" altLang="zh-CN" dirty="0" smtClean="0">
                <a:solidFill>
                  <a:srgbClr val="000000"/>
                </a:solidFill>
                <a:latin typeface="Consolas" pitchFamily="49" charset="0"/>
              </a:rPr>
              <a:t>        </a:t>
            </a:r>
            <a:r>
              <a:rPr lang="en-US" altLang="zh-CN" b="1" dirty="0" smtClean="0">
                <a:solidFill>
                  <a:srgbClr val="000080"/>
                </a:solidFill>
                <a:latin typeface="Consolas" pitchFamily="49" charset="0"/>
              </a:rPr>
              <a:t>return </a:t>
            </a:r>
            <a:r>
              <a:rPr lang="en-US" altLang="zh-CN" dirty="0" smtClean="0">
                <a:solidFill>
                  <a:srgbClr val="000000"/>
                </a:solidFill>
                <a:latin typeface="Consolas" pitchFamily="49" charset="0"/>
              </a:rPr>
              <a:t>max(</a:t>
            </a:r>
            <a:r>
              <a:rPr lang="en-US" altLang="zh-CN" dirty="0" err="1" smtClean="0">
                <a:solidFill>
                  <a:srgbClr val="000000"/>
                </a:solidFill>
                <a:latin typeface="Consolas" pitchFamily="49" charset="0"/>
              </a:rPr>
              <a:t>t,</a:t>
            </a:r>
            <a:r>
              <a:rPr lang="en-US" altLang="zh-CN" dirty="0" err="1" smtClean="0">
                <a:solidFill>
                  <a:srgbClr val="660099"/>
                </a:solidFill>
                <a:latin typeface="Consolas" pitchFamily="49" charset="0"/>
              </a:rPr>
              <a:t>key</a:t>
            </a:r>
            <a:r>
              <a:rPr lang="en-US" altLang="zh-CN" dirty="0" smtClean="0">
                <a:solidFill>
                  <a:srgbClr val="000000"/>
                </a:solidFill>
                <a:latin typeface="Consolas" pitchFamily="49" charset="0"/>
              </a:rPr>
              <a:t>=</a:t>
            </a:r>
            <a:r>
              <a:rPr lang="en-US" altLang="zh-CN" dirty="0" err="1" smtClean="0">
                <a:solidFill>
                  <a:srgbClr val="000000"/>
                </a:solidFill>
                <a:latin typeface="Consolas" pitchFamily="49" charset="0"/>
              </a:rPr>
              <a:t>len</a:t>
            </a:r>
            <a:r>
              <a:rPr lang="en-US" altLang="zh-CN" dirty="0" smtClean="0">
                <a:solidFill>
                  <a:srgbClr val="000000"/>
                </a:solidFill>
                <a:latin typeface="Consolas" pitchFamily="49" charset="0"/>
              </a:rPr>
              <a:t>)</a:t>
            </a:r>
            <a:r>
              <a:rPr lang="en-US" altLang="zh-CN" i="1" dirty="0" smtClean="0">
                <a:solidFill>
                  <a:srgbClr val="808080"/>
                </a:solidFill>
                <a:latin typeface="Consolas" pitchFamily="49" charset="0"/>
              </a:rPr>
              <a:t>#</a:t>
            </a:r>
            <a:r>
              <a:rPr lang="zh-CN" altLang="en-US" i="1" dirty="0" smtClean="0">
                <a:solidFill>
                  <a:srgbClr val="808080"/>
                </a:solidFill>
                <a:latin typeface="宋体" pitchFamily="2" charset="-122"/>
                <a:ea typeface="宋体" pitchFamily="2" charset="-122"/>
              </a:rPr>
              <a:t>返回长度最长的串</a:t>
            </a:r>
            <a:br>
              <a:rPr lang="zh-CN" altLang="en-US" i="1" dirty="0" smtClean="0">
                <a:solidFill>
                  <a:srgbClr val="808080"/>
                </a:solidFill>
                <a:latin typeface="宋体" pitchFamily="2" charset="-122"/>
                <a:ea typeface="宋体" pitchFamily="2" charset="-122"/>
              </a:rPr>
            </a:br>
            <a:r>
              <a:rPr lang="en-US" altLang="zh-CN" b="1" dirty="0" smtClean="0">
                <a:solidFill>
                  <a:srgbClr val="000080"/>
                </a:solidFill>
                <a:latin typeface="Consolas" pitchFamily="49" charset="0"/>
              </a:rPr>
              <a:t>print</a:t>
            </a:r>
            <a:r>
              <a:rPr lang="en-US" altLang="zh-CN" dirty="0" smtClean="0">
                <a:solidFill>
                  <a:srgbClr val="000000"/>
                </a:solidFill>
                <a:latin typeface="Consolas" pitchFamily="49" charset="0"/>
              </a:rPr>
              <a:t>(</a:t>
            </a:r>
            <a:r>
              <a:rPr lang="en-US" altLang="zh-CN" dirty="0" err="1" smtClean="0">
                <a:solidFill>
                  <a:srgbClr val="000000"/>
                </a:solidFill>
                <a:latin typeface="Consolas" pitchFamily="49" charset="0"/>
              </a:rPr>
              <a:t>longestNumbers</a:t>
            </a:r>
            <a:r>
              <a:rPr lang="en-US" altLang="zh-CN" dirty="0" smtClean="0">
                <a:solidFill>
                  <a:srgbClr val="000000"/>
                </a:solidFill>
                <a:latin typeface="Consolas" pitchFamily="49" charset="0"/>
              </a:rPr>
              <a:t>(</a:t>
            </a:r>
            <a:r>
              <a:rPr lang="en-US" altLang="zh-CN" b="1" dirty="0" smtClean="0">
                <a:solidFill>
                  <a:srgbClr val="008000"/>
                </a:solidFill>
                <a:latin typeface="Consolas" pitchFamily="49" charset="0"/>
              </a:rPr>
              <a:t>'666666a77777777bbbb88888888888cccccc9999'</a:t>
            </a:r>
            <a:r>
              <a:rPr lang="en-US" altLang="zh-CN" dirty="0" smtClean="0">
                <a:solidFill>
                  <a:srgbClr val="000000"/>
                </a:solidFill>
                <a:latin typeface="Consolas" pitchFamily="49" charset="0"/>
              </a:rPr>
              <a:t>))</a:t>
            </a:r>
            <a:br>
              <a:rPr lang="en-US" altLang="zh-CN" dirty="0" smtClean="0">
                <a:solidFill>
                  <a:srgbClr val="000000"/>
                </a:solidFill>
                <a:latin typeface="Consolas" pitchFamily="49" charset="0"/>
              </a:rPr>
            </a:br>
            <a:endParaRPr lang="en-US" altLang="zh-CN" sz="3200" dirty="0" smtClean="0"/>
          </a:p>
        </p:txBody>
      </p:sp>
      <p:sp>
        <p:nvSpPr>
          <p:cNvPr id="77828" name="标题 1"/>
          <p:cNvSpPr txBox="1">
            <a:spLocks noChangeArrowheads="1"/>
          </p:cNvSpPr>
          <p:nvPr/>
        </p:nvSpPr>
        <p:spPr bwMode="auto">
          <a:xfrm>
            <a:off x="677617" y="151545"/>
            <a:ext cx="96043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accent1"/>
              </a:buClr>
              <a:buSzPct val="100000"/>
              <a:buFont typeface="Arial" pitchFamily="34" charset="0"/>
              <a:buChar char="•"/>
              <a:defRPr sz="2000">
                <a:solidFill>
                  <a:schemeClr val="tx1"/>
                </a:solidFill>
                <a:latin typeface="Century Gothic" pitchFamily="34" charset="0"/>
              </a:defRPr>
            </a:lvl1pPr>
            <a:lvl2pPr marL="742950" indent="-285750">
              <a:lnSpc>
                <a:spcPct val="120000"/>
              </a:lnSpc>
              <a:spcBef>
                <a:spcPts val="500"/>
              </a:spcBef>
              <a:buClr>
                <a:schemeClr val="accent1"/>
              </a:buClr>
              <a:buSzPct val="100000"/>
              <a:buFont typeface="Arial" pitchFamily="34" charset="0"/>
              <a:buChar char="•"/>
              <a:defRPr>
                <a:solidFill>
                  <a:schemeClr val="tx1"/>
                </a:solidFill>
                <a:latin typeface="Century Gothic" pitchFamily="34" charset="0"/>
              </a:defRPr>
            </a:lvl2pPr>
            <a:lvl3pPr marL="1143000" indent="-228600">
              <a:lnSpc>
                <a:spcPct val="120000"/>
              </a:lnSpc>
              <a:spcBef>
                <a:spcPts val="500"/>
              </a:spcBef>
              <a:buClr>
                <a:schemeClr val="accent1"/>
              </a:buClr>
              <a:buSzPct val="100000"/>
              <a:buFont typeface="Arial" pitchFamily="34" charset="0"/>
              <a:buChar char="•"/>
              <a:defRPr sz="1600">
                <a:solidFill>
                  <a:schemeClr val="tx1"/>
                </a:solidFill>
                <a:latin typeface="Century Gothic" pitchFamily="34" charset="0"/>
              </a:defRPr>
            </a:lvl3pPr>
            <a:lvl4pPr marL="1600200" indent="-228600">
              <a:lnSpc>
                <a:spcPct val="120000"/>
              </a:lnSpc>
              <a:spcBef>
                <a:spcPts val="500"/>
              </a:spcBef>
              <a:buClr>
                <a:schemeClr val="accent1"/>
              </a:buClr>
              <a:buSzPct val="100000"/>
              <a:buFont typeface="Arial" pitchFamily="34" charset="0"/>
              <a:buChar char="•"/>
              <a:defRPr sz="1400">
                <a:solidFill>
                  <a:schemeClr val="tx1"/>
                </a:solidFill>
                <a:latin typeface="Century Gothic" pitchFamily="34" charset="0"/>
              </a:defRPr>
            </a:lvl4pPr>
            <a:lvl5pPr marL="2057400" indent="-228600">
              <a:lnSpc>
                <a:spcPct val="120000"/>
              </a:lnSpc>
              <a:spcBef>
                <a:spcPts val="500"/>
              </a:spcBef>
              <a:buClr>
                <a:schemeClr val="accent1"/>
              </a:buClr>
              <a:buSzPct val="100000"/>
              <a:buFont typeface="Arial" pitchFamily="34" charset="0"/>
              <a:buChar char="•"/>
              <a:defRPr sz="1200">
                <a:solidFill>
                  <a:schemeClr val="tx1"/>
                </a:solidFill>
                <a:latin typeface="Century Gothic" pitchFamily="34" charset="0"/>
              </a:defRPr>
            </a:lvl5pPr>
            <a:lvl6pPr marL="25146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6pPr>
            <a:lvl7pPr marL="29718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7pPr>
            <a:lvl8pPr marL="34290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8pPr>
            <a:lvl9pPr marL="38862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9pPr>
          </a:lstStyle>
          <a:p>
            <a:pPr defTabSz="914400" eaLnBrk="1" hangingPunct="1">
              <a:lnSpc>
                <a:spcPct val="90000"/>
              </a:lnSpc>
              <a:spcBef>
                <a:spcPct val="0"/>
              </a:spcBef>
              <a:buClrTx/>
              <a:buSzTx/>
              <a:buFontTx/>
              <a:buNone/>
            </a:pPr>
            <a:r>
              <a:rPr lang="zh-CN" altLang="en-US" sz="3200" b="1" dirty="0">
                <a:solidFill>
                  <a:srgbClr val="0070C0"/>
                </a:solidFill>
                <a:ea typeface="宋体" pitchFamily="2" charset="-122"/>
              </a:rPr>
              <a:t>了解常用标准库对象</a:t>
            </a:r>
          </a:p>
        </p:txBody>
      </p:sp>
    </p:spTree>
    <p:extLst>
      <p:ext uri="{BB962C8B-B14F-4D97-AF65-F5344CB8AC3E}">
        <p14:creationId xmlns:p14="http://schemas.microsoft.com/office/powerpoint/2010/main" val="3837557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txBox="1">
            <a:spLocks noChangeArrowheads="1"/>
          </p:cNvSpPr>
          <p:nvPr/>
        </p:nvSpPr>
        <p:spPr bwMode="auto">
          <a:xfrm>
            <a:off x="985350" y="186715"/>
            <a:ext cx="96043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accent1"/>
              </a:buClr>
              <a:buSzPct val="100000"/>
              <a:buFont typeface="Arial" pitchFamily="34" charset="0"/>
              <a:buChar char="•"/>
              <a:defRPr sz="2000">
                <a:solidFill>
                  <a:schemeClr val="tx1"/>
                </a:solidFill>
                <a:latin typeface="Century Gothic" pitchFamily="34" charset="0"/>
              </a:defRPr>
            </a:lvl1pPr>
            <a:lvl2pPr marL="742950" indent="-285750">
              <a:lnSpc>
                <a:spcPct val="120000"/>
              </a:lnSpc>
              <a:spcBef>
                <a:spcPts val="500"/>
              </a:spcBef>
              <a:buClr>
                <a:schemeClr val="accent1"/>
              </a:buClr>
              <a:buSzPct val="100000"/>
              <a:buFont typeface="Arial" pitchFamily="34" charset="0"/>
              <a:buChar char="•"/>
              <a:defRPr>
                <a:solidFill>
                  <a:schemeClr val="tx1"/>
                </a:solidFill>
                <a:latin typeface="Century Gothic" pitchFamily="34" charset="0"/>
              </a:defRPr>
            </a:lvl2pPr>
            <a:lvl3pPr marL="1143000" indent="-228600">
              <a:lnSpc>
                <a:spcPct val="120000"/>
              </a:lnSpc>
              <a:spcBef>
                <a:spcPts val="500"/>
              </a:spcBef>
              <a:buClr>
                <a:schemeClr val="accent1"/>
              </a:buClr>
              <a:buSzPct val="100000"/>
              <a:buFont typeface="Arial" pitchFamily="34" charset="0"/>
              <a:buChar char="•"/>
              <a:defRPr sz="1600">
                <a:solidFill>
                  <a:schemeClr val="tx1"/>
                </a:solidFill>
                <a:latin typeface="Century Gothic" pitchFamily="34" charset="0"/>
              </a:defRPr>
            </a:lvl3pPr>
            <a:lvl4pPr marL="1600200" indent="-228600">
              <a:lnSpc>
                <a:spcPct val="120000"/>
              </a:lnSpc>
              <a:spcBef>
                <a:spcPts val="500"/>
              </a:spcBef>
              <a:buClr>
                <a:schemeClr val="accent1"/>
              </a:buClr>
              <a:buSzPct val="100000"/>
              <a:buFont typeface="Arial" pitchFamily="34" charset="0"/>
              <a:buChar char="•"/>
              <a:defRPr sz="1400">
                <a:solidFill>
                  <a:schemeClr val="tx1"/>
                </a:solidFill>
                <a:latin typeface="Century Gothic" pitchFamily="34" charset="0"/>
              </a:defRPr>
            </a:lvl4pPr>
            <a:lvl5pPr marL="2057400" indent="-228600">
              <a:lnSpc>
                <a:spcPct val="120000"/>
              </a:lnSpc>
              <a:spcBef>
                <a:spcPts val="500"/>
              </a:spcBef>
              <a:buClr>
                <a:schemeClr val="accent1"/>
              </a:buClr>
              <a:buSzPct val="100000"/>
              <a:buFont typeface="Arial" pitchFamily="34" charset="0"/>
              <a:buChar char="•"/>
              <a:defRPr sz="1200">
                <a:solidFill>
                  <a:schemeClr val="tx1"/>
                </a:solidFill>
                <a:latin typeface="Century Gothic" pitchFamily="34" charset="0"/>
              </a:defRPr>
            </a:lvl5pPr>
            <a:lvl6pPr marL="25146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6pPr>
            <a:lvl7pPr marL="29718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7pPr>
            <a:lvl8pPr marL="34290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8pPr>
            <a:lvl9pPr marL="38862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9pPr>
          </a:lstStyle>
          <a:p>
            <a:pPr defTabSz="914400" eaLnBrk="1" hangingPunct="1">
              <a:lnSpc>
                <a:spcPct val="90000"/>
              </a:lnSpc>
              <a:spcBef>
                <a:spcPct val="0"/>
              </a:spcBef>
              <a:buClrTx/>
              <a:buSzTx/>
              <a:buFontTx/>
              <a:buNone/>
            </a:pPr>
            <a:r>
              <a:rPr lang="zh-CN" altLang="en-US" sz="2800" b="1" dirty="0">
                <a:solidFill>
                  <a:srgbClr val="0070C0"/>
                </a:solidFill>
                <a:ea typeface="宋体" pitchFamily="2" charset="-122"/>
              </a:rPr>
              <a:t>适当了解扩展库</a:t>
            </a:r>
          </a:p>
        </p:txBody>
      </p:sp>
      <p:sp>
        <p:nvSpPr>
          <p:cNvPr id="78851" name="Rectangle 1"/>
          <p:cNvSpPr>
            <a:spLocks noGrp="1" noChangeArrowheads="1"/>
          </p:cNvSpPr>
          <p:nvPr>
            <p:ph type="title"/>
          </p:nvPr>
        </p:nvSpPr>
        <p:spPr>
          <a:xfrm>
            <a:off x="896938" y="1092199"/>
            <a:ext cx="10040003" cy="631825"/>
          </a:xfrm>
          <a:solidFill>
            <a:srgbClr val="F9F2F4"/>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defTabSz="457200">
              <a:lnSpc>
                <a:spcPct val="100000"/>
              </a:lnSpc>
            </a:pPr>
            <a:r>
              <a:rPr lang="en-US" altLang="zh-CN" sz="2000" b="1" dirty="0" err="1" smtClean="0">
                <a:solidFill>
                  <a:srgbClr val="C7254E"/>
                </a:solidFill>
                <a:latin typeface="Arial Unicode MS" pitchFamily="34" charset="-122"/>
                <a:ea typeface="Source Code Pro"/>
                <a:cs typeface="Source Code Pro"/>
                <a:hlinkClick r:id="rId3"/>
              </a:rPr>
              <a:t>jieba</a:t>
            </a:r>
            <a:r>
              <a:rPr lang="zh-CN" altLang="en-US" sz="2000" dirty="0" smtClean="0">
                <a:solidFill>
                  <a:srgbClr val="4D4D4D"/>
                </a:solidFill>
                <a:latin typeface="微软雅黑" pitchFamily="34" charset="-122"/>
                <a:ea typeface="微软雅黑" pitchFamily="34" charset="-122"/>
              </a:rPr>
              <a:t>库是一款优秀的 </a:t>
            </a:r>
            <a:r>
              <a:rPr lang="en-US" altLang="zh-CN" sz="2000" dirty="0" smtClean="0">
                <a:solidFill>
                  <a:srgbClr val="4D4D4D"/>
                </a:solidFill>
                <a:latin typeface="微软雅黑" pitchFamily="34" charset="-122"/>
                <a:ea typeface="微软雅黑" pitchFamily="34" charset="-122"/>
              </a:rPr>
              <a:t>Python </a:t>
            </a:r>
            <a:r>
              <a:rPr lang="zh-CN" altLang="en-US" sz="2000" dirty="0" smtClean="0">
                <a:solidFill>
                  <a:srgbClr val="4D4D4D"/>
                </a:solidFill>
                <a:latin typeface="微软雅黑" pitchFamily="34" charset="-122"/>
                <a:ea typeface="微软雅黑" pitchFamily="34" charset="-122"/>
              </a:rPr>
              <a:t>第三方中文分词库，</a:t>
            </a:r>
            <a:r>
              <a:rPr lang="en-US" altLang="zh-CN" sz="2000" dirty="0" err="1" smtClean="0">
                <a:solidFill>
                  <a:srgbClr val="C7254E"/>
                </a:solidFill>
                <a:latin typeface="Arial Unicode MS" pitchFamily="34" charset="-122"/>
                <a:ea typeface="Source Code Pro"/>
                <a:cs typeface="Source Code Pro"/>
              </a:rPr>
              <a:t>jieba</a:t>
            </a:r>
            <a:r>
              <a:rPr lang="en-US" altLang="zh-CN" sz="2000" dirty="0" smtClean="0">
                <a:solidFill>
                  <a:srgbClr val="4D4D4D"/>
                </a:solidFill>
                <a:ea typeface="微软雅黑" pitchFamily="34" charset="-122"/>
              </a:rPr>
              <a:t> </a:t>
            </a:r>
            <a:r>
              <a:rPr lang="zh-CN" altLang="en-US" sz="2000" dirty="0" smtClean="0">
                <a:solidFill>
                  <a:srgbClr val="4D4D4D"/>
                </a:solidFill>
                <a:latin typeface="微软雅黑" pitchFamily="34" charset="-122"/>
                <a:ea typeface="微软雅黑" pitchFamily="34" charset="-122"/>
              </a:rPr>
              <a:t>支持三种分词模式：精确模式、全模式和搜索引擎模式。</a:t>
            </a:r>
            <a:r>
              <a:rPr lang="zh-CN" altLang="en-US" sz="2000" dirty="0" smtClean="0"/>
              <a:t> </a:t>
            </a:r>
          </a:p>
        </p:txBody>
      </p:sp>
      <p:sp>
        <p:nvSpPr>
          <p:cNvPr id="78852" name="矩形 5">
            <a:hlinkClick r:id="rId3"/>
          </p:cNvPr>
          <p:cNvSpPr>
            <a:spLocks noChangeArrowheads="1"/>
          </p:cNvSpPr>
          <p:nvPr/>
        </p:nvSpPr>
        <p:spPr bwMode="auto">
          <a:xfrm>
            <a:off x="3989762" y="1724025"/>
            <a:ext cx="6480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itchFamily="34" charset="0"/>
              <a:buChar char="•"/>
              <a:defRPr sz="2000">
                <a:solidFill>
                  <a:schemeClr val="tx1"/>
                </a:solidFill>
                <a:latin typeface="Century Gothic" pitchFamily="34" charset="0"/>
              </a:defRPr>
            </a:lvl1pPr>
            <a:lvl2pPr marL="742950" indent="-285750">
              <a:lnSpc>
                <a:spcPct val="120000"/>
              </a:lnSpc>
              <a:spcBef>
                <a:spcPts val="500"/>
              </a:spcBef>
              <a:buClr>
                <a:schemeClr val="accent1"/>
              </a:buClr>
              <a:buSzPct val="100000"/>
              <a:buFont typeface="Arial" pitchFamily="34" charset="0"/>
              <a:buChar char="•"/>
              <a:defRPr>
                <a:solidFill>
                  <a:schemeClr val="tx1"/>
                </a:solidFill>
                <a:latin typeface="Century Gothic" pitchFamily="34" charset="0"/>
              </a:defRPr>
            </a:lvl2pPr>
            <a:lvl3pPr marL="1143000" indent="-228600">
              <a:lnSpc>
                <a:spcPct val="120000"/>
              </a:lnSpc>
              <a:spcBef>
                <a:spcPts val="500"/>
              </a:spcBef>
              <a:buClr>
                <a:schemeClr val="accent1"/>
              </a:buClr>
              <a:buSzPct val="100000"/>
              <a:buFont typeface="Arial" pitchFamily="34" charset="0"/>
              <a:buChar char="•"/>
              <a:defRPr sz="1600">
                <a:solidFill>
                  <a:schemeClr val="tx1"/>
                </a:solidFill>
                <a:latin typeface="Century Gothic" pitchFamily="34" charset="0"/>
              </a:defRPr>
            </a:lvl3pPr>
            <a:lvl4pPr marL="1600200" indent="-228600">
              <a:lnSpc>
                <a:spcPct val="120000"/>
              </a:lnSpc>
              <a:spcBef>
                <a:spcPts val="500"/>
              </a:spcBef>
              <a:buClr>
                <a:schemeClr val="accent1"/>
              </a:buClr>
              <a:buSzPct val="100000"/>
              <a:buFont typeface="Arial" pitchFamily="34" charset="0"/>
              <a:buChar char="•"/>
              <a:defRPr sz="1400">
                <a:solidFill>
                  <a:schemeClr val="tx1"/>
                </a:solidFill>
                <a:latin typeface="Century Gothic" pitchFamily="34" charset="0"/>
              </a:defRPr>
            </a:lvl4pPr>
            <a:lvl5pPr marL="2057400" indent="-228600">
              <a:lnSpc>
                <a:spcPct val="120000"/>
              </a:lnSpc>
              <a:spcBef>
                <a:spcPts val="500"/>
              </a:spcBef>
              <a:buClr>
                <a:schemeClr val="accent1"/>
              </a:buClr>
              <a:buSzPct val="100000"/>
              <a:buFont typeface="Arial" pitchFamily="34" charset="0"/>
              <a:buChar char="•"/>
              <a:defRPr sz="1200">
                <a:solidFill>
                  <a:schemeClr val="tx1"/>
                </a:solidFill>
                <a:latin typeface="Century Gothic"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9pPr>
          </a:lstStyle>
          <a:p>
            <a:pPr>
              <a:lnSpc>
                <a:spcPct val="100000"/>
              </a:lnSpc>
              <a:spcBef>
                <a:spcPct val="0"/>
              </a:spcBef>
              <a:buClrTx/>
              <a:buSzTx/>
              <a:buFontTx/>
              <a:buNone/>
            </a:pPr>
            <a:r>
              <a:rPr lang="en-US" altLang="zh-CN" sz="1800" dirty="0"/>
              <a:t>https://github.com/fxsjy/jieba</a:t>
            </a:r>
            <a:endParaRPr lang="zh-CN" altLang="en-US" sz="1800" dirty="0"/>
          </a:p>
        </p:txBody>
      </p:sp>
      <p:sp>
        <p:nvSpPr>
          <p:cNvPr id="78853" name="Rectangle 2"/>
          <p:cNvSpPr>
            <a:spLocks noGrp="1" noChangeArrowheads="1"/>
          </p:cNvSpPr>
          <p:nvPr>
            <p:ph idx="1"/>
          </p:nvPr>
        </p:nvSpPr>
        <p:spPr>
          <a:xfrm>
            <a:off x="703386" y="2372597"/>
            <a:ext cx="11271737" cy="1200329"/>
          </a:xfrm>
          <a:solidFill>
            <a:srgbClr val="FFFFFF"/>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indent="0" defTabSz="457200">
              <a:lnSpc>
                <a:spcPct val="100000"/>
              </a:lnSpc>
              <a:spcBef>
                <a:spcPct val="0"/>
              </a:spcBef>
              <a:buClrTx/>
              <a:buSzTx/>
              <a:buFontTx/>
              <a:buNone/>
            </a:pPr>
            <a:r>
              <a:rPr lang="en-US" altLang="zh-CN" sz="2400" b="1" dirty="0" smtClean="0">
                <a:solidFill>
                  <a:srgbClr val="000080"/>
                </a:solidFill>
                <a:latin typeface="Consolas" pitchFamily="49" charset="0"/>
              </a:rPr>
              <a:t>import </a:t>
            </a:r>
            <a:r>
              <a:rPr lang="en-US" altLang="zh-CN" sz="2400" dirty="0" err="1" smtClean="0">
                <a:solidFill>
                  <a:srgbClr val="000000"/>
                </a:solidFill>
                <a:latin typeface="Consolas" pitchFamily="49" charset="0"/>
              </a:rPr>
              <a:t>jieba</a:t>
            </a:r>
            <a:r>
              <a:rPr lang="en-US" altLang="zh-CN" sz="2400" dirty="0" smtClean="0">
                <a:solidFill>
                  <a:srgbClr val="000000"/>
                </a:solidFill>
                <a:latin typeface="Consolas" pitchFamily="49" charset="0"/>
              </a:rPr>
              <a:t/>
            </a:r>
            <a:br>
              <a:rPr lang="en-US" altLang="zh-CN" sz="2400" dirty="0" smtClean="0">
                <a:solidFill>
                  <a:srgbClr val="000000"/>
                </a:solidFill>
                <a:latin typeface="Consolas" pitchFamily="49" charset="0"/>
              </a:rPr>
            </a:br>
            <a:r>
              <a:rPr lang="en-US" altLang="zh-CN" sz="2400" b="1" dirty="0" smtClean="0">
                <a:solidFill>
                  <a:srgbClr val="000080"/>
                </a:solidFill>
                <a:latin typeface="Consolas" pitchFamily="49" charset="0"/>
              </a:rPr>
              <a:t>print</a:t>
            </a:r>
            <a:r>
              <a:rPr lang="en-US" altLang="zh-CN" sz="2400" dirty="0" smtClean="0">
                <a:solidFill>
                  <a:srgbClr val="000000"/>
                </a:solidFill>
                <a:latin typeface="Consolas" pitchFamily="49" charset="0"/>
              </a:rPr>
              <a:t>(</a:t>
            </a:r>
            <a:r>
              <a:rPr lang="en-US" altLang="zh-CN" sz="2400" dirty="0" err="1" smtClean="0">
                <a:solidFill>
                  <a:srgbClr val="000000"/>
                </a:solidFill>
                <a:latin typeface="Consolas" pitchFamily="49" charset="0"/>
              </a:rPr>
              <a:t>jieba.lcut</a:t>
            </a:r>
            <a:r>
              <a:rPr lang="en-US" altLang="zh-CN" sz="2400" dirty="0" smtClean="0">
                <a:solidFill>
                  <a:srgbClr val="000000"/>
                </a:solidFill>
                <a:latin typeface="Consolas" pitchFamily="49" charset="0"/>
              </a:rPr>
              <a:t>(</a:t>
            </a:r>
            <a:r>
              <a:rPr lang="en-US" altLang="zh-CN" sz="2400" b="1" dirty="0" smtClean="0">
                <a:solidFill>
                  <a:srgbClr val="008000"/>
                </a:solidFill>
                <a:latin typeface="Consolas" pitchFamily="49" charset="0"/>
              </a:rPr>
              <a:t>'</a:t>
            </a:r>
            <a:r>
              <a:rPr lang="zh-CN" altLang="en-US" sz="2400" b="1" dirty="0" smtClean="0">
                <a:solidFill>
                  <a:srgbClr val="008000"/>
                </a:solidFill>
                <a:latin typeface="宋体" pitchFamily="2" charset="-122"/>
                <a:ea typeface="宋体" pitchFamily="2" charset="-122"/>
              </a:rPr>
              <a:t>由于人们阅读时一目十行的特点，有时候个别词语交换顺序并不影响，甚至无法觉擦这种变化。</a:t>
            </a:r>
            <a:r>
              <a:rPr lang="en-US" altLang="zh-CN" sz="2400" b="1" dirty="0" smtClean="0">
                <a:solidFill>
                  <a:srgbClr val="008000"/>
                </a:solidFill>
                <a:latin typeface="Consolas" pitchFamily="49" charset="0"/>
              </a:rPr>
              <a:t>'</a:t>
            </a:r>
            <a:r>
              <a:rPr lang="en-US" altLang="zh-CN" sz="2400" dirty="0" smtClean="0">
                <a:solidFill>
                  <a:srgbClr val="000000"/>
                </a:solidFill>
                <a:latin typeface="Consolas" pitchFamily="49" charset="0"/>
              </a:rPr>
              <a:t>))</a:t>
            </a:r>
            <a:endParaRPr lang="en-US" altLang="zh-CN" dirty="0" smtClean="0"/>
          </a:p>
        </p:txBody>
      </p:sp>
      <p:sp>
        <p:nvSpPr>
          <p:cNvPr id="78854" name="矩形 1"/>
          <p:cNvSpPr>
            <a:spLocks noChangeArrowheads="1"/>
          </p:cNvSpPr>
          <p:nvPr/>
        </p:nvSpPr>
        <p:spPr bwMode="auto">
          <a:xfrm>
            <a:off x="865188" y="4076699"/>
            <a:ext cx="1045930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Clr>
                <a:schemeClr val="accent1"/>
              </a:buClr>
              <a:buSzPct val="100000"/>
              <a:buFont typeface="Arial" pitchFamily="34" charset="0"/>
              <a:buChar char="•"/>
              <a:defRPr sz="2000">
                <a:solidFill>
                  <a:schemeClr val="tx1"/>
                </a:solidFill>
                <a:latin typeface="Century Gothic" pitchFamily="34" charset="0"/>
              </a:defRPr>
            </a:lvl1pPr>
            <a:lvl2pPr marL="742950" indent="-285750">
              <a:lnSpc>
                <a:spcPct val="120000"/>
              </a:lnSpc>
              <a:spcBef>
                <a:spcPts val="500"/>
              </a:spcBef>
              <a:buClr>
                <a:schemeClr val="accent1"/>
              </a:buClr>
              <a:buSzPct val="100000"/>
              <a:buFont typeface="Arial" pitchFamily="34" charset="0"/>
              <a:buChar char="•"/>
              <a:defRPr>
                <a:solidFill>
                  <a:schemeClr val="tx1"/>
                </a:solidFill>
                <a:latin typeface="Century Gothic" pitchFamily="34" charset="0"/>
              </a:defRPr>
            </a:lvl2pPr>
            <a:lvl3pPr marL="1143000" indent="-228600">
              <a:lnSpc>
                <a:spcPct val="120000"/>
              </a:lnSpc>
              <a:spcBef>
                <a:spcPts val="500"/>
              </a:spcBef>
              <a:buClr>
                <a:schemeClr val="accent1"/>
              </a:buClr>
              <a:buSzPct val="100000"/>
              <a:buFont typeface="Arial" pitchFamily="34" charset="0"/>
              <a:buChar char="•"/>
              <a:defRPr sz="1600">
                <a:solidFill>
                  <a:schemeClr val="tx1"/>
                </a:solidFill>
                <a:latin typeface="Century Gothic" pitchFamily="34" charset="0"/>
              </a:defRPr>
            </a:lvl3pPr>
            <a:lvl4pPr marL="1600200" indent="-228600">
              <a:lnSpc>
                <a:spcPct val="120000"/>
              </a:lnSpc>
              <a:spcBef>
                <a:spcPts val="500"/>
              </a:spcBef>
              <a:buClr>
                <a:schemeClr val="accent1"/>
              </a:buClr>
              <a:buSzPct val="100000"/>
              <a:buFont typeface="Arial" pitchFamily="34" charset="0"/>
              <a:buChar char="•"/>
              <a:defRPr sz="1400">
                <a:solidFill>
                  <a:schemeClr val="tx1"/>
                </a:solidFill>
                <a:latin typeface="Century Gothic" pitchFamily="34" charset="0"/>
              </a:defRPr>
            </a:lvl4pPr>
            <a:lvl5pPr marL="2057400" indent="-228600">
              <a:lnSpc>
                <a:spcPct val="120000"/>
              </a:lnSpc>
              <a:spcBef>
                <a:spcPts val="500"/>
              </a:spcBef>
              <a:buClr>
                <a:schemeClr val="accent1"/>
              </a:buClr>
              <a:buSzPct val="100000"/>
              <a:buFont typeface="Arial" pitchFamily="34" charset="0"/>
              <a:buChar char="•"/>
              <a:defRPr sz="1200">
                <a:solidFill>
                  <a:schemeClr val="tx1"/>
                </a:solidFill>
                <a:latin typeface="Century Gothic"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9pPr>
          </a:lstStyle>
          <a:p>
            <a:pPr>
              <a:lnSpc>
                <a:spcPct val="100000"/>
              </a:lnSpc>
              <a:spcBef>
                <a:spcPct val="0"/>
              </a:spcBef>
              <a:buClrTx/>
              <a:buSzTx/>
              <a:buFontTx/>
              <a:buNone/>
            </a:pPr>
            <a:r>
              <a:rPr lang="zh-CN" altLang="en-US" sz="1800" dirty="0"/>
              <a:t>[‘由于’, ‘人们’, ‘阅读’, ‘时’, ‘一目十行’, ‘的’, ‘特点’, ‘，’, ‘有时候’, ‘个别’, ‘词语’, ‘交换’, ‘顺序’, ‘并’, ‘不’, ‘影响’, ‘，’, ‘甚至’, ‘无法’, ‘觉察’, ‘这种’, ‘变化', '。']</a:t>
            </a:r>
          </a:p>
        </p:txBody>
      </p:sp>
    </p:spTree>
    <p:extLst>
      <p:ext uri="{BB962C8B-B14F-4D97-AF65-F5344CB8AC3E}">
        <p14:creationId xmlns:p14="http://schemas.microsoft.com/office/powerpoint/2010/main" val="953276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txBox="1">
            <a:spLocks noChangeArrowheads="1"/>
          </p:cNvSpPr>
          <p:nvPr/>
        </p:nvSpPr>
        <p:spPr bwMode="auto">
          <a:xfrm>
            <a:off x="1047507" y="219075"/>
            <a:ext cx="96043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accent1"/>
              </a:buClr>
              <a:buSzPct val="100000"/>
              <a:buFont typeface="Arial" pitchFamily="34" charset="0"/>
              <a:buChar char="•"/>
              <a:defRPr sz="2000">
                <a:solidFill>
                  <a:schemeClr val="tx1"/>
                </a:solidFill>
                <a:latin typeface="Century Gothic" pitchFamily="34" charset="0"/>
              </a:defRPr>
            </a:lvl1pPr>
            <a:lvl2pPr marL="742950" indent="-285750">
              <a:lnSpc>
                <a:spcPct val="120000"/>
              </a:lnSpc>
              <a:spcBef>
                <a:spcPts val="500"/>
              </a:spcBef>
              <a:buClr>
                <a:schemeClr val="accent1"/>
              </a:buClr>
              <a:buSzPct val="100000"/>
              <a:buFont typeface="Arial" pitchFamily="34" charset="0"/>
              <a:buChar char="•"/>
              <a:defRPr>
                <a:solidFill>
                  <a:schemeClr val="tx1"/>
                </a:solidFill>
                <a:latin typeface="Century Gothic" pitchFamily="34" charset="0"/>
              </a:defRPr>
            </a:lvl2pPr>
            <a:lvl3pPr marL="1143000" indent="-228600">
              <a:lnSpc>
                <a:spcPct val="120000"/>
              </a:lnSpc>
              <a:spcBef>
                <a:spcPts val="500"/>
              </a:spcBef>
              <a:buClr>
                <a:schemeClr val="accent1"/>
              </a:buClr>
              <a:buSzPct val="100000"/>
              <a:buFont typeface="Arial" pitchFamily="34" charset="0"/>
              <a:buChar char="•"/>
              <a:defRPr sz="1600">
                <a:solidFill>
                  <a:schemeClr val="tx1"/>
                </a:solidFill>
                <a:latin typeface="Century Gothic" pitchFamily="34" charset="0"/>
              </a:defRPr>
            </a:lvl3pPr>
            <a:lvl4pPr marL="1600200" indent="-228600">
              <a:lnSpc>
                <a:spcPct val="120000"/>
              </a:lnSpc>
              <a:spcBef>
                <a:spcPts val="500"/>
              </a:spcBef>
              <a:buClr>
                <a:schemeClr val="accent1"/>
              </a:buClr>
              <a:buSzPct val="100000"/>
              <a:buFont typeface="Arial" pitchFamily="34" charset="0"/>
              <a:buChar char="•"/>
              <a:defRPr sz="1400">
                <a:solidFill>
                  <a:schemeClr val="tx1"/>
                </a:solidFill>
                <a:latin typeface="Century Gothic" pitchFamily="34" charset="0"/>
              </a:defRPr>
            </a:lvl4pPr>
            <a:lvl5pPr marL="2057400" indent="-228600">
              <a:lnSpc>
                <a:spcPct val="120000"/>
              </a:lnSpc>
              <a:spcBef>
                <a:spcPts val="500"/>
              </a:spcBef>
              <a:buClr>
                <a:schemeClr val="accent1"/>
              </a:buClr>
              <a:buSzPct val="100000"/>
              <a:buFont typeface="Arial" pitchFamily="34" charset="0"/>
              <a:buChar char="•"/>
              <a:defRPr sz="1200">
                <a:solidFill>
                  <a:schemeClr val="tx1"/>
                </a:solidFill>
                <a:latin typeface="Century Gothic" pitchFamily="34" charset="0"/>
              </a:defRPr>
            </a:lvl5pPr>
            <a:lvl6pPr marL="25146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6pPr>
            <a:lvl7pPr marL="29718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7pPr>
            <a:lvl8pPr marL="34290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8pPr>
            <a:lvl9pPr marL="38862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9pPr>
          </a:lstStyle>
          <a:p>
            <a:pPr defTabSz="914400" eaLnBrk="1" hangingPunct="1">
              <a:lnSpc>
                <a:spcPct val="90000"/>
              </a:lnSpc>
              <a:spcBef>
                <a:spcPct val="0"/>
              </a:spcBef>
              <a:buClrTx/>
              <a:buSzTx/>
              <a:buFontTx/>
              <a:buNone/>
            </a:pPr>
            <a:r>
              <a:rPr lang="zh-CN" altLang="en-US" sz="2800" b="1">
                <a:solidFill>
                  <a:srgbClr val="0070C0"/>
                </a:solidFill>
                <a:ea typeface="宋体" pitchFamily="2" charset="-122"/>
              </a:rPr>
              <a:t>适当了解扩展库</a:t>
            </a:r>
          </a:p>
        </p:txBody>
      </p:sp>
      <p:sp>
        <p:nvSpPr>
          <p:cNvPr id="79875" name="矩形 2"/>
          <p:cNvSpPr>
            <a:spLocks noChangeArrowheads="1"/>
          </p:cNvSpPr>
          <p:nvPr/>
        </p:nvSpPr>
        <p:spPr bwMode="auto">
          <a:xfrm>
            <a:off x="745331" y="1194167"/>
            <a:ext cx="102250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itchFamily="34" charset="0"/>
              <a:buChar char="•"/>
              <a:defRPr sz="2000">
                <a:solidFill>
                  <a:schemeClr val="tx1"/>
                </a:solidFill>
                <a:latin typeface="Century Gothic" pitchFamily="34" charset="0"/>
              </a:defRPr>
            </a:lvl1pPr>
            <a:lvl2pPr marL="742950" indent="-285750">
              <a:lnSpc>
                <a:spcPct val="120000"/>
              </a:lnSpc>
              <a:spcBef>
                <a:spcPts val="500"/>
              </a:spcBef>
              <a:buClr>
                <a:schemeClr val="accent1"/>
              </a:buClr>
              <a:buSzPct val="100000"/>
              <a:buFont typeface="Arial" pitchFamily="34" charset="0"/>
              <a:buChar char="•"/>
              <a:defRPr>
                <a:solidFill>
                  <a:schemeClr val="tx1"/>
                </a:solidFill>
                <a:latin typeface="Century Gothic" pitchFamily="34" charset="0"/>
              </a:defRPr>
            </a:lvl2pPr>
            <a:lvl3pPr marL="1143000" indent="-228600">
              <a:lnSpc>
                <a:spcPct val="120000"/>
              </a:lnSpc>
              <a:spcBef>
                <a:spcPts val="500"/>
              </a:spcBef>
              <a:buClr>
                <a:schemeClr val="accent1"/>
              </a:buClr>
              <a:buSzPct val="100000"/>
              <a:buFont typeface="Arial" pitchFamily="34" charset="0"/>
              <a:buChar char="•"/>
              <a:defRPr sz="1600">
                <a:solidFill>
                  <a:schemeClr val="tx1"/>
                </a:solidFill>
                <a:latin typeface="Century Gothic" pitchFamily="34" charset="0"/>
              </a:defRPr>
            </a:lvl3pPr>
            <a:lvl4pPr marL="1600200" indent="-228600">
              <a:lnSpc>
                <a:spcPct val="120000"/>
              </a:lnSpc>
              <a:spcBef>
                <a:spcPts val="500"/>
              </a:spcBef>
              <a:buClr>
                <a:schemeClr val="accent1"/>
              </a:buClr>
              <a:buSzPct val="100000"/>
              <a:buFont typeface="Arial" pitchFamily="34" charset="0"/>
              <a:buChar char="•"/>
              <a:defRPr sz="1400">
                <a:solidFill>
                  <a:schemeClr val="tx1"/>
                </a:solidFill>
                <a:latin typeface="Century Gothic" pitchFamily="34" charset="0"/>
              </a:defRPr>
            </a:lvl4pPr>
            <a:lvl5pPr marL="2057400" indent="-228600">
              <a:lnSpc>
                <a:spcPct val="120000"/>
              </a:lnSpc>
              <a:spcBef>
                <a:spcPts val="500"/>
              </a:spcBef>
              <a:buClr>
                <a:schemeClr val="accent1"/>
              </a:buClr>
              <a:buSzPct val="100000"/>
              <a:buFont typeface="Arial" pitchFamily="34" charset="0"/>
              <a:buChar char="•"/>
              <a:defRPr sz="1200">
                <a:solidFill>
                  <a:schemeClr val="tx1"/>
                </a:solidFill>
                <a:latin typeface="Century Gothic"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9pPr>
          </a:lstStyle>
          <a:p>
            <a:pPr>
              <a:lnSpc>
                <a:spcPct val="100000"/>
              </a:lnSpc>
              <a:spcBef>
                <a:spcPct val="0"/>
              </a:spcBef>
              <a:buClrTx/>
              <a:buSzTx/>
              <a:buFontTx/>
              <a:buNone/>
            </a:pPr>
            <a:r>
              <a:rPr lang="zh-CN" altLang="en-US" dirty="0">
                <a:solidFill>
                  <a:srgbClr val="FF0000"/>
                </a:solidFill>
              </a:rPr>
              <a:t>功能：输入一段文字，点击“分词和词性标注”按钮，显示汉语分词和</a:t>
            </a:r>
            <a:r>
              <a:rPr lang="zh-CN" altLang="en-US" u="sng" dirty="0">
                <a:solidFill>
                  <a:srgbClr val="FF0000"/>
                </a:solidFill>
              </a:rPr>
              <a:t>词性</a:t>
            </a:r>
            <a:r>
              <a:rPr lang="zh-CN" altLang="en-US" dirty="0">
                <a:solidFill>
                  <a:srgbClr val="FF0000"/>
                </a:solidFill>
              </a:rPr>
              <a:t>自动标注结果。</a:t>
            </a:r>
            <a:endParaRPr lang="en-US" altLang="zh-CN" dirty="0">
              <a:solidFill>
                <a:srgbClr val="FF0000"/>
              </a:solidFill>
            </a:endParaRPr>
          </a:p>
          <a:p>
            <a:pPr>
              <a:lnSpc>
                <a:spcPct val="100000"/>
              </a:lnSpc>
              <a:spcBef>
                <a:spcPct val="0"/>
              </a:spcBef>
              <a:buClrTx/>
              <a:buSzTx/>
              <a:buFontTx/>
              <a:buNone/>
            </a:pPr>
            <a:r>
              <a:rPr lang="zh-CN" altLang="en-US" dirty="0">
                <a:solidFill>
                  <a:srgbClr val="FF0000"/>
                </a:solidFill>
              </a:rPr>
              <a:t>下面网址可以完成：</a:t>
            </a:r>
            <a:r>
              <a:rPr lang="zh-CN" altLang="en-US" dirty="0">
                <a:solidFill>
                  <a:srgbClr val="FF0000"/>
                </a:solidFill>
                <a:hlinkClick r:id="rId3"/>
              </a:rPr>
              <a:t>http://corpus.zhonghuayuwen.org/CpsWParser.aspx</a:t>
            </a:r>
            <a:endParaRPr lang="zh-CN" altLang="en-US" dirty="0">
              <a:solidFill>
                <a:srgbClr val="FF0000"/>
              </a:solidFill>
            </a:endParaRPr>
          </a:p>
        </p:txBody>
      </p:sp>
      <p:sp>
        <p:nvSpPr>
          <p:cNvPr id="79876" name="矩形 4"/>
          <p:cNvSpPr>
            <a:spLocks noChangeArrowheads="1"/>
          </p:cNvSpPr>
          <p:nvPr/>
        </p:nvSpPr>
        <p:spPr bwMode="auto">
          <a:xfrm>
            <a:off x="838200" y="3889375"/>
            <a:ext cx="98663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itchFamily="34" charset="0"/>
              <a:buChar char="•"/>
              <a:defRPr sz="2000">
                <a:solidFill>
                  <a:schemeClr val="tx1"/>
                </a:solidFill>
                <a:latin typeface="Century Gothic" pitchFamily="34" charset="0"/>
              </a:defRPr>
            </a:lvl1pPr>
            <a:lvl2pPr marL="742950" indent="-285750">
              <a:lnSpc>
                <a:spcPct val="120000"/>
              </a:lnSpc>
              <a:spcBef>
                <a:spcPts val="500"/>
              </a:spcBef>
              <a:buClr>
                <a:schemeClr val="accent1"/>
              </a:buClr>
              <a:buSzPct val="100000"/>
              <a:buFont typeface="Arial" pitchFamily="34" charset="0"/>
              <a:buChar char="•"/>
              <a:defRPr>
                <a:solidFill>
                  <a:schemeClr val="tx1"/>
                </a:solidFill>
                <a:latin typeface="Century Gothic" pitchFamily="34" charset="0"/>
              </a:defRPr>
            </a:lvl2pPr>
            <a:lvl3pPr marL="1143000" indent="-228600">
              <a:lnSpc>
                <a:spcPct val="120000"/>
              </a:lnSpc>
              <a:spcBef>
                <a:spcPts val="500"/>
              </a:spcBef>
              <a:buClr>
                <a:schemeClr val="accent1"/>
              </a:buClr>
              <a:buSzPct val="100000"/>
              <a:buFont typeface="Arial" pitchFamily="34" charset="0"/>
              <a:buChar char="•"/>
              <a:defRPr sz="1600">
                <a:solidFill>
                  <a:schemeClr val="tx1"/>
                </a:solidFill>
                <a:latin typeface="Century Gothic" pitchFamily="34" charset="0"/>
              </a:defRPr>
            </a:lvl3pPr>
            <a:lvl4pPr marL="1600200" indent="-228600">
              <a:lnSpc>
                <a:spcPct val="120000"/>
              </a:lnSpc>
              <a:spcBef>
                <a:spcPts val="500"/>
              </a:spcBef>
              <a:buClr>
                <a:schemeClr val="accent1"/>
              </a:buClr>
              <a:buSzPct val="100000"/>
              <a:buFont typeface="Arial" pitchFamily="34" charset="0"/>
              <a:buChar char="•"/>
              <a:defRPr sz="1400">
                <a:solidFill>
                  <a:schemeClr val="tx1"/>
                </a:solidFill>
                <a:latin typeface="Century Gothic" pitchFamily="34" charset="0"/>
              </a:defRPr>
            </a:lvl4pPr>
            <a:lvl5pPr marL="2057400" indent="-228600">
              <a:lnSpc>
                <a:spcPct val="120000"/>
              </a:lnSpc>
              <a:spcBef>
                <a:spcPts val="500"/>
              </a:spcBef>
              <a:buClr>
                <a:schemeClr val="accent1"/>
              </a:buClr>
              <a:buSzPct val="100000"/>
              <a:buFont typeface="Arial" pitchFamily="34" charset="0"/>
              <a:buChar char="•"/>
              <a:defRPr sz="1200">
                <a:solidFill>
                  <a:schemeClr val="tx1"/>
                </a:solidFill>
                <a:latin typeface="Century Gothic"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9pPr>
          </a:lstStyle>
          <a:p>
            <a:pPr>
              <a:lnSpc>
                <a:spcPct val="100000"/>
              </a:lnSpc>
              <a:spcBef>
                <a:spcPct val="0"/>
              </a:spcBef>
              <a:buClrTx/>
              <a:buSzTx/>
              <a:buFontTx/>
              <a:buNone/>
            </a:pPr>
            <a:r>
              <a:rPr lang="zh-CN" altLang="en-US" sz="1800" dirty="0"/>
              <a:t>详细见网易云课堂，数据分析，第五节，</a:t>
            </a:r>
            <a:r>
              <a:rPr lang="en-US" altLang="zh-CN" sz="1800" dirty="0"/>
              <a:t>pandas</a:t>
            </a:r>
            <a:r>
              <a:rPr lang="zh-CN" altLang="en-US" sz="1800" dirty="0"/>
              <a:t>和处理文本数据，星座运势文本数据分析，提取形容词。</a:t>
            </a:r>
            <a:r>
              <a:rPr lang="zh-CN" altLang="en-US" sz="1800" dirty="0">
                <a:hlinkClick r:id="rId4"/>
              </a:rPr>
              <a:t>https://study.163.com/course/courseLearn.htm?courseId=1209491904#/learn/live?lessonId=1279737043&amp;courseId=1209491904</a:t>
            </a:r>
            <a:endParaRPr lang="zh-CN" altLang="en-US" sz="1800" dirty="0"/>
          </a:p>
        </p:txBody>
      </p:sp>
      <p:pic>
        <p:nvPicPr>
          <p:cNvPr id="79877" name="图片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276475"/>
            <a:ext cx="10620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969594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txBox="1">
            <a:spLocks noChangeArrowheads="1"/>
          </p:cNvSpPr>
          <p:nvPr/>
        </p:nvSpPr>
        <p:spPr bwMode="auto">
          <a:xfrm>
            <a:off x="911226" y="190500"/>
            <a:ext cx="3933336" cy="54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accent1"/>
              </a:buClr>
              <a:buSzPct val="100000"/>
              <a:buFont typeface="Arial" pitchFamily="34" charset="0"/>
              <a:buChar char="•"/>
              <a:defRPr sz="2000">
                <a:solidFill>
                  <a:schemeClr val="tx1"/>
                </a:solidFill>
                <a:latin typeface="Century Gothic" pitchFamily="34" charset="0"/>
              </a:defRPr>
            </a:lvl1pPr>
            <a:lvl2pPr marL="742950" indent="-285750">
              <a:lnSpc>
                <a:spcPct val="120000"/>
              </a:lnSpc>
              <a:spcBef>
                <a:spcPts val="500"/>
              </a:spcBef>
              <a:buClr>
                <a:schemeClr val="accent1"/>
              </a:buClr>
              <a:buSzPct val="100000"/>
              <a:buFont typeface="Arial" pitchFamily="34" charset="0"/>
              <a:buChar char="•"/>
              <a:defRPr>
                <a:solidFill>
                  <a:schemeClr val="tx1"/>
                </a:solidFill>
                <a:latin typeface="Century Gothic" pitchFamily="34" charset="0"/>
              </a:defRPr>
            </a:lvl2pPr>
            <a:lvl3pPr marL="1143000" indent="-228600">
              <a:lnSpc>
                <a:spcPct val="120000"/>
              </a:lnSpc>
              <a:spcBef>
                <a:spcPts val="500"/>
              </a:spcBef>
              <a:buClr>
                <a:schemeClr val="accent1"/>
              </a:buClr>
              <a:buSzPct val="100000"/>
              <a:buFont typeface="Arial" pitchFamily="34" charset="0"/>
              <a:buChar char="•"/>
              <a:defRPr sz="1600">
                <a:solidFill>
                  <a:schemeClr val="tx1"/>
                </a:solidFill>
                <a:latin typeface="Century Gothic" pitchFamily="34" charset="0"/>
              </a:defRPr>
            </a:lvl3pPr>
            <a:lvl4pPr marL="1600200" indent="-228600">
              <a:lnSpc>
                <a:spcPct val="120000"/>
              </a:lnSpc>
              <a:spcBef>
                <a:spcPts val="500"/>
              </a:spcBef>
              <a:buClr>
                <a:schemeClr val="accent1"/>
              </a:buClr>
              <a:buSzPct val="100000"/>
              <a:buFont typeface="Arial" pitchFamily="34" charset="0"/>
              <a:buChar char="•"/>
              <a:defRPr sz="1400">
                <a:solidFill>
                  <a:schemeClr val="tx1"/>
                </a:solidFill>
                <a:latin typeface="Century Gothic" pitchFamily="34" charset="0"/>
              </a:defRPr>
            </a:lvl4pPr>
            <a:lvl5pPr marL="2057400" indent="-228600">
              <a:lnSpc>
                <a:spcPct val="120000"/>
              </a:lnSpc>
              <a:spcBef>
                <a:spcPts val="500"/>
              </a:spcBef>
              <a:buClr>
                <a:schemeClr val="accent1"/>
              </a:buClr>
              <a:buSzPct val="100000"/>
              <a:buFont typeface="Arial" pitchFamily="34" charset="0"/>
              <a:buChar char="•"/>
              <a:defRPr sz="1200">
                <a:solidFill>
                  <a:schemeClr val="tx1"/>
                </a:solidFill>
                <a:latin typeface="Century Gothic" pitchFamily="34" charset="0"/>
              </a:defRPr>
            </a:lvl5pPr>
            <a:lvl6pPr marL="25146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6pPr>
            <a:lvl7pPr marL="29718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7pPr>
            <a:lvl8pPr marL="34290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8pPr>
            <a:lvl9pPr marL="38862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9pPr>
          </a:lstStyle>
          <a:p>
            <a:pPr defTabSz="914400" eaLnBrk="1" hangingPunct="1">
              <a:lnSpc>
                <a:spcPct val="90000"/>
              </a:lnSpc>
              <a:spcBef>
                <a:spcPct val="0"/>
              </a:spcBef>
              <a:buClrTx/>
              <a:buSzTx/>
              <a:buFontTx/>
              <a:buNone/>
            </a:pPr>
            <a:r>
              <a:rPr lang="zh-CN" altLang="en-US" sz="2800" b="1" dirty="0">
                <a:solidFill>
                  <a:srgbClr val="0070C0"/>
                </a:solidFill>
                <a:ea typeface="宋体" pitchFamily="2" charset="-122"/>
              </a:rPr>
              <a:t>适当了解扩展库</a:t>
            </a:r>
          </a:p>
        </p:txBody>
      </p:sp>
      <p:sp>
        <p:nvSpPr>
          <p:cNvPr id="80899" name="矩形 2"/>
          <p:cNvSpPr>
            <a:spLocks noChangeArrowheads="1"/>
          </p:cNvSpPr>
          <p:nvPr/>
        </p:nvSpPr>
        <p:spPr bwMode="auto">
          <a:xfrm>
            <a:off x="911225" y="1038225"/>
            <a:ext cx="8148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itchFamily="34" charset="0"/>
              <a:buChar char="•"/>
              <a:defRPr sz="2000">
                <a:solidFill>
                  <a:schemeClr val="tx1"/>
                </a:solidFill>
                <a:latin typeface="Century Gothic" pitchFamily="34" charset="0"/>
              </a:defRPr>
            </a:lvl1pPr>
            <a:lvl2pPr marL="742950" indent="-285750">
              <a:lnSpc>
                <a:spcPct val="120000"/>
              </a:lnSpc>
              <a:spcBef>
                <a:spcPts val="500"/>
              </a:spcBef>
              <a:buClr>
                <a:schemeClr val="accent1"/>
              </a:buClr>
              <a:buSzPct val="100000"/>
              <a:buFont typeface="Arial" pitchFamily="34" charset="0"/>
              <a:buChar char="•"/>
              <a:defRPr>
                <a:solidFill>
                  <a:schemeClr val="tx1"/>
                </a:solidFill>
                <a:latin typeface="Century Gothic" pitchFamily="34" charset="0"/>
              </a:defRPr>
            </a:lvl2pPr>
            <a:lvl3pPr marL="1143000" indent="-228600">
              <a:lnSpc>
                <a:spcPct val="120000"/>
              </a:lnSpc>
              <a:spcBef>
                <a:spcPts val="500"/>
              </a:spcBef>
              <a:buClr>
                <a:schemeClr val="accent1"/>
              </a:buClr>
              <a:buSzPct val="100000"/>
              <a:buFont typeface="Arial" pitchFamily="34" charset="0"/>
              <a:buChar char="•"/>
              <a:defRPr sz="1600">
                <a:solidFill>
                  <a:schemeClr val="tx1"/>
                </a:solidFill>
                <a:latin typeface="Century Gothic" pitchFamily="34" charset="0"/>
              </a:defRPr>
            </a:lvl3pPr>
            <a:lvl4pPr marL="1600200" indent="-228600">
              <a:lnSpc>
                <a:spcPct val="120000"/>
              </a:lnSpc>
              <a:spcBef>
                <a:spcPts val="500"/>
              </a:spcBef>
              <a:buClr>
                <a:schemeClr val="accent1"/>
              </a:buClr>
              <a:buSzPct val="100000"/>
              <a:buFont typeface="Arial" pitchFamily="34" charset="0"/>
              <a:buChar char="•"/>
              <a:defRPr sz="1400">
                <a:solidFill>
                  <a:schemeClr val="tx1"/>
                </a:solidFill>
                <a:latin typeface="Century Gothic" pitchFamily="34" charset="0"/>
              </a:defRPr>
            </a:lvl4pPr>
            <a:lvl5pPr marL="2057400" indent="-228600">
              <a:lnSpc>
                <a:spcPct val="120000"/>
              </a:lnSpc>
              <a:spcBef>
                <a:spcPts val="500"/>
              </a:spcBef>
              <a:buClr>
                <a:schemeClr val="accent1"/>
              </a:buClr>
              <a:buSzPct val="100000"/>
              <a:buFont typeface="Arial" pitchFamily="34" charset="0"/>
              <a:buChar char="•"/>
              <a:defRPr sz="1200">
                <a:solidFill>
                  <a:schemeClr val="tx1"/>
                </a:solidFill>
                <a:latin typeface="Century Gothic"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9pPr>
          </a:lstStyle>
          <a:p>
            <a:pPr>
              <a:lnSpc>
                <a:spcPct val="100000"/>
              </a:lnSpc>
              <a:spcBef>
                <a:spcPct val="0"/>
              </a:spcBef>
              <a:buClrTx/>
              <a:buSzTx/>
              <a:buFontTx/>
              <a:buNone/>
            </a:pPr>
            <a:r>
              <a:rPr lang="zh-CN" altLang="en-US" dirty="0">
                <a:solidFill>
                  <a:srgbClr val="FF0000"/>
                </a:solidFill>
              </a:rPr>
              <a:t>汉字拼音转换工具：</a:t>
            </a:r>
            <a:r>
              <a:rPr lang="en-US" altLang="zh-CN" dirty="0">
                <a:solidFill>
                  <a:srgbClr val="FF0000"/>
                </a:solidFill>
                <a:hlinkClick r:id="rId3"/>
              </a:rPr>
              <a:t>https://github.com/mozillazg/python-pinyin</a:t>
            </a:r>
            <a:endParaRPr lang="zh-CN" altLang="en-US" dirty="0">
              <a:solidFill>
                <a:srgbClr val="FF0000"/>
              </a:solidFill>
            </a:endParaRPr>
          </a:p>
        </p:txBody>
      </p:sp>
      <p:sp>
        <p:nvSpPr>
          <p:cNvPr id="80900" name="矩形 1"/>
          <p:cNvSpPr>
            <a:spLocks noChangeArrowheads="1"/>
          </p:cNvSpPr>
          <p:nvPr/>
        </p:nvSpPr>
        <p:spPr bwMode="auto">
          <a:xfrm>
            <a:off x="1092200" y="1450609"/>
            <a:ext cx="8021638"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itchFamily="34" charset="0"/>
              <a:buChar char="•"/>
              <a:defRPr sz="2000">
                <a:solidFill>
                  <a:schemeClr val="tx1"/>
                </a:solidFill>
                <a:latin typeface="Century Gothic" pitchFamily="34" charset="0"/>
              </a:defRPr>
            </a:lvl1pPr>
            <a:lvl2pPr marL="742950" indent="-285750">
              <a:lnSpc>
                <a:spcPct val="120000"/>
              </a:lnSpc>
              <a:spcBef>
                <a:spcPts val="500"/>
              </a:spcBef>
              <a:buClr>
                <a:schemeClr val="accent1"/>
              </a:buClr>
              <a:buSzPct val="100000"/>
              <a:buFont typeface="Arial" pitchFamily="34" charset="0"/>
              <a:buChar char="•"/>
              <a:defRPr>
                <a:solidFill>
                  <a:schemeClr val="tx1"/>
                </a:solidFill>
                <a:latin typeface="Century Gothic" pitchFamily="34" charset="0"/>
              </a:defRPr>
            </a:lvl2pPr>
            <a:lvl3pPr marL="1143000" indent="-228600">
              <a:lnSpc>
                <a:spcPct val="120000"/>
              </a:lnSpc>
              <a:spcBef>
                <a:spcPts val="500"/>
              </a:spcBef>
              <a:buClr>
                <a:schemeClr val="accent1"/>
              </a:buClr>
              <a:buSzPct val="100000"/>
              <a:buFont typeface="Arial" pitchFamily="34" charset="0"/>
              <a:buChar char="•"/>
              <a:defRPr sz="1600">
                <a:solidFill>
                  <a:schemeClr val="tx1"/>
                </a:solidFill>
                <a:latin typeface="Century Gothic" pitchFamily="34" charset="0"/>
              </a:defRPr>
            </a:lvl3pPr>
            <a:lvl4pPr marL="1600200" indent="-228600">
              <a:lnSpc>
                <a:spcPct val="120000"/>
              </a:lnSpc>
              <a:spcBef>
                <a:spcPts val="500"/>
              </a:spcBef>
              <a:buClr>
                <a:schemeClr val="accent1"/>
              </a:buClr>
              <a:buSzPct val="100000"/>
              <a:buFont typeface="Arial" pitchFamily="34" charset="0"/>
              <a:buChar char="•"/>
              <a:defRPr sz="1400">
                <a:solidFill>
                  <a:schemeClr val="tx1"/>
                </a:solidFill>
                <a:latin typeface="Century Gothic" pitchFamily="34" charset="0"/>
              </a:defRPr>
            </a:lvl4pPr>
            <a:lvl5pPr marL="2057400" indent="-228600">
              <a:lnSpc>
                <a:spcPct val="120000"/>
              </a:lnSpc>
              <a:spcBef>
                <a:spcPts val="500"/>
              </a:spcBef>
              <a:buClr>
                <a:schemeClr val="accent1"/>
              </a:buClr>
              <a:buSzPct val="100000"/>
              <a:buFont typeface="Arial" pitchFamily="34" charset="0"/>
              <a:buChar char="•"/>
              <a:defRPr sz="1200">
                <a:solidFill>
                  <a:schemeClr val="tx1"/>
                </a:solidFill>
                <a:latin typeface="Century Gothic"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9pPr>
          </a:lstStyle>
          <a:p>
            <a:pPr>
              <a:lnSpc>
                <a:spcPts val="4000"/>
              </a:lnSpc>
              <a:spcBef>
                <a:spcPct val="0"/>
              </a:spcBef>
              <a:buClrTx/>
              <a:buSzTx/>
              <a:buFontTx/>
              <a:buNone/>
            </a:pPr>
            <a:r>
              <a:rPr lang="en-US" altLang="zh-CN" sz="2800" b="1" dirty="0">
                <a:solidFill>
                  <a:srgbClr val="000080"/>
                </a:solidFill>
                <a:latin typeface="Times New Roman" pitchFamily="18" charset="0"/>
                <a:cs typeface="Times New Roman" pitchFamily="18" charset="0"/>
              </a:rPr>
              <a:t>from </a:t>
            </a:r>
            <a:r>
              <a:rPr lang="en-US" altLang="zh-CN" sz="2800" dirty="0" err="1">
                <a:solidFill>
                  <a:srgbClr val="000000"/>
                </a:solidFill>
                <a:latin typeface="Times New Roman" pitchFamily="18" charset="0"/>
                <a:cs typeface="Times New Roman" pitchFamily="18" charset="0"/>
              </a:rPr>
              <a:t>pypinyin</a:t>
            </a:r>
            <a:r>
              <a:rPr lang="en-US" altLang="zh-CN" sz="2800" dirty="0">
                <a:solidFill>
                  <a:srgbClr val="000000"/>
                </a:solidFill>
                <a:latin typeface="Times New Roman" pitchFamily="18" charset="0"/>
                <a:cs typeface="Times New Roman" pitchFamily="18" charset="0"/>
              </a:rPr>
              <a:t> </a:t>
            </a:r>
            <a:r>
              <a:rPr lang="en-US" altLang="zh-CN" sz="2800" b="1" dirty="0">
                <a:solidFill>
                  <a:srgbClr val="000080"/>
                </a:solidFill>
                <a:latin typeface="Times New Roman" pitchFamily="18" charset="0"/>
                <a:cs typeface="Times New Roman" pitchFamily="18" charset="0"/>
              </a:rPr>
              <a:t>import </a:t>
            </a:r>
            <a:r>
              <a:rPr lang="en-US" altLang="zh-CN" sz="2800" dirty="0">
                <a:solidFill>
                  <a:srgbClr val="000000"/>
                </a:solidFill>
                <a:latin typeface="Times New Roman" pitchFamily="18" charset="0"/>
                <a:cs typeface="Times New Roman" pitchFamily="18" charset="0"/>
              </a:rPr>
              <a:t>pinyin</a:t>
            </a:r>
            <a:br>
              <a:rPr lang="en-US" altLang="zh-CN" sz="2800" dirty="0">
                <a:solidFill>
                  <a:srgbClr val="000000"/>
                </a:solidFill>
                <a:latin typeface="Times New Roman" pitchFamily="18" charset="0"/>
                <a:cs typeface="Times New Roman" pitchFamily="18" charset="0"/>
              </a:rPr>
            </a:br>
            <a:r>
              <a:rPr lang="en-US" altLang="zh-CN" sz="2800" dirty="0">
                <a:solidFill>
                  <a:srgbClr val="000080"/>
                </a:solidFill>
                <a:latin typeface="Times New Roman" pitchFamily="18" charset="0"/>
                <a:cs typeface="Times New Roman" pitchFamily="18" charset="0"/>
              </a:rPr>
              <a:t>print</a:t>
            </a:r>
            <a:r>
              <a:rPr lang="en-US" altLang="zh-CN" sz="2800" dirty="0">
                <a:solidFill>
                  <a:srgbClr val="000000"/>
                </a:solidFill>
                <a:latin typeface="Times New Roman" pitchFamily="18" charset="0"/>
                <a:cs typeface="Times New Roman" pitchFamily="18" charset="0"/>
              </a:rPr>
              <a:t>(pinyin(</a:t>
            </a:r>
            <a:r>
              <a:rPr lang="en-US" altLang="zh-CN" sz="2800" b="1" dirty="0">
                <a:solidFill>
                  <a:srgbClr val="008080"/>
                </a:solidFill>
                <a:latin typeface="Times New Roman" pitchFamily="18" charset="0"/>
                <a:cs typeface="Times New Roman" pitchFamily="18" charset="0"/>
              </a:rPr>
              <a:t>'</a:t>
            </a:r>
            <a:r>
              <a:rPr lang="zh-CN" altLang="en-US" sz="2800" b="1" dirty="0">
                <a:solidFill>
                  <a:srgbClr val="008080"/>
                </a:solidFill>
                <a:latin typeface="Times New Roman" pitchFamily="18" charset="0"/>
                <a:ea typeface="宋体" pitchFamily="2" charset="-122"/>
                <a:cs typeface="Times New Roman" pitchFamily="18" charset="0"/>
              </a:rPr>
              <a:t>张三丰</a:t>
            </a:r>
            <a:r>
              <a:rPr lang="en-US" altLang="zh-CN" sz="2800" b="1" dirty="0">
                <a:solidFill>
                  <a:srgbClr val="008080"/>
                </a:solidFill>
                <a:latin typeface="Times New Roman" pitchFamily="18" charset="0"/>
                <a:cs typeface="Times New Roman" pitchFamily="18" charset="0"/>
              </a:rPr>
              <a:t>'</a:t>
            </a:r>
            <a:r>
              <a:rPr lang="en-US" altLang="zh-CN" sz="2800" dirty="0">
                <a:solidFill>
                  <a:srgbClr val="000000"/>
                </a:solidFill>
                <a:latin typeface="Times New Roman" pitchFamily="18" charset="0"/>
                <a:cs typeface="Times New Roman" pitchFamily="18" charset="0"/>
              </a:rPr>
              <a:t>))</a:t>
            </a:r>
            <a:endParaRPr lang="en-US" altLang="zh-CN" sz="2800" dirty="0">
              <a:latin typeface="Times New Roman" pitchFamily="18" charset="0"/>
              <a:cs typeface="Times New Roman" pitchFamily="18" charset="0"/>
            </a:endParaRPr>
          </a:p>
          <a:p>
            <a:pPr>
              <a:lnSpc>
                <a:spcPts val="4000"/>
              </a:lnSpc>
              <a:spcBef>
                <a:spcPct val="0"/>
              </a:spcBef>
              <a:buClrTx/>
              <a:buSzTx/>
              <a:buFontTx/>
              <a:buNone/>
            </a:pPr>
            <a:r>
              <a:rPr lang="en-US" altLang="zh-CN" sz="2800" dirty="0">
                <a:solidFill>
                  <a:srgbClr val="0070C0"/>
                </a:solidFill>
                <a:latin typeface="Times New Roman" pitchFamily="18" charset="0"/>
                <a:cs typeface="Times New Roman" pitchFamily="18" charset="0"/>
              </a:rPr>
              <a:t>#</a:t>
            </a:r>
            <a:r>
              <a:rPr lang="zh-CN" altLang="en-US" sz="2800" dirty="0">
                <a:solidFill>
                  <a:srgbClr val="0070C0"/>
                </a:solidFill>
                <a:latin typeface="Times New Roman" pitchFamily="18" charset="0"/>
                <a:cs typeface="Times New Roman" pitchFamily="18" charset="0"/>
              </a:rPr>
              <a:t>[['zhāng'], ['sān'], ['fēng']]</a:t>
            </a:r>
            <a:endParaRPr lang="en-US" altLang="zh-CN" sz="2800" dirty="0">
              <a:solidFill>
                <a:srgbClr val="0070C0"/>
              </a:solidFill>
              <a:latin typeface="Times New Roman" pitchFamily="18" charset="0"/>
              <a:cs typeface="Times New Roman" pitchFamily="18" charset="0"/>
            </a:endParaRPr>
          </a:p>
          <a:p>
            <a:pPr>
              <a:lnSpc>
                <a:spcPts val="4000"/>
              </a:lnSpc>
              <a:spcBef>
                <a:spcPct val="0"/>
              </a:spcBef>
              <a:buClrTx/>
              <a:buSzTx/>
              <a:buFontTx/>
              <a:buNone/>
            </a:pPr>
            <a:r>
              <a:rPr lang="en-US" altLang="zh-CN" sz="2800" dirty="0">
                <a:solidFill>
                  <a:srgbClr val="000080"/>
                </a:solidFill>
                <a:latin typeface="Times New Roman" pitchFamily="18" charset="0"/>
                <a:cs typeface="Times New Roman" pitchFamily="18" charset="0"/>
              </a:rPr>
              <a:t>print</a:t>
            </a:r>
            <a:r>
              <a:rPr lang="en-US" altLang="zh-CN" sz="2800" dirty="0">
                <a:solidFill>
                  <a:srgbClr val="000000"/>
                </a:solidFill>
                <a:latin typeface="Times New Roman" pitchFamily="18" charset="0"/>
                <a:cs typeface="Times New Roman" pitchFamily="18" charset="0"/>
              </a:rPr>
              <a:t>(pinyin(</a:t>
            </a:r>
            <a:r>
              <a:rPr lang="en-US" altLang="zh-CN" sz="2800" b="1" dirty="0">
                <a:solidFill>
                  <a:srgbClr val="008080"/>
                </a:solidFill>
                <a:latin typeface="Times New Roman" pitchFamily="18" charset="0"/>
                <a:cs typeface="Times New Roman" pitchFamily="18" charset="0"/>
              </a:rPr>
              <a:t>'</a:t>
            </a:r>
            <a:r>
              <a:rPr lang="zh-CN" altLang="en-US" sz="2800" b="1" dirty="0">
                <a:solidFill>
                  <a:srgbClr val="008080"/>
                </a:solidFill>
                <a:latin typeface="Times New Roman" pitchFamily="18" charset="0"/>
                <a:ea typeface="宋体" pitchFamily="2" charset="-122"/>
                <a:cs typeface="Times New Roman" pitchFamily="18" charset="0"/>
              </a:rPr>
              <a:t>张三丰</a:t>
            </a:r>
            <a:r>
              <a:rPr lang="en-US" altLang="zh-CN" sz="2800" b="1" dirty="0">
                <a:solidFill>
                  <a:srgbClr val="008080"/>
                </a:solidFill>
                <a:latin typeface="Times New Roman" pitchFamily="18" charset="0"/>
                <a:cs typeface="Times New Roman" pitchFamily="18" charset="0"/>
              </a:rPr>
              <a:t>'</a:t>
            </a:r>
            <a:r>
              <a:rPr lang="en-US" altLang="zh-CN" sz="2800" dirty="0">
                <a:solidFill>
                  <a:srgbClr val="000000"/>
                </a:solidFill>
                <a:latin typeface="Times New Roman" pitchFamily="18" charset="0"/>
                <a:cs typeface="Times New Roman" pitchFamily="18" charset="0"/>
              </a:rPr>
              <a:t>,</a:t>
            </a:r>
            <a:r>
              <a:rPr lang="en-US" altLang="zh-CN" sz="2800" dirty="0">
                <a:solidFill>
                  <a:srgbClr val="0000FF"/>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a:t>
            </a:r>
            <a:endParaRPr lang="en-US" altLang="zh-CN" sz="2800" dirty="0">
              <a:latin typeface="Times New Roman" pitchFamily="18" charset="0"/>
              <a:cs typeface="Times New Roman" pitchFamily="18" charset="0"/>
            </a:endParaRPr>
          </a:p>
          <a:p>
            <a:pPr>
              <a:lnSpc>
                <a:spcPts val="4000"/>
              </a:lnSpc>
              <a:spcBef>
                <a:spcPct val="0"/>
              </a:spcBef>
              <a:buClrTx/>
              <a:buSzTx/>
              <a:buFontTx/>
              <a:buNone/>
            </a:pPr>
            <a:r>
              <a:rPr lang="en-US" altLang="zh-CN" sz="2800" dirty="0">
                <a:solidFill>
                  <a:srgbClr val="0070C0"/>
                </a:solidFill>
                <a:latin typeface="Times New Roman" pitchFamily="18" charset="0"/>
                <a:cs typeface="Times New Roman" pitchFamily="18" charset="0"/>
              </a:rPr>
              <a:t>#[['zha1ng'], ['sa1n'], ['fe1ng']]</a:t>
            </a:r>
          </a:p>
          <a:p>
            <a:pPr>
              <a:lnSpc>
                <a:spcPts val="4000"/>
              </a:lnSpc>
              <a:spcBef>
                <a:spcPct val="0"/>
              </a:spcBef>
              <a:buClrTx/>
              <a:buSzTx/>
              <a:buFontTx/>
              <a:buNone/>
            </a:pPr>
            <a:r>
              <a:rPr lang="en-US" altLang="zh-CN" sz="2800" dirty="0">
                <a:solidFill>
                  <a:srgbClr val="000080"/>
                </a:solidFill>
                <a:latin typeface="Times New Roman" pitchFamily="18" charset="0"/>
                <a:cs typeface="Times New Roman" pitchFamily="18" charset="0"/>
              </a:rPr>
              <a:t>print</a:t>
            </a:r>
            <a:r>
              <a:rPr lang="en-US" altLang="zh-CN" sz="2800" dirty="0">
                <a:solidFill>
                  <a:srgbClr val="000000"/>
                </a:solidFill>
                <a:latin typeface="Times New Roman" pitchFamily="18" charset="0"/>
                <a:cs typeface="Times New Roman" pitchFamily="18" charset="0"/>
              </a:rPr>
              <a:t>(pinyin(</a:t>
            </a:r>
            <a:r>
              <a:rPr lang="en-US" altLang="zh-CN" sz="2800" b="1" dirty="0">
                <a:solidFill>
                  <a:srgbClr val="008080"/>
                </a:solidFill>
                <a:latin typeface="Times New Roman" pitchFamily="18" charset="0"/>
                <a:cs typeface="Times New Roman" pitchFamily="18" charset="0"/>
              </a:rPr>
              <a:t>'</a:t>
            </a:r>
            <a:r>
              <a:rPr lang="zh-CN" altLang="en-US" sz="2800" b="1" dirty="0">
                <a:solidFill>
                  <a:srgbClr val="008080"/>
                </a:solidFill>
                <a:latin typeface="Times New Roman" pitchFamily="18" charset="0"/>
                <a:ea typeface="宋体" pitchFamily="2" charset="-122"/>
                <a:cs typeface="Times New Roman" pitchFamily="18" charset="0"/>
              </a:rPr>
              <a:t>张三丰</a:t>
            </a:r>
            <a:r>
              <a:rPr lang="en-US" altLang="zh-CN" sz="2800" b="1" dirty="0">
                <a:solidFill>
                  <a:srgbClr val="008080"/>
                </a:solidFill>
                <a:latin typeface="Times New Roman" pitchFamily="18" charset="0"/>
                <a:cs typeface="Times New Roman" pitchFamily="18" charset="0"/>
              </a:rPr>
              <a:t>'</a:t>
            </a:r>
            <a:r>
              <a:rPr lang="en-US" altLang="zh-CN" sz="2800" dirty="0">
                <a:solidFill>
                  <a:srgbClr val="000000"/>
                </a:solidFill>
                <a:latin typeface="Times New Roman" pitchFamily="18" charset="0"/>
                <a:cs typeface="Times New Roman" pitchFamily="18" charset="0"/>
              </a:rPr>
              <a:t>,</a:t>
            </a:r>
            <a:r>
              <a:rPr lang="en-US" altLang="zh-CN" sz="2800" dirty="0">
                <a:solidFill>
                  <a:srgbClr val="0000FF"/>
                </a:solidFill>
                <a:latin typeface="Times New Roman" pitchFamily="18" charset="0"/>
                <a:cs typeface="Times New Roman" pitchFamily="18" charset="0"/>
              </a:rPr>
              <a:t>3</a:t>
            </a:r>
            <a:r>
              <a:rPr lang="en-US" altLang="zh-CN" sz="2800" dirty="0">
                <a:solidFill>
                  <a:srgbClr val="000000"/>
                </a:solidFill>
                <a:latin typeface="Times New Roman" pitchFamily="18" charset="0"/>
                <a:cs typeface="Times New Roman" pitchFamily="18" charset="0"/>
              </a:rPr>
              <a:t>))</a:t>
            </a:r>
            <a:endParaRPr lang="en-US" altLang="zh-CN" sz="3600" dirty="0">
              <a:latin typeface="Times New Roman" pitchFamily="18" charset="0"/>
              <a:cs typeface="Times New Roman" pitchFamily="18" charset="0"/>
            </a:endParaRPr>
          </a:p>
          <a:p>
            <a:pPr>
              <a:lnSpc>
                <a:spcPts val="4000"/>
              </a:lnSpc>
              <a:spcBef>
                <a:spcPct val="0"/>
              </a:spcBef>
              <a:buClrTx/>
              <a:buSzTx/>
              <a:buFontTx/>
              <a:buNone/>
            </a:pPr>
            <a:r>
              <a:rPr lang="en-US" altLang="zh-CN" sz="2800" dirty="0">
                <a:solidFill>
                  <a:srgbClr val="0070C0"/>
                </a:solidFill>
                <a:latin typeface="Times New Roman" pitchFamily="18" charset="0"/>
                <a:cs typeface="Times New Roman" pitchFamily="18" charset="0"/>
              </a:rPr>
              <a:t>#[['</a:t>
            </a:r>
            <a:r>
              <a:rPr lang="en-US" altLang="zh-CN" sz="2800" dirty="0" err="1">
                <a:solidFill>
                  <a:srgbClr val="0070C0"/>
                </a:solidFill>
                <a:latin typeface="Times New Roman" pitchFamily="18" charset="0"/>
                <a:cs typeface="Times New Roman" pitchFamily="18" charset="0"/>
              </a:rPr>
              <a:t>zh</a:t>
            </a:r>
            <a:r>
              <a:rPr lang="en-US" altLang="zh-CN" sz="2800" dirty="0">
                <a:solidFill>
                  <a:srgbClr val="0070C0"/>
                </a:solidFill>
                <a:latin typeface="Times New Roman" pitchFamily="18" charset="0"/>
                <a:cs typeface="Times New Roman" pitchFamily="18" charset="0"/>
              </a:rPr>
              <a:t>'], ['s'], ['f']]</a:t>
            </a:r>
          </a:p>
          <a:p>
            <a:pPr>
              <a:lnSpc>
                <a:spcPts val="3500"/>
              </a:lnSpc>
              <a:spcBef>
                <a:spcPct val="0"/>
              </a:spcBef>
              <a:buClrTx/>
              <a:buSzTx/>
              <a:buFontTx/>
              <a:buNone/>
            </a:pPr>
            <a:r>
              <a:rPr lang="en-US" altLang="zh-CN" sz="2800" dirty="0">
                <a:solidFill>
                  <a:srgbClr val="000080"/>
                </a:solidFill>
                <a:latin typeface="Times New Roman" pitchFamily="18" charset="0"/>
                <a:cs typeface="Times New Roman" pitchFamily="18" charset="0"/>
              </a:rPr>
              <a:t>print</a:t>
            </a:r>
            <a:r>
              <a:rPr lang="en-US" altLang="zh-CN" sz="2800" dirty="0">
                <a:solidFill>
                  <a:srgbClr val="000000"/>
                </a:solidFill>
                <a:latin typeface="Times New Roman" pitchFamily="18" charset="0"/>
                <a:cs typeface="Times New Roman" pitchFamily="18" charset="0"/>
              </a:rPr>
              <a:t>(</a:t>
            </a:r>
            <a:r>
              <a:rPr lang="en-US" altLang="zh-CN" sz="2800" dirty="0">
                <a:solidFill>
                  <a:srgbClr val="000080"/>
                </a:solidFill>
                <a:latin typeface="Times New Roman" pitchFamily="18" charset="0"/>
                <a:cs typeface="Times New Roman" pitchFamily="18" charset="0"/>
              </a:rPr>
              <a:t>sorted</a:t>
            </a:r>
            <a:r>
              <a:rPr lang="en-US" altLang="zh-CN" sz="2800" dirty="0">
                <a:solidFill>
                  <a:srgbClr val="000000"/>
                </a:solidFill>
                <a:latin typeface="Times New Roman" pitchFamily="18" charset="0"/>
                <a:cs typeface="Times New Roman" pitchFamily="18" charset="0"/>
              </a:rPr>
              <a:t>(</a:t>
            </a:r>
            <a:r>
              <a:rPr lang="en-US" altLang="zh-CN" sz="2800" b="1" dirty="0">
                <a:solidFill>
                  <a:srgbClr val="008080"/>
                </a:solidFill>
                <a:latin typeface="Times New Roman" pitchFamily="18" charset="0"/>
                <a:cs typeface="Times New Roman" pitchFamily="18" charset="0"/>
              </a:rPr>
              <a:t>'</a:t>
            </a:r>
            <a:r>
              <a:rPr lang="zh-CN" altLang="en-US" sz="2800" b="1" dirty="0">
                <a:solidFill>
                  <a:srgbClr val="008080"/>
                </a:solidFill>
                <a:latin typeface="Times New Roman" pitchFamily="18" charset="0"/>
                <a:ea typeface="宋体" pitchFamily="2" charset="-122"/>
                <a:cs typeface="Times New Roman" pitchFamily="18" charset="0"/>
              </a:rPr>
              <a:t>学习是一件快乐的事情</a:t>
            </a:r>
            <a:r>
              <a:rPr lang="en-US" altLang="zh-CN" sz="2800" b="1" dirty="0">
                <a:solidFill>
                  <a:srgbClr val="008080"/>
                </a:solidFill>
                <a:latin typeface="Times New Roman" pitchFamily="18" charset="0"/>
                <a:cs typeface="Times New Roman" pitchFamily="18" charset="0"/>
              </a:rPr>
              <a:t>'</a:t>
            </a:r>
            <a:r>
              <a:rPr lang="en-US" altLang="zh-CN" sz="2800" dirty="0">
                <a:solidFill>
                  <a:srgbClr val="000000"/>
                </a:solidFill>
                <a:latin typeface="Times New Roman" pitchFamily="18" charset="0"/>
                <a:cs typeface="Times New Roman" pitchFamily="18" charset="0"/>
              </a:rPr>
              <a:t>,</a:t>
            </a:r>
            <a:r>
              <a:rPr lang="en-US" altLang="zh-CN" sz="2800" dirty="0">
                <a:solidFill>
                  <a:srgbClr val="660099"/>
                </a:solidFill>
                <a:latin typeface="Times New Roman" pitchFamily="18" charset="0"/>
                <a:cs typeface="Times New Roman" pitchFamily="18" charset="0"/>
              </a:rPr>
              <a:t>key </a:t>
            </a:r>
            <a:r>
              <a:rPr lang="en-US" altLang="zh-CN" sz="2800" dirty="0">
                <a:solidFill>
                  <a:srgbClr val="000000"/>
                </a:solidFill>
                <a:latin typeface="Times New Roman" pitchFamily="18" charset="0"/>
                <a:cs typeface="Times New Roman" pitchFamily="18" charset="0"/>
              </a:rPr>
              <a:t>= pinyin ))</a:t>
            </a:r>
            <a:endParaRPr lang="en-US" altLang="zh-CN" sz="3600" dirty="0">
              <a:latin typeface="Times New Roman" pitchFamily="18" charset="0"/>
              <a:cs typeface="Times New Roman" pitchFamily="18" charset="0"/>
            </a:endParaRPr>
          </a:p>
          <a:p>
            <a:pPr>
              <a:lnSpc>
                <a:spcPts val="4000"/>
              </a:lnSpc>
              <a:spcBef>
                <a:spcPct val="0"/>
              </a:spcBef>
              <a:buClrTx/>
              <a:buSzTx/>
              <a:buFontTx/>
              <a:buNone/>
            </a:pPr>
            <a:endParaRPr lang="zh-CN" altLang="en-US" sz="2800" dirty="0">
              <a:latin typeface="Times New Roman" pitchFamily="18" charset="0"/>
              <a:cs typeface="Times New Roman" pitchFamily="18" charset="0"/>
            </a:endParaRPr>
          </a:p>
        </p:txBody>
      </p:sp>
      <p:sp>
        <p:nvSpPr>
          <p:cNvPr id="80901" name="矩形 9"/>
          <p:cNvSpPr>
            <a:spLocks noChangeArrowheads="1"/>
          </p:cNvSpPr>
          <p:nvPr/>
        </p:nvSpPr>
        <p:spPr bwMode="auto">
          <a:xfrm>
            <a:off x="1055688" y="5589588"/>
            <a:ext cx="6445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itchFamily="34" charset="0"/>
              <a:buChar char="•"/>
              <a:defRPr sz="2000">
                <a:solidFill>
                  <a:schemeClr val="tx1"/>
                </a:solidFill>
                <a:latin typeface="Century Gothic" pitchFamily="34" charset="0"/>
              </a:defRPr>
            </a:lvl1pPr>
            <a:lvl2pPr marL="742950" indent="-285750">
              <a:lnSpc>
                <a:spcPct val="120000"/>
              </a:lnSpc>
              <a:spcBef>
                <a:spcPts val="500"/>
              </a:spcBef>
              <a:buClr>
                <a:schemeClr val="accent1"/>
              </a:buClr>
              <a:buSzPct val="100000"/>
              <a:buFont typeface="Arial" pitchFamily="34" charset="0"/>
              <a:buChar char="•"/>
              <a:defRPr>
                <a:solidFill>
                  <a:schemeClr val="tx1"/>
                </a:solidFill>
                <a:latin typeface="Century Gothic" pitchFamily="34" charset="0"/>
              </a:defRPr>
            </a:lvl2pPr>
            <a:lvl3pPr marL="1143000" indent="-228600">
              <a:lnSpc>
                <a:spcPct val="120000"/>
              </a:lnSpc>
              <a:spcBef>
                <a:spcPts val="500"/>
              </a:spcBef>
              <a:buClr>
                <a:schemeClr val="accent1"/>
              </a:buClr>
              <a:buSzPct val="100000"/>
              <a:buFont typeface="Arial" pitchFamily="34" charset="0"/>
              <a:buChar char="•"/>
              <a:defRPr sz="1600">
                <a:solidFill>
                  <a:schemeClr val="tx1"/>
                </a:solidFill>
                <a:latin typeface="Century Gothic" pitchFamily="34" charset="0"/>
              </a:defRPr>
            </a:lvl3pPr>
            <a:lvl4pPr marL="1600200" indent="-228600">
              <a:lnSpc>
                <a:spcPct val="120000"/>
              </a:lnSpc>
              <a:spcBef>
                <a:spcPts val="500"/>
              </a:spcBef>
              <a:buClr>
                <a:schemeClr val="accent1"/>
              </a:buClr>
              <a:buSzPct val="100000"/>
              <a:buFont typeface="Arial" pitchFamily="34" charset="0"/>
              <a:buChar char="•"/>
              <a:defRPr sz="1400">
                <a:solidFill>
                  <a:schemeClr val="tx1"/>
                </a:solidFill>
                <a:latin typeface="Century Gothic" pitchFamily="34" charset="0"/>
              </a:defRPr>
            </a:lvl4pPr>
            <a:lvl5pPr marL="2057400" indent="-228600">
              <a:lnSpc>
                <a:spcPct val="120000"/>
              </a:lnSpc>
              <a:spcBef>
                <a:spcPts val="500"/>
              </a:spcBef>
              <a:buClr>
                <a:schemeClr val="accent1"/>
              </a:buClr>
              <a:buSzPct val="100000"/>
              <a:buFont typeface="Arial" pitchFamily="34" charset="0"/>
              <a:buChar char="•"/>
              <a:defRPr sz="1200">
                <a:solidFill>
                  <a:schemeClr val="tx1"/>
                </a:solidFill>
                <a:latin typeface="Century Gothic"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9pPr>
          </a:lstStyle>
          <a:p>
            <a:pPr>
              <a:lnSpc>
                <a:spcPct val="100000"/>
              </a:lnSpc>
              <a:spcBef>
                <a:spcPct val="0"/>
              </a:spcBef>
              <a:buClrTx/>
              <a:buSzTx/>
              <a:buFontTx/>
              <a:buNone/>
            </a:pPr>
            <a:r>
              <a:rPr lang="en-US" altLang="zh-CN" sz="2400">
                <a:solidFill>
                  <a:srgbClr val="0070C0"/>
                </a:solidFill>
              </a:rPr>
              <a:t>#</a:t>
            </a:r>
            <a:r>
              <a:rPr lang="zh-CN" altLang="en-US" sz="2400">
                <a:solidFill>
                  <a:srgbClr val="0070C0"/>
                </a:solidFill>
              </a:rPr>
              <a:t>['的', '件', '快', '乐', '情', '是', '事', '学', '习', '一']</a:t>
            </a:r>
          </a:p>
        </p:txBody>
      </p:sp>
    </p:spTree>
    <p:extLst>
      <p:ext uri="{BB962C8B-B14F-4D97-AF65-F5344CB8AC3E}">
        <p14:creationId xmlns:p14="http://schemas.microsoft.com/office/powerpoint/2010/main" val="2796261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txBox="1">
            <a:spLocks noChangeArrowheads="1"/>
          </p:cNvSpPr>
          <p:nvPr/>
        </p:nvSpPr>
        <p:spPr bwMode="auto">
          <a:xfrm>
            <a:off x="1055688" y="-9525"/>
            <a:ext cx="96043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accent1"/>
              </a:buClr>
              <a:buSzPct val="100000"/>
              <a:buFont typeface="Arial" pitchFamily="34" charset="0"/>
              <a:buChar char="•"/>
              <a:defRPr sz="2000">
                <a:solidFill>
                  <a:schemeClr val="tx1"/>
                </a:solidFill>
                <a:latin typeface="Century Gothic" pitchFamily="34" charset="0"/>
              </a:defRPr>
            </a:lvl1pPr>
            <a:lvl2pPr marL="742950" indent="-285750">
              <a:lnSpc>
                <a:spcPct val="120000"/>
              </a:lnSpc>
              <a:spcBef>
                <a:spcPts val="500"/>
              </a:spcBef>
              <a:buClr>
                <a:schemeClr val="accent1"/>
              </a:buClr>
              <a:buSzPct val="100000"/>
              <a:buFont typeface="Arial" pitchFamily="34" charset="0"/>
              <a:buChar char="•"/>
              <a:defRPr>
                <a:solidFill>
                  <a:schemeClr val="tx1"/>
                </a:solidFill>
                <a:latin typeface="Century Gothic" pitchFamily="34" charset="0"/>
              </a:defRPr>
            </a:lvl2pPr>
            <a:lvl3pPr marL="1143000" indent="-228600">
              <a:lnSpc>
                <a:spcPct val="120000"/>
              </a:lnSpc>
              <a:spcBef>
                <a:spcPts val="500"/>
              </a:spcBef>
              <a:buClr>
                <a:schemeClr val="accent1"/>
              </a:buClr>
              <a:buSzPct val="100000"/>
              <a:buFont typeface="Arial" pitchFamily="34" charset="0"/>
              <a:buChar char="•"/>
              <a:defRPr sz="1600">
                <a:solidFill>
                  <a:schemeClr val="tx1"/>
                </a:solidFill>
                <a:latin typeface="Century Gothic" pitchFamily="34" charset="0"/>
              </a:defRPr>
            </a:lvl3pPr>
            <a:lvl4pPr marL="1600200" indent="-228600">
              <a:lnSpc>
                <a:spcPct val="120000"/>
              </a:lnSpc>
              <a:spcBef>
                <a:spcPts val="500"/>
              </a:spcBef>
              <a:buClr>
                <a:schemeClr val="accent1"/>
              </a:buClr>
              <a:buSzPct val="100000"/>
              <a:buFont typeface="Arial" pitchFamily="34" charset="0"/>
              <a:buChar char="•"/>
              <a:defRPr sz="1400">
                <a:solidFill>
                  <a:schemeClr val="tx1"/>
                </a:solidFill>
                <a:latin typeface="Century Gothic" pitchFamily="34" charset="0"/>
              </a:defRPr>
            </a:lvl4pPr>
            <a:lvl5pPr marL="2057400" indent="-228600">
              <a:lnSpc>
                <a:spcPct val="120000"/>
              </a:lnSpc>
              <a:spcBef>
                <a:spcPts val="500"/>
              </a:spcBef>
              <a:buClr>
                <a:schemeClr val="accent1"/>
              </a:buClr>
              <a:buSzPct val="100000"/>
              <a:buFont typeface="Arial" pitchFamily="34" charset="0"/>
              <a:buChar char="•"/>
              <a:defRPr sz="1200">
                <a:solidFill>
                  <a:schemeClr val="tx1"/>
                </a:solidFill>
                <a:latin typeface="Century Gothic" pitchFamily="34" charset="0"/>
              </a:defRPr>
            </a:lvl5pPr>
            <a:lvl6pPr marL="25146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6pPr>
            <a:lvl7pPr marL="29718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7pPr>
            <a:lvl8pPr marL="34290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8pPr>
            <a:lvl9pPr marL="38862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9pPr>
          </a:lstStyle>
          <a:p>
            <a:pPr defTabSz="914400" eaLnBrk="1" hangingPunct="1">
              <a:lnSpc>
                <a:spcPct val="90000"/>
              </a:lnSpc>
              <a:spcBef>
                <a:spcPct val="0"/>
              </a:spcBef>
              <a:buClrTx/>
              <a:buSzTx/>
              <a:buFontTx/>
              <a:buNone/>
            </a:pPr>
            <a:endParaRPr lang="zh-CN" altLang="en-US" sz="2800" b="1">
              <a:solidFill>
                <a:srgbClr val="0070C0"/>
              </a:solidFill>
              <a:ea typeface="宋体" pitchFamily="2" charset="-122"/>
            </a:endParaRPr>
          </a:p>
        </p:txBody>
      </p:sp>
      <p:sp>
        <p:nvSpPr>
          <p:cNvPr id="81923" name="矩形 2"/>
          <p:cNvSpPr>
            <a:spLocks noChangeArrowheads="1"/>
          </p:cNvSpPr>
          <p:nvPr/>
        </p:nvSpPr>
        <p:spPr bwMode="auto">
          <a:xfrm>
            <a:off x="853281" y="1011726"/>
            <a:ext cx="10009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itchFamily="34" charset="0"/>
              <a:buChar char="•"/>
              <a:defRPr sz="2000">
                <a:solidFill>
                  <a:schemeClr val="tx1"/>
                </a:solidFill>
                <a:latin typeface="Century Gothic" pitchFamily="34" charset="0"/>
              </a:defRPr>
            </a:lvl1pPr>
            <a:lvl2pPr marL="742950" indent="-285750">
              <a:lnSpc>
                <a:spcPct val="120000"/>
              </a:lnSpc>
              <a:spcBef>
                <a:spcPts val="500"/>
              </a:spcBef>
              <a:buClr>
                <a:schemeClr val="accent1"/>
              </a:buClr>
              <a:buSzPct val="100000"/>
              <a:buFont typeface="Arial" pitchFamily="34" charset="0"/>
              <a:buChar char="•"/>
              <a:defRPr>
                <a:solidFill>
                  <a:schemeClr val="tx1"/>
                </a:solidFill>
                <a:latin typeface="Century Gothic" pitchFamily="34" charset="0"/>
              </a:defRPr>
            </a:lvl2pPr>
            <a:lvl3pPr marL="1143000" indent="-228600">
              <a:lnSpc>
                <a:spcPct val="120000"/>
              </a:lnSpc>
              <a:spcBef>
                <a:spcPts val="500"/>
              </a:spcBef>
              <a:buClr>
                <a:schemeClr val="accent1"/>
              </a:buClr>
              <a:buSzPct val="100000"/>
              <a:buFont typeface="Arial" pitchFamily="34" charset="0"/>
              <a:buChar char="•"/>
              <a:defRPr sz="1600">
                <a:solidFill>
                  <a:schemeClr val="tx1"/>
                </a:solidFill>
                <a:latin typeface="Century Gothic" pitchFamily="34" charset="0"/>
              </a:defRPr>
            </a:lvl3pPr>
            <a:lvl4pPr marL="1600200" indent="-228600">
              <a:lnSpc>
                <a:spcPct val="120000"/>
              </a:lnSpc>
              <a:spcBef>
                <a:spcPts val="500"/>
              </a:spcBef>
              <a:buClr>
                <a:schemeClr val="accent1"/>
              </a:buClr>
              <a:buSzPct val="100000"/>
              <a:buFont typeface="Arial" pitchFamily="34" charset="0"/>
              <a:buChar char="•"/>
              <a:defRPr sz="1400">
                <a:solidFill>
                  <a:schemeClr val="tx1"/>
                </a:solidFill>
                <a:latin typeface="Century Gothic" pitchFamily="34" charset="0"/>
              </a:defRPr>
            </a:lvl4pPr>
            <a:lvl5pPr marL="2057400" indent="-228600">
              <a:lnSpc>
                <a:spcPct val="120000"/>
              </a:lnSpc>
              <a:spcBef>
                <a:spcPts val="500"/>
              </a:spcBef>
              <a:buClr>
                <a:schemeClr val="accent1"/>
              </a:buClr>
              <a:buSzPct val="100000"/>
              <a:buFont typeface="Arial" pitchFamily="34" charset="0"/>
              <a:buChar char="•"/>
              <a:defRPr sz="1200">
                <a:solidFill>
                  <a:schemeClr val="tx1"/>
                </a:solidFill>
                <a:latin typeface="Century Gothic"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9pPr>
          </a:lstStyle>
          <a:p>
            <a:pPr>
              <a:lnSpc>
                <a:spcPct val="100000"/>
              </a:lnSpc>
              <a:spcBef>
                <a:spcPct val="0"/>
              </a:spcBef>
              <a:buClrTx/>
              <a:buSzTx/>
              <a:buFontTx/>
              <a:buNone/>
            </a:pPr>
            <a:r>
              <a:rPr lang="en-US" altLang="zh-CN" b="1" dirty="0" err="1"/>
              <a:t>pyhton-docx</a:t>
            </a:r>
            <a:r>
              <a:rPr lang="zh-CN" altLang="en-US" b="1" dirty="0"/>
              <a:t>库解析</a:t>
            </a:r>
            <a:r>
              <a:rPr lang="en-US" altLang="zh-CN" b="1" dirty="0"/>
              <a:t>word</a:t>
            </a:r>
            <a:r>
              <a:rPr lang="zh-CN" altLang="en-US" b="1" dirty="0"/>
              <a:t>文档</a:t>
            </a:r>
            <a:r>
              <a:rPr lang="zh-CN" altLang="en-US" dirty="0">
                <a:solidFill>
                  <a:srgbClr val="FF0000"/>
                </a:solidFill>
              </a:rPr>
              <a:t>：</a:t>
            </a:r>
            <a:r>
              <a:rPr lang="en-US" altLang="zh-CN" dirty="0">
                <a:solidFill>
                  <a:srgbClr val="FF0000"/>
                </a:solidFill>
                <a:hlinkClick r:id="rId3"/>
              </a:rPr>
              <a:t>https://www.jianshu.com/p/3380d91264f7</a:t>
            </a:r>
            <a:endParaRPr lang="zh-CN" altLang="en-US" dirty="0">
              <a:solidFill>
                <a:srgbClr val="FF0000"/>
              </a:solidFill>
            </a:endParaRPr>
          </a:p>
        </p:txBody>
      </p:sp>
      <p:sp>
        <p:nvSpPr>
          <p:cNvPr id="81924" name="矩形 1"/>
          <p:cNvSpPr>
            <a:spLocks noChangeArrowheads="1"/>
          </p:cNvSpPr>
          <p:nvPr/>
        </p:nvSpPr>
        <p:spPr bwMode="auto">
          <a:xfrm>
            <a:off x="1055687" y="1411776"/>
            <a:ext cx="90201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itchFamily="34" charset="0"/>
              <a:buChar char="•"/>
              <a:defRPr sz="2000">
                <a:solidFill>
                  <a:schemeClr val="tx1"/>
                </a:solidFill>
                <a:latin typeface="Century Gothic" pitchFamily="34" charset="0"/>
              </a:defRPr>
            </a:lvl1pPr>
            <a:lvl2pPr marL="742950" indent="-285750">
              <a:lnSpc>
                <a:spcPct val="120000"/>
              </a:lnSpc>
              <a:spcBef>
                <a:spcPts val="500"/>
              </a:spcBef>
              <a:buClr>
                <a:schemeClr val="accent1"/>
              </a:buClr>
              <a:buSzPct val="100000"/>
              <a:buFont typeface="Arial" pitchFamily="34" charset="0"/>
              <a:buChar char="•"/>
              <a:defRPr>
                <a:solidFill>
                  <a:schemeClr val="tx1"/>
                </a:solidFill>
                <a:latin typeface="Century Gothic" pitchFamily="34" charset="0"/>
              </a:defRPr>
            </a:lvl2pPr>
            <a:lvl3pPr marL="1143000" indent="-228600">
              <a:lnSpc>
                <a:spcPct val="120000"/>
              </a:lnSpc>
              <a:spcBef>
                <a:spcPts val="500"/>
              </a:spcBef>
              <a:buClr>
                <a:schemeClr val="accent1"/>
              </a:buClr>
              <a:buSzPct val="100000"/>
              <a:buFont typeface="Arial" pitchFamily="34" charset="0"/>
              <a:buChar char="•"/>
              <a:defRPr sz="1600">
                <a:solidFill>
                  <a:schemeClr val="tx1"/>
                </a:solidFill>
                <a:latin typeface="Century Gothic" pitchFamily="34" charset="0"/>
              </a:defRPr>
            </a:lvl3pPr>
            <a:lvl4pPr marL="1600200" indent="-228600">
              <a:lnSpc>
                <a:spcPct val="120000"/>
              </a:lnSpc>
              <a:spcBef>
                <a:spcPts val="500"/>
              </a:spcBef>
              <a:buClr>
                <a:schemeClr val="accent1"/>
              </a:buClr>
              <a:buSzPct val="100000"/>
              <a:buFont typeface="Arial" pitchFamily="34" charset="0"/>
              <a:buChar char="•"/>
              <a:defRPr sz="1400">
                <a:solidFill>
                  <a:schemeClr val="tx1"/>
                </a:solidFill>
                <a:latin typeface="Century Gothic" pitchFamily="34" charset="0"/>
              </a:defRPr>
            </a:lvl4pPr>
            <a:lvl5pPr marL="2057400" indent="-228600">
              <a:lnSpc>
                <a:spcPct val="120000"/>
              </a:lnSpc>
              <a:spcBef>
                <a:spcPts val="500"/>
              </a:spcBef>
              <a:buClr>
                <a:schemeClr val="accent1"/>
              </a:buClr>
              <a:buSzPct val="100000"/>
              <a:buFont typeface="Arial" pitchFamily="34" charset="0"/>
              <a:buChar char="•"/>
              <a:defRPr sz="1200">
                <a:solidFill>
                  <a:schemeClr val="tx1"/>
                </a:solidFill>
                <a:latin typeface="Century Gothic"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9pPr>
          </a:lstStyle>
          <a:p>
            <a:pPr>
              <a:lnSpc>
                <a:spcPct val="100000"/>
              </a:lnSpc>
              <a:spcBef>
                <a:spcPct val="0"/>
              </a:spcBef>
              <a:buClrTx/>
              <a:buSzTx/>
              <a:buFontTx/>
              <a:buNone/>
            </a:pPr>
            <a:r>
              <a:rPr lang="en-US" altLang="zh-CN" sz="2400" i="1" dirty="0">
                <a:solidFill>
                  <a:srgbClr val="808080"/>
                </a:solidFill>
                <a:latin typeface="Consolas" pitchFamily="49" charset="0"/>
              </a:rPr>
              <a:t>#</a:t>
            </a:r>
            <a:r>
              <a:rPr lang="zh-CN" altLang="en-US" sz="2400" i="1" dirty="0">
                <a:solidFill>
                  <a:srgbClr val="808080"/>
                </a:solidFill>
                <a:latin typeface="宋体" pitchFamily="2" charset="-122"/>
                <a:ea typeface="宋体" pitchFamily="2" charset="-122"/>
              </a:rPr>
              <a:t>读取并输出</a:t>
            </a:r>
            <a:r>
              <a:rPr lang="en-US" altLang="zh-CN" sz="2400" i="1" dirty="0" err="1">
                <a:solidFill>
                  <a:srgbClr val="808080"/>
                </a:solidFill>
                <a:latin typeface="Consolas" pitchFamily="49" charset="0"/>
              </a:rPr>
              <a:t>docx</a:t>
            </a:r>
            <a:r>
              <a:rPr lang="zh-CN" altLang="en-US" sz="2400" i="1" dirty="0">
                <a:solidFill>
                  <a:srgbClr val="808080"/>
                </a:solidFill>
                <a:latin typeface="宋体" pitchFamily="2" charset="-122"/>
                <a:ea typeface="宋体" pitchFamily="2" charset="-122"/>
              </a:rPr>
              <a:t>文档中的所有表格里的内容</a:t>
            </a:r>
            <a:endParaRPr lang="zh-CN" altLang="en-US" sz="3200" dirty="0"/>
          </a:p>
          <a:p>
            <a:pPr>
              <a:lnSpc>
                <a:spcPct val="100000"/>
              </a:lnSpc>
              <a:spcBef>
                <a:spcPct val="0"/>
              </a:spcBef>
              <a:buClrTx/>
              <a:buSzTx/>
              <a:buFontTx/>
              <a:buNone/>
            </a:pPr>
            <a:r>
              <a:rPr lang="en-US" altLang="zh-CN" sz="2400" b="1" dirty="0">
                <a:solidFill>
                  <a:srgbClr val="000080"/>
                </a:solidFill>
                <a:latin typeface="Consolas" pitchFamily="49" charset="0"/>
              </a:rPr>
              <a:t>from </a:t>
            </a:r>
            <a:r>
              <a:rPr lang="en-US" altLang="zh-CN" sz="2400" dirty="0" err="1">
                <a:solidFill>
                  <a:srgbClr val="000000"/>
                </a:solidFill>
                <a:latin typeface="Consolas" pitchFamily="49" charset="0"/>
              </a:rPr>
              <a:t>docx</a:t>
            </a:r>
            <a:r>
              <a:rPr lang="en-US" altLang="zh-CN" sz="2400" dirty="0">
                <a:solidFill>
                  <a:srgbClr val="000000"/>
                </a:solidFill>
                <a:latin typeface="Consolas" pitchFamily="49" charset="0"/>
              </a:rPr>
              <a:t> </a:t>
            </a:r>
            <a:r>
              <a:rPr lang="en-US" altLang="zh-CN" sz="2400" b="1" dirty="0">
                <a:solidFill>
                  <a:srgbClr val="000080"/>
                </a:solidFill>
                <a:latin typeface="Consolas" pitchFamily="49" charset="0"/>
              </a:rPr>
              <a:t>import </a:t>
            </a:r>
            <a:r>
              <a:rPr lang="en-US" altLang="zh-CN" sz="2400" dirty="0">
                <a:solidFill>
                  <a:srgbClr val="000000"/>
                </a:solidFill>
                <a:latin typeface="Consolas" pitchFamily="49" charset="0"/>
              </a:rPr>
              <a:t>Document</a:t>
            </a:r>
            <a:br>
              <a:rPr lang="en-US" altLang="zh-CN" sz="2400" dirty="0">
                <a:solidFill>
                  <a:srgbClr val="000000"/>
                </a:solidFill>
                <a:latin typeface="Consolas" pitchFamily="49" charset="0"/>
              </a:rPr>
            </a:br>
            <a:r>
              <a:rPr lang="en-US" altLang="zh-CN" sz="2400" dirty="0">
                <a:solidFill>
                  <a:srgbClr val="000000"/>
                </a:solidFill>
                <a:latin typeface="Consolas" pitchFamily="49" charset="0"/>
              </a:rPr>
              <a:t>doc = Document(</a:t>
            </a:r>
            <a:r>
              <a:rPr lang="en-US" altLang="zh-CN" sz="2400" b="1" dirty="0">
                <a:solidFill>
                  <a:srgbClr val="008080"/>
                </a:solidFill>
                <a:latin typeface="Consolas" pitchFamily="49" charset="0"/>
              </a:rPr>
              <a:t>'test.docx'</a:t>
            </a:r>
            <a:r>
              <a:rPr lang="en-US" altLang="zh-CN" sz="2400" dirty="0">
                <a:solidFill>
                  <a:srgbClr val="000000"/>
                </a:solidFill>
                <a:latin typeface="Consolas" pitchFamily="49" charset="0"/>
              </a:rPr>
              <a:t>)</a:t>
            </a:r>
            <a:br>
              <a:rPr lang="en-US" altLang="zh-CN" sz="2400" dirty="0">
                <a:solidFill>
                  <a:srgbClr val="000000"/>
                </a:solidFill>
                <a:latin typeface="Consolas" pitchFamily="49" charset="0"/>
              </a:rPr>
            </a:br>
            <a:r>
              <a:rPr lang="en-US" altLang="zh-CN" sz="2400" b="1" dirty="0">
                <a:solidFill>
                  <a:srgbClr val="000080"/>
                </a:solidFill>
                <a:latin typeface="Consolas" pitchFamily="49" charset="0"/>
              </a:rPr>
              <a:t>for </a:t>
            </a:r>
            <a:r>
              <a:rPr lang="en-US" altLang="zh-CN" sz="2400" dirty="0">
                <a:solidFill>
                  <a:srgbClr val="000000"/>
                </a:solidFill>
                <a:latin typeface="Consolas" pitchFamily="49" charset="0"/>
              </a:rPr>
              <a:t>table </a:t>
            </a:r>
            <a:r>
              <a:rPr lang="en-US" altLang="zh-CN" sz="2400" b="1" dirty="0">
                <a:solidFill>
                  <a:srgbClr val="000080"/>
                </a:solidFill>
                <a:latin typeface="Consolas" pitchFamily="49" charset="0"/>
              </a:rPr>
              <a:t>in </a:t>
            </a:r>
            <a:r>
              <a:rPr lang="en-US" altLang="zh-CN" sz="2400" dirty="0" err="1">
                <a:solidFill>
                  <a:srgbClr val="000000"/>
                </a:solidFill>
                <a:latin typeface="Consolas" pitchFamily="49" charset="0"/>
              </a:rPr>
              <a:t>doc.tables</a:t>
            </a:r>
            <a:r>
              <a:rPr lang="en-US" altLang="zh-CN" sz="2400" dirty="0">
                <a:solidFill>
                  <a:srgbClr val="000000"/>
                </a:solidFill>
                <a:latin typeface="Consolas" pitchFamily="49" charset="0"/>
              </a:rPr>
              <a:t>:</a:t>
            </a:r>
            <a:br>
              <a:rPr lang="en-US" altLang="zh-CN" sz="2400" dirty="0">
                <a:solidFill>
                  <a:srgbClr val="000000"/>
                </a:solidFill>
                <a:latin typeface="Consolas" pitchFamily="49" charset="0"/>
              </a:rPr>
            </a:br>
            <a:r>
              <a:rPr lang="en-US" altLang="zh-CN" sz="2400" dirty="0">
                <a:solidFill>
                  <a:srgbClr val="000000"/>
                </a:solidFill>
                <a:latin typeface="Consolas" pitchFamily="49" charset="0"/>
              </a:rPr>
              <a:t>    </a:t>
            </a:r>
            <a:r>
              <a:rPr lang="en-US" altLang="zh-CN" sz="2400" b="1" dirty="0">
                <a:solidFill>
                  <a:srgbClr val="000080"/>
                </a:solidFill>
                <a:latin typeface="Consolas" pitchFamily="49" charset="0"/>
              </a:rPr>
              <a:t>for </a:t>
            </a:r>
            <a:r>
              <a:rPr lang="en-US" altLang="zh-CN" sz="2400" dirty="0">
                <a:solidFill>
                  <a:srgbClr val="000000"/>
                </a:solidFill>
                <a:latin typeface="Consolas" pitchFamily="49" charset="0"/>
              </a:rPr>
              <a:t>row </a:t>
            </a:r>
            <a:r>
              <a:rPr lang="en-US" altLang="zh-CN" sz="2400" b="1" dirty="0">
                <a:solidFill>
                  <a:srgbClr val="000080"/>
                </a:solidFill>
                <a:latin typeface="Consolas" pitchFamily="49" charset="0"/>
              </a:rPr>
              <a:t>in </a:t>
            </a:r>
            <a:r>
              <a:rPr lang="en-US" altLang="zh-CN" sz="2400" dirty="0" err="1">
                <a:solidFill>
                  <a:srgbClr val="000000"/>
                </a:solidFill>
                <a:latin typeface="Consolas" pitchFamily="49" charset="0"/>
              </a:rPr>
              <a:t>table.rows</a:t>
            </a:r>
            <a:r>
              <a:rPr lang="en-US" altLang="zh-CN" sz="2400" dirty="0">
                <a:solidFill>
                  <a:srgbClr val="000000"/>
                </a:solidFill>
                <a:latin typeface="Consolas" pitchFamily="49" charset="0"/>
              </a:rPr>
              <a:t>:</a:t>
            </a:r>
            <a:br>
              <a:rPr lang="en-US" altLang="zh-CN" sz="2400" dirty="0">
                <a:solidFill>
                  <a:srgbClr val="000000"/>
                </a:solidFill>
                <a:latin typeface="Consolas" pitchFamily="49" charset="0"/>
              </a:rPr>
            </a:br>
            <a:r>
              <a:rPr lang="en-US" altLang="zh-CN" sz="2400" dirty="0">
                <a:solidFill>
                  <a:srgbClr val="000000"/>
                </a:solidFill>
                <a:latin typeface="Consolas" pitchFamily="49" charset="0"/>
              </a:rPr>
              <a:t>        </a:t>
            </a:r>
            <a:r>
              <a:rPr lang="en-US" altLang="zh-CN" sz="2400" dirty="0">
                <a:solidFill>
                  <a:srgbClr val="000080"/>
                </a:solidFill>
                <a:latin typeface="Consolas" pitchFamily="49" charset="0"/>
              </a:rPr>
              <a:t>print</a:t>
            </a:r>
            <a:r>
              <a:rPr lang="en-US" altLang="zh-CN" sz="2400" dirty="0">
                <a:solidFill>
                  <a:srgbClr val="000000"/>
                </a:solidFill>
                <a:latin typeface="Consolas" pitchFamily="49" charset="0"/>
              </a:rPr>
              <a:t>(*</a:t>
            </a:r>
            <a:r>
              <a:rPr lang="en-US" altLang="zh-CN" sz="2400" dirty="0">
                <a:solidFill>
                  <a:srgbClr val="000080"/>
                </a:solidFill>
                <a:latin typeface="Consolas" pitchFamily="49" charset="0"/>
              </a:rPr>
              <a:t>map</a:t>
            </a:r>
            <a:r>
              <a:rPr lang="en-US" altLang="zh-CN" sz="2400" dirty="0">
                <a:solidFill>
                  <a:srgbClr val="000000"/>
                </a:solidFill>
                <a:latin typeface="Consolas" pitchFamily="49" charset="0"/>
              </a:rPr>
              <a:t>(</a:t>
            </a:r>
            <a:r>
              <a:rPr lang="en-US" altLang="zh-CN" sz="2400" b="1" dirty="0">
                <a:solidFill>
                  <a:srgbClr val="000080"/>
                </a:solidFill>
                <a:latin typeface="Consolas" pitchFamily="49" charset="0"/>
              </a:rPr>
              <a:t>lambda </a:t>
            </a:r>
            <a:r>
              <a:rPr lang="en-US" altLang="zh-CN" sz="2400" dirty="0" err="1">
                <a:solidFill>
                  <a:srgbClr val="000000"/>
                </a:solidFill>
                <a:latin typeface="Consolas" pitchFamily="49" charset="0"/>
              </a:rPr>
              <a:t>cell:cell.text,row.cells</a:t>
            </a:r>
            <a:r>
              <a:rPr lang="en-US" altLang="zh-CN" sz="2400" dirty="0">
                <a:solidFill>
                  <a:srgbClr val="000000"/>
                </a:solidFill>
                <a:latin typeface="Consolas" pitchFamily="49" charset="0"/>
              </a:rPr>
              <a:t>))</a:t>
            </a:r>
            <a:endParaRPr lang="en-US" altLang="zh-CN" sz="3200" dirty="0"/>
          </a:p>
        </p:txBody>
      </p:sp>
      <p:sp>
        <p:nvSpPr>
          <p:cNvPr id="81925" name="矩形 10"/>
          <p:cNvSpPr>
            <a:spLocks noChangeArrowheads="1"/>
          </p:cNvSpPr>
          <p:nvPr/>
        </p:nvSpPr>
        <p:spPr bwMode="auto">
          <a:xfrm>
            <a:off x="655271" y="3601672"/>
            <a:ext cx="10585450" cy="249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itchFamily="34" charset="0"/>
              <a:buChar char="•"/>
              <a:defRPr sz="2000">
                <a:solidFill>
                  <a:schemeClr val="tx1"/>
                </a:solidFill>
                <a:latin typeface="Century Gothic" pitchFamily="34" charset="0"/>
              </a:defRPr>
            </a:lvl1pPr>
            <a:lvl2pPr marL="742950" indent="-285750">
              <a:lnSpc>
                <a:spcPct val="120000"/>
              </a:lnSpc>
              <a:spcBef>
                <a:spcPts val="500"/>
              </a:spcBef>
              <a:buClr>
                <a:schemeClr val="accent1"/>
              </a:buClr>
              <a:buSzPct val="100000"/>
              <a:buFont typeface="Arial" pitchFamily="34" charset="0"/>
              <a:buChar char="•"/>
              <a:defRPr>
                <a:solidFill>
                  <a:schemeClr val="tx1"/>
                </a:solidFill>
                <a:latin typeface="Century Gothic" pitchFamily="34" charset="0"/>
              </a:defRPr>
            </a:lvl2pPr>
            <a:lvl3pPr marL="1143000" indent="-228600">
              <a:lnSpc>
                <a:spcPct val="120000"/>
              </a:lnSpc>
              <a:spcBef>
                <a:spcPts val="500"/>
              </a:spcBef>
              <a:buClr>
                <a:schemeClr val="accent1"/>
              </a:buClr>
              <a:buSzPct val="100000"/>
              <a:buFont typeface="Arial" pitchFamily="34" charset="0"/>
              <a:buChar char="•"/>
              <a:defRPr sz="1600">
                <a:solidFill>
                  <a:schemeClr val="tx1"/>
                </a:solidFill>
                <a:latin typeface="Century Gothic" pitchFamily="34" charset="0"/>
              </a:defRPr>
            </a:lvl3pPr>
            <a:lvl4pPr marL="1600200" indent="-228600">
              <a:lnSpc>
                <a:spcPct val="120000"/>
              </a:lnSpc>
              <a:spcBef>
                <a:spcPts val="500"/>
              </a:spcBef>
              <a:buClr>
                <a:schemeClr val="accent1"/>
              </a:buClr>
              <a:buSzPct val="100000"/>
              <a:buFont typeface="Arial" pitchFamily="34" charset="0"/>
              <a:buChar char="•"/>
              <a:defRPr sz="1400">
                <a:solidFill>
                  <a:schemeClr val="tx1"/>
                </a:solidFill>
                <a:latin typeface="Century Gothic" pitchFamily="34" charset="0"/>
              </a:defRPr>
            </a:lvl4pPr>
            <a:lvl5pPr marL="2057400" indent="-228600">
              <a:lnSpc>
                <a:spcPct val="120000"/>
              </a:lnSpc>
              <a:spcBef>
                <a:spcPts val="500"/>
              </a:spcBef>
              <a:buClr>
                <a:schemeClr val="accent1"/>
              </a:buClr>
              <a:buSzPct val="100000"/>
              <a:buFont typeface="Arial" pitchFamily="34" charset="0"/>
              <a:buChar char="•"/>
              <a:defRPr sz="1200">
                <a:solidFill>
                  <a:schemeClr val="tx1"/>
                </a:solidFill>
                <a:latin typeface="Century Gothic"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9pPr>
          </a:lstStyle>
          <a:p>
            <a:pPr>
              <a:lnSpc>
                <a:spcPct val="100000"/>
              </a:lnSpc>
              <a:spcBef>
                <a:spcPct val="0"/>
              </a:spcBef>
              <a:buClrTx/>
              <a:buSzTx/>
              <a:buFontTx/>
              <a:buNone/>
            </a:pPr>
            <a:r>
              <a:rPr lang="en-US" altLang="zh-CN" sz="1800" dirty="0">
                <a:solidFill>
                  <a:srgbClr val="383A42"/>
                </a:solidFill>
                <a:latin typeface="Source Code Pro"/>
              </a:rPr>
              <a:t>1.</a:t>
            </a:r>
            <a:r>
              <a:rPr lang="en-US" altLang="zh-CN" sz="1800" dirty="0"/>
              <a:t> pip python-</a:t>
            </a:r>
            <a:r>
              <a:rPr lang="en-US" altLang="zh-CN" sz="1800" dirty="0" err="1"/>
              <a:t>docx</a:t>
            </a:r>
            <a:r>
              <a:rPr lang="en-US" altLang="zh-CN" sz="1800" dirty="0"/>
              <a:t>  </a:t>
            </a:r>
            <a:r>
              <a:rPr lang="zh-CN" altLang="en-US" sz="1800" dirty="0"/>
              <a:t>出错，</a:t>
            </a:r>
            <a:r>
              <a:rPr lang="en-US" altLang="zh-CN" sz="1800" dirty="0">
                <a:solidFill>
                  <a:srgbClr val="383A42"/>
                </a:solidFill>
                <a:latin typeface="Source Code Pro"/>
              </a:rPr>
              <a:t>pip</a:t>
            </a:r>
            <a:r>
              <a:rPr lang="zh-CN" altLang="en-US" sz="1800" dirty="0">
                <a:solidFill>
                  <a:srgbClr val="383A42"/>
                </a:solidFill>
                <a:latin typeface="Source Code Pro"/>
              </a:rPr>
              <a:t>升级 </a:t>
            </a:r>
            <a:r>
              <a:rPr lang="en-US" altLang="zh-CN" sz="1800" dirty="0">
                <a:solidFill>
                  <a:srgbClr val="0070C0"/>
                </a:solidFill>
                <a:latin typeface="Consolas" pitchFamily="49" charset="0"/>
              </a:rPr>
              <a:t>python -m pip install -U pip </a:t>
            </a:r>
          </a:p>
          <a:p>
            <a:pPr>
              <a:lnSpc>
                <a:spcPct val="100000"/>
              </a:lnSpc>
              <a:spcBef>
                <a:spcPct val="0"/>
              </a:spcBef>
              <a:buClrTx/>
              <a:buSzTx/>
              <a:buFontTx/>
              <a:buNone/>
            </a:pPr>
            <a:r>
              <a:rPr lang="en-US" altLang="zh-CN" sz="1800" dirty="0">
                <a:solidFill>
                  <a:srgbClr val="0070C0"/>
                </a:solidFill>
                <a:latin typeface="Consolas" pitchFamily="49" charset="0"/>
              </a:rPr>
              <a:t>             python -m pip install --upgrade pip</a:t>
            </a:r>
            <a:r>
              <a:rPr lang="en-US" altLang="zh-CN" sz="1400" dirty="0">
                <a:solidFill>
                  <a:srgbClr val="0070C0"/>
                </a:solidFill>
              </a:rPr>
              <a:t> </a:t>
            </a:r>
          </a:p>
          <a:p>
            <a:pPr>
              <a:lnSpc>
                <a:spcPct val="100000"/>
              </a:lnSpc>
              <a:spcBef>
                <a:spcPct val="0"/>
              </a:spcBef>
              <a:buClrTx/>
              <a:buSzTx/>
              <a:buFontTx/>
              <a:buNone/>
            </a:pPr>
            <a:endParaRPr lang="en-US" altLang="zh-CN" dirty="0">
              <a:solidFill>
                <a:srgbClr val="0070C0"/>
              </a:solidFill>
            </a:endParaRPr>
          </a:p>
          <a:p>
            <a:pPr>
              <a:lnSpc>
                <a:spcPct val="100000"/>
              </a:lnSpc>
              <a:spcBef>
                <a:spcPct val="0"/>
              </a:spcBef>
              <a:buClrTx/>
              <a:buSzTx/>
              <a:buFontTx/>
              <a:buNone/>
            </a:pPr>
            <a:r>
              <a:rPr lang="en-US" altLang="zh-CN" dirty="0">
                <a:solidFill>
                  <a:srgbClr val="0070C0"/>
                </a:solidFill>
              </a:rPr>
              <a:t>3.</a:t>
            </a:r>
            <a:r>
              <a:rPr lang="zh-CN" altLang="en-US" dirty="0">
                <a:solidFill>
                  <a:srgbClr val="0070C0"/>
                </a:solidFill>
              </a:rPr>
              <a:t>出错，使用如下命令，查看具体失败原因：</a:t>
            </a:r>
          </a:p>
          <a:p>
            <a:pPr>
              <a:lnSpc>
                <a:spcPct val="100000"/>
              </a:lnSpc>
              <a:spcBef>
                <a:spcPct val="0"/>
              </a:spcBef>
              <a:buClrTx/>
              <a:buSzTx/>
              <a:buFontTx/>
              <a:buNone/>
            </a:pPr>
            <a:r>
              <a:rPr lang="en-US" altLang="zh-CN" dirty="0">
                <a:solidFill>
                  <a:srgbClr val="0070C0"/>
                </a:solidFill>
              </a:rPr>
              <a:t>pip install --upgrade pip –</a:t>
            </a:r>
            <a:r>
              <a:rPr lang="en-US" altLang="zh-CN" dirty="0" err="1">
                <a:solidFill>
                  <a:srgbClr val="0070C0"/>
                </a:solidFill>
              </a:rPr>
              <a:t>vvv</a:t>
            </a:r>
            <a:r>
              <a:rPr lang="en-US" altLang="zh-CN" dirty="0">
                <a:solidFill>
                  <a:srgbClr val="0070C0"/>
                </a:solidFill>
              </a:rPr>
              <a:t>   </a:t>
            </a:r>
          </a:p>
          <a:p>
            <a:pPr>
              <a:lnSpc>
                <a:spcPct val="100000"/>
              </a:lnSpc>
              <a:spcBef>
                <a:spcPct val="0"/>
              </a:spcBef>
              <a:buClrTx/>
              <a:buSzTx/>
              <a:buFontTx/>
              <a:buNone/>
            </a:pPr>
            <a:r>
              <a:rPr lang="en-US" altLang="zh-CN" dirty="0">
                <a:solidFill>
                  <a:srgbClr val="0070C0"/>
                </a:solidFill>
              </a:rPr>
              <a:t>4.</a:t>
            </a:r>
            <a:r>
              <a:rPr lang="zh-CN" altLang="en-US" dirty="0">
                <a:solidFill>
                  <a:srgbClr val="0070C0"/>
                </a:solidFill>
              </a:rPr>
              <a:t>发现</a:t>
            </a:r>
            <a:r>
              <a:rPr lang="en-US" altLang="zh-CN" b="1" dirty="0" err="1"/>
              <a:t>ReadTimeoutError</a:t>
            </a:r>
            <a:r>
              <a:rPr lang="en-US" altLang="zh-CN" b="1" dirty="0"/>
              <a:t> </a:t>
            </a:r>
            <a:r>
              <a:rPr lang="zh-CN" altLang="en-US" b="1" dirty="0"/>
              <a:t>再用命令</a:t>
            </a:r>
            <a:endParaRPr lang="en-US" altLang="zh-CN" dirty="0">
              <a:solidFill>
                <a:srgbClr val="0070C0"/>
              </a:solidFill>
            </a:endParaRPr>
          </a:p>
          <a:p>
            <a:pPr>
              <a:lnSpc>
                <a:spcPct val="100000"/>
              </a:lnSpc>
              <a:spcBef>
                <a:spcPct val="0"/>
              </a:spcBef>
              <a:buClrTx/>
              <a:buSzTx/>
              <a:buFontTx/>
              <a:buNone/>
            </a:pPr>
            <a:r>
              <a:rPr lang="en-US" altLang="zh-CN" dirty="0"/>
              <a:t>pip --default-timeout=100 install </a:t>
            </a:r>
            <a:r>
              <a:rPr lang="en-US" altLang="zh-CN" dirty="0" err="1"/>
              <a:t>gevent</a:t>
            </a:r>
            <a:r>
              <a:rPr lang="en-US" altLang="zh-CN" dirty="0"/>
              <a:t>  </a:t>
            </a:r>
            <a:r>
              <a:rPr lang="zh-CN" altLang="en-US" dirty="0"/>
              <a:t>然后步骤</a:t>
            </a:r>
            <a:r>
              <a:rPr lang="en-US" altLang="zh-CN" dirty="0" smtClean="0">
                <a:solidFill>
                  <a:srgbClr val="0070C0"/>
                </a:solidFill>
              </a:rPr>
              <a:t>2 </a:t>
            </a:r>
            <a:r>
              <a:rPr lang="en-US" altLang="zh-CN" dirty="0" err="1" smtClean="0">
                <a:solidFill>
                  <a:srgbClr val="0070C0"/>
                </a:solidFill>
                <a:latin typeface="Consolas" pitchFamily="49" charset="0"/>
              </a:rPr>
              <a:t>easy_install</a:t>
            </a:r>
            <a:r>
              <a:rPr lang="en-US" altLang="zh-CN" dirty="0" smtClean="0">
                <a:solidFill>
                  <a:srgbClr val="0070C0"/>
                </a:solidFill>
                <a:latin typeface="Consolas" pitchFamily="49" charset="0"/>
              </a:rPr>
              <a:t> </a:t>
            </a:r>
            <a:r>
              <a:rPr lang="en-US" altLang="zh-CN" dirty="0">
                <a:solidFill>
                  <a:srgbClr val="0070C0"/>
                </a:solidFill>
                <a:latin typeface="Consolas" pitchFamily="49" charset="0"/>
              </a:rPr>
              <a:t>--upgrade pip</a:t>
            </a:r>
            <a:r>
              <a:rPr lang="en-US" altLang="zh-CN" dirty="0">
                <a:solidFill>
                  <a:srgbClr val="0070C0"/>
                </a:solidFill>
              </a:rPr>
              <a:t> </a:t>
            </a:r>
          </a:p>
          <a:p>
            <a:pPr>
              <a:lnSpc>
                <a:spcPct val="100000"/>
              </a:lnSpc>
              <a:spcBef>
                <a:spcPct val="0"/>
              </a:spcBef>
              <a:buClrTx/>
              <a:buSzTx/>
              <a:buFontTx/>
              <a:buNone/>
            </a:pPr>
            <a:r>
              <a:rPr lang="zh-CN" altLang="en-US" dirty="0"/>
              <a:t>升级成功</a:t>
            </a:r>
            <a:endParaRPr lang="en-US" altLang="zh-CN" dirty="0"/>
          </a:p>
        </p:txBody>
      </p:sp>
      <p:sp>
        <p:nvSpPr>
          <p:cNvPr id="81926" name="矩形 7"/>
          <p:cNvSpPr>
            <a:spLocks noChangeArrowheads="1"/>
          </p:cNvSpPr>
          <p:nvPr/>
        </p:nvSpPr>
        <p:spPr bwMode="auto">
          <a:xfrm>
            <a:off x="6888163" y="3860800"/>
            <a:ext cx="48244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itchFamily="34" charset="0"/>
              <a:buChar char="•"/>
              <a:defRPr sz="2000">
                <a:solidFill>
                  <a:schemeClr val="tx1"/>
                </a:solidFill>
                <a:latin typeface="Century Gothic" pitchFamily="34" charset="0"/>
              </a:defRPr>
            </a:lvl1pPr>
            <a:lvl2pPr marL="742950" indent="-285750">
              <a:lnSpc>
                <a:spcPct val="120000"/>
              </a:lnSpc>
              <a:spcBef>
                <a:spcPts val="500"/>
              </a:spcBef>
              <a:buClr>
                <a:schemeClr val="accent1"/>
              </a:buClr>
              <a:buSzPct val="100000"/>
              <a:buFont typeface="Arial" pitchFamily="34" charset="0"/>
              <a:buChar char="•"/>
              <a:defRPr>
                <a:solidFill>
                  <a:schemeClr val="tx1"/>
                </a:solidFill>
                <a:latin typeface="Century Gothic" pitchFamily="34" charset="0"/>
              </a:defRPr>
            </a:lvl2pPr>
            <a:lvl3pPr marL="1143000" indent="-228600">
              <a:lnSpc>
                <a:spcPct val="120000"/>
              </a:lnSpc>
              <a:spcBef>
                <a:spcPts val="500"/>
              </a:spcBef>
              <a:buClr>
                <a:schemeClr val="accent1"/>
              </a:buClr>
              <a:buSzPct val="100000"/>
              <a:buFont typeface="Arial" pitchFamily="34" charset="0"/>
              <a:buChar char="•"/>
              <a:defRPr sz="1600">
                <a:solidFill>
                  <a:schemeClr val="tx1"/>
                </a:solidFill>
                <a:latin typeface="Century Gothic" pitchFamily="34" charset="0"/>
              </a:defRPr>
            </a:lvl3pPr>
            <a:lvl4pPr marL="1600200" indent="-228600">
              <a:lnSpc>
                <a:spcPct val="120000"/>
              </a:lnSpc>
              <a:spcBef>
                <a:spcPts val="500"/>
              </a:spcBef>
              <a:buClr>
                <a:schemeClr val="accent1"/>
              </a:buClr>
              <a:buSzPct val="100000"/>
              <a:buFont typeface="Arial" pitchFamily="34" charset="0"/>
              <a:buChar char="•"/>
              <a:defRPr sz="1400">
                <a:solidFill>
                  <a:schemeClr val="tx1"/>
                </a:solidFill>
                <a:latin typeface="Century Gothic" pitchFamily="34" charset="0"/>
              </a:defRPr>
            </a:lvl4pPr>
            <a:lvl5pPr marL="2057400" indent="-228600">
              <a:lnSpc>
                <a:spcPct val="120000"/>
              </a:lnSpc>
              <a:spcBef>
                <a:spcPts val="500"/>
              </a:spcBef>
              <a:buClr>
                <a:schemeClr val="accent1"/>
              </a:buClr>
              <a:buSzPct val="100000"/>
              <a:buFont typeface="Arial" pitchFamily="34" charset="0"/>
              <a:buChar char="•"/>
              <a:defRPr sz="1200">
                <a:solidFill>
                  <a:schemeClr val="tx1"/>
                </a:solidFill>
                <a:latin typeface="Century Gothic"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9pPr>
          </a:lstStyle>
          <a:p>
            <a:pPr>
              <a:lnSpc>
                <a:spcPct val="100000"/>
              </a:lnSpc>
              <a:spcBef>
                <a:spcPct val="0"/>
              </a:spcBef>
              <a:buClrTx/>
              <a:buSzTx/>
              <a:buFontTx/>
              <a:buNone/>
            </a:pPr>
            <a:r>
              <a:rPr lang="zh-CN" altLang="en-US" sz="1800"/>
              <a:t>https://www.jianshu.com/p/775f09076afb</a:t>
            </a:r>
          </a:p>
        </p:txBody>
      </p:sp>
      <p:sp>
        <p:nvSpPr>
          <p:cNvPr id="81927" name="Rectangle 2"/>
          <p:cNvSpPr>
            <a:spLocks noChangeArrowheads="1"/>
          </p:cNvSpPr>
          <p:nvPr/>
        </p:nvSpPr>
        <p:spPr bwMode="auto">
          <a:xfrm>
            <a:off x="669803" y="4164013"/>
            <a:ext cx="5713412" cy="404812"/>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26960" anchor="ctr">
            <a:spAutoFit/>
          </a:bodyPr>
          <a:lstStyle>
            <a:lvl1pPr>
              <a:lnSpc>
                <a:spcPct val="120000"/>
              </a:lnSpc>
              <a:spcBef>
                <a:spcPts val="1000"/>
              </a:spcBef>
              <a:buClr>
                <a:schemeClr val="accent1"/>
              </a:buClr>
              <a:buSzPct val="100000"/>
              <a:buFont typeface="Arial" pitchFamily="34" charset="0"/>
              <a:buChar char="•"/>
              <a:defRPr sz="2000">
                <a:solidFill>
                  <a:schemeClr val="tx1"/>
                </a:solidFill>
                <a:latin typeface="Century Gothic" pitchFamily="34" charset="0"/>
              </a:defRPr>
            </a:lvl1pPr>
            <a:lvl2pPr marL="742950" indent="-285750">
              <a:lnSpc>
                <a:spcPct val="120000"/>
              </a:lnSpc>
              <a:spcBef>
                <a:spcPts val="500"/>
              </a:spcBef>
              <a:buClr>
                <a:schemeClr val="accent1"/>
              </a:buClr>
              <a:buSzPct val="100000"/>
              <a:buFont typeface="Arial" pitchFamily="34" charset="0"/>
              <a:buChar char="•"/>
              <a:defRPr>
                <a:solidFill>
                  <a:schemeClr val="tx1"/>
                </a:solidFill>
                <a:latin typeface="Century Gothic" pitchFamily="34" charset="0"/>
              </a:defRPr>
            </a:lvl2pPr>
            <a:lvl3pPr marL="1143000" indent="-228600">
              <a:lnSpc>
                <a:spcPct val="120000"/>
              </a:lnSpc>
              <a:spcBef>
                <a:spcPts val="500"/>
              </a:spcBef>
              <a:buClr>
                <a:schemeClr val="accent1"/>
              </a:buClr>
              <a:buSzPct val="100000"/>
              <a:buFont typeface="Arial" pitchFamily="34" charset="0"/>
              <a:buChar char="•"/>
              <a:defRPr sz="1600">
                <a:solidFill>
                  <a:schemeClr val="tx1"/>
                </a:solidFill>
                <a:latin typeface="Century Gothic" pitchFamily="34" charset="0"/>
              </a:defRPr>
            </a:lvl3pPr>
            <a:lvl4pPr marL="1600200" indent="-228600">
              <a:lnSpc>
                <a:spcPct val="120000"/>
              </a:lnSpc>
              <a:spcBef>
                <a:spcPts val="500"/>
              </a:spcBef>
              <a:buClr>
                <a:schemeClr val="accent1"/>
              </a:buClr>
              <a:buSzPct val="100000"/>
              <a:buFont typeface="Arial" pitchFamily="34" charset="0"/>
              <a:buChar char="•"/>
              <a:defRPr sz="1400">
                <a:solidFill>
                  <a:schemeClr val="tx1"/>
                </a:solidFill>
                <a:latin typeface="Century Gothic" pitchFamily="34" charset="0"/>
              </a:defRPr>
            </a:lvl4pPr>
            <a:lvl5pPr marL="2057400" indent="-228600">
              <a:lnSpc>
                <a:spcPct val="120000"/>
              </a:lnSpc>
              <a:spcBef>
                <a:spcPts val="500"/>
              </a:spcBef>
              <a:buClr>
                <a:schemeClr val="accent1"/>
              </a:buClr>
              <a:buSzPct val="100000"/>
              <a:buFont typeface="Arial" pitchFamily="34" charset="0"/>
              <a:buChar char="•"/>
              <a:defRPr sz="1200">
                <a:solidFill>
                  <a:schemeClr val="tx1"/>
                </a:solidFill>
                <a:latin typeface="Century Gothic"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9pPr>
          </a:lstStyle>
          <a:p>
            <a:pPr>
              <a:lnSpc>
                <a:spcPct val="100000"/>
              </a:lnSpc>
              <a:spcBef>
                <a:spcPct val="0"/>
              </a:spcBef>
              <a:buClrTx/>
              <a:buSzTx/>
              <a:buFontTx/>
              <a:buNone/>
            </a:pPr>
            <a:r>
              <a:rPr lang="en-US" altLang="zh-CN" sz="1800" dirty="0">
                <a:solidFill>
                  <a:srgbClr val="CCCCCC"/>
                </a:solidFill>
                <a:latin typeface="Consolas" pitchFamily="49" charset="0"/>
              </a:rPr>
              <a:t>2.</a:t>
            </a:r>
            <a:r>
              <a:rPr lang="zh-CN" altLang="en-US" sz="1800" dirty="0">
                <a:solidFill>
                  <a:srgbClr val="CCCCCC"/>
                </a:solidFill>
                <a:latin typeface="Consolas" pitchFamily="49" charset="0"/>
              </a:rPr>
              <a:t>或者这个可以升级 </a:t>
            </a:r>
            <a:r>
              <a:rPr lang="en-US" altLang="zh-CN" sz="1800" dirty="0" err="1">
                <a:solidFill>
                  <a:srgbClr val="CCCCCC"/>
                </a:solidFill>
                <a:latin typeface="Consolas" pitchFamily="49" charset="0"/>
              </a:rPr>
              <a:t>easy_install</a:t>
            </a:r>
            <a:r>
              <a:rPr lang="en-US" altLang="zh-CN" sz="1800" dirty="0">
                <a:solidFill>
                  <a:srgbClr val="CCCCCC"/>
                </a:solidFill>
                <a:latin typeface="Consolas" pitchFamily="49" charset="0"/>
              </a:rPr>
              <a:t> --upgrade pip</a:t>
            </a:r>
            <a:r>
              <a:rPr lang="en-US" altLang="zh-CN" sz="1800" dirty="0"/>
              <a:t> </a:t>
            </a:r>
          </a:p>
        </p:txBody>
      </p:sp>
      <p:sp>
        <p:nvSpPr>
          <p:cNvPr id="81928" name="Rectangle 3"/>
          <p:cNvSpPr>
            <a:spLocks noChangeArrowheads="1"/>
          </p:cNvSpPr>
          <p:nvPr/>
        </p:nvSpPr>
        <p:spPr bwMode="auto">
          <a:xfrm>
            <a:off x="0" y="25400"/>
            <a:ext cx="0" cy="406400"/>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26960" anchor="ctr">
            <a:spAutoFit/>
          </a:bodyPr>
          <a:lstStyle>
            <a:lvl1pPr>
              <a:lnSpc>
                <a:spcPct val="120000"/>
              </a:lnSpc>
              <a:spcBef>
                <a:spcPts val="1000"/>
              </a:spcBef>
              <a:buClr>
                <a:schemeClr val="accent1"/>
              </a:buClr>
              <a:buSzPct val="100000"/>
              <a:buFont typeface="Arial" pitchFamily="34" charset="0"/>
              <a:buChar char="•"/>
              <a:defRPr sz="2000">
                <a:solidFill>
                  <a:schemeClr val="tx1"/>
                </a:solidFill>
                <a:latin typeface="Century Gothic" pitchFamily="34" charset="0"/>
              </a:defRPr>
            </a:lvl1pPr>
            <a:lvl2pPr marL="742950" indent="-285750">
              <a:lnSpc>
                <a:spcPct val="120000"/>
              </a:lnSpc>
              <a:spcBef>
                <a:spcPts val="500"/>
              </a:spcBef>
              <a:buClr>
                <a:schemeClr val="accent1"/>
              </a:buClr>
              <a:buSzPct val="100000"/>
              <a:buFont typeface="Arial" pitchFamily="34" charset="0"/>
              <a:buChar char="•"/>
              <a:defRPr>
                <a:solidFill>
                  <a:schemeClr val="tx1"/>
                </a:solidFill>
                <a:latin typeface="Century Gothic" pitchFamily="34" charset="0"/>
              </a:defRPr>
            </a:lvl2pPr>
            <a:lvl3pPr marL="1143000" indent="-228600">
              <a:lnSpc>
                <a:spcPct val="120000"/>
              </a:lnSpc>
              <a:spcBef>
                <a:spcPts val="500"/>
              </a:spcBef>
              <a:buClr>
                <a:schemeClr val="accent1"/>
              </a:buClr>
              <a:buSzPct val="100000"/>
              <a:buFont typeface="Arial" pitchFamily="34" charset="0"/>
              <a:buChar char="•"/>
              <a:defRPr sz="1600">
                <a:solidFill>
                  <a:schemeClr val="tx1"/>
                </a:solidFill>
                <a:latin typeface="Century Gothic" pitchFamily="34" charset="0"/>
              </a:defRPr>
            </a:lvl3pPr>
            <a:lvl4pPr marL="1600200" indent="-228600">
              <a:lnSpc>
                <a:spcPct val="120000"/>
              </a:lnSpc>
              <a:spcBef>
                <a:spcPts val="500"/>
              </a:spcBef>
              <a:buClr>
                <a:schemeClr val="accent1"/>
              </a:buClr>
              <a:buSzPct val="100000"/>
              <a:buFont typeface="Arial" pitchFamily="34" charset="0"/>
              <a:buChar char="•"/>
              <a:defRPr sz="1400">
                <a:solidFill>
                  <a:schemeClr val="tx1"/>
                </a:solidFill>
                <a:latin typeface="Century Gothic" pitchFamily="34" charset="0"/>
              </a:defRPr>
            </a:lvl4pPr>
            <a:lvl5pPr marL="2057400" indent="-228600">
              <a:lnSpc>
                <a:spcPct val="120000"/>
              </a:lnSpc>
              <a:spcBef>
                <a:spcPts val="500"/>
              </a:spcBef>
              <a:buClr>
                <a:schemeClr val="accent1"/>
              </a:buClr>
              <a:buSzPct val="100000"/>
              <a:buFont typeface="Arial" pitchFamily="34" charset="0"/>
              <a:buChar char="•"/>
              <a:defRPr sz="1200">
                <a:solidFill>
                  <a:schemeClr val="tx1"/>
                </a:solidFill>
                <a:latin typeface="Century Gothic"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9pPr>
          </a:lstStyle>
          <a:p>
            <a:pPr>
              <a:lnSpc>
                <a:spcPct val="100000"/>
              </a:lnSpc>
              <a:spcBef>
                <a:spcPct val="0"/>
              </a:spcBef>
              <a:buClrTx/>
              <a:buSzTx/>
              <a:buFontTx/>
              <a:buNone/>
            </a:pPr>
            <a:endParaRPr lang="en-US" altLang="zh-CN" sz="1800"/>
          </a:p>
        </p:txBody>
      </p:sp>
      <p:sp>
        <p:nvSpPr>
          <p:cNvPr id="81929" name="标题 1"/>
          <p:cNvSpPr txBox="1">
            <a:spLocks noChangeArrowheads="1"/>
          </p:cNvSpPr>
          <p:nvPr/>
        </p:nvSpPr>
        <p:spPr bwMode="auto">
          <a:xfrm>
            <a:off x="1055687" y="161804"/>
            <a:ext cx="96043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accent1"/>
              </a:buClr>
              <a:buSzPct val="100000"/>
              <a:buFont typeface="Arial" pitchFamily="34" charset="0"/>
              <a:buChar char="•"/>
              <a:defRPr sz="2000">
                <a:solidFill>
                  <a:schemeClr val="tx1"/>
                </a:solidFill>
                <a:latin typeface="Century Gothic" pitchFamily="34" charset="0"/>
              </a:defRPr>
            </a:lvl1pPr>
            <a:lvl2pPr marL="742950" indent="-285750">
              <a:lnSpc>
                <a:spcPct val="120000"/>
              </a:lnSpc>
              <a:spcBef>
                <a:spcPts val="500"/>
              </a:spcBef>
              <a:buClr>
                <a:schemeClr val="accent1"/>
              </a:buClr>
              <a:buSzPct val="100000"/>
              <a:buFont typeface="Arial" pitchFamily="34" charset="0"/>
              <a:buChar char="•"/>
              <a:defRPr>
                <a:solidFill>
                  <a:schemeClr val="tx1"/>
                </a:solidFill>
                <a:latin typeface="Century Gothic" pitchFamily="34" charset="0"/>
              </a:defRPr>
            </a:lvl2pPr>
            <a:lvl3pPr marL="1143000" indent="-228600">
              <a:lnSpc>
                <a:spcPct val="120000"/>
              </a:lnSpc>
              <a:spcBef>
                <a:spcPts val="500"/>
              </a:spcBef>
              <a:buClr>
                <a:schemeClr val="accent1"/>
              </a:buClr>
              <a:buSzPct val="100000"/>
              <a:buFont typeface="Arial" pitchFamily="34" charset="0"/>
              <a:buChar char="•"/>
              <a:defRPr sz="1600">
                <a:solidFill>
                  <a:schemeClr val="tx1"/>
                </a:solidFill>
                <a:latin typeface="Century Gothic" pitchFamily="34" charset="0"/>
              </a:defRPr>
            </a:lvl3pPr>
            <a:lvl4pPr marL="1600200" indent="-228600">
              <a:lnSpc>
                <a:spcPct val="120000"/>
              </a:lnSpc>
              <a:spcBef>
                <a:spcPts val="500"/>
              </a:spcBef>
              <a:buClr>
                <a:schemeClr val="accent1"/>
              </a:buClr>
              <a:buSzPct val="100000"/>
              <a:buFont typeface="Arial" pitchFamily="34" charset="0"/>
              <a:buChar char="•"/>
              <a:defRPr sz="1400">
                <a:solidFill>
                  <a:schemeClr val="tx1"/>
                </a:solidFill>
                <a:latin typeface="Century Gothic" pitchFamily="34" charset="0"/>
              </a:defRPr>
            </a:lvl4pPr>
            <a:lvl5pPr marL="2057400" indent="-228600">
              <a:lnSpc>
                <a:spcPct val="120000"/>
              </a:lnSpc>
              <a:spcBef>
                <a:spcPts val="500"/>
              </a:spcBef>
              <a:buClr>
                <a:schemeClr val="accent1"/>
              </a:buClr>
              <a:buSzPct val="100000"/>
              <a:buFont typeface="Arial" pitchFamily="34" charset="0"/>
              <a:buChar char="•"/>
              <a:defRPr sz="1200">
                <a:solidFill>
                  <a:schemeClr val="tx1"/>
                </a:solidFill>
                <a:latin typeface="Century Gothic" pitchFamily="34" charset="0"/>
              </a:defRPr>
            </a:lvl5pPr>
            <a:lvl6pPr marL="25146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6pPr>
            <a:lvl7pPr marL="29718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7pPr>
            <a:lvl8pPr marL="34290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8pPr>
            <a:lvl9pPr marL="3886200" indent="-2286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9pPr>
          </a:lstStyle>
          <a:p>
            <a:pPr defTabSz="914400" eaLnBrk="1" hangingPunct="1">
              <a:lnSpc>
                <a:spcPct val="90000"/>
              </a:lnSpc>
              <a:spcBef>
                <a:spcPct val="0"/>
              </a:spcBef>
              <a:buClrTx/>
              <a:buSzTx/>
              <a:buFontTx/>
              <a:buNone/>
            </a:pPr>
            <a:r>
              <a:rPr lang="zh-CN" altLang="en-US" sz="2800" b="1">
                <a:solidFill>
                  <a:srgbClr val="0070C0"/>
                </a:solidFill>
                <a:ea typeface="宋体" pitchFamily="2" charset="-122"/>
              </a:rPr>
              <a:t>适当了解扩展库</a:t>
            </a:r>
          </a:p>
        </p:txBody>
      </p:sp>
    </p:spTree>
    <p:extLst>
      <p:ext uri="{BB962C8B-B14F-4D97-AF65-F5344CB8AC3E}">
        <p14:creationId xmlns:p14="http://schemas.microsoft.com/office/powerpoint/2010/main" val="263539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65CE74E-AB26-4998-AD42-012C4C1AD076}" type="slidenum">
              <a:rPr lang="zh-CN" altLang="en-US" smtClean="0"/>
              <a:t>45</a:t>
            </a:fld>
            <a:endParaRPr lang="zh-CN" altLang="en-US"/>
          </a:p>
        </p:txBody>
      </p:sp>
      <p:sp>
        <p:nvSpPr>
          <p:cNvPr id="4" name="文本框 3"/>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400" dirty="0" err="1"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Def</a:t>
            </a:r>
            <a:r>
              <a:rPr lang="en-US" altLang="zh-CN" sz="24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Foo(x):</a:t>
            </a:r>
          </a:p>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4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if (x==1):</a:t>
            </a:r>
          </a:p>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4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1</a:t>
            </a:r>
          </a:p>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4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else </a:t>
            </a:r>
          </a:p>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4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a:t>
            </a:r>
            <a:r>
              <a:rPr lang="en-US" altLang="zh-CN" sz="2400" dirty="0" err="1"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x+Foo</a:t>
            </a:r>
            <a:r>
              <a:rPr lang="en-US" altLang="zh-CN" sz="24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(x-1)</a:t>
            </a:r>
          </a:p>
          <a:p>
            <a:r>
              <a:rPr lang="en-US" altLang="zh-CN" sz="24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print(Foo(4))</a:t>
            </a:r>
          </a:p>
        </p:txBody>
      </p:sp>
      <p:sp>
        <p:nvSpPr>
          <p:cNvPr id="5" name="文本框 4"/>
          <p:cNvSpPr txBox="1"/>
          <p:nvPr>
            <p:custDataLst>
              <p:tags r:id="rId3"/>
            </p:custDataLst>
          </p:nvPr>
        </p:nvSpPr>
        <p:spPr>
          <a:xfrm>
            <a:off x="2343150" y="2871310"/>
            <a:ext cx="8534400" cy="642938"/>
          </a:xfrm>
          <a:prstGeom prst="rect">
            <a:avLst/>
          </a:prstGeom>
          <a:noFill/>
        </p:spPr>
        <p:txBody>
          <a:bodyPr vert="horz"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7</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7"/>
            </p:custDataLst>
          </p:nvPr>
        </p:nvSpPr>
        <p:spPr>
          <a:xfrm>
            <a:off x="1525905" y="2914651"/>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圆角矩形 12"/>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2" name="组合 21"/>
          <p:cNvGrpSpPr/>
          <p:nvPr>
            <p:custDataLst>
              <p:tags r:id="rId12"/>
            </p:custDataLst>
          </p:nvPr>
        </p:nvGrpSpPr>
        <p:grpSpPr>
          <a:xfrm>
            <a:off x="0" y="0"/>
            <a:ext cx="12192000" cy="635000"/>
            <a:chOff x="0" y="0"/>
            <a:chExt cx="12192000" cy="635000"/>
          </a:xfrm>
        </p:grpSpPr>
        <p:sp>
          <p:nvSpPr>
            <p:cNvPr id="14" name="TitleBackground"/>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264310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文本框 2"/>
          <p:cNvSpPr txBox="1">
            <a:spLocks noChangeArrowheads="1"/>
          </p:cNvSpPr>
          <p:nvPr>
            <p:custDataLst>
              <p:tags r:id="rId2"/>
            </p:custDataLst>
          </p:nvPr>
        </p:nvSpPr>
        <p:spPr bwMode="auto">
          <a:xfrm>
            <a:off x="4381500" y="1133475"/>
            <a:ext cx="3508375" cy="227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pitchFamily="34" charset="0"/>
              <a:buChar char="•"/>
              <a:defRPr sz="2000">
                <a:solidFill>
                  <a:schemeClr val="tx1"/>
                </a:solidFill>
                <a:latin typeface="Century Gothic" pitchFamily="34" charset="0"/>
              </a:defRPr>
            </a:lvl1pPr>
            <a:lvl2pPr marL="742950" indent="-285750">
              <a:lnSpc>
                <a:spcPct val="120000"/>
              </a:lnSpc>
              <a:spcBef>
                <a:spcPts val="500"/>
              </a:spcBef>
              <a:buClr>
                <a:schemeClr val="accent1"/>
              </a:buClr>
              <a:buSzPct val="100000"/>
              <a:buFont typeface="Arial" pitchFamily="34" charset="0"/>
              <a:buChar char="•"/>
              <a:defRPr>
                <a:solidFill>
                  <a:schemeClr val="tx1"/>
                </a:solidFill>
                <a:latin typeface="Century Gothic" pitchFamily="34" charset="0"/>
              </a:defRPr>
            </a:lvl2pPr>
            <a:lvl3pPr marL="1143000" indent="-228600">
              <a:lnSpc>
                <a:spcPct val="120000"/>
              </a:lnSpc>
              <a:spcBef>
                <a:spcPts val="500"/>
              </a:spcBef>
              <a:buClr>
                <a:schemeClr val="accent1"/>
              </a:buClr>
              <a:buSzPct val="100000"/>
              <a:buFont typeface="Arial" pitchFamily="34" charset="0"/>
              <a:buChar char="•"/>
              <a:defRPr sz="1600">
                <a:solidFill>
                  <a:schemeClr val="tx1"/>
                </a:solidFill>
                <a:latin typeface="Century Gothic" pitchFamily="34" charset="0"/>
              </a:defRPr>
            </a:lvl3pPr>
            <a:lvl4pPr marL="1600200" indent="-228600">
              <a:lnSpc>
                <a:spcPct val="120000"/>
              </a:lnSpc>
              <a:spcBef>
                <a:spcPts val="500"/>
              </a:spcBef>
              <a:buClr>
                <a:schemeClr val="accent1"/>
              </a:buClr>
              <a:buSzPct val="100000"/>
              <a:buFont typeface="Arial" pitchFamily="34" charset="0"/>
              <a:buChar char="•"/>
              <a:defRPr sz="1400">
                <a:solidFill>
                  <a:schemeClr val="tx1"/>
                </a:solidFill>
                <a:latin typeface="Century Gothic" pitchFamily="34" charset="0"/>
              </a:defRPr>
            </a:lvl4pPr>
            <a:lvl5pPr marL="2057400" indent="-228600">
              <a:lnSpc>
                <a:spcPct val="120000"/>
              </a:lnSpc>
              <a:spcBef>
                <a:spcPts val="500"/>
              </a:spcBef>
              <a:buClr>
                <a:schemeClr val="accent1"/>
              </a:buClr>
              <a:buSzPct val="100000"/>
              <a:buFont typeface="Arial" pitchFamily="34" charset="0"/>
              <a:buChar char="•"/>
              <a:defRPr sz="1200">
                <a:solidFill>
                  <a:schemeClr val="tx1"/>
                </a:solidFill>
                <a:latin typeface="Century Gothic"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9pPr>
          </a:lstStyle>
          <a:p>
            <a:pPr>
              <a:lnSpc>
                <a:spcPct val="100000"/>
              </a:lnSpc>
              <a:spcBef>
                <a:spcPct val="0"/>
              </a:spcBef>
              <a:buClrTx/>
              <a:buSzTx/>
              <a:buFontTx/>
              <a:buNone/>
            </a:pPr>
            <a:r>
              <a:rPr lang="zh-CN" altLang="en-US" dirty="0"/>
              <a:t>以下代码输出结果是：</a:t>
            </a:r>
            <a:r>
              <a:rPr lang="zh-CN" altLang="en-US" sz="1500" dirty="0"/>
              <a:t/>
            </a:r>
            <a:br>
              <a:rPr lang="zh-CN" altLang="en-US" sz="1500" dirty="0"/>
            </a:br>
            <a:r>
              <a:rPr lang="en-US" altLang="zh-CN" sz="1800" dirty="0" err="1"/>
              <a:t>food_counter</a:t>
            </a:r>
            <a:r>
              <a:rPr lang="en-US" altLang="zh-CN" sz="1800" dirty="0"/>
              <a:t> = {}</a:t>
            </a:r>
            <a:br>
              <a:rPr lang="en-US" altLang="zh-CN" sz="1800" dirty="0"/>
            </a:br>
            <a:r>
              <a:rPr lang="en-US" altLang="zh-CN" sz="1800" dirty="0"/>
              <a:t/>
            </a:r>
            <a:br>
              <a:rPr lang="en-US" altLang="zh-CN" sz="1800" dirty="0"/>
            </a:br>
            <a:r>
              <a:rPr lang="en-US" altLang="zh-CN" sz="1800" dirty="0" err="1"/>
              <a:t>def</a:t>
            </a:r>
            <a:r>
              <a:rPr lang="en-US" altLang="zh-CN" sz="1800" dirty="0"/>
              <a:t> </a:t>
            </a:r>
            <a:r>
              <a:rPr lang="en-US" altLang="zh-CN" sz="1800" dirty="0" err="1"/>
              <a:t>addone</a:t>
            </a:r>
            <a:r>
              <a:rPr lang="en-US" altLang="zh-CN" sz="1800" dirty="0"/>
              <a:t>(food):</a:t>
            </a:r>
            <a:br>
              <a:rPr lang="en-US" altLang="zh-CN" sz="1800" dirty="0"/>
            </a:br>
            <a:r>
              <a:rPr lang="en-US" altLang="zh-CN" sz="1800" dirty="0"/>
              <a:t>    if food in </a:t>
            </a:r>
            <a:r>
              <a:rPr lang="en-US" altLang="zh-CN" sz="1800" dirty="0" err="1"/>
              <a:t>food_counter</a:t>
            </a:r>
            <a:r>
              <a:rPr lang="en-US" altLang="zh-CN" sz="1800" dirty="0"/>
              <a:t>:</a:t>
            </a:r>
            <a:br>
              <a:rPr lang="en-US" altLang="zh-CN" sz="1800" dirty="0"/>
            </a:br>
            <a:r>
              <a:rPr lang="en-US" altLang="zh-CN" sz="1800" dirty="0"/>
              <a:t>        </a:t>
            </a:r>
            <a:r>
              <a:rPr lang="en-US" altLang="zh-CN" sz="1800" dirty="0" err="1"/>
              <a:t>food_counter</a:t>
            </a:r>
            <a:r>
              <a:rPr lang="en-US" altLang="zh-CN" sz="1800" dirty="0"/>
              <a:t>[food] += 1</a:t>
            </a:r>
            <a:br>
              <a:rPr lang="en-US" altLang="zh-CN" sz="1800" dirty="0"/>
            </a:br>
            <a:r>
              <a:rPr lang="en-US" altLang="zh-CN" sz="1800" dirty="0"/>
              <a:t>    else:</a:t>
            </a:r>
            <a:br>
              <a:rPr lang="en-US" altLang="zh-CN" sz="1800" dirty="0"/>
            </a:br>
            <a:r>
              <a:rPr lang="en-US" altLang="zh-CN" sz="1800" dirty="0"/>
              <a:t>        </a:t>
            </a:r>
            <a:r>
              <a:rPr lang="en-US" altLang="zh-CN" sz="1800" dirty="0" err="1"/>
              <a:t>food_counter</a:t>
            </a:r>
            <a:r>
              <a:rPr lang="en-US" altLang="zh-CN" sz="1800" dirty="0"/>
              <a:t>[food] = 1</a:t>
            </a:r>
            <a:br>
              <a:rPr lang="en-US" altLang="zh-CN" sz="1800" dirty="0"/>
            </a:br>
            <a:r>
              <a:rPr lang="en-US" altLang="zh-CN" sz="1800" dirty="0"/>
              <a:t/>
            </a:r>
            <a:br>
              <a:rPr lang="en-US" altLang="zh-CN" sz="1800" dirty="0"/>
            </a:br>
            <a:r>
              <a:rPr lang="en-US" altLang="zh-CN" sz="1800" dirty="0" err="1"/>
              <a:t>addone</a:t>
            </a:r>
            <a:r>
              <a:rPr lang="en-US" altLang="zh-CN" sz="1800" dirty="0" smtClean="0"/>
              <a:t>(‘milk’)</a:t>
            </a:r>
            <a:r>
              <a:rPr lang="en-US" altLang="zh-CN" sz="1800" dirty="0"/>
              <a:t/>
            </a:r>
            <a:br>
              <a:rPr lang="en-US" altLang="zh-CN" sz="1800" dirty="0"/>
            </a:br>
            <a:r>
              <a:rPr lang="en-US" altLang="zh-CN" sz="1800" dirty="0" err="1"/>
              <a:t>addone</a:t>
            </a:r>
            <a:r>
              <a:rPr lang="en-US" altLang="zh-CN" sz="1800" dirty="0"/>
              <a:t> (‘milk’)</a:t>
            </a:r>
            <a:br>
              <a:rPr lang="en-US" altLang="zh-CN" sz="1800" dirty="0"/>
            </a:br>
            <a:r>
              <a:rPr lang="en-US" altLang="zh-CN" sz="1800" dirty="0" err="1"/>
              <a:t>addone</a:t>
            </a:r>
            <a:r>
              <a:rPr lang="en-US" altLang="zh-CN" sz="1800" dirty="0"/>
              <a:t> (‘egg’)</a:t>
            </a:r>
            <a:br>
              <a:rPr lang="en-US" altLang="zh-CN" sz="1800" dirty="0"/>
            </a:br>
            <a:r>
              <a:rPr lang="en-US" altLang="zh-CN" sz="1800" dirty="0"/>
              <a:t>print(</a:t>
            </a:r>
            <a:r>
              <a:rPr lang="en-US" altLang="zh-CN" sz="1800" dirty="0" err="1"/>
              <a:t>food_counter</a:t>
            </a:r>
            <a:r>
              <a:rPr lang="en-US" altLang="zh-CN" sz="1800" dirty="0"/>
              <a:t>)</a:t>
            </a:r>
            <a:endParaRPr lang="zh-CN" altLang="en-US" sz="1800" dirty="0">
              <a:solidFill>
                <a:srgbClr val="000000"/>
              </a:solidFill>
              <a:latin typeface="Microsoft Yahei" pitchFamily="34" charset="-122"/>
              <a:ea typeface="Microsoft Yahei" pitchFamily="34" charset="-122"/>
              <a:sym typeface="Microsoft Yahei" pitchFamily="34" charset="-122"/>
            </a:endParaRPr>
          </a:p>
        </p:txBody>
      </p:sp>
      <p:sp>
        <p:nvSpPr>
          <p:cNvPr id="88067" name="文本框 3"/>
          <p:cNvSpPr txBox="1">
            <a:spLocks noChangeArrowheads="1"/>
          </p:cNvSpPr>
          <p:nvPr>
            <p:custDataLst>
              <p:tags r:id="rId3"/>
            </p:custDataLst>
          </p:nvPr>
        </p:nvSpPr>
        <p:spPr bwMode="auto">
          <a:xfrm>
            <a:off x="4768850" y="3825875"/>
            <a:ext cx="4135438"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lnSpc>
                <a:spcPct val="120000"/>
              </a:lnSpc>
              <a:spcBef>
                <a:spcPts val="1000"/>
              </a:spcBef>
              <a:buClr>
                <a:schemeClr val="accent1"/>
              </a:buClr>
              <a:buSzPct val="100000"/>
              <a:buFont typeface="Arial" pitchFamily="34" charset="0"/>
              <a:buChar char="•"/>
              <a:defRPr sz="2000">
                <a:solidFill>
                  <a:schemeClr val="tx1"/>
                </a:solidFill>
                <a:latin typeface="Century Gothic" pitchFamily="34" charset="0"/>
              </a:defRPr>
            </a:lvl1pPr>
            <a:lvl2pPr marL="742950" indent="-285750" defTabSz="685800">
              <a:lnSpc>
                <a:spcPct val="120000"/>
              </a:lnSpc>
              <a:spcBef>
                <a:spcPts val="500"/>
              </a:spcBef>
              <a:buClr>
                <a:schemeClr val="accent1"/>
              </a:buClr>
              <a:buSzPct val="100000"/>
              <a:buFont typeface="Arial" pitchFamily="34" charset="0"/>
              <a:buChar char="•"/>
              <a:defRPr>
                <a:solidFill>
                  <a:schemeClr val="tx1"/>
                </a:solidFill>
                <a:latin typeface="Century Gothic" pitchFamily="34" charset="0"/>
              </a:defRPr>
            </a:lvl2pPr>
            <a:lvl3pPr marL="1143000" indent="-228600" defTabSz="685800">
              <a:lnSpc>
                <a:spcPct val="120000"/>
              </a:lnSpc>
              <a:spcBef>
                <a:spcPts val="500"/>
              </a:spcBef>
              <a:buClr>
                <a:schemeClr val="accent1"/>
              </a:buClr>
              <a:buSzPct val="100000"/>
              <a:buFont typeface="Arial" pitchFamily="34" charset="0"/>
              <a:buChar char="•"/>
              <a:defRPr sz="1600">
                <a:solidFill>
                  <a:schemeClr val="tx1"/>
                </a:solidFill>
                <a:latin typeface="Century Gothic" pitchFamily="34" charset="0"/>
              </a:defRPr>
            </a:lvl3pPr>
            <a:lvl4pPr marL="1600200" indent="-228600" defTabSz="685800">
              <a:lnSpc>
                <a:spcPct val="120000"/>
              </a:lnSpc>
              <a:spcBef>
                <a:spcPts val="500"/>
              </a:spcBef>
              <a:buClr>
                <a:schemeClr val="accent1"/>
              </a:buClr>
              <a:buSzPct val="100000"/>
              <a:buFont typeface="Arial" pitchFamily="34" charset="0"/>
              <a:buChar char="•"/>
              <a:defRPr sz="1400">
                <a:solidFill>
                  <a:schemeClr val="tx1"/>
                </a:solidFill>
                <a:latin typeface="Century Gothic" pitchFamily="34" charset="0"/>
              </a:defRPr>
            </a:lvl4pPr>
            <a:lvl5pPr marL="2057400" indent="-228600" defTabSz="685800">
              <a:lnSpc>
                <a:spcPct val="120000"/>
              </a:lnSpc>
              <a:spcBef>
                <a:spcPts val="500"/>
              </a:spcBef>
              <a:buClr>
                <a:schemeClr val="accent1"/>
              </a:buClr>
              <a:buSzPct val="100000"/>
              <a:buFont typeface="Arial" pitchFamily="34" charset="0"/>
              <a:buChar char="•"/>
              <a:defRPr sz="1200">
                <a:solidFill>
                  <a:schemeClr val="tx1"/>
                </a:solidFill>
                <a:latin typeface="Century Gothic" pitchFamily="34" charset="0"/>
              </a:defRPr>
            </a:lvl5pPr>
            <a:lvl6pPr marL="2514600" indent="-228600" defTabSz="6858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6pPr>
            <a:lvl7pPr marL="2971800" indent="-228600" defTabSz="6858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7pPr>
            <a:lvl8pPr marL="3429000" indent="-228600" defTabSz="6858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8pPr>
            <a:lvl9pPr marL="3886200" indent="-228600" defTabSz="6858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9pPr>
          </a:lstStyle>
          <a:p>
            <a:pPr>
              <a:lnSpc>
                <a:spcPct val="100000"/>
              </a:lnSpc>
              <a:spcBef>
                <a:spcPct val="0"/>
              </a:spcBef>
              <a:buClrTx/>
              <a:buSzTx/>
              <a:buFontTx/>
              <a:buNone/>
            </a:pPr>
            <a:r>
              <a:rPr lang="zh-CN" altLang="zh-CN" sz="1800" dirty="0">
                <a:solidFill>
                  <a:srgbClr val="000000"/>
                </a:solidFill>
                <a:latin typeface="Consolas" pitchFamily="49" charset="0"/>
              </a:rPr>
              <a:t/>
            </a:r>
            <a:br>
              <a:rPr lang="zh-CN" altLang="zh-CN" sz="1800" dirty="0">
                <a:solidFill>
                  <a:srgbClr val="000000"/>
                </a:solidFill>
                <a:latin typeface="Consolas" pitchFamily="49" charset="0"/>
              </a:rPr>
            </a:br>
            <a:r>
              <a:rPr lang="zh-CN" altLang="zh-CN" sz="1800" dirty="0">
                <a:solidFill>
                  <a:srgbClr val="000000"/>
                </a:solidFill>
                <a:latin typeface="Consolas" pitchFamily="49" charset="0"/>
              </a:rPr>
              <a:t>{</a:t>
            </a:r>
            <a:r>
              <a:rPr lang="zh-CN" altLang="zh-CN" sz="1800" b="1" dirty="0">
                <a:solidFill>
                  <a:srgbClr val="008000"/>
                </a:solidFill>
                <a:latin typeface="Consolas" pitchFamily="49" charset="0"/>
              </a:rPr>
              <a:t>'egg'</a:t>
            </a:r>
            <a:r>
              <a:rPr lang="zh-CN" altLang="zh-CN" sz="1800" dirty="0">
                <a:solidFill>
                  <a:srgbClr val="000000"/>
                </a:solidFill>
                <a:latin typeface="Consolas" pitchFamily="49" charset="0"/>
              </a:rPr>
              <a:t>:</a:t>
            </a:r>
            <a:r>
              <a:rPr lang="zh-CN" altLang="zh-CN" sz="1800" dirty="0">
                <a:solidFill>
                  <a:srgbClr val="0000FF"/>
                </a:solidFill>
                <a:latin typeface="Consolas" pitchFamily="49" charset="0"/>
              </a:rPr>
              <a:t>1</a:t>
            </a:r>
            <a:r>
              <a:rPr lang="zh-CN" altLang="zh-CN" sz="1800" dirty="0">
                <a:solidFill>
                  <a:srgbClr val="000000"/>
                </a:solidFill>
                <a:latin typeface="Consolas" pitchFamily="49" charset="0"/>
              </a:rPr>
              <a:t>,</a:t>
            </a:r>
            <a:r>
              <a:rPr lang="zh-CN" altLang="zh-CN" sz="1800" b="1" dirty="0">
                <a:solidFill>
                  <a:srgbClr val="008000"/>
                </a:solidFill>
                <a:latin typeface="Consolas" pitchFamily="49" charset="0"/>
              </a:rPr>
              <a:t>'milk'</a:t>
            </a:r>
            <a:r>
              <a:rPr lang="zh-CN" altLang="zh-CN" sz="1800" dirty="0" smtClean="0">
                <a:solidFill>
                  <a:srgbClr val="000000"/>
                </a:solidFill>
                <a:latin typeface="Consolas" pitchFamily="49" charset="0"/>
              </a:rPr>
              <a:t>:</a:t>
            </a:r>
            <a:r>
              <a:rPr lang="en-US" altLang="zh-CN" sz="1800" smtClean="0">
                <a:solidFill>
                  <a:srgbClr val="000000"/>
                </a:solidFill>
                <a:latin typeface="Consolas" pitchFamily="49" charset="0"/>
              </a:rPr>
              <a:t>1</a:t>
            </a:r>
            <a:r>
              <a:rPr lang="zh-CN" altLang="zh-CN" sz="1800" smtClean="0">
                <a:solidFill>
                  <a:srgbClr val="000000"/>
                </a:solidFill>
                <a:latin typeface="Consolas" pitchFamily="49" charset="0"/>
              </a:rPr>
              <a:t>,</a:t>
            </a:r>
            <a:r>
              <a:rPr lang="zh-CN" altLang="zh-CN" sz="1800" b="1" dirty="0" smtClean="0">
                <a:solidFill>
                  <a:srgbClr val="008000"/>
                </a:solidFill>
                <a:latin typeface="Consolas" pitchFamily="49" charset="0"/>
              </a:rPr>
              <a:t>‘</a:t>
            </a:r>
            <a:r>
              <a:rPr lang="en-US" altLang="zh-CN" sz="1800" b="1" dirty="0" smtClean="0">
                <a:solidFill>
                  <a:srgbClr val="008000"/>
                </a:solidFill>
                <a:latin typeface="Consolas" pitchFamily="49" charset="0"/>
              </a:rPr>
              <a:t>milk</a:t>
            </a:r>
            <a:r>
              <a:rPr lang="zh-CN" altLang="zh-CN" sz="1800" b="1" dirty="0" smtClean="0">
                <a:solidFill>
                  <a:srgbClr val="008000"/>
                </a:solidFill>
                <a:latin typeface="Consolas" pitchFamily="49" charset="0"/>
              </a:rPr>
              <a:t>'</a:t>
            </a:r>
            <a:r>
              <a:rPr lang="zh-CN" altLang="zh-CN" sz="1800" dirty="0">
                <a:solidFill>
                  <a:srgbClr val="000000"/>
                </a:solidFill>
                <a:latin typeface="Consolas" pitchFamily="49" charset="0"/>
              </a:rPr>
              <a:t>:</a:t>
            </a:r>
            <a:r>
              <a:rPr lang="zh-CN" altLang="zh-CN" sz="1800" dirty="0">
                <a:solidFill>
                  <a:srgbClr val="0000FF"/>
                </a:solidFill>
                <a:latin typeface="Consolas" pitchFamily="49" charset="0"/>
              </a:rPr>
              <a:t>1</a:t>
            </a:r>
            <a:r>
              <a:rPr lang="zh-CN" altLang="zh-CN" sz="1800" dirty="0">
                <a:solidFill>
                  <a:srgbClr val="000000"/>
                </a:solidFill>
                <a:latin typeface="Consolas" pitchFamily="49" charset="0"/>
              </a:rPr>
              <a:t>}</a:t>
            </a:r>
            <a:endParaRPr lang="zh-CN" altLang="zh-CN" sz="2400" dirty="0">
              <a:latin typeface="Arial" pitchFamily="34" charset="0"/>
            </a:endParaRPr>
          </a:p>
        </p:txBody>
      </p:sp>
      <p:sp>
        <p:nvSpPr>
          <p:cNvPr id="88068" name="文本框 4"/>
          <p:cNvSpPr txBox="1">
            <a:spLocks noChangeArrowheads="1"/>
          </p:cNvSpPr>
          <p:nvPr>
            <p:custDataLst>
              <p:tags r:id="rId4"/>
            </p:custDataLst>
          </p:nvPr>
        </p:nvSpPr>
        <p:spPr bwMode="auto">
          <a:xfrm>
            <a:off x="4810125" y="4508500"/>
            <a:ext cx="351631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lnSpc>
                <a:spcPct val="120000"/>
              </a:lnSpc>
              <a:spcBef>
                <a:spcPts val="1000"/>
              </a:spcBef>
              <a:buClr>
                <a:schemeClr val="accent1"/>
              </a:buClr>
              <a:buSzPct val="100000"/>
              <a:buFont typeface="Arial" pitchFamily="34" charset="0"/>
              <a:buChar char="•"/>
              <a:defRPr sz="2000">
                <a:solidFill>
                  <a:schemeClr val="tx1"/>
                </a:solidFill>
                <a:latin typeface="Century Gothic" pitchFamily="34" charset="0"/>
              </a:defRPr>
            </a:lvl1pPr>
            <a:lvl2pPr marL="742950" indent="-285750" defTabSz="685800">
              <a:lnSpc>
                <a:spcPct val="120000"/>
              </a:lnSpc>
              <a:spcBef>
                <a:spcPts val="500"/>
              </a:spcBef>
              <a:buClr>
                <a:schemeClr val="accent1"/>
              </a:buClr>
              <a:buSzPct val="100000"/>
              <a:buFont typeface="Arial" pitchFamily="34" charset="0"/>
              <a:buChar char="•"/>
              <a:defRPr>
                <a:solidFill>
                  <a:schemeClr val="tx1"/>
                </a:solidFill>
                <a:latin typeface="Century Gothic" pitchFamily="34" charset="0"/>
              </a:defRPr>
            </a:lvl2pPr>
            <a:lvl3pPr marL="1143000" indent="-228600" defTabSz="685800">
              <a:lnSpc>
                <a:spcPct val="120000"/>
              </a:lnSpc>
              <a:spcBef>
                <a:spcPts val="500"/>
              </a:spcBef>
              <a:buClr>
                <a:schemeClr val="accent1"/>
              </a:buClr>
              <a:buSzPct val="100000"/>
              <a:buFont typeface="Arial" pitchFamily="34" charset="0"/>
              <a:buChar char="•"/>
              <a:defRPr sz="1600">
                <a:solidFill>
                  <a:schemeClr val="tx1"/>
                </a:solidFill>
                <a:latin typeface="Century Gothic" pitchFamily="34" charset="0"/>
              </a:defRPr>
            </a:lvl3pPr>
            <a:lvl4pPr marL="1600200" indent="-228600" defTabSz="685800">
              <a:lnSpc>
                <a:spcPct val="120000"/>
              </a:lnSpc>
              <a:spcBef>
                <a:spcPts val="500"/>
              </a:spcBef>
              <a:buClr>
                <a:schemeClr val="accent1"/>
              </a:buClr>
              <a:buSzPct val="100000"/>
              <a:buFont typeface="Arial" pitchFamily="34" charset="0"/>
              <a:buChar char="•"/>
              <a:defRPr sz="1400">
                <a:solidFill>
                  <a:schemeClr val="tx1"/>
                </a:solidFill>
                <a:latin typeface="Century Gothic" pitchFamily="34" charset="0"/>
              </a:defRPr>
            </a:lvl4pPr>
            <a:lvl5pPr marL="2057400" indent="-228600" defTabSz="685800">
              <a:lnSpc>
                <a:spcPct val="120000"/>
              </a:lnSpc>
              <a:spcBef>
                <a:spcPts val="500"/>
              </a:spcBef>
              <a:buClr>
                <a:schemeClr val="accent1"/>
              </a:buClr>
              <a:buSzPct val="100000"/>
              <a:buFont typeface="Arial" pitchFamily="34" charset="0"/>
              <a:buChar char="•"/>
              <a:defRPr sz="1200">
                <a:solidFill>
                  <a:schemeClr val="tx1"/>
                </a:solidFill>
                <a:latin typeface="Century Gothic" pitchFamily="34" charset="0"/>
              </a:defRPr>
            </a:lvl5pPr>
            <a:lvl6pPr marL="2514600" indent="-228600" defTabSz="6858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6pPr>
            <a:lvl7pPr marL="2971800" indent="-228600" defTabSz="6858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7pPr>
            <a:lvl8pPr marL="3429000" indent="-228600" defTabSz="6858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8pPr>
            <a:lvl9pPr marL="3886200" indent="-228600" defTabSz="6858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9pPr>
          </a:lstStyle>
          <a:p>
            <a:pPr>
              <a:lnSpc>
                <a:spcPct val="100000"/>
              </a:lnSpc>
              <a:spcBef>
                <a:spcPct val="0"/>
              </a:spcBef>
              <a:buClrTx/>
              <a:buSzTx/>
              <a:buFontTx/>
              <a:buNone/>
            </a:pPr>
            <a:r>
              <a:rPr lang="zh-CN" altLang="zh-CN" sz="2100" dirty="0">
                <a:solidFill>
                  <a:srgbClr val="000000"/>
                </a:solidFill>
                <a:latin typeface="Consolas" pitchFamily="49" charset="0"/>
              </a:rPr>
              <a:t>{</a:t>
            </a:r>
            <a:r>
              <a:rPr lang="zh-CN" altLang="zh-CN" sz="2100" b="1" dirty="0">
                <a:solidFill>
                  <a:srgbClr val="008000"/>
                </a:solidFill>
                <a:latin typeface="Consolas" pitchFamily="49" charset="0"/>
              </a:rPr>
              <a:t>'egg'</a:t>
            </a:r>
            <a:r>
              <a:rPr lang="zh-CN" altLang="zh-CN" sz="2100" dirty="0">
                <a:solidFill>
                  <a:srgbClr val="000000"/>
                </a:solidFill>
                <a:latin typeface="Consolas" pitchFamily="49" charset="0"/>
              </a:rPr>
              <a:t>:</a:t>
            </a:r>
            <a:r>
              <a:rPr lang="zh-CN" altLang="zh-CN" sz="2100" dirty="0">
                <a:solidFill>
                  <a:srgbClr val="0000FF"/>
                </a:solidFill>
                <a:latin typeface="Consolas" pitchFamily="49" charset="0"/>
              </a:rPr>
              <a:t>1</a:t>
            </a:r>
            <a:r>
              <a:rPr lang="zh-CN" altLang="zh-CN" sz="2100" dirty="0">
                <a:solidFill>
                  <a:srgbClr val="000000"/>
                </a:solidFill>
                <a:latin typeface="Consolas" pitchFamily="49" charset="0"/>
              </a:rPr>
              <a:t>,</a:t>
            </a:r>
            <a:r>
              <a:rPr lang="zh-CN" altLang="zh-CN" sz="2100" b="1" dirty="0">
                <a:solidFill>
                  <a:srgbClr val="008000"/>
                </a:solidFill>
                <a:latin typeface="Consolas" pitchFamily="49" charset="0"/>
              </a:rPr>
              <a:t>'milk'</a:t>
            </a:r>
            <a:r>
              <a:rPr lang="zh-CN" altLang="zh-CN" sz="2100" dirty="0" smtClean="0">
                <a:solidFill>
                  <a:srgbClr val="000000"/>
                </a:solidFill>
                <a:latin typeface="Consolas" pitchFamily="49" charset="0"/>
              </a:rPr>
              <a:t>:</a:t>
            </a:r>
            <a:r>
              <a:rPr lang="en-US" altLang="zh-CN" sz="2100" dirty="0" smtClean="0">
                <a:solidFill>
                  <a:srgbClr val="000000"/>
                </a:solidFill>
                <a:latin typeface="Consolas" pitchFamily="49" charset="0"/>
              </a:rPr>
              <a:t>2</a:t>
            </a:r>
            <a:r>
              <a:rPr lang="zh-CN" altLang="zh-CN" sz="2100" dirty="0" smtClean="0">
                <a:solidFill>
                  <a:srgbClr val="000000"/>
                </a:solidFill>
                <a:latin typeface="Consolas" pitchFamily="49" charset="0"/>
              </a:rPr>
              <a:t>}</a:t>
            </a:r>
            <a:endParaRPr lang="zh-CN" altLang="zh-CN" sz="2700" dirty="0">
              <a:latin typeface="Arial" pitchFamily="34" charset="0"/>
            </a:endParaRPr>
          </a:p>
        </p:txBody>
      </p:sp>
      <p:sp>
        <p:nvSpPr>
          <p:cNvPr id="88069" name="文本框 5"/>
          <p:cNvSpPr txBox="1">
            <a:spLocks noChangeArrowheads="1"/>
          </p:cNvSpPr>
          <p:nvPr>
            <p:custDataLst>
              <p:tags r:id="rId5"/>
            </p:custDataLst>
          </p:nvPr>
        </p:nvSpPr>
        <p:spPr bwMode="auto">
          <a:xfrm>
            <a:off x="4810125" y="5037138"/>
            <a:ext cx="300037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lnSpc>
                <a:spcPct val="120000"/>
              </a:lnSpc>
              <a:spcBef>
                <a:spcPts val="1000"/>
              </a:spcBef>
              <a:buClr>
                <a:schemeClr val="accent1"/>
              </a:buClr>
              <a:buSzPct val="100000"/>
              <a:buFont typeface="Arial" pitchFamily="34" charset="0"/>
              <a:buChar char="•"/>
              <a:defRPr sz="2000">
                <a:solidFill>
                  <a:schemeClr val="tx1"/>
                </a:solidFill>
                <a:latin typeface="Century Gothic" pitchFamily="34" charset="0"/>
              </a:defRPr>
            </a:lvl1pPr>
            <a:lvl2pPr marL="742950" indent="-285750" defTabSz="685800">
              <a:lnSpc>
                <a:spcPct val="120000"/>
              </a:lnSpc>
              <a:spcBef>
                <a:spcPts val="500"/>
              </a:spcBef>
              <a:buClr>
                <a:schemeClr val="accent1"/>
              </a:buClr>
              <a:buSzPct val="100000"/>
              <a:buFont typeface="Arial" pitchFamily="34" charset="0"/>
              <a:buChar char="•"/>
              <a:defRPr>
                <a:solidFill>
                  <a:schemeClr val="tx1"/>
                </a:solidFill>
                <a:latin typeface="Century Gothic" pitchFamily="34" charset="0"/>
              </a:defRPr>
            </a:lvl2pPr>
            <a:lvl3pPr marL="1143000" indent="-228600" defTabSz="685800">
              <a:lnSpc>
                <a:spcPct val="120000"/>
              </a:lnSpc>
              <a:spcBef>
                <a:spcPts val="500"/>
              </a:spcBef>
              <a:buClr>
                <a:schemeClr val="accent1"/>
              </a:buClr>
              <a:buSzPct val="100000"/>
              <a:buFont typeface="Arial" pitchFamily="34" charset="0"/>
              <a:buChar char="•"/>
              <a:defRPr sz="1600">
                <a:solidFill>
                  <a:schemeClr val="tx1"/>
                </a:solidFill>
                <a:latin typeface="Century Gothic" pitchFamily="34" charset="0"/>
              </a:defRPr>
            </a:lvl3pPr>
            <a:lvl4pPr marL="1600200" indent="-228600" defTabSz="685800">
              <a:lnSpc>
                <a:spcPct val="120000"/>
              </a:lnSpc>
              <a:spcBef>
                <a:spcPts val="500"/>
              </a:spcBef>
              <a:buClr>
                <a:schemeClr val="accent1"/>
              </a:buClr>
              <a:buSzPct val="100000"/>
              <a:buFont typeface="Arial" pitchFamily="34" charset="0"/>
              <a:buChar char="•"/>
              <a:defRPr sz="1400">
                <a:solidFill>
                  <a:schemeClr val="tx1"/>
                </a:solidFill>
                <a:latin typeface="Century Gothic" pitchFamily="34" charset="0"/>
              </a:defRPr>
            </a:lvl4pPr>
            <a:lvl5pPr marL="2057400" indent="-228600" defTabSz="685800">
              <a:lnSpc>
                <a:spcPct val="120000"/>
              </a:lnSpc>
              <a:spcBef>
                <a:spcPts val="500"/>
              </a:spcBef>
              <a:buClr>
                <a:schemeClr val="accent1"/>
              </a:buClr>
              <a:buSzPct val="100000"/>
              <a:buFont typeface="Arial" pitchFamily="34" charset="0"/>
              <a:buChar char="•"/>
              <a:defRPr sz="1200">
                <a:solidFill>
                  <a:schemeClr val="tx1"/>
                </a:solidFill>
                <a:latin typeface="Century Gothic" pitchFamily="34" charset="0"/>
              </a:defRPr>
            </a:lvl5pPr>
            <a:lvl6pPr marL="2514600" indent="-228600" defTabSz="6858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6pPr>
            <a:lvl7pPr marL="2971800" indent="-228600" defTabSz="6858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7pPr>
            <a:lvl8pPr marL="3429000" indent="-228600" defTabSz="6858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8pPr>
            <a:lvl9pPr marL="3886200" indent="-228600" defTabSz="6858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9pPr>
          </a:lstStyle>
          <a:p>
            <a:pPr>
              <a:lnSpc>
                <a:spcPct val="100000"/>
              </a:lnSpc>
              <a:spcBef>
                <a:spcPct val="0"/>
              </a:spcBef>
              <a:buClrTx/>
              <a:buSzTx/>
              <a:buFontTx/>
              <a:buNone/>
            </a:pPr>
            <a:r>
              <a:rPr lang="zh-CN" altLang="zh-CN" sz="1800" dirty="0">
                <a:solidFill>
                  <a:srgbClr val="000000"/>
                </a:solidFill>
                <a:latin typeface="Consolas" pitchFamily="49" charset="0"/>
              </a:rPr>
              <a:t>{</a:t>
            </a:r>
            <a:r>
              <a:rPr lang="zh-CN" altLang="zh-CN" sz="1800" b="1" dirty="0">
                <a:solidFill>
                  <a:srgbClr val="008000"/>
                </a:solidFill>
                <a:latin typeface="Consolas" pitchFamily="49" charset="0"/>
              </a:rPr>
              <a:t>'egg'</a:t>
            </a:r>
            <a:r>
              <a:rPr lang="zh-CN" altLang="zh-CN" sz="1800" dirty="0">
                <a:solidFill>
                  <a:srgbClr val="000000"/>
                </a:solidFill>
                <a:latin typeface="Consolas" pitchFamily="49" charset="0"/>
              </a:rPr>
              <a:t>:</a:t>
            </a:r>
            <a:r>
              <a:rPr lang="en-US" altLang="zh-CN" sz="1800" dirty="0">
                <a:solidFill>
                  <a:srgbClr val="0000FF"/>
                </a:solidFill>
                <a:latin typeface="Consolas" pitchFamily="49" charset="0"/>
              </a:rPr>
              <a:t>2</a:t>
            </a:r>
            <a:r>
              <a:rPr lang="zh-CN" altLang="zh-CN" sz="1800" dirty="0">
                <a:solidFill>
                  <a:srgbClr val="000000"/>
                </a:solidFill>
                <a:latin typeface="Consolas" pitchFamily="49" charset="0"/>
              </a:rPr>
              <a:t>,</a:t>
            </a:r>
            <a:r>
              <a:rPr lang="zh-CN" altLang="zh-CN" sz="1800" b="1" dirty="0">
                <a:solidFill>
                  <a:srgbClr val="008000"/>
                </a:solidFill>
                <a:latin typeface="Consolas" pitchFamily="49" charset="0"/>
              </a:rPr>
              <a:t>'milk'</a:t>
            </a:r>
            <a:r>
              <a:rPr lang="zh-CN" altLang="zh-CN" sz="1800" dirty="0">
                <a:solidFill>
                  <a:srgbClr val="000000"/>
                </a:solidFill>
                <a:latin typeface="Consolas" pitchFamily="49" charset="0"/>
              </a:rPr>
              <a:t>:</a:t>
            </a:r>
            <a:r>
              <a:rPr lang="zh-CN" altLang="zh-CN" sz="1800" dirty="0">
                <a:solidFill>
                  <a:srgbClr val="0000FF"/>
                </a:solidFill>
                <a:latin typeface="Consolas" pitchFamily="49" charset="0"/>
              </a:rPr>
              <a:t>1</a:t>
            </a:r>
            <a:r>
              <a:rPr lang="zh-CN" altLang="zh-CN" sz="1800" dirty="0">
                <a:solidFill>
                  <a:srgbClr val="000000"/>
                </a:solidFill>
                <a:latin typeface="Consolas" pitchFamily="49" charset="0"/>
              </a:rPr>
              <a:t>}</a:t>
            </a:r>
            <a:endParaRPr lang="zh-CN" altLang="zh-CN" sz="2400" dirty="0">
              <a:latin typeface="Arial" pitchFamily="34" charset="0"/>
            </a:endParaRPr>
          </a:p>
        </p:txBody>
      </p:sp>
      <p:sp>
        <p:nvSpPr>
          <p:cNvPr id="8" name="椭圆 7"/>
          <p:cNvSpPr>
            <a:spLocks noChangeAspect="1"/>
          </p:cNvSpPr>
          <p:nvPr>
            <p:custDataLst>
              <p:tags r:id="rId6"/>
            </p:custDataLst>
          </p:nvPr>
        </p:nvSpPr>
        <p:spPr>
          <a:xfrm>
            <a:off x="4357688" y="4097338"/>
            <a:ext cx="411162" cy="4111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7"/>
            </p:custDataLst>
          </p:nvPr>
        </p:nvSpPr>
        <p:spPr>
          <a:xfrm>
            <a:off x="4357688" y="4657725"/>
            <a:ext cx="411162" cy="4127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8"/>
            </p:custDataLst>
          </p:nvPr>
        </p:nvSpPr>
        <p:spPr>
          <a:xfrm>
            <a:off x="4357688" y="5151438"/>
            <a:ext cx="411162" cy="4127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矩形 17"/>
          <p:cNvSpPr/>
          <p:nvPr>
            <p:custDataLst>
              <p:tags r:id="rId9"/>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88074" name="文本框 22"/>
          <p:cNvSpPr txBox="1">
            <a:spLocks noChangeArrowheads="1"/>
          </p:cNvSpPr>
          <p:nvPr>
            <p:custDataLst>
              <p:tags r:id="rId10"/>
            </p:custDataLst>
          </p:nvPr>
        </p:nvSpPr>
        <p:spPr bwMode="auto">
          <a:xfrm>
            <a:off x="12544425" y="6299200"/>
            <a:ext cx="3706813" cy="368300"/>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lnSpc>
                <a:spcPct val="120000"/>
              </a:lnSpc>
              <a:spcBef>
                <a:spcPts val="1000"/>
              </a:spcBef>
              <a:buClr>
                <a:schemeClr val="accent1"/>
              </a:buClr>
              <a:buSzPct val="100000"/>
              <a:buFont typeface="Arial" pitchFamily="34" charset="0"/>
              <a:buChar char="•"/>
              <a:defRPr sz="2000">
                <a:solidFill>
                  <a:schemeClr val="tx1"/>
                </a:solidFill>
                <a:latin typeface="Century Gothic" pitchFamily="34" charset="0"/>
              </a:defRPr>
            </a:lvl1pPr>
            <a:lvl2pPr marL="742950" indent="-285750">
              <a:lnSpc>
                <a:spcPct val="120000"/>
              </a:lnSpc>
              <a:spcBef>
                <a:spcPts val="500"/>
              </a:spcBef>
              <a:buClr>
                <a:schemeClr val="accent1"/>
              </a:buClr>
              <a:buSzPct val="100000"/>
              <a:buFont typeface="Arial" pitchFamily="34" charset="0"/>
              <a:buChar char="•"/>
              <a:defRPr>
                <a:solidFill>
                  <a:schemeClr val="tx1"/>
                </a:solidFill>
                <a:latin typeface="Century Gothic" pitchFamily="34" charset="0"/>
              </a:defRPr>
            </a:lvl2pPr>
            <a:lvl3pPr marL="1143000" indent="-228600">
              <a:lnSpc>
                <a:spcPct val="120000"/>
              </a:lnSpc>
              <a:spcBef>
                <a:spcPts val="500"/>
              </a:spcBef>
              <a:buClr>
                <a:schemeClr val="accent1"/>
              </a:buClr>
              <a:buSzPct val="100000"/>
              <a:buFont typeface="Arial" pitchFamily="34" charset="0"/>
              <a:buChar char="•"/>
              <a:defRPr sz="1600">
                <a:solidFill>
                  <a:schemeClr val="tx1"/>
                </a:solidFill>
                <a:latin typeface="Century Gothic" pitchFamily="34" charset="0"/>
              </a:defRPr>
            </a:lvl3pPr>
            <a:lvl4pPr marL="1600200" indent="-228600">
              <a:lnSpc>
                <a:spcPct val="120000"/>
              </a:lnSpc>
              <a:spcBef>
                <a:spcPts val="500"/>
              </a:spcBef>
              <a:buClr>
                <a:schemeClr val="accent1"/>
              </a:buClr>
              <a:buSzPct val="100000"/>
              <a:buFont typeface="Arial" pitchFamily="34" charset="0"/>
              <a:buChar char="•"/>
              <a:defRPr sz="1400">
                <a:solidFill>
                  <a:schemeClr val="tx1"/>
                </a:solidFill>
                <a:latin typeface="Century Gothic" pitchFamily="34" charset="0"/>
              </a:defRPr>
            </a:lvl4pPr>
            <a:lvl5pPr marL="2057400" indent="-228600">
              <a:lnSpc>
                <a:spcPct val="120000"/>
              </a:lnSpc>
              <a:spcBef>
                <a:spcPts val="500"/>
              </a:spcBef>
              <a:buClr>
                <a:schemeClr val="accent1"/>
              </a:buClr>
              <a:buSzPct val="100000"/>
              <a:buFont typeface="Arial" pitchFamily="34" charset="0"/>
              <a:buChar char="•"/>
              <a:defRPr sz="1200">
                <a:solidFill>
                  <a:schemeClr val="tx1"/>
                </a:solidFill>
                <a:latin typeface="Century Gothic"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9pPr>
          </a:lstStyle>
          <a:p>
            <a:pPr>
              <a:lnSpc>
                <a:spcPct val="100000"/>
              </a:lnSpc>
              <a:spcBef>
                <a:spcPct val="0"/>
              </a:spcBef>
              <a:buClrTx/>
              <a:buSzTx/>
              <a:buFontTx/>
              <a:buNone/>
            </a:pPr>
            <a:r>
              <a:rPr lang="zh-CN" altLang="en-US" sz="900">
                <a:solidFill>
                  <a:srgbClr val="F84F41"/>
                </a:solidFill>
                <a:latin typeface="Microsoft Yahei" pitchFamily="34" charset="-122"/>
                <a:ea typeface="Microsoft Yahei" pitchFamily="34" charset="-122"/>
                <a:sym typeface="Microsoft Yahei" pitchFamily="34" charset="-122"/>
              </a:rPr>
              <a:t>可为此题添加文本、图片、公式等解析，且需将内容全部放在本区域内。正常使用需</a:t>
            </a:r>
            <a:r>
              <a:rPr lang="en-US" altLang="zh-CN" sz="900">
                <a:solidFill>
                  <a:srgbClr val="F84F41"/>
                </a:solidFill>
                <a:latin typeface="Microsoft Yahei" pitchFamily="34" charset="-122"/>
                <a:ea typeface="Microsoft Yahei" pitchFamily="34" charset="-122"/>
                <a:sym typeface="Microsoft Yahei" pitchFamily="34" charset="-122"/>
              </a:rPr>
              <a:t>3.0</a:t>
            </a:r>
            <a:r>
              <a:rPr lang="zh-CN" altLang="en-US" sz="900">
                <a:solidFill>
                  <a:srgbClr val="F84F41"/>
                </a:solidFill>
                <a:latin typeface="Microsoft Yahei" pitchFamily="34" charset="-122"/>
                <a:ea typeface="Microsoft Yahei" pitchFamily="34" charset="-122"/>
                <a:sym typeface="Microsoft Yahei" pitchFamily="34" charset="-122"/>
              </a:rPr>
              <a:t>以上版本</a:t>
            </a:r>
          </a:p>
        </p:txBody>
      </p:sp>
      <p:sp>
        <p:nvSpPr>
          <p:cNvPr id="88075" name="文本框 23"/>
          <p:cNvSpPr txBox="1">
            <a:spLocks noChangeArrowheads="1"/>
          </p:cNvSpPr>
          <p:nvPr>
            <p:custDataLst>
              <p:tags r:id="rId11"/>
            </p:custDataLst>
          </p:nvPr>
        </p:nvSpPr>
        <p:spPr bwMode="auto">
          <a:xfrm>
            <a:off x="12763501" y="635000"/>
            <a:ext cx="3459163"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itchFamily="34" charset="0"/>
              <a:buChar char="•"/>
              <a:defRPr sz="2000">
                <a:solidFill>
                  <a:schemeClr val="tx1"/>
                </a:solidFill>
                <a:latin typeface="Century Gothic" pitchFamily="34" charset="0"/>
              </a:defRPr>
            </a:lvl1pPr>
            <a:lvl2pPr marL="742950" indent="-285750">
              <a:lnSpc>
                <a:spcPct val="120000"/>
              </a:lnSpc>
              <a:spcBef>
                <a:spcPts val="500"/>
              </a:spcBef>
              <a:buClr>
                <a:schemeClr val="accent1"/>
              </a:buClr>
              <a:buSzPct val="100000"/>
              <a:buFont typeface="Arial" pitchFamily="34" charset="0"/>
              <a:buChar char="•"/>
              <a:defRPr>
                <a:solidFill>
                  <a:schemeClr val="tx1"/>
                </a:solidFill>
                <a:latin typeface="Century Gothic" pitchFamily="34" charset="0"/>
              </a:defRPr>
            </a:lvl2pPr>
            <a:lvl3pPr marL="1143000" indent="-228600">
              <a:lnSpc>
                <a:spcPct val="120000"/>
              </a:lnSpc>
              <a:spcBef>
                <a:spcPts val="500"/>
              </a:spcBef>
              <a:buClr>
                <a:schemeClr val="accent1"/>
              </a:buClr>
              <a:buSzPct val="100000"/>
              <a:buFont typeface="Arial" pitchFamily="34" charset="0"/>
              <a:buChar char="•"/>
              <a:defRPr sz="1600">
                <a:solidFill>
                  <a:schemeClr val="tx1"/>
                </a:solidFill>
                <a:latin typeface="Century Gothic" pitchFamily="34" charset="0"/>
              </a:defRPr>
            </a:lvl3pPr>
            <a:lvl4pPr marL="1600200" indent="-228600">
              <a:lnSpc>
                <a:spcPct val="120000"/>
              </a:lnSpc>
              <a:spcBef>
                <a:spcPts val="500"/>
              </a:spcBef>
              <a:buClr>
                <a:schemeClr val="accent1"/>
              </a:buClr>
              <a:buSzPct val="100000"/>
              <a:buFont typeface="Arial" pitchFamily="34" charset="0"/>
              <a:buChar char="•"/>
              <a:defRPr sz="1400">
                <a:solidFill>
                  <a:schemeClr val="tx1"/>
                </a:solidFill>
                <a:latin typeface="Century Gothic" pitchFamily="34" charset="0"/>
              </a:defRPr>
            </a:lvl4pPr>
            <a:lvl5pPr marL="2057400" indent="-228600">
              <a:lnSpc>
                <a:spcPct val="120000"/>
              </a:lnSpc>
              <a:spcBef>
                <a:spcPts val="500"/>
              </a:spcBef>
              <a:buClr>
                <a:schemeClr val="accent1"/>
              </a:buClr>
              <a:buSzPct val="100000"/>
              <a:buFont typeface="Arial" pitchFamily="34" charset="0"/>
              <a:buChar char="•"/>
              <a:defRPr sz="1200">
                <a:solidFill>
                  <a:schemeClr val="tx1"/>
                </a:solidFill>
                <a:latin typeface="Century Gothic"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9pPr>
          </a:lstStyle>
          <a:p>
            <a:pPr>
              <a:lnSpc>
                <a:spcPct val="100000"/>
              </a:lnSpc>
              <a:spcBef>
                <a:spcPct val="0"/>
              </a:spcBef>
              <a:buClrTx/>
              <a:buSzTx/>
              <a:buFontTx/>
              <a:buNone/>
            </a:pPr>
            <a:r>
              <a:rPr lang="zh-CN" altLang="en-US" sz="1500"/>
              <a:t>解析</a:t>
            </a:r>
            <a:r>
              <a:rPr lang="en-US" altLang="zh-CN" sz="1500"/>
              <a:t>:</a:t>
            </a:r>
            <a:br>
              <a:rPr lang="en-US" altLang="zh-CN" sz="1500"/>
            </a:br>
            <a:r>
              <a:rPr lang="zh-CN" altLang="en-US" sz="1500"/>
              <a:t>添加了两次</a:t>
            </a:r>
            <a:r>
              <a:rPr lang="en-US" altLang="zh-CN" sz="1500"/>
              <a:t>egg</a:t>
            </a:r>
            <a:r>
              <a:rPr lang="zh-CN" altLang="en-US" sz="1500"/>
              <a:t>键相同，值为</a:t>
            </a:r>
            <a:r>
              <a:rPr lang="en-US" altLang="zh-CN" sz="1500"/>
              <a:t>2</a:t>
            </a:r>
            <a:r>
              <a:rPr lang="zh-CN" altLang="en-US" sz="1500"/>
              <a:t>，</a:t>
            </a:r>
            <a:br>
              <a:rPr lang="zh-CN" altLang="en-US" sz="1500"/>
            </a:br>
            <a:r>
              <a:rPr lang="zh-CN" altLang="en-US" sz="1500"/>
              <a:t>添加了一次</a:t>
            </a:r>
            <a:r>
              <a:rPr lang="en-US" altLang="zh-CN" sz="1500"/>
              <a:t>milk</a:t>
            </a:r>
            <a:r>
              <a:rPr lang="zh-CN" altLang="en-US" sz="1500"/>
              <a:t>，值为</a:t>
            </a:r>
            <a:r>
              <a:rPr lang="en-US" altLang="zh-CN" sz="1500"/>
              <a:t>1</a:t>
            </a:r>
            <a:r>
              <a:rPr lang="zh-CN" altLang="en-US" sz="1500"/>
              <a:t>，</a:t>
            </a:r>
            <a:br>
              <a:rPr lang="zh-CN" altLang="en-US" sz="1500"/>
            </a:br>
            <a:r>
              <a:rPr lang="zh-CN" altLang="en-US" sz="1500"/>
              <a:t>所以输出：</a:t>
            </a:r>
            <a:br>
              <a:rPr lang="zh-CN" altLang="en-US" sz="1500"/>
            </a:br>
            <a:r>
              <a:rPr lang="zh-CN" altLang="zh-CN" sz="1500">
                <a:solidFill>
                  <a:srgbClr val="000000"/>
                </a:solidFill>
                <a:latin typeface="Consolas" pitchFamily="49" charset="0"/>
              </a:rPr>
              <a:t>{</a:t>
            </a:r>
            <a:r>
              <a:rPr lang="zh-CN" altLang="zh-CN" sz="1500" b="1">
                <a:solidFill>
                  <a:srgbClr val="008000"/>
                </a:solidFill>
                <a:latin typeface="Consolas" pitchFamily="49" charset="0"/>
              </a:rPr>
              <a:t>'egg'</a:t>
            </a:r>
            <a:r>
              <a:rPr lang="zh-CN" altLang="zh-CN" sz="1500">
                <a:solidFill>
                  <a:srgbClr val="000000"/>
                </a:solidFill>
                <a:latin typeface="Consolas" pitchFamily="49" charset="0"/>
              </a:rPr>
              <a:t>:</a:t>
            </a:r>
            <a:r>
              <a:rPr lang="en-US" altLang="zh-CN" sz="1500">
                <a:solidFill>
                  <a:srgbClr val="0000FF"/>
                </a:solidFill>
                <a:latin typeface="Consolas" pitchFamily="49" charset="0"/>
              </a:rPr>
              <a:t>2</a:t>
            </a:r>
            <a:r>
              <a:rPr lang="zh-CN" altLang="zh-CN" sz="1500">
                <a:solidFill>
                  <a:srgbClr val="000000"/>
                </a:solidFill>
                <a:latin typeface="Consolas" pitchFamily="49" charset="0"/>
              </a:rPr>
              <a:t>,</a:t>
            </a:r>
            <a:r>
              <a:rPr lang="zh-CN" altLang="zh-CN" sz="1500" b="1">
                <a:solidFill>
                  <a:srgbClr val="008000"/>
                </a:solidFill>
                <a:latin typeface="Consolas" pitchFamily="49" charset="0"/>
              </a:rPr>
              <a:t>'milk'</a:t>
            </a:r>
            <a:r>
              <a:rPr lang="zh-CN" altLang="zh-CN" sz="1500">
                <a:solidFill>
                  <a:srgbClr val="000000"/>
                </a:solidFill>
                <a:latin typeface="Consolas" pitchFamily="49" charset="0"/>
              </a:rPr>
              <a:t>:</a:t>
            </a:r>
            <a:r>
              <a:rPr lang="zh-CN" altLang="zh-CN" sz="1500">
                <a:solidFill>
                  <a:srgbClr val="0000FF"/>
                </a:solidFill>
                <a:latin typeface="Consolas" pitchFamily="49" charset="0"/>
              </a:rPr>
              <a:t>1</a:t>
            </a:r>
            <a:r>
              <a:rPr lang="zh-CN" altLang="zh-CN" sz="1500">
                <a:solidFill>
                  <a:srgbClr val="000000"/>
                </a:solidFill>
                <a:latin typeface="Consolas" pitchFamily="49" charset="0"/>
              </a:rPr>
              <a:t>}</a:t>
            </a:r>
            <a:endParaRPr lang="zh-CN" altLang="zh-CN" sz="2100">
              <a:latin typeface="Arial" pitchFamily="34" charset="0"/>
            </a:endParaRPr>
          </a:p>
          <a:p>
            <a:pPr>
              <a:lnSpc>
                <a:spcPct val="100000"/>
              </a:lnSpc>
              <a:spcBef>
                <a:spcPct val="0"/>
              </a:spcBef>
              <a:buClrTx/>
              <a:buSzTx/>
              <a:buFontTx/>
              <a:buNone/>
            </a:pPr>
            <a:r>
              <a:rPr lang="en-US" altLang="zh-CN" sz="1500"/>
              <a:t/>
            </a:r>
            <a:br>
              <a:rPr lang="en-US" altLang="zh-CN" sz="1500"/>
            </a:br>
            <a:endParaRPr lang="zh-CN" altLang="en-US" sz="1500">
              <a:solidFill>
                <a:srgbClr val="000000"/>
              </a:solidFill>
              <a:latin typeface="Microsoft Yahei" pitchFamily="34" charset="-122"/>
              <a:ea typeface="Microsoft Yahei" pitchFamily="34" charset="-122"/>
              <a:sym typeface="Microsoft Yahei" pitchFamily="34" charset="-122"/>
            </a:endParaRPr>
          </a:p>
        </p:txBody>
      </p:sp>
      <p:sp>
        <p:nvSpPr>
          <p:cNvPr id="25" name="Rectangle 1"/>
          <p:cNvSpPr>
            <a:spLocks noChangeArrowheads="1"/>
          </p:cNvSpPr>
          <p:nvPr/>
        </p:nvSpPr>
        <p:spPr bwMode="auto">
          <a:xfrm>
            <a:off x="3952875" y="33338"/>
            <a:ext cx="138113" cy="2762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nchor="ctr">
            <a:spAutoFit/>
          </a:bodyPr>
          <a:lstStyle/>
          <a:p>
            <a:pPr defTabSz="685800">
              <a:defRPr/>
            </a:pPr>
            <a:endParaRPr lang="zh-CN" altLang="zh-CN" sz="1350" dirty="0">
              <a:latin typeface="Arial" panose="020B0604020202020204" pitchFamily="34" charset="0"/>
            </a:endParaRPr>
          </a:p>
        </p:txBody>
      </p:sp>
      <p:grpSp>
        <p:nvGrpSpPr>
          <p:cNvPr id="88077" name="组合 21"/>
          <p:cNvGrpSpPr>
            <a:grpSpLocks/>
          </p:cNvGrpSpPr>
          <p:nvPr>
            <p:custDataLst>
              <p:tags r:id="rId12"/>
            </p:custDataLst>
          </p:nvPr>
        </p:nvGrpSpPr>
        <p:grpSpPr bwMode="auto">
          <a:xfrm>
            <a:off x="12487275" y="0"/>
            <a:ext cx="3821113" cy="485775"/>
            <a:chOff x="6108700" y="0"/>
            <a:chExt cx="5095240" cy="647700"/>
          </a:xfrm>
        </p:grpSpPr>
        <p:sp>
          <p:nvSpPr>
            <p:cNvPr id="19" name="RemarkBack"/>
            <p:cNvSpPr/>
            <p:nvPr>
              <p:custDataLst>
                <p:tags r:id="rId23"/>
              </p:custDataLst>
            </p:nvPr>
          </p:nvSpPr>
          <p:spPr>
            <a:xfrm>
              <a:off x="6108700" y="12700"/>
              <a:ext cx="509524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RemarkBlock"/>
            <p:cNvSpPr/>
            <p:nvPr>
              <p:custDataLst>
                <p:tags r:id="rId24"/>
              </p:custDataLst>
            </p:nvPr>
          </p:nvSpPr>
          <p:spPr>
            <a:xfrm>
              <a:off x="6108700" y="12700"/>
              <a:ext cx="190516"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RemarkTitleText"/>
            <p:cNvSpPr txBox="1"/>
            <p:nvPr>
              <p:custDataLst>
                <p:tags r:id="rId25"/>
              </p:custDataLst>
            </p:nvPr>
          </p:nvSpPr>
          <p:spPr>
            <a:xfrm>
              <a:off x="6350020" y="0"/>
              <a:ext cx="1905158" cy="635000"/>
            </a:xfrm>
            <a:prstGeom prst="rect">
              <a:avLst/>
            </a:prstGeom>
            <a:noFill/>
          </p:spPr>
          <p:txBody>
            <a:bodyPr wrap="none" anchor="ctr"/>
            <a:lstStyle/>
            <a:p>
              <a:pPr>
                <a:defRPr/>
              </a:pPr>
              <a:r>
                <a:rPr lang="zh-CN" altLang="en-US" sz="13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7" name="RemarkBack"/>
          <p:cNvSpPr/>
          <p:nvPr>
            <p:custDataLst>
              <p:tags r:id="rId13"/>
            </p:custDataLst>
          </p:nvPr>
        </p:nvSpPr>
        <p:spPr>
          <a:xfrm>
            <a:off x="12585700" y="12700"/>
            <a:ext cx="3821113" cy="47625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RemarkBlock"/>
          <p:cNvSpPr/>
          <p:nvPr>
            <p:custDataLst>
              <p:tags r:id="rId14"/>
            </p:custDataLst>
          </p:nvPr>
        </p:nvSpPr>
        <p:spPr>
          <a:xfrm>
            <a:off x="12585700" y="12700"/>
            <a:ext cx="142875" cy="47625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RemarkTitleText"/>
          <p:cNvSpPr txBox="1"/>
          <p:nvPr>
            <p:custDataLst>
              <p:tags r:id="rId15"/>
            </p:custDataLst>
          </p:nvPr>
        </p:nvSpPr>
        <p:spPr>
          <a:xfrm>
            <a:off x="12827000" y="0"/>
            <a:ext cx="1428750" cy="476250"/>
          </a:xfrm>
          <a:prstGeom prst="rect">
            <a:avLst/>
          </a:prstGeom>
          <a:noFill/>
        </p:spPr>
        <p:txBody>
          <a:bodyPr wrap="none" anchor="ctr"/>
          <a:lstStyle/>
          <a:p>
            <a:pPr>
              <a:defRPr/>
            </a:pPr>
            <a:r>
              <a:rPr lang="zh-CN" altLang="en-US" sz="135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3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6" name="圆角矩形 25"/>
          <p:cNvSpPr/>
          <p:nvPr>
            <p:custDataLst>
              <p:tags r:id="rId16"/>
            </p:custDataLst>
          </p:nvPr>
        </p:nvSpPr>
        <p:spPr>
          <a:xfrm>
            <a:off x="9099550" y="5473700"/>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88082" name="组合 15"/>
          <p:cNvGrpSpPr>
            <a:grpSpLocks/>
          </p:cNvGrpSpPr>
          <p:nvPr>
            <p:custDataLst>
              <p:tags r:id="rId17"/>
            </p:custDataLst>
          </p:nvPr>
        </p:nvGrpSpPr>
        <p:grpSpPr bwMode="auto">
          <a:xfrm>
            <a:off x="0" y="0"/>
            <a:ext cx="4286250" cy="490533"/>
            <a:chOff x="-5270500" y="0"/>
            <a:chExt cx="5715000" cy="653504"/>
          </a:xfrm>
        </p:grpSpPr>
        <p:sp>
          <p:nvSpPr>
            <p:cNvPr id="12" name="TitleBackground"/>
            <p:cNvSpPr/>
            <p:nvPr>
              <p:custDataLst>
                <p:tags r:id="rId19"/>
              </p:custDataLst>
            </p:nvPr>
          </p:nvSpPr>
          <p:spPr>
            <a:xfrm>
              <a:off x="-5270500" y="0"/>
              <a:ext cx="5715000" cy="634475"/>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ColorBlock"/>
            <p:cNvSpPr/>
            <p:nvPr>
              <p:custDataLst>
                <p:tags r:id="rId20"/>
              </p:custDataLst>
            </p:nvPr>
          </p:nvSpPr>
          <p:spPr>
            <a:xfrm>
              <a:off x="-5270500" y="0"/>
              <a:ext cx="190500" cy="634475"/>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TypeText"/>
            <p:cNvSpPr txBox="1"/>
            <p:nvPr>
              <p:custDataLst>
                <p:tags r:id="rId21"/>
              </p:custDataLst>
            </p:nvPr>
          </p:nvSpPr>
          <p:spPr>
            <a:xfrm>
              <a:off x="-4931833" y="0"/>
              <a:ext cx="1905000" cy="634475"/>
            </a:xfrm>
            <a:prstGeom prst="rect">
              <a:avLst/>
            </a:prstGeom>
            <a:noFill/>
          </p:spPr>
          <p:txBody>
            <a:bodyPr wrap="none" anchor="ctr"/>
            <a:lstStyle/>
            <a:p>
              <a:pPr>
                <a:defRPr/>
              </a:pPr>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88087" name="TipText"/>
            <p:cNvSpPr txBox="1">
              <a:spLocks noChangeArrowheads="1"/>
            </p:cNvSpPr>
            <p:nvPr>
              <p:custDataLst>
                <p:tags r:id="rId22"/>
              </p:custDataLst>
            </p:nvPr>
          </p:nvSpPr>
          <p:spPr bwMode="auto">
            <a:xfrm>
              <a:off x="-3600027" y="145506"/>
              <a:ext cx="2286000" cy="507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1000"/>
                </a:spcBef>
                <a:buClr>
                  <a:schemeClr val="accent1"/>
                </a:buClr>
                <a:buSzPct val="100000"/>
                <a:buFont typeface="Arial" pitchFamily="34" charset="0"/>
                <a:buChar char="•"/>
                <a:defRPr sz="2000">
                  <a:solidFill>
                    <a:schemeClr val="tx1"/>
                  </a:solidFill>
                  <a:latin typeface="Century Gothic" pitchFamily="34" charset="0"/>
                </a:defRPr>
              </a:lvl1pPr>
              <a:lvl2pPr marL="742950" indent="-285750">
                <a:lnSpc>
                  <a:spcPct val="120000"/>
                </a:lnSpc>
                <a:spcBef>
                  <a:spcPts val="500"/>
                </a:spcBef>
                <a:buClr>
                  <a:schemeClr val="accent1"/>
                </a:buClr>
                <a:buSzPct val="100000"/>
                <a:buFont typeface="Arial" pitchFamily="34" charset="0"/>
                <a:buChar char="•"/>
                <a:defRPr>
                  <a:solidFill>
                    <a:schemeClr val="tx1"/>
                  </a:solidFill>
                  <a:latin typeface="Century Gothic" pitchFamily="34" charset="0"/>
                </a:defRPr>
              </a:lvl2pPr>
              <a:lvl3pPr marL="1143000" indent="-228600">
                <a:lnSpc>
                  <a:spcPct val="120000"/>
                </a:lnSpc>
                <a:spcBef>
                  <a:spcPts val="500"/>
                </a:spcBef>
                <a:buClr>
                  <a:schemeClr val="accent1"/>
                </a:buClr>
                <a:buSzPct val="100000"/>
                <a:buFont typeface="Arial" pitchFamily="34" charset="0"/>
                <a:buChar char="•"/>
                <a:defRPr sz="1600">
                  <a:solidFill>
                    <a:schemeClr val="tx1"/>
                  </a:solidFill>
                  <a:latin typeface="Century Gothic" pitchFamily="34" charset="0"/>
                </a:defRPr>
              </a:lvl3pPr>
              <a:lvl4pPr marL="1600200" indent="-228600">
                <a:lnSpc>
                  <a:spcPct val="120000"/>
                </a:lnSpc>
                <a:spcBef>
                  <a:spcPts val="500"/>
                </a:spcBef>
                <a:buClr>
                  <a:schemeClr val="accent1"/>
                </a:buClr>
                <a:buSzPct val="100000"/>
                <a:buFont typeface="Arial" pitchFamily="34" charset="0"/>
                <a:buChar char="•"/>
                <a:defRPr sz="1400">
                  <a:solidFill>
                    <a:schemeClr val="tx1"/>
                  </a:solidFill>
                  <a:latin typeface="Century Gothic" pitchFamily="34" charset="0"/>
                </a:defRPr>
              </a:lvl4pPr>
              <a:lvl5pPr marL="2057400" indent="-228600">
                <a:lnSpc>
                  <a:spcPct val="120000"/>
                </a:lnSpc>
                <a:spcBef>
                  <a:spcPts val="500"/>
                </a:spcBef>
                <a:buClr>
                  <a:schemeClr val="accent1"/>
                </a:buClr>
                <a:buSzPct val="100000"/>
                <a:buFont typeface="Arial" pitchFamily="34" charset="0"/>
                <a:buChar char="•"/>
                <a:defRPr sz="1200">
                  <a:solidFill>
                    <a:schemeClr val="tx1"/>
                  </a:solidFill>
                  <a:latin typeface="Century Gothic"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itchFamily="34" charset="0"/>
                <a:buChar char="•"/>
                <a:defRPr sz="1200">
                  <a:solidFill>
                    <a:schemeClr val="tx1"/>
                  </a:solidFill>
                  <a:latin typeface="Century Gothic" pitchFamily="34" charset="0"/>
                </a:defRPr>
              </a:lvl9pPr>
            </a:lstStyle>
            <a:p>
              <a:pPr>
                <a:lnSpc>
                  <a:spcPct val="100000"/>
                </a:lnSpc>
                <a:spcBef>
                  <a:spcPct val="0"/>
                </a:spcBef>
                <a:buClrTx/>
                <a:buSzTx/>
                <a:buFontTx/>
                <a:buNone/>
              </a:pPr>
              <a:r>
                <a:rPr lang="en-US" altLang="zh-CN">
                  <a:solidFill>
                    <a:srgbClr val="808080"/>
                  </a:solidFill>
                  <a:latin typeface="Microsoft Yahei" pitchFamily="34" charset="-122"/>
                  <a:ea typeface="Microsoft Yahei" pitchFamily="34" charset="-122"/>
                  <a:sym typeface="Microsoft Yahei" pitchFamily="34" charset="-122"/>
                </a:rPr>
                <a:t>2</a:t>
              </a:r>
              <a:r>
                <a:rPr lang="zh-CN" altLang="en-US">
                  <a:solidFill>
                    <a:srgbClr val="808080"/>
                  </a:solidFill>
                  <a:latin typeface="Microsoft Yahei" pitchFamily="34" charset="-122"/>
                  <a:ea typeface="Microsoft Yahei" pitchFamily="34" charset="-122"/>
                  <a:sym typeface="Microsoft Yahei" pitchFamily="34" charset="-122"/>
                </a:rPr>
                <a:t>分</a:t>
              </a:r>
            </a:p>
          </p:txBody>
        </p:sp>
      </p:grpSp>
      <p:pic>
        <p:nvPicPr>
          <p:cNvPr id="88083" name="图片 26"/>
          <p:cNvPicPr>
            <a:picLocks/>
          </p:cNvPicPr>
          <p:nvPr>
            <p:custDataLst>
              <p:tags r:id="rId18"/>
            </p:custDataLst>
          </p:nvPr>
        </p:nvPicPr>
        <p:blipFill>
          <a:blip r:embed="rId27">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15381253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noChangeArrowheads="1"/>
          </p:cNvSpPr>
          <p:nvPr>
            <p:ph type="title"/>
          </p:nvPr>
        </p:nvSpPr>
        <p:spPr>
          <a:xfrm>
            <a:off x="701676" y="-100011"/>
            <a:ext cx="9602788" cy="1049337"/>
          </a:xfrm>
        </p:spPr>
        <p:txBody>
          <a:bodyPr/>
          <a:lstStyle/>
          <a:p>
            <a:pPr eaLnBrk="1" hangingPunct="1"/>
            <a:r>
              <a:rPr lang="zh-CN" altLang="zh-CN" b="1" smtClean="0">
                <a:solidFill>
                  <a:srgbClr val="FF0000"/>
                </a:solidFill>
              </a:rPr>
              <a:t>应用举例</a:t>
            </a:r>
            <a:endParaRPr lang="zh-CN" altLang="en-US" b="1" smtClean="0">
              <a:solidFill>
                <a:srgbClr val="FF0000"/>
              </a:solidFill>
            </a:endParaRPr>
          </a:p>
        </p:txBody>
      </p:sp>
      <p:sp>
        <p:nvSpPr>
          <p:cNvPr id="73731" name="内容占位符 2"/>
          <p:cNvSpPr>
            <a:spLocks noGrp="1" noChangeArrowheads="1"/>
          </p:cNvSpPr>
          <p:nvPr>
            <p:ph idx="1"/>
          </p:nvPr>
        </p:nvSpPr>
        <p:spPr>
          <a:xfrm>
            <a:off x="766763" y="976313"/>
            <a:ext cx="5832475" cy="4527550"/>
          </a:xfrm>
        </p:spPr>
        <p:txBody>
          <a:bodyPr/>
          <a:lstStyle/>
          <a:p>
            <a:pPr eaLnBrk="1" hangingPunct="1">
              <a:lnSpc>
                <a:spcPct val="100000"/>
              </a:lnSpc>
            </a:pPr>
            <a:r>
              <a:rPr lang="zh-CN" altLang="zh-CN" sz="2400" b="1" dirty="0" smtClean="0"/>
              <a:t>去除列表中的重复项</a:t>
            </a:r>
            <a:endParaRPr lang="en-US" altLang="zh-CN" sz="2400" b="1" dirty="0" smtClean="0"/>
          </a:p>
          <a:p>
            <a:pPr eaLnBrk="1" hangingPunct="1">
              <a:lnSpc>
                <a:spcPct val="100000"/>
              </a:lnSpc>
            </a:pPr>
            <a:r>
              <a:rPr lang="zh-CN" altLang="en-US" sz="2400" dirty="0" smtClean="0"/>
              <a:t>最简版本：</a:t>
            </a:r>
            <a:r>
              <a:rPr lang="zh-CN" altLang="zh-CN" sz="2400" dirty="0" smtClean="0"/>
              <a:t>可以通过</a:t>
            </a:r>
            <a:r>
              <a:rPr lang="zh-CN" altLang="zh-CN" sz="2400" b="1" dirty="0" smtClean="0">
                <a:solidFill>
                  <a:srgbClr val="FF0000"/>
                </a:solidFill>
              </a:rPr>
              <a:t>构造一个集合来去除列表中的重复项，但结果不能保证原来的顺序</a:t>
            </a:r>
          </a:p>
          <a:p>
            <a:pPr lvl="1" eaLnBrk="1" hangingPunct="1">
              <a:lnSpc>
                <a:spcPct val="100000"/>
              </a:lnSpc>
            </a:pPr>
            <a:r>
              <a:rPr lang="en-US" altLang="zh-CN" sz="2000" dirty="0" smtClean="0"/>
              <a:t>&gt;&gt;&gt; a = [1, 8, 5, 1, 9, 2, 1, 10]</a:t>
            </a:r>
            <a:endParaRPr lang="zh-CN" altLang="zh-CN" sz="2000" dirty="0" smtClean="0"/>
          </a:p>
          <a:p>
            <a:pPr lvl="1" eaLnBrk="1" hangingPunct="1">
              <a:lnSpc>
                <a:spcPct val="100000"/>
              </a:lnSpc>
            </a:pPr>
            <a:r>
              <a:rPr lang="en-US" altLang="zh-CN" sz="2000" dirty="0" smtClean="0"/>
              <a:t>&gt;&gt;&gt; list(set(a))  #</a:t>
            </a:r>
            <a:r>
              <a:rPr lang="zh-CN" altLang="zh-CN" sz="2000" dirty="0" smtClean="0"/>
              <a:t>输出：</a:t>
            </a:r>
            <a:r>
              <a:rPr lang="en-US" altLang="zh-CN" sz="2000" dirty="0" smtClean="0"/>
              <a:t>[1, 2, 5, 8, 9, 10]</a:t>
            </a:r>
            <a:endParaRPr lang="zh-CN" altLang="zh-CN" sz="2000" dirty="0" smtClean="0"/>
          </a:p>
          <a:p>
            <a:pPr>
              <a:lnSpc>
                <a:spcPct val="100000"/>
              </a:lnSpc>
            </a:pPr>
            <a:r>
              <a:rPr lang="zh-CN" altLang="en-US" sz="2400" dirty="0" smtClean="0"/>
              <a:t>版本一：</a:t>
            </a:r>
            <a:r>
              <a:rPr lang="zh-CN" altLang="zh-CN" sz="2400" dirty="0" smtClean="0"/>
              <a:t>通过</a:t>
            </a:r>
            <a:r>
              <a:rPr lang="zh-CN" altLang="zh-CN" sz="2400" dirty="0" smtClean="0">
                <a:solidFill>
                  <a:srgbClr val="FF0000"/>
                </a:solidFill>
              </a:rPr>
              <a:t>定义一个生成器函数</a:t>
            </a:r>
            <a:r>
              <a:rPr lang="zh-CN" altLang="zh-CN" sz="2400" dirty="0" smtClean="0"/>
              <a:t>，可以实现去除列表中重复元素同时</a:t>
            </a:r>
            <a:r>
              <a:rPr lang="zh-CN" altLang="zh-CN" sz="2400" dirty="0" smtClean="0">
                <a:solidFill>
                  <a:srgbClr val="FF0000"/>
                </a:solidFill>
              </a:rPr>
              <a:t>保持原来顺序</a:t>
            </a:r>
            <a:r>
              <a:rPr lang="zh-CN" altLang="zh-CN" sz="2400" dirty="0" smtClean="0"/>
              <a:t>的功能</a:t>
            </a:r>
            <a:endParaRPr lang="en-US" altLang="zh-CN" sz="2400" dirty="0" smtClean="0"/>
          </a:p>
          <a:p>
            <a:pPr eaLnBrk="1" hangingPunct="1">
              <a:lnSpc>
                <a:spcPct val="100000"/>
              </a:lnSpc>
            </a:pPr>
            <a:r>
              <a:rPr lang="zh-CN" altLang="zh-CN" sz="2400" dirty="0" smtClean="0"/>
              <a:t>去除列表中的重复项生成器函数（</a:t>
            </a:r>
            <a:r>
              <a:rPr lang="en-US" altLang="zh-CN" sz="2400" dirty="0" smtClean="0"/>
              <a:t>deduplicate.py</a:t>
            </a:r>
            <a:r>
              <a:rPr lang="zh-CN" altLang="zh-CN" sz="2400" dirty="0" smtClean="0"/>
              <a:t>）</a:t>
            </a:r>
            <a:endParaRPr lang="zh-CN" altLang="en-US" sz="2400" dirty="0" smtClean="0"/>
          </a:p>
        </p:txBody>
      </p:sp>
      <p:sp>
        <p:nvSpPr>
          <p:cNvPr id="2" name="矩形 1"/>
          <p:cNvSpPr/>
          <p:nvPr/>
        </p:nvSpPr>
        <p:spPr>
          <a:xfrm>
            <a:off x="7297738" y="2546350"/>
            <a:ext cx="4559300" cy="3476625"/>
          </a:xfrm>
          <a:prstGeom prst="rect">
            <a:avLst/>
          </a:prstGeom>
          <a:ln>
            <a:solidFill>
              <a:srgbClr val="FF0000"/>
            </a:solidFill>
          </a:ln>
        </p:spPr>
        <p:txBody>
          <a:bodyPr>
            <a:spAutoFit/>
          </a:bodyPr>
          <a:lstStyle/>
          <a:p>
            <a:pPr marL="400050" algn="just">
              <a:spcAft>
                <a:spcPts val="0"/>
              </a:spcAft>
              <a:defRPr/>
            </a:pPr>
            <a:r>
              <a:rPr lang="x-none" altLang="zh-CN" sz="2000" kern="100" dirty="0">
                <a:latin typeface="Times New Roman" panose="02020603050405020304" pitchFamily="18" charset="0"/>
              </a:rPr>
              <a:t>def unique(items):</a:t>
            </a:r>
            <a:endParaRPr lang="zh-CN" altLang="zh-CN" sz="2000" kern="100" dirty="0">
              <a:latin typeface="Times New Roman" panose="02020603050405020304" pitchFamily="18" charset="0"/>
            </a:endParaRPr>
          </a:p>
          <a:p>
            <a:pPr marL="400050" algn="just">
              <a:spcAft>
                <a:spcPts val="0"/>
              </a:spcAft>
              <a:defRPr/>
            </a:pPr>
            <a:r>
              <a:rPr lang="x-none" altLang="zh-CN" sz="2000" kern="100" dirty="0">
                <a:latin typeface="Times New Roman" panose="02020603050405020304" pitchFamily="18" charset="0"/>
              </a:rPr>
              <a:t>    items_existed = set()</a:t>
            </a:r>
            <a:endParaRPr lang="zh-CN" altLang="zh-CN" sz="2000" kern="100" dirty="0">
              <a:latin typeface="Times New Roman" panose="02020603050405020304" pitchFamily="18" charset="0"/>
            </a:endParaRPr>
          </a:p>
          <a:p>
            <a:pPr marL="400050" algn="just">
              <a:spcAft>
                <a:spcPts val="0"/>
              </a:spcAft>
              <a:defRPr/>
            </a:pPr>
            <a:r>
              <a:rPr lang="x-none" altLang="zh-CN" sz="2000" kern="100" dirty="0">
                <a:latin typeface="Times New Roman" panose="02020603050405020304" pitchFamily="18" charset="0"/>
              </a:rPr>
              <a:t>    for item in items:</a:t>
            </a:r>
            <a:endParaRPr lang="zh-CN" altLang="zh-CN" sz="2000" kern="100" dirty="0">
              <a:latin typeface="Times New Roman" panose="02020603050405020304" pitchFamily="18" charset="0"/>
            </a:endParaRPr>
          </a:p>
          <a:p>
            <a:pPr marL="400050" algn="just">
              <a:spcAft>
                <a:spcPts val="0"/>
              </a:spcAft>
              <a:defRPr/>
            </a:pPr>
            <a:r>
              <a:rPr lang="x-none" altLang="zh-CN" sz="2000" kern="100" dirty="0">
                <a:latin typeface="Times New Roman" panose="02020603050405020304" pitchFamily="18" charset="0"/>
              </a:rPr>
              <a:t>        if item not in items_existed:</a:t>
            </a:r>
            <a:endParaRPr lang="zh-CN" altLang="zh-CN" sz="2000" kern="100" dirty="0">
              <a:latin typeface="Times New Roman" panose="02020603050405020304" pitchFamily="18" charset="0"/>
            </a:endParaRPr>
          </a:p>
          <a:p>
            <a:pPr marL="400050" algn="just">
              <a:spcAft>
                <a:spcPts val="0"/>
              </a:spcAft>
              <a:defRPr/>
            </a:pPr>
            <a:r>
              <a:rPr lang="x-none" altLang="zh-CN" sz="2000" kern="100" dirty="0">
                <a:latin typeface="Times New Roman" panose="02020603050405020304" pitchFamily="18" charset="0"/>
              </a:rPr>
              <a:t>            yield </a:t>
            </a:r>
            <a:r>
              <a:rPr lang="x-none" altLang="zh-CN" sz="2000" kern="100" dirty="0" smtClean="0">
                <a:latin typeface="Times New Roman" panose="02020603050405020304" pitchFamily="18" charset="0"/>
              </a:rPr>
              <a:t>item</a:t>
            </a:r>
            <a:r>
              <a:rPr lang="en-US" altLang="zh-CN" sz="2000" kern="100" dirty="0" smtClean="0">
                <a:latin typeface="Times New Roman" panose="02020603050405020304" pitchFamily="18" charset="0"/>
              </a:rPr>
              <a:t>  #</a:t>
            </a:r>
            <a:r>
              <a:rPr lang="zh-CN" altLang="en-US" sz="2000" kern="100" dirty="0" smtClean="0">
                <a:latin typeface="Times New Roman" panose="02020603050405020304" pitchFamily="18" charset="0"/>
              </a:rPr>
              <a:t>不重复</a:t>
            </a:r>
            <a:r>
              <a:rPr lang="zh-CN" altLang="en-US" sz="2000" kern="100" dirty="0">
                <a:latin typeface="Times New Roman" panose="02020603050405020304" pitchFamily="18" charset="0"/>
              </a:rPr>
              <a:t>返回</a:t>
            </a:r>
            <a:endParaRPr lang="zh-CN" altLang="zh-CN" sz="2000" kern="100" dirty="0">
              <a:latin typeface="Times New Roman" panose="02020603050405020304" pitchFamily="18" charset="0"/>
            </a:endParaRPr>
          </a:p>
          <a:p>
            <a:pPr marL="400050" algn="just">
              <a:spcAft>
                <a:spcPts val="0"/>
              </a:spcAft>
              <a:defRPr/>
            </a:pPr>
            <a:r>
              <a:rPr lang="x-none" altLang="zh-CN" sz="2000" kern="100" dirty="0">
                <a:latin typeface="Times New Roman" panose="02020603050405020304" pitchFamily="18" charset="0"/>
              </a:rPr>
              <a:t>            items_existed.add(item)</a:t>
            </a:r>
            <a:endParaRPr lang="zh-CN" altLang="zh-CN" sz="2000" kern="100" dirty="0">
              <a:latin typeface="Times New Roman" panose="02020603050405020304" pitchFamily="18" charset="0"/>
            </a:endParaRPr>
          </a:p>
          <a:p>
            <a:pPr marL="400050" algn="just">
              <a:spcAft>
                <a:spcPts val="0"/>
              </a:spcAft>
              <a:defRPr/>
            </a:pPr>
            <a:r>
              <a:rPr lang="x-none" altLang="zh-CN" sz="2000" kern="100" dirty="0">
                <a:latin typeface="Times New Roman" panose="02020603050405020304" pitchFamily="18" charset="0"/>
              </a:rPr>
              <a:t>if __name__ == "__main__":</a:t>
            </a:r>
            <a:endParaRPr lang="zh-CN" altLang="zh-CN" sz="2000" kern="100" dirty="0">
              <a:latin typeface="Times New Roman" panose="02020603050405020304" pitchFamily="18" charset="0"/>
            </a:endParaRPr>
          </a:p>
          <a:p>
            <a:pPr marL="400050" algn="just">
              <a:spcAft>
                <a:spcPts val="0"/>
              </a:spcAft>
              <a:defRPr/>
            </a:pPr>
            <a:r>
              <a:rPr lang="x-none" altLang="zh-CN" sz="2000" kern="100" dirty="0">
                <a:latin typeface="Times New Roman" panose="02020603050405020304" pitchFamily="18" charset="0"/>
              </a:rPr>
              <a:t>    #</a:t>
            </a:r>
            <a:r>
              <a:rPr lang="x-none" altLang="zh-CN" sz="2000" kern="100" dirty="0">
                <a:latin typeface="宋体" panose="02010600030101010101" pitchFamily="2" charset="-122"/>
              </a:rPr>
              <a:t>测试代码</a:t>
            </a:r>
            <a:endParaRPr lang="zh-CN" altLang="zh-CN" sz="2000" kern="100" dirty="0">
              <a:latin typeface="Times New Roman" panose="02020603050405020304" pitchFamily="18" charset="0"/>
            </a:endParaRPr>
          </a:p>
          <a:p>
            <a:pPr marL="400050" algn="just">
              <a:spcAft>
                <a:spcPts val="0"/>
              </a:spcAft>
              <a:defRPr/>
            </a:pPr>
            <a:r>
              <a:rPr lang="x-none" altLang="zh-CN" sz="2000" kern="100" dirty="0">
                <a:latin typeface="Times New Roman" panose="02020603050405020304" pitchFamily="18" charset="0"/>
              </a:rPr>
              <a:t>    a = [1, 8, 5, 1, 9, 2, 1, 10]</a:t>
            </a:r>
            <a:endParaRPr lang="zh-CN" altLang="zh-CN" sz="2000" kern="100" dirty="0">
              <a:latin typeface="Times New Roman" panose="02020603050405020304" pitchFamily="18" charset="0"/>
            </a:endParaRPr>
          </a:p>
          <a:p>
            <a:pPr marL="400050" algn="just">
              <a:spcAft>
                <a:spcPts val="0"/>
              </a:spcAft>
              <a:defRPr/>
            </a:pPr>
            <a:r>
              <a:rPr lang="x-none" altLang="zh-CN" sz="2000" kern="100" dirty="0">
                <a:latin typeface="Times New Roman" panose="02020603050405020304" pitchFamily="18" charset="0"/>
              </a:rPr>
              <a:t>    a1 = unique(a)</a:t>
            </a:r>
            <a:endParaRPr lang="zh-CN" altLang="zh-CN" sz="2000" kern="100" dirty="0">
              <a:latin typeface="Times New Roman" panose="02020603050405020304" pitchFamily="18" charset="0"/>
            </a:endParaRPr>
          </a:p>
          <a:p>
            <a:pPr marL="400050" algn="just">
              <a:spcAft>
                <a:spcPts val="0"/>
              </a:spcAft>
              <a:defRPr/>
            </a:pPr>
            <a:r>
              <a:rPr lang="x-none" altLang="zh-CN" sz="2000" kern="100" dirty="0">
                <a:latin typeface="Times New Roman" panose="02020603050405020304" pitchFamily="18" charset="0"/>
              </a:rPr>
              <a:t>    print(list(a1))</a:t>
            </a:r>
            <a:endParaRPr lang="zh-CN" altLang="zh-CN" sz="2000" kern="100" dirty="0">
              <a:latin typeface="Times New Roman" panose="02020603050405020304" pitchFamily="18" charset="0"/>
            </a:endParaRPr>
          </a:p>
        </p:txBody>
      </p:sp>
      <p:pic>
        <p:nvPicPr>
          <p:cNvPr id="7373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82888" y="5327650"/>
            <a:ext cx="3446462"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923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a:xfrm>
            <a:off x="197643" y="109220"/>
            <a:ext cx="12157075" cy="1002030"/>
          </a:xfrm>
        </p:spPr>
        <p:txBody>
          <a:bodyPr>
            <a:normAutofit/>
          </a:bodyPr>
          <a:lstStyle/>
          <a:p>
            <a:r>
              <a:rPr lang="zh-CN" altLang="en-US" b="1" dirty="0" smtClean="0">
                <a:hlinkClick r:id="rId2"/>
              </a:rPr>
              <a:t>删除列表中重复元素的几种方法</a:t>
            </a:r>
            <a:endParaRPr lang="zh-CN" altLang="en-US" dirty="0" smtClean="0"/>
          </a:p>
        </p:txBody>
      </p:sp>
      <p:sp>
        <p:nvSpPr>
          <p:cNvPr id="74755" name="Rectangle 1"/>
          <p:cNvSpPr>
            <a:spLocks noGrp="1" noChangeArrowheads="1"/>
          </p:cNvSpPr>
          <p:nvPr>
            <p:ph idx="1"/>
          </p:nvPr>
        </p:nvSpPr>
        <p:spPr>
          <a:xfrm>
            <a:off x="623888" y="1587500"/>
            <a:ext cx="11304587" cy="2678113"/>
          </a:xfrm>
          <a:solidFill>
            <a:srgbClr val="FFFFFF"/>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indent="0" defTabSz="457200">
              <a:lnSpc>
                <a:spcPct val="100000"/>
              </a:lnSpc>
              <a:spcBef>
                <a:spcPct val="0"/>
              </a:spcBef>
              <a:buFontTx/>
              <a:buNone/>
            </a:pPr>
            <a:r>
              <a:rPr lang="en-US" altLang="zh-CN" sz="2400" b="1" dirty="0" smtClean="0">
                <a:solidFill>
                  <a:srgbClr val="000000"/>
                </a:solidFill>
                <a:latin typeface="Consolas" panose="020B0609020204030204" pitchFamily="49" charset="0"/>
              </a:rPr>
              <a:t>l1 = [</a:t>
            </a:r>
            <a:r>
              <a:rPr lang="en-US" altLang="zh-CN" sz="2400" b="1" dirty="0" smtClean="0">
                <a:solidFill>
                  <a:srgbClr val="0000FF"/>
                </a:solidFill>
                <a:latin typeface="Consolas" panose="020B0609020204030204" pitchFamily="49" charset="0"/>
              </a:rPr>
              <a:t>1</a:t>
            </a:r>
            <a:r>
              <a:rPr lang="en-US" altLang="zh-CN" sz="2400" b="1" dirty="0" smtClean="0">
                <a:solidFill>
                  <a:srgbClr val="000000"/>
                </a:solidFill>
                <a:latin typeface="Consolas" panose="020B0609020204030204" pitchFamily="49" charset="0"/>
              </a:rPr>
              <a:t>, </a:t>
            </a:r>
            <a:r>
              <a:rPr lang="en-US" altLang="zh-CN" sz="2400" b="1" dirty="0" smtClean="0">
                <a:solidFill>
                  <a:srgbClr val="0000FF"/>
                </a:solidFill>
                <a:latin typeface="Consolas" panose="020B0609020204030204" pitchFamily="49" charset="0"/>
              </a:rPr>
              <a:t>2</a:t>
            </a:r>
            <a:r>
              <a:rPr lang="en-US" altLang="zh-CN" sz="2400" b="1" dirty="0" smtClean="0">
                <a:solidFill>
                  <a:srgbClr val="000000"/>
                </a:solidFill>
                <a:latin typeface="Consolas" panose="020B0609020204030204" pitchFamily="49" charset="0"/>
              </a:rPr>
              <a:t>, </a:t>
            </a:r>
            <a:r>
              <a:rPr lang="en-US" altLang="zh-CN" sz="2400" b="1" dirty="0" smtClean="0">
                <a:solidFill>
                  <a:srgbClr val="0000FF"/>
                </a:solidFill>
                <a:latin typeface="Consolas" panose="020B0609020204030204" pitchFamily="49" charset="0"/>
              </a:rPr>
              <a:t>3</a:t>
            </a:r>
            <a:r>
              <a:rPr lang="en-US" altLang="zh-CN" sz="2400" b="1" dirty="0" smtClean="0">
                <a:solidFill>
                  <a:srgbClr val="000000"/>
                </a:solidFill>
                <a:latin typeface="Consolas" panose="020B0609020204030204" pitchFamily="49" charset="0"/>
              </a:rPr>
              <a:t>, </a:t>
            </a:r>
            <a:r>
              <a:rPr lang="en-US" altLang="zh-CN" sz="2400" b="1" dirty="0" smtClean="0">
                <a:solidFill>
                  <a:srgbClr val="0000FF"/>
                </a:solidFill>
                <a:latin typeface="Consolas" panose="020B0609020204030204" pitchFamily="49" charset="0"/>
              </a:rPr>
              <a:t>3</a:t>
            </a:r>
            <a:r>
              <a:rPr lang="en-US" altLang="zh-CN" sz="2400" b="1" dirty="0" smtClean="0">
                <a:solidFill>
                  <a:srgbClr val="000000"/>
                </a:solidFill>
                <a:latin typeface="Consolas" panose="020B0609020204030204" pitchFamily="49" charset="0"/>
              </a:rPr>
              <a:t>, </a:t>
            </a:r>
            <a:r>
              <a:rPr lang="en-US" altLang="zh-CN" sz="2400" b="1" dirty="0" smtClean="0">
                <a:solidFill>
                  <a:srgbClr val="0000FF"/>
                </a:solidFill>
                <a:latin typeface="Consolas" panose="020B0609020204030204" pitchFamily="49" charset="0"/>
              </a:rPr>
              <a:t>6</a:t>
            </a:r>
            <a:r>
              <a:rPr lang="en-US" altLang="zh-CN" sz="2400" b="1" dirty="0" smtClean="0">
                <a:solidFill>
                  <a:srgbClr val="000000"/>
                </a:solidFill>
                <a:latin typeface="Consolas" panose="020B0609020204030204" pitchFamily="49" charset="0"/>
              </a:rPr>
              <a:t>, </a:t>
            </a:r>
            <a:r>
              <a:rPr lang="en-US" altLang="zh-CN" sz="2400" b="1" dirty="0" smtClean="0">
                <a:solidFill>
                  <a:srgbClr val="0000FF"/>
                </a:solidFill>
                <a:latin typeface="Consolas" panose="020B0609020204030204" pitchFamily="49" charset="0"/>
              </a:rPr>
              <a:t>6</a:t>
            </a:r>
            <a:r>
              <a:rPr lang="en-US" altLang="zh-CN" sz="2400" b="1" dirty="0" smtClean="0">
                <a:solidFill>
                  <a:srgbClr val="000000"/>
                </a:solidFill>
                <a:latin typeface="Consolas" panose="020B0609020204030204" pitchFamily="49" charset="0"/>
              </a:rPr>
              <a:t>, </a:t>
            </a:r>
            <a:r>
              <a:rPr lang="en-US" altLang="zh-CN" sz="2400" b="1" dirty="0">
                <a:solidFill>
                  <a:srgbClr val="0000FF"/>
                </a:solidFill>
                <a:latin typeface="Consolas" panose="020B0609020204030204" pitchFamily="49" charset="0"/>
              </a:rPr>
              <a:t>6</a:t>
            </a:r>
            <a:r>
              <a:rPr lang="en-US" altLang="zh-CN" sz="2400" b="1" dirty="0">
                <a:latin typeface="Consolas" panose="020B0609020204030204" pitchFamily="49" charset="0"/>
              </a:rPr>
              <a:t>,</a:t>
            </a:r>
            <a:r>
              <a:rPr lang="en-US" altLang="zh-CN" sz="2400" b="1" dirty="0">
                <a:solidFill>
                  <a:srgbClr val="0000FF"/>
                </a:solidFill>
                <a:latin typeface="Consolas" panose="020B0609020204030204" pitchFamily="49" charset="0"/>
              </a:rPr>
              <a:t> </a:t>
            </a:r>
            <a:r>
              <a:rPr lang="en-US" altLang="zh-CN" sz="2400" b="1" dirty="0" smtClean="0">
                <a:solidFill>
                  <a:srgbClr val="0000FF"/>
                </a:solidFill>
                <a:latin typeface="Consolas" panose="020B0609020204030204" pitchFamily="49" charset="0"/>
              </a:rPr>
              <a:t>5</a:t>
            </a:r>
            <a:r>
              <a:rPr lang="en-US" altLang="zh-CN" sz="2400" b="1" dirty="0" smtClean="0">
                <a:solidFill>
                  <a:srgbClr val="000000"/>
                </a:solidFill>
                <a:latin typeface="Consolas" panose="020B0609020204030204" pitchFamily="49" charset="0"/>
              </a:rPr>
              <a:t>, </a:t>
            </a:r>
            <a:r>
              <a:rPr lang="en-US" altLang="zh-CN" sz="2400" b="1" dirty="0" smtClean="0">
                <a:solidFill>
                  <a:srgbClr val="0000FF"/>
                </a:solidFill>
                <a:latin typeface="Consolas" panose="020B0609020204030204" pitchFamily="49" charset="0"/>
              </a:rPr>
              <a:t>5</a:t>
            </a:r>
            <a:r>
              <a:rPr lang="en-US" altLang="zh-CN" sz="2400" b="1" dirty="0" smtClean="0">
                <a:solidFill>
                  <a:srgbClr val="000000"/>
                </a:solidFill>
                <a:latin typeface="Consolas" panose="020B0609020204030204" pitchFamily="49" charset="0"/>
              </a:rPr>
              <a:t>, </a:t>
            </a:r>
            <a:r>
              <a:rPr lang="en-US" altLang="zh-CN" sz="2400" b="1" dirty="0" smtClean="0">
                <a:solidFill>
                  <a:srgbClr val="0000FF"/>
                </a:solidFill>
                <a:latin typeface="Consolas" panose="020B0609020204030204" pitchFamily="49" charset="0"/>
              </a:rPr>
              <a:t>2</a:t>
            </a:r>
            <a:r>
              <a:rPr lang="en-US" altLang="zh-CN" sz="2400" b="1" dirty="0" smtClean="0">
                <a:solidFill>
                  <a:srgbClr val="000000"/>
                </a:solidFill>
                <a:latin typeface="Consolas" panose="020B0609020204030204" pitchFamily="49" charset="0"/>
              </a:rPr>
              <a:t>, </a:t>
            </a:r>
            <a:r>
              <a:rPr lang="en-US" altLang="zh-CN" sz="2400" b="1" dirty="0" smtClean="0">
                <a:solidFill>
                  <a:srgbClr val="0000FF"/>
                </a:solidFill>
                <a:latin typeface="Consolas" panose="020B0609020204030204" pitchFamily="49" charset="0"/>
              </a:rPr>
              <a:t>2</a:t>
            </a:r>
            <a:r>
              <a:rPr lang="zh-CN" altLang="en-US" sz="2400" b="1" dirty="0" smtClean="0">
                <a:solidFill>
                  <a:srgbClr val="0000FF"/>
                </a:solidFill>
                <a:latin typeface="Consolas" panose="020B0609020204030204" pitchFamily="49" charset="0"/>
              </a:rPr>
              <a:t>，</a:t>
            </a:r>
            <a:r>
              <a:rPr lang="en-US" altLang="zh-CN" sz="2400" b="1" dirty="0" smtClean="0">
                <a:solidFill>
                  <a:srgbClr val="0000FF"/>
                </a:solidFill>
                <a:latin typeface="Consolas" panose="020B0609020204030204" pitchFamily="49" charset="0"/>
              </a:rPr>
              <a:t>2</a:t>
            </a:r>
            <a:r>
              <a:rPr lang="en-US" altLang="zh-CN" sz="2400" b="1" dirty="0" smtClean="0">
                <a:solidFill>
                  <a:srgbClr val="000000"/>
                </a:solidFill>
                <a:latin typeface="Consolas" panose="020B0609020204030204" pitchFamily="49" charset="0"/>
              </a:rPr>
              <a:t>]</a:t>
            </a:r>
            <a:br>
              <a:rPr lang="en-US" altLang="zh-CN" sz="2400" b="1" dirty="0" smtClean="0">
                <a:solidFill>
                  <a:srgbClr val="000000"/>
                </a:solidFill>
                <a:latin typeface="Consolas" panose="020B0609020204030204" pitchFamily="49" charset="0"/>
              </a:rPr>
            </a:br>
            <a:r>
              <a:rPr lang="en-US" altLang="zh-CN" sz="2400" b="1" i="1" dirty="0" smtClean="0">
                <a:solidFill>
                  <a:srgbClr val="808080"/>
                </a:solidFill>
                <a:latin typeface="Consolas" panose="020B0609020204030204" pitchFamily="49" charset="0"/>
              </a:rPr>
              <a:t># </a:t>
            </a:r>
            <a:r>
              <a:rPr lang="zh-CN" altLang="en-US" sz="2400" b="1" i="1" dirty="0" smtClean="0">
                <a:solidFill>
                  <a:srgbClr val="808080"/>
                </a:solidFill>
                <a:latin typeface="宋体" panose="02010600030101010101" pitchFamily="2" charset="-122"/>
              </a:rPr>
              <a:t>版本二</a:t>
            </a:r>
            <a:r>
              <a:rPr lang="en-US" altLang="zh-CN" sz="2400" b="1" i="1" dirty="0" smtClean="0">
                <a:solidFill>
                  <a:srgbClr val="808080"/>
                </a:solidFill>
                <a:latin typeface="Consolas" panose="020B0609020204030204" pitchFamily="49" charset="0"/>
              </a:rPr>
              <a:t>: </a:t>
            </a:r>
            <a:r>
              <a:rPr lang="zh-CN" altLang="en-US" sz="2400" b="1" i="1" dirty="0" smtClean="0">
                <a:solidFill>
                  <a:srgbClr val="808080"/>
                </a:solidFill>
                <a:latin typeface="宋体" panose="02010600030101010101" pitchFamily="2" charset="-122"/>
              </a:rPr>
              <a:t>直接遍历列表删除，有问题</a:t>
            </a:r>
            <a:br>
              <a:rPr lang="zh-CN" altLang="en-US" sz="2400" b="1" i="1" dirty="0" smtClean="0">
                <a:solidFill>
                  <a:srgbClr val="808080"/>
                </a:solidFill>
                <a:latin typeface="宋体" panose="02010600030101010101" pitchFamily="2" charset="-122"/>
              </a:rPr>
            </a:br>
            <a:r>
              <a:rPr lang="en-US" altLang="zh-CN" sz="2400" b="1" dirty="0" smtClean="0">
                <a:solidFill>
                  <a:srgbClr val="000080"/>
                </a:solidFill>
                <a:latin typeface="Consolas" panose="020B0609020204030204" pitchFamily="49" charset="0"/>
              </a:rPr>
              <a:t>for </a:t>
            </a:r>
            <a:r>
              <a:rPr lang="en-US" altLang="zh-CN" sz="2400" b="1" dirty="0" smtClean="0">
                <a:solidFill>
                  <a:srgbClr val="000000"/>
                </a:solidFill>
                <a:latin typeface="Consolas" panose="020B0609020204030204" pitchFamily="49" charset="0"/>
              </a:rPr>
              <a:t>el </a:t>
            </a:r>
            <a:r>
              <a:rPr lang="en-US" altLang="zh-CN" sz="2400" b="1" dirty="0" smtClean="0">
                <a:solidFill>
                  <a:srgbClr val="000080"/>
                </a:solidFill>
                <a:latin typeface="Consolas" panose="020B0609020204030204" pitchFamily="49" charset="0"/>
              </a:rPr>
              <a:t>in </a:t>
            </a:r>
            <a:r>
              <a:rPr lang="en-US" altLang="zh-CN" sz="2400" b="1" dirty="0" smtClean="0">
                <a:solidFill>
                  <a:srgbClr val="000000"/>
                </a:solidFill>
                <a:latin typeface="Consolas" panose="020B0609020204030204" pitchFamily="49" charset="0"/>
              </a:rPr>
              <a:t>l1:</a:t>
            </a:r>
            <a:br>
              <a:rPr lang="en-US" altLang="zh-CN" sz="2400" b="1" dirty="0" smtClean="0">
                <a:solidFill>
                  <a:srgbClr val="000000"/>
                </a:solidFill>
                <a:latin typeface="Consolas" panose="020B0609020204030204" pitchFamily="49" charset="0"/>
              </a:rPr>
            </a:br>
            <a:r>
              <a:rPr lang="en-US" altLang="zh-CN" sz="2400" b="1" dirty="0" smtClean="0">
                <a:solidFill>
                  <a:srgbClr val="000000"/>
                </a:solidFill>
                <a:latin typeface="Consolas" panose="020B0609020204030204" pitchFamily="49" charset="0"/>
              </a:rPr>
              <a:t>    </a:t>
            </a:r>
            <a:r>
              <a:rPr lang="en-US" altLang="zh-CN" sz="2400" b="1" dirty="0" smtClean="0">
                <a:solidFill>
                  <a:srgbClr val="000080"/>
                </a:solidFill>
                <a:latin typeface="Consolas" panose="020B0609020204030204" pitchFamily="49" charset="0"/>
              </a:rPr>
              <a:t>if </a:t>
            </a:r>
            <a:r>
              <a:rPr lang="en-US" altLang="zh-CN" sz="2400" b="1" dirty="0" smtClean="0">
                <a:solidFill>
                  <a:srgbClr val="000000"/>
                </a:solidFill>
                <a:latin typeface="Consolas" panose="020B0609020204030204" pitchFamily="49" charset="0"/>
              </a:rPr>
              <a:t>l1.count(el) &gt; </a:t>
            </a:r>
            <a:r>
              <a:rPr lang="en-US" altLang="zh-CN" sz="2400" b="1" dirty="0" smtClean="0">
                <a:solidFill>
                  <a:srgbClr val="0000FF"/>
                </a:solidFill>
                <a:latin typeface="Consolas" panose="020B0609020204030204" pitchFamily="49" charset="0"/>
              </a:rPr>
              <a:t>1</a:t>
            </a:r>
            <a:r>
              <a:rPr lang="en-US" altLang="zh-CN" sz="2400" b="1" dirty="0" smtClean="0">
                <a:solidFill>
                  <a:srgbClr val="000000"/>
                </a:solidFill>
                <a:latin typeface="Consolas" panose="020B0609020204030204" pitchFamily="49" charset="0"/>
              </a:rPr>
              <a:t>:</a:t>
            </a:r>
            <a:br>
              <a:rPr lang="en-US" altLang="zh-CN" sz="2400" b="1" dirty="0" smtClean="0">
                <a:solidFill>
                  <a:srgbClr val="000000"/>
                </a:solidFill>
                <a:latin typeface="Consolas" panose="020B0609020204030204" pitchFamily="49" charset="0"/>
              </a:rPr>
            </a:br>
            <a:r>
              <a:rPr lang="en-US" altLang="zh-CN" sz="2400" b="1" dirty="0" smtClean="0">
                <a:solidFill>
                  <a:srgbClr val="000000"/>
                </a:solidFill>
                <a:latin typeface="Consolas" panose="020B0609020204030204" pitchFamily="49" charset="0"/>
              </a:rPr>
              <a:t>        l1.remove(el)</a:t>
            </a:r>
            <a:br>
              <a:rPr lang="en-US" altLang="zh-CN" sz="2400" b="1" dirty="0" smtClean="0">
                <a:solidFill>
                  <a:srgbClr val="000000"/>
                </a:solidFill>
                <a:latin typeface="Consolas" panose="020B0609020204030204" pitchFamily="49" charset="0"/>
              </a:rPr>
            </a:br>
            <a:r>
              <a:rPr lang="en-US" altLang="zh-CN" sz="2400" b="1" dirty="0" smtClean="0">
                <a:solidFill>
                  <a:srgbClr val="000080"/>
                </a:solidFill>
                <a:latin typeface="Consolas" panose="020B0609020204030204" pitchFamily="49" charset="0"/>
              </a:rPr>
              <a:t>print</a:t>
            </a:r>
            <a:r>
              <a:rPr lang="en-US" altLang="zh-CN" sz="2400" b="1" dirty="0" smtClean="0">
                <a:solidFill>
                  <a:srgbClr val="000000"/>
                </a:solidFill>
                <a:latin typeface="Consolas" panose="020B0609020204030204" pitchFamily="49" charset="0"/>
              </a:rPr>
              <a:t>(l1)</a:t>
            </a:r>
          </a:p>
          <a:p>
            <a:pPr marL="0" indent="0" defTabSz="457200">
              <a:lnSpc>
                <a:spcPct val="100000"/>
              </a:lnSpc>
              <a:spcBef>
                <a:spcPct val="0"/>
              </a:spcBef>
              <a:buFontTx/>
              <a:buNone/>
            </a:pPr>
            <a:r>
              <a:rPr lang="en-US" altLang="zh-CN" sz="2400" b="1" i="1" dirty="0" smtClean="0">
                <a:solidFill>
                  <a:srgbClr val="808080"/>
                </a:solidFill>
                <a:latin typeface="Consolas" panose="020B0609020204030204" pitchFamily="49" charset="0"/>
              </a:rPr>
              <a:t># </a:t>
            </a:r>
            <a:r>
              <a:rPr lang="zh-CN" altLang="en-US" sz="2400" b="1" i="1" dirty="0" smtClean="0">
                <a:solidFill>
                  <a:srgbClr val="808080"/>
                </a:solidFill>
                <a:latin typeface="宋体" panose="02010600030101010101" pitchFamily="2" charset="-122"/>
              </a:rPr>
              <a:t>会漏删</a:t>
            </a:r>
            <a:r>
              <a:rPr lang="en-US" altLang="zh-CN" sz="2400" b="1" i="1" dirty="0" smtClean="0">
                <a:solidFill>
                  <a:srgbClr val="808080"/>
                </a:solidFill>
                <a:latin typeface="Consolas" panose="020B0609020204030204" pitchFamily="49" charset="0"/>
              </a:rPr>
              <a:t>,</a:t>
            </a:r>
            <a:r>
              <a:rPr lang="zh-CN" altLang="en-US" sz="2400" b="1" i="1" dirty="0" smtClean="0">
                <a:solidFill>
                  <a:srgbClr val="808080"/>
                </a:solidFill>
                <a:latin typeface="宋体" panose="02010600030101010101" pitchFamily="2" charset="-122"/>
              </a:rPr>
              <a:t>因为删除一个元素后</a:t>
            </a:r>
            <a:r>
              <a:rPr lang="en-US" altLang="zh-CN" sz="2400" b="1" i="1" dirty="0" smtClean="0">
                <a:solidFill>
                  <a:srgbClr val="808080"/>
                </a:solidFill>
                <a:latin typeface="Consolas" panose="020B0609020204030204" pitchFamily="49" charset="0"/>
              </a:rPr>
              <a:t>,</a:t>
            </a:r>
            <a:r>
              <a:rPr lang="zh-CN" altLang="en-US" sz="2400" b="1" i="1" dirty="0" smtClean="0">
                <a:solidFill>
                  <a:srgbClr val="808080"/>
                </a:solidFill>
                <a:latin typeface="宋体" panose="02010600030101010101" pitchFamily="2" charset="-122"/>
              </a:rPr>
              <a:t>后面的元素向前补位</a:t>
            </a:r>
            <a:r>
              <a:rPr lang="en-US" altLang="zh-CN" sz="2400" b="1" i="1" dirty="0" smtClean="0">
                <a:solidFill>
                  <a:srgbClr val="808080"/>
                </a:solidFill>
                <a:latin typeface="Consolas" panose="020B0609020204030204" pitchFamily="49" charset="0"/>
              </a:rPr>
              <a:t>,</a:t>
            </a:r>
            <a:r>
              <a:rPr lang="zh-CN" altLang="en-US" sz="2400" b="1" i="1" dirty="0" smtClean="0">
                <a:solidFill>
                  <a:srgbClr val="808080"/>
                </a:solidFill>
                <a:latin typeface="宋体" panose="02010600030101010101" pitchFamily="2" charset="-122"/>
              </a:rPr>
              <a:t>导致紧跟的一个元素被跳过</a:t>
            </a:r>
            <a:r>
              <a:rPr lang="en-US" altLang="zh-CN" sz="2400" b="1" i="1" dirty="0" smtClean="0">
                <a:solidFill>
                  <a:srgbClr val="808080"/>
                </a:solidFill>
                <a:latin typeface="Consolas" panose="020B0609020204030204" pitchFamily="49" charset="0"/>
              </a:rPr>
              <a:t>.</a:t>
            </a:r>
            <a:endParaRPr lang="en-US" altLang="zh-CN" sz="3200" b="1" dirty="0" smtClean="0">
              <a:latin typeface="Century Gothic" panose="020B0502020202020204" pitchFamily="34" charset="0"/>
            </a:endParaRPr>
          </a:p>
        </p:txBody>
      </p:sp>
      <p:sp>
        <p:nvSpPr>
          <p:cNvPr id="74756" name="矩形 4"/>
          <p:cNvSpPr>
            <a:spLocks noChangeArrowheads="1"/>
          </p:cNvSpPr>
          <p:nvPr/>
        </p:nvSpPr>
        <p:spPr bwMode="auto">
          <a:xfrm>
            <a:off x="2782888" y="4941888"/>
            <a:ext cx="37224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zh-CN" altLang="en-US" sz="2400" dirty="0"/>
              <a:t>运行结果：[1, 3, </a:t>
            </a:r>
            <a:r>
              <a:rPr lang="zh-CN" altLang="en-US" sz="2400" dirty="0" smtClean="0"/>
              <a:t>6</a:t>
            </a:r>
            <a:r>
              <a:rPr lang="zh-CN" altLang="en-US" sz="2400" dirty="0"/>
              <a:t>, </a:t>
            </a:r>
            <a:r>
              <a:rPr lang="en-US" altLang="zh-CN" sz="2400" dirty="0" smtClean="0"/>
              <a:t>6</a:t>
            </a:r>
            <a:r>
              <a:rPr lang="en-US" altLang="zh-CN" sz="2400" dirty="0"/>
              <a:t>,</a:t>
            </a:r>
            <a:r>
              <a:rPr lang="zh-CN" altLang="en-US" sz="2400" dirty="0" smtClean="0"/>
              <a:t>5</a:t>
            </a:r>
            <a:r>
              <a:rPr lang="en-US" altLang="zh-CN" sz="2400" dirty="0" smtClean="0"/>
              <a:t>,</a:t>
            </a:r>
            <a:r>
              <a:rPr lang="zh-CN" altLang="en-US" sz="2400" dirty="0" smtClean="0"/>
              <a:t> </a:t>
            </a:r>
            <a:r>
              <a:rPr lang="zh-CN" altLang="en-US" sz="2400" dirty="0"/>
              <a:t>2]</a:t>
            </a:r>
          </a:p>
        </p:txBody>
      </p:sp>
    </p:spTree>
    <p:extLst>
      <p:ext uri="{BB962C8B-B14F-4D97-AF65-F5344CB8AC3E}">
        <p14:creationId xmlns:p14="http://schemas.microsoft.com/office/powerpoint/2010/main" val="3796702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 </a:t>
            </a:r>
            <a:r>
              <a:rPr lang="zh-CN" altLang="en-US" dirty="0"/>
              <a:t>版本三</a:t>
            </a:r>
            <a:r>
              <a:rPr lang="en-US" altLang="zh-CN" dirty="0"/>
              <a:t>: </a:t>
            </a:r>
            <a:r>
              <a:rPr lang="zh-CN" altLang="en-US" dirty="0"/>
              <a:t>通过遍历创建的切片来删除原列表</a:t>
            </a:r>
          </a:p>
          <a:p>
            <a:pPr marL="0" indent="0">
              <a:buNone/>
            </a:pPr>
            <a:r>
              <a:rPr lang="en-US" altLang="zh-CN" dirty="0"/>
              <a:t>l1 = [1, 1, 2, 2, 3, 3, 3, 3, 6, 6, 5, 5, 2, 2]</a:t>
            </a:r>
          </a:p>
          <a:p>
            <a:pPr marL="0" indent="0">
              <a:buNone/>
            </a:pPr>
            <a:r>
              <a:rPr lang="en-US" altLang="zh-CN" dirty="0"/>
              <a:t>for el in l1[:]:</a:t>
            </a:r>
          </a:p>
          <a:p>
            <a:pPr marL="0" indent="0">
              <a:buNone/>
            </a:pPr>
            <a:r>
              <a:rPr lang="en-US" altLang="zh-CN" dirty="0"/>
              <a:t>    if l1.count(el) &gt; 1:</a:t>
            </a:r>
          </a:p>
          <a:p>
            <a:pPr marL="0" indent="0">
              <a:buNone/>
            </a:pPr>
            <a:r>
              <a:rPr lang="en-US" altLang="zh-CN" dirty="0"/>
              <a:t>        l1.remove(el) # </a:t>
            </a:r>
            <a:r>
              <a:rPr lang="zh-CN" altLang="en-US" dirty="0"/>
              <a:t>没有问题</a:t>
            </a:r>
            <a:r>
              <a:rPr lang="en-US" altLang="zh-CN" dirty="0"/>
              <a:t>,</a:t>
            </a:r>
            <a:r>
              <a:rPr lang="zh-CN" altLang="en-US" dirty="0"/>
              <a:t>可以去重</a:t>
            </a:r>
            <a:r>
              <a:rPr lang="en-US" altLang="zh-CN" dirty="0"/>
              <a:t>,</a:t>
            </a:r>
            <a:r>
              <a:rPr lang="zh-CN" altLang="en-US" dirty="0"/>
              <a:t>但是无法保留原有的顺序</a:t>
            </a:r>
          </a:p>
          <a:p>
            <a:pPr marL="0" indent="0">
              <a:buNone/>
            </a:pPr>
            <a:r>
              <a:rPr lang="en-US" altLang="zh-CN" dirty="0"/>
              <a:t>print(l1) </a:t>
            </a:r>
            <a:endParaRPr lang="en-US" altLang="zh-CN" dirty="0" smtClean="0"/>
          </a:p>
          <a:p>
            <a:pPr marL="0" indent="0">
              <a:buNone/>
            </a:pPr>
            <a:endParaRPr lang="en-US" altLang="zh-CN" dirty="0" smtClean="0"/>
          </a:p>
          <a:p>
            <a:pPr marL="0" indent="0">
              <a:buNone/>
            </a:pPr>
            <a:r>
              <a:rPr lang="zh-CN" altLang="en-US" dirty="0"/>
              <a:t>运行结果：</a:t>
            </a:r>
            <a:r>
              <a:rPr lang="en-US" altLang="zh-CN" dirty="0" smtClean="0"/>
              <a:t>[1</a:t>
            </a:r>
            <a:r>
              <a:rPr lang="en-US" altLang="zh-CN" dirty="0"/>
              <a:t>, 3, 6, 5, 2]  </a:t>
            </a:r>
            <a:endParaRPr lang="en-US" altLang="zh-CN"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49</a:t>
            </a:fld>
            <a:endParaRPr lang="zh-CN" altLang="en-US"/>
          </a:p>
        </p:txBody>
      </p:sp>
    </p:spTree>
    <p:extLst>
      <p:ext uri="{BB962C8B-B14F-4D97-AF65-F5344CB8AC3E}">
        <p14:creationId xmlns:p14="http://schemas.microsoft.com/office/powerpoint/2010/main" val="392349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5.1.</a:t>
            </a:r>
            <a:r>
              <a:rPr lang="en-US" altLang="zh-CN">
                <a:sym typeface="+mn-ea"/>
              </a:rPr>
              <a:t>2</a:t>
            </a:r>
            <a:r>
              <a:rPr lang="zh-CN" altLang="en-US">
                <a:sym typeface="+mn-ea"/>
              </a:rPr>
              <a:t>  函数递归调用</a:t>
            </a:r>
            <a:endParaRPr lang="zh-CN" altLang="en-US"/>
          </a:p>
        </p:txBody>
      </p:sp>
      <p:sp>
        <p:nvSpPr>
          <p:cNvPr id="3" name="内容占位符 2"/>
          <p:cNvSpPr>
            <a:spLocks noGrp="1"/>
          </p:cNvSpPr>
          <p:nvPr>
            <p:ph idx="1"/>
          </p:nvPr>
        </p:nvSpPr>
        <p:spPr>
          <a:xfrm>
            <a:off x="838200" y="1321435"/>
            <a:ext cx="10515600" cy="5209540"/>
          </a:xfrm>
        </p:spPr>
        <p:txBody>
          <a:bodyPr>
            <a:normAutofit/>
          </a:bodyPr>
          <a:lstStyle/>
          <a:p>
            <a:pPr indent="-228600" fontAlgn="auto">
              <a:lnSpc>
                <a:spcPct val="100000"/>
              </a:lnSpc>
              <a:spcBef>
                <a:spcPts val="0"/>
              </a:spcBef>
            </a:pPr>
            <a:r>
              <a:rPr lang="zh-CN" altLang="en-US" sz="2400" b="1" dirty="0"/>
              <a:t>例</a:t>
            </a:r>
            <a:r>
              <a:rPr lang="en-US" altLang="zh-CN" sz="2400" b="1" dirty="0"/>
              <a:t>5-2  </a:t>
            </a:r>
            <a:r>
              <a:rPr lang="zh-CN" altLang="en-US" sz="2400" b="1" dirty="0"/>
              <a:t>使用递归法对整数进行因数分解。</a:t>
            </a:r>
          </a:p>
          <a:p>
            <a:pPr marL="0" indent="0" fontAlgn="auto">
              <a:lnSpc>
                <a:spcPct val="100000"/>
              </a:lnSpc>
              <a:spcBef>
                <a:spcPts val="0"/>
              </a:spcBef>
              <a:buNone/>
            </a:pPr>
            <a:r>
              <a:rPr lang="zh-CN" altLang="en-US" sz="2000" b="1" dirty="0">
                <a:latin typeface="Consolas" panose="020B0609020204030204" charset="0"/>
              </a:rPr>
              <a:t>from random import randint</a:t>
            </a:r>
          </a:p>
          <a:p>
            <a:pPr marL="0" indent="0" fontAlgn="auto">
              <a:lnSpc>
                <a:spcPct val="100000"/>
              </a:lnSpc>
              <a:spcBef>
                <a:spcPts val="0"/>
              </a:spcBef>
              <a:buNone/>
            </a:pPr>
            <a:endParaRPr lang="zh-CN" altLang="en-US" sz="2000" b="1" dirty="0">
              <a:latin typeface="Consolas" panose="020B0609020204030204" charset="0"/>
            </a:endParaRPr>
          </a:p>
          <a:p>
            <a:pPr marL="0" indent="0" fontAlgn="auto">
              <a:lnSpc>
                <a:spcPct val="100000"/>
              </a:lnSpc>
              <a:spcBef>
                <a:spcPts val="0"/>
              </a:spcBef>
              <a:buNone/>
            </a:pPr>
            <a:r>
              <a:rPr lang="zh-CN" altLang="en-US" sz="2000" b="1" dirty="0">
                <a:latin typeface="Consolas" panose="020B0609020204030204" charset="0"/>
              </a:rPr>
              <a:t>def factors(num, fac=[]):</a:t>
            </a:r>
          </a:p>
          <a:p>
            <a:pPr marL="0" indent="0" fontAlgn="auto">
              <a:lnSpc>
                <a:spcPct val="100000"/>
              </a:lnSpc>
              <a:spcBef>
                <a:spcPts val="0"/>
              </a:spcBef>
              <a:buNone/>
            </a:pPr>
            <a:r>
              <a:rPr lang="zh-CN" altLang="en-US" sz="2000" b="1" dirty="0">
                <a:latin typeface="Consolas" panose="020B0609020204030204" charset="0"/>
              </a:rPr>
              <a:t>    #每次都从2开始查找因数</a:t>
            </a:r>
          </a:p>
          <a:p>
            <a:pPr marL="0" indent="0" fontAlgn="auto">
              <a:lnSpc>
                <a:spcPct val="100000"/>
              </a:lnSpc>
              <a:spcBef>
                <a:spcPts val="0"/>
              </a:spcBef>
              <a:buNone/>
            </a:pPr>
            <a:r>
              <a:rPr lang="zh-CN" altLang="en-US" sz="2000" b="1" dirty="0">
                <a:latin typeface="Consolas" panose="020B0609020204030204" charset="0"/>
              </a:rPr>
              <a:t>    for i in range(2, int(num**0.5)+1):</a:t>
            </a:r>
          </a:p>
          <a:p>
            <a:pPr marL="0" indent="0" fontAlgn="auto">
              <a:lnSpc>
                <a:spcPct val="100000"/>
              </a:lnSpc>
              <a:spcBef>
                <a:spcPts val="0"/>
              </a:spcBef>
              <a:buNone/>
            </a:pPr>
            <a:r>
              <a:rPr lang="zh-CN" altLang="en-US" sz="2000" b="1" dirty="0">
                <a:latin typeface="Consolas" panose="020B0609020204030204" charset="0"/>
              </a:rPr>
              <a:t>        #找到一个因数</a:t>
            </a:r>
          </a:p>
          <a:p>
            <a:pPr marL="0" indent="0" fontAlgn="auto">
              <a:lnSpc>
                <a:spcPct val="100000"/>
              </a:lnSpc>
              <a:spcBef>
                <a:spcPts val="0"/>
              </a:spcBef>
              <a:buNone/>
            </a:pPr>
            <a:r>
              <a:rPr lang="zh-CN" altLang="en-US" sz="2000" b="1" dirty="0">
                <a:latin typeface="Consolas" panose="020B0609020204030204" charset="0"/>
              </a:rPr>
              <a:t>        if num%i == 0:</a:t>
            </a:r>
          </a:p>
          <a:p>
            <a:pPr marL="0" indent="0" fontAlgn="auto">
              <a:lnSpc>
                <a:spcPct val="100000"/>
              </a:lnSpc>
              <a:spcBef>
                <a:spcPts val="0"/>
              </a:spcBef>
              <a:buNone/>
            </a:pPr>
            <a:r>
              <a:rPr lang="zh-CN" altLang="en-US" sz="2000" b="1" dirty="0">
                <a:latin typeface="Consolas" panose="020B0609020204030204" charset="0"/>
              </a:rPr>
              <a:t>            fac.append(i)</a:t>
            </a:r>
          </a:p>
          <a:p>
            <a:pPr marL="0" indent="0" fontAlgn="auto">
              <a:lnSpc>
                <a:spcPct val="100000"/>
              </a:lnSpc>
              <a:spcBef>
                <a:spcPts val="0"/>
              </a:spcBef>
              <a:buNone/>
            </a:pPr>
            <a:r>
              <a:rPr lang="zh-CN" altLang="en-US" sz="2000" b="1" dirty="0">
                <a:latin typeface="Consolas" panose="020B0609020204030204" charset="0"/>
              </a:rPr>
              <a:t>            #对商继续分解，重复这个过程</a:t>
            </a:r>
          </a:p>
          <a:p>
            <a:pPr marL="0" indent="0" fontAlgn="auto">
              <a:lnSpc>
                <a:spcPct val="100000"/>
              </a:lnSpc>
              <a:spcBef>
                <a:spcPts val="0"/>
              </a:spcBef>
              <a:buNone/>
            </a:pPr>
            <a:r>
              <a:rPr lang="zh-CN" altLang="en-US" sz="2000" b="1" dirty="0">
                <a:latin typeface="Consolas" panose="020B0609020204030204" charset="0"/>
              </a:rPr>
              <a:t>            factors(num//i, fac)</a:t>
            </a:r>
          </a:p>
          <a:p>
            <a:pPr marL="0" indent="0" fontAlgn="auto">
              <a:lnSpc>
                <a:spcPct val="100000"/>
              </a:lnSpc>
              <a:spcBef>
                <a:spcPts val="0"/>
              </a:spcBef>
              <a:buNone/>
            </a:pPr>
            <a:r>
              <a:rPr lang="zh-CN" altLang="en-US" sz="2000" b="1" dirty="0">
                <a:latin typeface="Consolas" panose="020B0609020204030204" charset="0"/>
              </a:rPr>
              <a:t>            #注意，这个break非常重要</a:t>
            </a:r>
          </a:p>
          <a:p>
            <a:pPr marL="0" indent="0" fontAlgn="auto">
              <a:lnSpc>
                <a:spcPct val="100000"/>
              </a:lnSpc>
              <a:spcBef>
                <a:spcPts val="0"/>
              </a:spcBef>
              <a:buNone/>
            </a:pPr>
            <a:r>
              <a:rPr lang="zh-CN" altLang="en-US" sz="2000" b="1" dirty="0">
                <a:latin typeface="Consolas" panose="020B0609020204030204" charset="0"/>
              </a:rPr>
              <a:t>            break</a:t>
            </a:r>
          </a:p>
          <a:p>
            <a:pPr marL="0" indent="0" fontAlgn="auto">
              <a:lnSpc>
                <a:spcPct val="100000"/>
              </a:lnSpc>
              <a:spcBef>
                <a:spcPts val="0"/>
              </a:spcBef>
              <a:buNone/>
            </a:pPr>
            <a:r>
              <a:rPr lang="zh-CN" altLang="en-US" sz="2000" b="1" dirty="0">
                <a:latin typeface="Consolas" panose="020B0609020204030204" charset="0"/>
              </a:rPr>
              <a:t>    else:</a:t>
            </a:r>
          </a:p>
          <a:p>
            <a:pPr marL="0" indent="0" fontAlgn="auto">
              <a:lnSpc>
                <a:spcPct val="100000"/>
              </a:lnSpc>
              <a:spcBef>
                <a:spcPts val="0"/>
              </a:spcBef>
              <a:buNone/>
            </a:pPr>
            <a:r>
              <a:rPr lang="zh-CN" altLang="en-US" sz="2000" b="1" dirty="0">
                <a:latin typeface="Consolas" panose="020B0609020204030204" charset="0"/>
              </a:rPr>
              <a:t>        #不可分解了，自身也是个因数</a:t>
            </a:r>
          </a:p>
          <a:p>
            <a:pPr marL="0" indent="0" fontAlgn="auto">
              <a:lnSpc>
                <a:spcPct val="100000"/>
              </a:lnSpc>
              <a:spcBef>
                <a:spcPts val="0"/>
              </a:spcBef>
              <a:buNone/>
            </a:pPr>
            <a:r>
              <a:rPr lang="zh-CN" altLang="en-US" sz="2000" b="1" dirty="0">
                <a:latin typeface="Consolas" panose="020B0609020204030204" charset="0"/>
              </a:rPr>
              <a:t>        fac.append(num)</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a:t>
            </a:fld>
            <a:endParaRPr lang="zh-CN" altLang="en-US"/>
          </a:p>
        </p:txBody>
      </p:sp>
      <p:sp>
        <p:nvSpPr>
          <p:cNvPr id="5" name="矩形 4"/>
          <p:cNvSpPr/>
          <p:nvPr/>
        </p:nvSpPr>
        <p:spPr>
          <a:xfrm>
            <a:off x="6480246" y="6216134"/>
            <a:ext cx="4559646" cy="369332"/>
          </a:xfrm>
          <a:prstGeom prst="rect">
            <a:avLst/>
          </a:prstGeom>
        </p:spPr>
        <p:txBody>
          <a:bodyPr wrap="none">
            <a:spAutoFit/>
          </a:bodyPr>
          <a:lstStyle/>
          <a:p>
            <a:r>
              <a:rPr lang="zh-CN" altLang="en-US" b="1" dirty="0"/>
              <a:t>http://pythontutor.com/live.html#mode=edit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a:xfrm>
            <a:off x="135255" y="38100"/>
            <a:ext cx="12157075" cy="1002030"/>
          </a:xfrm>
        </p:spPr>
        <p:txBody>
          <a:bodyPr/>
          <a:lstStyle/>
          <a:p>
            <a:r>
              <a:rPr lang="zh-CN" altLang="en-US" b="1" dirty="0" smtClean="0">
                <a:hlinkClick r:id="rId2"/>
              </a:rPr>
              <a:t>删除列表中重复元素的几种方法</a:t>
            </a:r>
            <a:endParaRPr lang="zh-CN" altLang="en-US" dirty="0" smtClean="0"/>
          </a:p>
        </p:txBody>
      </p:sp>
      <p:sp>
        <p:nvSpPr>
          <p:cNvPr id="75779" name="Rectangle 1"/>
          <p:cNvSpPr>
            <a:spLocks noGrp="1" noChangeArrowheads="1"/>
          </p:cNvSpPr>
          <p:nvPr>
            <p:ph idx="1"/>
          </p:nvPr>
        </p:nvSpPr>
        <p:spPr>
          <a:xfrm>
            <a:off x="725952" y="1795621"/>
            <a:ext cx="9228138" cy="2678113"/>
          </a:xfrm>
          <a:solidFill>
            <a:srgbClr val="FFFFFF"/>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indent="0" defTabSz="457200">
              <a:lnSpc>
                <a:spcPct val="100000"/>
              </a:lnSpc>
              <a:spcBef>
                <a:spcPct val="0"/>
              </a:spcBef>
              <a:buFont typeface="Arial" panose="020B0604020202020204" pitchFamily="34" charset="0"/>
              <a:buNone/>
            </a:pPr>
            <a:r>
              <a:rPr lang="en-US" altLang="zh-CN" sz="2400" b="1" i="1" dirty="0" smtClean="0">
                <a:solidFill>
                  <a:srgbClr val="808080"/>
                </a:solidFill>
                <a:latin typeface="Consolas" panose="020B0609020204030204" pitchFamily="49" charset="0"/>
              </a:rPr>
              <a:t># </a:t>
            </a:r>
            <a:r>
              <a:rPr lang="zh-CN" altLang="en-US" sz="2400" b="1" i="1" dirty="0" smtClean="0">
                <a:solidFill>
                  <a:srgbClr val="808080"/>
                </a:solidFill>
                <a:latin typeface="宋体" panose="02010600030101010101" pitchFamily="2" charset="-122"/>
              </a:rPr>
              <a:t>版本</a:t>
            </a:r>
            <a:r>
              <a:rPr lang="zh-CN" altLang="en-US" sz="2400" b="1" i="1" dirty="0">
                <a:solidFill>
                  <a:srgbClr val="808080"/>
                </a:solidFill>
                <a:latin typeface="宋体" panose="02010600030101010101" pitchFamily="2" charset="-122"/>
              </a:rPr>
              <a:t>三</a:t>
            </a:r>
            <a:r>
              <a:rPr lang="en-US" altLang="zh-CN" sz="2400" b="1" i="1" dirty="0" smtClean="0">
                <a:solidFill>
                  <a:srgbClr val="808080"/>
                </a:solidFill>
                <a:latin typeface="Consolas" panose="020B0609020204030204" pitchFamily="49" charset="0"/>
              </a:rPr>
              <a:t>: </a:t>
            </a:r>
            <a:r>
              <a:rPr lang="zh-CN" altLang="en-US" sz="2400" b="1" i="1" dirty="0" smtClean="0">
                <a:solidFill>
                  <a:srgbClr val="808080"/>
                </a:solidFill>
                <a:latin typeface="宋体" panose="02010600030101010101" pitchFamily="2" charset="-122"/>
              </a:rPr>
              <a:t>用新列表记录需要保留的元素</a:t>
            </a:r>
            <a:br>
              <a:rPr lang="zh-CN" altLang="en-US" sz="2400" b="1" i="1" dirty="0" smtClean="0">
                <a:solidFill>
                  <a:srgbClr val="808080"/>
                </a:solidFill>
                <a:latin typeface="宋体" panose="02010600030101010101" pitchFamily="2" charset="-122"/>
              </a:rPr>
            </a:br>
            <a:r>
              <a:rPr lang="en-US" altLang="zh-CN" sz="2400" b="1" dirty="0" smtClean="0">
                <a:solidFill>
                  <a:srgbClr val="000000"/>
                </a:solidFill>
                <a:latin typeface="Consolas" panose="020B0609020204030204" pitchFamily="49" charset="0"/>
              </a:rPr>
              <a:t>l1 = [</a:t>
            </a:r>
            <a:r>
              <a:rPr lang="en-US" altLang="zh-CN" sz="2400" b="1" dirty="0" smtClean="0">
                <a:solidFill>
                  <a:srgbClr val="0000FF"/>
                </a:solidFill>
                <a:latin typeface="Consolas" panose="020B0609020204030204" pitchFamily="49" charset="0"/>
              </a:rPr>
              <a:t>1</a:t>
            </a:r>
            <a:r>
              <a:rPr lang="en-US" altLang="zh-CN" sz="2400" b="1" dirty="0" smtClean="0">
                <a:solidFill>
                  <a:srgbClr val="000000"/>
                </a:solidFill>
                <a:latin typeface="Consolas" panose="020B0609020204030204" pitchFamily="49" charset="0"/>
              </a:rPr>
              <a:t>, </a:t>
            </a:r>
            <a:r>
              <a:rPr lang="en-US" altLang="zh-CN" sz="2400" b="1" dirty="0" smtClean="0">
                <a:solidFill>
                  <a:srgbClr val="0000FF"/>
                </a:solidFill>
                <a:latin typeface="Consolas" panose="020B0609020204030204" pitchFamily="49" charset="0"/>
              </a:rPr>
              <a:t>1</a:t>
            </a:r>
            <a:r>
              <a:rPr lang="en-US" altLang="zh-CN" sz="2400" b="1" dirty="0" smtClean="0">
                <a:solidFill>
                  <a:srgbClr val="000000"/>
                </a:solidFill>
                <a:latin typeface="Consolas" panose="020B0609020204030204" pitchFamily="49" charset="0"/>
              </a:rPr>
              <a:t>, </a:t>
            </a:r>
            <a:r>
              <a:rPr lang="en-US" altLang="zh-CN" sz="2400" b="1" dirty="0" smtClean="0">
                <a:solidFill>
                  <a:srgbClr val="0000FF"/>
                </a:solidFill>
                <a:latin typeface="Consolas" panose="020B0609020204030204" pitchFamily="49" charset="0"/>
              </a:rPr>
              <a:t>2</a:t>
            </a:r>
            <a:r>
              <a:rPr lang="en-US" altLang="zh-CN" sz="2400" b="1" dirty="0" smtClean="0">
                <a:solidFill>
                  <a:srgbClr val="000000"/>
                </a:solidFill>
                <a:latin typeface="Consolas" panose="020B0609020204030204" pitchFamily="49" charset="0"/>
              </a:rPr>
              <a:t>, </a:t>
            </a:r>
            <a:r>
              <a:rPr lang="en-US" altLang="zh-CN" sz="2400" b="1" dirty="0" smtClean="0">
                <a:solidFill>
                  <a:srgbClr val="0000FF"/>
                </a:solidFill>
                <a:latin typeface="Consolas" panose="020B0609020204030204" pitchFamily="49" charset="0"/>
              </a:rPr>
              <a:t>2</a:t>
            </a:r>
            <a:r>
              <a:rPr lang="en-US" altLang="zh-CN" sz="2400" b="1" dirty="0" smtClean="0">
                <a:solidFill>
                  <a:srgbClr val="000000"/>
                </a:solidFill>
                <a:latin typeface="Consolas" panose="020B0609020204030204" pitchFamily="49" charset="0"/>
              </a:rPr>
              <a:t>, </a:t>
            </a:r>
            <a:r>
              <a:rPr lang="en-US" altLang="zh-CN" sz="2400" b="1" dirty="0" smtClean="0">
                <a:solidFill>
                  <a:srgbClr val="0000FF"/>
                </a:solidFill>
                <a:latin typeface="Consolas" panose="020B0609020204030204" pitchFamily="49" charset="0"/>
              </a:rPr>
              <a:t>3</a:t>
            </a:r>
            <a:r>
              <a:rPr lang="en-US" altLang="zh-CN" sz="2400" b="1" dirty="0" smtClean="0">
                <a:solidFill>
                  <a:srgbClr val="000000"/>
                </a:solidFill>
                <a:latin typeface="Consolas" panose="020B0609020204030204" pitchFamily="49" charset="0"/>
              </a:rPr>
              <a:t>, </a:t>
            </a:r>
            <a:r>
              <a:rPr lang="en-US" altLang="zh-CN" sz="2400" b="1" dirty="0" smtClean="0">
                <a:solidFill>
                  <a:srgbClr val="0000FF"/>
                </a:solidFill>
                <a:latin typeface="Consolas" panose="020B0609020204030204" pitchFamily="49" charset="0"/>
              </a:rPr>
              <a:t>3</a:t>
            </a:r>
            <a:r>
              <a:rPr lang="en-US" altLang="zh-CN" sz="2400" b="1" dirty="0" smtClean="0">
                <a:solidFill>
                  <a:srgbClr val="000000"/>
                </a:solidFill>
                <a:latin typeface="Consolas" panose="020B0609020204030204" pitchFamily="49" charset="0"/>
              </a:rPr>
              <a:t>, </a:t>
            </a:r>
            <a:r>
              <a:rPr lang="en-US" altLang="zh-CN" sz="2400" b="1" dirty="0" smtClean="0">
                <a:solidFill>
                  <a:srgbClr val="0000FF"/>
                </a:solidFill>
                <a:latin typeface="Consolas" panose="020B0609020204030204" pitchFamily="49" charset="0"/>
              </a:rPr>
              <a:t>3</a:t>
            </a:r>
            <a:r>
              <a:rPr lang="en-US" altLang="zh-CN" sz="2400" b="1" dirty="0" smtClean="0">
                <a:solidFill>
                  <a:srgbClr val="000000"/>
                </a:solidFill>
                <a:latin typeface="Consolas" panose="020B0609020204030204" pitchFamily="49" charset="0"/>
              </a:rPr>
              <a:t>, </a:t>
            </a:r>
            <a:r>
              <a:rPr lang="en-US" altLang="zh-CN" sz="2400" b="1" dirty="0" smtClean="0">
                <a:solidFill>
                  <a:srgbClr val="0000FF"/>
                </a:solidFill>
                <a:latin typeface="Consolas" panose="020B0609020204030204" pitchFamily="49" charset="0"/>
              </a:rPr>
              <a:t>3</a:t>
            </a:r>
            <a:r>
              <a:rPr lang="en-US" altLang="zh-CN" sz="2400" b="1" dirty="0" smtClean="0">
                <a:solidFill>
                  <a:srgbClr val="000000"/>
                </a:solidFill>
                <a:latin typeface="Consolas" panose="020B0609020204030204" pitchFamily="49" charset="0"/>
              </a:rPr>
              <a:t>, </a:t>
            </a:r>
            <a:r>
              <a:rPr lang="en-US" altLang="zh-CN" sz="2400" b="1" dirty="0" smtClean="0">
                <a:solidFill>
                  <a:srgbClr val="0000FF"/>
                </a:solidFill>
                <a:latin typeface="Consolas" panose="020B0609020204030204" pitchFamily="49" charset="0"/>
              </a:rPr>
              <a:t>6</a:t>
            </a:r>
            <a:r>
              <a:rPr lang="en-US" altLang="zh-CN" sz="2400" b="1" dirty="0" smtClean="0">
                <a:solidFill>
                  <a:srgbClr val="000000"/>
                </a:solidFill>
                <a:latin typeface="Consolas" panose="020B0609020204030204" pitchFamily="49" charset="0"/>
              </a:rPr>
              <a:t>, </a:t>
            </a:r>
            <a:r>
              <a:rPr lang="en-US" altLang="zh-CN" sz="2400" b="1" dirty="0" smtClean="0">
                <a:solidFill>
                  <a:srgbClr val="0000FF"/>
                </a:solidFill>
                <a:latin typeface="Consolas" panose="020B0609020204030204" pitchFamily="49" charset="0"/>
              </a:rPr>
              <a:t>6</a:t>
            </a:r>
            <a:r>
              <a:rPr lang="en-US" altLang="zh-CN" sz="2400" b="1" dirty="0" smtClean="0">
                <a:solidFill>
                  <a:srgbClr val="000000"/>
                </a:solidFill>
                <a:latin typeface="Consolas" panose="020B0609020204030204" pitchFamily="49" charset="0"/>
              </a:rPr>
              <a:t>, </a:t>
            </a:r>
            <a:r>
              <a:rPr lang="en-US" altLang="zh-CN" sz="2400" b="1" dirty="0" smtClean="0">
                <a:solidFill>
                  <a:srgbClr val="0000FF"/>
                </a:solidFill>
                <a:latin typeface="Consolas" panose="020B0609020204030204" pitchFamily="49" charset="0"/>
              </a:rPr>
              <a:t>5</a:t>
            </a:r>
            <a:r>
              <a:rPr lang="en-US" altLang="zh-CN" sz="2400" b="1" dirty="0" smtClean="0">
                <a:solidFill>
                  <a:srgbClr val="000000"/>
                </a:solidFill>
                <a:latin typeface="Consolas" panose="020B0609020204030204" pitchFamily="49" charset="0"/>
              </a:rPr>
              <a:t>, </a:t>
            </a:r>
            <a:r>
              <a:rPr lang="en-US" altLang="zh-CN" sz="2400" b="1" dirty="0" smtClean="0">
                <a:solidFill>
                  <a:srgbClr val="0000FF"/>
                </a:solidFill>
                <a:latin typeface="Consolas" panose="020B0609020204030204" pitchFamily="49" charset="0"/>
              </a:rPr>
              <a:t>5</a:t>
            </a:r>
            <a:r>
              <a:rPr lang="en-US" altLang="zh-CN" sz="2400" b="1" dirty="0" smtClean="0">
                <a:solidFill>
                  <a:srgbClr val="000000"/>
                </a:solidFill>
                <a:latin typeface="Consolas" panose="020B0609020204030204" pitchFamily="49" charset="0"/>
              </a:rPr>
              <a:t>, </a:t>
            </a:r>
            <a:r>
              <a:rPr lang="en-US" altLang="zh-CN" sz="2400" b="1" dirty="0" smtClean="0">
                <a:solidFill>
                  <a:srgbClr val="0000FF"/>
                </a:solidFill>
                <a:latin typeface="Consolas" panose="020B0609020204030204" pitchFamily="49" charset="0"/>
              </a:rPr>
              <a:t>2</a:t>
            </a:r>
            <a:r>
              <a:rPr lang="en-US" altLang="zh-CN" sz="2400" b="1" dirty="0" smtClean="0">
                <a:solidFill>
                  <a:srgbClr val="000000"/>
                </a:solidFill>
                <a:latin typeface="Consolas" panose="020B0609020204030204" pitchFamily="49" charset="0"/>
              </a:rPr>
              <a:t>, </a:t>
            </a:r>
            <a:r>
              <a:rPr lang="en-US" altLang="zh-CN" sz="2400" b="1" dirty="0" smtClean="0">
                <a:solidFill>
                  <a:srgbClr val="0000FF"/>
                </a:solidFill>
                <a:latin typeface="Consolas" panose="020B0609020204030204" pitchFamily="49" charset="0"/>
              </a:rPr>
              <a:t>2</a:t>
            </a:r>
            <a:r>
              <a:rPr lang="en-US" altLang="zh-CN" sz="2400" b="1" dirty="0" smtClean="0">
                <a:solidFill>
                  <a:srgbClr val="000000"/>
                </a:solidFill>
                <a:latin typeface="Consolas" panose="020B0609020204030204" pitchFamily="49" charset="0"/>
              </a:rPr>
              <a:t>,</a:t>
            </a:r>
            <a:r>
              <a:rPr lang="en-US" altLang="zh-CN" sz="2400" b="1" dirty="0" smtClean="0">
                <a:solidFill>
                  <a:srgbClr val="0000FF"/>
                </a:solidFill>
                <a:latin typeface="Consolas" panose="020B0609020204030204" pitchFamily="49" charset="0"/>
              </a:rPr>
              <a:t>4</a:t>
            </a:r>
            <a:r>
              <a:rPr lang="en-US" altLang="zh-CN" sz="2400" b="1" dirty="0" smtClean="0">
                <a:solidFill>
                  <a:srgbClr val="000000"/>
                </a:solidFill>
                <a:latin typeface="Consolas" panose="020B0609020204030204" pitchFamily="49" charset="0"/>
              </a:rPr>
              <a:t>]</a:t>
            </a:r>
            <a:br>
              <a:rPr lang="en-US" altLang="zh-CN" sz="2400" b="1" dirty="0" smtClean="0">
                <a:solidFill>
                  <a:srgbClr val="000000"/>
                </a:solidFill>
                <a:latin typeface="Consolas" panose="020B0609020204030204" pitchFamily="49" charset="0"/>
              </a:rPr>
            </a:br>
            <a:r>
              <a:rPr lang="en-US" altLang="zh-CN" sz="2400" b="1" dirty="0" err="1" smtClean="0">
                <a:solidFill>
                  <a:srgbClr val="000000"/>
                </a:solidFill>
                <a:latin typeface="Consolas" panose="020B0609020204030204" pitchFamily="49" charset="0"/>
              </a:rPr>
              <a:t>lst</a:t>
            </a:r>
            <a:r>
              <a:rPr lang="en-US" altLang="zh-CN" sz="2400" b="1" dirty="0" smtClean="0">
                <a:solidFill>
                  <a:srgbClr val="000000"/>
                </a:solidFill>
                <a:latin typeface="Consolas" panose="020B0609020204030204" pitchFamily="49" charset="0"/>
              </a:rPr>
              <a:t> = []</a:t>
            </a:r>
            <a:br>
              <a:rPr lang="en-US" altLang="zh-CN" sz="2400" b="1" dirty="0" smtClean="0">
                <a:solidFill>
                  <a:srgbClr val="000000"/>
                </a:solidFill>
                <a:latin typeface="Consolas" panose="020B0609020204030204" pitchFamily="49" charset="0"/>
              </a:rPr>
            </a:br>
            <a:r>
              <a:rPr lang="en-US" altLang="zh-CN" sz="2400" b="1" dirty="0" smtClean="0">
                <a:solidFill>
                  <a:srgbClr val="000080"/>
                </a:solidFill>
                <a:latin typeface="Consolas" panose="020B0609020204030204" pitchFamily="49" charset="0"/>
              </a:rPr>
              <a:t>for </a:t>
            </a:r>
            <a:r>
              <a:rPr lang="en-US" altLang="zh-CN" sz="2400" b="1" dirty="0" smtClean="0">
                <a:solidFill>
                  <a:srgbClr val="000000"/>
                </a:solidFill>
                <a:latin typeface="Consolas" panose="020B0609020204030204" pitchFamily="49" charset="0"/>
              </a:rPr>
              <a:t>el </a:t>
            </a:r>
            <a:r>
              <a:rPr lang="en-US" altLang="zh-CN" sz="2400" b="1" dirty="0" smtClean="0">
                <a:solidFill>
                  <a:srgbClr val="000080"/>
                </a:solidFill>
                <a:latin typeface="Consolas" panose="020B0609020204030204" pitchFamily="49" charset="0"/>
              </a:rPr>
              <a:t>in </a:t>
            </a:r>
            <a:r>
              <a:rPr lang="en-US" altLang="zh-CN" sz="2400" b="1" dirty="0" smtClean="0">
                <a:solidFill>
                  <a:srgbClr val="000000"/>
                </a:solidFill>
                <a:latin typeface="Consolas" panose="020B0609020204030204" pitchFamily="49" charset="0"/>
              </a:rPr>
              <a:t>l1[:]:</a:t>
            </a:r>
            <a:br>
              <a:rPr lang="en-US" altLang="zh-CN" sz="2400" b="1" dirty="0" smtClean="0">
                <a:solidFill>
                  <a:srgbClr val="000000"/>
                </a:solidFill>
                <a:latin typeface="Consolas" panose="020B0609020204030204" pitchFamily="49" charset="0"/>
              </a:rPr>
            </a:br>
            <a:r>
              <a:rPr lang="en-US" altLang="zh-CN" sz="2400" b="1" dirty="0" smtClean="0">
                <a:solidFill>
                  <a:srgbClr val="000000"/>
                </a:solidFill>
                <a:latin typeface="Consolas" panose="020B0609020204030204" pitchFamily="49" charset="0"/>
              </a:rPr>
              <a:t>    </a:t>
            </a:r>
            <a:r>
              <a:rPr lang="en-US" altLang="zh-CN" sz="2400" b="1" dirty="0" smtClean="0">
                <a:solidFill>
                  <a:srgbClr val="000080"/>
                </a:solidFill>
                <a:latin typeface="Consolas" panose="020B0609020204030204" pitchFamily="49" charset="0"/>
              </a:rPr>
              <a:t>if </a:t>
            </a:r>
            <a:r>
              <a:rPr lang="en-US" altLang="zh-CN" sz="2400" b="1" dirty="0" err="1" smtClean="0">
                <a:solidFill>
                  <a:srgbClr val="000000"/>
                </a:solidFill>
                <a:latin typeface="Consolas" panose="020B0609020204030204" pitchFamily="49" charset="0"/>
              </a:rPr>
              <a:t>lst.count</a:t>
            </a:r>
            <a:r>
              <a:rPr lang="en-US" altLang="zh-CN" sz="2400" b="1" dirty="0" smtClean="0">
                <a:solidFill>
                  <a:srgbClr val="000000"/>
                </a:solidFill>
                <a:latin typeface="Consolas" panose="020B0609020204030204" pitchFamily="49" charset="0"/>
              </a:rPr>
              <a:t>(el) &lt; </a:t>
            </a:r>
            <a:r>
              <a:rPr lang="en-US" altLang="zh-CN" sz="2400" b="1" dirty="0" smtClean="0">
                <a:solidFill>
                  <a:srgbClr val="0000FF"/>
                </a:solidFill>
                <a:latin typeface="Consolas" panose="020B0609020204030204" pitchFamily="49" charset="0"/>
              </a:rPr>
              <a:t>1</a:t>
            </a:r>
            <a:r>
              <a:rPr lang="en-US" altLang="zh-CN" sz="2400" b="1" dirty="0" smtClean="0">
                <a:solidFill>
                  <a:srgbClr val="000000"/>
                </a:solidFill>
                <a:latin typeface="Consolas" panose="020B0609020204030204" pitchFamily="49" charset="0"/>
              </a:rPr>
              <a:t>:  #</a:t>
            </a:r>
            <a:r>
              <a:rPr lang="en-US" altLang="zh-CN" sz="2400" b="1" dirty="0" smtClean="0">
                <a:solidFill>
                  <a:srgbClr val="008000"/>
                </a:solidFill>
                <a:latin typeface="Courier New" panose="02070309020205020404" pitchFamily="49" charset="0"/>
                <a:cs typeface="Courier New" panose="02070309020205020404" pitchFamily="49" charset="0"/>
              </a:rPr>
              <a:t>if el not in l1:</a:t>
            </a:r>
            <a:r>
              <a:rPr lang="en-US" altLang="zh-CN" sz="2000" b="1" dirty="0" smtClean="0">
                <a:latin typeface="Century Gothic" panose="020B0502020202020204" pitchFamily="34" charset="0"/>
              </a:rPr>
              <a:t> </a:t>
            </a:r>
            <a:r>
              <a:rPr lang="en-US" altLang="zh-CN" sz="2400" b="1" dirty="0" smtClean="0">
                <a:solidFill>
                  <a:srgbClr val="000000"/>
                </a:solidFill>
                <a:latin typeface="Consolas" panose="020B0609020204030204" pitchFamily="49" charset="0"/>
              </a:rPr>
              <a:t/>
            </a:r>
            <a:br>
              <a:rPr lang="en-US" altLang="zh-CN" sz="2400" b="1" dirty="0" smtClean="0">
                <a:solidFill>
                  <a:srgbClr val="000000"/>
                </a:solidFill>
                <a:latin typeface="Consolas" panose="020B0609020204030204" pitchFamily="49" charset="0"/>
              </a:rPr>
            </a:br>
            <a:r>
              <a:rPr lang="en-US" altLang="zh-CN" sz="2400" b="1" dirty="0" smtClean="0">
                <a:solidFill>
                  <a:srgbClr val="000000"/>
                </a:solidFill>
                <a:latin typeface="Consolas" panose="020B0609020204030204" pitchFamily="49" charset="0"/>
              </a:rPr>
              <a:t>        </a:t>
            </a:r>
            <a:r>
              <a:rPr lang="en-US" altLang="zh-CN" sz="2400" b="1" dirty="0" err="1" smtClean="0">
                <a:solidFill>
                  <a:srgbClr val="000000"/>
                </a:solidFill>
                <a:latin typeface="Consolas" panose="020B0609020204030204" pitchFamily="49" charset="0"/>
              </a:rPr>
              <a:t>lst.append</a:t>
            </a:r>
            <a:r>
              <a:rPr lang="en-US" altLang="zh-CN" sz="2400" b="1" dirty="0" smtClean="0">
                <a:solidFill>
                  <a:srgbClr val="000000"/>
                </a:solidFill>
                <a:latin typeface="Consolas" panose="020B0609020204030204" pitchFamily="49" charset="0"/>
              </a:rPr>
              <a:t>(el)</a:t>
            </a:r>
            <a:br>
              <a:rPr lang="en-US" altLang="zh-CN" sz="2400" b="1" dirty="0" smtClean="0">
                <a:solidFill>
                  <a:srgbClr val="000000"/>
                </a:solidFill>
                <a:latin typeface="Consolas" panose="020B0609020204030204" pitchFamily="49" charset="0"/>
              </a:rPr>
            </a:br>
            <a:r>
              <a:rPr lang="en-US" altLang="zh-CN" sz="2400" b="1" dirty="0" smtClean="0">
                <a:solidFill>
                  <a:srgbClr val="000080"/>
                </a:solidFill>
                <a:latin typeface="Consolas" panose="020B0609020204030204" pitchFamily="49" charset="0"/>
              </a:rPr>
              <a:t>print</a:t>
            </a:r>
            <a:r>
              <a:rPr lang="en-US" altLang="zh-CN" sz="2400" b="1" dirty="0" smtClean="0">
                <a:solidFill>
                  <a:srgbClr val="000000"/>
                </a:solidFill>
                <a:latin typeface="Consolas" panose="020B0609020204030204" pitchFamily="49" charset="0"/>
              </a:rPr>
              <a:t>(</a:t>
            </a:r>
            <a:r>
              <a:rPr lang="en-US" altLang="zh-CN" sz="2400" b="1" dirty="0" err="1" smtClean="0">
                <a:solidFill>
                  <a:srgbClr val="000000"/>
                </a:solidFill>
                <a:latin typeface="Consolas" panose="020B0609020204030204" pitchFamily="49" charset="0"/>
              </a:rPr>
              <a:t>lst</a:t>
            </a:r>
            <a:r>
              <a:rPr lang="en-US" altLang="zh-CN" sz="2400" b="1" dirty="0" smtClean="0">
                <a:solidFill>
                  <a:srgbClr val="000000"/>
                </a:solidFill>
                <a:latin typeface="Consolas" panose="020B0609020204030204" pitchFamily="49" charset="0"/>
              </a:rPr>
              <a:t>)   </a:t>
            </a:r>
            <a:r>
              <a:rPr lang="en-US" altLang="zh-CN" sz="2400" b="1" i="1" dirty="0" smtClean="0">
                <a:solidFill>
                  <a:srgbClr val="808080"/>
                </a:solidFill>
                <a:latin typeface="Consolas" panose="020B0609020204030204" pitchFamily="49" charset="0"/>
              </a:rPr>
              <a:t># </a:t>
            </a:r>
            <a:r>
              <a:rPr lang="zh-CN" altLang="en-US" sz="2400" b="1" i="1" dirty="0" smtClean="0">
                <a:solidFill>
                  <a:srgbClr val="808080"/>
                </a:solidFill>
                <a:latin typeface="宋体" panose="02010600030101010101" pitchFamily="2" charset="-122"/>
              </a:rPr>
              <a:t>没有问题</a:t>
            </a:r>
            <a:r>
              <a:rPr lang="en-US" altLang="zh-CN" sz="2400" b="1" i="1" dirty="0" smtClean="0">
                <a:solidFill>
                  <a:srgbClr val="808080"/>
                </a:solidFill>
                <a:latin typeface="Consolas" panose="020B0609020204030204" pitchFamily="49" charset="0"/>
              </a:rPr>
              <a:t>,</a:t>
            </a:r>
            <a:r>
              <a:rPr lang="zh-CN" altLang="en-US" sz="2400" b="1" i="1" dirty="0" smtClean="0">
                <a:solidFill>
                  <a:srgbClr val="808080"/>
                </a:solidFill>
                <a:latin typeface="宋体" panose="02010600030101010101" pitchFamily="2" charset="-122"/>
              </a:rPr>
              <a:t>也能保留原有顺序</a:t>
            </a:r>
            <a:r>
              <a:rPr lang="en-US" altLang="zh-CN" sz="2400" b="1" i="1" dirty="0" smtClean="0">
                <a:solidFill>
                  <a:srgbClr val="808080"/>
                </a:solidFill>
                <a:latin typeface="Consolas" panose="020B0609020204030204" pitchFamily="49" charset="0"/>
              </a:rPr>
              <a:t>,</a:t>
            </a:r>
            <a:r>
              <a:rPr lang="zh-CN" altLang="en-US" sz="2400" b="1" i="1" dirty="0" smtClean="0">
                <a:solidFill>
                  <a:srgbClr val="808080"/>
                </a:solidFill>
                <a:latin typeface="宋体" panose="02010600030101010101" pitchFamily="2" charset="-122"/>
              </a:rPr>
              <a:t>但是创建了新列表</a:t>
            </a:r>
            <a:endParaRPr lang="zh-CN" altLang="en-US" sz="3600" b="1" dirty="0" smtClean="0">
              <a:latin typeface="Century Gothic" panose="020B0502020202020204" pitchFamily="34" charset="0"/>
            </a:endParaRPr>
          </a:p>
        </p:txBody>
      </p:sp>
      <p:sp>
        <p:nvSpPr>
          <p:cNvPr id="75780" name="矩形 4"/>
          <p:cNvSpPr>
            <a:spLocks noChangeArrowheads="1"/>
          </p:cNvSpPr>
          <p:nvPr/>
        </p:nvSpPr>
        <p:spPr bwMode="auto">
          <a:xfrm>
            <a:off x="1703388" y="5229225"/>
            <a:ext cx="3806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zh-CN" altLang="en-US" sz="2400"/>
              <a:t>运行结果：[1, 2, 3, 6, 5, 4]</a:t>
            </a:r>
          </a:p>
        </p:txBody>
      </p:sp>
      <p:sp>
        <p:nvSpPr>
          <p:cNvPr id="75781" name="Rectangle 2"/>
          <p:cNvSpPr>
            <a:spLocks noChangeArrowheads="1"/>
          </p:cNvSpPr>
          <p:nvPr/>
        </p:nvSpPr>
        <p:spPr bwMode="auto">
          <a:xfrm>
            <a:off x="0" y="90488"/>
            <a:ext cx="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endParaRPr lang="en-US" altLang="zh-CN"/>
          </a:p>
        </p:txBody>
      </p:sp>
      <p:sp>
        <p:nvSpPr>
          <p:cNvPr id="2" name="矩形 1"/>
          <p:cNvSpPr/>
          <p:nvPr/>
        </p:nvSpPr>
        <p:spPr>
          <a:xfrm>
            <a:off x="5340021" y="5997059"/>
            <a:ext cx="6323719" cy="369332"/>
          </a:xfrm>
          <a:prstGeom prst="rect">
            <a:avLst/>
          </a:prstGeom>
        </p:spPr>
        <p:txBody>
          <a:bodyPr wrap="none">
            <a:spAutoFit/>
          </a:bodyPr>
          <a:lstStyle/>
          <a:p>
            <a:r>
              <a:rPr lang="zh-CN" altLang="en-US" dirty="0" smtClean="0"/>
              <a:t>更多参考：https</a:t>
            </a:r>
            <a:r>
              <a:rPr lang="zh-CN" altLang="en-US" dirty="0"/>
              <a:t>://www.cnblogs.com/zyyhxbs/p/11084866.html</a:t>
            </a:r>
          </a:p>
        </p:txBody>
      </p:sp>
    </p:spTree>
    <p:extLst>
      <p:ext uri="{BB962C8B-B14F-4D97-AF65-F5344CB8AC3E}">
        <p14:creationId xmlns:p14="http://schemas.microsoft.com/office/powerpoint/2010/main" val="3342053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
          <p:cNvSpPr>
            <a:spLocks noGrp="1" noChangeArrowheads="1"/>
          </p:cNvSpPr>
          <p:nvPr>
            <p:ph idx="1"/>
          </p:nvPr>
        </p:nvSpPr>
        <p:spPr>
          <a:xfrm>
            <a:off x="839788" y="1125538"/>
            <a:ext cx="9145587" cy="4832350"/>
          </a:xfrm>
          <a:solidFill>
            <a:srgbClr val="FFFFFF"/>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indent="0" defTabSz="457200">
              <a:lnSpc>
                <a:spcPct val="100000"/>
              </a:lnSpc>
              <a:spcBef>
                <a:spcPct val="0"/>
              </a:spcBef>
              <a:buFont typeface="Arial" panose="020B0604020202020204" pitchFamily="34" charset="0"/>
              <a:buNone/>
            </a:pPr>
            <a:r>
              <a:rPr lang="en-US" altLang="zh-CN" b="1" dirty="0" smtClean="0">
                <a:solidFill>
                  <a:srgbClr val="000000"/>
                </a:solidFill>
                <a:latin typeface="宋体" panose="02010600030101010101" pitchFamily="2" charset="-122"/>
              </a:rPr>
              <a:t>#</a:t>
            </a:r>
            <a:r>
              <a:rPr lang="zh-CN" altLang="en-US" b="1" dirty="0" smtClean="0">
                <a:solidFill>
                  <a:srgbClr val="000000"/>
                </a:solidFill>
                <a:latin typeface="宋体" panose="02010600030101010101" pitchFamily="2" charset="-122"/>
              </a:rPr>
              <a:t>版本四：第种运用新建字典的方式，去除重复的键</a:t>
            </a:r>
            <a:br>
              <a:rPr lang="zh-CN" altLang="en-US" b="1" dirty="0" smtClean="0">
                <a:solidFill>
                  <a:srgbClr val="000000"/>
                </a:solidFill>
                <a:latin typeface="宋体" panose="02010600030101010101" pitchFamily="2" charset="-122"/>
              </a:rPr>
            </a:br>
            <a:r>
              <a:rPr lang="en-US" altLang="zh-CN" b="1" dirty="0" err="1" smtClean="0">
                <a:solidFill>
                  <a:srgbClr val="000000"/>
                </a:solidFill>
                <a:latin typeface="Consolas" panose="020B0609020204030204" pitchFamily="49" charset="0"/>
              </a:rPr>
              <a:t>lst</a:t>
            </a:r>
            <a:r>
              <a:rPr lang="en-US" altLang="zh-CN" b="1" dirty="0" smtClean="0">
                <a:solidFill>
                  <a:srgbClr val="000000"/>
                </a:solidFill>
                <a:latin typeface="Consolas" panose="020B0609020204030204" pitchFamily="49" charset="0"/>
              </a:rPr>
              <a:t>=[</a:t>
            </a:r>
            <a:r>
              <a:rPr lang="en-US" altLang="zh-CN" b="1" dirty="0" smtClean="0">
                <a:solidFill>
                  <a:srgbClr val="0000FF"/>
                </a:solidFill>
                <a:latin typeface="Consolas" panose="020B0609020204030204" pitchFamily="49" charset="0"/>
              </a:rPr>
              <a:t>11</a:t>
            </a:r>
            <a:r>
              <a:rPr lang="en-US" altLang="zh-CN" b="1" dirty="0" smtClean="0">
                <a:solidFill>
                  <a:srgbClr val="000000"/>
                </a:solidFill>
                <a:latin typeface="Consolas" panose="020B0609020204030204" pitchFamily="49" charset="0"/>
              </a:rPr>
              <a:t>,</a:t>
            </a:r>
            <a:r>
              <a:rPr lang="en-US" altLang="zh-CN" b="1" dirty="0" smtClean="0">
                <a:solidFill>
                  <a:srgbClr val="0000FF"/>
                </a:solidFill>
                <a:latin typeface="Consolas" panose="020B0609020204030204" pitchFamily="49" charset="0"/>
              </a:rPr>
              <a:t>22</a:t>
            </a:r>
            <a:r>
              <a:rPr lang="en-US" altLang="zh-CN" b="1" dirty="0" smtClean="0">
                <a:solidFill>
                  <a:srgbClr val="000000"/>
                </a:solidFill>
                <a:latin typeface="Consolas" panose="020B0609020204030204" pitchFamily="49" charset="0"/>
              </a:rPr>
              <a:t>,</a:t>
            </a:r>
            <a:r>
              <a:rPr lang="en-US" altLang="zh-CN" b="1" dirty="0" smtClean="0">
                <a:solidFill>
                  <a:srgbClr val="0000FF"/>
                </a:solidFill>
                <a:latin typeface="Consolas" panose="020B0609020204030204" pitchFamily="49" charset="0"/>
              </a:rPr>
              <a:t>33</a:t>
            </a:r>
            <a:r>
              <a:rPr lang="en-US" altLang="zh-CN" b="1" dirty="0" smtClean="0">
                <a:solidFill>
                  <a:srgbClr val="000000"/>
                </a:solidFill>
                <a:latin typeface="Consolas" panose="020B0609020204030204" pitchFamily="49" charset="0"/>
              </a:rPr>
              <a:t>,</a:t>
            </a:r>
            <a:r>
              <a:rPr lang="en-US" altLang="zh-CN" b="1" dirty="0" smtClean="0">
                <a:solidFill>
                  <a:srgbClr val="0000FF"/>
                </a:solidFill>
                <a:latin typeface="Consolas" panose="020B0609020204030204" pitchFamily="49" charset="0"/>
              </a:rPr>
              <a:t>44</a:t>
            </a:r>
            <a:r>
              <a:rPr lang="en-US" altLang="zh-CN" b="1" dirty="0" smtClean="0">
                <a:solidFill>
                  <a:srgbClr val="000000"/>
                </a:solidFill>
                <a:latin typeface="Consolas" panose="020B0609020204030204" pitchFamily="49" charset="0"/>
              </a:rPr>
              <a:t>,</a:t>
            </a:r>
            <a:r>
              <a:rPr lang="en-US" altLang="zh-CN" b="1" dirty="0" smtClean="0">
                <a:solidFill>
                  <a:srgbClr val="0000FF"/>
                </a:solidFill>
                <a:latin typeface="Consolas" panose="020B0609020204030204" pitchFamily="49" charset="0"/>
              </a:rPr>
              <a:t>22</a:t>
            </a:r>
            <a:r>
              <a:rPr lang="en-US" altLang="zh-CN" b="1" dirty="0" smtClean="0">
                <a:solidFill>
                  <a:srgbClr val="000000"/>
                </a:solidFill>
                <a:latin typeface="Consolas" panose="020B0609020204030204" pitchFamily="49" charset="0"/>
              </a:rPr>
              <a:t>,</a:t>
            </a:r>
            <a:r>
              <a:rPr lang="en-US" altLang="zh-CN" b="1" dirty="0" smtClean="0">
                <a:solidFill>
                  <a:srgbClr val="0000FF"/>
                </a:solidFill>
                <a:latin typeface="Consolas" panose="020B0609020204030204" pitchFamily="49" charset="0"/>
              </a:rPr>
              <a:t>11</a:t>
            </a:r>
            <a:r>
              <a:rPr lang="en-US" altLang="zh-CN" b="1" dirty="0" smtClean="0">
                <a:solidFill>
                  <a:srgbClr val="000000"/>
                </a:solidFill>
                <a:latin typeface="Consolas" panose="020B0609020204030204" pitchFamily="49" charset="0"/>
              </a:rPr>
              <a:t>,</a:t>
            </a:r>
            <a:r>
              <a:rPr lang="en-US" altLang="zh-CN" b="1" dirty="0" smtClean="0">
                <a:solidFill>
                  <a:srgbClr val="0000FF"/>
                </a:solidFill>
                <a:latin typeface="Consolas" panose="020B0609020204030204" pitchFamily="49" charset="0"/>
              </a:rPr>
              <a:t>22</a:t>
            </a:r>
            <a:r>
              <a:rPr lang="en-US" altLang="zh-CN" b="1" dirty="0" smtClean="0">
                <a:solidFill>
                  <a:srgbClr val="000000"/>
                </a:solidFill>
                <a:latin typeface="Consolas" panose="020B0609020204030204" pitchFamily="49" charset="0"/>
              </a:rPr>
              <a:t>,</a:t>
            </a:r>
            <a:r>
              <a:rPr lang="en-US" altLang="zh-CN" b="1" dirty="0" smtClean="0">
                <a:solidFill>
                  <a:srgbClr val="0000FF"/>
                </a:solidFill>
                <a:latin typeface="Consolas" panose="020B0609020204030204" pitchFamily="49" charset="0"/>
              </a:rPr>
              <a:t>44</a:t>
            </a:r>
            <a:r>
              <a:rPr lang="en-US" altLang="zh-CN" b="1" dirty="0" smtClean="0">
                <a:solidFill>
                  <a:srgbClr val="000000"/>
                </a:solidFill>
                <a:latin typeface="Consolas" panose="020B0609020204030204" pitchFamily="49" charset="0"/>
              </a:rPr>
              <a:t>]</a:t>
            </a:r>
            <a:endParaRPr lang="en-US" altLang="zh-CN" sz="3600" b="1" dirty="0" smtClean="0">
              <a:latin typeface="Century Gothic" panose="020B0502020202020204" pitchFamily="34" charset="0"/>
            </a:endParaRPr>
          </a:p>
          <a:p>
            <a:pPr marL="0" indent="0" defTabSz="457200">
              <a:lnSpc>
                <a:spcPct val="100000"/>
              </a:lnSpc>
              <a:spcBef>
                <a:spcPct val="0"/>
              </a:spcBef>
              <a:buFont typeface="Arial" panose="020B0604020202020204" pitchFamily="34" charset="0"/>
              <a:buNone/>
            </a:pPr>
            <a:r>
              <a:rPr lang="en-US" altLang="zh-CN" b="1" dirty="0" smtClean="0">
                <a:solidFill>
                  <a:srgbClr val="000000"/>
                </a:solidFill>
                <a:latin typeface="Consolas" panose="020B0609020204030204" pitchFamily="49" charset="0"/>
              </a:rPr>
              <a:t>d = {}</a:t>
            </a:r>
            <a:br>
              <a:rPr lang="en-US" altLang="zh-CN" b="1" dirty="0" smtClean="0">
                <a:solidFill>
                  <a:srgbClr val="000000"/>
                </a:solidFill>
                <a:latin typeface="Consolas" panose="020B0609020204030204" pitchFamily="49" charset="0"/>
              </a:rPr>
            </a:br>
            <a:r>
              <a:rPr lang="en-US" altLang="zh-CN" b="1" dirty="0" smtClean="0">
                <a:solidFill>
                  <a:srgbClr val="000080"/>
                </a:solidFill>
                <a:latin typeface="Consolas" panose="020B0609020204030204" pitchFamily="49" charset="0"/>
              </a:rPr>
              <a:t>for </a:t>
            </a:r>
            <a:r>
              <a:rPr lang="en-US" altLang="zh-CN" b="1" dirty="0" err="1" smtClean="0">
                <a:solidFill>
                  <a:srgbClr val="000000"/>
                </a:solidFill>
                <a:latin typeface="Consolas" panose="020B0609020204030204" pitchFamily="49" charset="0"/>
              </a:rPr>
              <a:t>index,item</a:t>
            </a:r>
            <a:r>
              <a:rPr lang="en-US" altLang="zh-CN" b="1" dirty="0" smtClean="0">
                <a:solidFill>
                  <a:srgbClr val="000000"/>
                </a:solidFill>
                <a:latin typeface="Consolas" panose="020B0609020204030204" pitchFamily="49" charset="0"/>
              </a:rPr>
              <a:t> </a:t>
            </a:r>
            <a:r>
              <a:rPr lang="en-US" altLang="zh-CN" b="1" dirty="0" smtClean="0">
                <a:solidFill>
                  <a:srgbClr val="000080"/>
                </a:solidFill>
                <a:latin typeface="Consolas" panose="020B0609020204030204" pitchFamily="49" charset="0"/>
              </a:rPr>
              <a:t>in </a:t>
            </a:r>
            <a:r>
              <a:rPr lang="en-US" altLang="zh-CN" b="1" dirty="0" smtClean="0">
                <a:solidFill>
                  <a:srgbClr val="000000"/>
                </a:solidFill>
                <a:latin typeface="Consolas" panose="020B0609020204030204" pitchFamily="49" charset="0"/>
              </a:rPr>
              <a:t>enumerate(lst,</a:t>
            </a:r>
            <a:r>
              <a:rPr lang="en-US" altLang="zh-CN" b="1" dirty="0" smtClean="0">
                <a:solidFill>
                  <a:srgbClr val="0000FF"/>
                </a:solidFill>
                <a:latin typeface="Consolas" panose="020B0609020204030204" pitchFamily="49" charset="0"/>
              </a:rPr>
              <a:t>1</a:t>
            </a:r>
            <a:r>
              <a:rPr lang="en-US" altLang="zh-CN" b="1" dirty="0" smtClean="0">
                <a:solidFill>
                  <a:srgbClr val="000000"/>
                </a:solidFill>
                <a:latin typeface="Consolas" panose="020B0609020204030204" pitchFamily="49" charset="0"/>
              </a:rPr>
              <a:t>):</a:t>
            </a:r>
            <a:br>
              <a:rPr lang="en-US" altLang="zh-CN" b="1" dirty="0" smtClean="0">
                <a:solidFill>
                  <a:srgbClr val="000000"/>
                </a:solidFill>
                <a:latin typeface="Consolas" panose="020B0609020204030204" pitchFamily="49" charset="0"/>
              </a:rPr>
            </a:br>
            <a:r>
              <a:rPr lang="en-US" altLang="zh-CN" b="1" dirty="0" smtClean="0">
                <a:solidFill>
                  <a:srgbClr val="000000"/>
                </a:solidFill>
                <a:latin typeface="Consolas" panose="020B0609020204030204" pitchFamily="49" charset="0"/>
              </a:rPr>
              <a:t>    d[item]=index</a:t>
            </a:r>
            <a:br>
              <a:rPr lang="en-US" altLang="zh-CN" b="1" dirty="0" smtClean="0">
                <a:solidFill>
                  <a:srgbClr val="000000"/>
                </a:solidFill>
                <a:latin typeface="Consolas" panose="020B0609020204030204" pitchFamily="49" charset="0"/>
              </a:rPr>
            </a:br>
            <a:r>
              <a:rPr lang="en-US" altLang="zh-CN" b="1" i="1" dirty="0" smtClean="0">
                <a:solidFill>
                  <a:srgbClr val="808080"/>
                </a:solidFill>
                <a:latin typeface="Consolas" panose="020B0609020204030204" pitchFamily="49" charset="0"/>
              </a:rPr>
              <a:t># </a:t>
            </a:r>
            <a:r>
              <a:rPr lang="zh-CN" altLang="en-US" b="1" i="1" dirty="0" smtClean="0">
                <a:solidFill>
                  <a:srgbClr val="808080"/>
                </a:solidFill>
                <a:latin typeface="宋体" panose="02010600030101010101" pitchFamily="2" charset="-122"/>
              </a:rPr>
              <a:t>打印字典</a:t>
            </a:r>
            <a:br>
              <a:rPr lang="zh-CN" altLang="en-US" b="1" i="1" dirty="0" smtClean="0">
                <a:solidFill>
                  <a:srgbClr val="808080"/>
                </a:solidFill>
                <a:latin typeface="宋体" panose="02010600030101010101" pitchFamily="2" charset="-122"/>
              </a:rPr>
            </a:br>
            <a:r>
              <a:rPr lang="en-US" altLang="zh-CN" b="1" dirty="0" smtClean="0">
                <a:solidFill>
                  <a:srgbClr val="000080"/>
                </a:solidFill>
                <a:latin typeface="Consolas" panose="020B0609020204030204" pitchFamily="49" charset="0"/>
              </a:rPr>
              <a:t>print</a:t>
            </a:r>
            <a:r>
              <a:rPr lang="en-US" altLang="zh-CN" b="1" dirty="0" smtClean="0">
                <a:solidFill>
                  <a:srgbClr val="000000"/>
                </a:solidFill>
                <a:latin typeface="Consolas" panose="020B0609020204030204" pitchFamily="49" charset="0"/>
              </a:rPr>
              <a:t>(d)</a:t>
            </a:r>
            <a:br>
              <a:rPr lang="en-US" altLang="zh-CN" b="1" dirty="0" smtClean="0">
                <a:solidFill>
                  <a:srgbClr val="000000"/>
                </a:solidFill>
                <a:latin typeface="Consolas" panose="020B0609020204030204" pitchFamily="49" charset="0"/>
              </a:rPr>
            </a:br>
            <a:r>
              <a:rPr lang="en-US" altLang="zh-CN" b="1" i="1" dirty="0" smtClean="0">
                <a:solidFill>
                  <a:srgbClr val="808080"/>
                </a:solidFill>
                <a:latin typeface="Consolas" panose="020B0609020204030204" pitchFamily="49" charset="0"/>
              </a:rPr>
              <a:t># </a:t>
            </a:r>
            <a:r>
              <a:rPr lang="zh-CN" altLang="en-US" b="1" i="1" dirty="0" smtClean="0">
                <a:solidFill>
                  <a:srgbClr val="808080"/>
                </a:solidFill>
                <a:latin typeface="宋体" panose="02010600030101010101" pitchFamily="2" charset="-122"/>
              </a:rPr>
              <a:t>打印字典所有</a:t>
            </a:r>
            <a:r>
              <a:rPr lang="en-US" altLang="zh-CN" b="1" i="1" dirty="0" smtClean="0">
                <a:solidFill>
                  <a:srgbClr val="808080"/>
                </a:solidFill>
                <a:latin typeface="Consolas" panose="020B0609020204030204" pitchFamily="49" charset="0"/>
              </a:rPr>
              <a:t>key</a:t>
            </a:r>
            <a:br>
              <a:rPr lang="en-US" altLang="zh-CN" b="1" i="1" dirty="0" smtClean="0">
                <a:solidFill>
                  <a:srgbClr val="808080"/>
                </a:solidFill>
                <a:latin typeface="Consolas" panose="020B0609020204030204" pitchFamily="49" charset="0"/>
              </a:rPr>
            </a:br>
            <a:r>
              <a:rPr lang="en-US" altLang="zh-CN" b="1" dirty="0" smtClean="0">
                <a:solidFill>
                  <a:srgbClr val="000080"/>
                </a:solidFill>
                <a:latin typeface="Consolas" panose="020B0609020204030204" pitchFamily="49" charset="0"/>
              </a:rPr>
              <a:t>print</a:t>
            </a:r>
            <a:r>
              <a:rPr lang="en-US" altLang="zh-CN" b="1" dirty="0" smtClean="0">
                <a:solidFill>
                  <a:srgbClr val="000000"/>
                </a:solidFill>
                <a:latin typeface="Consolas" panose="020B0609020204030204" pitchFamily="49" charset="0"/>
              </a:rPr>
              <a:t>(</a:t>
            </a:r>
            <a:r>
              <a:rPr lang="en-US" altLang="zh-CN" b="1" dirty="0" err="1" smtClean="0">
                <a:solidFill>
                  <a:srgbClr val="000000"/>
                </a:solidFill>
                <a:latin typeface="Consolas" panose="020B0609020204030204" pitchFamily="49" charset="0"/>
              </a:rPr>
              <a:t>d.keys</a:t>
            </a:r>
            <a:r>
              <a:rPr lang="en-US" altLang="zh-CN" b="1" dirty="0" smtClean="0">
                <a:solidFill>
                  <a:srgbClr val="000000"/>
                </a:solidFill>
                <a:latin typeface="Consolas" panose="020B0609020204030204" pitchFamily="49" charset="0"/>
              </a:rPr>
              <a:t>())</a:t>
            </a:r>
            <a:br>
              <a:rPr lang="en-US" altLang="zh-CN" b="1" dirty="0" smtClean="0">
                <a:solidFill>
                  <a:srgbClr val="000000"/>
                </a:solidFill>
                <a:latin typeface="Consolas" panose="020B0609020204030204" pitchFamily="49" charset="0"/>
              </a:rPr>
            </a:br>
            <a:r>
              <a:rPr lang="en-US" altLang="zh-CN" b="1" i="1" dirty="0" smtClean="0">
                <a:solidFill>
                  <a:srgbClr val="808080"/>
                </a:solidFill>
                <a:latin typeface="Consolas" panose="020B0609020204030204" pitchFamily="49" charset="0"/>
              </a:rPr>
              <a:t># </a:t>
            </a:r>
            <a:r>
              <a:rPr lang="zh-CN" altLang="en-US" b="1" i="1" dirty="0" smtClean="0">
                <a:solidFill>
                  <a:srgbClr val="808080"/>
                </a:solidFill>
                <a:latin typeface="宋体" panose="02010600030101010101" pitchFamily="2" charset="-122"/>
              </a:rPr>
              <a:t>将所有</a:t>
            </a:r>
            <a:r>
              <a:rPr lang="en-US" altLang="zh-CN" b="1" i="1" dirty="0" smtClean="0">
                <a:solidFill>
                  <a:srgbClr val="808080"/>
                </a:solidFill>
                <a:latin typeface="Consolas" panose="020B0609020204030204" pitchFamily="49" charset="0"/>
              </a:rPr>
              <a:t>key</a:t>
            </a:r>
            <a:r>
              <a:rPr lang="zh-CN" altLang="en-US" b="1" i="1" dirty="0" smtClean="0">
                <a:solidFill>
                  <a:srgbClr val="808080"/>
                </a:solidFill>
                <a:latin typeface="宋体" panose="02010600030101010101" pitchFamily="2" charset="-122"/>
              </a:rPr>
              <a:t>转换成一个列表</a:t>
            </a:r>
            <a:br>
              <a:rPr lang="zh-CN" altLang="en-US" b="1" i="1" dirty="0" smtClean="0">
                <a:solidFill>
                  <a:srgbClr val="808080"/>
                </a:solidFill>
                <a:latin typeface="宋体" panose="02010600030101010101" pitchFamily="2" charset="-122"/>
              </a:rPr>
            </a:br>
            <a:r>
              <a:rPr lang="en-US" altLang="zh-CN" b="1" dirty="0" smtClean="0">
                <a:solidFill>
                  <a:srgbClr val="000080"/>
                </a:solidFill>
                <a:latin typeface="Consolas" panose="020B0609020204030204" pitchFamily="49" charset="0"/>
              </a:rPr>
              <a:t>print</a:t>
            </a:r>
            <a:r>
              <a:rPr lang="en-US" altLang="zh-CN" b="1" dirty="0" smtClean="0">
                <a:solidFill>
                  <a:srgbClr val="000000"/>
                </a:solidFill>
                <a:latin typeface="Consolas" panose="020B0609020204030204" pitchFamily="49" charset="0"/>
              </a:rPr>
              <a:t>(list(</a:t>
            </a:r>
            <a:r>
              <a:rPr lang="en-US" altLang="zh-CN" b="1" dirty="0" err="1" smtClean="0">
                <a:solidFill>
                  <a:srgbClr val="000000"/>
                </a:solidFill>
                <a:latin typeface="Consolas" panose="020B0609020204030204" pitchFamily="49" charset="0"/>
              </a:rPr>
              <a:t>d.keys</a:t>
            </a:r>
            <a:r>
              <a:rPr lang="en-US" altLang="zh-CN" b="1" dirty="0" smtClean="0">
                <a:solidFill>
                  <a:srgbClr val="000000"/>
                </a:solidFill>
                <a:latin typeface="Consolas" panose="020B0609020204030204" pitchFamily="49" charset="0"/>
              </a:rPr>
              <a:t>()))</a:t>
            </a:r>
            <a:endParaRPr lang="en-US" altLang="zh-CN" sz="4000" b="1" dirty="0" smtClean="0">
              <a:latin typeface="Century Gothic" panose="020B0502020202020204" pitchFamily="34" charset="0"/>
            </a:endParaRPr>
          </a:p>
        </p:txBody>
      </p:sp>
      <p:sp>
        <p:nvSpPr>
          <p:cNvPr id="76803" name="Rectangle 4"/>
          <p:cNvSpPr>
            <a:spLocks noChangeArrowheads="1"/>
          </p:cNvSpPr>
          <p:nvPr/>
        </p:nvSpPr>
        <p:spPr bwMode="auto">
          <a:xfrm>
            <a:off x="0" y="444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endParaRPr lang="en-US" altLang="zh-CN"/>
          </a:p>
        </p:txBody>
      </p:sp>
      <p:sp>
        <p:nvSpPr>
          <p:cNvPr id="76804" name="矩形 7"/>
          <p:cNvSpPr>
            <a:spLocks noChangeArrowheads="1"/>
          </p:cNvSpPr>
          <p:nvPr/>
        </p:nvSpPr>
        <p:spPr bwMode="auto">
          <a:xfrm>
            <a:off x="7319963" y="4508500"/>
            <a:ext cx="4560887"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zh-CN" altLang="en-US" sz="2400"/>
              <a:t>{11: 6, 22: 7, 33: 3, 44: 8}</a:t>
            </a:r>
          </a:p>
          <a:p>
            <a:r>
              <a:rPr lang="zh-CN" altLang="en-US" sz="2400"/>
              <a:t>dict_keys([11, 22, 33, 44])</a:t>
            </a:r>
          </a:p>
          <a:p>
            <a:r>
              <a:rPr lang="zh-CN" altLang="en-US" sz="2400"/>
              <a:t>[11, 22, 33, 44]</a:t>
            </a:r>
          </a:p>
        </p:txBody>
      </p:sp>
      <p:sp>
        <p:nvSpPr>
          <p:cNvPr id="5" name="标题 1"/>
          <p:cNvSpPr>
            <a:spLocks noGrp="1"/>
          </p:cNvSpPr>
          <p:nvPr>
            <p:ph type="title"/>
          </p:nvPr>
        </p:nvSpPr>
        <p:spPr>
          <a:xfrm>
            <a:off x="135255" y="38100"/>
            <a:ext cx="12157075" cy="1002030"/>
          </a:xfrm>
        </p:spPr>
        <p:txBody>
          <a:bodyPr/>
          <a:lstStyle/>
          <a:p>
            <a:r>
              <a:rPr lang="zh-CN" altLang="en-US" b="1" dirty="0" smtClean="0">
                <a:hlinkClick r:id="rId3"/>
              </a:rPr>
              <a:t>删除列表中重复元素的几种方法</a:t>
            </a:r>
            <a:endParaRPr lang="zh-CN" altLang="en-US" dirty="0" smtClean="0"/>
          </a:p>
        </p:txBody>
      </p:sp>
    </p:spTree>
    <p:extLst>
      <p:ext uri="{BB962C8B-B14F-4D97-AF65-F5344CB8AC3E}">
        <p14:creationId xmlns:p14="http://schemas.microsoft.com/office/powerpoint/2010/main" val="25356920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normAutofit/>
          </a:bodyPr>
          <a:lstStyle/>
          <a:p>
            <a:r>
              <a:rPr lang="en-US" sz="2400" b="1" dirty="0"/>
              <a:t>示例5-4</a:t>
            </a:r>
            <a:r>
              <a:rPr lang="en-US" sz="2400" dirty="0"/>
              <a:t>  </a:t>
            </a:r>
            <a:r>
              <a:rPr lang="en-US" sz="2400" dirty="0" err="1"/>
              <a:t>编写函数，接收字符串参数，返回一个元组，其中第一个元素为大写字母个数，第二个元素为小写字母个数</a:t>
            </a:r>
            <a:r>
              <a:rPr lang="en-US" sz="2400" dirty="0"/>
              <a:t>。</a:t>
            </a:r>
          </a:p>
          <a:p>
            <a:pPr marL="0" indent="0">
              <a:buNone/>
            </a:pPr>
            <a:endParaRPr lang="en-US" sz="2000" dirty="0">
              <a:latin typeface="Consolas" panose="020B0609020204030204" charset="0"/>
            </a:endParaRPr>
          </a:p>
          <a:p>
            <a:pPr marL="0" indent="0">
              <a:buNone/>
            </a:pPr>
            <a:r>
              <a:rPr lang="en-US" sz="2000" dirty="0" err="1">
                <a:latin typeface="Consolas" panose="020B0609020204030204" charset="0"/>
              </a:rPr>
              <a:t>def</a:t>
            </a:r>
            <a:r>
              <a:rPr lang="en-US" sz="2000" dirty="0">
                <a:latin typeface="Consolas" panose="020B0609020204030204" charset="0"/>
              </a:rPr>
              <a:t> demo(s):</a:t>
            </a:r>
          </a:p>
          <a:p>
            <a:pPr marL="0" indent="0">
              <a:buNone/>
            </a:pPr>
            <a:r>
              <a:rPr lang="en-US" sz="2000" dirty="0">
                <a:latin typeface="Consolas" panose="020B0609020204030204" charset="0"/>
              </a:rPr>
              <a:t>    result = </a:t>
            </a:r>
            <a:r>
              <a:rPr lang="en-US" sz="2000" dirty="0" smtClean="0">
                <a:latin typeface="Consolas" panose="020B0609020204030204" charset="0"/>
              </a:rPr>
              <a:t>[0</a:t>
            </a:r>
            <a:r>
              <a:rPr lang="en-US" sz="2000" dirty="0">
                <a:latin typeface="Consolas" panose="020B0609020204030204" charset="0"/>
              </a:rPr>
              <a:t>, 0]</a:t>
            </a:r>
          </a:p>
          <a:p>
            <a:pPr marL="0" indent="0">
              <a:buNone/>
            </a:pPr>
            <a:r>
              <a:rPr lang="en-US" sz="2000" dirty="0">
                <a:latin typeface="Consolas" panose="020B0609020204030204" charset="0"/>
              </a:rPr>
              <a:t>    for </a:t>
            </a:r>
            <a:r>
              <a:rPr lang="en-US" sz="2000" dirty="0" err="1">
                <a:latin typeface="Consolas" panose="020B0609020204030204" charset="0"/>
              </a:rPr>
              <a:t>ch</a:t>
            </a:r>
            <a:r>
              <a:rPr lang="en-US" sz="2000" dirty="0">
                <a:latin typeface="Consolas" panose="020B0609020204030204" charset="0"/>
              </a:rPr>
              <a:t> in s:</a:t>
            </a:r>
          </a:p>
          <a:p>
            <a:pPr marL="0" indent="0">
              <a:buNone/>
            </a:pPr>
            <a:r>
              <a:rPr lang="en-US" sz="2000" dirty="0">
                <a:latin typeface="Consolas" panose="020B0609020204030204" charset="0"/>
              </a:rPr>
              <a:t>        if </a:t>
            </a:r>
            <a:r>
              <a:rPr lang="en-US" sz="2000" dirty="0" err="1">
                <a:latin typeface="Consolas" panose="020B0609020204030204" charset="0"/>
              </a:rPr>
              <a:t>ch.islower</a:t>
            </a:r>
            <a:r>
              <a:rPr lang="en-US" sz="2000" dirty="0">
                <a:latin typeface="Consolas" panose="020B0609020204030204" charset="0"/>
              </a:rPr>
              <a:t>():</a:t>
            </a:r>
          </a:p>
          <a:p>
            <a:pPr marL="0" indent="0">
              <a:buNone/>
            </a:pPr>
            <a:r>
              <a:rPr lang="en-US" sz="2000" dirty="0">
                <a:latin typeface="Consolas" panose="020B0609020204030204" charset="0"/>
              </a:rPr>
              <a:t>            result[1] += 1</a:t>
            </a:r>
          </a:p>
          <a:p>
            <a:pPr marL="0" indent="0">
              <a:buNone/>
            </a:pPr>
            <a:r>
              <a:rPr lang="en-US" sz="2000" dirty="0">
                <a:latin typeface="Consolas" panose="020B0609020204030204" charset="0"/>
              </a:rPr>
              <a:t>        </a:t>
            </a:r>
            <a:r>
              <a:rPr lang="en-US" sz="2000" dirty="0" err="1">
                <a:latin typeface="Consolas" panose="020B0609020204030204" charset="0"/>
              </a:rPr>
              <a:t>elif</a:t>
            </a:r>
            <a:r>
              <a:rPr lang="en-US" sz="2000" dirty="0">
                <a:latin typeface="Consolas" panose="020B0609020204030204" charset="0"/>
              </a:rPr>
              <a:t> </a:t>
            </a:r>
            <a:r>
              <a:rPr lang="en-US" sz="2000" dirty="0" err="1">
                <a:latin typeface="Consolas" panose="020B0609020204030204" charset="0"/>
              </a:rPr>
              <a:t>ch.isupper</a:t>
            </a:r>
            <a:r>
              <a:rPr lang="en-US" sz="2000" dirty="0">
                <a:latin typeface="Consolas" panose="020B0609020204030204" charset="0"/>
              </a:rPr>
              <a:t>():</a:t>
            </a:r>
          </a:p>
          <a:p>
            <a:pPr marL="0" indent="0">
              <a:buNone/>
            </a:pPr>
            <a:r>
              <a:rPr lang="en-US" sz="2000" dirty="0">
                <a:latin typeface="Consolas" panose="020B0609020204030204" charset="0"/>
              </a:rPr>
              <a:t>            result[0] += 1</a:t>
            </a:r>
          </a:p>
          <a:p>
            <a:pPr marL="0" indent="0">
              <a:buNone/>
            </a:pPr>
            <a:r>
              <a:rPr lang="en-US" sz="2000" dirty="0">
                <a:latin typeface="Consolas" panose="020B0609020204030204" charset="0"/>
              </a:rPr>
              <a:t>    return tuple(result)</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normAutofit lnSpcReduction="10000"/>
          </a:bodyPr>
          <a:lstStyle/>
          <a:p>
            <a:r>
              <a:rPr lang="en-US" sz="2400" b="1"/>
              <a:t>例5-5</a:t>
            </a:r>
            <a:r>
              <a:rPr lang="en-US" sz="2400"/>
              <a:t>  编写函数，接收一个整数t为参数，打印杨辉三角前t行。</a:t>
            </a:r>
          </a:p>
          <a:p>
            <a:pPr marL="0" indent="0">
              <a:buNone/>
            </a:pPr>
            <a:endParaRPr lang="en-US" sz="2000">
              <a:latin typeface="Consolas" panose="020B0609020204030204" charset="0"/>
            </a:endParaRPr>
          </a:p>
          <a:p>
            <a:pPr marL="0" indent="0">
              <a:buNone/>
            </a:pPr>
            <a:r>
              <a:rPr lang="en-US" sz="2000">
                <a:latin typeface="Consolas" panose="020B0609020204030204" charset="0"/>
              </a:rPr>
              <a:t>def yanghui(t):</a:t>
            </a:r>
          </a:p>
          <a:p>
            <a:pPr marL="0" indent="0">
              <a:buNone/>
            </a:pPr>
            <a:r>
              <a:rPr lang="en-US" sz="2000">
                <a:latin typeface="Consolas" panose="020B0609020204030204" charset="0"/>
              </a:rPr>
              <a:t>    print([1])</a:t>
            </a:r>
          </a:p>
          <a:p>
            <a:pPr marL="0" indent="0">
              <a:buNone/>
            </a:pPr>
            <a:r>
              <a:rPr lang="en-US" sz="2000">
                <a:latin typeface="Consolas" panose="020B0609020204030204" charset="0"/>
              </a:rPr>
              <a:t>    line = [1, 1]</a:t>
            </a:r>
          </a:p>
          <a:p>
            <a:pPr marL="0" indent="0">
              <a:buNone/>
            </a:pPr>
            <a:r>
              <a:rPr lang="en-US" sz="2000">
                <a:latin typeface="Consolas" panose="020B0609020204030204" charset="0"/>
              </a:rPr>
              <a:t>    print(line)</a:t>
            </a:r>
          </a:p>
          <a:p>
            <a:pPr marL="0" indent="0">
              <a:buNone/>
            </a:pPr>
            <a:r>
              <a:rPr lang="en-US" sz="2000">
                <a:latin typeface="Consolas" panose="020B0609020204030204" charset="0"/>
              </a:rPr>
              <a:t>    for i in range(2, t):</a:t>
            </a:r>
          </a:p>
          <a:p>
            <a:pPr marL="0" indent="0">
              <a:buNone/>
            </a:pPr>
            <a:r>
              <a:rPr lang="en-US" sz="2000">
                <a:latin typeface="Consolas" panose="020B0609020204030204" charset="0"/>
              </a:rPr>
              <a:t>        r = []</a:t>
            </a:r>
          </a:p>
          <a:p>
            <a:pPr marL="0" indent="0">
              <a:buNone/>
            </a:pPr>
            <a:r>
              <a:rPr lang="en-US" sz="2000">
                <a:latin typeface="Consolas" panose="020B0609020204030204" charset="0"/>
              </a:rPr>
              <a:t>        for j in range(0, len(line)-1):</a:t>
            </a:r>
          </a:p>
          <a:p>
            <a:pPr marL="0" indent="0">
              <a:buNone/>
            </a:pPr>
            <a:r>
              <a:rPr lang="en-US" sz="2000">
                <a:latin typeface="Consolas" panose="020B0609020204030204" charset="0"/>
              </a:rPr>
              <a:t>            r.append(line[j]+line[j+1])</a:t>
            </a:r>
          </a:p>
          <a:p>
            <a:pPr marL="0" indent="0">
              <a:buNone/>
            </a:pPr>
            <a:r>
              <a:rPr lang="en-US" sz="2000">
                <a:latin typeface="Consolas" panose="020B0609020204030204" charset="0"/>
              </a:rPr>
              <a:t>        line = [1]+r+[1]</a:t>
            </a:r>
          </a:p>
          <a:p>
            <a:pPr marL="0" indent="0">
              <a:buNone/>
            </a:pPr>
            <a:r>
              <a:rPr lang="en-US" sz="2000">
                <a:latin typeface="Consolas" panose="020B0609020204030204" charset="0"/>
              </a:rPr>
              <a:t>        print(line)</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53</a:t>
            </a:fld>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1139170" cy="5311775"/>
          </a:xfrm>
        </p:spPr>
        <p:txBody>
          <a:bodyPr>
            <a:normAutofit/>
          </a:bodyPr>
          <a:lstStyle/>
          <a:p>
            <a:pPr fontAlgn="auto">
              <a:lnSpc>
                <a:spcPct val="100000"/>
              </a:lnSpc>
              <a:spcBef>
                <a:spcPts val="0"/>
              </a:spcBef>
            </a:pPr>
            <a:r>
              <a:rPr lang="en-US" sz="2400" b="1"/>
              <a:t>例5-6</a:t>
            </a:r>
            <a:r>
              <a:rPr lang="en-US" sz="2400"/>
              <a:t>  编写函数，接收一个正偶数为参数，输出两个素数，并且这两个素数之和等于原来的正偶数。如果存在多组符合条件的素数，则全部输出。</a:t>
            </a:r>
          </a:p>
          <a:p>
            <a:pPr marL="0" indent="0" fontAlgn="auto">
              <a:lnSpc>
                <a:spcPct val="100000"/>
              </a:lnSpc>
              <a:spcBef>
                <a:spcPts val="0"/>
              </a:spcBef>
              <a:buNone/>
            </a:pPr>
            <a:r>
              <a:rPr lang="en-US" sz="1800">
                <a:latin typeface="Consolas" panose="020B0609020204030204" charset="0"/>
              </a:rPr>
              <a:t>def demo(n):</a:t>
            </a:r>
          </a:p>
          <a:p>
            <a:pPr marL="0" indent="0" fontAlgn="auto">
              <a:lnSpc>
                <a:spcPct val="100000"/>
              </a:lnSpc>
              <a:spcBef>
                <a:spcPts val="0"/>
              </a:spcBef>
              <a:buNone/>
            </a:pPr>
            <a:r>
              <a:rPr lang="en-US" sz="1800">
                <a:latin typeface="Consolas" panose="020B0609020204030204" charset="0"/>
              </a:rPr>
              <a:t>    def IsPrime(p):</a:t>
            </a:r>
          </a:p>
          <a:p>
            <a:pPr marL="0" indent="0" fontAlgn="auto">
              <a:lnSpc>
                <a:spcPct val="100000"/>
              </a:lnSpc>
              <a:spcBef>
                <a:spcPts val="0"/>
              </a:spcBef>
              <a:buNone/>
            </a:pPr>
            <a:r>
              <a:rPr lang="en-US" sz="1800">
                <a:latin typeface="Consolas" panose="020B0609020204030204" charset="0"/>
              </a:rPr>
              <a:t>        if p == 2:</a:t>
            </a:r>
          </a:p>
          <a:p>
            <a:pPr marL="0" indent="0" fontAlgn="auto">
              <a:lnSpc>
                <a:spcPct val="100000"/>
              </a:lnSpc>
              <a:spcBef>
                <a:spcPts val="0"/>
              </a:spcBef>
              <a:buNone/>
            </a:pPr>
            <a:r>
              <a:rPr lang="en-US" sz="1800">
                <a:latin typeface="Consolas" panose="020B0609020204030204" charset="0"/>
              </a:rPr>
              <a:t>            return True</a:t>
            </a:r>
          </a:p>
          <a:p>
            <a:pPr marL="0" indent="0" fontAlgn="auto">
              <a:lnSpc>
                <a:spcPct val="100000"/>
              </a:lnSpc>
              <a:spcBef>
                <a:spcPts val="0"/>
              </a:spcBef>
              <a:buNone/>
            </a:pPr>
            <a:r>
              <a:rPr lang="en-US" sz="1800">
                <a:latin typeface="Consolas" panose="020B0609020204030204" charset="0"/>
              </a:rPr>
              <a:t>        if p%2 == 0:</a:t>
            </a:r>
          </a:p>
          <a:p>
            <a:pPr marL="0" indent="0" fontAlgn="auto">
              <a:lnSpc>
                <a:spcPct val="100000"/>
              </a:lnSpc>
              <a:spcBef>
                <a:spcPts val="0"/>
              </a:spcBef>
              <a:buNone/>
            </a:pPr>
            <a:r>
              <a:rPr lang="en-US" sz="1800">
                <a:latin typeface="Consolas" panose="020B0609020204030204" charset="0"/>
              </a:rPr>
              <a:t>            return False</a:t>
            </a:r>
          </a:p>
          <a:p>
            <a:pPr marL="0" indent="0" fontAlgn="auto">
              <a:lnSpc>
                <a:spcPct val="100000"/>
              </a:lnSpc>
              <a:spcBef>
                <a:spcPts val="0"/>
              </a:spcBef>
              <a:buNone/>
            </a:pPr>
            <a:r>
              <a:rPr lang="en-US" sz="1800">
                <a:latin typeface="Consolas" panose="020B0609020204030204" charset="0"/>
              </a:rPr>
              <a:t>        for i in range(3, int(p**0.5)+1, 2):</a:t>
            </a:r>
          </a:p>
          <a:p>
            <a:pPr marL="0" indent="0" fontAlgn="auto">
              <a:lnSpc>
                <a:spcPct val="100000"/>
              </a:lnSpc>
              <a:spcBef>
                <a:spcPts val="0"/>
              </a:spcBef>
              <a:buNone/>
            </a:pPr>
            <a:r>
              <a:rPr lang="en-US" sz="1800">
                <a:latin typeface="Consolas" panose="020B0609020204030204" charset="0"/>
              </a:rPr>
              <a:t>            if p%i==0:</a:t>
            </a:r>
          </a:p>
          <a:p>
            <a:pPr marL="0" indent="0" fontAlgn="auto">
              <a:lnSpc>
                <a:spcPct val="100000"/>
              </a:lnSpc>
              <a:spcBef>
                <a:spcPts val="0"/>
              </a:spcBef>
              <a:buNone/>
            </a:pPr>
            <a:r>
              <a:rPr lang="en-US" sz="1800">
                <a:latin typeface="Consolas" panose="020B0609020204030204" charset="0"/>
              </a:rPr>
              <a:t>                return False</a:t>
            </a:r>
          </a:p>
          <a:p>
            <a:pPr marL="0" indent="0" fontAlgn="auto">
              <a:lnSpc>
                <a:spcPct val="100000"/>
              </a:lnSpc>
              <a:spcBef>
                <a:spcPts val="0"/>
              </a:spcBef>
              <a:buNone/>
            </a:pPr>
            <a:r>
              <a:rPr lang="en-US" sz="1800">
                <a:latin typeface="Consolas" panose="020B0609020204030204" charset="0"/>
              </a:rPr>
              <a:t>        return True</a:t>
            </a:r>
          </a:p>
          <a:p>
            <a:pPr marL="0" indent="0" fontAlgn="auto">
              <a:lnSpc>
                <a:spcPct val="100000"/>
              </a:lnSpc>
              <a:spcBef>
                <a:spcPts val="0"/>
              </a:spcBef>
              <a:buNone/>
            </a:pPr>
            <a:r>
              <a:rPr lang="en-US" sz="1800">
                <a:latin typeface="Consolas" panose="020B0609020204030204" charset="0"/>
              </a:rPr>
              <a:t>    </a:t>
            </a:r>
          </a:p>
          <a:p>
            <a:pPr marL="0" indent="0" fontAlgn="auto">
              <a:lnSpc>
                <a:spcPct val="100000"/>
              </a:lnSpc>
              <a:spcBef>
                <a:spcPts val="0"/>
              </a:spcBef>
              <a:buNone/>
            </a:pPr>
            <a:r>
              <a:rPr lang="en-US" sz="1800">
                <a:latin typeface="Consolas" panose="020B0609020204030204" charset="0"/>
              </a:rPr>
              <a:t>    if isinstance(n, int) and n&gt;0 and n%2==0:</a:t>
            </a:r>
          </a:p>
          <a:p>
            <a:pPr marL="0" indent="0" fontAlgn="auto">
              <a:lnSpc>
                <a:spcPct val="100000"/>
              </a:lnSpc>
              <a:spcBef>
                <a:spcPts val="0"/>
              </a:spcBef>
              <a:buNone/>
            </a:pPr>
            <a:r>
              <a:rPr lang="en-US" sz="1800">
                <a:latin typeface="Consolas" panose="020B0609020204030204" charset="0"/>
              </a:rPr>
              <a:t>        for i in range(2, n//2+1):</a:t>
            </a:r>
          </a:p>
          <a:p>
            <a:pPr marL="0" indent="0" fontAlgn="auto">
              <a:lnSpc>
                <a:spcPct val="100000"/>
              </a:lnSpc>
              <a:spcBef>
                <a:spcPts val="0"/>
              </a:spcBef>
              <a:buNone/>
            </a:pPr>
            <a:r>
              <a:rPr lang="en-US" sz="1800">
                <a:latin typeface="Consolas" panose="020B0609020204030204" charset="0"/>
              </a:rPr>
              <a:t>            if IsPrime(i) and IsPrime(n-i):</a:t>
            </a:r>
          </a:p>
          <a:p>
            <a:pPr marL="0" indent="0" fontAlgn="auto">
              <a:lnSpc>
                <a:spcPct val="100000"/>
              </a:lnSpc>
              <a:spcBef>
                <a:spcPts val="0"/>
              </a:spcBef>
              <a:buNone/>
            </a:pPr>
            <a:r>
              <a:rPr lang="en-US" sz="1800">
                <a:latin typeface="Consolas" panose="020B0609020204030204" charset="0"/>
              </a:rPr>
              <a:t>                print(i, '+', n-i, '=', n)</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54</a:t>
            </a:fld>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lstStyle/>
          <a:p>
            <a:r>
              <a:rPr lang="en-US" sz="2400" b="1"/>
              <a:t>例5-7 </a:t>
            </a:r>
            <a:r>
              <a:rPr lang="en-US" sz="2400"/>
              <a:t> 编写函数，计算字符串匹配的准确率。</a:t>
            </a:r>
          </a:p>
          <a:p>
            <a:pPr marL="0" indent="0">
              <a:buNone/>
            </a:pPr>
            <a:r>
              <a:rPr lang="en-US" sz="2400"/>
              <a:t>以打字练习程序为例，假设origin为原始内容，userInput为用户输入的内容，下面的代码用来测试用户输入的准确率。</a:t>
            </a:r>
          </a:p>
          <a:p>
            <a:pPr marL="0" indent="0">
              <a:buNone/>
            </a:pPr>
            <a:endParaRPr lang="en-US" sz="2000">
              <a:latin typeface="Consolas" panose="020B0609020204030204" charset="0"/>
            </a:endParaRPr>
          </a:p>
          <a:p>
            <a:pPr marL="0" indent="0">
              <a:buNone/>
            </a:pPr>
            <a:r>
              <a:rPr lang="en-US" sz="2000">
                <a:latin typeface="Consolas" panose="020B0609020204030204" charset="0"/>
              </a:rPr>
              <a:t>def Rate(origin, userInput):</a:t>
            </a:r>
          </a:p>
          <a:p>
            <a:pPr marL="0" indent="0">
              <a:buNone/>
            </a:pPr>
            <a:r>
              <a:rPr lang="en-US" sz="2000">
                <a:latin typeface="Consolas" panose="020B0609020204030204" charset="0"/>
              </a:rPr>
              <a:t>    if not (isinstance(origin, str) and isinstance(userInput, str)):</a:t>
            </a:r>
          </a:p>
          <a:p>
            <a:pPr marL="0" indent="0">
              <a:buNone/>
            </a:pPr>
            <a:r>
              <a:rPr lang="en-US" sz="2000">
                <a:latin typeface="Consolas" panose="020B0609020204030204" charset="0"/>
              </a:rPr>
              <a:t>        print('The two parameters must be strings.')</a:t>
            </a:r>
          </a:p>
          <a:p>
            <a:pPr marL="0" indent="0">
              <a:buNone/>
            </a:pPr>
            <a:r>
              <a:rPr lang="en-US" sz="2000">
                <a:latin typeface="Consolas" panose="020B0609020204030204" charset="0"/>
              </a:rPr>
              <a:t>        return</a:t>
            </a:r>
          </a:p>
          <a:p>
            <a:pPr marL="0" indent="0">
              <a:buNone/>
            </a:pPr>
            <a:r>
              <a:rPr lang="en-US" sz="2000">
                <a:latin typeface="Consolas" panose="020B0609020204030204" charset="0"/>
              </a:rPr>
              <a:t>    right = sum((1 for o, u in zip(origin, userInput) if o==u))</a:t>
            </a:r>
          </a:p>
          <a:p>
            <a:pPr marL="0" indent="0">
              <a:buNone/>
            </a:pPr>
            <a:r>
              <a:rPr lang="en-US" sz="2000">
                <a:latin typeface="Consolas" panose="020B0609020204030204" charset="0"/>
              </a:rPr>
              <a:t>    return round(right/len(origin), 2)</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55</a:t>
            </a:fld>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lstStyle/>
          <a:p>
            <a:pPr fontAlgn="auto">
              <a:lnSpc>
                <a:spcPct val="150000"/>
              </a:lnSpc>
            </a:pPr>
            <a:r>
              <a:rPr lang="en-US" sz="2400" b="1" dirty="0"/>
              <a:t>例5-8</a:t>
            </a:r>
            <a:r>
              <a:rPr lang="en-US" sz="2400" dirty="0"/>
              <a:t>  编写函数模拟猜数游戏。系统随机产生一个数，玩家最多可以猜5次，系统会根据玩家的猜测进行提示，玩家则可以根据系统的提示对下一次的猜测进行适当调整。</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56</a:t>
            </a:fld>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400675"/>
          </a:xfrm>
        </p:spPr>
        <p:txBody>
          <a:bodyPr>
            <a:normAutofit fontScale="90000" lnSpcReduction="20000"/>
          </a:bodyPr>
          <a:lstStyle/>
          <a:p>
            <a:pPr marL="0" indent="0" fontAlgn="auto">
              <a:lnSpc>
                <a:spcPct val="100000"/>
              </a:lnSpc>
              <a:spcBef>
                <a:spcPts val="0"/>
              </a:spcBef>
              <a:buNone/>
            </a:pPr>
            <a:r>
              <a:rPr lang="en-US" sz="1800" dirty="0">
                <a:latin typeface="Consolas" panose="020B0609020204030204" charset="0"/>
              </a:rPr>
              <a:t>from random import </a:t>
            </a:r>
            <a:r>
              <a:rPr lang="en-US" sz="1800" dirty="0" err="1">
                <a:latin typeface="Consolas" panose="020B0609020204030204" charset="0"/>
              </a:rPr>
              <a:t>randint</a:t>
            </a:r>
            <a:endParaRPr lang="en-US" sz="1800" dirty="0">
              <a:latin typeface="Consolas" panose="020B0609020204030204" charset="0"/>
            </a:endParaRPr>
          </a:p>
          <a:p>
            <a:pPr marL="0" indent="0" fontAlgn="auto">
              <a:lnSpc>
                <a:spcPct val="100000"/>
              </a:lnSpc>
              <a:spcBef>
                <a:spcPts val="0"/>
              </a:spcBef>
              <a:buNone/>
            </a:pPr>
            <a:endParaRPr lang="en-US" sz="1800" dirty="0">
              <a:latin typeface="Consolas" panose="020B0609020204030204" charset="0"/>
            </a:endParaRPr>
          </a:p>
          <a:p>
            <a:pPr marL="0" indent="0" fontAlgn="auto">
              <a:lnSpc>
                <a:spcPct val="100000"/>
              </a:lnSpc>
              <a:spcBef>
                <a:spcPts val="0"/>
              </a:spcBef>
              <a:buNone/>
            </a:pPr>
            <a:r>
              <a:rPr lang="en-US" sz="1800" dirty="0" err="1">
                <a:latin typeface="Consolas" panose="020B0609020204030204" charset="0"/>
              </a:rPr>
              <a:t>def</a:t>
            </a:r>
            <a:r>
              <a:rPr lang="en-US" sz="1800" dirty="0">
                <a:latin typeface="Consolas" panose="020B0609020204030204" charset="0"/>
              </a:rPr>
              <a:t> guess(</a:t>
            </a:r>
            <a:r>
              <a:rPr lang="en-US" sz="1800" dirty="0" err="1">
                <a:latin typeface="Consolas" panose="020B0609020204030204" charset="0"/>
              </a:rPr>
              <a:t>maxValue</a:t>
            </a:r>
            <a:r>
              <a:rPr lang="en-US" sz="1800" dirty="0">
                <a:latin typeface="Consolas" panose="020B0609020204030204" charset="0"/>
              </a:rPr>
              <a:t>=100, </a:t>
            </a:r>
            <a:r>
              <a:rPr lang="en-US" sz="1800" dirty="0" err="1">
                <a:latin typeface="Consolas" panose="020B0609020204030204" charset="0"/>
              </a:rPr>
              <a:t>maxTimes</a:t>
            </a:r>
            <a:r>
              <a:rPr lang="en-US" sz="1800" dirty="0">
                <a:latin typeface="Consolas" panose="020B0609020204030204" charset="0"/>
              </a:rPr>
              <a:t>=5):</a:t>
            </a:r>
          </a:p>
          <a:p>
            <a:pPr marL="0" indent="0" fontAlgn="auto">
              <a:lnSpc>
                <a:spcPct val="100000"/>
              </a:lnSpc>
              <a:spcBef>
                <a:spcPts val="0"/>
              </a:spcBef>
              <a:buNone/>
            </a:pPr>
            <a:r>
              <a:rPr lang="en-US" sz="1800" dirty="0">
                <a:latin typeface="Consolas" panose="020B0609020204030204" charset="0"/>
              </a:rPr>
              <a:t>    #</a:t>
            </a:r>
            <a:r>
              <a:rPr lang="en-US" sz="1800" dirty="0" err="1">
                <a:latin typeface="Consolas" panose="020B0609020204030204" charset="0"/>
              </a:rPr>
              <a:t>随机生成一个整数</a:t>
            </a:r>
            <a:endParaRPr lang="en-US" sz="1800" dirty="0">
              <a:latin typeface="Consolas" panose="020B0609020204030204" charset="0"/>
            </a:endParaRPr>
          </a:p>
          <a:p>
            <a:pPr marL="0" indent="0" fontAlgn="auto">
              <a:lnSpc>
                <a:spcPct val="100000"/>
              </a:lnSpc>
              <a:spcBef>
                <a:spcPts val="0"/>
              </a:spcBef>
              <a:buNone/>
            </a:pPr>
            <a:r>
              <a:rPr lang="en-US" sz="1800" dirty="0">
                <a:latin typeface="Consolas" panose="020B0609020204030204" charset="0"/>
              </a:rPr>
              <a:t>    value = </a:t>
            </a:r>
            <a:r>
              <a:rPr lang="en-US" sz="1800" dirty="0" err="1">
                <a:latin typeface="Consolas" panose="020B0609020204030204" charset="0"/>
              </a:rPr>
              <a:t>randint</a:t>
            </a:r>
            <a:r>
              <a:rPr lang="en-US" sz="1800" dirty="0">
                <a:latin typeface="Consolas" panose="020B0609020204030204" charset="0"/>
              </a:rPr>
              <a:t>(1,maxValue)</a:t>
            </a:r>
          </a:p>
          <a:p>
            <a:pPr marL="0" indent="0" fontAlgn="auto">
              <a:lnSpc>
                <a:spcPct val="100000"/>
              </a:lnSpc>
              <a:spcBef>
                <a:spcPts val="0"/>
              </a:spcBef>
              <a:buNone/>
            </a:pPr>
            <a:r>
              <a:rPr lang="en-US" sz="1800" dirty="0">
                <a:latin typeface="Consolas" panose="020B0609020204030204" charset="0"/>
              </a:rPr>
              <a:t>    for </a:t>
            </a:r>
            <a:r>
              <a:rPr lang="en-US" sz="1800" dirty="0" err="1">
                <a:latin typeface="Consolas" panose="020B0609020204030204" charset="0"/>
              </a:rPr>
              <a:t>i</a:t>
            </a:r>
            <a:r>
              <a:rPr lang="en-US" sz="1800" dirty="0">
                <a:latin typeface="Consolas" panose="020B0609020204030204" charset="0"/>
              </a:rPr>
              <a:t> in range(</a:t>
            </a:r>
            <a:r>
              <a:rPr lang="en-US" sz="1800" dirty="0" err="1">
                <a:latin typeface="Consolas" panose="020B0609020204030204" charset="0"/>
              </a:rPr>
              <a:t>maxTimes</a:t>
            </a:r>
            <a:r>
              <a:rPr lang="en-US" sz="1800" dirty="0">
                <a:latin typeface="Consolas" panose="020B0609020204030204" charset="0"/>
              </a:rPr>
              <a:t>):</a:t>
            </a:r>
          </a:p>
          <a:p>
            <a:pPr marL="0" indent="0" fontAlgn="auto">
              <a:lnSpc>
                <a:spcPct val="100000"/>
              </a:lnSpc>
              <a:spcBef>
                <a:spcPts val="0"/>
              </a:spcBef>
              <a:buNone/>
            </a:pPr>
            <a:r>
              <a:rPr lang="en-US" sz="1800" dirty="0">
                <a:latin typeface="Consolas" panose="020B0609020204030204" charset="0"/>
              </a:rPr>
              <a:t>        prompt = 'Start to GUESS:' if </a:t>
            </a:r>
            <a:r>
              <a:rPr lang="en-US" sz="1800" dirty="0" err="1">
                <a:latin typeface="Consolas" panose="020B0609020204030204" charset="0"/>
              </a:rPr>
              <a:t>i</a:t>
            </a:r>
            <a:r>
              <a:rPr lang="en-US" sz="1800" dirty="0">
                <a:latin typeface="Consolas" panose="020B0609020204030204" charset="0"/>
              </a:rPr>
              <a:t>==0 else 'Guess again:'</a:t>
            </a:r>
          </a:p>
          <a:p>
            <a:pPr marL="0" indent="0" fontAlgn="auto">
              <a:lnSpc>
                <a:spcPct val="100000"/>
              </a:lnSpc>
              <a:spcBef>
                <a:spcPts val="0"/>
              </a:spcBef>
              <a:buNone/>
            </a:pPr>
            <a:r>
              <a:rPr lang="en-US" sz="1800" dirty="0">
                <a:latin typeface="Consolas" panose="020B0609020204030204" charset="0"/>
              </a:rPr>
              <a:t>        #</a:t>
            </a:r>
            <a:r>
              <a:rPr lang="en-US" sz="1800" dirty="0" err="1">
                <a:latin typeface="Consolas" panose="020B0609020204030204" charset="0"/>
              </a:rPr>
              <a:t>使用异常处理结构，防止输入不是数字的情况</a:t>
            </a:r>
            <a:endParaRPr lang="en-US" sz="1800" dirty="0">
              <a:latin typeface="Consolas" panose="020B0609020204030204" charset="0"/>
            </a:endParaRPr>
          </a:p>
          <a:p>
            <a:pPr marL="0" indent="0" fontAlgn="auto">
              <a:lnSpc>
                <a:spcPct val="100000"/>
              </a:lnSpc>
              <a:spcBef>
                <a:spcPts val="0"/>
              </a:spcBef>
              <a:buNone/>
            </a:pPr>
            <a:r>
              <a:rPr lang="en-US" sz="1800" b="1" dirty="0">
                <a:solidFill>
                  <a:srgbClr val="FF0000"/>
                </a:solidFill>
                <a:latin typeface="Consolas" panose="020B0609020204030204" charset="0"/>
              </a:rPr>
              <a:t>        try:</a:t>
            </a:r>
          </a:p>
          <a:p>
            <a:pPr marL="0" indent="0" fontAlgn="auto">
              <a:lnSpc>
                <a:spcPct val="100000"/>
              </a:lnSpc>
              <a:spcBef>
                <a:spcPts val="0"/>
              </a:spcBef>
              <a:buNone/>
            </a:pPr>
            <a:r>
              <a:rPr lang="en-US" sz="1800" b="1" dirty="0">
                <a:solidFill>
                  <a:srgbClr val="FF0000"/>
                </a:solidFill>
                <a:latin typeface="Consolas" panose="020B0609020204030204" charset="0"/>
              </a:rPr>
              <a:t>            x = </a:t>
            </a:r>
            <a:r>
              <a:rPr lang="en-US" sz="1800" b="1" dirty="0" err="1">
                <a:solidFill>
                  <a:srgbClr val="FF0000"/>
                </a:solidFill>
                <a:latin typeface="Consolas" panose="020B0609020204030204" charset="0"/>
              </a:rPr>
              <a:t>int</a:t>
            </a:r>
            <a:r>
              <a:rPr lang="en-US" sz="1800" b="1" dirty="0">
                <a:solidFill>
                  <a:srgbClr val="FF0000"/>
                </a:solidFill>
                <a:latin typeface="Consolas" panose="020B0609020204030204" charset="0"/>
              </a:rPr>
              <a:t>(input(prompt))</a:t>
            </a:r>
          </a:p>
          <a:p>
            <a:pPr marL="0" indent="0" fontAlgn="auto">
              <a:lnSpc>
                <a:spcPct val="100000"/>
              </a:lnSpc>
              <a:spcBef>
                <a:spcPts val="0"/>
              </a:spcBef>
              <a:buNone/>
            </a:pPr>
            <a:r>
              <a:rPr lang="en-US" sz="1800" b="1" dirty="0">
                <a:solidFill>
                  <a:srgbClr val="FF0000"/>
                </a:solidFill>
                <a:latin typeface="Consolas" panose="020B0609020204030204" charset="0"/>
              </a:rPr>
              <a:t>        except:</a:t>
            </a:r>
          </a:p>
          <a:p>
            <a:pPr marL="0" indent="0" fontAlgn="auto">
              <a:lnSpc>
                <a:spcPct val="100000"/>
              </a:lnSpc>
              <a:spcBef>
                <a:spcPts val="0"/>
              </a:spcBef>
              <a:buNone/>
            </a:pPr>
            <a:r>
              <a:rPr lang="en-US" sz="1800" b="1" dirty="0">
                <a:solidFill>
                  <a:srgbClr val="FF0000"/>
                </a:solidFill>
                <a:latin typeface="Consolas" panose="020B0609020204030204" charset="0"/>
              </a:rPr>
              <a:t>            print('Must input an integer between 1 and ', </a:t>
            </a:r>
            <a:r>
              <a:rPr lang="en-US" sz="1800" b="1" dirty="0" err="1">
                <a:solidFill>
                  <a:srgbClr val="FF0000"/>
                </a:solidFill>
                <a:latin typeface="Consolas" panose="020B0609020204030204" charset="0"/>
              </a:rPr>
              <a:t>maxValue</a:t>
            </a:r>
            <a:r>
              <a:rPr lang="en-US" sz="1800" b="1" dirty="0">
                <a:solidFill>
                  <a:srgbClr val="FF0000"/>
                </a:solidFill>
                <a:latin typeface="Consolas" panose="020B0609020204030204" charset="0"/>
              </a:rPr>
              <a:t>)</a:t>
            </a:r>
          </a:p>
          <a:p>
            <a:pPr marL="0" indent="0" fontAlgn="auto">
              <a:lnSpc>
                <a:spcPct val="100000"/>
              </a:lnSpc>
              <a:spcBef>
                <a:spcPts val="0"/>
              </a:spcBef>
              <a:buNone/>
            </a:pPr>
            <a:r>
              <a:rPr lang="en-US" sz="1800" b="1" dirty="0">
                <a:solidFill>
                  <a:srgbClr val="FF0000"/>
                </a:solidFill>
                <a:latin typeface="Consolas" panose="020B0609020204030204" charset="0"/>
              </a:rPr>
              <a:t>        else:</a:t>
            </a:r>
          </a:p>
          <a:p>
            <a:pPr marL="0" indent="0" fontAlgn="auto">
              <a:lnSpc>
                <a:spcPct val="100000"/>
              </a:lnSpc>
              <a:spcBef>
                <a:spcPts val="0"/>
              </a:spcBef>
              <a:buNone/>
            </a:pPr>
            <a:r>
              <a:rPr lang="en-US" sz="1800" dirty="0">
                <a:latin typeface="Consolas" panose="020B0609020204030204" charset="0"/>
              </a:rPr>
              <a:t>            #</a:t>
            </a:r>
            <a:r>
              <a:rPr lang="en-US" sz="1800" dirty="0" err="1">
                <a:latin typeface="Consolas" panose="020B0609020204030204" charset="0"/>
              </a:rPr>
              <a:t>猜对了</a:t>
            </a:r>
            <a:endParaRPr lang="en-US" sz="1800" dirty="0">
              <a:latin typeface="Consolas" panose="020B0609020204030204" charset="0"/>
            </a:endParaRPr>
          </a:p>
          <a:p>
            <a:pPr marL="0" indent="0" fontAlgn="auto">
              <a:lnSpc>
                <a:spcPct val="100000"/>
              </a:lnSpc>
              <a:spcBef>
                <a:spcPts val="0"/>
              </a:spcBef>
              <a:buNone/>
            </a:pPr>
            <a:r>
              <a:rPr lang="en-US" sz="1800" dirty="0">
                <a:latin typeface="Consolas" panose="020B0609020204030204" charset="0"/>
              </a:rPr>
              <a:t>            if x == value:</a:t>
            </a:r>
          </a:p>
          <a:p>
            <a:pPr marL="0" indent="0" fontAlgn="auto">
              <a:lnSpc>
                <a:spcPct val="100000"/>
              </a:lnSpc>
              <a:spcBef>
                <a:spcPts val="0"/>
              </a:spcBef>
              <a:buNone/>
            </a:pPr>
            <a:r>
              <a:rPr lang="en-US" sz="1800" dirty="0">
                <a:latin typeface="Consolas" panose="020B0609020204030204" charset="0"/>
              </a:rPr>
              <a:t>                print('Congratulations!')</a:t>
            </a:r>
          </a:p>
          <a:p>
            <a:pPr marL="0" indent="0" fontAlgn="auto">
              <a:lnSpc>
                <a:spcPct val="100000"/>
              </a:lnSpc>
              <a:spcBef>
                <a:spcPts val="0"/>
              </a:spcBef>
              <a:buNone/>
            </a:pPr>
            <a:r>
              <a:rPr lang="en-US" sz="1800" dirty="0">
                <a:latin typeface="Consolas" panose="020B0609020204030204" charset="0"/>
              </a:rPr>
              <a:t>                break</a:t>
            </a:r>
          </a:p>
          <a:p>
            <a:pPr marL="0" indent="0" fontAlgn="auto">
              <a:lnSpc>
                <a:spcPct val="100000"/>
              </a:lnSpc>
              <a:spcBef>
                <a:spcPts val="0"/>
              </a:spcBef>
              <a:buNone/>
            </a:pPr>
            <a:r>
              <a:rPr lang="en-US" sz="1800" dirty="0">
                <a:latin typeface="Consolas" panose="020B0609020204030204" charset="0"/>
              </a:rPr>
              <a:t>            </a:t>
            </a:r>
            <a:r>
              <a:rPr lang="en-US" sz="1800" dirty="0" err="1">
                <a:latin typeface="Consolas" panose="020B0609020204030204" charset="0"/>
              </a:rPr>
              <a:t>elif</a:t>
            </a:r>
            <a:r>
              <a:rPr lang="en-US" sz="1800" dirty="0">
                <a:latin typeface="Consolas" panose="020B0609020204030204" charset="0"/>
              </a:rPr>
              <a:t> x &gt; value:</a:t>
            </a:r>
          </a:p>
          <a:p>
            <a:pPr marL="0" indent="0" fontAlgn="auto">
              <a:lnSpc>
                <a:spcPct val="100000"/>
              </a:lnSpc>
              <a:spcBef>
                <a:spcPts val="0"/>
              </a:spcBef>
              <a:buNone/>
            </a:pPr>
            <a:r>
              <a:rPr lang="en-US" sz="1800" dirty="0">
                <a:latin typeface="Consolas" panose="020B0609020204030204" charset="0"/>
              </a:rPr>
              <a:t>                print('Too big')</a:t>
            </a:r>
          </a:p>
          <a:p>
            <a:pPr marL="0" indent="0" fontAlgn="auto">
              <a:lnSpc>
                <a:spcPct val="100000"/>
              </a:lnSpc>
              <a:spcBef>
                <a:spcPts val="0"/>
              </a:spcBef>
              <a:buNone/>
            </a:pPr>
            <a:r>
              <a:rPr lang="en-US" sz="1800" dirty="0">
                <a:latin typeface="Consolas" panose="020B0609020204030204" charset="0"/>
              </a:rPr>
              <a:t>            else:</a:t>
            </a:r>
          </a:p>
          <a:p>
            <a:pPr marL="0" indent="0" fontAlgn="auto">
              <a:lnSpc>
                <a:spcPct val="100000"/>
              </a:lnSpc>
              <a:spcBef>
                <a:spcPts val="0"/>
              </a:spcBef>
              <a:buNone/>
            </a:pPr>
            <a:r>
              <a:rPr lang="en-US" sz="1800" dirty="0">
                <a:latin typeface="Consolas" panose="020B0609020204030204" charset="0"/>
              </a:rPr>
              <a:t>                print('Too little')</a:t>
            </a:r>
          </a:p>
          <a:p>
            <a:pPr marL="0" indent="0" fontAlgn="auto">
              <a:lnSpc>
                <a:spcPct val="100000"/>
              </a:lnSpc>
              <a:spcBef>
                <a:spcPts val="0"/>
              </a:spcBef>
              <a:buNone/>
            </a:pPr>
            <a:r>
              <a:rPr lang="en-US" sz="1800" dirty="0">
                <a:latin typeface="Consolas" panose="020B0609020204030204" charset="0"/>
              </a:rPr>
              <a:t>    else:</a:t>
            </a:r>
          </a:p>
          <a:p>
            <a:pPr marL="0" indent="0" fontAlgn="auto">
              <a:lnSpc>
                <a:spcPct val="100000"/>
              </a:lnSpc>
              <a:spcBef>
                <a:spcPts val="0"/>
              </a:spcBef>
              <a:buNone/>
            </a:pPr>
            <a:r>
              <a:rPr lang="en-US" sz="1800" dirty="0">
                <a:latin typeface="Consolas" panose="020B0609020204030204" charset="0"/>
              </a:rPr>
              <a:t>        #</a:t>
            </a:r>
            <a:r>
              <a:rPr lang="en-US" sz="1800" dirty="0" err="1">
                <a:latin typeface="Consolas" panose="020B0609020204030204" charset="0"/>
              </a:rPr>
              <a:t>次数用完还没猜对，游戏结束，提示正确答案</a:t>
            </a:r>
            <a:endParaRPr lang="en-US" sz="1800" dirty="0">
              <a:latin typeface="Consolas" panose="020B0609020204030204" charset="0"/>
            </a:endParaRPr>
          </a:p>
          <a:p>
            <a:pPr marL="0" indent="0" fontAlgn="auto">
              <a:lnSpc>
                <a:spcPct val="100000"/>
              </a:lnSpc>
              <a:spcBef>
                <a:spcPts val="0"/>
              </a:spcBef>
              <a:buNone/>
            </a:pPr>
            <a:r>
              <a:rPr lang="en-US" sz="1800" dirty="0">
                <a:latin typeface="Consolas" panose="020B0609020204030204" charset="0"/>
              </a:rPr>
              <a:t>        print('Game over. FAIL.')</a:t>
            </a:r>
          </a:p>
          <a:p>
            <a:pPr marL="0" indent="0" fontAlgn="auto">
              <a:lnSpc>
                <a:spcPct val="100000"/>
              </a:lnSpc>
              <a:spcBef>
                <a:spcPts val="0"/>
              </a:spcBef>
              <a:buNone/>
            </a:pPr>
            <a:r>
              <a:rPr lang="en-US" sz="1800" dirty="0">
                <a:latin typeface="Consolas" panose="020B0609020204030204" charset="0"/>
              </a:rPr>
              <a:t>        print('The value is ', value)</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57</a:t>
            </a:fld>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245235"/>
            <a:ext cx="10515600" cy="4639945"/>
          </a:xfrm>
        </p:spPr>
        <p:txBody>
          <a:bodyPr/>
          <a:lstStyle/>
          <a:p>
            <a:pPr fontAlgn="auto">
              <a:lnSpc>
                <a:spcPct val="150000"/>
              </a:lnSpc>
            </a:pPr>
            <a:r>
              <a:rPr lang="en-US" sz="2400" b="1"/>
              <a:t>例5-9 </a:t>
            </a:r>
            <a:r>
              <a:rPr lang="en-US" sz="2400"/>
              <a:t> 编写函数模拟报数游戏。有n个人围成一圈，顺序编号，从第一个人开始从1到k（假设k=3）报数，报到k的人退出圈子，然后圈子缩小，从下一个人继续游戏，问最后留下的是原来的第几号。</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035550"/>
          </a:xfrm>
        </p:spPr>
        <p:txBody>
          <a:bodyPr>
            <a:normAutofit fontScale="92500" lnSpcReduction="20000"/>
          </a:bodyPr>
          <a:lstStyle/>
          <a:p>
            <a:pPr marL="0" indent="0" fontAlgn="auto">
              <a:lnSpc>
                <a:spcPct val="100000"/>
              </a:lnSpc>
              <a:spcBef>
                <a:spcPts val="0"/>
              </a:spcBef>
              <a:buNone/>
            </a:pPr>
            <a:r>
              <a:rPr lang="en-US" sz="2000" dirty="0">
                <a:latin typeface="Consolas" panose="020B0609020204030204" charset="0"/>
              </a:rPr>
              <a:t>from </a:t>
            </a:r>
            <a:r>
              <a:rPr lang="en-US" sz="2000" dirty="0" err="1">
                <a:latin typeface="Consolas" panose="020B0609020204030204" charset="0"/>
              </a:rPr>
              <a:t>itertools</a:t>
            </a:r>
            <a:r>
              <a:rPr lang="en-US" sz="2000" dirty="0">
                <a:latin typeface="Consolas" panose="020B0609020204030204" charset="0"/>
              </a:rPr>
              <a:t> import cycle</a:t>
            </a:r>
          </a:p>
          <a:p>
            <a:pPr marL="0" indent="0" fontAlgn="auto">
              <a:lnSpc>
                <a:spcPct val="100000"/>
              </a:lnSpc>
              <a:spcBef>
                <a:spcPts val="0"/>
              </a:spcBef>
              <a:buNone/>
            </a:pPr>
            <a:endParaRPr lang="en-US" sz="2000" dirty="0">
              <a:latin typeface="Consolas" panose="020B0609020204030204" charset="0"/>
            </a:endParaRPr>
          </a:p>
          <a:p>
            <a:pPr marL="0" indent="0" fontAlgn="auto">
              <a:lnSpc>
                <a:spcPct val="100000"/>
              </a:lnSpc>
              <a:spcBef>
                <a:spcPts val="0"/>
              </a:spcBef>
              <a:buNone/>
            </a:pPr>
            <a:r>
              <a:rPr lang="en-US" sz="2000" dirty="0" err="1">
                <a:latin typeface="Consolas" panose="020B0609020204030204" charset="0"/>
              </a:rPr>
              <a:t>def</a:t>
            </a:r>
            <a:r>
              <a:rPr lang="en-US" sz="2000" dirty="0">
                <a:latin typeface="Consolas" panose="020B0609020204030204" charset="0"/>
              </a:rPr>
              <a:t> demo(</a:t>
            </a:r>
            <a:r>
              <a:rPr lang="en-US" sz="2000" dirty="0" err="1">
                <a:latin typeface="Consolas" panose="020B0609020204030204" charset="0"/>
              </a:rPr>
              <a:t>lst</a:t>
            </a:r>
            <a:r>
              <a:rPr lang="en-US" sz="2000" dirty="0">
                <a:latin typeface="Consolas" panose="020B0609020204030204" charset="0"/>
              </a:rPr>
              <a:t>, k):</a:t>
            </a:r>
          </a:p>
          <a:p>
            <a:pPr marL="0" indent="0" fontAlgn="auto">
              <a:lnSpc>
                <a:spcPct val="100000"/>
              </a:lnSpc>
              <a:spcBef>
                <a:spcPts val="0"/>
              </a:spcBef>
              <a:buNone/>
            </a:pPr>
            <a:r>
              <a:rPr lang="en-US" sz="2000" dirty="0">
                <a:latin typeface="Consolas" panose="020B0609020204030204" charset="0"/>
              </a:rPr>
              <a:t>    #</a:t>
            </a:r>
            <a:r>
              <a:rPr lang="en-US" sz="2000" dirty="0" err="1">
                <a:latin typeface="Consolas" panose="020B0609020204030204" charset="0"/>
              </a:rPr>
              <a:t>切片，以免影响原来的数据</a:t>
            </a:r>
            <a:endParaRPr lang="en-US" sz="2000" dirty="0">
              <a:latin typeface="Consolas" panose="020B0609020204030204" charset="0"/>
            </a:endParaRPr>
          </a:p>
          <a:p>
            <a:pPr marL="0" indent="0" fontAlgn="auto">
              <a:lnSpc>
                <a:spcPct val="100000"/>
              </a:lnSpc>
              <a:spcBef>
                <a:spcPts val="0"/>
              </a:spcBef>
              <a:buNone/>
            </a:pPr>
            <a:r>
              <a:rPr lang="en-US" sz="2000" dirty="0">
                <a:latin typeface="Consolas" panose="020B0609020204030204" charset="0"/>
              </a:rPr>
              <a:t>    </a:t>
            </a:r>
            <a:r>
              <a:rPr lang="en-US" sz="2000" dirty="0" err="1">
                <a:latin typeface="Consolas" panose="020B0609020204030204" charset="0"/>
              </a:rPr>
              <a:t>t_lst</a:t>
            </a:r>
            <a:r>
              <a:rPr lang="en-US" sz="2000" dirty="0">
                <a:latin typeface="Consolas" panose="020B0609020204030204" charset="0"/>
              </a:rPr>
              <a:t> = </a:t>
            </a:r>
            <a:r>
              <a:rPr lang="en-US" sz="2000" dirty="0" err="1">
                <a:latin typeface="Consolas" panose="020B0609020204030204" charset="0"/>
              </a:rPr>
              <a:t>lst</a:t>
            </a:r>
            <a:r>
              <a:rPr lang="en-US" sz="2000" dirty="0">
                <a:latin typeface="Consolas" panose="020B0609020204030204" charset="0"/>
              </a:rPr>
              <a:t>[:]</a:t>
            </a:r>
          </a:p>
          <a:p>
            <a:pPr marL="0" indent="0" fontAlgn="auto">
              <a:lnSpc>
                <a:spcPct val="100000"/>
              </a:lnSpc>
              <a:spcBef>
                <a:spcPts val="0"/>
              </a:spcBef>
              <a:buNone/>
            </a:pPr>
            <a:r>
              <a:rPr lang="en-US" sz="2000" dirty="0">
                <a:latin typeface="Consolas" panose="020B0609020204030204" charset="0"/>
              </a:rPr>
              <a:t>    #</a:t>
            </a:r>
            <a:r>
              <a:rPr lang="en-US" sz="2000" dirty="0" err="1">
                <a:latin typeface="Consolas" panose="020B0609020204030204" charset="0"/>
              </a:rPr>
              <a:t>游戏一直进行到只剩下最后一个人</a:t>
            </a:r>
            <a:endParaRPr lang="en-US" sz="2000" dirty="0">
              <a:latin typeface="Consolas" panose="020B0609020204030204" charset="0"/>
            </a:endParaRPr>
          </a:p>
          <a:p>
            <a:pPr marL="0" indent="0" fontAlgn="auto">
              <a:lnSpc>
                <a:spcPct val="100000"/>
              </a:lnSpc>
              <a:spcBef>
                <a:spcPts val="0"/>
              </a:spcBef>
              <a:buNone/>
            </a:pPr>
            <a:r>
              <a:rPr lang="en-US" sz="2000" dirty="0">
                <a:latin typeface="Consolas" panose="020B0609020204030204" charset="0"/>
              </a:rPr>
              <a:t>    while </a:t>
            </a:r>
            <a:r>
              <a:rPr lang="en-US" sz="2000" dirty="0" err="1">
                <a:latin typeface="Consolas" panose="020B0609020204030204" charset="0"/>
              </a:rPr>
              <a:t>len</a:t>
            </a:r>
            <a:r>
              <a:rPr lang="en-US" sz="2000" dirty="0">
                <a:latin typeface="Consolas" panose="020B0609020204030204" charset="0"/>
              </a:rPr>
              <a:t>(</a:t>
            </a:r>
            <a:r>
              <a:rPr lang="en-US" sz="2000" dirty="0" err="1">
                <a:latin typeface="Consolas" panose="020B0609020204030204" charset="0"/>
              </a:rPr>
              <a:t>t_lst</a:t>
            </a:r>
            <a:r>
              <a:rPr lang="en-US" sz="2000" dirty="0">
                <a:latin typeface="Consolas" panose="020B0609020204030204" charset="0"/>
              </a:rPr>
              <a:t>)&gt;1:</a:t>
            </a:r>
          </a:p>
          <a:p>
            <a:pPr marL="0" indent="0" fontAlgn="auto">
              <a:lnSpc>
                <a:spcPct val="100000"/>
              </a:lnSpc>
              <a:spcBef>
                <a:spcPts val="0"/>
              </a:spcBef>
              <a:buNone/>
            </a:pPr>
            <a:r>
              <a:rPr lang="en-US" sz="2000" dirty="0">
                <a:latin typeface="Consolas" panose="020B0609020204030204" charset="0"/>
              </a:rPr>
              <a:t>        #</a:t>
            </a:r>
            <a:r>
              <a:rPr lang="en-US" sz="2000" dirty="0" err="1">
                <a:latin typeface="Consolas" panose="020B0609020204030204" charset="0"/>
              </a:rPr>
              <a:t>创建cycle对象</a:t>
            </a:r>
            <a:endParaRPr lang="en-US" sz="2000" dirty="0">
              <a:latin typeface="Consolas" panose="020B0609020204030204" charset="0"/>
            </a:endParaRPr>
          </a:p>
          <a:p>
            <a:pPr marL="0" indent="0" fontAlgn="auto">
              <a:lnSpc>
                <a:spcPct val="100000"/>
              </a:lnSpc>
              <a:spcBef>
                <a:spcPts val="0"/>
              </a:spcBef>
              <a:buNone/>
            </a:pPr>
            <a:r>
              <a:rPr lang="en-US" sz="2000" dirty="0">
                <a:latin typeface="Consolas" panose="020B0609020204030204" charset="0"/>
              </a:rPr>
              <a:t>        c = cycle(</a:t>
            </a:r>
            <a:r>
              <a:rPr lang="en-US" sz="2000" dirty="0" err="1">
                <a:latin typeface="Consolas" panose="020B0609020204030204" charset="0"/>
              </a:rPr>
              <a:t>t_lst</a:t>
            </a:r>
            <a:r>
              <a:rPr lang="en-US" sz="2000" dirty="0">
                <a:latin typeface="Consolas" panose="020B0609020204030204" charset="0"/>
              </a:rPr>
              <a:t>)</a:t>
            </a:r>
          </a:p>
          <a:p>
            <a:pPr marL="0" indent="0" fontAlgn="auto">
              <a:lnSpc>
                <a:spcPct val="100000"/>
              </a:lnSpc>
              <a:spcBef>
                <a:spcPts val="0"/>
              </a:spcBef>
              <a:buNone/>
            </a:pPr>
            <a:r>
              <a:rPr lang="en-US" sz="2000" dirty="0">
                <a:latin typeface="Consolas" panose="020B0609020204030204" charset="0"/>
              </a:rPr>
              <a:t>        #从1到k报数</a:t>
            </a:r>
          </a:p>
          <a:p>
            <a:pPr marL="0" indent="0" fontAlgn="auto">
              <a:lnSpc>
                <a:spcPct val="100000"/>
              </a:lnSpc>
              <a:spcBef>
                <a:spcPts val="0"/>
              </a:spcBef>
              <a:buNone/>
            </a:pPr>
            <a:r>
              <a:rPr lang="en-US" sz="2000" dirty="0">
                <a:latin typeface="Consolas" panose="020B0609020204030204" charset="0"/>
              </a:rPr>
              <a:t>        for </a:t>
            </a:r>
            <a:r>
              <a:rPr lang="en-US" sz="2000" dirty="0" err="1">
                <a:latin typeface="Consolas" panose="020B0609020204030204" charset="0"/>
              </a:rPr>
              <a:t>i</a:t>
            </a:r>
            <a:r>
              <a:rPr lang="en-US" sz="2000" dirty="0">
                <a:latin typeface="Consolas" panose="020B0609020204030204" charset="0"/>
              </a:rPr>
              <a:t> in range(k):</a:t>
            </a:r>
          </a:p>
          <a:p>
            <a:pPr marL="0" indent="0" fontAlgn="auto">
              <a:lnSpc>
                <a:spcPct val="100000"/>
              </a:lnSpc>
              <a:spcBef>
                <a:spcPts val="0"/>
              </a:spcBef>
              <a:buNone/>
            </a:pPr>
            <a:r>
              <a:rPr lang="en-US" sz="2000" dirty="0">
                <a:latin typeface="Consolas" panose="020B0609020204030204" charset="0"/>
              </a:rPr>
              <a:t>            t = next(c)</a:t>
            </a:r>
          </a:p>
          <a:p>
            <a:pPr marL="0" indent="0" fontAlgn="auto">
              <a:lnSpc>
                <a:spcPct val="100000"/>
              </a:lnSpc>
              <a:spcBef>
                <a:spcPts val="0"/>
              </a:spcBef>
              <a:buNone/>
            </a:pPr>
            <a:r>
              <a:rPr lang="en-US" sz="2000" dirty="0">
                <a:latin typeface="Consolas" panose="020B0609020204030204" charset="0"/>
              </a:rPr>
              <a:t>        #</a:t>
            </a:r>
            <a:r>
              <a:rPr lang="en-US" sz="2000" dirty="0" err="1">
                <a:latin typeface="Consolas" panose="020B0609020204030204" charset="0"/>
              </a:rPr>
              <a:t>一个人出局，圈子缩小</a:t>
            </a:r>
            <a:endParaRPr lang="en-US" sz="2000" dirty="0">
              <a:latin typeface="Consolas" panose="020B0609020204030204" charset="0"/>
            </a:endParaRPr>
          </a:p>
          <a:p>
            <a:pPr marL="0" indent="0" fontAlgn="auto">
              <a:lnSpc>
                <a:spcPct val="100000"/>
              </a:lnSpc>
              <a:spcBef>
                <a:spcPts val="0"/>
              </a:spcBef>
              <a:buNone/>
            </a:pPr>
            <a:r>
              <a:rPr lang="en-US" sz="2000" dirty="0">
                <a:latin typeface="Consolas" panose="020B0609020204030204" charset="0"/>
              </a:rPr>
              <a:t>        index = </a:t>
            </a:r>
            <a:r>
              <a:rPr lang="en-US" sz="2000" dirty="0" err="1">
                <a:latin typeface="Consolas" panose="020B0609020204030204" charset="0"/>
              </a:rPr>
              <a:t>t_lst.index</a:t>
            </a:r>
            <a:r>
              <a:rPr lang="en-US" sz="2000" dirty="0">
                <a:latin typeface="Consolas" panose="020B0609020204030204" charset="0"/>
              </a:rPr>
              <a:t>(t)</a:t>
            </a:r>
          </a:p>
          <a:p>
            <a:pPr marL="0" indent="0" fontAlgn="auto">
              <a:lnSpc>
                <a:spcPct val="100000"/>
              </a:lnSpc>
              <a:spcBef>
                <a:spcPts val="0"/>
              </a:spcBef>
              <a:buNone/>
            </a:pPr>
            <a:r>
              <a:rPr lang="en-US" sz="2000" dirty="0">
                <a:latin typeface="Consolas" panose="020B0609020204030204" charset="0"/>
              </a:rPr>
              <a:t>        </a:t>
            </a:r>
            <a:r>
              <a:rPr lang="en-US" sz="2000" dirty="0" err="1">
                <a:latin typeface="Consolas" panose="020B0609020204030204" charset="0"/>
              </a:rPr>
              <a:t>t_lst</a:t>
            </a:r>
            <a:r>
              <a:rPr lang="en-US" sz="2000" dirty="0">
                <a:latin typeface="Consolas" panose="020B0609020204030204" charset="0"/>
              </a:rPr>
              <a:t> = </a:t>
            </a:r>
            <a:r>
              <a:rPr lang="en-US" sz="2000" dirty="0" err="1">
                <a:latin typeface="Consolas" panose="020B0609020204030204" charset="0"/>
              </a:rPr>
              <a:t>t_lst</a:t>
            </a:r>
            <a:r>
              <a:rPr lang="en-US" sz="2000" dirty="0">
                <a:latin typeface="Consolas" panose="020B0609020204030204" charset="0"/>
              </a:rPr>
              <a:t>[index+1:] + </a:t>
            </a:r>
            <a:r>
              <a:rPr lang="en-US" sz="2000" dirty="0" err="1">
                <a:latin typeface="Consolas" panose="020B0609020204030204" charset="0"/>
              </a:rPr>
              <a:t>t_lst</a:t>
            </a:r>
            <a:r>
              <a:rPr lang="en-US" sz="2000" dirty="0">
                <a:latin typeface="Consolas" panose="020B0609020204030204" charset="0"/>
              </a:rPr>
              <a:t>[:index]</a:t>
            </a:r>
          </a:p>
          <a:p>
            <a:pPr marL="0" indent="0" fontAlgn="auto">
              <a:lnSpc>
                <a:spcPct val="100000"/>
              </a:lnSpc>
              <a:spcBef>
                <a:spcPts val="0"/>
              </a:spcBef>
              <a:buNone/>
            </a:pPr>
            <a:r>
              <a:rPr lang="en-US" sz="2000" dirty="0">
                <a:latin typeface="Consolas" panose="020B0609020204030204" charset="0"/>
              </a:rPr>
              <a:t>    #</a:t>
            </a:r>
            <a:r>
              <a:rPr lang="en-US" sz="2000" dirty="0" err="1">
                <a:latin typeface="Consolas" panose="020B0609020204030204" charset="0"/>
              </a:rPr>
              <a:t>游戏结束</a:t>
            </a:r>
            <a:endParaRPr lang="en-US" sz="2000" dirty="0">
              <a:latin typeface="Consolas" panose="020B0609020204030204" charset="0"/>
            </a:endParaRPr>
          </a:p>
          <a:p>
            <a:pPr marL="0" indent="0" fontAlgn="auto">
              <a:lnSpc>
                <a:spcPct val="100000"/>
              </a:lnSpc>
              <a:spcBef>
                <a:spcPts val="0"/>
              </a:spcBef>
              <a:buNone/>
            </a:pPr>
            <a:r>
              <a:rPr lang="en-US" sz="2000" dirty="0">
                <a:latin typeface="Consolas" panose="020B0609020204030204" charset="0"/>
              </a:rPr>
              <a:t>    return </a:t>
            </a:r>
            <a:r>
              <a:rPr lang="en-US" sz="2000" dirty="0" err="1">
                <a:latin typeface="Consolas" panose="020B0609020204030204" charset="0"/>
              </a:rPr>
              <a:t>t_lst</a:t>
            </a:r>
            <a:r>
              <a:rPr lang="en-US" sz="2000" dirty="0">
                <a:latin typeface="Consolas" panose="020B0609020204030204" charset="0"/>
              </a:rPr>
              <a:t>[0]</a:t>
            </a:r>
          </a:p>
          <a:p>
            <a:pPr marL="0" indent="0" fontAlgn="auto">
              <a:lnSpc>
                <a:spcPct val="100000"/>
              </a:lnSpc>
              <a:spcBef>
                <a:spcPts val="0"/>
              </a:spcBef>
              <a:buNone/>
            </a:pPr>
            <a:endParaRPr lang="en-US" sz="2000" dirty="0">
              <a:latin typeface="Consolas" panose="020B0609020204030204" charset="0"/>
            </a:endParaRPr>
          </a:p>
          <a:p>
            <a:pPr marL="0" indent="0" fontAlgn="auto">
              <a:lnSpc>
                <a:spcPct val="100000"/>
              </a:lnSpc>
              <a:spcBef>
                <a:spcPts val="0"/>
              </a:spcBef>
              <a:buNone/>
            </a:pPr>
            <a:r>
              <a:rPr lang="en-US" sz="2000" dirty="0" err="1">
                <a:latin typeface="Consolas" panose="020B0609020204030204" charset="0"/>
              </a:rPr>
              <a:t>lst</a:t>
            </a:r>
            <a:r>
              <a:rPr lang="en-US" sz="2000" dirty="0">
                <a:latin typeface="Consolas" panose="020B0609020204030204" charset="0"/>
              </a:rPr>
              <a:t> = list(range(1,11))</a:t>
            </a:r>
          </a:p>
          <a:p>
            <a:pPr marL="0" indent="0" fontAlgn="auto">
              <a:lnSpc>
                <a:spcPct val="100000"/>
              </a:lnSpc>
              <a:spcBef>
                <a:spcPts val="0"/>
              </a:spcBef>
              <a:buNone/>
            </a:pPr>
            <a:r>
              <a:rPr lang="en-US" sz="2000" dirty="0">
                <a:latin typeface="Consolas" panose="020B0609020204030204" charset="0"/>
              </a:rPr>
              <a:t>print(demo(</a:t>
            </a:r>
            <a:r>
              <a:rPr lang="en-US" sz="2000" dirty="0" err="1">
                <a:latin typeface="Consolas" panose="020B0609020204030204" charset="0"/>
              </a:rPr>
              <a:t>lst</a:t>
            </a:r>
            <a:r>
              <a:rPr lang="en-US" sz="2000" dirty="0">
                <a:latin typeface="Consolas" panose="020B0609020204030204" charset="0"/>
              </a:rPr>
              <a:t>, 3))</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5.1.</a:t>
            </a:r>
            <a:r>
              <a:rPr lang="en-US" altLang="zh-CN">
                <a:sym typeface="+mn-ea"/>
              </a:rPr>
              <a:t>2</a:t>
            </a:r>
            <a:r>
              <a:rPr lang="zh-CN" altLang="en-US">
                <a:sym typeface="+mn-ea"/>
              </a:rPr>
              <a:t>  函数递归调用</a:t>
            </a:r>
            <a:endParaRPr lang="zh-CN" altLang="en-US"/>
          </a:p>
        </p:txBody>
      </p:sp>
      <p:sp>
        <p:nvSpPr>
          <p:cNvPr id="3" name="内容占位符 2"/>
          <p:cNvSpPr>
            <a:spLocks noGrp="1"/>
          </p:cNvSpPr>
          <p:nvPr>
            <p:ph idx="1"/>
          </p:nvPr>
        </p:nvSpPr>
        <p:spPr/>
        <p:txBody>
          <a:bodyPr/>
          <a:lstStyle/>
          <a:p>
            <a:pPr marL="0" indent="0" fontAlgn="auto">
              <a:lnSpc>
                <a:spcPct val="100000"/>
              </a:lnSpc>
              <a:spcBef>
                <a:spcPts val="0"/>
              </a:spcBef>
              <a:buNone/>
            </a:pPr>
            <a:r>
              <a:rPr lang="zh-CN" altLang="en-US" sz="2000" b="1" dirty="0">
                <a:solidFill>
                  <a:srgbClr val="0070C0"/>
                </a:solidFill>
                <a:latin typeface="Consolas" panose="020B0609020204030204" charset="0"/>
                <a:sym typeface="+mn-ea"/>
              </a:rPr>
              <a:t>facs = []</a:t>
            </a:r>
            <a:endParaRPr lang="zh-CN" altLang="en-US" sz="2000" b="1" dirty="0">
              <a:solidFill>
                <a:srgbClr val="0070C0"/>
              </a:solidFill>
              <a:latin typeface="Consolas" panose="020B0609020204030204" charset="0"/>
            </a:endParaRPr>
          </a:p>
          <a:p>
            <a:pPr marL="0" indent="0" fontAlgn="auto">
              <a:lnSpc>
                <a:spcPct val="100000"/>
              </a:lnSpc>
              <a:spcBef>
                <a:spcPts val="0"/>
              </a:spcBef>
              <a:buNone/>
            </a:pPr>
            <a:r>
              <a:rPr lang="zh-CN" altLang="en-US" sz="2000" b="1" dirty="0">
                <a:latin typeface="Consolas" panose="020B0609020204030204" charset="0"/>
                <a:sym typeface="+mn-ea"/>
              </a:rPr>
              <a:t>n = randint(2, 10**8)</a:t>
            </a:r>
            <a:endParaRPr lang="zh-CN" altLang="en-US" sz="2000" b="1" dirty="0">
              <a:latin typeface="Consolas" panose="020B0609020204030204" charset="0"/>
            </a:endParaRPr>
          </a:p>
          <a:p>
            <a:pPr marL="0" indent="0" fontAlgn="auto">
              <a:lnSpc>
                <a:spcPct val="100000"/>
              </a:lnSpc>
              <a:spcBef>
                <a:spcPts val="0"/>
              </a:spcBef>
              <a:buNone/>
            </a:pPr>
            <a:r>
              <a:rPr lang="zh-CN" altLang="en-US" sz="2000" b="1" dirty="0">
                <a:latin typeface="Consolas" panose="020B0609020204030204" charset="0"/>
                <a:sym typeface="+mn-ea"/>
              </a:rPr>
              <a:t>factors(n, </a:t>
            </a:r>
            <a:r>
              <a:rPr lang="zh-CN" altLang="en-US" sz="2000" b="1" dirty="0">
                <a:solidFill>
                  <a:srgbClr val="0070C0"/>
                </a:solidFill>
                <a:latin typeface="Consolas" panose="020B0609020204030204" charset="0"/>
                <a:sym typeface="+mn-ea"/>
              </a:rPr>
              <a:t>facs</a:t>
            </a:r>
            <a:r>
              <a:rPr lang="zh-CN" altLang="en-US" sz="2000" b="1" dirty="0">
                <a:latin typeface="Consolas" panose="020B0609020204030204" charset="0"/>
                <a:sym typeface="+mn-ea"/>
              </a:rPr>
              <a:t>)</a:t>
            </a:r>
            <a:endParaRPr lang="zh-CN" altLang="en-US" sz="2000" b="1" dirty="0">
              <a:latin typeface="Consolas" panose="020B0609020204030204" charset="0"/>
            </a:endParaRPr>
          </a:p>
          <a:p>
            <a:pPr marL="0" indent="0" fontAlgn="auto">
              <a:lnSpc>
                <a:spcPct val="100000"/>
              </a:lnSpc>
              <a:spcBef>
                <a:spcPts val="0"/>
              </a:spcBef>
              <a:buNone/>
            </a:pPr>
            <a:r>
              <a:rPr lang="zh-CN" altLang="en-US" sz="2000" b="1" dirty="0">
                <a:solidFill>
                  <a:srgbClr val="FF0000"/>
                </a:solidFill>
                <a:latin typeface="Consolas" panose="020B0609020204030204" charset="0"/>
                <a:sym typeface="+mn-ea"/>
              </a:rPr>
              <a:t>result = '*'.join(map(str, facs))</a:t>
            </a:r>
            <a:endParaRPr lang="zh-CN" altLang="en-US" sz="2000" b="1" dirty="0">
              <a:solidFill>
                <a:srgbClr val="FF0000"/>
              </a:solidFill>
              <a:latin typeface="Consolas" panose="020B0609020204030204" charset="0"/>
            </a:endParaRPr>
          </a:p>
          <a:p>
            <a:pPr marL="0" indent="0" fontAlgn="auto">
              <a:lnSpc>
                <a:spcPct val="100000"/>
              </a:lnSpc>
              <a:spcBef>
                <a:spcPts val="0"/>
              </a:spcBef>
              <a:buNone/>
            </a:pPr>
            <a:r>
              <a:rPr lang="zh-CN" altLang="en-US" sz="2000" b="1" dirty="0">
                <a:latin typeface="Consolas" panose="020B0609020204030204" charset="0"/>
                <a:sym typeface="+mn-ea"/>
              </a:rPr>
              <a:t>if n==eval(result):</a:t>
            </a:r>
            <a:endParaRPr lang="zh-CN" altLang="en-US" sz="2000" b="1" dirty="0">
              <a:latin typeface="Consolas" panose="020B0609020204030204" charset="0"/>
            </a:endParaRPr>
          </a:p>
          <a:p>
            <a:pPr marL="0" indent="0" fontAlgn="auto">
              <a:lnSpc>
                <a:spcPct val="100000"/>
              </a:lnSpc>
              <a:spcBef>
                <a:spcPts val="0"/>
              </a:spcBef>
              <a:buNone/>
            </a:pPr>
            <a:r>
              <a:rPr lang="zh-CN" altLang="en-US" sz="2000" b="1" dirty="0">
                <a:latin typeface="Consolas" panose="020B0609020204030204" charset="0"/>
                <a:sym typeface="+mn-ea"/>
              </a:rPr>
              <a:t>    print(n, '= '+result)</a:t>
            </a:r>
            <a:endParaRPr lang="zh-CN" altLang="en-US" sz="2000" b="1" dirty="0">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6</a:t>
            </a:fld>
            <a:endParaRPr lang="zh-CN" altLang="en-US"/>
          </a:p>
        </p:txBody>
      </p:sp>
      <p:sp>
        <p:nvSpPr>
          <p:cNvPr id="5" name="矩形 4"/>
          <p:cNvSpPr/>
          <p:nvPr/>
        </p:nvSpPr>
        <p:spPr>
          <a:xfrm>
            <a:off x="1025768" y="4330116"/>
            <a:ext cx="8003931" cy="830997"/>
          </a:xfrm>
          <a:prstGeom prst="rect">
            <a:avLst/>
          </a:prstGeom>
        </p:spPr>
        <p:txBody>
          <a:bodyPr wrap="square">
            <a:spAutoFit/>
          </a:bodyPr>
          <a:lstStyle/>
          <a:p>
            <a:pPr>
              <a:buFont typeface="Arial" charset="0"/>
              <a:buChar char="•"/>
              <a:defRPr/>
            </a:pPr>
            <a:r>
              <a:rPr lang="zh-CN" altLang="zh-CN" sz="2400" b="1" dirty="0">
                <a:ea typeface="宋体" pitchFamily="2" charset="-122"/>
              </a:rPr>
              <a:t>调用函数时，如果传递的是</a:t>
            </a:r>
            <a:r>
              <a:rPr lang="zh-CN" altLang="zh-CN" sz="2400" b="1" dirty="0">
                <a:solidFill>
                  <a:srgbClr val="FF0000"/>
                </a:solidFill>
                <a:ea typeface="宋体" pitchFamily="2" charset="-122"/>
              </a:rPr>
              <a:t>可变对象（例如：</a:t>
            </a:r>
            <a:r>
              <a:rPr lang="en-US" altLang="zh-CN" sz="2400" b="1" dirty="0">
                <a:solidFill>
                  <a:srgbClr val="FF0000"/>
                </a:solidFill>
                <a:ea typeface="宋体" pitchFamily="2" charset="-122"/>
              </a:rPr>
              <a:t>list</a:t>
            </a:r>
            <a:r>
              <a:rPr lang="zh-CN" altLang="zh-CN" sz="2400" b="1" dirty="0">
                <a:solidFill>
                  <a:srgbClr val="FF0000"/>
                </a:solidFill>
                <a:ea typeface="宋体" pitchFamily="2" charset="-122"/>
              </a:rPr>
              <a:t>对象</a:t>
            </a:r>
            <a:r>
              <a:rPr lang="zh-CN" altLang="zh-CN" sz="2400" b="1" dirty="0">
                <a:ea typeface="宋体" pitchFamily="2" charset="-122"/>
              </a:rPr>
              <a:t>）</a:t>
            </a:r>
            <a:r>
              <a:rPr lang="zh-CN" altLang="zh-CN" sz="2400" b="1" dirty="0">
                <a:solidFill>
                  <a:srgbClr val="FF0000"/>
                </a:solidFill>
                <a:ea typeface="宋体" pitchFamily="2" charset="-122"/>
              </a:rPr>
              <a:t>的引用</a:t>
            </a:r>
            <a:r>
              <a:rPr lang="zh-CN" altLang="zh-CN" sz="2400" b="1" dirty="0">
                <a:ea typeface="宋体" pitchFamily="2" charset="-122"/>
              </a:rPr>
              <a:t>，则函数体中可以</a:t>
            </a:r>
            <a:r>
              <a:rPr lang="zh-CN" altLang="zh-CN" sz="2400" b="1" dirty="0">
                <a:solidFill>
                  <a:srgbClr val="0070C0"/>
                </a:solidFill>
                <a:ea typeface="宋体" pitchFamily="2" charset="-122"/>
              </a:rPr>
              <a:t>直接修改对象的值</a:t>
            </a:r>
            <a:endParaRPr lang="en-US" altLang="zh-CN" sz="2400" b="1" dirty="0">
              <a:solidFill>
                <a:srgbClr val="0070C0"/>
              </a:solidFill>
              <a:ea typeface="宋体"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normAutofit fontScale="90000" lnSpcReduction="10000"/>
          </a:bodyPr>
          <a:lstStyle/>
          <a:p>
            <a:pPr fontAlgn="auto">
              <a:lnSpc>
                <a:spcPct val="150000"/>
              </a:lnSpc>
              <a:spcBef>
                <a:spcPts val="400"/>
              </a:spcBef>
            </a:pPr>
            <a:r>
              <a:rPr lang="en-US" sz="2400" b="1"/>
              <a:t>例5-10</a:t>
            </a:r>
            <a:r>
              <a:rPr lang="en-US" sz="2400"/>
              <a:t>  汉诺塔问题基于递归算法的实现。</a:t>
            </a:r>
          </a:p>
          <a:p>
            <a:pPr fontAlgn="auto">
              <a:lnSpc>
                <a:spcPct val="150000"/>
              </a:lnSpc>
              <a:spcBef>
                <a:spcPts val="400"/>
              </a:spcBef>
            </a:pPr>
            <a:r>
              <a:rPr lang="en-US" sz="2400"/>
              <a:t>据说古代有一个梵塔，塔内有三个底座A、B、C，A座上有64个盘子，盘子大小不等，大的在下，小的在上。有一个和尚想把这64个盘子从A座移到C座，但每次只能允许移动一个盘子，在移动盘子的过程中可以利用B座，但任何时刻3个座上的盘子都必须始终保持大盘在下、小盘在上的顺序。如果只有一个盘子，则不需要利用B座，直接将盘子从A移动到C即可。和尚想知道这项任务的详细移动步骤和顺序。这实际上是一个非常巨大的工程，是一个不可能完成的任务。根据数学知识我们可以知道，移动n个盘子需要2^n-1步，64个盘子需要18446744073709551615步。如果每步需要一秒钟的话，那么就需要584942417355.072年。</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206365"/>
          </a:xfrm>
        </p:spPr>
        <p:txBody>
          <a:bodyPr>
            <a:normAutofit fontScale="92500" lnSpcReduction="20000"/>
          </a:bodyPr>
          <a:lstStyle/>
          <a:p>
            <a:pPr marL="0" indent="0" fontAlgn="auto">
              <a:lnSpc>
                <a:spcPct val="100000"/>
              </a:lnSpc>
              <a:spcBef>
                <a:spcPts val="0"/>
              </a:spcBef>
              <a:buNone/>
            </a:pPr>
            <a:r>
              <a:rPr lang="en-US" sz="1800" dirty="0" err="1">
                <a:latin typeface="Consolas" panose="020B0609020204030204" charset="0"/>
              </a:rPr>
              <a:t>def</a:t>
            </a:r>
            <a:r>
              <a:rPr lang="en-US" sz="1800" dirty="0">
                <a:latin typeface="Consolas" panose="020B0609020204030204" charset="0"/>
              </a:rPr>
              <a:t> </a:t>
            </a:r>
            <a:r>
              <a:rPr lang="en-US" sz="1800" dirty="0" err="1">
                <a:latin typeface="Consolas" panose="020B0609020204030204" charset="0"/>
              </a:rPr>
              <a:t>hannoi</a:t>
            </a:r>
            <a:r>
              <a:rPr lang="en-US" sz="1800" dirty="0">
                <a:latin typeface="Consolas" panose="020B0609020204030204" charset="0"/>
              </a:rPr>
              <a:t>(</a:t>
            </a:r>
            <a:r>
              <a:rPr lang="en-US" sz="1800" dirty="0" err="1">
                <a:latin typeface="Consolas" panose="020B0609020204030204" charset="0"/>
              </a:rPr>
              <a:t>num</a:t>
            </a:r>
            <a:r>
              <a:rPr lang="en-US" sz="1800" dirty="0">
                <a:latin typeface="Consolas" panose="020B0609020204030204" charset="0"/>
              </a:rPr>
              <a:t>, </a:t>
            </a:r>
            <a:r>
              <a:rPr lang="en-US" sz="1800" dirty="0" err="1">
                <a:latin typeface="Consolas" panose="020B0609020204030204" charset="0"/>
              </a:rPr>
              <a:t>src</a:t>
            </a:r>
            <a:r>
              <a:rPr lang="en-US" sz="1800" dirty="0">
                <a:latin typeface="Consolas" panose="020B0609020204030204" charset="0"/>
              </a:rPr>
              <a:t>, </a:t>
            </a:r>
            <a:r>
              <a:rPr lang="en-US" sz="1800" dirty="0" err="1">
                <a:latin typeface="Consolas" panose="020B0609020204030204" charset="0"/>
              </a:rPr>
              <a:t>dst</a:t>
            </a:r>
            <a:r>
              <a:rPr lang="en-US" sz="1800" dirty="0">
                <a:latin typeface="Consolas" panose="020B0609020204030204" charset="0"/>
              </a:rPr>
              <a:t>, temp=None):</a:t>
            </a:r>
          </a:p>
          <a:p>
            <a:pPr marL="0" indent="0" fontAlgn="auto">
              <a:lnSpc>
                <a:spcPct val="100000"/>
              </a:lnSpc>
              <a:spcBef>
                <a:spcPts val="0"/>
              </a:spcBef>
              <a:buNone/>
            </a:pPr>
            <a:r>
              <a:rPr lang="en-US" sz="1800" dirty="0">
                <a:latin typeface="Consolas" panose="020B0609020204030204" charset="0"/>
              </a:rPr>
              <a:t>    #</a:t>
            </a:r>
            <a:r>
              <a:rPr lang="en-US" sz="1800" dirty="0" err="1">
                <a:latin typeface="Consolas" panose="020B0609020204030204" charset="0"/>
              </a:rPr>
              <a:t>声明用来记录移动次数的变量为全局变量</a:t>
            </a:r>
            <a:endParaRPr lang="en-US" sz="1800" dirty="0">
              <a:latin typeface="Consolas" panose="020B0609020204030204" charset="0"/>
            </a:endParaRPr>
          </a:p>
          <a:p>
            <a:pPr marL="0" indent="0" fontAlgn="auto">
              <a:lnSpc>
                <a:spcPct val="100000"/>
              </a:lnSpc>
              <a:spcBef>
                <a:spcPts val="0"/>
              </a:spcBef>
              <a:buNone/>
            </a:pPr>
            <a:r>
              <a:rPr lang="en-US" sz="1800" dirty="0">
                <a:latin typeface="Consolas" panose="020B0609020204030204" charset="0"/>
              </a:rPr>
              <a:t>    global times</a:t>
            </a:r>
          </a:p>
          <a:p>
            <a:pPr marL="0" indent="0" fontAlgn="auto">
              <a:lnSpc>
                <a:spcPct val="100000"/>
              </a:lnSpc>
              <a:spcBef>
                <a:spcPts val="0"/>
              </a:spcBef>
              <a:buNone/>
            </a:pPr>
            <a:r>
              <a:rPr lang="en-US" sz="1800" dirty="0">
                <a:latin typeface="Consolas" panose="020B0609020204030204" charset="0"/>
              </a:rPr>
              <a:t>    #</a:t>
            </a:r>
            <a:r>
              <a:rPr lang="en-US" sz="1800" dirty="0" err="1">
                <a:latin typeface="Consolas" panose="020B0609020204030204" charset="0"/>
              </a:rPr>
              <a:t>确认参数类型和范围</a:t>
            </a:r>
            <a:endParaRPr lang="en-US" sz="1800" dirty="0">
              <a:latin typeface="Consolas" panose="020B0609020204030204" charset="0"/>
            </a:endParaRPr>
          </a:p>
          <a:p>
            <a:pPr marL="0" indent="0" fontAlgn="auto">
              <a:lnSpc>
                <a:spcPct val="100000"/>
              </a:lnSpc>
              <a:spcBef>
                <a:spcPts val="0"/>
              </a:spcBef>
              <a:buNone/>
            </a:pPr>
            <a:r>
              <a:rPr lang="en-US" sz="1800" dirty="0">
                <a:latin typeface="Consolas" panose="020B0609020204030204" charset="0"/>
              </a:rPr>
              <a:t>    assert type(</a:t>
            </a:r>
            <a:r>
              <a:rPr lang="en-US" sz="1800" dirty="0" err="1">
                <a:latin typeface="Consolas" panose="020B0609020204030204" charset="0"/>
              </a:rPr>
              <a:t>num</a:t>
            </a:r>
            <a:r>
              <a:rPr lang="en-US" sz="1800" dirty="0">
                <a:latin typeface="Consolas" panose="020B0609020204030204" charset="0"/>
              </a:rPr>
              <a:t>) == </a:t>
            </a:r>
            <a:r>
              <a:rPr lang="en-US" sz="1800" dirty="0" err="1">
                <a:latin typeface="Consolas" panose="020B0609020204030204" charset="0"/>
              </a:rPr>
              <a:t>int</a:t>
            </a:r>
            <a:r>
              <a:rPr lang="en-US" sz="1800" dirty="0">
                <a:latin typeface="Consolas" panose="020B0609020204030204" charset="0"/>
              </a:rPr>
              <a:t>, '</a:t>
            </a:r>
            <a:r>
              <a:rPr lang="en-US" sz="1800" dirty="0" err="1">
                <a:latin typeface="Consolas" panose="020B0609020204030204" charset="0"/>
              </a:rPr>
              <a:t>num</a:t>
            </a:r>
            <a:r>
              <a:rPr lang="en-US" sz="1800" dirty="0">
                <a:latin typeface="Consolas" panose="020B0609020204030204" charset="0"/>
              </a:rPr>
              <a:t> must be integer'</a:t>
            </a:r>
          </a:p>
          <a:p>
            <a:pPr marL="0" indent="0" fontAlgn="auto">
              <a:lnSpc>
                <a:spcPct val="100000"/>
              </a:lnSpc>
              <a:spcBef>
                <a:spcPts val="0"/>
              </a:spcBef>
              <a:buNone/>
            </a:pPr>
            <a:r>
              <a:rPr lang="en-US" sz="1800" dirty="0">
                <a:latin typeface="Consolas" panose="020B0609020204030204" charset="0"/>
              </a:rPr>
              <a:t>    assert </a:t>
            </a:r>
            <a:r>
              <a:rPr lang="en-US" sz="1800" dirty="0" err="1">
                <a:latin typeface="Consolas" panose="020B0609020204030204" charset="0"/>
              </a:rPr>
              <a:t>num</a:t>
            </a:r>
            <a:r>
              <a:rPr lang="en-US" sz="1800" dirty="0">
                <a:latin typeface="Consolas" panose="020B0609020204030204" charset="0"/>
              </a:rPr>
              <a:t> &gt; 0, '</a:t>
            </a:r>
            <a:r>
              <a:rPr lang="en-US" sz="1800" dirty="0" err="1">
                <a:latin typeface="Consolas" panose="020B0609020204030204" charset="0"/>
              </a:rPr>
              <a:t>num</a:t>
            </a:r>
            <a:r>
              <a:rPr lang="en-US" sz="1800" dirty="0">
                <a:latin typeface="Consolas" panose="020B0609020204030204" charset="0"/>
              </a:rPr>
              <a:t> must &gt; 0'</a:t>
            </a:r>
          </a:p>
          <a:p>
            <a:pPr marL="0" indent="0" fontAlgn="auto">
              <a:lnSpc>
                <a:spcPct val="100000"/>
              </a:lnSpc>
              <a:spcBef>
                <a:spcPts val="0"/>
              </a:spcBef>
              <a:buNone/>
            </a:pPr>
            <a:r>
              <a:rPr lang="en-US" sz="1800" dirty="0">
                <a:latin typeface="Consolas" panose="020B0609020204030204" charset="0"/>
              </a:rPr>
              <a:t>    #</a:t>
            </a:r>
            <a:r>
              <a:rPr lang="en-US" sz="1800" dirty="0" err="1">
                <a:latin typeface="Consolas" panose="020B0609020204030204" charset="0"/>
              </a:rPr>
              <a:t>只剩最后或只有一个盘子需要移动，这也是函数递归调用的结束条件</a:t>
            </a:r>
            <a:endParaRPr lang="en-US" sz="1800" dirty="0">
              <a:latin typeface="Consolas" panose="020B0609020204030204" charset="0"/>
            </a:endParaRPr>
          </a:p>
          <a:p>
            <a:pPr marL="0" indent="0" fontAlgn="auto">
              <a:lnSpc>
                <a:spcPct val="100000"/>
              </a:lnSpc>
              <a:spcBef>
                <a:spcPts val="0"/>
              </a:spcBef>
              <a:buNone/>
            </a:pPr>
            <a:r>
              <a:rPr lang="en-US" sz="1800" dirty="0">
                <a:latin typeface="Consolas" panose="020B0609020204030204" charset="0"/>
              </a:rPr>
              <a:t>    if </a:t>
            </a:r>
            <a:r>
              <a:rPr lang="en-US" sz="1800" dirty="0" err="1">
                <a:latin typeface="Consolas" panose="020B0609020204030204" charset="0"/>
              </a:rPr>
              <a:t>num</a:t>
            </a:r>
            <a:r>
              <a:rPr lang="en-US" sz="1800" dirty="0">
                <a:latin typeface="Consolas" panose="020B0609020204030204" charset="0"/>
              </a:rPr>
              <a:t> == 1:</a:t>
            </a:r>
          </a:p>
          <a:p>
            <a:pPr marL="0" indent="0" fontAlgn="auto">
              <a:lnSpc>
                <a:spcPct val="100000"/>
              </a:lnSpc>
              <a:spcBef>
                <a:spcPts val="0"/>
              </a:spcBef>
              <a:buNone/>
            </a:pPr>
            <a:r>
              <a:rPr lang="en-US" sz="1800" dirty="0">
                <a:latin typeface="Consolas" panose="020B0609020204030204" charset="0"/>
              </a:rPr>
              <a:t>        print('The {0} Times move:{1}==&gt;{2}'.format(times, </a:t>
            </a:r>
            <a:r>
              <a:rPr lang="en-US" sz="1800" dirty="0" err="1">
                <a:latin typeface="Consolas" panose="020B0609020204030204" charset="0"/>
              </a:rPr>
              <a:t>src</a:t>
            </a:r>
            <a:r>
              <a:rPr lang="en-US" sz="1800" dirty="0">
                <a:latin typeface="Consolas" panose="020B0609020204030204" charset="0"/>
              </a:rPr>
              <a:t>, </a:t>
            </a:r>
            <a:r>
              <a:rPr lang="en-US" sz="1800" dirty="0" err="1">
                <a:latin typeface="Consolas" panose="020B0609020204030204" charset="0"/>
              </a:rPr>
              <a:t>dst</a:t>
            </a:r>
            <a:r>
              <a:rPr lang="en-US" sz="1800" dirty="0">
                <a:latin typeface="Consolas" panose="020B0609020204030204" charset="0"/>
              </a:rPr>
              <a:t>))</a:t>
            </a:r>
          </a:p>
          <a:p>
            <a:pPr marL="0" indent="0" fontAlgn="auto">
              <a:lnSpc>
                <a:spcPct val="100000"/>
              </a:lnSpc>
              <a:spcBef>
                <a:spcPts val="0"/>
              </a:spcBef>
              <a:buNone/>
            </a:pPr>
            <a:r>
              <a:rPr lang="en-US" sz="1800" dirty="0">
                <a:latin typeface="Consolas" panose="020B0609020204030204" charset="0"/>
              </a:rPr>
              <a:t>        times += 1</a:t>
            </a:r>
          </a:p>
          <a:p>
            <a:pPr marL="0" indent="0" fontAlgn="auto">
              <a:lnSpc>
                <a:spcPct val="100000"/>
              </a:lnSpc>
              <a:spcBef>
                <a:spcPts val="0"/>
              </a:spcBef>
              <a:buNone/>
            </a:pPr>
            <a:r>
              <a:rPr lang="en-US" sz="1800" dirty="0">
                <a:latin typeface="Consolas" panose="020B0609020204030204" charset="0"/>
              </a:rPr>
              <a:t>    else:</a:t>
            </a:r>
          </a:p>
          <a:p>
            <a:pPr marL="0" indent="0" fontAlgn="auto">
              <a:lnSpc>
                <a:spcPct val="100000"/>
              </a:lnSpc>
              <a:spcBef>
                <a:spcPts val="0"/>
              </a:spcBef>
              <a:buNone/>
            </a:pPr>
            <a:r>
              <a:rPr lang="en-US" sz="1800" dirty="0">
                <a:latin typeface="Consolas" panose="020B0609020204030204" charset="0"/>
              </a:rPr>
              <a:t>        #</a:t>
            </a:r>
            <a:r>
              <a:rPr lang="en-US" sz="1800" dirty="0" err="1">
                <a:latin typeface="Consolas" panose="020B0609020204030204" charset="0"/>
              </a:rPr>
              <a:t>递归调用函数自身</a:t>
            </a:r>
            <a:r>
              <a:rPr lang="en-US" sz="1800" dirty="0">
                <a:latin typeface="Consolas" panose="020B0609020204030204" charset="0"/>
              </a:rPr>
              <a:t>，</a:t>
            </a:r>
          </a:p>
          <a:p>
            <a:pPr marL="0" indent="0" fontAlgn="auto">
              <a:lnSpc>
                <a:spcPct val="100000"/>
              </a:lnSpc>
              <a:spcBef>
                <a:spcPts val="0"/>
              </a:spcBef>
              <a:buNone/>
            </a:pPr>
            <a:r>
              <a:rPr lang="en-US" sz="1800" dirty="0">
                <a:latin typeface="Consolas" panose="020B0609020204030204" charset="0"/>
              </a:rPr>
              <a:t>        #</a:t>
            </a:r>
            <a:r>
              <a:rPr lang="en-US" sz="1800" dirty="0" err="1">
                <a:latin typeface="Consolas" panose="020B0609020204030204" charset="0"/>
              </a:rPr>
              <a:t>先把除最后一个盘子之外的所有盘子移动到临时柱子上</a:t>
            </a:r>
            <a:endParaRPr lang="en-US" sz="1800" dirty="0">
              <a:latin typeface="Consolas" panose="020B0609020204030204" charset="0"/>
            </a:endParaRPr>
          </a:p>
          <a:p>
            <a:pPr marL="0" indent="0" fontAlgn="auto">
              <a:lnSpc>
                <a:spcPct val="100000"/>
              </a:lnSpc>
              <a:spcBef>
                <a:spcPts val="0"/>
              </a:spcBef>
              <a:buNone/>
            </a:pPr>
            <a:r>
              <a:rPr lang="en-US" sz="1800" dirty="0">
                <a:latin typeface="Consolas" panose="020B0609020204030204" charset="0"/>
              </a:rPr>
              <a:t>        </a:t>
            </a:r>
            <a:r>
              <a:rPr lang="en-US" sz="1800" dirty="0" err="1">
                <a:latin typeface="Consolas" panose="020B0609020204030204" charset="0"/>
              </a:rPr>
              <a:t>hannuo</a:t>
            </a:r>
            <a:r>
              <a:rPr lang="en-US" sz="1800" dirty="0">
                <a:latin typeface="Consolas" panose="020B0609020204030204" charset="0"/>
              </a:rPr>
              <a:t>(num-1, </a:t>
            </a:r>
            <a:r>
              <a:rPr lang="en-US" sz="1800" dirty="0" err="1">
                <a:latin typeface="Consolas" panose="020B0609020204030204" charset="0"/>
              </a:rPr>
              <a:t>src</a:t>
            </a:r>
            <a:r>
              <a:rPr lang="en-US" sz="1800" dirty="0">
                <a:latin typeface="Consolas" panose="020B0609020204030204" charset="0"/>
              </a:rPr>
              <a:t>, temp, </a:t>
            </a:r>
            <a:r>
              <a:rPr lang="en-US" sz="1800" dirty="0" err="1">
                <a:latin typeface="Consolas" panose="020B0609020204030204" charset="0"/>
              </a:rPr>
              <a:t>dst</a:t>
            </a:r>
            <a:r>
              <a:rPr lang="en-US" sz="1800" dirty="0">
                <a:latin typeface="Consolas" panose="020B0609020204030204" charset="0"/>
              </a:rPr>
              <a:t>)</a:t>
            </a:r>
          </a:p>
          <a:p>
            <a:pPr marL="0" indent="0" fontAlgn="auto">
              <a:lnSpc>
                <a:spcPct val="100000"/>
              </a:lnSpc>
              <a:spcBef>
                <a:spcPts val="0"/>
              </a:spcBef>
              <a:buNone/>
            </a:pPr>
            <a:r>
              <a:rPr lang="en-US" sz="1800" dirty="0">
                <a:latin typeface="Consolas" panose="020B0609020204030204" charset="0"/>
              </a:rPr>
              <a:t>        #</a:t>
            </a:r>
            <a:r>
              <a:rPr lang="en-US" sz="1800" dirty="0" err="1">
                <a:latin typeface="Consolas" panose="020B0609020204030204" charset="0"/>
              </a:rPr>
              <a:t>把最后一个盘子直接移动到目标柱子上</a:t>
            </a:r>
            <a:endParaRPr lang="en-US" sz="1800" dirty="0">
              <a:latin typeface="Consolas" panose="020B0609020204030204" charset="0"/>
            </a:endParaRPr>
          </a:p>
          <a:p>
            <a:pPr marL="0" indent="0" fontAlgn="auto">
              <a:lnSpc>
                <a:spcPct val="100000"/>
              </a:lnSpc>
              <a:spcBef>
                <a:spcPts val="0"/>
              </a:spcBef>
              <a:buNone/>
            </a:pPr>
            <a:r>
              <a:rPr lang="en-US" sz="1800" dirty="0">
                <a:latin typeface="Consolas" panose="020B0609020204030204" charset="0"/>
              </a:rPr>
              <a:t>        </a:t>
            </a:r>
            <a:r>
              <a:rPr lang="en-US" sz="1800" dirty="0" err="1">
                <a:latin typeface="Consolas" panose="020B0609020204030204" charset="0"/>
              </a:rPr>
              <a:t>hannuo</a:t>
            </a:r>
            <a:r>
              <a:rPr lang="en-US" sz="1800" dirty="0">
                <a:latin typeface="Consolas" panose="020B0609020204030204" charset="0"/>
              </a:rPr>
              <a:t>(1, </a:t>
            </a:r>
            <a:r>
              <a:rPr lang="en-US" sz="1800" dirty="0" err="1">
                <a:latin typeface="Consolas" panose="020B0609020204030204" charset="0"/>
              </a:rPr>
              <a:t>src</a:t>
            </a:r>
            <a:r>
              <a:rPr lang="en-US" sz="1800" dirty="0">
                <a:latin typeface="Consolas" panose="020B0609020204030204" charset="0"/>
              </a:rPr>
              <a:t>, </a:t>
            </a:r>
            <a:r>
              <a:rPr lang="en-US" sz="1800" dirty="0" err="1">
                <a:latin typeface="Consolas" panose="020B0609020204030204" charset="0"/>
              </a:rPr>
              <a:t>dst</a:t>
            </a:r>
            <a:r>
              <a:rPr lang="en-US" sz="1800" dirty="0">
                <a:latin typeface="Consolas" panose="020B0609020204030204" charset="0"/>
              </a:rPr>
              <a:t>)</a:t>
            </a:r>
          </a:p>
          <a:p>
            <a:pPr marL="0" indent="0" fontAlgn="auto">
              <a:lnSpc>
                <a:spcPct val="100000"/>
              </a:lnSpc>
              <a:spcBef>
                <a:spcPts val="0"/>
              </a:spcBef>
              <a:buNone/>
            </a:pPr>
            <a:r>
              <a:rPr lang="en-US" sz="1800" dirty="0">
                <a:latin typeface="Consolas" panose="020B0609020204030204" charset="0"/>
              </a:rPr>
              <a:t>        #</a:t>
            </a:r>
            <a:r>
              <a:rPr lang="en-US" sz="1800" dirty="0" err="1">
                <a:latin typeface="Consolas" panose="020B0609020204030204" charset="0"/>
              </a:rPr>
              <a:t>把除最后一个盘子之外的其他盘子从临时柱子上移动到目标柱子上</a:t>
            </a:r>
            <a:endParaRPr lang="en-US" sz="1800" dirty="0">
              <a:latin typeface="Consolas" panose="020B0609020204030204" charset="0"/>
            </a:endParaRPr>
          </a:p>
          <a:p>
            <a:pPr marL="0" indent="0" fontAlgn="auto">
              <a:lnSpc>
                <a:spcPct val="100000"/>
              </a:lnSpc>
              <a:spcBef>
                <a:spcPts val="0"/>
              </a:spcBef>
              <a:buNone/>
            </a:pPr>
            <a:r>
              <a:rPr lang="en-US" sz="1800" dirty="0">
                <a:latin typeface="Consolas" panose="020B0609020204030204" charset="0"/>
              </a:rPr>
              <a:t>        </a:t>
            </a:r>
            <a:r>
              <a:rPr lang="en-US" sz="1800" dirty="0" err="1">
                <a:latin typeface="Consolas" panose="020B0609020204030204" charset="0"/>
              </a:rPr>
              <a:t>hannuo</a:t>
            </a:r>
            <a:r>
              <a:rPr lang="en-US" sz="1800" dirty="0">
                <a:latin typeface="Consolas" panose="020B0609020204030204" charset="0"/>
              </a:rPr>
              <a:t>(num-1, temp, </a:t>
            </a:r>
            <a:r>
              <a:rPr lang="en-US" sz="1800" dirty="0" err="1">
                <a:latin typeface="Consolas" panose="020B0609020204030204" charset="0"/>
              </a:rPr>
              <a:t>dst</a:t>
            </a:r>
            <a:r>
              <a:rPr lang="en-US" sz="1800" dirty="0">
                <a:latin typeface="Consolas" panose="020B0609020204030204" charset="0"/>
              </a:rPr>
              <a:t>, </a:t>
            </a:r>
            <a:r>
              <a:rPr lang="en-US" sz="1800" dirty="0" err="1">
                <a:latin typeface="Consolas" panose="020B0609020204030204" charset="0"/>
              </a:rPr>
              <a:t>src</a:t>
            </a:r>
            <a:r>
              <a:rPr lang="en-US" sz="1800" dirty="0">
                <a:latin typeface="Consolas" panose="020B0609020204030204" charset="0"/>
              </a:rPr>
              <a:t>)</a:t>
            </a:r>
          </a:p>
          <a:p>
            <a:pPr marL="0" indent="0" fontAlgn="auto">
              <a:lnSpc>
                <a:spcPct val="100000"/>
              </a:lnSpc>
              <a:spcBef>
                <a:spcPts val="0"/>
              </a:spcBef>
              <a:buNone/>
            </a:pPr>
            <a:r>
              <a:rPr lang="en-US" sz="1800" dirty="0">
                <a:latin typeface="Consolas" panose="020B0609020204030204" charset="0"/>
              </a:rPr>
              <a:t>#</a:t>
            </a:r>
            <a:r>
              <a:rPr lang="en-US" sz="1800" dirty="0" err="1">
                <a:latin typeface="Consolas" panose="020B0609020204030204" charset="0"/>
              </a:rPr>
              <a:t>用来记录移动次数的变量</a:t>
            </a:r>
            <a:endParaRPr lang="en-US" sz="1800" dirty="0">
              <a:latin typeface="Consolas" panose="020B0609020204030204" charset="0"/>
            </a:endParaRPr>
          </a:p>
          <a:p>
            <a:pPr marL="0" indent="0" fontAlgn="auto">
              <a:lnSpc>
                <a:spcPct val="100000"/>
              </a:lnSpc>
              <a:spcBef>
                <a:spcPts val="0"/>
              </a:spcBef>
              <a:buNone/>
            </a:pPr>
            <a:r>
              <a:rPr lang="en-US" sz="1800" dirty="0">
                <a:latin typeface="Consolas" panose="020B0609020204030204" charset="0"/>
              </a:rPr>
              <a:t>times = 1</a:t>
            </a:r>
          </a:p>
          <a:p>
            <a:pPr marL="0" indent="0" fontAlgn="auto">
              <a:lnSpc>
                <a:spcPct val="100000"/>
              </a:lnSpc>
              <a:spcBef>
                <a:spcPts val="0"/>
              </a:spcBef>
              <a:buNone/>
            </a:pPr>
            <a:r>
              <a:rPr lang="en-US" sz="1800" dirty="0">
                <a:latin typeface="Consolas" panose="020B0609020204030204" charset="0"/>
              </a:rPr>
              <a:t>#</a:t>
            </a:r>
            <a:r>
              <a:rPr lang="en-US" sz="1800" dirty="0" err="1">
                <a:latin typeface="Consolas" panose="020B0609020204030204" charset="0"/>
              </a:rPr>
              <a:t>A表示最初放置盘子的柱子，C是目标柱子，B是临时柱子</a:t>
            </a:r>
            <a:endParaRPr lang="en-US" sz="1800" dirty="0">
              <a:latin typeface="Consolas" panose="020B0609020204030204" charset="0"/>
            </a:endParaRPr>
          </a:p>
          <a:p>
            <a:pPr marL="0" indent="0" fontAlgn="auto">
              <a:lnSpc>
                <a:spcPct val="100000"/>
              </a:lnSpc>
              <a:spcBef>
                <a:spcPts val="0"/>
              </a:spcBef>
              <a:buNone/>
            </a:pPr>
            <a:r>
              <a:rPr lang="en-US" sz="1800" dirty="0" err="1">
                <a:latin typeface="Consolas" panose="020B0609020204030204" charset="0"/>
              </a:rPr>
              <a:t>hannoi</a:t>
            </a:r>
            <a:r>
              <a:rPr lang="en-US" sz="1800" dirty="0">
                <a:latin typeface="Consolas" panose="020B0609020204030204" charset="0"/>
              </a:rPr>
              <a:t>(3, 'A', 'C', 'B')</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400040"/>
          </a:xfrm>
        </p:spPr>
        <p:txBody>
          <a:bodyPr>
            <a:normAutofit fontScale="90000"/>
          </a:bodyPr>
          <a:lstStyle/>
          <a:p>
            <a:pPr fontAlgn="auto">
              <a:lnSpc>
                <a:spcPct val="100000"/>
              </a:lnSpc>
              <a:spcBef>
                <a:spcPts val="0"/>
              </a:spcBef>
              <a:buFont typeface="Arial" panose="020B0604020202020204" pitchFamily="34" charset="0"/>
              <a:buChar char="•"/>
            </a:pPr>
            <a:r>
              <a:rPr lang="en-US" sz="2400" b="1"/>
              <a:t>例5-11</a:t>
            </a:r>
            <a:r>
              <a:rPr lang="en-US" sz="2400"/>
              <a:t>  编写函数计算任意位数的黑洞数。黑洞数是指这样的整数：由这个数字每位上的数字组成的最大数减去每位数字组成的最小数仍然得到这个数自身。例如3位黑洞数是495，因为954-459=495，4位数字是6174，因为7641-1467=6174。</a:t>
            </a:r>
          </a:p>
          <a:p>
            <a:pPr marL="0" indent="0" fontAlgn="auto">
              <a:lnSpc>
                <a:spcPct val="100000"/>
              </a:lnSpc>
              <a:spcBef>
                <a:spcPts val="0"/>
              </a:spcBef>
              <a:buNone/>
            </a:pPr>
            <a:r>
              <a:rPr lang="en-US" sz="2000">
                <a:latin typeface="Consolas" panose="020B0609020204030204" charset="0"/>
              </a:rPr>
              <a:t>def main(n):</a:t>
            </a:r>
          </a:p>
          <a:p>
            <a:pPr marL="0" indent="0" fontAlgn="auto">
              <a:lnSpc>
                <a:spcPct val="100000"/>
              </a:lnSpc>
              <a:spcBef>
                <a:spcPts val="0"/>
              </a:spcBef>
              <a:buNone/>
            </a:pPr>
            <a:r>
              <a:rPr lang="en-US" sz="2000">
                <a:latin typeface="Consolas" panose="020B0609020204030204" charset="0"/>
              </a:rPr>
              <a:t>    '''参数n表示数字的位数，例如n=3时返回495，n=4时返回6174'''</a:t>
            </a:r>
          </a:p>
          <a:p>
            <a:pPr marL="0" indent="0" fontAlgn="auto">
              <a:lnSpc>
                <a:spcPct val="100000"/>
              </a:lnSpc>
              <a:spcBef>
                <a:spcPts val="0"/>
              </a:spcBef>
              <a:buNone/>
            </a:pPr>
            <a:r>
              <a:rPr lang="en-US" sz="2000">
                <a:latin typeface="Consolas" panose="020B0609020204030204" charset="0"/>
              </a:rPr>
              <a:t>    #待测试数范围的起点和结束值</a:t>
            </a:r>
          </a:p>
          <a:p>
            <a:pPr marL="0" indent="0" fontAlgn="auto">
              <a:lnSpc>
                <a:spcPct val="100000"/>
              </a:lnSpc>
              <a:spcBef>
                <a:spcPts val="0"/>
              </a:spcBef>
              <a:buNone/>
            </a:pPr>
            <a:r>
              <a:rPr lang="en-US" sz="2000">
                <a:latin typeface="Consolas" panose="020B0609020204030204" charset="0"/>
              </a:rPr>
              <a:t>    start = 10**(n-1)</a:t>
            </a:r>
          </a:p>
          <a:p>
            <a:pPr marL="0" indent="0" fontAlgn="auto">
              <a:lnSpc>
                <a:spcPct val="100000"/>
              </a:lnSpc>
              <a:spcBef>
                <a:spcPts val="0"/>
              </a:spcBef>
              <a:buNone/>
            </a:pPr>
            <a:r>
              <a:rPr lang="en-US" sz="2000">
                <a:latin typeface="Consolas" panose="020B0609020204030204" charset="0"/>
              </a:rPr>
              <a:t>    end = 10**n</a:t>
            </a:r>
          </a:p>
          <a:p>
            <a:pPr marL="0" indent="0" fontAlgn="auto">
              <a:lnSpc>
                <a:spcPct val="100000"/>
              </a:lnSpc>
              <a:spcBef>
                <a:spcPts val="0"/>
              </a:spcBef>
              <a:buNone/>
            </a:pPr>
            <a:r>
              <a:rPr lang="en-US" sz="2000">
                <a:latin typeface="Consolas" panose="020B0609020204030204" charset="0"/>
              </a:rPr>
              <a:t>    #依次测试每个数</a:t>
            </a:r>
          </a:p>
          <a:p>
            <a:pPr marL="0" indent="0" fontAlgn="auto">
              <a:lnSpc>
                <a:spcPct val="100000"/>
              </a:lnSpc>
              <a:spcBef>
                <a:spcPts val="0"/>
              </a:spcBef>
              <a:buNone/>
            </a:pPr>
            <a:r>
              <a:rPr lang="en-US" sz="2000">
                <a:latin typeface="Consolas" panose="020B0609020204030204" charset="0"/>
              </a:rPr>
              <a:t>    for i in range(start, end):</a:t>
            </a:r>
          </a:p>
          <a:p>
            <a:pPr marL="0" indent="0" fontAlgn="auto">
              <a:lnSpc>
                <a:spcPct val="100000"/>
              </a:lnSpc>
              <a:spcBef>
                <a:spcPts val="0"/>
              </a:spcBef>
              <a:buNone/>
            </a:pPr>
            <a:r>
              <a:rPr lang="en-US" sz="2000">
                <a:latin typeface="Consolas" panose="020B0609020204030204" charset="0"/>
              </a:rPr>
              <a:t>        #由这几个数字组成的最大数和最小数</a:t>
            </a:r>
          </a:p>
          <a:p>
            <a:pPr marL="0" indent="0" fontAlgn="auto">
              <a:lnSpc>
                <a:spcPct val="100000"/>
              </a:lnSpc>
              <a:spcBef>
                <a:spcPts val="0"/>
              </a:spcBef>
              <a:buNone/>
            </a:pPr>
            <a:r>
              <a:rPr lang="en-US" sz="2000">
                <a:latin typeface="Consolas" panose="020B0609020204030204" charset="0"/>
              </a:rPr>
              <a:t>        big = ''.join(sorted(str(i),reverse=True))</a:t>
            </a:r>
          </a:p>
          <a:p>
            <a:pPr marL="0" indent="0" fontAlgn="auto">
              <a:lnSpc>
                <a:spcPct val="100000"/>
              </a:lnSpc>
              <a:spcBef>
                <a:spcPts val="0"/>
              </a:spcBef>
              <a:buNone/>
            </a:pPr>
            <a:r>
              <a:rPr lang="en-US" sz="2000">
                <a:latin typeface="Consolas" panose="020B0609020204030204" charset="0"/>
              </a:rPr>
              <a:t>        little = ''.join(reversed(big))</a:t>
            </a:r>
          </a:p>
          <a:p>
            <a:pPr marL="0" indent="0" fontAlgn="auto">
              <a:lnSpc>
                <a:spcPct val="100000"/>
              </a:lnSpc>
              <a:spcBef>
                <a:spcPts val="0"/>
              </a:spcBef>
              <a:buNone/>
            </a:pPr>
            <a:r>
              <a:rPr lang="en-US" sz="2000">
                <a:latin typeface="Consolas" panose="020B0609020204030204" charset="0"/>
              </a:rPr>
              <a:t>        big, little = map(int,(big, little))</a:t>
            </a:r>
          </a:p>
          <a:p>
            <a:pPr marL="0" indent="0" fontAlgn="auto">
              <a:lnSpc>
                <a:spcPct val="100000"/>
              </a:lnSpc>
              <a:spcBef>
                <a:spcPts val="0"/>
              </a:spcBef>
              <a:buNone/>
            </a:pPr>
            <a:r>
              <a:rPr lang="en-US" sz="2000">
                <a:latin typeface="Consolas" panose="020B0609020204030204" charset="0"/>
              </a:rPr>
              <a:t>        if big-little == i:</a:t>
            </a:r>
          </a:p>
          <a:p>
            <a:pPr marL="0" indent="0" fontAlgn="auto">
              <a:lnSpc>
                <a:spcPct val="100000"/>
              </a:lnSpc>
              <a:spcBef>
                <a:spcPts val="0"/>
              </a:spcBef>
              <a:buNone/>
            </a:pPr>
            <a:r>
              <a:rPr lang="en-US" sz="2000">
                <a:latin typeface="Consolas" panose="020B0609020204030204" charset="0"/>
              </a:rPr>
              <a:t>            print(i)</a:t>
            </a:r>
          </a:p>
          <a:p>
            <a:pPr marL="0" indent="0" fontAlgn="auto">
              <a:lnSpc>
                <a:spcPct val="100000"/>
              </a:lnSpc>
              <a:spcBef>
                <a:spcPts val="0"/>
              </a:spcBef>
              <a:buNone/>
            </a:pPr>
            <a:r>
              <a:rPr lang="en-US" sz="2000">
                <a:latin typeface="Consolas" panose="020B0609020204030204" charset="0"/>
              </a:rPr>
              <a:t>n = 4</a:t>
            </a:r>
          </a:p>
          <a:p>
            <a:pPr marL="0" indent="0" fontAlgn="auto">
              <a:lnSpc>
                <a:spcPct val="100000"/>
              </a:lnSpc>
              <a:spcBef>
                <a:spcPts val="0"/>
              </a:spcBef>
              <a:buNone/>
            </a:pPr>
            <a:r>
              <a:rPr lang="en-US" sz="2000">
                <a:latin typeface="Consolas" panose="020B0609020204030204" charset="0"/>
              </a:rPr>
              <a:t>main(n)</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62</a:t>
            </a:fld>
            <a:endParaRPr lang="zh-CN"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400040"/>
          </a:xfrm>
        </p:spPr>
        <p:txBody>
          <a:bodyPr>
            <a:normAutofit fontScale="92500" lnSpcReduction="10000"/>
          </a:bodyPr>
          <a:lstStyle/>
          <a:p>
            <a:pPr fontAlgn="auto">
              <a:lnSpc>
                <a:spcPct val="100000"/>
              </a:lnSpc>
              <a:spcBef>
                <a:spcPts val="0"/>
              </a:spcBef>
            </a:pPr>
            <a:r>
              <a:rPr lang="en-US" sz="2400" b="1"/>
              <a:t>例5-12</a:t>
            </a:r>
            <a:r>
              <a:rPr lang="en-US" sz="2400"/>
              <a:t>  编写函数，使用算法实现冒泡排序算法。</a:t>
            </a:r>
          </a:p>
          <a:p>
            <a:pPr marL="0" indent="0" fontAlgn="auto">
              <a:lnSpc>
                <a:spcPct val="100000"/>
              </a:lnSpc>
              <a:spcBef>
                <a:spcPts val="0"/>
              </a:spcBef>
              <a:buNone/>
            </a:pPr>
            <a:r>
              <a:rPr lang="en-US" sz="2000">
                <a:latin typeface="Consolas" panose="020B0609020204030204" charset="0"/>
              </a:rPr>
              <a:t>from random import randint</a:t>
            </a: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bubbleSort(lst, reverse=False):</a:t>
            </a:r>
          </a:p>
          <a:p>
            <a:pPr marL="0" indent="0" fontAlgn="auto">
              <a:lnSpc>
                <a:spcPct val="100000"/>
              </a:lnSpc>
              <a:spcBef>
                <a:spcPts val="0"/>
              </a:spcBef>
              <a:buNone/>
            </a:pPr>
            <a:r>
              <a:rPr lang="en-US" sz="2000">
                <a:latin typeface="Consolas" panose="020B0609020204030204" charset="0"/>
              </a:rPr>
              <a:t>    length = len(lst)</a:t>
            </a:r>
          </a:p>
          <a:p>
            <a:pPr marL="0" indent="0" fontAlgn="auto">
              <a:lnSpc>
                <a:spcPct val="100000"/>
              </a:lnSpc>
              <a:spcBef>
                <a:spcPts val="0"/>
              </a:spcBef>
              <a:buNone/>
            </a:pPr>
            <a:r>
              <a:rPr lang="en-US" sz="2000">
                <a:latin typeface="Consolas" panose="020B0609020204030204" charset="0"/>
              </a:rPr>
              <a:t>    for i in range(0, length):</a:t>
            </a:r>
          </a:p>
          <a:p>
            <a:pPr marL="0" indent="0" fontAlgn="auto">
              <a:lnSpc>
                <a:spcPct val="100000"/>
              </a:lnSpc>
              <a:spcBef>
                <a:spcPts val="0"/>
              </a:spcBef>
              <a:buNone/>
            </a:pPr>
            <a:r>
              <a:rPr lang="en-US" sz="2000">
                <a:latin typeface="Consolas" panose="020B0609020204030204" charset="0"/>
              </a:rPr>
              <a:t>        flag = False</a:t>
            </a:r>
          </a:p>
          <a:p>
            <a:pPr marL="0" indent="0" fontAlgn="auto">
              <a:lnSpc>
                <a:spcPct val="100000"/>
              </a:lnSpc>
              <a:spcBef>
                <a:spcPts val="0"/>
              </a:spcBef>
              <a:buNone/>
            </a:pPr>
            <a:r>
              <a:rPr lang="en-US" sz="2000">
                <a:latin typeface="Consolas" panose="020B0609020204030204" charset="0"/>
              </a:rPr>
              <a:t>        for j in range(0, length-i-1):</a:t>
            </a:r>
          </a:p>
          <a:p>
            <a:pPr marL="0" indent="0" fontAlgn="auto">
              <a:lnSpc>
                <a:spcPct val="100000"/>
              </a:lnSpc>
              <a:spcBef>
                <a:spcPts val="0"/>
              </a:spcBef>
              <a:buNone/>
            </a:pPr>
            <a:r>
              <a:rPr lang="en-US" sz="2000">
                <a:latin typeface="Consolas" panose="020B0609020204030204" charset="0"/>
              </a:rPr>
              <a:t>            #比较相邻两个元素大小，并根据需要进行交换</a:t>
            </a:r>
            <a:r>
              <a:rPr lang="zh-CN" altLang="en-US" sz="2000">
                <a:latin typeface="Consolas" panose="020B0609020204030204" charset="0"/>
              </a:rPr>
              <a:t>，</a:t>
            </a:r>
            <a:r>
              <a:rPr lang="en-US" sz="2000">
                <a:latin typeface="Consolas" panose="020B0609020204030204" charset="0"/>
              </a:rPr>
              <a:t>默认升序排序</a:t>
            </a:r>
          </a:p>
          <a:p>
            <a:pPr marL="0" indent="0" fontAlgn="auto">
              <a:lnSpc>
                <a:spcPct val="100000"/>
              </a:lnSpc>
              <a:spcBef>
                <a:spcPts val="0"/>
              </a:spcBef>
              <a:buNone/>
            </a:pPr>
            <a:r>
              <a:rPr lang="en-US" sz="2000">
                <a:latin typeface="Consolas" panose="020B0609020204030204" charset="0"/>
              </a:rPr>
              <a:t>            exp = 'lst[j] &gt; lst[j+1]'</a:t>
            </a:r>
          </a:p>
          <a:p>
            <a:pPr marL="0" indent="0" fontAlgn="auto">
              <a:lnSpc>
                <a:spcPct val="100000"/>
              </a:lnSpc>
              <a:spcBef>
                <a:spcPts val="0"/>
              </a:spcBef>
              <a:buNone/>
            </a:pPr>
            <a:r>
              <a:rPr lang="en-US" sz="2000">
                <a:latin typeface="Consolas" panose="020B0609020204030204" charset="0"/>
              </a:rPr>
              <a:t>            #如果reverse=True则降序排序</a:t>
            </a:r>
          </a:p>
          <a:p>
            <a:pPr marL="0" indent="0" fontAlgn="auto">
              <a:lnSpc>
                <a:spcPct val="100000"/>
              </a:lnSpc>
              <a:spcBef>
                <a:spcPts val="0"/>
              </a:spcBef>
              <a:buNone/>
            </a:pPr>
            <a:r>
              <a:rPr lang="en-US" sz="2000">
                <a:latin typeface="Consolas" panose="020B0609020204030204" charset="0"/>
              </a:rPr>
              <a:t>            if reverse:</a:t>
            </a:r>
          </a:p>
          <a:p>
            <a:pPr marL="0" indent="0" fontAlgn="auto">
              <a:lnSpc>
                <a:spcPct val="100000"/>
              </a:lnSpc>
              <a:spcBef>
                <a:spcPts val="0"/>
              </a:spcBef>
              <a:buNone/>
            </a:pPr>
            <a:r>
              <a:rPr lang="en-US" sz="2000">
                <a:latin typeface="Consolas" panose="020B0609020204030204" charset="0"/>
              </a:rPr>
              <a:t>                exp = 'lst[j] &lt; lst[j+1]'</a:t>
            </a:r>
          </a:p>
          <a:p>
            <a:pPr marL="0" indent="0" fontAlgn="auto">
              <a:lnSpc>
                <a:spcPct val="100000"/>
              </a:lnSpc>
              <a:spcBef>
                <a:spcPts val="0"/>
              </a:spcBef>
              <a:buNone/>
            </a:pPr>
            <a:r>
              <a:rPr lang="en-US" sz="2000">
                <a:latin typeface="Consolas" panose="020B0609020204030204" charset="0"/>
              </a:rPr>
              <a:t>            if eval(exp):</a:t>
            </a:r>
          </a:p>
          <a:p>
            <a:pPr marL="0" indent="0" fontAlgn="auto">
              <a:lnSpc>
                <a:spcPct val="100000"/>
              </a:lnSpc>
              <a:spcBef>
                <a:spcPts val="0"/>
              </a:spcBef>
              <a:buNone/>
            </a:pPr>
            <a:r>
              <a:rPr lang="en-US" sz="2000">
                <a:latin typeface="Consolas" panose="020B0609020204030204" charset="0"/>
              </a:rPr>
              <a:t>                lst[j], lst[j+1] = lst[j+1], lst[j]</a:t>
            </a:r>
          </a:p>
          <a:p>
            <a:pPr marL="0" indent="0" fontAlgn="auto">
              <a:lnSpc>
                <a:spcPct val="100000"/>
              </a:lnSpc>
              <a:spcBef>
                <a:spcPts val="0"/>
              </a:spcBef>
              <a:buNone/>
            </a:pPr>
            <a:r>
              <a:rPr lang="en-US" sz="2000">
                <a:latin typeface="Consolas" panose="020B0609020204030204" charset="0"/>
              </a:rPr>
              <a:t>                #flag=True表示本次扫描发生过元素交换</a:t>
            </a:r>
          </a:p>
          <a:p>
            <a:pPr marL="0" indent="0" fontAlgn="auto">
              <a:lnSpc>
                <a:spcPct val="100000"/>
              </a:lnSpc>
              <a:spcBef>
                <a:spcPts val="0"/>
              </a:spcBef>
              <a:buNone/>
            </a:pPr>
            <a:r>
              <a:rPr lang="en-US" sz="2000">
                <a:latin typeface="Consolas" panose="020B0609020204030204" charset="0"/>
              </a:rPr>
              <a:t>                flag = True</a:t>
            </a:r>
          </a:p>
          <a:p>
            <a:pPr marL="0" indent="0" fontAlgn="auto">
              <a:lnSpc>
                <a:spcPct val="100000"/>
              </a:lnSpc>
              <a:spcBef>
                <a:spcPts val="0"/>
              </a:spcBef>
              <a:buNone/>
            </a:pPr>
            <a:r>
              <a:rPr lang="en-US" sz="2000">
                <a:latin typeface="Consolas" panose="020B0609020204030204" charset="0"/>
              </a:rPr>
              <a:t>        #如果一次扫描结束后，没有发生过元素交换，说明已经按序排列</a:t>
            </a:r>
          </a:p>
          <a:p>
            <a:pPr marL="0" indent="0" fontAlgn="auto">
              <a:lnSpc>
                <a:spcPct val="100000"/>
              </a:lnSpc>
              <a:spcBef>
                <a:spcPts val="0"/>
              </a:spcBef>
              <a:buNone/>
            </a:pPr>
            <a:r>
              <a:rPr lang="en-US" sz="2000">
                <a:latin typeface="Consolas" panose="020B0609020204030204" charset="0"/>
              </a:rPr>
              <a:t>        if not flag:</a:t>
            </a:r>
          </a:p>
          <a:p>
            <a:pPr marL="0" indent="0" fontAlgn="auto">
              <a:lnSpc>
                <a:spcPct val="100000"/>
              </a:lnSpc>
              <a:spcBef>
                <a:spcPts val="0"/>
              </a:spcBef>
              <a:buNone/>
            </a:pPr>
            <a:r>
              <a:rPr lang="en-US" sz="2000">
                <a:latin typeface="Consolas" panose="020B0609020204030204" charset="0"/>
              </a:rPr>
              <a:t>            break</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63</a:t>
            </a:fld>
            <a:endParaRPr lang="zh-CN"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253355"/>
          </a:xfrm>
        </p:spPr>
        <p:txBody>
          <a:bodyPr>
            <a:normAutofit fontScale="97500" lnSpcReduction="10000"/>
          </a:bodyPr>
          <a:lstStyle/>
          <a:p>
            <a:pPr fontAlgn="auto">
              <a:lnSpc>
                <a:spcPct val="100000"/>
              </a:lnSpc>
              <a:spcBef>
                <a:spcPts val="0"/>
              </a:spcBef>
            </a:pPr>
            <a:r>
              <a:rPr lang="en-US" sz="2400" b="1"/>
              <a:t>例5-13</a:t>
            </a:r>
            <a:r>
              <a:rPr lang="en-US" sz="2400"/>
              <a:t>  编写函数，模拟选择法排序。</a:t>
            </a:r>
          </a:p>
          <a:p>
            <a:pPr marL="0" indent="0" fontAlgn="auto">
              <a:lnSpc>
                <a:spcPct val="100000"/>
              </a:lnSpc>
              <a:spcBef>
                <a:spcPts val="0"/>
              </a:spcBef>
              <a:buNone/>
            </a:pPr>
            <a:r>
              <a:rPr lang="en-US" sz="2000">
                <a:latin typeface="Consolas" panose="020B0609020204030204" charset="0"/>
              </a:rPr>
              <a:t>def selectSort(lst, reverse=False):</a:t>
            </a:r>
          </a:p>
          <a:p>
            <a:pPr marL="0" indent="0" fontAlgn="auto">
              <a:lnSpc>
                <a:spcPct val="100000"/>
              </a:lnSpc>
              <a:spcBef>
                <a:spcPts val="0"/>
              </a:spcBef>
              <a:buNone/>
            </a:pPr>
            <a:r>
              <a:rPr lang="en-US" sz="2000">
                <a:latin typeface="Consolas" panose="020B0609020204030204" charset="0"/>
              </a:rPr>
              <a:t>    length = len(lst)</a:t>
            </a:r>
          </a:p>
          <a:p>
            <a:pPr marL="0" indent="0" fontAlgn="auto">
              <a:lnSpc>
                <a:spcPct val="100000"/>
              </a:lnSpc>
              <a:spcBef>
                <a:spcPts val="0"/>
              </a:spcBef>
              <a:buNone/>
            </a:pPr>
            <a:r>
              <a:rPr lang="en-US" sz="2000">
                <a:latin typeface="Consolas" panose="020B0609020204030204" charset="0"/>
              </a:rPr>
              <a:t>    for i in range(0, length):</a:t>
            </a:r>
          </a:p>
          <a:p>
            <a:pPr marL="0" indent="0" fontAlgn="auto">
              <a:lnSpc>
                <a:spcPct val="100000"/>
              </a:lnSpc>
              <a:spcBef>
                <a:spcPts val="0"/>
              </a:spcBef>
              <a:buNone/>
            </a:pPr>
            <a:r>
              <a:rPr lang="en-US" sz="2000">
                <a:latin typeface="Consolas" panose="020B0609020204030204" charset="0"/>
              </a:rPr>
              <a:t>        #假设剩余元素中第一个最小或最大</a:t>
            </a:r>
          </a:p>
          <a:p>
            <a:pPr marL="0" indent="0" fontAlgn="auto">
              <a:lnSpc>
                <a:spcPct val="100000"/>
              </a:lnSpc>
              <a:spcBef>
                <a:spcPts val="0"/>
              </a:spcBef>
              <a:buNone/>
            </a:pPr>
            <a:r>
              <a:rPr lang="en-US" sz="2000">
                <a:latin typeface="Consolas" panose="020B0609020204030204" charset="0"/>
              </a:rPr>
              <a:t>        m = i</a:t>
            </a:r>
          </a:p>
          <a:p>
            <a:pPr marL="0" indent="0" fontAlgn="auto">
              <a:lnSpc>
                <a:spcPct val="100000"/>
              </a:lnSpc>
              <a:spcBef>
                <a:spcPts val="0"/>
              </a:spcBef>
              <a:buNone/>
            </a:pPr>
            <a:r>
              <a:rPr lang="en-US" sz="2000">
                <a:latin typeface="Consolas" panose="020B0609020204030204" charset="0"/>
              </a:rPr>
              <a:t>        #扫描剩余元素</a:t>
            </a:r>
          </a:p>
          <a:p>
            <a:pPr marL="0" indent="0" fontAlgn="auto">
              <a:lnSpc>
                <a:spcPct val="100000"/>
              </a:lnSpc>
              <a:spcBef>
                <a:spcPts val="0"/>
              </a:spcBef>
              <a:buNone/>
            </a:pPr>
            <a:r>
              <a:rPr lang="en-US" sz="2000">
                <a:latin typeface="Consolas" panose="020B0609020204030204" charset="0"/>
              </a:rPr>
              <a:t>        for j in range(i+1, length):</a:t>
            </a:r>
          </a:p>
          <a:p>
            <a:pPr marL="0" indent="0" fontAlgn="auto">
              <a:lnSpc>
                <a:spcPct val="100000"/>
              </a:lnSpc>
              <a:spcBef>
                <a:spcPts val="0"/>
              </a:spcBef>
              <a:buNone/>
            </a:pPr>
            <a:r>
              <a:rPr lang="en-US" sz="2000">
                <a:latin typeface="Consolas" panose="020B0609020204030204" charset="0"/>
              </a:rPr>
              <a:t>            #如果有更小或更大的，就记录下它的位置</a:t>
            </a:r>
          </a:p>
          <a:p>
            <a:pPr marL="0" indent="0" fontAlgn="auto">
              <a:lnSpc>
                <a:spcPct val="100000"/>
              </a:lnSpc>
              <a:spcBef>
                <a:spcPts val="0"/>
              </a:spcBef>
              <a:buNone/>
            </a:pPr>
            <a:r>
              <a:rPr lang="en-US" sz="2000">
                <a:latin typeface="Consolas" panose="020B0609020204030204" charset="0"/>
              </a:rPr>
              <a:t>            exp = 'lst[j] &lt; lst[m]'</a:t>
            </a:r>
          </a:p>
          <a:p>
            <a:pPr marL="0" indent="0" fontAlgn="auto">
              <a:lnSpc>
                <a:spcPct val="100000"/>
              </a:lnSpc>
              <a:spcBef>
                <a:spcPts val="0"/>
              </a:spcBef>
              <a:buNone/>
            </a:pPr>
            <a:r>
              <a:rPr lang="en-US" sz="2000">
                <a:latin typeface="Consolas" panose="020B0609020204030204" charset="0"/>
              </a:rPr>
              <a:t>            if reverse:</a:t>
            </a:r>
          </a:p>
          <a:p>
            <a:pPr marL="0" indent="0" fontAlgn="auto">
              <a:lnSpc>
                <a:spcPct val="100000"/>
              </a:lnSpc>
              <a:spcBef>
                <a:spcPts val="0"/>
              </a:spcBef>
              <a:buNone/>
            </a:pPr>
            <a:r>
              <a:rPr lang="en-US" sz="2000">
                <a:latin typeface="Consolas" panose="020B0609020204030204" charset="0"/>
              </a:rPr>
              <a:t>                exp = 'lst[j] &gt; lst[m]'</a:t>
            </a:r>
          </a:p>
          <a:p>
            <a:pPr marL="0" indent="0" fontAlgn="auto">
              <a:lnSpc>
                <a:spcPct val="100000"/>
              </a:lnSpc>
              <a:spcBef>
                <a:spcPts val="0"/>
              </a:spcBef>
              <a:buNone/>
            </a:pPr>
            <a:r>
              <a:rPr lang="en-US" sz="2000">
                <a:latin typeface="Consolas" panose="020B0609020204030204" charset="0"/>
              </a:rPr>
              <a:t>            if eval(exp):</a:t>
            </a:r>
          </a:p>
          <a:p>
            <a:pPr marL="0" indent="0" fontAlgn="auto">
              <a:lnSpc>
                <a:spcPct val="100000"/>
              </a:lnSpc>
              <a:spcBef>
                <a:spcPts val="0"/>
              </a:spcBef>
              <a:buNone/>
            </a:pPr>
            <a:r>
              <a:rPr lang="en-US" sz="2000">
                <a:latin typeface="Consolas" panose="020B0609020204030204" charset="0"/>
              </a:rPr>
              <a:t>                m = j</a:t>
            </a:r>
          </a:p>
          <a:p>
            <a:pPr marL="0" indent="0" fontAlgn="auto">
              <a:lnSpc>
                <a:spcPct val="100000"/>
              </a:lnSpc>
              <a:spcBef>
                <a:spcPts val="0"/>
              </a:spcBef>
              <a:buNone/>
            </a:pPr>
            <a:r>
              <a:rPr lang="en-US" sz="2000">
                <a:latin typeface="Consolas" panose="020B0609020204030204" charset="0"/>
              </a:rPr>
              <a:t>        #如果发现更小或更大的，就交换值</a:t>
            </a:r>
          </a:p>
          <a:p>
            <a:pPr marL="0" indent="0" fontAlgn="auto">
              <a:lnSpc>
                <a:spcPct val="100000"/>
              </a:lnSpc>
              <a:spcBef>
                <a:spcPts val="0"/>
              </a:spcBef>
              <a:buNone/>
            </a:pPr>
            <a:r>
              <a:rPr lang="en-US" sz="2000">
                <a:latin typeface="Consolas" panose="020B0609020204030204" charset="0"/>
              </a:rPr>
              <a:t>        if m!=i:</a:t>
            </a:r>
          </a:p>
          <a:p>
            <a:pPr marL="0" indent="0" fontAlgn="auto">
              <a:lnSpc>
                <a:spcPct val="100000"/>
              </a:lnSpc>
              <a:spcBef>
                <a:spcPts val="0"/>
              </a:spcBef>
              <a:buNone/>
            </a:pPr>
            <a:r>
              <a:rPr lang="en-US" sz="2000">
                <a:latin typeface="Consolas" panose="020B0609020204030204" charset="0"/>
              </a:rPr>
              <a:t>            lst[i], lst[m] = lst[m], lst[i]</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292725"/>
          </a:xfrm>
        </p:spPr>
        <p:txBody>
          <a:bodyPr>
            <a:normAutofit fontScale="97500" lnSpcReduction="10000"/>
          </a:bodyPr>
          <a:lstStyle/>
          <a:p>
            <a:pPr fontAlgn="auto">
              <a:lnSpc>
                <a:spcPct val="100000"/>
              </a:lnSpc>
              <a:spcBef>
                <a:spcPts val="0"/>
              </a:spcBef>
            </a:pPr>
            <a:r>
              <a:rPr lang="en-US" sz="2400" b="1"/>
              <a:t>例5-14</a:t>
            </a:r>
            <a:r>
              <a:rPr lang="en-US" sz="2400"/>
              <a:t>  编写函数，模拟二分法查找。</a:t>
            </a:r>
          </a:p>
          <a:p>
            <a:pPr marL="0" indent="0" fontAlgn="auto">
              <a:lnSpc>
                <a:spcPct val="100000"/>
              </a:lnSpc>
              <a:spcBef>
                <a:spcPts val="0"/>
              </a:spcBef>
              <a:buNone/>
            </a:pPr>
            <a:r>
              <a:rPr lang="en-US" sz="2000">
                <a:latin typeface="Consolas" panose="020B0609020204030204" charset="0"/>
              </a:rPr>
              <a:t>def binarySearch(lst, value):</a:t>
            </a:r>
          </a:p>
          <a:p>
            <a:pPr marL="0" indent="0" fontAlgn="auto">
              <a:lnSpc>
                <a:spcPct val="100000"/>
              </a:lnSpc>
              <a:spcBef>
                <a:spcPts val="0"/>
              </a:spcBef>
              <a:buNone/>
            </a:pPr>
            <a:r>
              <a:rPr lang="en-US" sz="2000">
                <a:latin typeface="Consolas" panose="020B0609020204030204" charset="0"/>
              </a:rPr>
              <a:t>    start = 0</a:t>
            </a:r>
          </a:p>
          <a:p>
            <a:pPr marL="0" indent="0" fontAlgn="auto">
              <a:lnSpc>
                <a:spcPct val="100000"/>
              </a:lnSpc>
              <a:spcBef>
                <a:spcPts val="0"/>
              </a:spcBef>
              <a:buNone/>
            </a:pPr>
            <a:r>
              <a:rPr lang="en-US" sz="2000">
                <a:latin typeface="Consolas" panose="020B0609020204030204" charset="0"/>
              </a:rPr>
              <a:t>    end = len(lst)</a:t>
            </a:r>
          </a:p>
          <a:p>
            <a:pPr marL="0" indent="0" fontAlgn="auto">
              <a:lnSpc>
                <a:spcPct val="100000"/>
              </a:lnSpc>
              <a:spcBef>
                <a:spcPts val="0"/>
              </a:spcBef>
              <a:buNone/>
            </a:pPr>
            <a:r>
              <a:rPr lang="en-US" sz="2000">
                <a:latin typeface="Consolas" panose="020B0609020204030204" charset="0"/>
              </a:rPr>
              <a:t>    while start &lt; end:</a:t>
            </a:r>
          </a:p>
          <a:p>
            <a:pPr marL="0" indent="0" fontAlgn="auto">
              <a:lnSpc>
                <a:spcPct val="100000"/>
              </a:lnSpc>
              <a:spcBef>
                <a:spcPts val="0"/>
              </a:spcBef>
              <a:buNone/>
            </a:pPr>
            <a:r>
              <a:rPr lang="en-US" sz="2000">
                <a:latin typeface="Consolas" panose="020B0609020204030204" charset="0"/>
              </a:rPr>
              <a:t>        #计算中间位置</a:t>
            </a:r>
          </a:p>
          <a:p>
            <a:pPr marL="0" indent="0" fontAlgn="auto">
              <a:lnSpc>
                <a:spcPct val="100000"/>
              </a:lnSpc>
              <a:spcBef>
                <a:spcPts val="0"/>
              </a:spcBef>
              <a:buNone/>
            </a:pPr>
            <a:r>
              <a:rPr lang="en-US" sz="2000">
                <a:latin typeface="Consolas" panose="020B0609020204030204" charset="0"/>
              </a:rPr>
              <a:t>        middle = (start + end) // 2</a:t>
            </a:r>
          </a:p>
          <a:p>
            <a:pPr marL="0" indent="0" fontAlgn="auto">
              <a:lnSpc>
                <a:spcPct val="100000"/>
              </a:lnSpc>
              <a:spcBef>
                <a:spcPts val="0"/>
              </a:spcBef>
              <a:buNone/>
            </a:pPr>
            <a:r>
              <a:rPr lang="en-US" sz="2000">
                <a:latin typeface="Consolas" panose="020B0609020204030204" charset="0"/>
              </a:rPr>
              <a:t>        #查找成功，返回元素对应的位置</a:t>
            </a:r>
          </a:p>
          <a:p>
            <a:pPr marL="0" indent="0" fontAlgn="auto">
              <a:lnSpc>
                <a:spcPct val="100000"/>
              </a:lnSpc>
              <a:spcBef>
                <a:spcPts val="0"/>
              </a:spcBef>
              <a:buNone/>
            </a:pPr>
            <a:r>
              <a:rPr lang="en-US" sz="2000">
                <a:latin typeface="Consolas" panose="020B0609020204030204" charset="0"/>
              </a:rPr>
              <a:t>        if value == lst[middle]:</a:t>
            </a:r>
          </a:p>
          <a:p>
            <a:pPr marL="0" indent="0" fontAlgn="auto">
              <a:lnSpc>
                <a:spcPct val="100000"/>
              </a:lnSpc>
              <a:spcBef>
                <a:spcPts val="0"/>
              </a:spcBef>
              <a:buNone/>
            </a:pPr>
            <a:r>
              <a:rPr lang="en-US" sz="2000">
                <a:latin typeface="Consolas" panose="020B0609020204030204" charset="0"/>
              </a:rPr>
              <a:t>            return middle</a:t>
            </a:r>
          </a:p>
          <a:p>
            <a:pPr marL="0" indent="0" fontAlgn="auto">
              <a:lnSpc>
                <a:spcPct val="100000"/>
              </a:lnSpc>
              <a:spcBef>
                <a:spcPts val="0"/>
              </a:spcBef>
              <a:buNone/>
            </a:pPr>
            <a:r>
              <a:rPr lang="en-US" sz="2000">
                <a:latin typeface="Consolas" panose="020B0609020204030204" charset="0"/>
              </a:rPr>
              <a:t>        #在后面一半元素中继续查找</a:t>
            </a:r>
          </a:p>
          <a:p>
            <a:pPr marL="0" indent="0" fontAlgn="auto">
              <a:lnSpc>
                <a:spcPct val="100000"/>
              </a:lnSpc>
              <a:spcBef>
                <a:spcPts val="0"/>
              </a:spcBef>
              <a:buNone/>
            </a:pPr>
            <a:r>
              <a:rPr lang="en-US" sz="2000">
                <a:latin typeface="Consolas" panose="020B0609020204030204" charset="0"/>
              </a:rPr>
              <a:t>        elif value &gt; lst[middle]:</a:t>
            </a:r>
          </a:p>
          <a:p>
            <a:pPr marL="0" indent="0" fontAlgn="auto">
              <a:lnSpc>
                <a:spcPct val="100000"/>
              </a:lnSpc>
              <a:spcBef>
                <a:spcPts val="0"/>
              </a:spcBef>
              <a:buNone/>
            </a:pPr>
            <a:r>
              <a:rPr lang="en-US" sz="2000">
                <a:latin typeface="Consolas" panose="020B0609020204030204" charset="0"/>
              </a:rPr>
              <a:t>            start = middle + 1</a:t>
            </a:r>
          </a:p>
          <a:p>
            <a:pPr marL="0" indent="0" fontAlgn="auto">
              <a:lnSpc>
                <a:spcPct val="100000"/>
              </a:lnSpc>
              <a:spcBef>
                <a:spcPts val="0"/>
              </a:spcBef>
              <a:buNone/>
            </a:pPr>
            <a:r>
              <a:rPr lang="en-US" sz="2000">
                <a:latin typeface="Consolas" panose="020B0609020204030204" charset="0"/>
              </a:rPr>
              <a:t>        #在前面一半元素中继续查找</a:t>
            </a:r>
          </a:p>
          <a:p>
            <a:pPr marL="0" indent="0" fontAlgn="auto">
              <a:lnSpc>
                <a:spcPct val="100000"/>
              </a:lnSpc>
              <a:spcBef>
                <a:spcPts val="0"/>
              </a:spcBef>
              <a:buNone/>
            </a:pPr>
            <a:r>
              <a:rPr lang="en-US" sz="2000">
                <a:latin typeface="Consolas" panose="020B0609020204030204" charset="0"/>
              </a:rPr>
              <a:t>        elif value &lt; lst[middle]:</a:t>
            </a:r>
          </a:p>
          <a:p>
            <a:pPr marL="0" indent="0" fontAlgn="auto">
              <a:lnSpc>
                <a:spcPct val="100000"/>
              </a:lnSpc>
              <a:spcBef>
                <a:spcPts val="0"/>
              </a:spcBef>
              <a:buNone/>
            </a:pPr>
            <a:r>
              <a:rPr lang="en-US" sz="2000">
                <a:latin typeface="Consolas" panose="020B0609020204030204" charset="0"/>
              </a:rPr>
              <a:t>            end = middle - 1</a:t>
            </a:r>
          </a:p>
          <a:p>
            <a:pPr marL="0" indent="0" fontAlgn="auto">
              <a:lnSpc>
                <a:spcPct val="100000"/>
              </a:lnSpc>
              <a:spcBef>
                <a:spcPts val="0"/>
              </a:spcBef>
              <a:buNone/>
            </a:pPr>
            <a:r>
              <a:rPr lang="en-US" sz="2000">
                <a:latin typeface="Consolas" panose="020B0609020204030204" charset="0"/>
              </a:rPr>
              <a:t>    #查找不成功，返回False</a:t>
            </a:r>
          </a:p>
          <a:p>
            <a:pPr marL="0" indent="0" fontAlgn="auto">
              <a:lnSpc>
                <a:spcPct val="100000"/>
              </a:lnSpc>
              <a:spcBef>
                <a:spcPts val="0"/>
              </a:spcBef>
              <a:buNone/>
            </a:pPr>
            <a:r>
              <a:rPr lang="en-US" sz="2000">
                <a:latin typeface="Consolas" panose="020B0609020204030204" charset="0"/>
              </a:rPr>
              <a:t>    return False</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normAutofit/>
          </a:bodyPr>
          <a:lstStyle/>
          <a:p>
            <a:r>
              <a:rPr lang="en-US" sz="2400" b="1"/>
              <a:t>例5-15</a:t>
            </a:r>
            <a:r>
              <a:rPr lang="en-US" sz="2400"/>
              <a:t>  编写函数，查找给定序列的最长递增子序列。</a:t>
            </a: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from itertools import combinations</a:t>
            </a:r>
          </a:p>
          <a:p>
            <a:pPr marL="0" indent="0" fontAlgn="auto">
              <a:lnSpc>
                <a:spcPct val="100000"/>
              </a:lnSpc>
              <a:spcBef>
                <a:spcPts val="0"/>
              </a:spcBef>
              <a:buNone/>
            </a:pPr>
            <a:r>
              <a:rPr lang="en-US" sz="2000">
                <a:latin typeface="Consolas" panose="020B0609020204030204" charset="0"/>
              </a:rPr>
              <a:t>from random import sample</a:t>
            </a: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subAscendingList(lst):</a:t>
            </a:r>
          </a:p>
          <a:p>
            <a:pPr marL="0" indent="0" fontAlgn="auto">
              <a:lnSpc>
                <a:spcPct val="100000"/>
              </a:lnSpc>
              <a:spcBef>
                <a:spcPts val="0"/>
              </a:spcBef>
              <a:buNone/>
            </a:pPr>
            <a:r>
              <a:rPr lang="en-US" sz="2000">
                <a:latin typeface="Consolas" panose="020B0609020204030204" charset="0"/>
              </a:rPr>
              <a:t>    '''返回最长递增子序列'''</a:t>
            </a:r>
          </a:p>
          <a:p>
            <a:pPr marL="0" indent="0" fontAlgn="auto">
              <a:lnSpc>
                <a:spcPct val="100000"/>
              </a:lnSpc>
              <a:spcBef>
                <a:spcPts val="0"/>
              </a:spcBef>
              <a:buNone/>
            </a:pPr>
            <a:r>
              <a:rPr lang="en-US" sz="2000">
                <a:latin typeface="Consolas" panose="020B0609020204030204" charset="0"/>
              </a:rPr>
              <a:t>    for length in range(len(lst), 0, -1):</a:t>
            </a:r>
          </a:p>
          <a:p>
            <a:pPr marL="0" indent="0" fontAlgn="auto">
              <a:lnSpc>
                <a:spcPct val="100000"/>
              </a:lnSpc>
              <a:spcBef>
                <a:spcPts val="0"/>
              </a:spcBef>
              <a:buNone/>
            </a:pPr>
            <a:r>
              <a:rPr lang="en-US" sz="2000">
                <a:latin typeface="Consolas" panose="020B0609020204030204" charset="0"/>
              </a:rPr>
              <a:t>        #按长度递减的顺序进行查找和判断</a:t>
            </a:r>
          </a:p>
          <a:p>
            <a:pPr marL="0" indent="0" fontAlgn="auto">
              <a:lnSpc>
                <a:spcPct val="100000"/>
              </a:lnSpc>
              <a:spcBef>
                <a:spcPts val="0"/>
              </a:spcBef>
              <a:buNone/>
            </a:pPr>
            <a:r>
              <a:rPr lang="en-US" sz="2000">
                <a:latin typeface="Consolas" panose="020B0609020204030204" charset="0"/>
              </a:rPr>
              <a:t>        for sub in combinations(lst, length):</a:t>
            </a:r>
          </a:p>
          <a:p>
            <a:pPr marL="0" indent="0" fontAlgn="auto">
              <a:lnSpc>
                <a:spcPct val="100000"/>
              </a:lnSpc>
              <a:spcBef>
                <a:spcPts val="0"/>
              </a:spcBef>
              <a:buNone/>
            </a:pPr>
            <a:r>
              <a:rPr lang="en-US" sz="2000">
                <a:latin typeface="Consolas" panose="020B0609020204030204" charset="0"/>
              </a:rPr>
              <a:t>            #判断当前选择的子序列是否为递增顺序</a:t>
            </a:r>
          </a:p>
          <a:p>
            <a:pPr marL="0" indent="0" fontAlgn="auto">
              <a:lnSpc>
                <a:spcPct val="100000"/>
              </a:lnSpc>
              <a:spcBef>
                <a:spcPts val="0"/>
              </a:spcBef>
              <a:buNone/>
            </a:pPr>
            <a:r>
              <a:rPr lang="en-US" sz="2000">
                <a:latin typeface="Consolas" panose="020B0609020204030204" charset="0"/>
              </a:rPr>
              <a:t>            if list(sub) == sorted(sub):</a:t>
            </a:r>
          </a:p>
          <a:p>
            <a:pPr marL="0" indent="0" fontAlgn="auto">
              <a:lnSpc>
                <a:spcPct val="100000"/>
              </a:lnSpc>
              <a:spcBef>
                <a:spcPts val="0"/>
              </a:spcBef>
              <a:buNone/>
            </a:pPr>
            <a:r>
              <a:rPr lang="en-US" sz="2000">
                <a:latin typeface="Consolas" panose="020B0609020204030204" charset="0"/>
              </a:rPr>
              <a:t>                #找到第一个就返回</a:t>
            </a:r>
          </a:p>
          <a:p>
            <a:pPr marL="0" indent="0" fontAlgn="auto">
              <a:lnSpc>
                <a:spcPct val="100000"/>
              </a:lnSpc>
              <a:spcBef>
                <a:spcPts val="0"/>
              </a:spcBef>
              <a:buNone/>
            </a:pPr>
            <a:r>
              <a:rPr lang="en-US" sz="2000">
                <a:latin typeface="Consolas" panose="020B0609020204030204" charset="0"/>
              </a:rPr>
              <a:t>                return sub</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66</a:t>
            </a:fld>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normAutofit fontScale="85000" lnSpcReduction="20000"/>
          </a:bodyPr>
          <a:lstStyle/>
          <a:p>
            <a:pPr marL="0" indent="0" fontAlgn="auto">
              <a:lnSpc>
                <a:spcPct val="100000"/>
              </a:lnSpc>
              <a:spcBef>
                <a:spcPts val="0"/>
              </a:spcBef>
              <a:buNone/>
            </a:pPr>
            <a:r>
              <a:rPr lang="en-US">
                <a:latin typeface="Consolas" panose="020B0609020204030204" charset="0"/>
              </a:rPr>
              <a:t>def getList(start=0, end=1000, number=20):</a:t>
            </a:r>
          </a:p>
          <a:p>
            <a:pPr marL="0" indent="0" fontAlgn="auto">
              <a:lnSpc>
                <a:spcPct val="100000"/>
              </a:lnSpc>
              <a:spcBef>
                <a:spcPts val="0"/>
              </a:spcBef>
              <a:buNone/>
            </a:pPr>
            <a:r>
              <a:rPr lang="en-US">
                <a:latin typeface="Consolas" panose="020B0609020204030204" charset="0"/>
              </a:rPr>
              <a:t>    '''生成随机序列'''</a:t>
            </a:r>
          </a:p>
          <a:p>
            <a:pPr marL="0" indent="0" fontAlgn="auto">
              <a:lnSpc>
                <a:spcPct val="100000"/>
              </a:lnSpc>
              <a:spcBef>
                <a:spcPts val="0"/>
              </a:spcBef>
              <a:buNone/>
            </a:pPr>
            <a:r>
              <a:rPr lang="en-US">
                <a:latin typeface="Consolas" panose="020B0609020204030204" charset="0"/>
              </a:rPr>
              <a:t>    if number &gt; end-start:</a:t>
            </a:r>
          </a:p>
          <a:p>
            <a:pPr marL="0" indent="0" fontAlgn="auto">
              <a:lnSpc>
                <a:spcPct val="100000"/>
              </a:lnSpc>
              <a:spcBef>
                <a:spcPts val="0"/>
              </a:spcBef>
              <a:buNone/>
            </a:pPr>
            <a:r>
              <a:rPr lang="en-US">
                <a:latin typeface="Consolas" panose="020B0609020204030204" charset="0"/>
              </a:rPr>
              <a:t>        return None</a:t>
            </a:r>
          </a:p>
          <a:p>
            <a:pPr marL="0" indent="0" fontAlgn="auto">
              <a:lnSpc>
                <a:spcPct val="100000"/>
              </a:lnSpc>
              <a:spcBef>
                <a:spcPts val="0"/>
              </a:spcBef>
              <a:buNone/>
            </a:pPr>
            <a:r>
              <a:rPr lang="en-US">
                <a:latin typeface="Consolas" panose="020B0609020204030204" charset="0"/>
              </a:rPr>
              <a:t>    return sample(range(start, end), number)</a:t>
            </a:r>
          </a:p>
          <a:p>
            <a:pPr marL="0" indent="0" fontAlgn="auto">
              <a:lnSpc>
                <a:spcPct val="100000"/>
              </a:lnSpc>
              <a:spcBef>
                <a:spcPts val="0"/>
              </a:spcBef>
              <a:buNone/>
            </a:pPr>
            <a:endParaRPr lang="en-US">
              <a:latin typeface="Consolas" panose="020B0609020204030204" charset="0"/>
            </a:endParaRPr>
          </a:p>
          <a:p>
            <a:pPr marL="0" indent="0" fontAlgn="auto">
              <a:lnSpc>
                <a:spcPct val="100000"/>
              </a:lnSpc>
              <a:spcBef>
                <a:spcPts val="0"/>
              </a:spcBef>
              <a:buNone/>
            </a:pPr>
            <a:r>
              <a:rPr lang="en-US">
                <a:latin typeface="Consolas" panose="020B0609020204030204" charset="0"/>
              </a:rPr>
              <a:t>def main():</a:t>
            </a:r>
          </a:p>
          <a:p>
            <a:pPr marL="0" indent="0" fontAlgn="auto">
              <a:lnSpc>
                <a:spcPct val="100000"/>
              </a:lnSpc>
              <a:spcBef>
                <a:spcPts val="0"/>
              </a:spcBef>
              <a:buNone/>
            </a:pPr>
            <a:r>
              <a:rPr lang="en-US">
                <a:latin typeface="Consolas" panose="020B0609020204030204" charset="0"/>
              </a:rPr>
              <a:t>    #生成一个包含10个随机数的列表进行测试</a:t>
            </a:r>
          </a:p>
          <a:p>
            <a:pPr marL="0" indent="0" fontAlgn="auto">
              <a:lnSpc>
                <a:spcPct val="100000"/>
              </a:lnSpc>
              <a:spcBef>
                <a:spcPts val="0"/>
              </a:spcBef>
              <a:buNone/>
            </a:pPr>
            <a:r>
              <a:rPr lang="en-US">
                <a:latin typeface="Consolas" panose="020B0609020204030204" charset="0"/>
              </a:rPr>
              <a:t>    lst = getList(number=10)</a:t>
            </a:r>
          </a:p>
          <a:p>
            <a:pPr marL="0" indent="0" fontAlgn="auto">
              <a:lnSpc>
                <a:spcPct val="100000"/>
              </a:lnSpc>
              <a:spcBef>
                <a:spcPts val="0"/>
              </a:spcBef>
              <a:buNone/>
            </a:pPr>
            <a:r>
              <a:rPr lang="en-US">
                <a:latin typeface="Consolas" panose="020B0609020204030204" charset="0"/>
              </a:rPr>
              <a:t>    if lst:</a:t>
            </a:r>
          </a:p>
          <a:p>
            <a:pPr marL="0" indent="0" fontAlgn="auto">
              <a:lnSpc>
                <a:spcPct val="100000"/>
              </a:lnSpc>
              <a:spcBef>
                <a:spcPts val="0"/>
              </a:spcBef>
              <a:buNone/>
            </a:pPr>
            <a:r>
              <a:rPr lang="en-US">
                <a:latin typeface="Consolas" panose="020B0609020204030204" charset="0"/>
              </a:rPr>
              <a:t>        print(lst)</a:t>
            </a:r>
          </a:p>
          <a:p>
            <a:pPr marL="0" indent="0" fontAlgn="auto">
              <a:lnSpc>
                <a:spcPct val="100000"/>
              </a:lnSpc>
              <a:spcBef>
                <a:spcPts val="0"/>
              </a:spcBef>
              <a:buNone/>
            </a:pPr>
            <a:r>
              <a:rPr lang="en-US">
                <a:latin typeface="Consolas" panose="020B0609020204030204" charset="0"/>
              </a:rPr>
              <a:t>        print(subAscendingList(lst))</a:t>
            </a:r>
          </a:p>
          <a:p>
            <a:pPr marL="0" indent="0" fontAlgn="auto">
              <a:lnSpc>
                <a:spcPct val="100000"/>
              </a:lnSpc>
              <a:spcBef>
                <a:spcPts val="0"/>
              </a:spcBef>
              <a:buNone/>
            </a:pPr>
            <a:endParaRPr lang="en-US">
              <a:latin typeface="Consolas" panose="020B0609020204030204" charset="0"/>
            </a:endParaRPr>
          </a:p>
          <a:p>
            <a:pPr marL="0" indent="0" fontAlgn="auto">
              <a:lnSpc>
                <a:spcPct val="100000"/>
              </a:lnSpc>
              <a:spcBef>
                <a:spcPts val="0"/>
              </a:spcBef>
              <a:buNone/>
            </a:pPr>
            <a:r>
              <a:rPr lang="en-US">
                <a:latin typeface="Consolas" panose="020B0609020204030204" charset="0"/>
              </a:rPr>
              <a:t>main()</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67</a:t>
            </a:fld>
            <a:endParaRPr lang="zh-CN"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136515"/>
          </a:xfrm>
        </p:spPr>
        <p:txBody>
          <a:bodyPr>
            <a:normAutofit fontScale="92500" lnSpcReduction="10000"/>
          </a:bodyPr>
          <a:lstStyle/>
          <a:p>
            <a:r>
              <a:rPr lang="en-US" b="1"/>
              <a:t>例5-16</a:t>
            </a:r>
            <a:r>
              <a:rPr lang="en-US"/>
              <a:t>  编写函数，寻找给定序列中相差最小的两个数字。</a:t>
            </a:r>
          </a:p>
          <a:p>
            <a:pPr marL="0" indent="0" fontAlgn="auto">
              <a:lnSpc>
                <a:spcPct val="100000"/>
              </a:lnSpc>
              <a:spcBef>
                <a:spcPts val="0"/>
              </a:spcBef>
              <a:buNone/>
            </a:pPr>
            <a:r>
              <a:rPr lang="en-US" sz="1600">
                <a:latin typeface="Consolas" panose="020B0609020204030204" charset="0"/>
              </a:rPr>
              <a:t>import random</a:t>
            </a:r>
          </a:p>
          <a:p>
            <a:pPr marL="0" indent="0" fontAlgn="auto">
              <a:lnSpc>
                <a:spcPct val="100000"/>
              </a:lnSpc>
              <a:spcBef>
                <a:spcPts val="0"/>
              </a:spcBef>
              <a:buNone/>
            </a:pP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def getTwoClosestElements(seq):</a:t>
            </a:r>
          </a:p>
          <a:p>
            <a:pPr marL="0" indent="0" fontAlgn="auto">
              <a:lnSpc>
                <a:spcPct val="100000"/>
              </a:lnSpc>
              <a:spcBef>
                <a:spcPts val="0"/>
              </a:spcBef>
              <a:buNone/>
            </a:pPr>
            <a:r>
              <a:rPr lang="en-US" sz="1600">
                <a:latin typeface="Consolas" panose="020B0609020204030204" charset="0"/>
              </a:rPr>
              <a:t>    #先进行排序，使得相邻元素最接近</a:t>
            </a:r>
          </a:p>
          <a:p>
            <a:pPr marL="0" indent="0" fontAlgn="auto">
              <a:lnSpc>
                <a:spcPct val="100000"/>
              </a:lnSpc>
              <a:spcBef>
                <a:spcPts val="0"/>
              </a:spcBef>
              <a:buNone/>
            </a:pPr>
            <a:r>
              <a:rPr lang="en-US" sz="1600">
                <a:latin typeface="Consolas" panose="020B0609020204030204" charset="0"/>
              </a:rPr>
              <a:t>    #相差最小的元素必然相邻</a:t>
            </a:r>
          </a:p>
          <a:p>
            <a:pPr marL="0" indent="0" fontAlgn="auto">
              <a:lnSpc>
                <a:spcPct val="100000"/>
              </a:lnSpc>
              <a:spcBef>
                <a:spcPts val="0"/>
              </a:spcBef>
              <a:buNone/>
            </a:pPr>
            <a:r>
              <a:rPr lang="en-US" sz="1600">
                <a:latin typeface="Consolas" panose="020B0609020204030204" charset="0"/>
              </a:rPr>
              <a:t>    seq = sorted(seq)</a:t>
            </a:r>
          </a:p>
          <a:p>
            <a:pPr marL="0" indent="0" fontAlgn="auto">
              <a:lnSpc>
                <a:spcPct val="100000"/>
              </a:lnSpc>
              <a:spcBef>
                <a:spcPts val="0"/>
              </a:spcBef>
              <a:buNone/>
            </a:pPr>
            <a:r>
              <a:rPr lang="en-US" sz="1600">
                <a:latin typeface="Consolas" panose="020B0609020204030204" charset="0"/>
              </a:rPr>
              <a:t>    #无穷大</a:t>
            </a:r>
          </a:p>
          <a:p>
            <a:pPr marL="0" indent="0" fontAlgn="auto">
              <a:lnSpc>
                <a:spcPct val="100000"/>
              </a:lnSpc>
              <a:spcBef>
                <a:spcPts val="0"/>
              </a:spcBef>
              <a:buNone/>
            </a:pPr>
            <a:r>
              <a:rPr lang="en-US" sz="1600">
                <a:latin typeface="Consolas" panose="020B0609020204030204" charset="0"/>
              </a:rPr>
              <a:t>    dif = float('inf')</a:t>
            </a:r>
          </a:p>
          <a:p>
            <a:pPr marL="0" indent="0" fontAlgn="auto">
              <a:lnSpc>
                <a:spcPct val="100000"/>
              </a:lnSpc>
              <a:spcBef>
                <a:spcPts val="0"/>
              </a:spcBef>
              <a:buNone/>
            </a:pPr>
            <a:r>
              <a:rPr lang="en-US" sz="1600">
                <a:latin typeface="Consolas" panose="020B0609020204030204" charset="0"/>
              </a:rPr>
              <a:t>    #遍历所有元素，两两比较，比较相邻元素的差值</a:t>
            </a:r>
          </a:p>
          <a:p>
            <a:pPr marL="0" indent="0" fontAlgn="auto">
              <a:lnSpc>
                <a:spcPct val="100000"/>
              </a:lnSpc>
              <a:spcBef>
                <a:spcPts val="0"/>
              </a:spcBef>
              <a:buNone/>
            </a:pPr>
            <a:r>
              <a:rPr lang="en-US" sz="1600">
                <a:latin typeface="Consolas" panose="020B0609020204030204" charset="0"/>
              </a:rPr>
              <a:t>    #使用选择法寻找相差最小的两个元素</a:t>
            </a:r>
          </a:p>
          <a:p>
            <a:pPr marL="0" indent="0" fontAlgn="auto">
              <a:lnSpc>
                <a:spcPct val="100000"/>
              </a:lnSpc>
              <a:spcBef>
                <a:spcPts val="0"/>
              </a:spcBef>
              <a:buNone/>
            </a:pPr>
            <a:r>
              <a:rPr lang="en-US" sz="1600">
                <a:latin typeface="Consolas" panose="020B0609020204030204" charset="0"/>
              </a:rPr>
              <a:t>    for i,v in enumerate(seq[:-1]):</a:t>
            </a:r>
          </a:p>
          <a:p>
            <a:pPr marL="0" indent="0" fontAlgn="auto">
              <a:lnSpc>
                <a:spcPct val="100000"/>
              </a:lnSpc>
              <a:spcBef>
                <a:spcPts val="0"/>
              </a:spcBef>
              <a:buNone/>
            </a:pPr>
            <a:r>
              <a:rPr lang="en-US" sz="1600">
                <a:latin typeface="Consolas" panose="020B0609020204030204" charset="0"/>
              </a:rPr>
              <a:t>        d = abs(v - seq[i+1])</a:t>
            </a:r>
          </a:p>
          <a:p>
            <a:pPr marL="0" indent="0" fontAlgn="auto">
              <a:lnSpc>
                <a:spcPct val="100000"/>
              </a:lnSpc>
              <a:spcBef>
                <a:spcPts val="0"/>
              </a:spcBef>
              <a:buNone/>
            </a:pPr>
            <a:r>
              <a:rPr lang="en-US" sz="1600">
                <a:latin typeface="Consolas" panose="020B0609020204030204" charset="0"/>
              </a:rPr>
              <a:t>        if d &lt; dif:</a:t>
            </a:r>
          </a:p>
          <a:p>
            <a:pPr marL="0" indent="0" fontAlgn="auto">
              <a:lnSpc>
                <a:spcPct val="100000"/>
              </a:lnSpc>
              <a:spcBef>
                <a:spcPts val="0"/>
              </a:spcBef>
              <a:buNone/>
            </a:pPr>
            <a:r>
              <a:rPr lang="en-US" sz="1600">
                <a:latin typeface="Consolas" panose="020B0609020204030204" charset="0"/>
              </a:rPr>
              <a:t>            first, second, dif = v, seq[i+1], d</a:t>
            </a:r>
          </a:p>
          <a:p>
            <a:pPr marL="0" indent="0" fontAlgn="auto">
              <a:lnSpc>
                <a:spcPct val="100000"/>
              </a:lnSpc>
              <a:spcBef>
                <a:spcPts val="0"/>
              </a:spcBef>
              <a:buNone/>
            </a:pPr>
            <a:r>
              <a:rPr lang="en-US" sz="1600">
                <a:latin typeface="Consolas" panose="020B0609020204030204" charset="0"/>
              </a:rPr>
              <a:t>    #返回相差最小的两个元素</a:t>
            </a:r>
          </a:p>
          <a:p>
            <a:pPr marL="0" indent="0" fontAlgn="auto">
              <a:lnSpc>
                <a:spcPct val="100000"/>
              </a:lnSpc>
              <a:spcBef>
                <a:spcPts val="0"/>
              </a:spcBef>
              <a:buNone/>
            </a:pPr>
            <a:r>
              <a:rPr lang="en-US" sz="1600">
                <a:latin typeface="Consolas" panose="020B0609020204030204" charset="0"/>
              </a:rPr>
              <a:t>    return (first, second)</a:t>
            </a:r>
          </a:p>
          <a:p>
            <a:pPr marL="0" indent="0" fontAlgn="auto">
              <a:lnSpc>
                <a:spcPct val="100000"/>
              </a:lnSpc>
              <a:spcBef>
                <a:spcPts val="0"/>
              </a:spcBef>
              <a:buNone/>
            </a:pP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seq = [random.randint(1, 10000) for i in range(20)]</a:t>
            </a:r>
          </a:p>
          <a:p>
            <a:pPr marL="0" indent="0" fontAlgn="auto">
              <a:lnSpc>
                <a:spcPct val="100000"/>
              </a:lnSpc>
              <a:spcBef>
                <a:spcPts val="0"/>
              </a:spcBef>
              <a:buNone/>
            </a:pPr>
            <a:r>
              <a:rPr lang="en-US" sz="1600">
                <a:latin typeface="Consolas" panose="020B0609020204030204" charset="0"/>
              </a:rPr>
              <a:t>print(seq)</a:t>
            </a:r>
          </a:p>
          <a:p>
            <a:pPr marL="0" indent="0" fontAlgn="auto">
              <a:lnSpc>
                <a:spcPct val="100000"/>
              </a:lnSpc>
              <a:spcBef>
                <a:spcPts val="0"/>
              </a:spcBef>
              <a:buNone/>
            </a:pPr>
            <a:r>
              <a:rPr lang="en-US" sz="1600">
                <a:latin typeface="Consolas" panose="020B0609020204030204" charset="0"/>
              </a:rPr>
              <a:t>print(sorted(seq))</a:t>
            </a:r>
          </a:p>
          <a:p>
            <a:pPr marL="0" indent="0" fontAlgn="auto">
              <a:lnSpc>
                <a:spcPct val="100000"/>
              </a:lnSpc>
              <a:spcBef>
                <a:spcPts val="0"/>
              </a:spcBef>
              <a:buNone/>
            </a:pPr>
            <a:r>
              <a:rPr lang="en-US" sz="1600">
                <a:latin typeface="Consolas" panose="020B0609020204030204" charset="0"/>
              </a:rPr>
              <a:t>print(getTwoClosestElements(seq))</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4853940"/>
          </a:xfrm>
        </p:spPr>
        <p:txBody>
          <a:bodyPr>
            <a:normAutofit fontScale="97500" lnSpcReduction="10000"/>
          </a:bodyPr>
          <a:lstStyle/>
          <a:p>
            <a:r>
              <a:rPr lang="en-US" sz="2400" b="1"/>
              <a:t>例5-17</a:t>
            </a:r>
            <a:r>
              <a:rPr lang="en-US" sz="2400"/>
              <a:t>  利用蒙特.卡罗方法计算圆周率近似值。</a:t>
            </a:r>
          </a:p>
          <a:p>
            <a:pPr marL="0" indent="0" fontAlgn="auto">
              <a:lnSpc>
                <a:spcPct val="100000"/>
              </a:lnSpc>
              <a:spcBef>
                <a:spcPts val="0"/>
              </a:spcBef>
              <a:buNone/>
            </a:pPr>
            <a:r>
              <a:rPr lang="en-US" sz="2000">
                <a:latin typeface="Consolas" panose="020B0609020204030204" charset="0"/>
              </a:rPr>
              <a:t>from random import random</a:t>
            </a: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estimatePI(times):</a:t>
            </a:r>
          </a:p>
          <a:p>
            <a:pPr marL="0" indent="0" fontAlgn="auto">
              <a:lnSpc>
                <a:spcPct val="100000"/>
              </a:lnSpc>
              <a:spcBef>
                <a:spcPts val="0"/>
              </a:spcBef>
              <a:buNone/>
            </a:pPr>
            <a:r>
              <a:rPr lang="en-US" sz="2000">
                <a:latin typeface="Consolas" panose="020B0609020204030204" charset="0"/>
              </a:rPr>
              <a:t>    hits = 0</a:t>
            </a:r>
          </a:p>
          <a:p>
            <a:pPr marL="0" indent="0" fontAlgn="auto">
              <a:lnSpc>
                <a:spcPct val="100000"/>
              </a:lnSpc>
              <a:spcBef>
                <a:spcPts val="0"/>
              </a:spcBef>
              <a:buNone/>
            </a:pPr>
            <a:r>
              <a:rPr lang="en-US" sz="2000">
                <a:latin typeface="Consolas" panose="020B0609020204030204" charset="0"/>
              </a:rPr>
              <a:t>    for i in range(times):</a:t>
            </a:r>
          </a:p>
          <a:p>
            <a:pPr marL="0" indent="0" fontAlgn="auto">
              <a:lnSpc>
                <a:spcPct val="100000"/>
              </a:lnSpc>
              <a:spcBef>
                <a:spcPts val="0"/>
              </a:spcBef>
              <a:buNone/>
            </a:pPr>
            <a:r>
              <a:rPr lang="en-US" sz="2000">
                <a:latin typeface="Consolas" panose="020B0609020204030204" charset="0"/>
              </a:rPr>
              <a:t>        x = random()*2 - 1       #random()生成介于0和1之间的小数</a:t>
            </a:r>
          </a:p>
          <a:p>
            <a:pPr marL="0" indent="0" fontAlgn="auto">
              <a:lnSpc>
                <a:spcPct val="100000"/>
              </a:lnSpc>
              <a:spcBef>
                <a:spcPts val="0"/>
              </a:spcBef>
              <a:buNone/>
            </a:pPr>
            <a:r>
              <a:rPr lang="en-US" sz="2000">
                <a:latin typeface="Consolas" panose="020B0609020204030204" charset="0"/>
              </a:rPr>
              <a:t>        y = random()*2 - 1       #该数字乘以2再减1，则介于-1和1之间</a:t>
            </a:r>
          </a:p>
          <a:p>
            <a:pPr marL="0" indent="0" fontAlgn="auto">
              <a:lnSpc>
                <a:spcPct val="100000"/>
              </a:lnSpc>
              <a:spcBef>
                <a:spcPts val="0"/>
              </a:spcBef>
              <a:buNone/>
            </a:pPr>
            <a:r>
              <a:rPr lang="en-US" sz="2000">
                <a:latin typeface="Consolas" panose="020B0609020204030204" charset="0"/>
              </a:rPr>
              <a:t>        if x*x + y*y &lt;= 1:       #落在圆内或圆周上</a:t>
            </a:r>
          </a:p>
          <a:p>
            <a:pPr marL="0" indent="0" fontAlgn="auto">
              <a:lnSpc>
                <a:spcPct val="100000"/>
              </a:lnSpc>
              <a:spcBef>
                <a:spcPts val="0"/>
              </a:spcBef>
              <a:buNone/>
            </a:pPr>
            <a:r>
              <a:rPr lang="en-US" sz="2000">
                <a:latin typeface="Consolas" panose="020B0609020204030204" charset="0"/>
              </a:rPr>
              <a:t>            hits += 1</a:t>
            </a:r>
          </a:p>
          <a:p>
            <a:pPr marL="0" indent="0" fontAlgn="auto">
              <a:lnSpc>
                <a:spcPct val="100000"/>
              </a:lnSpc>
              <a:spcBef>
                <a:spcPts val="0"/>
              </a:spcBef>
              <a:buNone/>
            </a:pPr>
            <a:r>
              <a:rPr lang="en-US" sz="2000">
                <a:latin typeface="Consolas" panose="020B0609020204030204" charset="0"/>
              </a:rPr>
              <a:t>    return 4.0 * hits/times</a:t>
            </a: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print(estimatePI(10000))</a:t>
            </a:r>
          </a:p>
          <a:p>
            <a:pPr marL="0" indent="0" fontAlgn="auto">
              <a:lnSpc>
                <a:spcPct val="100000"/>
              </a:lnSpc>
              <a:spcBef>
                <a:spcPts val="0"/>
              </a:spcBef>
              <a:buNone/>
            </a:pPr>
            <a:r>
              <a:rPr lang="en-US" sz="2000">
                <a:latin typeface="Consolas" panose="020B0609020204030204" charset="0"/>
              </a:rPr>
              <a:t>print(estimatePI(1000000))</a:t>
            </a:r>
          </a:p>
          <a:p>
            <a:pPr marL="0" indent="0" fontAlgn="auto">
              <a:lnSpc>
                <a:spcPct val="100000"/>
              </a:lnSpc>
              <a:spcBef>
                <a:spcPts val="0"/>
              </a:spcBef>
              <a:buNone/>
            </a:pPr>
            <a:r>
              <a:rPr lang="en-US" sz="2000">
                <a:latin typeface="Consolas" panose="020B0609020204030204" charset="0"/>
              </a:rPr>
              <a:t>print(estimatePI(100000000))</a:t>
            </a:r>
          </a:p>
          <a:p>
            <a:pPr marL="0" indent="0" fontAlgn="auto">
              <a:lnSpc>
                <a:spcPct val="100000"/>
              </a:lnSpc>
              <a:spcBef>
                <a:spcPts val="0"/>
              </a:spcBef>
              <a:buNone/>
            </a:pPr>
            <a:r>
              <a:rPr lang="en-US" sz="2000">
                <a:latin typeface="Consolas" panose="020B0609020204030204" charset="0"/>
              </a:rPr>
              <a:t>print(estimatePI(1000000000))</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69</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5.2  </a:t>
            </a:r>
            <a:r>
              <a:rPr lang="zh-CN" altLang="en-US"/>
              <a:t>函数参数</a:t>
            </a:r>
          </a:p>
        </p:txBody>
      </p:sp>
      <p:sp>
        <p:nvSpPr>
          <p:cNvPr id="3" name="内容占位符 2"/>
          <p:cNvSpPr>
            <a:spLocks noGrp="1"/>
          </p:cNvSpPr>
          <p:nvPr>
            <p:ph idx="1"/>
          </p:nvPr>
        </p:nvSpPr>
        <p:spPr/>
        <p:txBody>
          <a:bodyPr/>
          <a:lstStyle/>
          <a:p>
            <a:pPr fontAlgn="auto">
              <a:lnSpc>
                <a:spcPct val="150000"/>
              </a:lnSpc>
            </a:pPr>
            <a:r>
              <a:rPr lang="zh-CN" altLang="en-US" sz="2400" b="1" dirty="0"/>
              <a:t>函数定义时圆括弧内是使用逗号分隔开的形参列表（parameters），函数可以有多个参数，也可以没有参数，但定义和调用时一对圆括弧必须要有，表示这是一个函数并且不接收参数。</a:t>
            </a:r>
          </a:p>
          <a:p>
            <a:pPr fontAlgn="auto">
              <a:lnSpc>
                <a:spcPct val="150000"/>
              </a:lnSpc>
            </a:pPr>
            <a:r>
              <a:rPr lang="zh-CN" altLang="en-US" sz="2400" b="1" dirty="0"/>
              <a:t>调用函数时向其传递实参（arguments），根据不同的参数类型，将实参的</a:t>
            </a:r>
            <a:r>
              <a:rPr lang="zh-CN" altLang="en-US" sz="2400" b="1" dirty="0">
                <a:solidFill>
                  <a:srgbClr val="FF0000"/>
                </a:solidFill>
              </a:rPr>
              <a:t>引用</a:t>
            </a:r>
            <a:r>
              <a:rPr lang="zh-CN" altLang="en-US" sz="2400" b="1" dirty="0"/>
              <a:t>传递给形参。</a:t>
            </a:r>
          </a:p>
          <a:p>
            <a:pPr fontAlgn="auto">
              <a:lnSpc>
                <a:spcPct val="150000"/>
              </a:lnSpc>
            </a:pPr>
            <a:r>
              <a:rPr lang="zh-CN" altLang="en-US" sz="2400" b="1" dirty="0"/>
              <a:t>定义函数时</a:t>
            </a:r>
            <a:r>
              <a:rPr lang="zh-CN" altLang="en-US" sz="2400" b="1" dirty="0">
                <a:solidFill>
                  <a:srgbClr val="FF0000"/>
                </a:solidFill>
              </a:rPr>
              <a:t>不需要声明参数类型</a:t>
            </a:r>
            <a:r>
              <a:rPr lang="zh-CN" altLang="en-US" sz="2400" b="1" dirty="0"/>
              <a:t>，解释器会根据实参的类型</a:t>
            </a:r>
            <a:r>
              <a:rPr lang="zh-CN" altLang="en-US" sz="2400" b="1" dirty="0">
                <a:solidFill>
                  <a:srgbClr val="FF0000"/>
                </a:solidFill>
              </a:rPr>
              <a:t>自动推断</a:t>
            </a:r>
            <a:r>
              <a:rPr lang="zh-CN" altLang="en-US" sz="2400" b="1" dirty="0"/>
              <a:t>形参类型。</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7</a:t>
            </a:fld>
            <a:endParaRPr lang="zh-CN"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normAutofit/>
          </a:bodyPr>
          <a:lstStyle/>
          <a:p>
            <a:r>
              <a:rPr lang="en-US" sz="2400" b="1"/>
              <a:t>例5-18</a:t>
            </a:r>
            <a:r>
              <a:rPr lang="en-US" sz="2400"/>
              <a:t>  模拟蒙蒂霍尔悖论游戏。</a:t>
            </a: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from random import randrange</a:t>
            </a: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init():</a:t>
            </a:r>
          </a:p>
          <a:p>
            <a:pPr marL="0" indent="0" fontAlgn="auto">
              <a:lnSpc>
                <a:spcPct val="100000"/>
              </a:lnSpc>
              <a:spcBef>
                <a:spcPts val="0"/>
              </a:spcBef>
              <a:buNone/>
            </a:pPr>
            <a:r>
              <a:rPr lang="en-US" sz="2000">
                <a:latin typeface="Consolas" panose="020B0609020204030204" charset="0"/>
              </a:rPr>
              <a:t>    '''返回一个字典，键为3个门号，值为门后面的物品'''</a:t>
            </a:r>
          </a:p>
          <a:p>
            <a:pPr marL="0" indent="0" fontAlgn="auto">
              <a:lnSpc>
                <a:spcPct val="100000"/>
              </a:lnSpc>
              <a:spcBef>
                <a:spcPts val="0"/>
              </a:spcBef>
              <a:buNone/>
            </a:pPr>
            <a:r>
              <a:rPr lang="en-US" sz="2000">
                <a:latin typeface="Consolas" panose="020B0609020204030204" charset="0"/>
              </a:rPr>
              <a:t>    result = {i: 'goat' for i in range(3)}</a:t>
            </a:r>
          </a:p>
          <a:p>
            <a:pPr marL="0" indent="0" fontAlgn="auto">
              <a:lnSpc>
                <a:spcPct val="100000"/>
              </a:lnSpc>
              <a:spcBef>
                <a:spcPts val="0"/>
              </a:spcBef>
              <a:buNone/>
            </a:pPr>
            <a:r>
              <a:rPr lang="en-US" sz="2000">
                <a:latin typeface="Consolas" panose="020B0609020204030204" charset="0"/>
              </a:rPr>
              <a:t>    r = randrange(3)</a:t>
            </a:r>
          </a:p>
          <a:p>
            <a:pPr marL="0" indent="0" fontAlgn="auto">
              <a:lnSpc>
                <a:spcPct val="100000"/>
              </a:lnSpc>
              <a:spcBef>
                <a:spcPts val="0"/>
              </a:spcBef>
              <a:buNone/>
            </a:pPr>
            <a:r>
              <a:rPr lang="en-US" sz="2000">
                <a:latin typeface="Consolas" panose="020B0609020204030204" charset="0"/>
              </a:rPr>
              <a:t>    #在某个随机的门后面放一辆汽车，其他两个门后面仍然是山羊</a:t>
            </a:r>
          </a:p>
          <a:p>
            <a:pPr marL="0" indent="0" fontAlgn="auto">
              <a:lnSpc>
                <a:spcPct val="100000"/>
              </a:lnSpc>
              <a:spcBef>
                <a:spcPts val="0"/>
              </a:spcBef>
              <a:buNone/>
            </a:pPr>
            <a:r>
              <a:rPr lang="en-US" sz="2000">
                <a:latin typeface="Consolas" panose="020B0609020204030204" charset="0"/>
              </a:rPr>
              <a:t>    result[r] = 'car'</a:t>
            </a:r>
          </a:p>
          <a:p>
            <a:pPr marL="0" indent="0" fontAlgn="auto">
              <a:lnSpc>
                <a:spcPct val="100000"/>
              </a:lnSpc>
              <a:spcBef>
                <a:spcPts val="0"/>
              </a:spcBef>
              <a:buNone/>
            </a:pPr>
            <a:r>
              <a:rPr lang="en-US" sz="2000">
                <a:latin typeface="Consolas" panose="020B0609020204030204" charset="0"/>
              </a:rPr>
              <a:t>    return result</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70</a:t>
            </a:fld>
            <a:endParaRPr lang="zh-CN" alt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299075"/>
          </a:xfrm>
        </p:spPr>
        <p:txBody>
          <a:bodyPr>
            <a:normAutofit fontScale="85000" lnSpcReduction="20000"/>
          </a:bodyPr>
          <a:lstStyle/>
          <a:p>
            <a:pPr marL="0" indent="0" fontAlgn="auto">
              <a:lnSpc>
                <a:spcPct val="100000"/>
              </a:lnSpc>
              <a:spcBef>
                <a:spcPts val="0"/>
              </a:spcBef>
              <a:buNone/>
            </a:pPr>
            <a:r>
              <a:rPr lang="en-US" sz="1800">
                <a:latin typeface="Consolas" panose="020B0609020204030204" charset="0"/>
              </a:rPr>
              <a:t>def startGame():</a:t>
            </a:r>
          </a:p>
          <a:p>
            <a:pPr marL="0" indent="0" fontAlgn="auto">
              <a:lnSpc>
                <a:spcPct val="100000"/>
              </a:lnSpc>
              <a:spcBef>
                <a:spcPts val="0"/>
              </a:spcBef>
              <a:buNone/>
            </a:pPr>
            <a:r>
              <a:rPr lang="en-US" sz="1800">
                <a:latin typeface="Consolas" panose="020B0609020204030204" charset="0"/>
              </a:rPr>
              <a:t>    #获取本次游戏中每个门的情况</a:t>
            </a:r>
          </a:p>
          <a:p>
            <a:pPr marL="0" indent="0" fontAlgn="auto">
              <a:lnSpc>
                <a:spcPct val="100000"/>
              </a:lnSpc>
              <a:spcBef>
                <a:spcPts val="0"/>
              </a:spcBef>
              <a:buNone/>
            </a:pPr>
            <a:r>
              <a:rPr lang="en-US" sz="1800">
                <a:latin typeface="Consolas" panose="020B0609020204030204" charset="0"/>
              </a:rPr>
              <a:t>    doors = init()</a:t>
            </a:r>
          </a:p>
          <a:p>
            <a:pPr marL="0" indent="0" fontAlgn="auto">
              <a:lnSpc>
                <a:spcPct val="100000"/>
              </a:lnSpc>
              <a:spcBef>
                <a:spcPts val="0"/>
              </a:spcBef>
              <a:buNone/>
            </a:pPr>
            <a:r>
              <a:rPr lang="en-US" sz="1800">
                <a:latin typeface="Consolas" panose="020B0609020204030204" charset="0"/>
              </a:rPr>
              <a:t>    #获取玩家选择的门号</a:t>
            </a:r>
          </a:p>
          <a:p>
            <a:pPr marL="0" indent="0" fontAlgn="auto">
              <a:lnSpc>
                <a:spcPct val="100000"/>
              </a:lnSpc>
              <a:spcBef>
                <a:spcPts val="0"/>
              </a:spcBef>
              <a:buNone/>
            </a:pPr>
            <a:r>
              <a:rPr lang="en-US" sz="1800">
                <a:latin typeface="Consolas" panose="020B0609020204030204" charset="0"/>
              </a:rPr>
              <a:t>    while True:</a:t>
            </a:r>
          </a:p>
          <a:p>
            <a:pPr marL="0" indent="0" fontAlgn="auto">
              <a:lnSpc>
                <a:spcPct val="100000"/>
              </a:lnSpc>
              <a:spcBef>
                <a:spcPts val="0"/>
              </a:spcBef>
              <a:buNone/>
            </a:pPr>
            <a:r>
              <a:rPr lang="en-US" sz="1800">
                <a:latin typeface="Consolas" panose="020B0609020204030204" charset="0"/>
              </a:rPr>
              <a:t>        try:</a:t>
            </a:r>
          </a:p>
          <a:p>
            <a:pPr marL="0" indent="0" fontAlgn="auto">
              <a:lnSpc>
                <a:spcPct val="100000"/>
              </a:lnSpc>
              <a:spcBef>
                <a:spcPts val="0"/>
              </a:spcBef>
              <a:buNone/>
            </a:pPr>
            <a:r>
              <a:rPr lang="en-US" sz="1800">
                <a:latin typeface="Consolas" panose="020B0609020204030204" charset="0"/>
              </a:rPr>
              <a:t>            firstDoorNum = int(input('Choose a door to open:'))</a:t>
            </a:r>
          </a:p>
          <a:p>
            <a:pPr marL="0" indent="0" fontAlgn="auto">
              <a:lnSpc>
                <a:spcPct val="100000"/>
              </a:lnSpc>
              <a:spcBef>
                <a:spcPts val="0"/>
              </a:spcBef>
              <a:buNone/>
            </a:pPr>
            <a:r>
              <a:rPr lang="en-US" sz="1800">
                <a:latin typeface="Consolas" panose="020B0609020204030204" charset="0"/>
              </a:rPr>
              <a:t>            assert 0&lt;= firstDoorNum &lt;=2</a:t>
            </a:r>
          </a:p>
          <a:p>
            <a:pPr marL="0" indent="0" fontAlgn="auto">
              <a:lnSpc>
                <a:spcPct val="100000"/>
              </a:lnSpc>
              <a:spcBef>
                <a:spcPts val="0"/>
              </a:spcBef>
              <a:buNone/>
            </a:pPr>
            <a:r>
              <a:rPr lang="en-US" sz="1800">
                <a:latin typeface="Consolas" panose="020B0609020204030204" charset="0"/>
              </a:rPr>
              <a:t>            break</a:t>
            </a:r>
          </a:p>
          <a:p>
            <a:pPr marL="0" indent="0" fontAlgn="auto">
              <a:lnSpc>
                <a:spcPct val="100000"/>
              </a:lnSpc>
              <a:spcBef>
                <a:spcPts val="0"/>
              </a:spcBef>
              <a:buNone/>
            </a:pPr>
            <a:r>
              <a:rPr lang="en-US" sz="1800">
                <a:latin typeface="Consolas" panose="020B0609020204030204" charset="0"/>
              </a:rPr>
              <a:t>        except:</a:t>
            </a:r>
          </a:p>
          <a:p>
            <a:pPr marL="0" indent="0" fontAlgn="auto">
              <a:lnSpc>
                <a:spcPct val="100000"/>
              </a:lnSpc>
              <a:spcBef>
                <a:spcPts val="0"/>
              </a:spcBef>
              <a:buNone/>
            </a:pPr>
            <a:r>
              <a:rPr lang="en-US" sz="1800">
                <a:latin typeface="Consolas" panose="020B0609020204030204" charset="0"/>
              </a:rPr>
              <a:t>            print('Door number must be between {} and {}'.format(0, 2))</a:t>
            </a: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#主持人查看另外两个门后的物品情况</a:t>
            </a:r>
          </a:p>
          <a:p>
            <a:pPr marL="0" indent="0" fontAlgn="auto">
              <a:lnSpc>
                <a:spcPct val="100000"/>
              </a:lnSpc>
              <a:spcBef>
                <a:spcPts val="0"/>
              </a:spcBef>
              <a:buNone/>
            </a:pPr>
            <a:r>
              <a:rPr lang="en-US" sz="1800">
                <a:latin typeface="Consolas" panose="020B0609020204030204" charset="0"/>
              </a:rPr>
              <a:t>    #字典的keys()方法返回结果可以当作集合使用，支持使用减法计算差集</a:t>
            </a:r>
          </a:p>
          <a:p>
            <a:pPr marL="0" indent="0" fontAlgn="auto">
              <a:lnSpc>
                <a:spcPct val="100000"/>
              </a:lnSpc>
              <a:spcBef>
                <a:spcPts val="0"/>
              </a:spcBef>
              <a:buNone/>
            </a:pPr>
            <a:r>
              <a:rPr lang="en-US" sz="1800">
                <a:latin typeface="Consolas" panose="020B0609020204030204" charset="0"/>
              </a:rPr>
              <a:t>    for door in doors.keys()-{firstDoorNum}:</a:t>
            </a:r>
          </a:p>
          <a:p>
            <a:pPr marL="0" indent="0" fontAlgn="auto">
              <a:lnSpc>
                <a:spcPct val="100000"/>
              </a:lnSpc>
              <a:spcBef>
                <a:spcPts val="0"/>
              </a:spcBef>
              <a:buNone/>
            </a:pPr>
            <a:r>
              <a:rPr lang="en-US" sz="1800">
                <a:latin typeface="Consolas" panose="020B0609020204030204" charset="0"/>
              </a:rPr>
              <a:t>        #打开其中一个后面为山羊的门</a:t>
            </a:r>
          </a:p>
          <a:p>
            <a:pPr marL="0" indent="0" fontAlgn="auto">
              <a:lnSpc>
                <a:spcPct val="100000"/>
              </a:lnSpc>
              <a:spcBef>
                <a:spcPts val="0"/>
              </a:spcBef>
              <a:buNone/>
            </a:pPr>
            <a:r>
              <a:rPr lang="en-US" sz="1800">
                <a:latin typeface="Consolas" panose="020B0609020204030204" charset="0"/>
              </a:rPr>
              <a:t>        if doors[door] == 'goat':</a:t>
            </a:r>
          </a:p>
          <a:p>
            <a:pPr marL="0" indent="0" fontAlgn="auto">
              <a:lnSpc>
                <a:spcPct val="100000"/>
              </a:lnSpc>
              <a:spcBef>
                <a:spcPts val="0"/>
              </a:spcBef>
              <a:buNone/>
            </a:pPr>
            <a:r>
              <a:rPr lang="en-US" sz="1800">
                <a:latin typeface="Consolas" panose="020B0609020204030204" charset="0"/>
              </a:rPr>
              <a:t>            print('"goat" behind the door', door)</a:t>
            </a:r>
          </a:p>
          <a:p>
            <a:pPr marL="0" indent="0" fontAlgn="auto">
              <a:lnSpc>
                <a:spcPct val="100000"/>
              </a:lnSpc>
              <a:spcBef>
                <a:spcPts val="0"/>
              </a:spcBef>
              <a:buNone/>
            </a:pPr>
            <a:r>
              <a:rPr lang="en-US" sz="1800">
                <a:latin typeface="Consolas" panose="020B0609020204030204" charset="0"/>
              </a:rPr>
              <a:t>            #获取第三个门号，让玩家纠结</a:t>
            </a:r>
          </a:p>
          <a:p>
            <a:pPr marL="0" indent="0" fontAlgn="auto">
              <a:lnSpc>
                <a:spcPct val="100000"/>
              </a:lnSpc>
              <a:spcBef>
                <a:spcPts val="0"/>
              </a:spcBef>
              <a:buNone/>
            </a:pPr>
            <a:r>
              <a:rPr lang="en-US" sz="1800">
                <a:latin typeface="Consolas" panose="020B0609020204030204" charset="0"/>
              </a:rPr>
              <a:t>            thirdDoor = (doors.keys()-{door, firstDoorNum}).pop()</a:t>
            </a:r>
          </a:p>
          <a:p>
            <a:pPr marL="0" indent="0" fontAlgn="auto">
              <a:lnSpc>
                <a:spcPct val="100000"/>
              </a:lnSpc>
              <a:spcBef>
                <a:spcPts val="0"/>
              </a:spcBef>
              <a:buNone/>
            </a:pPr>
            <a:r>
              <a:rPr lang="en-US" sz="1800">
                <a:latin typeface="Consolas" panose="020B0609020204030204" charset="0"/>
              </a:rPr>
              <a:t>            change = input('Switch to {}?(y/n)'.format(thirdDoor))</a:t>
            </a:r>
          </a:p>
          <a:p>
            <a:pPr marL="0" indent="0" fontAlgn="auto">
              <a:lnSpc>
                <a:spcPct val="100000"/>
              </a:lnSpc>
              <a:spcBef>
                <a:spcPts val="0"/>
              </a:spcBef>
              <a:buNone/>
            </a:pPr>
            <a:r>
              <a:rPr lang="en-US" sz="1800">
                <a:latin typeface="Consolas" panose="020B0609020204030204" charset="0"/>
              </a:rPr>
              <a:t>            finalDoorNum = thirdDoor if change=='y' else firstDoorNum</a:t>
            </a:r>
          </a:p>
          <a:p>
            <a:pPr marL="0" indent="0" fontAlgn="auto">
              <a:lnSpc>
                <a:spcPct val="100000"/>
              </a:lnSpc>
              <a:spcBef>
                <a:spcPts val="0"/>
              </a:spcBef>
              <a:buNone/>
            </a:pPr>
            <a:r>
              <a:rPr lang="en-US" sz="1800">
                <a:latin typeface="Consolas" panose="020B0609020204030204" charset="0"/>
              </a:rPr>
              <a:t>            if doors[finalDoorNum] == 'goat':</a:t>
            </a:r>
          </a:p>
          <a:p>
            <a:pPr marL="0" indent="0" fontAlgn="auto">
              <a:lnSpc>
                <a:spcPct val="100000"/>
              </a:lnSpc>
              <a:spcBef>
                <a:spcPts val="0"/>
              </a:spcBef>
              <a:buNone/>
            </a:pPr>
            <a:r>
              <a:rPr lang="en-US" sz="1800">
                <a:latin typeface="Consolas" panose="020B0609020204030204" charset="0"/>
              </a:rPr>
              <a:t>                return 'I Win!'</a:t>
            </a:r>
          </a:p>
          <a:p>
            <a:pPr marL="0" indent="0" fontAlgn="auto">
              <a:lnSpc>
                <a:spcPct val="100000"/>
              </a:lnSpc>
              <a:spcBef>
                <a:spcPts val="0"/>
              </a:spcBef>
              <a:buNone/>
            </a:pPr>
            <a:r>
              <a:rPr lang="en-US" sz="1800">
                <a:latin typeface="Consolas" panose="020B0609020204030204" charset="0"/>
              </a:rPr>
              <a:t>            else:</a:t>
            </a:r>
          </a:p>
          <a:p>
            <a:pPr marL="0" indent="0" fontAlgn="auto">
              <a:lnSpc>
                <a:spcPct val="100000"/>
              </a:lnSpc>
              <a:spcBef>
                <a:spcPts val="0"/>
              </a:spcBef>
              <a:buNone/>
            </a:pPr>
            <a:r>
              <a:rPr lang="en-US" sz="1800">
                <a:latin typeface="Consolas" panose="020B0609020204030204" charset="0"/>
              </a:rPr>
              <a:t>                return 'You Win.'</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71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lstStyle/>
          <a:p>
            <a:pPr marL="0" indent="0">
              <a:buNone/>
            </a:pPr>
            <a:r>
              <a:rPr lang="en-US" sz="2000">
                <a:latin typeface="Consolas" panose="020B0609020204030204" charset="0"/>
              </a:rPr>
              <a:t>while True:</a:t>
            </a:r>
          </a:p>
          <a:p>
            <a:pPr marL="0" indent="0">
              <a:buNone/>
            </a:pPr>
            <a:r>
              <a:rPr lang="en-US" sz="2000">
                <a:latin typeface="Consolas" panose="020B0609020204030204" charset="0"/>
              </a:rPr>
              <a:t>    print('='*30)</a:t>
            </a:r>
          </a:p>
          <a:p>
            <a:pPr marL="0" indent="0">
              <a:buNone/>
            </a:pPr>
            <a:r>
              <a:rPr lang="en-US" sz="2000">
                <a:latin typeface="Consolas" panose="020B0609020204030204" charset="0"/>
              </a:rPr>
              <a:t>    print(startGame())</a:t>
            </a:r>
          </a:p>
          <a:p>
            <a:pPr marL="0" indent="0">
              <a:buNone/>
            </a:pPr>
            <a:r>
              <a:rPr lang="en-US" sz="2000">
                <a:latin typeface="Consolas" panose="020B0609020204030204" charset="0"/>
              </a:rPr>
              <a:t>    r = input('Do you want to try once more?(y/n)')</a:t>
            </a:r>
          </a:p>
          <a:p>
            <a:pPr marL="0" indent="0">
              <a:buNone/>
            </a:pPr>
            <a:r>
              <a:rPr lang="en-US" sz="2000">
                <a:latin typeface="Consolas" panose="020B0609020204030204" charset="0"/>
              </a:rPr>
              <a:t>    if r == 'n':</a:t>
            </a:r>
          </a:p>
          <a:p>
            <a:pPr marL="0" indent="0">
              <a:buNone/>
            </a:pPr>
            <a:r>
              <a:rPr lang="en-US" sz="2000">
                <a:latin typeface="Consolas" panose="020B0609020204030204" charset="0"/>
              </a:rPr>
              <a:t>        break</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72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5.2.1  位置参数</a:t>
            </a:r>
          </a:p>
        </p:txBody>
      </p:sp>
      <p:sp>
        <p:nvSpPr>
          <p:cNvPr id="3" name="内容占位符 2"/>
          <p:cNvSpPr>
            <a:spLocks noGrp="1"/>
          </p:cNvSpPr>
          <p:nvPr>
            <p:ph idx="1"/>
          </p:nvPr>
        </p:nvSpPr>
        <p:spPr/>
        <p:txBody>
          <a:bodyPr>
            <a:normAutofit/>
          </a:bodyPr>
          <a:lstStyle/>
          <a:p>
            <a:pPr fontAlgn="base">
              <a:lnSpc>
                <a:spcPct val="150000"/>
              </a:lnSpc>
              <a:spcBef>
                <a:spcPts val="0"/>
              </a:spcBef>
              <a:buFont typeface="Wingdings" panose="05000000000000000000" charset="0"/>
              <a:buChar char="§"/>
            </a:pPr>
            <a:r>
              <a:rPr lang="en-US" sz="2400" b="1" dirty="0" err="1">
                <a:sym typeface="+mn-ea"/>
              </a:rPr>
              <a:t>位置参数（positional</a:t>
            </a:r>
            <a:r>
              <a:rPr lang="en-US" sz="2400" b="1" dirty="0">
                <a:sym typeface="+mn-ea"/>
              </a:rPr>
              <a:t> </a:t>
            </a:r>
            <a:r>
              <a:rPr lang="en-US" sz="2400" b="1" dirty="0" err="1">
                <a:sym typeface="+mn-ea"/>
              </a:rPr>
              <a:t>arguments）是比较常用的形式，调用函数时</a:t>
            </a:r>
            <a:r>
              <a:rPr lang="en-US" sz="2400" b="1" dirty="0" err="1">
                <a:solidFill>
                  <a:srgbClr val="FF0000"/>
                </a:solidFill>
                <a:sym typeface="+mn-ea"/>
              </a:rPr>
              <a:t>实参和形参的顺序必须严格一致</a:t>
            </a:r>
            <a:r>
              <a:rPr lang="en-US" sz="2400" b="1" dirty="0" err="1">
                <a:sym typeface="+mn-ea"/>
              </a:rPr>
              <a:t>，并且</a:t>
            </a:r>
            <a:r>
              <a:rPr lang="en-US" sz="2400" b="1" dirty="0" err="1">
                <a:solidFill>
                  <a:srgbClr val="FF0000"/>
                </a:solidFill>
                <a:sym typeface="+mn-ea"/>
              </a:rPr>
              <a:t>实参和形参的数量必须相同</a:t>
            </a:r>
            <a:r>
              <a:rPr lang="en-US" sz="2400" b="1" dirty="0">
                <a:sym typeface="+mn-ea"/>
              </a:rPr>
              <a:t>。</a:t>
            </a:r>
            <a:endParaRPr lang="en-US" sz="2400" b="1" strike="noStrike" noProof="1"/>
          </a:p>
          <a:p>
            <a:pPr marL="0" indent="0" fontAlgn="base">
              <a:spcBef>
                <a:spcPts val="0"/>
              </a:spcBef>
              <a:buNone/>
            </a:pPr>
            <a:r>
              <a:rPr lang="en-US" sz="2000" b="1" dirty="0">
                <a:latin typeface="Consolas" panose="020B0609020204030204" charset="0"/>
                <a:sym typeface="+mn-ea"/>
              </a:rPr>
              <a:t>&gt;&gt;&gt; </a:t>
            </a:r>
            <a:r>
              <a:rPr lang="en-US" sz="2000" b="1" dirty="0" err="1">
                <a:latin typeface="Consolas" panose="020B0609020204030204" charset="0"/>
                <a:sym typeface="+mn-ea"/>
              </a:rPr>
              <a:t>def</a:t>
            </a:r>
            <a:r>
              <a:rPr lang="en-US" sz="2000" b="1" dirty="0">
                <a:latin typeface="Consolas" panose="020B0609020204030204" charset="0"/>
                <a:sym typeface="+mn-ea"/>
              </a:rPr>
              <a:t> demo(a, b, c):</a:t>
            </a:r>
            <a:endParaRPr lang="en-US" sz="2000" b="1" strike="noStrike" noProof="1">
              <a:latin typeface="Consolas" panose="020B0609020204030204" charset="0"/>
            </a:endParaRPr>
          </a:p>
          <a:p>
            <a:pPr marL="0" indent="0" fontAlgn="base">
              <a:spcBef>
                <a:spcPts val="0"/>
              </a:spcBef>
              <a:buNone/>
            </a:pPr>
            <a:r>
              <a:rPr lang="en-US" sz="2000" b="1" dirty="0">
                <a:latin typeface="Consolas" panose="020B0609020204030204" charset="0"/>
                <a:sym typeface="+mn-ea"/>
              </a:rPr>
              <a:t>    print(a, b, c)</a:t>
            </a:r>
            <a:endParaRPr lang="en-US" sz="2000" b="1" strike="noStrike" noProof="1">
              <a:latin typeface="Consolas" panose="020B0609020204030204" charset="0"/>
            </a:endParaRPr>
          </a:p>
          <a:p>
            <a:pPr marL="0" indent="0" fontAlgn="base">
              <a:spcBef>
                <a:spcPts val="0"/>
              </a:spcBef>
              <a:buNone/>
            </a:pPr>
            <a:r>
              <a:rPr lang="en-US" sz="2000" b="1" dirty="0">
                <a:latin typeface="Consolas" panose="020B0609020204030204" charset="0"/>
                <a:sym typeface="+mn-ea"/>
              </a:rPr>
              <a:t>&gt;&gt;&gt; demo(3, 4, 5)                   #</a:t>
            </a:r>
            <a:r>
              <a:rPr lang="zh-CN" altLang="en-US" sz="2000" b="1" dirty="0">
                <a:latin typeface="Consolas" panose="020B0609020204030204" charset="0"/>
                <a:sym typeface="+mn-ea"/>
              </a:rPr>
              <a:t>按位置传递参数</a:t>
            </a:r>
            <a:endParaRPr lang="zh-CN" altLang="en-US" sz="2000" b="1" strike="noStrike" noProof="1">
              <a:latin typeface="Consolas" panose="020B0609020204030204" charset="0"/>
              <a:sym typeface="+mn-ea"/>
            </a:endParaRPr>
          </a:p>
          <a:p>
            <a:pPr marL="0" indent="0" fontAlgn="base">
              <a:spcBef>
                <a:spcPts val="0"/>
              </a:spcBef>
              <a:buNone/>
            </a:pPr>
            <a:r>
              <a:rPr lang="en-US" sz="2000" b="1" dirty="0">
                <a:solidFill>
                  <a:srgbClr val="00B0F0"/>
                </a:solidFill>
                <a:latin typeface="Consolas" panose="020B0609020204030204" charset="0"/>
                <a:sym typeface="+mn-ea"/>
              </a:rPr>
              <a:t>3 4 5</a:t>
            </a:r>
            <a:endParaRPr lang="en-US" sz="2000" b="1" strike="noStrike" noProof="1">
              <a:solidFill>
                <a:srgbClr val="00B0F0"/>
              </a:solidFill>
              <a:latin typeface="Consolas" panose="020B0609020204030204" charset="0"/>
              <a:sym typeface="+mn-ea"/>
            </a:endParaRPr>
          </a:p>
          <a:p>
            <a:pPr marL="0" indent="0" fontAlgn="base">
              <a:spcBef>
                <a:spcPts val="0"/>
              </a:spcBef>
              <a:buNone/>
            </a:pPr>
            <a:r>
              <a:rPr lang="en-US" sz="2000" b="1" dirty="0">
                <a:latin typeface="Consolas" panose="020B0609020204030204" charset="0"/>
                <a:sym typeface="+mn-ea"/>
              </a:rPr>
              <a:t>&gt;&gt;&gt; demo(3, 5, 4)</a:t>
            </a:r>
            <a:endParaRPr lang="en-US" sz="2000" b="1" strike="noStrike" noProof="1">
              <a:latin typeface="Consolas" panose="020B0609020204030204" charset="0"/>
            </a:endParaRPr>
          </a:p>
          <a:p>
            <a:pPr marL="0" indent="0" fontAlgn="base">
              <a:spcBef>
                <a:spcPts val="0"/>
              </a:spcBef>
              <a:buNone/>
            </a:pPr>
            <a:r>
              <a:rPr lang="en-US" sz="2000" b="1" dirty="0">
                <a:solidFill>
                  <a:srgbClr val="00B0F0"/>
                </a:solidFill>
                <a:latin typeface="Consolas" panose="020B0609020204030204" charset="0"/>
                <a:sym typeface="+mn-ea"/>
              </a:rPr>
              <a:t>3 5 4</a:t>
            </a:r>
            <a:endParaRPr lang="en-US" sz="2000" b="1" strike="noStrike" noProof="1">
              <a:solidFill>
                <a:srgbClr val="00B0F0"/>
              </a:solidFill>
              <a:latin typeface="Consolas" panose="020B0609020204030204" charset="0"/>
              <a:sym typeface="+mn-ea"/>
            </a:endParaRPr>
          </a:p>
          <a:p>
            <a:pPr marL="0" indent="0" fontAlgn="base">
              <a:spcBef>
                <a:spcPts val="0"/>
              </a:spcBef>
              <a:buNone/>
            </a:pPr>
            <a:r>
              <a:rPr lang="en-US" sz="2000" b="1" dirty="0">
                <a:latin typeface="Consolas" panose="020B0609020204030204" charset="0"/>
                <a:sym typeface="+mn-ea"/>
              </a:rPr>
              <a:t>&gt;&gt;&gt; demo(1, 2, 3, 4)                #</a:t>
            </a:r>
            <a:r>
              <a:rPr lang="en-US" sz="2000" b="1" dirty="0" err="1">
                <a:latin typeface="Consolas" panose="020B0609020204030204" charset="0"/>
                <a:sym typeface="+mn-ea"/>
              </a:rPr>
              <a:t>实参与形参数量必须相同</a:t>
            </a:r>
            <a:endParaRPr lang="en-US" sz="2000" b="1" strike="noStrike" noProof="1">
              <a:latin typeface="Consolas" panose="020B0609020204030204" charset="0"/>
            </a:endParaRPr>
          </a:p>
          <a:p>
            <a:pPr marL="0" indent="0" fontAlgn="base">
              <a:spcBef>
                <a:spcPts val="0"/>
              </a:spcBef>
              <a:buNone/>
            </a:pPr>
            <a:r>
              <a:rPr lang="en-US" sz="2000" b="1" dirty="0" err="1">
                <a:solidFill>
                  <a:srgbClr val="FF0000"/>
                </a:solidFill>
                <a:latin typeface="Consolas" panose="020B0609020204030204" charset="0"/>
                <a:sym typeface="+mn-ea"/>
              </a:rPr>
              <a:t>TypeError</a:t>
            </a:r>
            <a:r>
              <a:rPr lang="en-US" sz="2000" b="1" dirty="0">
                <a:solidFill>
                  <a:srgbClr val="FF0000"/>
                </a:solidFill>
                <a:latin typeface="Consolas" panose="020B0609020204030204" charset="0"/>
                <a:sym typeface="+mn-ea"/>
              </a:rPr>
              <a:t>: demo() takes 3 positional arguments but 4 were given</a:t>
            </a:r>
            <a:endParaRPr lang="zh-CN" altLang="en-US" sz="2000" b="1" dirty="0">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5.2.2  默认值参数</a:t>
            </a:r>
          </a:p>
        </p:txBody>
      </p:sp>
      <p:sp>
        <p:nvSpPr>
          <p:cNvPr id="3" name="内容占位符 2"/>
          <p:cNvSpPr>
            <a:spLocks noGrp="1"/>
          </p:cNvSpPr>
          <p:nvPr>
            <p:ph idx="1"/>
          </p:nvPr>
        </p:nvSpPr>
        <p:spPr/>
        <p:txBody>
          <a:bodyPr/>
          <a:lstStyle/>
          <a:p>
            <a:pPr fontAlgn="auto">
              <a:lnSpc>
                <a:spcPct val="150000"/>
              </a:lnSpc>
            </a:pPr>
            <a:r>
              <a:rPr lang="zh-CN" altLang="en-US" sz="2400" b="1" dirty="0"/>
              <a:t>在调用带有默认值参数的函数时，可以不用为设置了默认值的形参进行传值，此时函数将会直接使用函数定义时设置的默认值，当然也可以通过显式赋值来替换其默认值。</a:t>
            </a:r>
            <a:r>
              <a:rPr lang="zh-CN" altLang="en-US" sz="2400" b="1" dirty="0">
                <a:solidFill>
                  <a:srgbClr val="FF0000"/>
                </a:solidFill>
              </a:rPr>
              <a:t>在调用函数时是否为默认值参数传递实参是可选的</a:t>
            </a:r>
            <a:r>
              <a:rPr lang="zh-CN" altLang="en-US" sz="2400" b="1" dirty="0"/>
              <a:t>。</a:t>
            </a:r>
          </a:p>
          <a:p>
            <a:pPr fontAlgn="auto">
              <a:lnSpc>
                <a:spcPct val="150000"/>
              </a:lnSpc>
            </a:pPr>
            <a:r>
              <a:rPr lang="zh-CN" altLang="en-US" sz="2400" b="1" dirty="0"/>
              <a:t>需要注意的是，在定义带有默认值参数的函数时，任何一个默认值参数</a:t>
            </a:r>
            <a:r>
              <a:rPr lang="zh-CN" altLang="en-US" sz="2400" b="1" dirty="0">
                <a:solidFill>
                  <a:srgbClr val="FF0000"/>
                </a:solidFill>
              </a:rPr>
              <a:t>右边</a:t>
            </a:r>
            <a:r>
              <a:rPr lang="zh-CN" altLang="en-US" sz="2400" b="1" dirty="0"/>
              <a:t>都</a:t>
            </a:r>
            <a:r>
              <a:rPr lang="zh-CN" altLang="en-US" sz="2400" b="1" dirty="0">
                <a:solidFill>
                  <a:srgbClr val="FF0000"/>
                </a:solidFill>
              </a:rPr>
              <a:t>不能</a:t>
            </a:r>
            <a:r>
              <a:rPr lang="zh-CN" altLang="en-US" sz="2400" b="1" dirty="0"/>
              <a:t>再出现没有默认值的普通位置参数，否则会提示语法错误。</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PROBLEMSCORE" val="1.0"/>
  <p:tag name="PROBLEMSCORE_HALF" val="0.5"/>
  <p:tag name="RAINPROBLEMTYPE" val="MultipleChoice"/>
  <p:tag name="RAINPROBLEM" val="MultipleChoice"/>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 val="MultipleChoice"/>
  <p:tag name="PROBLEMHASREMARK" val="True"/>
  <p:tag name="PROBLEMSCORE" val="2.0"/>
  <p:tag name="PROBLEMREMARK" val="解析:添加了两次egg键相同，值为2，添加了一次milk，值为1，所以输出：{'egg':2,'milk':1}&#10;"/>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7.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78.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9.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1272</TotalTime>
  <Words>6049</Words>
  <Application>Microsoft Office PowerPoint</Application>
  <PresentationFormat>自定义</PresentationFormat>
  <Paragraphs>905</Paragraphs>
  <Slides>72</Slides>
  <Notes>6</Notes>
  <HiddenSlides>0</HiddenSlides>
  <MMClips>0</MMClips>
  <ScaleCrop>false</ScaleCrop>
  <HeadingPairs>
    <vt:vector size="4" baseType="variant">
      <vt:variant>
        <vt:lpstr>主题</vt:lpstr>
      </vt:variant>
      <vt:variant>
        <vt:i4>1</vt:i4>
      </vt:variant>
      <vt:variant>
        <vt:lpstr>幻灯片标题</vt:lpstr>
      </vt:variant>
      <vt:variant>
        <vt:i4>72</vt:i4>
      </vt:variant>
    </vt:vector>
  </HeadingPairs>
  <TitlesOfParts>
    <vt:vector size="73" baseType="lpstr">
      <vt:lpstr>Office 主题</vt:lpstr>
      <vt:lpstr>第5章  函数</vt:lpstr>
      <vt:lpstr>5.1.1  函数定义与调用基本语法</vt:lpstr>
      <vt:lpstr>5.1.1  函数定义与调用基本语法</vt:lpstr>
      <vt:lpstr>5.1.2  函数递归调用</vt:lpstr>
      <vt:lpstr>5.1.2  函数递归调用</vt:lpstr>
      <vt:lpstr>5.1.2  函数递归调用</vt:lpstr>
      <vt:lpstr>5.2  函数参数</vt:lpstr>
      <vt:lpstr>5.2.1  位置参数</vt:lpstr>
      <vt:lpstr>5.2.2  默认值参数</vt:lpstr>
      <vt:lpstr>5.2.2  默认值参数</vt:lpstr>
      <vt:lpstr>5.2.2  默认值参数</vt:lpstr>
      <vt:lpstr>5.2.3  关键参数</vt:lpstr>
      <vt:lpstr>5.2.4  可变长度参数</vt:lpstr>
      <vt:lpstr>5.2.4  可变长度参数</vt:lpstr>
      <vt:lpstr>PowerPoint 演示文稿</vt:lpstr>
      <vt:lpstr>5.2.4  可变长度参数</vt:lpstr>
      <vt:lpstr>PowerPoint 演示文稿</vt:lpstr>
      <vt:lpstr>5.2.5  传递参数时的序列解包</vt:lpstr>
      <vt:lpstr>5.2.5  传递参数时的序列解包</vt:lpstr>
      <vt:lpstr>5.3  变量作用域</vt:lpstr>
      <vt:lpstr>5.3  变量作用域</vt:lpstr>
      <vt:lpstr>5.3  变量作用域</vt:lpstr>
      <vt:lpstr>5.3  变量作用域</vt:lpstr>
      <vt:lpstr>5.3  变量作用域</vt:lpstr>
      <vt:lpstr>5.3  变量作用域</vt:lpstr>
      <vt:lpstr>5.4  lambda表达式</vt:lpstr>
      <vt:lpstr>5.4  lambda表达式</vt:lpstr>
      <vt:lpstr>5.4  lambda表达式</vt:lpstr>
      <vt:lpstr>5.4  lambda表达式</vt:lpstr>
      <vt:lpstr>PowerPoint 演示文稿</vt:lpstr>
      <vt:lpstr>PowerPoint 演示文稿</vt:lpstr>
      <vt:lpstr>PowerPoint 演示文稿</vt:lpstr>
      <vt:lpstr>5.5  生成器函数设计要点</vt:lpstr>
      <vt:lpstr>5.5  生成器函数设计要点</vt:lpstr>
      <vt:lpstr>5.5  生成器函数设计要点</vt:lpstr>
      <vt:lpstr>例:利用生成器函数创建小于m到n之间的素数生成器</vt:lpstr>
      <vt:lpstr>PowerPoint 演示文稿</vt:lpstr>
      <vt:lpstr>例：判断一个字符串是否为回文，不需要循环</vt:lpstr>
      <vt:lpstr>例：统计各位数字互不相同的四位数的个数 </vt:lpstr>
      <vt:lpstr>PowerPoint 演示文稿</vt:lpstr>
      <vt:lpstr>jieba库是一款优秀的 Python 第三方中文分词库，jieba 支持三种分词模式：精确模式、全模式和搜索引擎模式。 </vt:lpstr>
      <vt:lpstr>PowerPoint 演示文稿</vt:lpstr>
      <vt:lpstr>PowerPoint 演示文稿</vt:lpstr>
      <vt:lpstr>PowerPoint 演示文稿</vt:lpstr>
      <vt:lpstr>PowerPoint 演示文稿</vt:lpstr>
      <vt:lpstr>PowerPoint 演示文稿</vt:lpstr>
      <vt:lpstr>应用举例</vt:lpstr>
      <vt:lpstr>删除列表中重复元素的几种方法</vt:lpstr>
      <vt:lpstr>PowerPoint 演示文稿</vt:lpstr>
      <vt:lpstr>删除列表中重复元素的几种方法</vt:lpstr>
      <vt:lpstr>删除列表中重复元素的几种方法</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函数</dc:title>
  <dc:creator>Dong</dc:creator>
  <cp:lastModifiedBy>admin</cp:lastModifiedBy>
  <cp:revision>416</cp:revision>
  <dcterms:created xsi:type="dcterms:W3CDTF">2015-05-05T08:02:00Z</dcterms:created>
  <dcterms:modified xsi:type="dcterms:W3CDTF">2021-11-08T03:54:20Z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