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handoutMasterIdLst>
    <p:handoutMasterId r:id="rId55"/>
  </p:handoutMasterIdLst>
  <p:sldIdLst>
    <p:sldId id="848" r:id="rId2"/>
    <p:sldId id="1773" r:id="rId3"/>
    <p:sldId id="1839" r:id="rId4"/>
    <p:sldId id="1774" r:id="rId5"/>
    <p:sldId id="1775" r:id="rId6"/>
    <p:sldId id="1777" r:id="rId7"/>
    <p:sldId id="1778" r:id="rId8"/>
    <p:sldId id="1779" r:id="rId9"/>
    <p:sldId id="1780" r:id="rId10"/>
    <p:sldId id="1781" r:id="rId11"/>
    <p:sldId id="1782" r:id="rId12"/>
    <p:sldId id="1784" r:id="rId13"/>
    <p:sldId id="1785" r:id="rId14"/>
    <p:sldId id="1823" r:id="rId15"/>
    <p:sldId id="1824" r:id="rId16"/>
    <p:sldId id="1786" r:id="rId17"/>
    <p:sldId id="1787" r:id="rId18"/>
    <p:sldId id="1788" r:id="rId19"/>
    <p:sldId id="1789" r:id="rId20"/>
    <p:sldId id="1791" r:id="rId21"/>
    <p:sldId id="1792" r:id="rId22"/>
    <p:sldId id="1825" r:id="rId23"/>
    <p:sldId id="1793" r:id="rId24"/>
    <p:sldId id="1794" r:id="rId25"/>
    <p:sldId id="1795" r:id="rId26"/>
    <p:sldId id="1796" r:id="rId27"/>
    <p:sldId id="1797" r:id="rId28"/>
    <p:sldId id="1805" r:id="rId29"/>
    <p:sldId id="1806" r:id="rId30"/>
    <p:sldId id="1820" r:id="rId31"/>
    <p:sldId id="1821" r:id="rId32"/>
    <p:sldId id="1810" r:id="rId33"/>
    <p:sldId id="1813" r:id="rId34"/>
    <p:sldId id="1814" r:id="rId35"/>
    <p:sldId id="1811" r:id="rId36"/>
    <p:sldId id="1812" r:id="rId37"/>
    <p:sldId id="1828" r:id="rId38"/>
    <p:sldId id="1826" r:id="rId39"/>
    <p:sldId id="1827" r:id="rId40"/>
    <p:sldId id="1829" r:id="rId41"/>
    <p:sldId id="1830" r:id="rId42"/>
    <p:sldId id="1831" r:id="rId43"/>
    <p:sldId id="1832" r:id="rId44"/>
    <p:sldId id="1833" r:id="rId45"/>
    <p:sldId id="1834" r:id="rId46"/>
    <p:sldId id="1835" r:id="rId47"/>
    <p:sldId id="1818" r:id="rId48"/>
    <p:sldId id="1819" r:id="rId49"/>
    <p:sldId id="1822" r:id="rId50"/>
    <p:sldId id="1836" r:id="rId51"/>
    <p:sldId id="1837" r:id="rId52"/>
    <p:sldId id="1838"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2021/11/12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62393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3233734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https://baijiahao.baidu.com/s?id=1633020894677817880&amp;wfr=spider&amp;for=pc</a:t>
            </a:r>
            <a:endParaRPr lang="zh-CN" altLang="en-US" smtClean="0"/>
          </a:p>
        </p:txBody>
      </p:sp>
      <p:sp>
        <p:nvSpPr>
          <p:cNvPr id="942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3920AED8-7687-4602-8421-15C95E9163D5}" type="slidenum">
              <a:rPr lang="zh-CN" altLang="en-US">
                <a:latin typeface="Calibri" panose="020F0502020204030204" pitchFamily="34" charset="0"/>
              </a:rPr>
              <a:pPr/>
              <a:t>51</a:t>
            </a:fld>
            <a:endParaRPr lang="zh-CN" altLang="en-US">
              <a:latin typeface="Calibri" panose="020F0502020204030204" pitchFamily="34" charset="0"/>
            </a:endParaRPr>
          </a:p>
        </p:txBody>
      </p:sp>
    </p:spTree>
    <p:extLst>
      <p:ext uri="{BB962C8B-B14F-4D97-AF65-F5344CB8AC3E}">
        <p14:creationId xmlns:p14="http://schemas.microsoft.com/office/powerpoint/2010/main" val="395437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2021/11/12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2021/11/12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2021/11/12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2021/11/12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code/Stack.py"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code/Stack.py"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0.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51.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image" Target="../media/image10.png"/><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notesSlide" Target="../notesSlides/notesSlide1.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52.xml.rels><?xml version="1.0" encoding="UTF-8" standalone="yes"?>
<Relationships xmlns="http://schemas.openxmlformats.org/package/2006/relationships"><Relationship Id="rId8" Type="http://schemas.openxmlformats.org/officeDocument/2006/relationships/tags" Target="../tags/tag42.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image" Target="../media/image10.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slideLayout" Target="../slideLayouts/slideLayout7.xml"/><Relationship Id="rId5" Type="http://schemas.openxmlformats.org/officeDocument/2006/relationships/tags" Target="../tags/tag39.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0640" y="1122680"/>
            <a:ext cx="12091670" cy="2387600"/>
          </a:xfrm>
        </p:spPr>
        <p:txBody>
          <a:bodyPr/>
          <a:lstStyle/>
          <a:p>
            <a:pPr fontAlgn="auto">
              <a:lnSpc>
                <a:spcPct val="120000"/>
              </a:lnSpc>
            </a:pPr>
            <a:r>
              <a:rPr lang="zh-CN" altLang="en-US" b="1" dirty="0"/>
              <a:t>第</a:t>
            </a:r>
            <a:r>
              <a:rPr lang="en-US" altLang="zh-CN" b="1" dirty="0"/>
              <a:t>6</a:t>
            </a:r>
            <a:r>
              <a:rPr lang="zh-CN" altLang="en-US" b="1" dirty="0"/>
              <a:t>章  面向对象程序设计</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a:t>
            </a:fld>
            <a:endParaRPr lang="zh-CN" altLang="en-US"/>
          </a:p>
        </p:txBody>
      </p:sp>
      <p:sp>
        <p:nvSpPr>
          <p:cNvPr id="5" name="副标题 4"/>
          <p:cNvSpPr>
            <a:spLocks noGrp="1"/>
          </p:cNvSpPr>
          <p:nvPr>
            <p:ph type="subTitle"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6.2.2  数据成员</a:t>
            </a:r>
          </a:p>
        </p:txBody>
      </p:sp>
      <p:sp>
        <p:nvSpPr>
          <p:cNvPr id="3" name="Content Placeholder 2"/>
          <p:cNvSpPr>
            <a:spLocks noGrp="1"/>
          </p:cNvSpPr>
          <p:nvPr>
            <p:ph idx="1"/>
          </p:nvPr>
        </p:nvSpPr>
        <p:spPr>
          <a:xfrm>
            <a:off x="838200" y="1273810"/>
            <a:ext cx="10515600" cy="4639945"/>
          </a:xfrm>
        </p:spPr>
        <p:txBody>
          <a:bodyPr/>
          <a:lstStyle/>
          <a:p>
            <a:pPr fontAlgn="auto">
              <a:lnSpc>
                <a:spcPct val="150000"/>
              </a:lnSpc>
              <a:spcBef>
                <a:spcPts val="0"/>
              </a:spcBef>
            </a:pPr>
            <a:r>
              <a:rPr lang="en-US" sz="2400" b="1" dirty="0" err="1"/>
              <a:t>数据成员可以大致分为两类：属于对象的数据成员和属于类的数据成员</a:t>
            </a:r>
            <a:r>
              <a:rPr lang="en-US" sz="2400" b="1" dirty="0"/>
              <a:t>。</a:t>
            </a:r>
          </a:p>
          <a:p>
            <a:pPr fontAlgn="auto">
              <a:lnSpc>
                <a:spcPct val="150000"/>
              </a:lnSpc>
              <a:spcBef>
                <a:spcPts val="0"/>
              </a:spcBef>
              <a:buFont typeface="Wingdings" panose="05000000000000000000" charset="0"/>
              <a:buChar char=""/>
            </a:pPr>
            <a:r>
              <a:rPr lang="en-US" sz="2000" b="1" dirty="0" err="1">
                <a:solidFill>
                  <a:srgbClr val="FF0000"/>
                </a:solidFill>
              </a:rPr>
              <a:t>属于对象的数据成员</a:t>
            </a:r>
            <a:r>
              <a:rPr lang="en-US" sz="2000" b="1" dirty="0" err="1"/>
              <a:t>一般在构造方法</a:t>
            </a:r>
            <a:r>
              <a:rPr lang="en-US" sz="2000" b="1" dirty="0"/>
              <a:t>__</a:t>
            </a:r>
            <a:r>
              <a:rPr lang="en-US" sz="2000" b="1" dirty="0" err="1"/>
              <a:t>init</a:t>
            </a:r>
            <a:r>
              <a:rPr lang="en-US" sz="2000" b="1" dirty="0"/>
              <a:t>__()中定义，当然也可以在其他成员方法中定义，在定义和在实例方法中访问数据成员时以</a:t>
            </a:r>
            <a:r>
              <a:rPr lang="en-US" sz="2000" b="1" dirty="0">
                <a:solidFill>
                  <a:srgbClr val="0070C0"/>
                </a:solidFill>
              </a:rPr>
              <a:t>self作为前缀</a:t>
            </a:r>
            <a:r>
              <a:rPr lang="en-US" sz="2000" b="1" dirty="0"/>
              <a:t>，同一个类的不同对象（实例）的数据成员之间互不影响</a:t>
            </a:r>
            <a:r>
              <a:rPr lang="en-US" sz="2000" b="1" dirty="0" smtClean="0"/>
              <a:t>；</a:t>
            </a:r>
          </a:p>
          <a:p>
            <a:pPr>
              <a:lnSpc>
                <a:spcPct val="150000"/>
              </a:lnSpc>
              <a:spcBef>
                <a:spcPts val="0"/>
              </a:spcBef>
              <a:buFont typeface="Wingdings" panose="05000000000000000000" charset="0"/>
              <a:buChar char=""/>
            </a:pPr>
            <a:r>
              <a:rPr lang="en-US" altLang="zh-CN" sz="2000" b="1" dirty="0">
                <a:solidFill>
                  <a:srgbClr val="0070C0"/>
                </a:solidFill>
                <a:ea typeface="宋体" panose="02010600030101010101" pitchFamily="2" charset="-122"/>
              </a:rPr>
              <a:t>__</a:t>
            </a:r>
            <a:r>
              <a:rPr lang="en-US" altLang="zh-CN" sz="2000" b="1" dirty="0" err="1">
                <a:solidFill>
                  <a:srgbClr val="0070C0"/>
                </a:solidFill>
                <a:ea typeface="宋体" panose="02010600030101010101" pitchFamily="2" charset="-122"/>
              </a:rPr>
              <a:t>init</a:t>
            </a:r>
            <a:r>
              <a:rPr lang="en-US" altLang="zh-CN" sz="2000" b="1" dirty="0">
                <a:solidFill>
                  <a:srgbClr val="0070C0"/>
                </a:solidFill>
                <a:ea typeface="宋体" panose="02010600030101010101" pitchFamily="2" charset="-122"/>
              </a:rPr>
              <a:t>__</a:t>
            </a:r>
            <a:r>
              <a:rPr lang="zh-CN" altLang="zh-CN" sz="2000" b="1" dirty="0">
                <a:solidFill>
                  <a:srgbClr val="0070C0"/>
                </a:solidFill>
                <a:ea typeface="宋体" panose="02010600030101010101" pitchFamily="2" charset="-122"/>
              </a:rPr>
              <a:t>方法即构造函数（构造方法），用于执行类的实例的初始化工作。</a:t>
            </a:r>
            <a:r>
              <a:rPr lang="zh-CN" altLang="zh-CN" sz="2000" b="1" dirty="0">
                <a:ea typeface="宋体" panose="02010600030101010101" pitchFamily="2" charset="-122"/>
              </a:rPr>
              <a:t>创建完对象后调用，初始化当前对象的实例，无返回值</a:t>
            </a:r>
            <a:endParaRPr lang="en-US" altLang="zh-CN" sz="2000" b="1" dirty="0">
              <a:ea typeface="宋体" panose="02010600030101010101" pitchFamily="2" charset="-122"/>
            </a:endParaRPr>
          </a:p>
          <a:p>
            <a:pPr fontAlgn="auto">
              <a:lnSpc>
                <a:spcPct val="150000"/>
              </a:lnSpc>
              <a:spcBef>
                <a:spcPts val="0"/>
              </a:spcBef>
              <a:buFont typeface="Wingdings" panose="05000000000000000000" charset="0"/>
              <a:buChar char=""/>
            </a:pPr>
            <a:r>
              <a:rPr lang="en-US" sz="2000" b="1" dirty="0" err="1" smtClean="0">
                <a:solidFill>
                  <a:srgbClr val="FF0000"/>
                </a:solidFill>
              </a:rPr>
              <a:t>属于类的数据成员</a:t>
            </a:r>
            <a:r>
              <a:rPr lang="en-US" sz="2000" b="1" dirty="0" err="1" smtClean="0"/>
              <a:t>是该类所有对象共享的</a:t>
            </a:r>
            <a:r>
              <a:rPr lang="en-US" sz="2000" b="1" dirty="0" err="1"/>
              <a:t>，不属于任何一个对象，在定义类时这类数据成员一般不在任何一个成员方法的定义中</a:t>
            </a:r>
            <a:r>
              <a:rPr lang="en-US" sz="2000" b="1" dirty="0"/>
              <a:t>。</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10</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6.2.2  数据成员</a:t>
            </a:r>
            <a:endParaRPr lang="en-US"/>
          </a:p>
        </p:txBody>
      </p:sp>
      <p:sp>
        <p:nvSpPr>
          <p:cNvPr id="3" name="Content Placeholder 2"/>
          <p:cNvSpPr>
            <a:spLocks noGrp="1"/>
          </p:cNvSpPr>
          <p:nvPr>
            <p:ph idx="1"/>
          </p:nvPr>
        </p:nvSpPr>
        <p:spPr>
          <a:xfrm>
            <a:off x="838200" y="1213659"/>
            <a:ext cx="10515600" cy="5333192"/>
          </a:xfrm>
        </p:spPr>
        <p:txBody>
          <a:bodyPr>
            <a:normAutofit/>
          </a:bodyPr>
          <a:lstStyle/>
          <a:p>
            <a:pPr fontAlgn="auto">
              <a:lnSpc>
                <a:spcPct val="100000"/>
              </a:lnSpc>
              <a:spcBef>
                <a:spcPts val="0"/>
              </a:spcBef>
            </a:pPr>
            <a:r>
              <a:rPr lang="en-US" sz="2400" dirty="0" err="1">
                <a:latin typeface="Times New Roman" panose="02020603050405020304" pitchFamily="18" charset="0"/>
                <a:cs typeface="Times New Roman" panose="02020603050405020304" pitchFamily="18" charset="0"/>
              </a:rPr>
              <a:t>利用类数据成员的共享性，可以实时获得该类的对象数量，并且可以控制该类可以创建的对象最大数量</a:t>
            </a:r>
            <a:r>
              <a:rPr lang="en-US" sz="2400" dirty="0">
                <a:latin typeface="Times New Roman" panose="02020603050405020304" pitchFamily="18" charset="0"/>
                <a:cs typeface="Times New Roman" panose="02020603050405020304" pitchFamily="18" charset="0"/>
              </a:rPr>
              <a:t>。</a:t>
            </a:r>
          </a:p>
          <a:p>
            <a:pPr marL="0" indent="0" fontAlgn="auto">
              <a:lnSpc>
                <a:spcPct val="100000"/>
              </a:lnSpc>
              <a:spcBef>
                <a:spcPts val="0"/>
              </a:spcBef>
              <a:buNone/>
            </a:pPr>
            <a:r>
              <a:rPr lang="en-US" sz="1800" dirty="0">
                <a:latin typeface="Times New Roman" panose="02020603050405020304" pitchFamily="18" charset="0"/>
                <a:cs typeface="Times New Roman" panose="02020603050405020304" pitchFamily="18" charset="0"/>
              </a:rPr>
              <a:t>&gt;&gt;&gt; class </a:t>
            </a:r>
            <a:r>
              <a:rPr lang="en-US" sz="1800" dirty="0" err="1">
                <a:latin typeface="Times New Roman" panose="02020603050405020304" pitchFamily="18" charset="0"/>
                <a:cs typeface="Times New Roman" panose="02020603050405020304" pitchFamily="18" charset="0"/>
              </a:rPr>
              <a:t>SingleInstance</a:t>
            </a:r>
            <a:r>
              <a:rPr lang="en-US" sz="1800" dirty="0">
                <a:latin typeface="Times New Roman" panose="02020603050405020304" pitchFamily="18" charset="0"/>
                <a:cs typeface="Times New Roman" panose="02020603050405020304" pitchFamily="18" charset="0"/>
              </a:rPr>
              <a:t>:</a:t>
            </a:r>
          </a:p>
          <a:p>
            <a:pPr marL="0" indent="0" fontAlgn="auto">
              <a:lnSpc>
                <a:spcPct val="100000"/>
              </a:lnSpc>
              <a:spcBef>
                <a:spcPts val="0"/>
              </a:spcBef>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num</a:t>
            </a:r>
            <a:r>
              <a:rPr lang="en-US" sz="1800" dirty="0">
                <a:latin typeface="Times New Roman" panose="02020603050405020304" pitchFamily="18" charset="0"/>
                <a:cs typeface="Times New Roman" panose="02020603050405020304" pitchFamily="18" charset="0"/>
              </a:rPr>
              <a:t> = 0</a:t>
            </a:r>
          </a:p>
          <a:p>
            <a:pPr marL="0" indent="0" fontAlgn="auto">
              <a:lnSpc>
                <a:spcPct val="100000"/>
              </a:lnSpc>
              <a:spcBef>
                <a:spcPts val="0"/>
              </a:spcBef>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def</a:t>
            </a:r>
            <a:r>
              <a:rPr lang="en-US" sz="1800" dirty="0">
                <a:latin typeface="Times New Roman" panose="02020603050405020304" pitchFamily="18" charset="0"/>
                <a:cs typeface="Times New Roman" panose="02020603050405020304" pitchFamily="18" charset="0"/>
              </a:rPr>
              <a:t> __</a:t>
            </a:r>
            <a:r>
              <a:rPr lang="en-US" sz="1800" dirty="0" err="1">
                <a:latin typeface="Times New Roman" panose="02020603050405020304" pitchFamily="18" charset="0"/>
                <a:cs typeface="Times New Roman" panose="02020603050405020304" pitchFamily="18" charset="0"/>
              </a:rPr>
              <a:t>init</a:t>
            </a:r>
            <a:r>
              <a:rPr lang="en-US" sz="1800" dirty="0">
                <a:latin typeface="Times New Roman" panose="02020603050405020304" pitchFamily="18" charset="0"/>
                <a:cs typeface="Times New Roman" panose="02020603050405020304" pitchFamily="18" charset="0"/>
              </a:rPr>
              <a:t>__(self):</a:t>
            </a:r>
          </a:p>
          <a:p>
            <a:pPr marL="0" indent="0" fontAlgn="auto">
              <a:lnSpc>
                <a:spcPct val="100000"/>
              </a:lnSpc>
              <a:spcBef>
                <a:spcPts val="0"/>
              </a:spcBef>
              <a:buNone/>
            </a:pPr>
            <a:r>
              <a:rPr lang="en-US" sz="1800" dirty="0">
                <a:latin typeface="Times New Roman" panose="02020603050405020304" pitchFamily="18" charset="0"/>
                <a:cs typeface="Times New Roman" panose="02020603050405020304" pitchFamily="18" charset="0"/>
              </a:rPr>
              <a:t>		if </a:t>
            </a:r>
            <a:r>
              <a:rPr lang="en-US" sz="1800" dirty="0" err="1">
                <a:latin typeface="Times New Roman" panose="02020603050405020304" pitchFamily="18" charset="0"/>
                <a:cs typeface="Times New Roman" panose="02020603050405020304" pitchFamily="18" charset="0"/>
              </a:rPr>
              <a:t>SingleInstance.num</a:t>
            </a:r>
            <a:r>
              <a:rPr lang="en-US" sz="1800" dirty="0">
                <a:latin typeface="Times New Roman" panose="02020603050405020304" pitchFamily="18" charset="0"/>
                <a:cs typeface="Times New Roman" panose="02020603050405020304" pitchFamily="18" charset="0"/>
              </a:rPr>
              <a:t>&gt;0:</a:t>
            </a:r>
          </a:p>
          <a:p>
            <a:pPr marL="0" indent="0" fontAlgn="auto">
              <a:lnSpc>
                <a:spcPct val="100000"/>
              </a:lnSpc>
              <a:spcBef>
                <a:spcPts val="0"/>
              </a:spcBef>
              <a:buNone/>
            </a:pPr>
            <a:r>
              <a:rPr lang="en-US" sz="1800" dirty="0">
                <a:latin typeface="Times New Roman" panose="02020603050405020304" pitchFamily="18" charset="0"/>
                <a:cs typeface="Times New Roman" panose="02020603050405020304" pitchFamily="18" charset="0"/>
              </a:rPr>
              <a:t>			raise Exception('</a:t>
            </a:r>
            <a:r>
              <a:rPr lang="en-US" sz="1800" dirty="0" err="1">
                <a:latin typeface="Times New Roman" panose="02020603050405020304" pitchFamily="18" charset="0"/>
                <a:cs typeface="Times New Roman" panose="02020603050405020304" pitchFamily="18" charset="0"/>
              </a:rPr>
              <a:t>只能创建一个对象</a:t>
            </a:r>
            <a:r>
              <a:rPr lang="en-US" sz="1800" dirty="0">
                <a:latin typeface="Times New Roman" panose="02020603050405020304" pitchFamily="18" charset="0"/>
                <a:cs typeface="Times New Roman" panose="02020603050405020304" pitchFamily="18" charset="0"/>
              </a:rPr>
              <a:t>')</a:t>
            </a:r>
          </a:p>
          <a:p>
            <a:pPr marL="0" indent="0" fontAlgn="auto">
              <a:lnSpc>
                <a:spcPct val="100000"/>
              </a:lnSpc>
              <a:spcBef>
                <a:spcPts val="0"/>
              </a:spcBef>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SingleInstance.num</a:t>
            </a:r>
            <a:r>
              <a:rPr lang="en-US" sz="1800" dirty="0">
                <a:latin typeface="Times New Roman" panose="02020603050405020304" pitchFamily="18" charset="0"/>
                <a:cs typeface="Times New Roman" panose="02020603050405020304" pitchFamily="18" charset="0"/>
              </a:rPr>
              <a:t> += 1</a:t>
            </a:r>
          </a:p>
          <a:p>
            <a:pPr marL="0" indent="0" fontAlgn="auto">
              <a:lnSpc>
                <a:spcPct val="100000"/>
              </a:lnSpc>
              <a:spcBef>
                <a:spcPts val="0"/>
              </a:spcBef>
              <a:buNone/>
            </a:pPr>
            <a:r>
              <a:rPr lang="en-US" sz="1800" dirty="0">
                <a:latin typeface="Times New Roman" panose="02020603050405020304" pitchFamily="18" charset="0"/>
                <a:cs typeface="Times New Roman" panose="02020603050405020304" pitchFamily="18" charset="0"/>
              </a:rPr>
              <a:t>		</a:t>
            </a:r>
          </a:p>
          <a:p>
            <a:pPr marL="0" indent="0" fontAlgn="auto">
              <a:lnSpc>
                <a:spcPct val="100000"/>
              </a:lnSpc>
              <a:spcBef>
                <a:spcPts val="0"/>
              </a:spcBef>
              <a:buNone/>
            </a:pPr>
            <a:r>
              <a:rPr lang="en-US" sz="1800" dirty="0">
                <a:latin typeface="Times New Roman" panose="02020603050405020304" pitchFamily="18" charset="0"/>
                <a:cs typeface="Times New Roman" panose="02020603050405020304" pitchFamily="18" charset="0"/>
              </a:rPr>
              <a:t>&gt;&gt;&gt; t1 = </a:t>
            </a:r>
            <a:r>
              <a:rPr lang="en-US" sz="1800" dirty="0" err="1">
                <a:latin typeface="Times New Roman" panose="02020603050405020304" pitchFamily="18" charset="0"/>
                <a:cs typeface="Times New Roman" panose="02020603050405020304" pitchFamily="18" charset="0"/>
              </a:rPr>
              <a:t>SingleInstance</a:t>
            </a:r>
            <a:r>
              <a:rPr lang="en-US" sz="1800" dirty="0">
                <a:latin typeface="Times New Roman" panose="02020603050405020304" pitchFamily="18" charset="0"/>
                <a:cs typeface="Times New Roman" panose="02020603050405020304" pitchFamily="18" charset="0"/>
              </a:rPr>
              <a:t>()</a:t>
            </a:r>
          </a:p>
          <a:p>
            <a:pPr marL="0" indent="0" fontAlgn="auto">
              <a:lnSpc>
                <a:spcPct val="100000"/>
              </a:lnSpc>
              <a:spcBef>
                <a:spcPts val="0"/>
              </a:spcBef>
              <a:buNone/>
            </a:pPr>
            <a:r>
              <a:rPr lang="en-US" sz="1800" dirty="0">
                <a:latin typeface="Times New Roman" panose="02020603050405020304" pitchFamily="18" charset="0"/>
                <a:cs typeface="Times New Roman" panose="02020603050405020304" pitchFamily="18" charset="0"/>
              </a:rPr>
              <a:t>&gt;&gt;&gt; t2 = </a:t>
            </a:r>
            <a:r>
              <a:rPr lang="en-US" sz="1800" dirty="0" err="1">
                <a:latin typeface="Times New Roman" panose="02020603050405020304" pitchFamily="18" charset="0"/>
                <a:cs typeface="Times New Roman" panose="02020603050405020304" pitchFamily="18" charset="0"/>
              </a:rPr>
              <a:t>SingleInstance</a:t>
            </a:r>
            <a:r>
              <a:rPr lang="en-US" sz="1800" dirty="0">
                <a:latin typeface="Times New Roman" panose="02020603050405020304" pitchFamily="18" charset="0"/>
                <a:cs typeface="Times New Roman" panose="02020603050405020304" pitchFamily="18" charset="0"/>
              </a:rPr>
              <a:t>()</a:t>
            </a:r>
          </a:p>
          <a:p>
            <a:pPr marL="0" indent="0" fontAlgn="auto">
              <a:lnSpc>
                <a:spcPct val="100000"/>
              </a:lnSpc>
              <a:spcBef>
                <a:spcPts val="0"/>
              </a:spcBef>
              <a:buNone/>
            </a:pPr>
            <a:r>
              <a:rPr lang="en-US" sz="1800" dirty="0" err="1">
                <a:solidFill>
                  <a:srgbClr val="FF0000"/>
                </a:solidFill>
                <a:latin typeface="Times New Roman" panose="02020603050405020304" pitchFamily="18" charset="0"/>
                <a:cs typeface="Times New Roman" panose="02020603050405020304" pitchFamily="18" charset="0"/>
              </a:rPr>
              <a:t>Traceback</a:t>
            </a:r>
            <a:r>
              <a:rPr lang="en-US" sz="1800" dirty="0">
                <a:solidFill>
                  <a:srgbClr val="FF0000"/>
                </a:solidFill>
                <a:latin typeface="Times New Roman" panose="02020603050405020304" pitchFamily="18" charset="0"/>
                <a:cs typeface="Times New Roman" panose="02020603050405020304" pitchFamily="18" charset="0"/>
              </a:rPr>
              <a:t> (most recent call last):</a:t>
            </a:r>
          </a:p>
          <a:p>
            <a:pPr marL="0" indent="0" fontAlgn="auto">
              <a:lnSpc>
                <a:spcPct val="100000"/>
              </a:lnSpc>
              <a:spcBef>
                <a:spcPts val="0"/>
              </a:spcBef>
              <a:buNone/>
            </a:pPr>
            <a:r>
              <a:rPr lang="en-US" sz="1800" dirty="0">
                <a:solidFill>
                  <a:srgbClr val="FF0000"/>
                </a:solidFill>
                <a:latin typeface="Times New Roman" panose="02020603050405020304" pitchFamily="18" charset="0"/>
                <a:cs typeface="Times New Roman" panose="02020603050405020304" pitchFamily="18" charset="0"/>
              </a:rPr>
              <a:t>  File "&lt;pyshell#11&gt;", line 1, in &lt;module&gt;</a:t>
            </a:r>
          </a:p>
          <a:p>
            <a:pPr marL="0" indent="0" fontAlgn="auto">
              <a:lnSpc>
                <a:spcPct val="100000"/>
              </a:lnSpc>
              <a:spcBef>
                <a:spcPts val="0"/>
              </a:spcBef>
              <a:buNone/>
            </a:pPr>
            <a:r>
              <a:rPr lang="en-US" sz="1800" dirty="0">
                <a:solidFill>
                  <a:srgbClr val="FF0000"/>
                </a:solidFill>
                <a:latin typeface="Times New Roman" panose="02020603050405020304" pitchFamily="18" charset="0"/>
                <a:cs typeface="Times New Roman" panose="02020603050405020304" pitchFamily="18" charset="0"/>
              </a:rPr>
              <a:t>    t2 = </a:t>
            </a:r>
            <a:r>
              <a:rPr lang="en-US" sz="1800" dirty="0" err="1">
                <a:solidFill>
                  <a:srgbClr val="FF0000"/>
                </a:solidFill>
                <a:latin typeface="Times New Roman" panose="02020603050405020304" pitchFamily="18" charset="0"/>
                <a:cs typeface="Times New Roman" panose="02020603050405020304" pitchFamily="18" charset="0"/>
              </a:rPr>
              <a:t>SingleInstance</a:t>
            </a:r>
            <a:r>
              <a:rPr lang="en-US" sz="1800" dirty="0">
                <a:solidFill>
                  <a:srgbClr val="FF0000"/>
                </a:solidFill>
                <a:latin typeface="Times New Roman" panose="02020603050405020304" pitchFamily="18" charset="0"/>
                <a:cs typeface="Times New Roman" panose="02020603050405020304" pitchFamily="18" charset="0"/>
              </a:rPr>
              <a:t>()</a:t>
            </a:r>
          </a:p>
          <a:p>
            <a:pPr marL="0" indent="0" fontAlgn="auto">
              <a:lnSpc>
                <a:spcPct val="100000"/>
              </a:lnSpc>
              <a:spcBef>
                <a:spcPts val="0"/>
              </a:spcBef>
              <a:buNone/>
            </a:pPr>
            <a:r>
              <a:rPr lang="en-US" sz="1800" dirty="0">
                <a:solidFill>
                  <a:srgbClr val="FF0000"/>
                </a:solidFill>
                <a:latin typeface="Times New Roman" panose="02020603050405020304" pitchFamily="18" charset="0"/>
                <a:cs typeface="Times New Roman" panose="02020603050405020304" pitchFamily="18" charset="0"/>
              </a:rPr>
              <a:t>  File "&lt;pyshell#9&gt;", line 5, in __</a:t>
            </a:r>
            <a:r>
              <a:rPr lang="en-US" sz="1800" dirty="0" err="1">
                <a:solidFill>
                  <a:srgbClr val="FF0000"/>
                </a:solidFill>
                <a:latin typeface="Times New Roman" panose="02020603050405020304" pitchFamily="18" charset="0"/>
                <a:cs typeface="Times New Roman" panose="02020603050405020304" pitchFamily="18" charset="0"/>
              </a:rPr>
              <a:t>init</a:t>
            </a:r>
            <a:r>
              <a:rPr lang="en-US" sz="1800" dirty="0">
                <a:solidFill>
                  <a:srgbClr val="FF0000"/>
                </a:solidFill>
                <a:latin typeface="Times New Roman" panose="02020603050405020304" pitchFamily="18" charset="0"/>
                <a:cs typeface="Times New Roman" panose="02020603050405020304" pitchFamily="18" charset="0"/>
              </a:rPr>
              <a:t>__</a:t>
            </a:r>
          </a:p>
          <a:p>
            <a:pPr marL="0" indent="0" fontAlgn="auto">
              <a:lnSpc>
                <a:spcPct val="100000"/>
              </a:lnSpc>
              <a:spcBef>
                <a:spcPts val="0"/>
              </a:spcBef>
              <a:buNone/>
            </a:pPr>
            <a:r>
              <a:rPr lang="en-US" sz="1800" dirty="0">
                <a:solidFill>
                  <a:srgbClr val="FF0000"/>
                </a:solidFill>
                <a:latin typeface="Times New Roman" panose="02020603050405020304" pitchFamily="18" charset="0"/>
                <a:cs typeface="Times New Roman" panose="02020603050405020304" pitchFamily="18" charset="0"/>
              </a:rPr>
              <a:t>    raise Exception('</a:t>
            </a:r>
            <a:r>
              <a:rPr lang="en-US" sz="1800" dirty="0" err="1">
                <a:solidFill>
                  <a:srgbClr val="FF0000"/>
                </a:solidFill>
                <a:latin typeface="Times New Roman" panose="02020603050405020304" pitchFamily="18" charset="0"/>
                <a:cs typeface="Times New Roman" panose="02020603050405020304" pitchFamily="18" charset="0"/>
              </a:rPr>
              <a:t>只能创建一个对象</a:t>
            </a:r>
            <a:r>
              <a:rPr lang="en-US" sz="1800" dirty="0">
                <a:solidFill>
                  <a:srgbClr val="FF0000"/>
                </a:solidFill>
                <a:latin typeface="Times New Roman" panose="02020603050405020304" pitchFamily="18" charset="0"/>
                <a:cs typeface="Times New Roman" panose="02020603050405020304" pitchFamily="18" charset="0"/>
              </a:rPr>
              <a:t>')</a:t>
            </a:r>
          </a:p>
          <a:p>
            <a:pPr marL="0" indent="0" fontAlgn="auto">
              <a:lnSpc>
                <a:spcPct val="100000"/>
              </a:lnSpc>
              <a:spcBef>
                <a:spcPts val="0"/>
              </a:spcBef>
              <a:buNone/>
            </a:pPr>
            <a:r>
              <a:rPr lang="en-US" sz="1800" dirty="0">
                <a:solidFill>
                  <a:srgbClr val="FF0000"/>
                </a:solidFill>
                <a:latin typeface="Times New Roman" panose="02020603050405020304" pitchFamily="18" charset="0"/>
                <a:cs typeface="Times New Roman" panose="02020603050405020304" pitchFamily="18" charset="0"/>
              </a:rPr>
              <a:t>Exception: </a:t>
            </a:r>
            <a:r>
              <a:rPr lang="en-US" sz="1800" dirty="0" err="1">
                <a:solidFill>
                  <a:srgbClr val="FF0000"/>
                </a:solidFill>
                <a:latin typeface="Times New Roman" panose="02020603050405020304" pitchFamily="18" charset="0"/>
                <a:cs typeface="Times New Roman" panose="02020603050405020304" pitchFamily="18" charset="0"/>
              </a:rPr>
              <a:t>只能创建一个对象</a:t>
            </a:r>
            <a:endParaRPr lang="en-US" sz="1800"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6.2.3  成员方法</a:t>
            </a:r>
            <a:endParaRPr lang="en-US"/>
          </a:p>
        </p:txBody>
      </p:sp>
      <p:sp>
        <p:nvSpPr>
          <p:cNvPr id="3" name="Content Placeholder 2"/>
          <p:cNvSpPr>
            <a:spLocks noGrp="1"/>
          </p:cNvSpPr>
          <p:nvPr>
            <p:ph idx="1"/>
          </p:nvPr>
        </p:nvSpPr>
        <p:spPr>
          <a:xfrm>
            <a:off x="738447" y="1196744"/>
            <a:ext cx="10956290" cy="4719955"/>
          </a:xfrm>
        </p:spPr>
        <p:txBody>
          <a:bodyPr>
            <a:normAutofit/>
          </a:bodyPr>
          <a:lstStyle/>
          <a:p>
            <a:pPr fontAlgn="auto">
              <a:lnSpc>
                <a:spcPct val="150000"/>
              </a:lnSpc>
              <a:spcBef>
                <a:spcPts val="0"/>
              </a:spcBef>
            </a:pPr>
            <a:r>
              <a:rPr lang="en-US" sz="2400" b="1" dirty="0" err="1">
                <a:latin typeface="Times New Roman" panose="02020603050405020304" pitchFamily="18" charset="0"/>
                <a:cs typeface="Times New Roman" panose="02020603050405020304" pitchFamily="18" charset="0"/>
              </a:rPr>
              <a:t>Python类的成员方法大致可以分为公有方法、私有方法、静态方法、类方法这几种类型</a:t>
            </a:r>
            <a:r>
              <a:rPr lang="en-US" sz="2400" b="1" dirty="0">
                <a:latin typeface="Times New Roman" panose="02020603050405020304" pitchFamily="18" charset="0"/>
                <a:cs typeface="Times New Roman" panose="02020603050405020304" pitchFamily="18" charset="0"/>
              </a:rPr>
              <a:t>。</a:t>
            </a:r>
          </a:p>
          <a:p>
            <a:pPr fontAlgn="auto">
              <a:lnSpc>
                <a:spcPct val="150000"/>
              </a:lnSpc>
              <a:spcBef>
                <a:spcPts val="0"/>
              </a:spcBef>
            </a:pPr>
            <a:r>
              <a:rPr lang="en-US" sz="2400" b="1" dirty="0" err="1">
                <a:latin typeface="Times New Roman" panose="02020603050405020304" pitchFamily="18" charset="0"/>
                <a:cs typeface="Times New Roman" panose="02020603050405020304" pitchFamily="18" charset="0"/>
              </a:rPr>
              <a:t>公有方法、私有方法一般是指属于对象的实例方法，</a:t>
            </a:r>
            <a:r>
              <a:rPr lang="en-US" sz="2400" b="1" dirty="0" err="1" smtClean="0">
                <a:solidFill>
                  <a:srgbClr val="FF0000"/>
                </a:solidFill>
                <a:latin typeface="Times New Roman" panose="02020603050405020304" pitchFamily="18" charset="0"/>
                <a:cs typeface="Times New Roman" panose="02020603050405020304" pitchFamily="18" charset="0"/>
              </a:rPr>
              <a:t>私有方法</a:t>
            </a:r>
            <a:r>
              <a:rPr lang="en-US" sz="2400" b="1" dirty="0" err="1" smtClean="0">
                <a:latin typeface="Times New Roman" panose="02020603050405020304" pitchFamily="18" charset="0"/>
                <a:cs typeface="Times New Roman" panose="02020603050405020304" pitchFamily="18" charset="0"/>
              </a:rPr>
              <a:t>的名字以两个</a:t>
            </a:r>
            <a:r>
              <a:rPr lang="zh-CN" altLang="en-US" sz="2400" b="1" dirty="0" smtClean="0">
                <a:latin typeface="Times New Roman" panose="02020603050405020304" pitchFamily="18" charset="0"/>
                <a:cs typeface="Times New Roman" panose="02020603050405020304" pitchFamily="18" charset="0"/>
              </a:rPr>
              <a:t>下划线</a:t>
            </a:r>
            <a:r>
              <a:rPr lang="en-US" altLang="zh-CN" sz="2400" b="1" dirty="0" smtClean="0">
                <a:latin typeface="Times New Roman" panose="02020603050405020304" pitchFamily="18" charset="0"/>
                <a:cs typeface="Times New Roman" panose="02020603050405020304" pitchFamily="18" charset="0"/>
              </a:rPr>
              <a:t>__</a:t>
            </a:r>
            <a:r>
              <a:rPr lang="en-US" sz="2400" b="1" dirty="0" smtClean="0">
                <a:latin typeface="Times New Roman" panose="02020603050405020304" pitchFamily="18" charset="0"/>
                <a:cs typeface="Times New Roman" panose="02020603050405020304" pitchFamily="18" charset="0"/>
              </a:rPr>
              <a:t>开始</a:t>
            </a:r>
            <a:r>
              <a:rPr lang="en-US" sz="2400" b="1" dirty="0">
                <a:latin typeface="Times New Roman" panose="02020603050405020304" pitchFamily="18" charset="0"/>
                <a:cs typeface="Times New Roman" panose="02020603050405020304" pitchFamily="18" charset="0"/>
              </a:rPr>
              <a:t>，而</a:t>
            </a:r>
            <a:r>
              <a:rPr lang="en-US" sz="2400" b="1" dirty="0">
                <a:solidFill>
                  <a:srgbClr val="FF0000"/>
                </a:solidFill>
                <a:latin typeface="Times New Roman" panose="02020603050405020304" pitchFamily="18" charset="0"/>
                <a:cs typeface="Times New Roman" panose="02020603050405020304" pitchFamily="18" charset="0"/>
              </a:rPr>
              <a:t>抽象方法</a:t>
            </a:r>
            <a:r>
              <a:rPr lang="en-US" sz="2400" b="1" dirty="0">
                <a:latin typeface="Times New Roman" panose="02020603050405020304" pitchFamily="18" charset="0"/>
                <a:cs typeface="Times New Roman" panose="02020603050405020304" pitchFamily="18" charset="0"/>
              </a:rPr>
              <a:t>一般定义在抽象类中并且要求派生类必须重新实现。每个对象都有自己的公有方法和私有方法，在这两类方法中都可</a:t>
            </a:r>
            <a:r>
              <a:rPr lang="en-US" sz="2400" b="1" dirty="0">
                <a:solidFill>
                  <a:srgbClr val="0070C0"/>
                </a:solidFill>
                <a:latin typeface="Times New Roman" panose="02020603050405020304" pitchFamily="18" charset="0"/>
                <a:cs typeface="Times New Roman" panose="02020603050405020304" pitchFamily="18" charset="0"/>
              </a:rPr>
              <a:t>以访问属于类和对象的成员</a:t>
            </a:r>
            <a:r>
              <a:rPr lang="en-US" sz="2400" b="1" dirty="0">
                <a:latin typeface="Times New Roman" panose="02020603050405020304" pitchFamily="18" charset="0"/>
                <a:cs typeface="Times New Roman" panose="02020603050405020304" pitchFamily="18" charset="0"/>
              </a:rPr>
              <a:t>。</a:t>
            </a:r>
            <a:r>
              <a:rPr lang="en-US" sz="2400" b="1" dirty="0">
                <a:solidFill>
                  <a:srgbClr val="FF0000"/>
                </a:solidFill>
                <a:latin typeface="Times New Roman" panose="02020603050405020304" pitchFamily="18" charset="0"/>
                <a:cs typeface="Times New Roman" panose="02020603050405020304" pitchFamily="18" charset="0"/>
              </a:rPr>
              <a:t>公有方法通过对象名直接调用</a:t>
            </a:r>
            <a:r>
              <a:rPr lang="en-US" sz="2400" b="1" dirty="0">
                <a:solidFill>
                  <a:srgbClr val="0070C0"/>
                </a:solidFill>
                <a:latin typeface="Times New Roman" panose="02020603050405020304" pitchFamily="18" charset="0"/>
                <a:cs typeface="Times New Roman" panose="02020603050405020304" pitchFamily="18" charset="0"/>
              </a:rPr>
              <a:t>，私有方法不能通过对象名直接调用，只能在其他实例方法中通过前缀self进行调用或在外部通过特殊的形式来调用</a:t>
            </a:r>
            <a:r>
              <a:rPr lang="en-US" sz="2400" b="1"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6.2.3  成员方法</a:t>
            </a:r>
            <a:endParaRPr lang="en-US"/>
          </a:p>
        </p:txBody>
      </p:sp>
      <p:sp>
        <p:nvSpPr>
          <p:cNvPr id="3" name="Content Placeholder 2"/>
          <p:cNvSpPr>
            <a:spLocks noGrp="1"/>
          </p:cNvSpPr>
          <p:nvPr>
            <p:ph idx="1"/>
          </p:nvPr>
        </p:nvSpPr>
        <p:spPr/>
        <p:txBody>
          <a:bodyPr/>
          <a:lstStyle/>
          <a:p>
            <a:pPr fontAlgn="auto">
              <a:lnSpc>
                <a:spcPct val="150000"/>
              </a:lnSpc>
            </a:pPr>
            <a:r>
              <a:rPr lang="en-US" sz="2400" b="1" dirty="0" err="1"/>
              <a:t>所有</a:t>
            </a:r>
            <a:r>
              <a:rPr lang="en-US" sz="2400" b="1" dirty="0" err="1">
                <a:solidFill>
                  <a:srgbClr val="FF0000"/>
                </a:solidFill>
              </a:rPr>
              <a:t>实例方法</a:t>
            </a:r>
            <a:r>
              <a:rPr lang="en-US" sz="2400" b="1" dirty="0" err="1"/>
              <a:t>都必须至少有一个名为</a:t>
            </a:r>
            <a:r>
              <a:rPr lang="en-US" sz="2400" b="1" dirty="0" err="1">
                <a:solidFill>
                  <a:srgbClr val="FF0000"/>
                </a:solidFill>
              </a:rPr>
              <a:t>self</a:t>
            </a:r>
            <a:r>
              <a:rPr lang="en-US" sz="2400" b="1" dirty="0" err="1"/>
              <a:t>的参数，并且必须是方法的第一个形参（如果有多个形参的话</a:t>
            </a:r>
            <a:r>
              <a:rPr lang="en-US" sz="2400" b="1" dirty="0"/>
              <a:t>），</a:t>
            </a:r>
            <a:r>
              <a:rPr lang="en-US" sz="2400" b="1" dirty="0" err="1">
                <a:solidFill>
                  <a:srgbClr val="FF0000"/>
                </a:solidFill>
              </a:rPr>
              <a:t>self参数代表当前对象</a:t>
            </a:r>
            <a:r>
              <a:rPr lang="en-US" sz="2400" b="1" dirty="0"/>
              <a:t>。</a:t>
            </a:r>
          </a:p>
          <a:p>
            <a:pPr fontAlgn="auto">
              <a:lnSpc>
                <a:spcPct val="150000"/>
              </a:lnSpc>
            </a:pPr>
            <a:r>
              <a:rPr lang="en-US" sz="2400" b="1" dirty="0" err="1"/>
              <a:t>在实例方法中访问实例成员时需要以self为前缀，但在外部</a:t>
            </a:r>
            <a:r>
              <a:rPr lang="en-US" sz="2400" b="1" dirty="0" err="1">
                <a:solidFill>
                  <a:srgbClr val="FF0000"/>
                </a:solidFill>
              </a:rPr>
              <a:t>通过对象名调用对象方法时并不需要传递这个参数</a:t>
            </a:r>
            <a:r>
              <a:rPr lang="en-US" sz="2400" b="1" dirty="0"/>
              <a:t>。</a:t>
            </a:r>
          </a:p>
          <a:p>
            <a:pPr fontAlgn="auto">
              <a:lnSpc>
                <a:spcPct val="150000"/>
              </a:lnSpc>
            </a:pPr>
            <a:r>
              <a:rPr lang="en-US" sz="2400" b="1" dirty="0" err="1"/>
              <a:t>如果在外部</a:t>
            </a:r>
            <a:r>
              <a:rPr lang="en-US" sz="2400" b="1" dirty="0" err="1">
                <a:solidFill>
                  <a:srgbClr val="FF0000"/>
                </a:solidFill>
              </a:rPr>
              <a:t>通过类名调用属于对象的公有方法，需要显式为该方法的self参数传递一个对象名</a:t>
            </a:r>
            <a:r>
              <a:rPr lang="en-US" sz="2400" b="1" dirty="0" err="1"/>
              <a:t>，用来明确指定访问哪个对象的成员</a:t>
            </a:r>
            <a:r>
              <a:rPr lang="en-US" sz="2400" b="1" dirty="0"/>
              <a:t>。</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noChangeArrowheads="1"/>
          </p:cNvSpPr>
          <p:nvPr>
            <p:ph idx="1"/>
          </p:nvPr>
        </p:nvSpPr>
        <p:spPr>
          <a:xfrm>
            <a:off x="1087030" y="1344278"/>
            <a:ext cx="8569325" cy="5256213"/>
          </a:xfrm>
        </p:spPr>
        <p:txBody>
          <a:bodyPr/>
          <a:lstStyle/>
          <a:p>
            <a:pPr eaLnBrk="1" hangingPunct="1">
              <a:lnSpc>
                <a:spcPct val="100000"/>
              </a:lnSpc>
              <a:defRPr/>
            </a:pPr>
            <a:r>
              <a:rPr lang="zh-CN" altLang="en-US" sz="2400" b="1" dirty="0" smtClean="0">
                <a:ea typeface="宋体" panose="02010600030101010101" pitchFamily="2" charset="-122"/>
              </a:rPr>
              <a:t>属性是类中定义的成员变量，可以</a:t>
            </a:r>
            <a:r>
              <a:rPr lang="zh-CN" altLang="en-US" sz="2400" b="1" u="sng" dirty="0" smtClean="0">
                <a:ea typeface="宋体" panose="02010600030101010101" pitchFamily="2" charset="-122"/>
              </a:rPr>
              <a:t>被该类中定义的方法访问，也可以通过类对象或实例对象进行访问</a:t>
            </a:r>
            <a:endParaRPr lang="en-US" altLang="zh-CN" sz="2400" b="1" u="sng" dirty="0" smtClean="0">
              <a:ea typeface="宋体" panose="02010600030101010101" pitchFamily="2" charset="-122"/>
            </a:endParaRPr>
          </a:p>
          <a:p>
            <a:pPr eaLnBrk="1" hangingPunct="1">
              <a:lnSpc>
                <a:spcPct val="100000"/>
              </a:lnSpc>
              <a:defRPr/>
            </a:pPr>
            <a:r>
              <a:rPr lang="zh-CN" altLang="en-US" sz="2400" b="1" dirty="0" smtClean="0">
                <a:solidFill>
                  <a:srgbClr val="0070C0"/>
                </a:solidFill>
                <a:ea typeface="宋体" panose="02010600030101010101" pitchFamily="2" charset="-122"/>
              </a:rPr>
              <a:t>实例对象属性</a:t>
            </a:r>
            <a:endParaRPr lang="en-US" altLang="zh-CN" sz="2400" b="1" dirty="0" smtClean="0">
              <a:solidFill>
                <a:srgbClr val="0070C0"/>
              </a:solidFill>
              <a:ea typeface="宋体" panose="02010600030101010101" pitchFamily="2" charset="-122"/>
            </a:endParaRPr>
          </a:p>
          <a:p>
            <a:pPr lvl="1" eaLnBrk="1" hangingPunct="1">
              <a:lnSpc>
                <a:spcPct val="100000"/>
              </a:lnSpc>
              <a:defRPr/>
            </a:pPr>
            <a:r>
              <a:rPr lang="zh-CN" altLang="en-US" sz="2400" b="1" dirty="0" smtClean="0">
                <a:solidFill>
                  <a:srgbClr val="FF0000"/>
                </a:solidFill>
                <a:ea typeface="宋体" panose="02010600030101010101" pitchFamily="2" charset="-122"/>
              </a:rPr>
              <a:t>通过</a:t>
            </a:r>
            <a:r>
              <a:rPr lang="en-US" altLang="zh-CN" sz="2400" b="1" dirty="0" smtClean="0">
                <a:solidFill>
                  <a:srgbClr val="FF0000"/>
                </a:solidFill>
                <a:ea typeface="宋体" panose="02010600030101010101" pitchFamily="2" charset="-122"/>
              </a:rPr>
              <a:t>self.</a:t>
            </a:r>
            <a:r>
              <a:rPr lang="zh-CN" altLang="en-US" sz="2400" b="1" dirty="0" smtClean="0">
                <a:solidFill>
                  <a:srgbClr val="FF0000"/>
                </a:solidFill>
                <a:ea typeface="宋体" panose="02010600030101010101" pitchFamily="2" charset="-122"/>
              </a:rPr>
              <a:t>变量名定义的属性</a:t>
            </a:r>
            <a:r>
              <a:rPr lang="zh-CN" altLang="en-US" sz="2400" b="1" dirty="0" smtClean="0">
                <a:solidFill>
                  <a:srgbClr val="0070C0"/>
                </a:solidFill>
                <a:ea typeface="宋体" panose="02010600030101010101" pitchFamily="2" charset="-122"/>
              </a:rPr>
              <a:t>，类内部通过</a:t>
            </a:r>
            <a:r>
              <a:rPr lang="en-US" altLang="zh-CN" sz="2400" b="1" dirty="0" smtClean="0">
                <a:solidFill>
                  <a:srgbClr val="0070C0"/>
                </a:solidFill>
                <a:ea typeface="宋体" panose="02010600030101010101" pitchFamily="2" charset="-122"/>
              </a:rPr>
              <a:t>self</a:t>
            </a:r>
            <a:r>
              <a:rPr lang="zh-CN" altLang="en-US" sz="2400" b="1" dirty="0" smtClean="0">
                <a:solidFill>
                  <a:srgbClr val="0070C0"/>
                </a:solidFill>
                <a:ea typeface="宋体" panose="02010600030101010101" pitchFamily="2" charset="-122"/>
              </a:rPr>
              <a:t>访问，外部通过对象实例访问</a:t>
            </a:r>
            <a:endParaRPr lang="en-US" altLang="zh-CN" sz="2400" b="1" dirty="0" smtClean="0">
              <a:solidFill>
                <a:srgbClr val="0070C0"/>
              </a:solidFill>
              <a:ea typeface="宋体" panose="02010600030101010101" pitchFamily="2" charset="-122"/>
            </a:endParaRPr>
          </a:p>
          <a:p>
            <a:pPr lvl="1" eaLnBrk="1" hangingPunct="1">
              <a:lnSpc>
                <a:spcPct val="100000"/>
              </a:lnSpc>
              <a:defRPr/>
            </a:pPr>
            <a:r>
              <a:rPr lang="zh-CN" altLang="en-US" sz="2400" b="1" dirty="0" smtClean="0">
                <a:solidFill>
                  <a:srgbClr val="0070C0"/>
                </a:solidFill>
                <a:ea typeface="宋体" panose="02010600030101010101" pitchFamily="2" charset="-122"/>
              </a:rPr>
              <a:t>实例对象属性一般在</a:t>
            </a:r>
            <a:r>
              <a:rPr lang="en-US" altLang="zh-CN" sz="2400" b="1" dirty="0" smtClean="0">
                <a:solidFill>
                  <a:srgbClr val="FF0000"/>
                </a:solidFill>
                <a:ea typeface="宋体" panose="02010600030101010101" pitchFamily="2" charset="-122"/>
              </a:rPr>
              <a:t>__</a:t>
            </a:r>
            <a:r>
              <a:rPr lang="en-US" altLang="zh-CN" sz="2400" b="1" dirty="0" err="1" smtClean="0">
                <a:solidFill>
                  <a:srgbClr val="FF0000"/>
                </a:solidFill>
                <a:ea typeface="宋体" panose="02010600030101010101" pitchFamily="2" charset="-122"/>
              </a:rPr>
              <a:t>init</a:t>
            </a:r>
            <a:r>
              <a:rPr lang="en-US" altLang="zh-CN" sz="2400" b="1" dirty="0" smtClean="0">
                <a:solidFill>
                  <a:srgbClr val="FF0000"/>
                </a:solidFill>
                <a:ea typeface="宋体" panose="02010600030101010101" pitchFamily="2" charset="-122"/>
              </a:rPr>
              <a:t>__()</a:t>
            </a:r>
            <a:r>
              <a:rPr lang="zh-CN" altLang="en-US" sz="2400" b="1" dirty="0" smtClean="0">
                <a:solidFill>
                  <a:srgbClr val="FF0000"/>
                </a:solidFill>
                <a:ea typeface="宋体" panose="02010600030101010101" pitchFamily="2" charset="-122"/>
              </a:rPr>
              <a:t>方法</a:t>
            </a:r>
            <a:r>
              <a:rPr lang="zh-CN" altLang="en-US" sz="2400" b="1" dirty="0" smtClean="0">
                <a:solidFill>
                  <a:srgbClr val="0070C0"/>
                </a:solidFill>
                <a:ea typeface="宋体" panose="02010600030101010101" pitchFamily="2" charset="-122"/>
              </a:rPr>
              <a:t>中通过下列形式</a:t>
            </a:r>
            <a:r>
              <a:rPr lang="zh-CN" altLang="en-US" sz="2400" b="1" dirty="0" smtClean="0">
                <a:solidFill>
                  <a:srgbClr val="FF0000"/>
                </a:solidFill>
                <a:ea typeface="宋体" panose="02010600030101010101" pitchFamily="2" charset="-122"/>
              </a:rPr>
              <a:t>初始化</a:t>
            </a:r>
            <a:r>
              <a:rPr lang="zh-CN" altLang="en-US" sz="2400" b="1" dirty="0" smtClean="0">
                <a:solidFill>
                  <a:srgbClr val="0070C0"/>
                </a:solidFill>
                <a:ea typeface="宋体" panose="02010600030101010101" pitchFamily="2" charset="-122"/>
              </a:rPr>
              <a:t>：</a:t>
            </a:r>
            <a:endParaRPr lang="en-US" altLang="zh-CN" sz="2400" b="1" dirty="0" smtClean="0">
              <a:solidFill>
                <a:srgbClr val="0070C0"/>
              </a:solidFill>
              <a:ea typeface="宋体" panose="02010600030101010101" pitchFamily="2" charset="-122"/>
            </a:endParaRPr>
          </a:p>
          <a:p>
            <a:pPr marL="457200" lvl="1" indent="0" eaLnBrk="1" hangingPunct="1">
              <a:lnSpc>
                <a:spcPct val="100000"/>
              </a:lnSpc>
              <a:buFont typeface="Arial" panose="020B0604020202020204" pitchFamily="34" charset="0"/>
              <a:buNone/>
              <a:defRPr/>
            </a:pPr>
            <a:r>
              <a:rPr lang="en-US" altLang="zh-CN" sz="2400" b="1" dirty="0" smtClean="0">
                <a:solidFill>
                  <a:srgbClr val="0070C0"/>
                </a:solidFill>
                <a:ea typeface="宋体" panose="02010600030101010101" pitchFamily="2" charset="-122"/>
              </a:rPr>
              <a:t>       self.</a:t>
            </a:r>
            <a:r>
              <a:rPr lang="zh-CN" altLang="en-US" sz="2400" b="1" dirty="0" smtClean="0">
                <a:solidFill>
                  <a:srgbClr val="0070C0"/>
                </a:solidFill>
                <a:ea typeface="宋体" panose="02010600030101010101" pitchFamily="2" charset="-122"/>
              </a:rPr>
              <a:t>实例变量名 </a:t>
            </a:r>
            <a:r>
              <a:rPr lang="en-US" altLang="zh-CN" sz="2400" b="1" dirty="0" smtClean="0">
                <a:solidFill>
                  <a:srgbClr val="0070C0"/>
                </a:solidFill>
                <a:ea typeface="宋体" panose="02010600030101010101" pitchFamily="2" charset="-122"/>
              </a:rPr>
              <a:t>= </a:t>
            </a:r>
            <a:r>
              <a:rPr lang="zh-CN" altLang="en-US" sz="2400" b="1" dirty="0" smtClean="0">
                <a:solidFill>
                  <a:srgbClr val="0070C0"/>
                </a:solidFill>
                <a:ea typeface="宋体" panose="02010600030101010101" pitchFamily="2" charset="-122"/>
              </a:rPr>
              <a:t>初始值</a:t>
            </a:r>
            <a:endParaRPr lang="en-US" altLang="zh-CN" sz="2400" b="1" dirty="0" smtClean="0">
              <a:solidFill>
                <a:srgbClr val="0070C0"/>
              </a:solidFill>
              <a:ea typeface="宋体" panose="02010600030101010101" pitchFamily="2" charset="-122"/>
            </a:endParaRPr>
          </a:p>
          <a:p>
            <a:pPr lvl="1" eaLnBrk="1" hangingPunct="1">
              <a:lnSpc>
                <a:spcPct val="100000"/>
              </a:lnSpc>
              <a:defRPr/>
            </a:pPr>
            <a:r>
              <a:rPr lang="zh-CN" altLang="en-US" sz="2400" b="1" dirty="0" smtClean="0">
                <a:solidFill>
                  <a:srgbClr val="0070C0"/>
                </a:solidFill>
                <a:ea typeface="宋体" panose="02010600030101010101" pitchFamily="2" charset="-122"/>
              </a:rPr>
              <a:t>实例函数访问：</a:t>
            </a:r>
            <a:endParaRPr lang="en-US" altLang="zh-CN" sz="2400" b="1" dirty="0" smtClean="0">
              <a:solidFill>
                <a:srgbClr val="0070C0"/>
              </a:solidFill>
              <a:ea typeface="宋体" panose="02010600030101010101" pitchFamily="2" charset="-122"/>
            </a:endParaRPr>
          </a:p>
          <a:p>
            <a:pPr marL="457200" lvl="1" indent="0" eaLnBrk="1" hangingPunct="1">
              <a:lnSpc>
                <a:spcPct val="100000"/>
              </a:lnSpc>
              <a:buFont typeface="Arial" panose="020B0604020202020204" pitchFamily="34" charset="0"/>
              <a:buNone/>
              <a:defRPr/>
            </a:pPr>
            <a:r>
              <a:rPr lang="en-US" altLang="zh-CN" sz="2400" b="1" dirty="0" smtClean="0">
                <a:solidFill>
                  <a:srgbClr val="0070C0"/>
                </a:solidFill>
                <a:ea typeface="宋体" panose="02010600030101010101" pitchFamily="2" charset="-122"/>
              </a:rPr>
              <a:t>       self.</a:t>
            </a:r>
            <a:r>
              <a:rPr lang="zh-CN" altLang="en-US" sz="2400" b="1" dirty="0" smtClean="0">
                <a:solidFill>
                  <a:srgbClr val="0070C0"/>
                </a:solidFill>
                <a:ea typeface="宋体" panose="02010600030101010101" pitchFamily="2" charset="-122"/>
              </a:rPr>
              <a:t>实例变量名 </a:t>
            </a:r>
            <a:r>
              <a:rPr lang="en-US" altLang="zh-CN" sz="2400" b="1" dirty="0" smtClean="0">
                <a:solidFill>
                  <a:srgbClr val="0070C0"/>
                </a:solidFill>
                <a:ea typeface="宋体" panose="02010600030101010101" pitchFamily="2" charset="-122"/>
              </a:rPr>
              <a:t>= </a:t>
            </a:r>
            <a:r>
              <a:rPr lang="zh-CN" altLang="en-US" sz="2400" b="1" dirty="0" smtClean="0">
                <a:solidFill>
                  <a:srgbClr val="0070C0"/>
                </a:solidFill>
                <a:ea typeface="宋体" panose="02010600030101010101" pitchFamily="2" charset="-122"/>
              </a:rPr>
              <a:t>值</a:t>
            </a:r>
            <a:endParaRPr lang="en-US" altLang="zh-CN" sz="2000" b="1" dirty="0" smtClean="0">
              <a:ea typeface="宋体" panose="02010600030101010101" pitchFamily="2" charset="-122"/>
            </a:endParaRP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95181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noChangeArrowheads="1"/>
          </p:cNvSpPr>
          <p:nvPr>
            <p:ph idx="1"/>
          </p:nvPr>
        </p:nvSpPr>
        <p:spPr>
          <a:xfrm>
            <a:off x="596508" y="1079005"/>
            <a:ext cx="7561262" cy="685800"/>
          </a:xfrm>
        </p:spPr>
        <p:txBody>
          <a:bodyPr/>
          <a:lstStyle/>
          <a:p>
            <a:pPr marL="457200" lvl="1" indent="0" eaLnBrk="1" hangingPunct="1">
              <a:buFont typeface="Arial" panose="020B0604020202020204" pitchFamily="34" charset="0"/>
              <a:buNone/>
            </a:pPr>
            <a:r>
              <a:rPr lang="zh-CN" altLang="en-US" sz="2400" b="1" dirty="0" smtClean="0">
                <a:ea typeface="宋体" pitchFamily="2" charset="-122"/>
              </a:rPr>
              <a:t>例：定义类</a:t>
            </a:r>
            <a:r>
              <a:rPr lang="en-US" altLang="zh-CN" sz="2400" b="1" dirty="0" smtClean="0">
                <a:ea typeface="宋体" pitchFamily="2" charset="-122"/>
              </a:rPr>
              <a:t>Person2</a:t>
            </a:r>
            <a:r>
              <a:rPr lang="zh-CN" altLang="en-US" sz="2400" b="1" dirty="0" smtClean="0">
                <a:ea typeface="宋体" pitchFamily="2" charset="-122"/>
              </a:rPr>
              <a:t>。定义成员变量（域）</a:t>
            </a:r>
            <a:endParaRPr lang="en-US" altLang="zh-CN" sz="2400" b="1" dirty="0" smtClean="0">
              <a:ea typeface="宋体" pitchFamily="2" charset="-122"/>
            </a:endParaRPr>
          </a:p>
        </p:txBody>
      </p:sp>
      <p:pic>
        <p:nvPicPr>
          <p:cNvPr id="16388"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2359" y="5375028"/>
            <a:ext cx="2024063"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793444" y="1839024"/>
            <a:ext cx="10440987" cy="3170238"/>
          </a:xfrm>
          <a:prstGeom prst="rect">
            <a:avLst/>
          </a:prstGeom>
          <a:ln>
            <a:solidFill>
              <a:srgbClr val="FF0000"/>
            </a:solidFill>
          </a:ln>
        </p:spPr>
        <p:txBody>
          <a:bodyPr>
            <a:spAutoFit/>
          </a:bodyPr>
          <a:lstStyle/>
          <a:p>
            <a:pPr indent="266700" algn="just">
              <a:spcAft>
                <a:spcPts val="0"/>
              </a:spcAft>
              <a:defRPr/>
            </a:pPr>
            <a:r>
              <a:rPr lang="x-none" altLang="zh-CN" sz="2000" b="1" kern="100" dirty="0">
                <a:latin typeface="Times New Roman" panose="02020603050405020304" pitchFamily="18" charset="0"/>
                <a:ea typeface="宋体" panose="02010600030101010101" pitchFamily="2" charset="-122"/>
              </a:rPr>
              <a:t>class Person2:                 #</a:t>
            </a:r>
            <a:r>
              <a:rPr lang="x-none" altLang="zh-CN" sz="2000" b="1" kern="100" dirty="0">
                <a:latin typeface="宋体" panose="02010600030101010101" pitchFamily="2" charset="-122"/>
                <a:ea typeface="宋体" panose="02010600030101010101" pitchFamily="2" charset="-122"/>
              </a:rPr>
              <a:t>定义类</a:t>
            </a:r>
            <a:r>
              <a:rPr lang="x-none" altLang="zh-CN" sz="2000" b="1" kern="100" dirty="0">
                <a:latin typeface="Times New Roman" panose="02020603050405020304" pitchFamily="18" charset="0"/>
                <a:ea typeface="宋体" panose="02010600030101010101" pitchFamily="2" charset="-122"/>
              </a:rPr>
              <a:t>Person2</a:t>
            </a:r>
            <a:endParaRPr lang="zh-CN" altLang="zh-CN" sz="2000" b="1" kern="100" dirty="0">
              <a:latin typeface="Times New Roman" panose="02020603050405020304" pitchFamily="18" charset="0"/>
              <a:ea typeface="宋体" panose="02010600030101010101" pitchFamily="2" charset="-122"/>
            </a:endParaRPr>
          </a:p>
          <a:p>
            <a:pPr indent="266700" algn="just">
              <a:spcAft>
                <a:spcPts val="0"/>
              </a:spcAft>
              <a:defRPr/>
            </a:pPr>
            <a:r>
              <a:rPr lang="x-none" altLang="zh-CN" sz="2000" b="1" kern="100" dirty="0">
                <a:latin typeface="Times New Roman" panose="02020603050405020304" pitchFamily="18" charset="0"/>
                <a:ea typeface="宋体" panose="02010600030101010101" pitchFamily="2" charset="-122"/>
              </a:rPr>
              <a:t>    def __init__(</a:t>
            </a:r>
            <a:r>
              <a:rPr lang="x-none" altLang="zh-CN" sz="2000" b="1" kern="100" dirty="0">
                <a:solidFill>
                  <a:srgbClr val="FF0000"/>
                </a:solidFill>
                <a:latin typeface="Times New Roman" panose="02020603050405020304" pitchFamily="18" charset="0"/>
                <a:ea typeface="宋体" panose="02010600030101010101" pitchFamily="2" charset="-122"/>
              </a:rPr>
              <a:t>self, name,age</a:t>
            </a:r>
            <a:r>
              <a:rPr lang="x-none" altLang="zh-CN" sz="2000" b="1" kern="100" dirty="0">
                <a:latin typeface="Times New Roman" panose="02020603050405020304" pitchFamily="18" charset="0"/>
                <a:ea typeface="宋体" panose="02010600030101010101" pitchFamily="2" charset="-122"/>
              </a:rPr>
              <a:t>): #__init__</a:t>
            </a:r>
            <a:r>
              <a:rPr lang="x-none" altLang="zh-CN" sz="2000" b="1" kern="100" dirty="0">
                <a:latin typeface="宋体" panose="02010600030101010101" pitchFamily="2" charset="-122"/>
                <a:ea typeface="宋体" panose="02010600030101010101" pitchFamily="2" charset="-122"/>
              </a:rPr>
              <a:t>方法</a:t>
            </a:r>
            <a:r>
              <a:rPr lang="zh-CN" altLang="en-US" sz="2000" b="1" kern="100" dirty="0">
                <a:latin typeface="宋体" panose="02010600030101010101" pitchFamily="2" charset="-122"/>
                <a:ea typeface="宋体" panose="02010600030101010101" pitchFamily="2" charset="-122"/>
              </a:rPr>
              <a:t>，构造</a:t>
            </a:r>
            <a:r>
              <a:rPr lang="zh-CN" altLang="en-US" sz="2000" b="1" kern="100" dirty="0" smtClean="0">
                <a:latin typeface="宋体" panose="02010600030101010101" pitchFamily="2" charset="-122"/>
                <a:ea typeface="宋体" panose="02010600030101010101" pitchFamily="2" charset="-122"/>
              </a:rPr>
              <a:t>函数</a:t>
            </a:r>
            <a:endParaRPr lang="en-US" altLang="zh-CN" sz="2000" b="1" kern="100" dirty="0">
              <a:latin typeface="宋体" panose="02010600030101010101" pitchFamily="2" charset="-122"/>
              <a:ea typeface="宋体" panose="02010600030101010101" pitchFamily="2" charset="-122"/>
            </a:endParaRPr>
          </a:p>
          <a:p>
            <a:pPr indent="266700" algn="just">
              <a:spcAft>
                <a:spcPts val="0"/>
              </a:spcAft>
              <a:defRPr/>
            </a:pPr>
            <a:r>
              <a:rPr lang="x-none" altLang="zh-CN" sz="2000" b="1" kern="100" dirty="0">
                <a:latin typeface="Times New Roman" panose="02020603050405020304" pitchFamily="18" charset="0"/>
                <a:ea typeface="宋体" panose="02010600030101010101" pitchFamily="2" charset="-122"/>
              </a:rPr>
              <a:t>        </a:t>
            </a:r>
            <a:r>
              <a:rPr lang="x-none" altLang="zh-CN" sz="2000" b="1" kern="100" dirty="0">
                <a:solidFill>
                  <a:srgbClr val="FF0000"/>
                </a:solidFill>
                <a:latin typeface="Times New Roman" panose="02020603050405020304" pitchFamily="18" charset="0"/>
                <a:ea typeface="宋体" panose="02010600030101010101" pitchFamily="2" charset="-122"/>
              </a:rPr>
              <a:t>self.name = name     </a:t>
            </a:r>
            <a:r>
              <a:rPr lang="x-none" altLang="zh-CN" sz="2000" b="1" kern="100" dirty="0">
                <a:latin typeface="Times New Roman" panose="02020603050405020304" pitchFamily="18" charset="0"/>
                <a:ea typeface="宋体" panose="02010600030101010101" pitchFamily="2" charset="-122"/>
              </a:rPr>
              <a:t>#</a:t>
            </a:r>
            <a:r>
              <a:rPr lang="x-none" altLang="zh-CN" sz="2000" b="1" kern="100" dirty="0">
                <a:latin typeface="宋体" panose="02010600030101010101" pitchFamily="2" charset="-122"/>
                <a:ea typeface="宋体" panose="02010600030101010101" pitchFamily="2" charset="-122"/>
              </a:rPr>
              <a:t>初始化</a:t>
            </a:r>
            <a:r>
              <a:rPr lang="x-none" altLang="zh-CN" sz="2000" b="1" kern="100" dirty="0">
                <a:latin typeface="Times New Roman" panose="02020603050405020304" pitchFamily="18" charset="0"/>
                <a:ea typeface="宋体" panose="02010600030101010101" pitchFamily="2" charset="-122"/>
              </a:rPr>
              <a:t>self.name</a:t>
            </a:r>
            <a:r>
              <a:rPr lang="x-none" altLang="zh-CN" sz="2000" b="1" kern="100" dirty="0">
                <a:latin typeface="宋体" panose="02010600030101010101" pitchFamily="2" charset="-122"/>
                <a:ea typeface="宋体" panose="02010600030101010101" pitchFamily="2" charset="-122"/>
              </a:rPr>
              <a:t>，即成员变量</a:t>
            </a:r>
            <a:r>
              <a:rPr lang="x-none" altLang="zh-CN" sz="2000" b="1" kern="100" dirty="0">
                <a:latin typeface="Times New Roman" panose="02020603050405020304" pitchFamily="18" charset="0"/>
                <a:ea typeface="宋体" panose="02010600030101010101" pitchFamily="2" charset="-122"/>
              </a:rPr>
              <a:t>name</a:t>
            </a:r>
            <a:r>
              <a:rPr lang="x-none" altLang="zh-CN" sz="2000" b="1" kern="100" dirty="0">
                <a:latin typeface="宋体" panose="02010600030101010101" pitchFamily="2" charset="-122"/>
                <a:ea typeface="宋体" panose="02010600030101010101" pitchFamily="2" charset="-122"/>
              </a:rPr>
              <a:t>（域）</a:t>
            </a:r>
            <a:endParaRPr lang="zh-CN" altLang="zh-CN" sz="2000" b="1" kern="100" dirty="0">
              <a:latin typeface="Times New Roman" panose="02020603050405020304" pitchFamily="18" charset="0"/>
              <a:ea typeface="宋体" panose="02010600030101010101" pitchFamily="2" charset="-122"/>
            </a:endParaRPr>
          </a:p>
          <a:p>
            <a:pPr indent="266700" algn="just">
              <a:spcAft>
                <a:spcPts val="0"/>
              </a:spcAft>
              <a:defRPr/>
            </a:pPr>
            <a:r>
              <a:rPr lang="en-US" altLang="zh-CN" sz="2000" b="1" kern="100" dirty="0">
                <a:latin typeface="Times New Roman" panose="02020603050405020304" pitchFamily="18" charset="0"/>
                <a:ea typeface="宋体" panose="02010600030101010101" pitchFamily="2" charset="-122"/>
              </a:rPr>
              <a:t>        </a:t>
            </a:r>
            <a:r>
              <a:rPr lang="x-none" altLang="zh-CN" sz="2000" b="1" kern="100" dirty="0">
                <a:latin typeface="Times New Roman" panose="02020603050405020304" pitchFamily="18" charset="0"/>
                <a:ea typeface="宋体" panose="02010600030101010101" pitchFamily="2" charset="-122"/>
              </a:rPr>
              <a:t>self.age = age        </a:t>
            </a:r>
            <a:r>
              <a:rPr lang="en-US" altLang="zh-CN" sz="2000" b="1" kern="100" dirty="0">
                <a:latin typeface="Times New Roman" panose="02020603050405020304" pitchFamily="18" charset="0"/>
                <a:ea typeface="宋体" panose="02010600030101010101" pitchFamily="2" charset="-122"/>
              </a:rPr>
              <a:t>   </a:t>
            </a:r>
            <a:r>
              <a:rPr lang="x-none" altLang="zh-CN" sz="2000" b="1" kern="100" dirty="0">
                <a:latin typeface="Times New Roman" panose="02020603050405020304" pitchFamily="18" charset="0"/>
                <a:ea typeface="宋体" panose="02010600030101010101" pitchFamily="2" charset="-122"/>
              </a:rPr>
              <a:t>#</a:t>
            </a:r>
            <a:r>
              <a:rPr lang="x-none" altLang="zh-CN" sz="2000" b="1" kern="100" dirty="0">
                <a:latin typeface="宋体" panose="02010600030101010101" pitchFamily="2" charset="-122"/>
                <a:ea typeface="宋体" panose="02010600030101010101" pitchFamily="2" charset="-122"/>
              </a:rPr>
              <a:t>初始化</a:t>
            </a:r>
            <a:r>
              <a:rPr lang="x-none" altLang="zh-CN" sz="2000" b="1" kern="100" dirty="0">
                <a:latin typeface="Times New Roman" panose="02020603050405020304" pitchFamily="18" charset="0"/>
                <a:ea typeface="宋体" panose="02010600030101010101" pitchFamily="2" charset="-122"/>
              </a:rPr>
              <a:t>self.age</a:t>
            </a:r>
            <a:r>
              <a:rPr lang="x-none" altLang="zh-CN" sz="2000" b="1" kern="100" dirty="0">
                <a:latin typeface="宋体" panose="02010600030101010101" pitchFamily="2" charset="-122"/>
                <a:ea typeface="宋体" panose="02010600030101010101" pitchFamily="2" charset="-122"/>
              </a:rPr>
              <a:t>，即成员变量</a:t>
            </a:r>
            <a:r>
              <a:rPr lang="x-none" altLang="zh-CN" sz="2000" b="1" kern="100" dirty="0">
                <a:latin typeface="Times New Roman" panose="02020603050405020304" pitchFamily="18" charset="0"/>
                <a:ea typeface="宋体" panose="02010600030101010101" pitchFamily="2" charset="-122"/>
              </a:rPr>
              <a:t>age</a:t>
            </a:r>
            <a:r>
              <a:rPr lang="x-none" altLang="zh-CN" sz="2000" b="1" kern="100" dirty="0">
                <a:latin typeface="宋体" panose="02010600030101010101" pitchFamily="2" charset="-122"/>
                <a:ea typeface="宋体" panose="02010600030101010101" pitchFamily="2" charset="-122"/>
              </a:rPr>
              <a:t>（域）</a:t>
            </a:r>
            <a:endParaRPr lang="zh-CN" altLang="zh-CN" sz="2000" b="1" kern="100" dirty="0">
              <a:latin typeface="Times New Roman" panose="02020603050405020304" pitchFamily="18" charset="0"/>
              <a:ea typeface="宋体" panose="02010600030101010101" pitchFamily="2" charset="-122"/>
            </a:endParaRPr>
          </a:p>
          <a:p>
            <a:pPr indent="266700" algn="just">
              <a:spcAft>
                <a:spcPts val="0"/>
              </a:spcAft>
              <a:defRPr/>
            </a:pPr>
            <a:r>
              <a:rPr lang="x-none" altLang="zh-CN" sz="2000" b="1" kern="100" dirty="0">
                <a:latin typeface="Times New Roman" panose="02020603050405020304" pitchFamily="18" charset="0"/>
                <a:ea typeface="宋体" panose="02010600030101010101" pitchFamily="2" charset="-122"/>
              </a:rPr>
              <a:t>    def say_hi(self):       </a:t>
            </a:r>
            <a:r>
              <a:rPr lang="en-US" altLang="zh-CN" sz="2000" b="1" kern="100" dirty="0">
                <a:latin typeface="Times New Roman" panose="02020603050405020304" pitchFamily="18" charset="0"/>
                <a:ea typeface="宋体" panose="02010600030101010101" pitchFamily="2" charset="-122"/>
              </a:rPr>
              <a:t> </a:t>
            </a:r>
            <a:r>
              <a:rPr lang="x-none" altLang="zh-CN" sz="2000" b="1" kern="100" dirty="0">
                <a:latin typeface="Times New Roman" panose="02020603050405020304" pitchFamily="18" charset="0"/>
                <a:ea typeface="宋体" panose="02010600030101010101" pitchFamily="2" charset="-122"/>
              </a:rPr>
              <a:t>  #</a:t>
            </a:r>
            <a:r>
              <a:rPr lang="x-none" altLang="zh-CN" sz="2000" b="1" kern="100" dirty="0">
                <a:latin typeface="宋体" panose="02010600030101010101" pitchFamily="2" charset="-122"/>
                <a:ea typeface="宋体" panose="02010600030101010101" pitchFamily="2" charset="-122"/>
              </a:rPr>
              <a:t>定义类</a:t>
            </a:r>
            <a:r>
              <a:rPr lang="x-none" altLang="zh-CN" sz="2000" b="1" kern="100" dirty="0">
                <a:latin typeface="Times New Roman" panose="02020603050405020304" pitchFamily="18" charset="0"/>
                <a:ea typeface="宋体" panose="02010600030101010101" pitchFamily="2" charset="-122"/>
              </a:rPr>
              <a:t>Person2</a:t>
            </a:r>
            <a:r>
              <a:rPr lang="x-none" altLang="zh-CN" sz="2000" b="1" kern="100" dirty="0">
                <a:latin typeface="宋体" panose="02010600030101010101" pitchFamily="2" charset="-122"/>
                <a:ea typeface="宋体" panose="02010600030101010101" pitchFamily="2" charset="-122"/>
              </a:rPr>
              <a:t>的函数</a:t>
            </a:r>
            <a:r>
              <a:rPr lang="x-none" altLang="zh-CN" sz="2000" b="1" kern="100" dirty="0">
                <a:latin typeface="Times New Roman" panose="02020603050405020304" pitchFamily="18" charset="0"/>
                <a:ea typeface="宋体" panose="02010600030101010101" pitchFamily="2" charset="-122"/>
              </a:rPr>
              <a:t>say_hi()</a:t>
            </a:r>
            <a:endParaRPr lang="zh-CN" altLang="zh-CN" sz="2000" b="1" kern="100" dirty="0">
              <a:latin typeface="Times New Roman" panose="02020603050405020304" pitchFamily="18" charset="0"/>
              <a:ea typeface="宋体" panose="02010600030101010101" pitchFamily="2" charset="-122"/>
            </a:endParaRPr>
          </a:p>
          <a:p>
            <a:pPr indent="266700" algn="just">
              <a:spcAft>
                <a:spcPts val="0"/>
              </a:spcAft>
              <a:defRPr/>
            </a:pPr>
            <a:r>
              <a:rPr lang="x-none" altLang="zh-CN" sz="2000" b="1" kern="100" dirty="0">
                <a:latin typeface="Times New Roman" panose="02020603050405020304" pitchFamily="18" charset="0"/>
                <a:ea typeface="宋体" panose="02010600030101010101" pitchFamily="2" charset="-122"/>
              </a:rPr>
              <a:t>        print('</a:t>
            </a:r>
            <a:r>
              <a:rPr lang="x-none" altLang="zh-CN" sz="2000" b="1" kern="100" dirty="0">
                <a:latin typeface="宋体" panose="02010600030101010101" pitchFamily="2" charset="-122"/>
                <a:ea typeface="宋体" panose="02010600030101010101" pitchFamily="2" charset="-122"/>
              </a:rPr>
              <a:t>您好</a:t>
            </a:r>
            <a:r>
              <a:rPr lang="x-none" altLang="zh-CN" sz="2000" b="1" kern="100" dirty="0">
                <a:latin typeface="Times New Roman" panose="02020603050405020304" pitchFamily="18" charset="0"/>
                <a:ea typeface="宋体" panose="02010600030101010101" pitchFamily="2" charset="-122"/>
              </a:rPr>
              <a:t>, </a:t>
            </a:r>
            <a:r>
              <a:rPr lang="x-none" altLang="zh-CN" sz="2000" b="1" kern="100" dirty="0">
                <a:latin typeface="宋体" panose="02010600030101010101" pitchFamily="2" charset="-122"/>
                <a:ea typeface="宋体" panose="02010600030101010101" pitchFamily="2" charset="-122"/>
              </a:rPr>
              <a:t>我叫</a:t>
            </a:r>
            <a:r>
              <a:rPr lang="x-none" altLang="zh-CN" sz="2000" b="1" kern="100" dirty="0">
                <a:latin typeface="Times New Roman" panose="02020603050405020304" pitchFamily="18" charset="0"/>
                <a:ea typeface="宋体" panose="02010600030101010101" pitchFamily="2" charset="-122"/>
              </a:rPr>
              <a:t>', self.name) #</a:t>
            </a:r>
            <a:r>
              <a:rPr lang="x-none" altLang="zh-CN" sz="2000" b="1" kern="100" dirty="0">
                <a:latin typeface="宋体" panose="02010600030101010101" pitchFamily="2" charset="-122"/>
                <a:ea typeface="宋体" panose="02010600030101010101" pitchFamily="2" charset="-122"/>
              </a:rPr>
              <a:t>在实例方法中通过</a:t>
            </a:r>
            <a:r>
              <a:rPr lang="x-none" altLang="zh-CN" sz="2000" b="1" kern="100" dirty="0">
                <a:latin typeface="Times New Roman" panose="02020603050405020304" pitchFamily="18" charset="0"/>
                <a:ea typeface="宋体" panose="02010600030101010101" pitchFamily="2" charset="-122"/>
              </a:rPr>
              <a:t>self.name</a:t>
            </a:r>
            <a:r>
              <a:rPr lang="x-none" altLang="zh-CN" sz="2000" b="1" kern="100" dirty="0">
                <a:latin typeface="宋体" panose="02010600030101010101" pitchFamily="2" charset="-122"/>
                <a:ea typeface="宋体" panose="02010600030101010101" pitchFamily="2" charset="-122"/>
              </a:rPr>
              <a:t>读取成员变量</a:t>
            </a:r>
            <a:r>
              <a:rPr lang="x-none" altLang="zh-CN" sz="2000" b="1" kern="100" dirty="0">
                <a:latin typeface="Times New Roman" panose="02020603050405020304" pitchFamily="18" charset="0"/>
                <a:ea typeface="宋体" panose="02010600030101010101" pitchFamily="2" charset="-122"/>
              </a:rPr>
              <a:t>name</a:t>
            </a:r>
            <a:r>
              <a:rPr lang="x-none" altLang="zh-CN" sz="2000" b="1" kern="100" dirty="0">
                <a:latin typeface="宋体" panose="02010600030101010101" pitchFamily="2" charset="-122"/>
                <a:ea typeface="宋体" panose="02010600030101010101" pitchFamily="2" charset="-122"/>
              </a:rPr>
              <a:t>（域）</a:t>
            </a:r>
            <a:endParaRPr lang="zh-CN" altLang="zh-CN" sz="2000" b="1" kern="100" dirty="0">
              <a:latin typeface="Times New Roman" panose="02020603050405020304" pitchFamily="18" charset="0"/>
              <a:ea typeface="宋体" panose="02010600030101010101" pitchFamily="2" charset="-122"/>
            </a:endParaRPr>
          </a:p>
          <a:p>
            <a:pPr indent="266700" algn="just">
              <a:spcAft>
                <a:spcPts val="0"/>
              </a:spcAft>
              <a:defRPr/>
            </a:pPr>
            <a:r>
              <a:rPr lang="x-none" altLang="zh-CN" sz="2000" b="1" kern="100" dirty="0">
                <a:latin typeface="Times New Roman" panose="02020603050405020304" pitchFamily="18" charset="0"/>
                <a:ea typeface="宋体" panose="02010600030101010101" pitchFamily="2" charset="-122"/>
              </a:rPr>
              <a:t>#</a:t>
            </a:r>
            <a:r>
              <a:rPr lang="x-none" altLang="zh-CN" sz="2000" b="1" kern="100" dirty="0">
                <a:latin typeface="宋体" panose="02010600030101010101" pitchFamily="2" charset="-122"/>
                <a:ea typeface="宋体" panose="02010600030101010101" pitchFamily="2" charset="-122"/>
              </a:rPr>
              <a:t>测试代码</a:t>
            </a:r>
            <a:endParaRPr lang="zh-CN" altLang="zh-CN" sz="2000" b="1" kern="100" dirty="0">
              <a:latin typeface="Times New Roman" panose="02020603050405020304" pitchFamily="18" charset="0"/>
              <a:ea typeface="宋体" panose="02010600030101010101" pitchFamily="2" charset="-122"/>
            </a:endParaRPr>
          </a:p>
          <a:p>
            <a:pPr indent="266700" algn="just">
              <a:spcAft>
                <a:spcPts val="0"/>
              </a:spcAft>
              <a:defRPr/>
            </a:pPr>
            <a:r>
              <a:rPr lang="x-none" altLang="zh-CN" sz="2000" b="1" kern="100" dirty="0">
                <a:solidFill>
                  <a:srgbClr val="0070C0"/>
                </a:solidFill>
                <a:latin typeface="Times New Roman" panose="02020603050405020304" pitchFamily="18" charset="0"/>
                <a:ea typeface="宋体" panose="02010600030101010101" pitchFamily="2" charset="-122"/>
              </a:rPr>
              <a:t>p1 = Person2('</a:t>
            </a:r>
            <a:r>
              <a:rPr lang="x-none" altLang="zh-CN" sz="2000" b="1" kern="100" dirty="0">
                <a:solidFill>
                  <a:srgbClr val="0070C0"/>
                </a:solidFill>
                <a:latin typeface="宋体" panose="02010600030101010101" pitchFamily="2" charset="-122"/>
                <a:ea typeface="宋体" panose="02010600030101010101" pitchFamily="2" charset="-122"/>
              </a:rPr>
              <a:t>张三</a:t>
            </a:r>
            <a:r>
              <a:rPr lang="x-none" altLang="zh-CN" sz="2000" b="1" kern="100" dirty="0">
                <a:solidFill>
                  <a:srgbClr val="0070C0"/>
                </a:solidFill>
                <a:latin typeface="Times New Roman" panose="02020603050405020304" pitchFamily="18" charset="0"/>
                <a:ea typeface="宋体" panose="02010600030101010101" pitchFamily="2" charset="-122"/>
              </a:rPr>
              <a:t>',25)       </a:t>
            </a:r>
            <a:r>
              <a:rPr lang="x-none" altLang="zh-CN" sz="2000" b="1" kern="100" dirty="0">
                <a:latin typeface="Times New Roman" panose="02020603050405020304" pitchFamily="18" charset="0"/>
                <a:ea typeface="宋体" panose="02010600030101010101" pitchFamily="2" charset="-122"/>
              </a:rPr>
              <a:t>#</a:t>
            </a:r>
            <a:r>
              <a:rPr lang="x-none" altLang="zh-CN" sz="2000" b="1" kern="100" dirty="0">
                <a:latin typeface="宋体" panose="02010600030101010101" pitchFamily="2" charset="-122"/>
                <a:ea typeface="宋体" panose="02010600030101010101" pitchFamily="2" charset="-122"/>
              </a:rPr>
              <a:t>创建对象</a:t>
            </a:r>
            <a:endParaRPr lang="zh-CN" altLang="zh-CN" sz="2000" b="1" kern="100" dirty="0">
              <a:latin typeface="Times New Roman" panose="02020603050405020304" pitchFamily="18" charset="0"/>
              <a:ea typeface="宋体" panose="02010600030101010101" pitchFamily="2" charset="-122"/>
            </a:endParaRPr>
          </a:p>
          <a:p>
            <a:pPr indent="266700" algn="just">
              <a:spcAft>
                <a:spcPts val="0"/>
              </a:spcAft>
              <a:defRPr/>
            </a:pPr>
            <a:r>
              <a:rPr lang="x-none" altLang="zh-CN" sz="2000" b="1" kern="100" dirty="0">
                <a:latin typeface="Times New Roman" panose="02020603050405020304" pitchFamily="18" charset="0"/>
                <a:ea typeface="宋体" panose="02010600030101010101" pitchFamily="2" charset="-122"/>
              </a:rPr>
              <a:t>p1. say_hi ()               #</a:t>
            </a:r>
            <a:r>
              <a:rPr lang="x-none" altLang="zh-CN" sz="2000" b="1" kern="100" dirty="0">
                <a:latin typeface="宋体" panose="02010600030101010101" pitchFamily="2" charset="-122"/>
                <a:ea typeface="宋体" panose="02010600030101010101" pitchFamily="2" charset="-122"/>
              </a:rPr>
              <a:t>调用对象的方法</a:t>
            </a:r>
            <a:endParaRPr lang="zh-CN" altLang="zh-CN" sz="2000" b="1" kern="100" dirty="0">
              <a:latin typeface="Times New Roman" panose="02020603050405020304" pitchFamily="18" charset="0"/>
              <a:ea typeface="宋体" panose="02010600030101010101" pitchFamily="2" charset="-122"/>
            </a:endParaRPr>
          </a:p>
          <a:p>
            <a:pPr indent="266700" algn="just">
              <a:spcAft>
                <a:spcPts val="0"/>
              </a:spcAft>
              <a:defRPr/>
            </a:pPr>
            <a:r>
              <a:rPr lang="x-none" altLang="zh-CN" sz="2000" b="1" kern="100" dirty="0">
                <a:solidFill>
                  <a:srgbClr val="0070C0"/>
                </a:solidFill>
                <a:latin typeface="Times New Roman" panose="02020603050405020304" pitchFamily="18" charset="0"/>
                <a:ea typeface="宋体" panose="02010600030101010101" pitchFamily="2" charset="-122"/>
              </a:rPr>
              <a:t>print(p1.age)</a:t>
            </a:r>
            <a:r>
              <a:rPr lang="x-none" altLang="zh-CN" sz="2000" b="1" kern="100" dirty="0">
                <a:latin typeface="Times New Roman" panose="02020603050405020304" pitchFamily="18" charset="0"/>
                <a:ea typeface="宋体" panose="02010600030101010101" pitchFamily="2" charset="-122"/>
              </a:rPr>
              <a:t>              #</a:t>
            </a:r>
            <a:r>
              <a:rPr lang="x-none" altLang="zh-CN" sz="2000" b="1" kern="100" dirty="0">
                <a:latin typeface="宋体" panose="02010600030101010101" pitchFamily="2" charset="-122"/>
                <a:ea typeface="宋体" panose="02010600030101010101" pitchFamily="2" charset="-122"/>
              </a:rPr>
              <a:t>通过</a:t>
            </a:r>
            <a:r>
              <a:rPr lang="x-none" altLang="zh-CN" sz="2000" b="1" kern="100" dirty="0">
                <a:latin typeface="Times New Roman" panose="02020603050405020304" pitchFamily="18" charset="0"/>
                <a:ea typeface="宋体" panose="02010600030101010101" pitchFamily="2" charset="-122"/>
              </a:rPr>
              <a:t>p1.age</a:t>
            </a:r>
            <a:r>
              <a:rPr lang="x-none" altLang="zh-CN" sz="2000" b="1" kern="100" dirty="0">
                <a:latin typeface="宋体" panose="02010600030101010101" pitchFamily="2" charset="-122"/>
                <a:ea typeface="宋体" panose="02010600030101010101" pitchFamily="2" charset="-122"/>
              </a:rPr>
              <a:t>（</a:t>
            </a:r>
            <a:r>
              <a:rPr lang="x-none" altLang="zh-CN" sz="2000" b="1" kern="100" dirty="0">
                <a:latin typeface="Times New Roman" panose="02020603050405020304" pitchFamily="18" charset="0"/>
                <a:ea typeface="宋体" panose="02010600030101010101" pitchFamily="2" charset="-122"/>
              </a:rPr>
              <a:t>obj1.</a:t>
            </a:r>
            <a:r>
              <a:rPr lang="x-none" altLang="zh-CN" sz="2000" b="1" kern="100" dirty="0">
                <a:latin typeface="宋体" panose="02010600030101010101" pitchFamily="2" charset="-122"/>
                <a:ea typeface="宋体" panose="02010600030101010101" pitchFamily="2" charset="-122"/>
              </a:rPr>
              <a:t>变量名）读取成员变量</a:t>
            </a:r>
            <a:r>
              <a:rPr lang="x-none" altLang="zh-CN" sz="2000" b="1" kern="100" dirty="0">
                <a:latin typeface="Times New Roman" panose="02020603050405020304" pitchFamily="18" charset="0"/>
                <a:ea typeface="宋体" panose="02010600030101010101" pitchFamily="2" charset="-122"/>
              </a:rPr>
              <a:t>age</a:t>
            </a:r>
            <a:r>
              <a:rPr lang="x-none" altLang="zh-CN" sz="2000" b="1" kern="100" dirty="0">
                <a:latin typeface="宋体" panose="02010600030101010101" pitchFamily="2" charset="-122"/>
                <a:ea typeface="宋体" panose="02010600030101010101" pitchFamily="2" charset="-122"/>
              </a:rPr>
              <a:t>（域）</a:t>
            </a:r>
            <a:endParaRPr lang="zh-CN" altLang="zh-CN" sz="2000" b="1" kern="100" dirty="0">
              <a:latin typeface="Times New Roman" panose="02020603050405020304" pitchFamily="18" charset="0"/>
              <a:ea typeface="宋体" panose="02010600030101010101" pitchFamily="2"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762362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6.2.3  成员方法</a:t>
            </a:r>
            <a:endParaRPr lang="en-US"/>
          </a:p>
        </p:txBody>
      </p:sp>
      <p:sp>
        <p:nvSpPr>
          <p:cNvPr id="3" name="Content Placeholder 2"/>
          <p:cNvSpPr>
            <a:spLocks noGrp="1"/>
          </p:cNvSpPr>
          <p:nvPr>
            <p:ph idx="1"/>
          </p:nvPr>
        </p:nvSpPr>
        <p:spPr/>
        <p:txBody>
          <a:bodyPr/>
          <a:lstStyle/>
          <a:p>
            <a:pPr fontAlgn="auto">
              <a:lnSpc>
                <a:spcPct val="150000"/>
              </a:lnSpc>
            </a:pPr>
            <a:r>
              <a:rPr lang="en-US" sz="2400" b="1" dirty="0" err="1"/>
              <a:t>静态方法和类方法都可以通过类名和对象名调用，但</a:t>
            </a:r>
            <a:r>
              <a:rPr lang="en-US" sz="2400" b="1" dirty="0" err="1">
                <a:solidFill>
                  <a:srgbClr val="FF0000"/>
                </a:solidFill>
              </a:rPr>
              <a:t>不能</a:t>
            </a:r>
            <a:r>
              <a:rPr lang="en-US" sz="2400" b="1" dirty="0" err="1"/>
              <a:t>直接访问属于对象的成员，只能访问属于类的成员</a:t>
            </a:r>
            <a:r>
              <a:rPr lang="en-US" sz="2400" b="1" dirty="0"/>
              <a:t>。</a:t>
            </a:r>
          </a:p>
          <a:p>
            <a:pPr fontAlgn="auto">
              <a:lnSpc>
                <a:spcPct val="150000"/>
              </a:lnSpc>
            </a:pPr>
            <a:r>
              <a:rPr lang="en-US" sz="2400" b="1" dirty="0" err="1"/>
              <a:t>静态方法和类方法</a:t>
            </a:r>
            <a:r>
              <a:rPr lang="en-US" sz="2400" b="1" dirty="0" err="1">
                <a:solidFill>
                  <a:srgbClr val="FF0000"/>
                </a:solidFill>
              </a:rPr>
              <a:t>不属于任</a:t>
            </a:r>
            <a:r>
              <a:rPr lang="en-US" sz="2400" b="1" dirty="0" err="1"/>
              <a:t>何实例，不会绑定到任何实例，当然也不依赖于任何实例的状态，与实例方法相比能够减少很多开销</a:t>
            </a:r>
            <a:r>
              <a:rPr lang="en-US" sz="2400" b="1" dirty="0"/>
              <a:t>。</a:t>
            </a:r>
          </a:p>
          <a:p>
            <a:pPr fontAlgn="auto">
              <a:lnSpc>
                <a:spcPct val="150000"/>
              </a:lnSpc>
            </a:pPr>
            <a:r>
              <a:rPr lang="en-US" sz="2400" b="1" dirty="0" err="1"/>
              <a:t>类方法一般以</a:t>
            </a:r>
            <a:r>
              <a:rPr lang="en-US" sz="2400" b="1" dirty="0" err="1">
                <a:solidFill>
                  <a:srgbClr val="FF0000"/>
                </a:solidFill>
              </a:rPr>
              <a:t>cls作为类方法的第一个参数表示该类自身</a:t>
            </a:r>
            <a:r>
              <a:rPr lang="en-US" sz="2400" b="1" dirty="0" err="1"/>
              <a:t>，在调用类方法时不需要为该参数传递值，静态方法则可以不接收任何参数</a:t>
            </a:r>
            <a:r>
              <a:rPr lang="en-US" sz="2400" b="1" dirty="0"/>
              <a:t>。</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6.2.3  成员方法</a:t>
            </a:r>
            <a:endParaRPr lang="en-US"/>
          </a:p>
        </p:txBody>
      </p:sp>
      <p:sp>
        <p:nvSpPr>
          <p:cNvPr id="3" name="Content Placeholder 2"/>
          <p:cNvSpPr>
            <a:spLocks noGrp="1"/>
          </p:cNvSpPr>
          <p:nvPr>
            <p:ph idx="1"/>
          </p:nvPr>
        </p:nvSpPr>
        <p:spPr>
          <a:xfrm>
            <a:off x="838200" y="1311910"/>
            <a:ext cx="10515600" cy="5044440"/>
          </a:xfrm>
        </p:spPr>
        <p:txBody>
          <a:bodyPr>
            <a:normAutofit lnSpcReduction="10000"/>
          </a:bodyPr>
          <a:lstStyle/>
          <a:p>
            <a:pPr marL="0" indent="0" fontAlgn="auto">
              <a:lnSpc>
                <a:spcPct val="100000"/>
              </a:lnSpc>
              <a:spcBef>
                <a:spcPts val="0"/>
              </a:spcBef>
              <a:buNone/>
            </a:pPr>
            <a:r>
              <a:rPr lang="en-US" altLang="en-US" sz="2000" b="1" dirty="0">
                <a:latin typeface="Times New Roman" panose="02020603050405020304" pitchFamily="18" charset="0"/>
                <a:cs typeface="Times New Roman" panose="02020603050405020304" pitchFamily="18" charset="0"/>
                <a:sym typeface="+mn-ea"/>
              </a:rPr>
              <a:t>&gt;&gt;&gt; class Root:</a:t>
            </a:r>
            <a:endParaRPr lang="en-US" altLang="en-US" sz="2000" b="1" dirty="0">
              <a:latin typeface="Times New Roman" panose="02020603050405020304" pitchFamily="18" charset="0"/>
              <a:cs typeface="Times New Roman" panose="02020603050405020304" pitchFamily="18" charset="0"/>
            </a:endParaRPr>
          </a:p>
          <a:p>
            <a:pPr marL="0" indent="0" fontAlgn="auto">
              <a:lnSpc>
                <a:spcPct val="100000"/>
              </a:lnSpc>
              <a:spcBef>
                <a:spcPts val="0"/>
              </a:spcBef>
              <a:buNone/>
            </a:pPr>
            <a:r>
              <a:rPr lang="en-US" altLang="en-US" sz="2000" b="1" dirty="0">
                <a:latin typeface="Times New Roman" panose="02020603050405020304" pitchFamily="18" charset="0"/>
                <a:cs typeface="Times New Roman" panose="02020603050405020304" pitchFamily="18" charset="0"/>
                <a:sym typeface="+mn-ea"/>
              </a:rPr>
              <a:t>    __total = 0</a:t>
            </a:r>
            <a:endParaRPr lang="en-US" altLang="en-US" sz="2000" b="1" dirty="0">
              <a:latin typeface="Times New Roman" panose="02020603050405020304" pitchFamily="18" charset="0"/>
              <a:cs typeface="Times New Roman" panose="02020603050405020304" pitchFamily="18" charset="0"/>
            </a:endParaRPr>
          </a:p>
          <a:p>
            <a:pPr marL="0" indent="0" fontAlgn="auto">
              <a:lnSpc>
                <a:spcPct val="100000"/>
              </a:lnSpc>
              <a:spcBef>
                <a:spcPts val="0"/>
              </a:spcBef>
              <a:buNone/>
            </a:pPr>
            <a:r>
              <a:rPr lang="en-US" altLang="en-US" sz="2000" b="1" dirty="0">
                <a:latin typeface="Times New Roman" panose="02020603050405020304" pitchFamily="18" charset="0"/>
                <a:cs typeface="Times New Roman" panose="02020603050405020304" pitchFamily="18" charset="0"/>
                <a:sym typeface="+mn-ea"/>
              </a:rPr>
              <a:t>    </a:t>
            </a:r>
            <a:r>
              <a:rPr lang="en-US" altLang="en-US" sz="2000" b="1" dirty="0" err="1">
                <a:latin typeface="Times New Roman" panose="02020603050405020304" pitchFamily="18" charset="0"/>
                <a:cs typeface="Times New Roman" panose="02020603050405020304" pitchFamily="18" charset="0"/>
                <a:sym typeface="+mn-ea"/>
              </a:rPr>
              <a:t>def</a:t>
            </a:r>
            <a:r>
              <a:rPr lang="en-US" altLang="en-US" sz="2000" b="1" dirty="0">
                <a:latin typeface="Times New Roman" panose="02020603050405020304" pitchFamily="18" charset="0"/>
                <a:cs typeface="Times New Roman" panose="02020603050405020304" pitchFamily="18" charset="0"/>
                <a:sym typeface="+mn-ea"/>
              </a:rPr>
              <a:t> __</a:t>
            </a:r>
            <a:r>
              <a:rPr lang="en-US" altLang="en-US" sz="2000" b="1" dirty="0" err="1">
                <a:latin typeface="Times New Roman" panose="02020603050405020304" pitchFamily="18" charset="0"/>
                <a:cs typeface="Times New Roman" panose="02020603050405020304" pitchFamily="18" charset="0"/>
                <a:sym typeface="+mn-ea"/>
              </a:rPr>
              <a:t>init</a:t>
            </a:r>
            <a:r>
              <a:rPr lang="en-US" altLang="en-US" sz="2000" b="1" dirty="0">
                <a:latin typeface="Times New Roman" panose="02020603050405020304" pitchFamily="18" charset="0"/>
                <a:cs typeface="Times New Roman" panose="02020603050405020304" pitchFamily="18" charset="0"/>
                <a:sym typeface="+mn-ea"/>
              </a:rPr>
              <a:t>__(self, v):    #</a:t>
            </a:r>
            <a:r>
              <a:rPr lang="en-US" altLang="en-US" sz="2000" b="1" dirty="0" err="1">
                <a:latin typeface="Times New Roman" panose="02020603050405020304" pitchFamily="18" charset="0"/>
                <a:cs typeface="Times New Roman" panose="02020603050405020304" pitchFamily="18" charset="0"/>
                <a:sym typeface="+mn-ea"/>
              </a:rPr>
              <a:t>构造</a:t>
            </a:r>
            <a:r>
              <a:rPr lang="zh-CN" altLang="en-US" sz="2000" b="1" dirty="0">
                <a:latin typeface="Times New Roman" panose="02020603050405020304" pitchFamily="18" charset="0"/>
                <a:cs typeface="Times New Roman" panose="02020603050405020304" pitchFamily="18" charset="0"/>
                <a:sym typeface="+mn-ea"/>
              </a:rPr>
              <a:t>方法</a:t>
            </a:r>
            <a:endParaRPr lang="zh-CN" altLang="en-US" sz="2000" b="1" dirty="0">
              <a:latin typeface="Times New Roman" panose="02020603050405020304" pitchFamily="18" charset="0"/>
              <a:cs typeface="Times New Roman" panose="02020603050405020304" pitchFamily="18" charset="0"/>
            </a:endParaRPr>
          </a:p>
          <a:p>
            <a:pPr marL="0" indent="0" fontAlgn="auto">
              <a:lnSpc>
                <a:spcPct val="100000"/>
              </a:lnSpc>
              <a:spcBef>
                <a:spcPts val="0"/>
              </a:spcBef>
              <a:buNone/>
            </a:pPr>
            <a:r>
              <a:rPr lang="en-US" altLang="en-US" sz="2000" b="1" dirty="0">
                <a:latin typeface="Times New Roman" panose="02020603050405020304" pitchFamily="18" charset="0"/>
                <a:cs typeface="Times New Roman" panose="02020603050405020304" pitchFamily="18" charset="0"/>
                <a:sym typeface="+mn-ea"/>
              </a:rPr>
              <a:t>        </a:t>
            </a:r>
            <a:r>
              <a:rPr lang="en-US" altLang="en-US" sz="2000" b="1" dirty="0" err="1">
                <a:latin typeface="Times New Roman" panose="02020603050405020304" pitchFamily="18" charset="0"/>
                <a:cs typeface="Times New Roman" panose="02020603050405020304" pitchFamily="18" charset="0"/>
                <a:sym typeface="+mn-ea"/>
              </a:rPr>
              <a:t>self.__value</a:t>
            </a:r>
            <a:r>
              <a:rPr lang="en-US" altLang="en-US" sz="2000" b="1" dirty="0">
                <a:latin typeface="Times New Roman" panose="02020603050405020304" pitchFamily="18" charset="0"/>
                <a:cs typeface="Times New Roman" panose="02020603050405020304" pitchFamily="18" charset="0"/>
                <a:sym typeface="+mn-ea"/>
              </a:rPr>
              <a:t> = v</a:t>
            </a:r>
            <a:endParaRPr lang="en-US" altLang="en-US" sz="2000" b="1" dirty="0">
              <a:latin typeface="Times New Roman" panose="02020603050405020304" pitchFamily="18" charset="0"/>
              <a:cs typeface="Times New Roman" panose="02020603050405020304" pitchFamily="18" charset="0"/>
            </a:endParaRPr>
          </a:p>
          <a:p>
            <a:pPr marL="0" indent="0" fontAlgn="auto">
              <a:lnSpc>
                <a:spcPct val="100000"/>
              </a:lnSpc>
              <a:spcBef>
                <a:spcPts val="0"/>
              </a:spcBef>
              <a:buNone/>
            </a:pPr>
            <a:r>
              <a:rPr lang="en-US" altLang="en-US" sz="2000" b="1" dirty="0">
                <a:latin typeface="Times New Roman" panose="02020603050405020304" pitchFamily="18" charset="0"/>
                <a:cs typeface="Times New Roman" panose="02020603050405020304" pitchFamily="18" charset="0"/>
                <a:sym typeface="+mn-ea"/>
              </a:rPr>
              <a:t>        </a:t>
            </a:r>
            <a:r>
              <a:rPr lang="en-US" altLang="en-US" sz="2000" b="1" dirty="0" err="1">
                <a:latin typeface="Times New Roman" panose="02020603050405020304" pitchFamily="18" charset="0"/>
                <a:cs typeface="Times New Roman" panose="02020603050405020304" pitchFamily="18" charset="0"/>
                <a:sym typeface="+mn-ea"/>
              </a:rPr>
              <a:t>Root.__total</a:t>
            </a:r>
            <a:r>
              <a:rPr lang="en-US" altLang="en-US" sz="2000" b="1" dirty="0">
                <a:latin typeface="Times New Roman" panose="02020603050405020304" pitchFamily="18" charset="0"/>
                <a:cs typeface="Times New Roman" panose="02020603050405020304" pitchFamily="18" charset="0"/>
                <a:sym typeface="+mn-ea"/>
              </a:rPr>
              <a:t> += 1</a:t>
            </a:r>
            <a:endParaRPr lang="en-US" altLang="en-US" sz="2000" b="1" dirty="0">
              <a:latin typeface="Times New Roman" panose="02020603050405020304" pitchFamily="18" charset="0"/>
              <a:cs typeface="Times New Roman" panose="02020603050405020304" pitchFamily="18" charset="0"/>
            </a:endParaRPr>
          </a:p>
          <a:p>
            <a:pPr marL="0" indent="0" fontAlgn="auto">
              <a:lnSpc>
                <a:spcPct val="100000"/>
              </a:lnSpc>
              <a:spcBef>
                <a:spcPts val="0"/>
              </a:spcBef>
              <a:buNone/>
            </a:pPr>
            <a:endParaRPr lang="en-US" altLang="en-US" sz="2000" b="1" dirty="0">
              <a:latin typeface="Times New Roman" panose="02020603050405020304" pitchFamily="18" charset="0"/>
              <a:cs typeface="Times New Roman" panose="02020603050405020304" pitchFamily="18" charset="0"/>
            </a:endParaRPr>
          </a:p>
          <a:p>
            <a:pPr marL="0" indent="0" fontAlgn="auto">
              <a:lnSpc>
                <a:spcPct val="100000"/>
              </a:lnSpc>
              <a:spcBef>
                <a:spcPts val="0"/>
              </a:spcBef>
              <a:buNone/>
            </a:pPr>
            <a:r>
              <a:rPr lang="en-US" altLang="en-US" sz="2000" b="1" dirty="0">
                <a:latin typeface="Times New Roman" panose="02020603050405020304" pitchFamily="18" charset="0"/>
                <a:cs typeface="Times New Roman" panose="02020603050405020304" pitchFamily="18" charset="0"/>
                <a:sym typeface="+mn-ea"/>
              </a:rPr>
              <a:t>    </a:t>
            </a:r>
            <a:r>
              <a:rPr lang="en-US" altLang="en-US" sz="2000" b="1" dirty="0" err="1">
                <a:latin typeface="Times New Roman" panose="02020603050405020304" pitchFamily="18" charset="0"/>
                <a:cs typeface="Times New Roman" panose="02020603050405020304" pitchFamily="18" charset="0"/>
                <a:sym typeface="+mn-ea"/>
              </a:rPr>
              <a:t>def</a:t>
            </a:r>
            <a:r>
              <a:rPr lang="en-US" altLang="en-US" sz="2000" b="1" dirty="0">
                <a:latin typeface="Times New Roman" panose="02020603050405020304" pitchFamily="18" charset="0"/>
                <a:cs typeface="Times New Roman" panose="02020603050405020304" pitchFamily="18" charset="0"/>
                <a:sym typeface="+mn-ea"/>
              </a:rPr>
              <a:t> show(self):           #</a:t>
            </a:r>
            <a:r>
              <a:rPr lang="en-US" altLang="en-US" sz="2000" b="1" dirty="0" err="1">
                <a:latin typeface="Times New Roman" panose="02020603050405020304" pitchFamily="18" charset="0"/>
                <a:cs typeface="Times New Roman" panose="02020603050405020304" pitchFamily="18" charset="0"/>
                <a:sym typeface="+mn-ea"/>
              </a:rPr>
              <a:t>普通实例方法</a:t>
            </a:r>
            <a:endParaRPr lang="en-US" altLang="en-US" sz="2000" b="1" dirty="0">
              <a:latin typeface="Times New Roman" panose="02020603050405020304" pitchFamily="18" charset="0"/>
              <a:cs typeface="Times New Roman" panose="02020603050405020304" pitchFamily="18" charset="0"/>
            </a:endParaRPr>
          </a:p>
          <a:p>
            <a:pPr marL="0" indent="0" fontAlgn="auto">
              <a:lnSpc>
                <a:spcPct val="100000"/>
              </a:lnSpc>
              <a:spcBef>
                <a:spcPts val="0"/>
              </a:spcBef>
              <a:buNone/>
            </a:pPr>
            <a:r>
              <a:rPr lang="en-US" altLang="en-US" sz="2000" b="1" dirty="0">
                <a:latin typeface="Times New Roman" panose="02020603050405020304" pitchFamily="18" charset="0"/>
                <a:cs typeface="Times New Roman" panose="02020603050405020304" pitchFamily="18" charset="0"/>
                <a:sym typeface="+mn-ea"/>
              </a:rPr>
              <a:t>        print('</a:t>
            </a:r>
            <a:r>
              <a:rPr lang="en-US" altLang="en-US" sz="2000" b="1" dirty="0" err="1">
                <a:latin typeface="Times New Roman" panose="02020603050405020304" pitchFamily="18" charset="0"/>
                <a:cs typeface="Times New Roman" panose="02020603050405020304" pitchFamily="18" charset="0"/>
                <a:sym typeface="+mn-ea"/>
              </a:rPr>
              <a:t>self.__value</a:t>
            </a:r>
            <a:r>
              <a:rPr lang="en-US" altLang="en-US" sz="2000" b="1" dirty="0">
                <a:latin typeface="Times New Roman" panose="02020603050405020304" pitchFamily="18" charset="0"/>
                <a:cs typeface="Times New Roman" panose="02020603050405020304" pitchFamily="18" charset="0"/>
                <a:sym typeface="+mn-ea"/>
              </a:rPr>
              <a:t>:', </a:t>
            </a:r>
            <a:r>
              <a:rPr lang="en-US" altLang="en-US" sz="2000" b="1" dirty="0" err="1">
                <a:latin typeface="Times New Roman" panose="02020603050405020304" pitchFamily="18" charset="0"/>
                <a:cs typeface="Times New Roman" panose="02020603050405020304" pitchFamily="18" charset="0"/>
                <a:sym typeface="+mn-ea"/>
              </a:rPr>
              <a:t>self.__value</a:t>
            </a:r>
            <a:r>
              <a:rPr lang="en-US" altLang="en-US" sz="2000" b="1" dirty="0">
                <a:latin typeface="Times New Roman" panose="02020603050405020304" pitchFamily="18" charset="0"/>
                <a:cs typeface="Times New Roman" panose="02020603050405020304" pitchFamily="18" charset="0"/>
                <a:sym typeface="+mn-ea"/>
              </a:rPr>
              <a:t>)</a:t>
            </a:r>
            <a:endParaRPr lang="en-US" altLang="en-US" sz="2000" b="1" dirty="0">
              <a:latin typeface="Times New Roman" panose="02020603050405020304" pitchFamily="18" charset="0"/>
              <a:cs typeface="Times New Roman" panose="02020603050405020304" pitchFamily="18" charset="0"/>
            </a:endParaRPr>
          </a:p>
          <a:p>
            <a:pPr marL="0" indent="0" fontAlgn="auto">
              <a:lnSpc>
                <a:spcPct val="100000"/>
              </a:lnSpc>
              <a:spcBef>
                <a:spcPts val="0"/>
              </a:spcBef>
              <a:buNone/>
            </a:pPr>
            <a:r>
              <a:rPr lang="en-US" altLang="en-US" sz="2000" b="1" dirty="0">
                <a:latin typeface="Times New Roman" panose="02020603050405020304" pitchFamily="18" charset="0"/>
                <a:cs typeface="Times New Roman" panose="02020603050405020304" pitchFamily="18" charset="0"/>
                <a:sym typeface="+mn-ea"/>
              </a:rPr>
              <a:t>        print('</a:t>
            </a:r>
            <a:r>
              <a:rPr lang="en-US" altLang="en-US" sz="2000" b="1" dirty="0" err="1">
                <a:latin typeface="Times New Roman" panose="02020603050405020304" pitchFamily="18" charset="0"/>
                <a:cs typeface="Times New Roman" panose="02020603050405020304" pitchFamily="18" charset="0"/>
                <a:sym typeface="+mn-ea"/>
              </a:rPr>
              <a:t>Root.__total</a:t>
            </a:r>
            <a:r>
              <a:rPr lang="en-US" altLang="en-US" sz="2000" b="1" dirty="0">
                <a:latin typeface="Times New Roman" panose="02020603050405020304" pitchFamily="18" charset="0"/>
                <a:cs typeface="Times New Roman" panose="02020603050405020304" pitchFamily="18" charset="0"/>
                <a:sym typeface="+mn-ea"/>
              </a:rPr>
              <a:t>:', </a:t>
            </a:r>
            <a:r>
              <a:rPr lang="en-US" altLang="en-US" sz="2000" b="1" dirty="0" err="1">
                <a:latin typeface="Times New Roman" panose="02020603050405020304" pitchFamily="18" charset="0"/>
                <a:cs typeface="Times New Roman" panose="02020603050405020304" pitchFamily="18" charset="0"/>
                <a:sym typeface="+mn-ea"/>
              </a:rPr>
              <a:t>Root.__total</a:t>
            </a:r>
            <a:r>
              <a:rPr lang="en-US" altLang="en-US" sz="2000" b="1" dirty="0">
                <a:latin typeface="Times New Roman" panose="02020603050405020304" pitchFamily="18" charset="0"/>
                <a:cs typeface="Times New Roman" panose="02020603050405020304" pitchFamily="18" charset="0"/>
                <a:sym typeface="+mn-ea"/>
              </a:rPr>
              <a:t>)</a:t>
            </a:r>
            <a:endParaRPr lang="en-US" altLang="en-US" sz="2000" b="1" dirty="0">
              <a:latin typeface="Times New Roman" panose="02020603050405020304" pitchFamily="18" charset="0"/>
              <a:cs typeface="Times New Roman" panose="02020603050405020304" pitchFamily="18" charset="0"/>
            </a:endParaRPr>
          </a:p>
          <a:p>
            <a:pPr marL="0" indent="0" fontAlgn="auto">
              <a:lnSpc>
                <a:spcPct val="100000"/>
              </a:lnSpc>
              <a:spcBef>
                <a:spcPts val="0"/>
              </a:spcBef>
              <a:buNone/>
            </a:pPr>
            <a:endParaRPr lang="en-US" altLang="en-US" sz="2000" b="1" dirty="0">
              <a:latin typeface="Times New Roman" panose="02020603050405020304" pitchFamily="18" charset="0"/>
              <a:cs typeface="Times New Roman" panose="02020603050405020304" pitchFamily="18" charset="0"/>
            </a:endParaRPr>
          </a:p>
          <a:p>
            <a:pPr marL="0" indent="0" fontAlgn="auto">
              <a:lnSpc>
                <a:spcPct val="100000"/>
              </a:lnSpc>
              <a:spcBef>
                <a:spcPts val="0"/>
              </a:spcBef>
              <a:buNone/>
            </a:pPr>
            <a:r>
              <a:rPr lang="en-US" altLang="en-US" sz="2000" b="1" dirty="0">
                <a:latin typeface="Times New Roman" panose="02020603050405020304" pitchFamily="18" charset="0"/>
                <a:cs typeface="Times New Roman" panose="02020603050405020304" pitchFamily="18" charset="0"/>
                <a:sym typeface="+mn-ea"/>
              </a:rPr>
              <a:t>    @</a:t>
            </a:r>
            <a:r>
              <a:rPr lang="en-US" altLang="en-US" sz="2000" b="1" dirty="0" err="1">
                <a:latin typeface="Times New Roman" panose="02020603050405020304" pitchFamily="18" charset="0"/>
                <a:cs typeface="Times New Roman" panose="02020603050405020304" pitchFamily="18" charset="0"/>
                <a:sym typeface="+mn-ea"/>
              </a:rPr>
              <a:t>classmethod</a:t>
            </a:r>
            <a:r>
              <a:rPr lang="en-US" altLang="en-US" sz="2000" b="1" dirty="0">
                <a:latin typeface="Times New Roman" panose="02020603050405020304" pitchFamily="18" charset="0"/>
                <a:cs typeface="Times New Roman" panose="02020603050405020304" pitchFamily="18" charset="0"/>
                <a:sym typeface="+mn-ea"/>
              </a:rPr>
              <a:t>              #</a:t>
            </a:r>
            <a:r>
              <a:rPr lang="en-US" altLang="en-US" sz="2000" b="1" dirty="0" err="1">
                <a:latin typeface="Times New Roman" panose="02020603050405020304" pitchFamily="18" charset="0"/>
                <a:cs typeface="Times New Roman" panose="02020603050405020304" pitchFamily="18" charset="0"/>
                <a:sym typeface="+mn-ea"/>
              </a:rPr>
              <a:t>修饰器，声明类方法</a:t>
            </a:r>
            <a:endParaRPr lang="en-US" altLang="en-US" sz="2000" b="1" dirty="0">
              <a:latin typeface="Times New Roman" panose="02020603050405020304" pitchFamily="18" charset="0"/>
              <a:cs typeface="Times New Roman" panose="02020603050405020304" pitchFamily="18" charset="0"/>
            </a:endParaRPr>
          </a:p>
          <a:p>
            <a:pPr marL="0" indent="0" fontAlgn="auto">
              <a:lnSpc>
                <a:spcPct val="100000"/>
              </a:lnSpc>
              <a:spcBef>
                <a:spcPts val="0"/>
              </a:spcBef>
              <a:buNone/>
            </a:pPr>
            <a:r>
              <a:rPr lang="en-US" altLang="en-US" sz="2000" b="1" dirty="0">
                <a:latin typeface="Times New Roman" panose="02020603050405020304" pitchFamily="18" charset="0"/>
                <a:cs typeface="Times New Roman" panose="02020603050405020304" pitchFamily="18" charset="0"/>
                <a:sym typeface="+mn-ea"/>
              </a:rPr>
              <a:t>    </a:t>
            </a:r>
            <a:r>
              <a:rPr lang="en-US" altLang="en-US" sz="2000" b="1" dirty="0" err="1">
                <a:latin typeface="Times New Roman" panose="02020603050405020304" pitchFamily="18" charset="0"/>
                <a:cs typeface="Times New Roman" panose="02020603050405020304" pitchFamily="18" charset="0"/>
                <a:sym typeface="+mn-ea"/>
              </a:rPr>
              <a:t>def</a:t>
            </a:r>
            <a:r>
              <a:rPr lang="en-US" altLang="en-US" sz="2000" b="1" dirty="0">
                <a:latin typeface="Times New Roman" panose="02020603050405020304" pitchFamily="18" charset="0"/>
                <a:cs typeface="Times New Roman" panose="02020603050405020304" pitchFamily="18" charset="0"/>
                <a:sym typeface="+mn-ea"/>
              </a:rPr>
              <a:t> </a:t>
            </a:r>
            <a:r>
              <a:rPr lang="en-US" altLang="en-US" sz="2000" b="1" dirty="0" err="1">
                <a:latin typeface="Times New Roman" panose="02020603050405020304" pitchFamily="18" charset="0"/>
                <a:cs typeface="Times New Roman" panose="02020603050405020304" pitchFamily="18" charset="0"/>
                <a:sym typeface="+mn-ea"/>
              </a:rPr>
              <a:t>classShowTotal</a:t>
            </a:r>
            <a:r>
              <a:rPr lang="en-US" altLang="en-US" sz="2000" b="1" dirty="0">
                <a:latin typeface="Times New Roman" panose="02020603050405020304" pitchFamily="18" charset="0"/>
                <a:cs typeface="Times New Roman" panose="02020603050405020304" pitchFamily="18" charset="0"/>
                <a:sym typeface="+mn-ea"/>
              </a:rPr>
              <a:t>(</a:t>
            </a:r>
            <a:r>
              <a:rPr lang="en-US" altLang="en-US" sz="2000" b="1" dirty="0" err="1">
                <a:latin typeface="Times New Roman" panose="02020603050405020304" pitchFamily="18" charset="0"/>
                <a:cs typeface="Times New Roman" panose="02020603050405020304" pitchFamily="18" charset="0"/>
                <a:sym typeface="+mn-ea"/>
              </a:rPr>
              <a:t>cls</a:t>
            </a:r>
            <a:r>
              <a:rPr lang="en-US" altLang="en-US" sz="2000" b="1" dirty="0">
                <a:latin typeface="Times New Roman" panose="02020603050405020304" pitchFamily="18" charset="0"/>
                <a:cs typeface="Times New Roman" panose="02020603050405020304" pitchFamily="18" charset="0"/>
                <a:sym typeface="+mn-ea"/>
              </a:rPr>
              <a:t>):  #</a:t>
            </a:r>
            <a:r>
              <a:rPr lang="en-US" altLang="en-US" sz="2000" b="1" dirty="0" err="1">
                <a:latin typeface="Times New Roman" panose="02020603050405020304" pitchFamily="18" charset="0"/>
                <a:cs typeface="Times New Roman" panose="02020603050405020304" pitchFamily="18" charset="0"/>
                <a:sym typeface="+mn-ea"/>
              </a:rPr>
              <a:t>类方法</a:t>
            </a:r>
            <a:endParaRPr lang="en-US" altLang="en-US" sz="2000" b="1" dirty="0">
              <a:latin typeface="Times New Roman" panose="02020603050405020304" pitchFamily="18" charset="0"/>
              <a:cs typeface="Times New Roman" panose="02020603050405020304" pitchFamily="18" charset="0"/>
            </a:endParaRPr>
          </a:p>
          <a:p>
            <a:pPr marL="0" indent="0" fontAlgn="auto">
              <a:lnSpc>
                <a:spcPct val="100000"/>
              </a:lnSpc>
              <a:spcBef>
                <a:spcPts val="0"/>
              </a:spcBef>
              <a:buNone/>
            </a:pPr>
            <a:r>
              <a:rPr lang="en-US" altLang="en-US" sz="2000" b="1" dirty="0">
                <a:latin typeface="Times New Roman" panose="02020603050405020304" pitchFamily="18" charset="0"/>
                <a:cs typeface="Times New Roman" panose="02020603050405020304" pitchFamily="18" charset="0"/>
                <a:sym typeface="+mn-ea"/>
              </a:rPr>
              <a:t>        print(</a:t>
            </a:r>
            <a:r>
              <a:rPr lang="en-US" altLang="en-US" sz="2000" b="1" dirty="0" err="1">
                <a:latin typeface="Times New Roman" panose="02020603050405020304" pitchFamily="18" charset="0"/>
                <a:cs typeface="Times New Roman" panose="02020603050405020304" pitchFamily="18" charset="0"/>
                <a:sym typeface="+mn-ea"/>
              </a:rPr>
              <a:t>cls</a:t>
            </a:r>
            <a:r>
              <a:rPr lang="en-US" altLang="en-US" sz="2000" b="1" dirty="0">
                <a:latin typeface="Times New Roman" panose="02020603050405020304" pitchFamily="18" charset="0"/>
                <a:cs typeface="Times New Roman" panose="02020603050405020304" pitchFamily="18" charset="0"/>
                <a:sym typeface="+mn-ea"/>
              </a:rPr>
              <a:t>.__total)</a:t>
            </a:r>
            <a:endParaRPr lang="en-US" altLang="en-US" sz="2000" b="1" dirty="0">
              <a:latin typeface="Times New Roman" panose="02020603050405020304" pitchFamily="18" charset="0"/>
              <a:cs typeface="Times New Roman" panose="02020603050405020304" pitchFamily="18" charset="0"/>
            </a:endParaRPr>
          </a:p>
          <a:p>
            <a:pPr marL="0" indent="0" fontAlgn="auto">
              <a:lnSpc>
                <a:spcPct val="100000"/>
              </a:lnSpc>
              <a:spcBef>
                <a:spcPts val="0"/>
              </a:spcBef>
              <a:buNone/>
            </a:pPr>
            <a:endParaRPr lang="en-US" altLang="en-US" sz="2000" b="1" dirty="0">
              <a:latin typeface="Times New Roman" panose="02020603050405020304" pitchFamily="18" charset="0"/>
              <a:cs typeface="Times New Roman" panose="02020603050405020304" pitchFamily="18" charset="0"/>
            </a:endParaRPr>
          </a:p>
          <a:p>
            <a:pPr marL="0" indent="0" fontAlgn="auto">
              <a:lnSpc>
                <a:spcPct val="100000"/>
              </a:lnSpc>
              <a:spcBef>
                <a:spcPts val="0"/>
              </a:spcBef>
              <a:buNone/>
            </a:pPr>
            <a:r>
              <a:rPr lang="en-US" altLang="en-US" sz="2000" b="1" dirty="0">
                <a:latin typeface="Times New Roman" panose="02020603050405020304" pitchFamily="18" charset="0"/>
                <a:cs typeface="Times New Roman" panose="02020603050405020304" pitchFamily="18" charset="0"/>
                <a:sym typeface="+mn-ea"/>
              </a:rPr>
              <a:t>    @</a:t>
            </a:r>
            <a:r>
              <a:rPr lang="en-US" altLang="en-US" sz="2000" b="1" dirty="0" err="1">
                <a:latin typeface="Times New Roman" panose="02020603050405020304" pitchFamily="18" charset="0"/>
                <a:cs typeface="Times New Roman" panose="02020603050405020304" pitchFamily="18" charset="0"/>
                <a:sym typeface="+mn-ea"/>
              </a:rPr>
              <a:t>staticmethod</a:t>
            </a:r>
            <a:r>
              <a:rPr lang="en-US" altLang="en-US" sz="2000" b="1" dirty="0">
                <a:latin typeface="Times New Roman" panose="02020603050405020304" pitchFamily="18" charset="0"/>
                <a:cs typeface="Times New Roman" panose="02020603050405020304" pitchFamily="18" charset="0"/>
                <a:sym typeface="+mn-ea"/>
              </a:rPr>
              <a:t>             #</a:t>
            </a:r>
            <a:r>
              <a:rPr lang="en-US" altLang="en-US" sz="2000" b="1" dirty="0" err="1">
                <a:latin typeface="Times New Roman" panose="02020603050405020304" pitchFamily="18" charset="0"/>
                <a:cs typeface="Times New Roman" panose="02020603050405020304" pitchFamily="18" charset="0"/>
                <a:sym typeface="+mn-ea"/>
              </a:rPr>
              <a:t>修饰器，声明静态方法</a:t>
            </a:r>
            <a:endParaRPr lang="en-US" altLang="en-US" sz="2000" b="1" dirty="0">
              <a:latin typeface="Times New Roman" panose="02020603050405020304" pitchFamily="18" charset="0"/>
              <a:cs typeface="Times New Roman" panose="02020603050405020304" pitchFamily="18" charset="0"/>
            </a:endParaRPr>
          </a:p>
          <a:p>
            <a:pPr marL="0" indent="0" fontAlgn="auto">
              <a:lnSpc>
                <a:spcPct val="100000"/>
              </a:lnSpc>
              <a:spcBef>
                <a:spcPts val="0"/>
              </a:spcBef>
              <a:buNone/>
            </a:pPr>
            <a:r>
              <a:rPr lang="en-US" altLang="en-US" sz="2000" b="1" dirty="0">
                <a:latin typeface="Times New Roman" panose="02020603050405020304" pitchFamily="18" charset="0"/>
                <a:cs typeface="Times New Roman" panose="02020603050405020304" pitchFamily="18" charset="0"/>
                <a:sym typeface="+mn-ea"/>
              </a:rPr>
              <a:t>    </a:t>
            </a:r>
            <a:r>
              <a:rPr lang="en-US" altLang="en-US" sz="2000" b="1" dirty="0" err="1">
                <a:latin typeface="Times New Roman" panose="02020603050405020304" pitchFamily="18" charset="0"/>
                <a:cs typeface="Times New Roman" panose="02020603050405020304" pitchFamily="18" charset="0"/>
                <a:sym typeface="+mn-ea"/>
              </a:rPr>
              <a:t>def</a:t>
            </a:r>
            <a:r>
              <a:rPr lang="en-US" altLang="en-US" sz="2000" b="1" dirty="0">
                <a:latin typeface="Times New Roman" panose="02020603050405020304" pitchFamily="18" charset="0"/>
                <a:cs typeface="Times New Roman" panose="02020603050405020304" pitchFamily="18" charset="0"/>
                <a:sym typeface="+mn-ea"/>
              </a:rPr>
              <a:t> </a:t>
            </a:r>
            <a:r>
              <a:rPr lang="en-US" altLang="en-US" sz="2000" b="1" dirty="0" err="1">
                <a:latin typeface="Times New Roman" panose="02020603050405020304" pitchFamily="18" charset="0"/>
                <a:cs typeface="Times New Roman" panose="02020603050405020304" pitchFamily="18" charset="0"/>
                <a:sym typeface="+mn-ea"/>
              </a:rPr>
              <a:t>staticShowTotal</a:t>
            </a:r>
            <a:r>
              <a:rPr lang="en-US" altLang="en-US" sz="2000" b="1" dirty="0">
                <a:latin typeface="Times New Roman" panose="02020603050405020304" pitchFamily="18" charset="0"/>
                <a:cs typeface="Times New Roman" panose="02020603050405020304" pitchFamily="18" charset="0"/>
                <a:sym typeface="+mn-ea"/>
              </a:rPr>
              <a:t>():    #</a:t>
            </a:r>
            <a:r>
              <a:rPr lang="en-US" altLang="en-US" sz="2000" b="1" dirty="0" err="1">
                <a:latin typeface="Times New Roman" panose="02020603050405020304" pitchFamily="18" charset="0"/>
                <a:cs typeface="Times New Roman" panose="02020603050405020304" pitchFamily="18" charset="0"/>
                <a:sym typeface="+mn-ea"/>
              </a:rPr>
              <a:t>静态方法</a:t>
            </a:r>
            <a:endParaRPr lang="en-US" altLang="en-US" sz="2000" b="1" dirty="0">
              <a:latin typeface="Times New Roman" panose="02020603050405020304" pitchFamily="18" charset="0"/>
              <a:cs typeface="Times New Roman" panose="02020603050405020304" pitchFamily="18" charset="0"/>
            </a:endParaRPr>
          </a:p>
          <a:p>
            <a:pPr marL="0" indent="0" fontAlgn="auto">
              <a:lnSpc>
                <a:spcPct val="100000"/>
              </a:lnSpc>
              <a:spcBef>
                <a:spcPts val="0"/>
              </a:spcBef>
              <a:buNone/>
            </a:pPr>
            <a:r>
              <a:rPr lang="en-US" altLang="en-US" sz="2000" b="1" dirty="0">
                <a:latin typeface="Times New Roman" panose="02020603050405020304" pitchFamily="18" charset="0"/>
                <a:cs typeface="Times New Roman" panose="02020603050405020304" pitchFamily="18" charset="0"/>
                <a:sym typeface="+mn-ea"/>
              </a:rPr>
              <a:t>        print(</a:t>
            </a:r>
            <a:r>
              <a:rPr lang="en-US" altLang="en-US" sz="2000" b="1" dirty="0" err="1">
                <a:latin typeface="Times New Roman" panose="02020603050405020304" pitchFamily="18" charset="0"/>
                <a:cs typeface="Times New Roman" panose="02020603050405020304" pitchFamily="18" charset="0"/>
                <a:sym typeface="+mn-ea"/>
              </a:rPr>
              <a:t>Root.__total</a:t>
            </a:r>
            <a:r>
              <a:rPr lang="en-US" altLang="en-US" sz="2000" b="1" dirty="0">
                <a:latin typeface="Times New Roman" panose="02020603050405020304" pitchFamily="18" charset="0"/>
                <a:cs typeface="Times New Roman" panose="02020603050405020304" pitchFamily="18" charset="0"/>
                <a:sym typeface="+mn-ea"/>
              </a:rPr>
              <a:t>)</a:t>
            </a:r>
            <a:endParaRPr lang="en-US"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17</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6.2.3  成员方法</a:t>
            </a:r>
            <a:endParaRPr lang="en-US"/>
          </a:p>
        </p:txBody>
      </p:sp>
      <p:sp>
        <p:nvSpPr>
          <p:cNvPr id="3" name="Content Placeholder 2"/>
          <p:cNvSpPr>
            <a:spLocks noGrp="1"/>
          </p:cNvSpPr>
          <p:nvPr>
            <p:ph idx="1"/>
          </p:nvPr>
        </p:nvSpPr>
        <p:spPr/>
        <p:txBody>
          <a:bodyPr>
            <a:normAutofit/>
          </a:bodyPr>
          <a:lstStyle/>
          <a:p>
            <a:pPr marL="1905" indent="0" defTabSz="914400" fontAlgn="auto">
              <a:lnSpc>
                <a:spcPct val="100000"/>
              </a:lnSpc>
              <a:spcBef>
                <a:spcPts val="0"/>
              </a:spcBef>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r = Root(3)</a:t>
            </a:r>
            <a:endParaRPr lang="en-US" altLang="zh-CN" sz="2000" b="1" dirty="0">
              <a:latin typeface="Times New Roman" panose="02020603050405020304" pitchFamily="18" charset="0"/>
              <a:cs typeface="Times New Roman" panose="02020603050405020304" pitchFamily="18"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a:t>
            </a:r>
            <a:r>
              <a:rPr lang="en-US" altLang="zh-CN" sz="2000" b="1" dirty="0" err="1">
                <a:latin typeface="Times New Roman" panose="02020603050405020304" pitchFamily="18" charset="0"/>
                <a:cs typeface="Times New Roman" panose="02020603050405020304" pitchFamily="18" charset="0"/>
                <a:sym typeface="+mn-ea"/>
              </a:rPr>
              <a:t>r.classShowTotal</a:t>
            </a:r>
            <a:r>
              <a:rPr lang="en-US" altLang="zh-CN" sz="2000" b="1" dirty="0">
                <a:latin typeface="Times New Roman" panose="02020603050405020304" pitchFamily="18" charset="0"/>
                <a:cs typeface="Times New Roman" panose="02020603050405020304" pitchFamily="18" charset="0"/>
                <a:sym typeface="+mn-ea"/>
              </a:rPr>
              <a:t>()              #</a:t>
            </a:r>
            <a:r>
              <a:rPr lang="zh-CN" altLang="en-US" sz="2000" b="1" dirty="0">
                <a:latin typeface="Times New Roman" panose="02020603050405020304" pitchFamily="18" charset="0"/>
                <a:cs typeface="Times New Roman" panose="02020603050405020304" pitchFamily="18" charset="0"/>
                <a:sym typeface="+mn-ea"/>
              </a:rPr>
              <a:t>通过对象来调用类方法</a:t>
            </a:r>
            <a:endParaRPr lang="zh-CN" altLang="en-US" sz="2000" b="1" dirty="0">
              <a:latin typeface="Times New Roman" panose="02020603050405020304" pitchFamily="18" charset="0"/>
              <a:cs typeface="Times New Roman" panose="02020603050405020304" pitchFamily="18"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b="1" dirty="0">
                <a:solidFill>
                  <a:srgbClr val="00B0F0"/>
                </a:solidFill>
                <a:latin typeface="Times New Roman" panose="02020603050405020304" pitchFamily="18" charset="0"/>
                <a:cs typeface="Times New Roman" panose="02020603050405020304" pitchFamily="18" charset="0"/>
                <a:sym typeface="+mn-ea"/>
              </a:rPr>
              <a:t>1</a:t>
            </a:r>
            <a:endParaRPr lang="en-US" altLang="zh-CN" sz="2000" b="1" dirty="0">
              <a:solidFill>
                <a:srgbClr val="00B0F0"/>
              </a:solidFill>
              <a:latin typeface="Times New Roman" panose="02020603050405020304" pitchFamily="18" charset="0"/>
              <a:cs typeface="Times New Roman" panose="02020603050405020304" pitchFamily="18"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a:t>
            </a:r>
            <a:r>
              <a:rPr lang="en-US" altLang="zh-CN" sz="2000" b="1" dirty="0" err="1">
                <a:latin typeface="Times New Roman" panose="02020603050405020304" pitchFamily="18" charset="0"/>
                <a:cs typeface="Times New Roman" panose="02020603050405020304" pitchFamily="18" charset="0"/>
                <a:sym typeface="+mn-ea"/>
              </a:rPr>
              <a:t>r.staticShowTotal</a:t>
            </a:r>
            <a:r>
              <a:rPr lang="en-US" altLang="zh-CN" sz="2000" b="1" dirty="0">
                <a:latin typeface="Times New Roman" panose="02020603050405020304" pitchFamily="18" charset="0"/>
                <a:cs typeface="Times New Roman" panose="02020603050405020304" pitchFamily="18" charset="0"/>
                <a:sym typeface="+mn-ea"/>
              </a:rPr>
              <a:t>()             #</a:t>
            </a:r>
            <a:r>
              <a:rPr lang="zh-CN" altLang="en-US" sz="2000" b="1" dirty="0">
                <a:latin typeface="Times New Roman" panose="02020603050405020304" pitchFamily="18" charset="0"/>
                <a:cs typeface="Times New Roman" panose="02020603050405020304" pitchFamily="18" charset="0"/>
                <a:sym typeface="+mn-ea"/>
              </a:rPr>
              <a:t>通过对象来调用静态方法</a:t>
            </a:r>
            <a:endParaRPr lang="zh-CN" altLang="en-US" sz="2000" b="1" dirty="0">
              <a:latin typeface="Times New Roman" panose="02020603050405020304" pitchFamily="18" charset="0"/>
              <a:cs typeface="Times New Roman" panose="02020603050405020304" pitchFamily="18"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b="1" dirty="0">
                <a:solidFill>
                  <a:srgbClr val="00B0F0"/>
                </a:solidFill>
                <a:latin typeface="Times New Roman" panose="02020603050405020304" pitchFamily="18" charset="0"/>
                <a:cs typeface="Times New Roman" panose="02020603050405020304" pitchFamily="18" charset="0"/>
                <a:sym typeface="+mn-ea"/>
              </a:rPr>
              <a:t>1</a:t>
            </a:r>
            <a:endParaRPr lang="en-US" altLang="zh-CN" sz="2000" b="1" dirty="0">
              <a:solidFill>
                <a:srgbClr val="00B0F0"/>
              </a:solidFill>
              <a:latin typeface="Times New Roman" panose="02020603050405020304" pitchFamily="18" charset="0"/>
              <a:cs typeface="Times New Roman" panose="02020603050405020304" pitchFamily="18"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a:t>
            </a:r>
            <a:r>
              <a:rPr lang="en-US" altLang="zh-CN" sz="2000" b="1" dirty="0" err="1">
                <a:latin typeface="Times New Roman" panose="02020603050405020304" pitchFamily="18" charset="0"/>
                <a:cs typeface="Times New Roman" panose="02020603050405020304" pitchFamily="18" charset="0"/>
                <a:sym typeface="+mn-ea"/>
              </a:rPr>
              <a:t>r.show</a:t>
            </a:r>
            <a:r>
              <a:rPr lang="en-US" altLang="zh-CN" sz="2000" b="1" dirty="0">
                <a:latin typeface="Times New Roman" panose="02020603050405020304" pitchFamily="18" charset="0"/>
                <a:cs typeface="Times New Roman" panose="02020603050405020304" pitchFamily="18" charset="0"/>
                <a:sym typeface="+mn-ea"/>
              </a:rPr>
              <a:t>()</a:t>
            </a:r>
            <a:endParaRPr lang="en-US" altLang="zh-CN" sz="2000" b="1" dirty="0">
              <a:latin typeface="Times New Roman" panose="02020603050405020304" pitchFamily="18" charset="0"/>
              <a:cs typeface="Times New Roman" panose="02020603050405020304" pitchFamily="18"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b="1" dirty="0" err="1">
                <a:solidFill>
                  <a:srgbClr val="00B0F0"/>
                </a:solidFill>
                <a:latin typeface="Times New Roman" panose="02020603050405020304" pitchFamily="18" charset="0"/>
                <a:cs typeface="Times New Roman" panose="02020603050405020304" pitchFamily="18" charset="0"/>
                <a:sym typeface="+mn-ea"/>
              </a:rPr>
              <a:t>self.__value</a:t>
            </a:r>
            <a:r>
              <a:rPr lang="en-US" altLang="zh-CN" sz="2000" b="1" dirty="0">
                <a:solidFill>
                  <a:srgbClr val="00B0F0"/>
                </a:solidFill>
                <a:latin typeface="Times New Roman" panose="02020603050405020304" pitchFamily="18" charset="0"/>
                <a:cs typeface="Times New Roman" panose="02020603050405020304" pitchFamily="18" charset="0"/>
                <a:sym typeface="+mn-ea"/>
              </a:rPr>
              <a:t>: 3</a:t>
            </a:r>
            <a:endParaRPr lang="en-US" altLang="zh-CN" sz="2000" b="1" dirty="0">
              <a:solidFill>
                <a:srgbClr val="00B0F0"/>
              </a:solidFill>
              <a:latin typeface="Times New Roman" panose="02020603050405020304" pitchFamily="18" charset="0"/>
              <a:cs typeface="Times New Roman" panose="02020603050405020304" pitchFamily="18"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b="1" dirty="0" err="1">
                <a:solidFill>
                  <a:srgbClr val="00B0F0"/>
                </a:solidFill>
                <a:latin typeface="Times New Roman" panose="02020603050405020304" pitchFamily="18" charset="0"/>
                <a:cs typeface="Times New Roman" panose="02020603050405020304" pitchFamily="18" charset="0"/>
                <a:sym typeface="+mn-ea"/>
              </a:rPr>
              <a:t>Root.__total</a:t>
            </a:r>
            <a:r>
              <a:rPr lang="en-US" altLang="zh-CN" sz="2000" b="1" dirty="0">
                <a:solidFill>
                  <a:srgbClr val="00B0F0"/>
                </a:solidFill>
                <a:latin typeface="Times New Roman" panose="02020603050405020304" pitchFamily="18" charset="0"/>
                <a:cs typeface="Times New Roman" panose="02020603050405020304" pitchFamily="18" charset="0"/>
                <a:sym typeface="+mn-ea"/>
              </a:rPr>
              <a:t>: 1</a:t>
            </a:r>
            <a:endParaRPr lang="en-US" altLang="zh-CN" sz="2000" b="1" dirty="0">
              <a:solidFill>
                <a:srgbClr val="00B0F0"/>
              </a:solidFill>
              <a:latin typeface="Times New Roman" panose="02020603050405020304" pitchFamily="18" charset="0"/>
              <a:cs typeface="Times New Roman" panose="02020603050405020304" pitchFamily="18"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a:t>
            </a:r>
            <a:r>
              <a:rPr lang="en-US" altLang="zh-CN" sz="2000" b="1" dirty="0" err="1">
                <a:latin typeface="Times New Roman" panose="02020603050405020304" pitchFamily="18" charset="0"/>
                <a:cs typeface="Times New Roman" panose="02020603050405020304" pitchFamily="18" charset="0"/>
                <a:sym typeface="+mn-ea"/>
              </a:rPr>
              <a:t>rr</a:t>
            </a:r>
            <a:r>
              <a:rPr lang="en-US" altLang="zh-CN" sz="2000" b="1" dirty="0">
                <a:latin typeface="Times New Roman" panose="02020603050405020304" pitchFamily="18" charset="0"/>
                <a:cs typeface="Times New Roman" panose="02020603050405020304" pitchFamily="18" charset="0"/>
                <a:sym typeface="+mn-ea"/>
              </a:rPr>
              <a:t> = Root(5)</a:t>
            </a:r>
            <a:endParaRPr lang="en-US" altLang="zh-CN" sz="2000" b="1" dirty="0">
              <a:latin typeface="Times New Roman" panose="02020603050405020304" pitchFamily="18" charset="0"/>
              <a:cs typeface="Times New Roman" panose="02020603050405020304" pitchFamily="18"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a:t>
            </a:r>
            <a:r>
              <a:rPr lang="en-US" altLang="zh-CN" sz="2000" b="1" dirty="0" err="1">
                <a:latin typeface="Times New Roman" panose="02020603050405020304" pitchFamily="18" charset="0"/>
                <a:cs typeface="Times New Roman" panose="02020603050405020304" pitchFamily="18" charset="0"/>
                <a:sym typeface="+mn-ea"/>
              </a:rPr>
              <a:t>Root.classShowTotal</a:t>
            </a:r>
            <a:r>
              <a:rPr lang="en-US" altLang="zh-CN" sz="2000" b="1" dirty="0">
                <a:latin typeface="Times New Roman" panose="02020603050405020304" pitchFamily="18" charset="0"/>
                <a:cs typeface="Times New Roman" panose="02020603050405020304" pitchFamily="18" charset="0"/>
                <a:sym typeface="+mn-ea"/>
              </a:rPr>
              <a:t>()           #</a:t>
            </a:r>
            <a:r>
              <a:rPr lang="zh-CN" altLang="en-US" sz="2000" b="1" dirty="0">
                <a:latin typeface="Times New Roman" panose="02020603050405020304" pitchFamily="18" charset="0"/>
                <a:cs typeface="Times New Roman" panose="02020603050405020304" pitchFamily="18" charset="0"/>
                <a:sym typeface="+mn-ea"/>
              </a:rPr>
              <a:t>通过类名调用类方法</a:t>
            </a:r>
            <a:endParaRPr lang="zh-CN" altLang="en-US" sz="2000" b="1" dirty="0">
              <a:latin typeface="Times New Roman" panose="02020603050405020304" pitchFamily="18" charset="0"/>
              <a:cs typeface="Times New Roman" panose="02020603050405020304" pitchFamily="18"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b="1" dirty="0">
                <a:solidFill>
                  <a:srgbClr val="00B0F0"/>
                </a:solidFill>
                <a:latin typeface="Times New Roman" panose="02020603050405020304" pitchFamily="18" charset="0"/>
                <a:cs typeface="Times New Roman" panose="02020603050405020304" pitchFamily="18" charset="0"/>
                <a:sym typeface="+mn-ea"/>
              </a:rPr>
              <a:t>2</a:t>
            </a:r>
            <a:endParaRPr lang="en-US" altLang="zh-CN" sz="2000" b="1" dirty="0">
              <a:solidFill>
                <a:srgbClr val="00B0F0"/>
              </a:solidFill>
              <a:latin typeface="Times New Roman" panose="02020603050405020304" pitchFamily="18" charset="0"/>
              <a:cs typeface="Times New Roman" panose="02020603050405020304" pitchFamily="18"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b="1" dirty="0" smtClean="0">
                <a:latin typeface="Times New Roman" panose="02020603050405020304" pitchFamily="18" charset="0"/>
                <a:cs typeface="Times New Roman" panose="02020603050405020304" pitchFamily="18" charset="0"/>
                <a:sym typeface="+mn-ea"/>
              </a:rPr>
              <a:t>&gt;&gt;&gt; </a:t>
            </a:r>
            <a:r>
              <a:rPr lang="en-US" altLang="zh-CN" sz="2000" b="1" dirty="0" err="1">
                <a:latin typeface="Times New Roman" panose="02020603050405020304" pitchFamily="18" charset="0"/>
                <a:cs typeface="Times New Roman" panose="02020603050405020304" pitchFamily="18" charset="0"/>
                <a:sym typeface="+mn-ea"/>
              </a:rPr>
              <a:t>Root.staticShowTotal</a:t>
            </a:r>
            <a:r>
              <a:rPr lang="en-US" altLang="zh-CN" sz="2000" b="1" dirty="0">
                <a:latin typeface="Times New Roman" panose="02020603050405020304" pitchFamily="18" charset="0"/>
                <a:cs typeface="Times New Roman" panose="02020603050405020304" pitchFamily="18" charset="0"/>
                <a:sym typeface="+mn-ea"/>
              </a:rPr>
              <a:t>()          #</a:t>
            </a:r>
            <a:r>
              <a:rPr lang="zh-CN" altLang="en-US" sz="2000" b="1" dirty="0">
                <a:latin typeface="Times New Roman" panose="02020603050405020304" pitchFamily="18" charset="0"/>
                <a:cs typeface="Times New Roman" panose="02020603050405020304" pitchFamily="18" charset="0"/>
                <a:sym typeface="+mn-ea"/>
              </a:rPr>
              <a:t>通过类名调用静态方法</a:t>
            </a:r>
            <a:endParaRPr lang="zh-CN" altLang="en-US" sz="2000" b="1" dirty="0">
              <a:latin typeface="Times New Roman" panose="02020603050405020304" pitchFamily="18" charset="0"/>
              <a:cs typeface="Times New Roman" panose="02020603050405020304" pitchFamily="18"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b="1" dirty="0" smtClean="0">
                <a:solidFill>
                  <a:srgbClr val="00B0F0"/>
                </a:solidFill>
                <a:latin typeface="Times New Roman" panose="02020603050405020304" pitchFamily="18" charset="0"/>
                <a:cs typeface="Times New Roman" panose="02020603050405020304" pitchFamily="18" charset="0"/>
                <a:sym typeface="+mn-ea"/>
              </a:rPr>
              <a:t>2</a:t>
            </a:r>
            <a:endParaRPr lang="en-US"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6.2.3  成员方法</a:t>
            </a:r>
            <a:endParaRPr lang="en-US"/>
          </a:p>
        </p:txBody>
      </p:sp>
      <p:sp>
        <p:nvSpPr>
          <p:cNvPr id="3" name="Content Placeholder 2"/>
          <p:cNvSpPr>
            <a:spLocks noGrp="1"/>
          </p:cNvSpPr>
          <p:nvPr>
            <p:ph idx="1"/>
          </p:nvPr>
        </p:nvSpPr>
        <p:spPr/>
        <p:txBody>
          <a:bodyPr>
            <a:normAutofit/>
          </a:bodyPr>
          <a:lstStyle/>
          <a:p>
            <a:pPr marL="1905" indent="-344805" defTabSz="914400">
              <a:lnSpc>
                <a:spcPct val="100000"/>
              </a:lnSpc>
              <a:spcBef>
                <a:spcPts val="600"/>
              </a:spcBef>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a:t>
            </a:r>
            <a:r>
              <a:rPr lang="en-US" altLang="zh-CN" sz="2000" b="1" dirty="0" err="1">
                <a:latin typeface="Times New Roman" panose="02020603050405020304" pitchFamily="18" charset="0"/>
                <a:cs typeface="Times New Roman" panose="02020603050405020304" pitchFamily="18" charset="0"/>
                <a:sym typeface="+mn-ea"/>
              </a:rPr>
              <a:t>Root.show</a:t>
            </a:r>
            <a:r>
              <a:rPr lang="en-US" altLang="zh-CN" sz="2000" b="1" dirty="0">
                <a:latin typeface="Times New Roman" panose="02020603050405020304" pitchFamily="18" charset="0"/>
                <a:cs typeface="Times New Roman" panose="02020603050405020304" pitchFamily="18" charset="0"/>
                <a:sym typeface="+mn-ea"/>
              </a:rPr>
              <a:t>()    #</a:t>
            </a:r>
            <a:r>
              <a:rPr lang="zh-CN" altLang="en-US" sz="2000" b="1" dirty="0">
                <a:latin typeface="Times New Roman" panose="02020603050405020304" pitchFamily="18" charset="0"/>
                <a:cs typeface="Times New Roman" panose="02020603050405020304" pitchFamily="18" charset="0"/>
                <a:sym typeface="+mn-ea"/>
              </a:rPr>
              <a:t>试图通过类名直接调用实例方法，失败</a:t>
            </a:r>
            <a:endParaRPr lang="zh-CN" altLang="en-US" sz="2000" b="1" dirty="0">
              <a:latin typeface="Times New Roman" panose="02020603050405020304" pitchFamily="18" charset="0"/>
              <a:cs typeface="Times New Roman" panose="02020603050405020304" pitchFamily="18" charset="0"/>
            </a:endParaRPr>
          </a:p>
          <a:p>
            <a:pPr marL="1905" indent="-344805" defTabSz="914400">
              <a:lnSpc>
                <a:spcPct val="100000"/>
              </a:lnSpc>
              <a:spcBef>
                <a:spcPts val="600"/>
              </a:spcBef>
              <a:buSzPct val="90000"/>
              <a:buFont typeface="Wingdings" panose="05000000000000000000" pitchFamily="2" charset="2"/>
              <a:buNone/>
            </a:pPr>
            <a:r>
              <a:rPr lang="en-US" altLang="zh-CN" sz="2000" b="1" dirty="0" err="1">
                <a:solidFill>
                  <a:srgbClr val="FF0000"/>
                </a:solidFill>
                <a:latin typeface="Times New Roman" panose="02020603050405020304" pitchFamily="18" charset="0"/>
                <a:cs typeface="Times New Roman" panose="02020603050405020304" pitchFamily="18" charset="0"/>
                <a:sym typeface="+mn-ea"/>
              </a:rPr>
              <a:t>TypeError</a:t>
            </a:r>
            <a:r>
              <a:rPr lang="en-US" altLang="zh-CN" sz="2000" b="1" dirty="0">
                <a:solidFill>
                  <a:srgbClr val="FF0000"/>
                </a:solidFill>
                <a:latin typeface="Times New Roman" panose="02020603050405020304" pitchFamily="18" charset="0"/>
                <a:cs typeface="Times New Roman" panose="02020603050405020304" pitchFamily="18" charset="0"/>
                <a:sym typeface="+mn-ea"/>
              </a:rPr>
              <a:t>: unbound method show() must be called with Root instance as first argument (got nothing instead)</a:t>
            </a:r>
            <a:endParaRPr lang="en-US" altLang="zh-CN" sz="2000" b="1" dirty="0">
              <a:solidFill>
                <a:srgbClr val="FF0000"/>
              </a:solidFill>
              <a:latin typeface="Times New Roman" panose="02020603050405020304" pitchFamily="18" charset="0"/>
              <a:cs typeface="Times New Roman" panose="02020603050405020304" pitchFamily="18" charset="0"/>
            </a:endParaRPr>
          </a:p>
          <a:p>
            <a:pPr marL="1905" indent="-344805" defTabSz="914400">
              <a:lnSpc>
                <a:spcPct val="100000"/>
              </a:lnSpc>
              <a:spcBef>
                <a:spcPts val="600"/>
              </a:spcBef>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a:t>
            </a:r>
            <a:r>
              <a:rPr lang="en-US" altLang="zh-CN" sz="2000" b="1" dirty="0" err="1">
                <a:latin typeface="Times New Roman" panose="02020603050405020304" pitchFamily="18" charset="0"/>
                <a:cs typeface="Times New Roman" panose="02020603050405020304" pitchFamily="18" charset="0"/>
                <a:sym typeface="+mn-ea"/>
              </a:rPr>
              <a:t>Root.show</a:t>
            </a:r>
            <a:r>
              <a:rPr lang="en-US" altLang="zh-CN" sz="2000" b="1" dirty="0">
                <a:latin typeface="Times New Roman" panose="02020603050405020304" pitchFamily="18" charset="0"/>
                <a:cs typeface="Times New Roman" panose="02020603050405020304" pitchFamily="18" charset="0"/>
                <a:sym typeface="+mn-ea"/>
              </a:rPr>
              <a:t>(r)   #</a:t>
            </a:r>
            <a:r>
              <a:rPr lang="zh-CN" altLang="en-US" sz="2000" b="1" dirty="0">
                <a:latin typeface="Times New Roman" panose="02020603050405020304" pitchFamily="18" charset="0"/>
                <a:cs typeface="Times New Roman" panose="02020603050405020304" pitchFamily="18" charset="0"/>
                <a:sym typeface="+mn-ea"/>
              </a:rPr>
              <a:t>但是可以通过这种方法来调用方法并访问实例成员</a:t>
            </a:r>
            <a:endParaRPr lang="zh-CN" altLang="en-US" sz="2000" b="1" dirty="0">
              <a:latin typeface="Times New Roman" panose="02020603050405020304" pitchFamily="18" charset="0"/>
              <a:cs typeface="Times New Roman" panose="02020603050405020304" pitchFamily="18" charset="0"/>
            </a:endParaRPr>
          </a:p>
          <a:p>
            <a:pPr marL="1905" indent="-344805" defTabSz="914400">
              <a:lnSpc>
                <a:spcPct val="100000"/>
              </a:lnSpc>
              <a:spcBef>
                <a:spcPts val="600"/>
              </a:spcBef>
              <a:buSzPct val="90000"/>
              <a:buFont typeface="Wingdings" panose="05000000000000000000" pitchFamily="2" charset="2"/>
              <a:buNone/>
            </a:pPr>
            <a:r>
              <a:rPr lang="en-US" altLang="zh-CN" sz="2000" b="1" dirty="0" err="1">
                <a:solidFill>
                  <a:srgbClr val="00B0F0"/>
                </a:solidFill>
                <a:latin typeface="Times New Roman" panose="02020603050405020304" pitchFamily="18" charset="0"/>
                <a:cs typeface="Times New Roman" panose="02020603050405020304" pitchFamily="18" charset="0"/>
                <a:sym typeface="+mn-ea"/>
              </a:rPr>
              <a:t>self.__value</a:t>
            </a:r>
            <a:r>
              <a:rPr lang="en-US" altLang="zh-CN" sz="2000" b="1" dirty="0">
                <a:solidFill>
                  <a:srgbClr val="00B0F0"/>
                </a:solidFill>
                <a:latin typeface="Times New Roman" panose="02020603050405020304" pitchFamily="18" charset="0"/>
                <a:cs typeface="Times New Roman" panose="02020603050405020304" pitchFamily="18" charset="0"/>
                <a:sym typeface="+mn-ea"/>
              </a:rPr>
              <a:t>: 3</a:t>
            </a:r>
            <a:endParaRPr lang="en-US" altLang="zh-CN" sz="2000" b="1" dirty="0">
              <a:solidFill>
                <a:srgbClr val="00B0F0"/>
              </a:solidFill>
              <a:latin typeface="Times New Roman" panose="02020603050405020304" pitchFamily="18" charset="0"/>
              <a:cs typeface="Times New Roman" panose="02020603050405020304" pitchFamily="18" charset="0"/>
            </a:endParaRPr>
          </a:p>
          <a:p>
            <a:pPr marL="1905" indent="-344805" defTabSz="914400">
              <a:lnSpc>
                <a:spcPct val="100000"/>
              </a:lnSpc>
              <a:spcBef>
                <a:spcPts val="600"/>
              </a:spcBef>
              <a:buSzPct val="90000"/>
              <a:buFont typeface="Wingdings" panose="05000000000000000000" pitchFamily="2" charset="2"/>
              <a:buNone/>
            </a:pPr>
            <a:r>
              <a:rPr lang="en-US" altLang="zh-CN" sz="2000" b="1" dirty="0" err="1">
                <a:solidFill>
                  <a:srgbClr val="00B0F0"/>
                </a:solidFill>
                <a:latin typeface="Times New Roman" panose="02020603050405020304" pitchFamily="18" charset="0"/>
                <a:cs typeface="Times New Roman" panose="02020603050405020304" pitchFamily="18" charset="0"/>
                <a:sym typeface="+mn-ea"/>
              </a:rPr>
              <a:t>Root.__total</a:t>
            </a:r>
            <a:r>
              <a:rPr lang="en-US" altLang="zh-CN" sz="2000" b="1" dirty="0">
                <a:solidFill>
                  <a:srgbClr val="00B0F0"/>
                </a:solidFill>
                <a:latin typeface="Times New Roman" panose="02020603050405020304" pitchFamily="18" charset="0"/>
                <a:cs typeface="Times New Roman" panose="02020603050405020304" pitchFamily="18" charset="0"/>
                <a:sym typeface="+mn-ea"/>
              </a:rPr>
              <a:t>: 2</a:t>
            </a:r>
            <a:endParaRPr lang="en-US" altLang="zh-CN" sz="2000" b="1" dirty="0">
              <a:solidFill>
                <a:srgbClr val="00B0F0"/>
              </a:solidFill>
              <a:latin typeface="Times New Roman" panose="02020603050405020304" pitchFamily="18" charset="0"/>
              <a:cs typeface="Times New Roman" panose="02020603050405020304" pitchFamily="18" charset="0"/>
            </a:endParaRPr>
          </a:p>
          <a:p>
            <a:pPr marL="1905" indent="-344805" defTabSz="914400">
              <a:lnSpc>
                <a:spcPct val="100000"/>
              </a:lnSpc>
              <a:spcBef>
                <a:spcPts val="600"/>
              </a:spcBef>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a:t>
            </a:r>
            <a:r>
              <a:rPr lang="en-US" altLang="zh-CN" sz="2000" b="1" dirty="0" err="1">
                <a:latin typeface="Times New Roman" panose="02020603050405020304" pitchFamily="18" charset="0"/>
                <a:cs typeface="Times New Roman" panose="02020603050405020304" pitchFamily="18" charset="0"/>
                <a:sym typeface="+mn-ea"/>
              </a:rPr>
              <a:t>Root.show</a:t>
            </a:r>
            <a:r>
              <a:rPr lang="en-US" altLang="zh-CN" sz="2000" b="1" dirty="0">
                <a:latin typeface="Times New Roman" panose="02020603050405020304" pitchFamily="18" charset="0"/>
                <a:cs typeface="Times New Roman" panose="02020603050405020304" pitchFamily="18" charset="0"/>
                <a:sym typeface="+mn-ea"/>
              </a:rPr>
              <a:t>(</a:t>
            </a:r>
            <a:r>
              <a:rPr lang="en-US" altLang="zh-CN" sz="2000" b="1" dirty="0" err="1">
                <a:latin typeface="Times New Roman" panose="02020603050405020304" pitchFamily="18" charset="0"/>
                <a:cs typeface="Times New Roman" panose="02020603050405020304" pitchFamily="18" charset="0"/>
                <a:sym typeface="+mn-ea"/>
              </a:rPr>
              <a:t>rr</a:t>
            </a:r>
            <a:r>
              <a:rPr lang="en-US" altLang="zh-CN" sz="2000" b="1" dirty="0">
                <a:latin typeface="Times New Roman" panose="02020603050405020304" pitchFamily="18" charset="0"/>
                <a:cs typeface="Times New Roman" panose="02020603050405020304" pitchFamily="18" charset="0"/>
                <a:sym typeface="+mn-ea"/>
              </a:rPr>
              <a:t>)  #</a:t>
            </a:r>
            <a:r>
              <a:rPr lang="zh-CN" altLang="en-US" sz="2000" b="1" dirty="0">
                <a:latin typeface="Times New Roman" panose="02020603050405020304" pitchFamily="18" charset="0"/>
                <a:cs typeface="Times New Roman" panose="02020603050405020304" pitchFamily="18" charset="0"/>
                <a:sym typeface="+mn-ea"/>
              </a:rPr>
              <a:t>通过类名调用实例方法时为</a:t>
            </a:r>
            <a:r>
              <a:rPr lang="en-US" altLang="zh-CN" sz="2000" b="1" dirty="0">
                <a:latin typeface="Times New Roman" panose="02020603050405020304" pitchFamily="18" charset="0"/>
                <a:cs typeface="Times New Roman" panose="02020603050405020304" pitchFamily="18" charset="0"/>
                <a:sym typeface="+mn-ea"/>
              </a:rPr>
              <a:t>self</a:t>
            </a:r>
            <a:r>
              <a:rPr lang="zh-CN" altLang="en-US" sz="2000" b="1" dirty="0">
                <a:latin typeface="Times New Roman" panose="02020603050405020304" pitchFamily="18" charset="0"/>
                <a:cs typeface="Times New Roman" panose="02020603050405020304" pitchFamily="18" charset="0"/>
                <a:sym typeface="+mn-ea"/>
              </a:rPr>
              <a:t>参数显式传递对象名</a:t>
            </a:r>
            <a:endParaRPr lang="zh-CN" altLang="en-US" sz="2000" b="1" dirty="0">
              <a:latin typeface="Times New Roman" panose="02020603050405020304" pitchFamily="18" charset="0"/>
              <a:cs typeface="Times New Roman" panose="02020603050405020304" pitchFamily="18" charset="0"/>
            </a:endParaRPr>
          </a:p>
          <a:p>
            <a:pPr marL="1905" indent="-344805" defTabSz="914400">
              <a:lnSpc>
                <a:spcPct val="100000"/>
              </a:lnSpc>
              <a:spcBef>
                <a:spcPts val="600"/>
              </a:spcBef>
              <a:buSzPct val="90000"/>
              <a:buFont typeface="Wingdings" panose="05000000000000000000" pitchFamily="2" charset="2"/>
              <a:buNone/>
            </a:pPr>
            <a:r>
              <a:rPr lang="en-US" altLang="zh-CN" sz="2000" b="1" dirty="0" err="1">
                <a:solidFill>
                  <a:srgbClr val="00B0F0"/>
                </a:solidFill>
                <a:latin typeface="Times New Roman" panose="02020603050405020304" pitchFamily="18" charset="0"/>
                <a:cs typeface="Times New Roman" panose="02020603050405020304" pitchFamily="18" charset="0"/>
                <a:sym typeface="+mn-ea"/>
              </a:rPr>
              <a:t>self.__value</a:t>
            </a:r>
            <a:r>
              <a:rPr lang="en-US" altLang="zh-CN" sz="2000" b="1" dirty="0">
                <a:solidFill>
                  <a:srgbClr val="00B0F0"/>
                </a:solidFill>
                <a:latin typeface="Times New Roman" panose="02020603050405020304" pitchFamily="18" charset="0"/>
                <a:cs typeface="Times New Roman" panose="02020603050405020304" pitchFamily="18" charset="0"/>
                <a:sym typeface="+mn-ea"/>
              </a:rPr>
              <a:t>: 5</a:t>
            </a:r>
            <a:endParaRPr lang="en-US" altLang="zh-CN" sz="2000" b="1" dirty="0">
              <a:solidFill>
                <a:srgbClr val="00B0F0"/>
              </a:solidFill>
              <a:latin typeface="Times New Roman" panose="02020603050405020304" pitchFamily="18" charset="0"/>
              <a:cs typeface="Times New Roman" panose="02020603050405020304" pitchFamily="18" charset="0"/>
            </a:endParaRPr>
          </a:p>
          <a:p>
            <a:pPr marL="1905" indent="-344805" defTabSz="914400">
              <a:lnSpc>
                <a:spcPct val="100000"/>
              </a:lnSpc>
              <a:spcBef>
                <a:spcPts val="600"/>
              </a:spcBef>
              <a:buSzPct val="90000"/>
              <a:buFont typeface="Wingdings" panose="05000000000000000000" pitchFamily="2" charset="2"/>
              <a:buNone/>
            </a:pPr>
            <a:r>
              <a:rPr lang="en-US" altLang="zh-CN" sz="2000" b="1" dirty="0" err="1">
                <a:solidFill>
                  <a:srgbClr val="00B0F0"/>
                </a:solidFill>
                <a:latin typeface="Times New Roman" panose="02020603050405020304" pitchFamily="18" charset="0"/>
                <a:cs typeface="Times New Roman" panose="02020603050405020304" pitchFamily="18" charset="0"/>
                <a:sym typeface="+mn-ea"/>
              </a:rPr>
              <a:t>Root.__total</a:t>
            </a:r>
            <a:r>
              <a:rPr lang="en-US" altLang="zh-CN" sz="2000" b="1" dirty="0">
                <a:solidFill>
                  <a:srgbClr val="00B0F0"/>
                </a:solidFill>
                <a:latin typeface="Times New Roman" panose="02020603050405020304" pitchFamily="18" charset="0"/>
                <a:cs typeface="Times New Roman" panose="02020603050405020304" pitchFamily="18" charset="0"/>
                <a:sym typeface="+mn-ea"/>
              </a:rPr>
              <a:t>: 2</a:t>
            </a:r>
            <a:endParaRPr lang="en-US"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19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第</a:t>
            </a:r>
            <a:r>
              <a:rPr lang="en-US" altLang="zh-CN" b="1" dirty="0"/>
              <a:t>6</a:t>
            </a:r>
            <a:r>
              <a:rPr lang="zh-CN" altLang="en-US" b="1" dirty="0"/>
              <a:t>章  面向对象程序设计</a:t>
            </a:r>
          </a:p>
        </p:txBody>
      </p:sp>
      <p:sp>
        <p:nvSpPr>
          <p:cNvPr id="3" name="Content Placeholder 2"/>
          <p:cNvSpPr>
            <a:spLocks noGrp="1"/>
          </p:cNvSpPr>
          <p:nvPr>
            <p:ph idx="1"/>
          </p:nvPr>
        </p:nvSpPr>
        <p:spPr/>
        <p:txBody>
          <a:bodyPr>
            <a:normAutofit/>
          </a:bodyPr>
          <a:lstStyle/>
          <a:p>
            <a:pPr fontAlgn="auto">
              <a:lnSpc>
                <a:spcPct val="150000"/>
              </a:lnSpc>
              <a:spcBef>
                <a:spcPts val="400"/>
              </a:spcBef>
            </a:pPr>
            <a:r>
              <a:rPr lang="en-US" sz="2000" b="1" dirty="0" err="1">
                <a:latin typeface="+mn-ea"/>
              </a:rPr>
              <a:t>在面向对象程序设计中，把数据以及对数据的操作封装在一起，组成一个整体（</a:t>
            </a:r>
            <a:r>
              <a:rPr lang="en-US" sz="2000" b="1" dirty="0" err="1">
                <a:solidFill>
                  <a:srgbClr val="FF0000"/>
                </a:solidFill>
                <a:latin typeface="+mn-ea"/>
              </a:rPr>
              <a:t>对象</a:t>
            </a:r>
            <a:r>
              <a:rPr lang="en-US" sz="2000" b="1" dirty="0">
                <a:latin typeface="+mn-ea"/>
              </a:rPr>
              <a:t>），不同对象之间通过消息机制来通信或者同步。对于相同类型的对象进行分类、抽象后，得出共同的特征而形成了</a:t>
            </a:r>
            <a:r>
              <a:rPr lang="en-US" sz="2000" b="1" dirty="0">
                <a:solidFill>
                  <a:srgbClr val="FF0000"/>
                </a:solidFill>
                <a:latin typeface="+mn-ea"/>
              </a:rPr>
              <a:t>类</a:t>
            </a:r>
            <a:r>
              <a:rPr lang="en-US" sz="2000" b="1" dirty="0">
                <a:latin typeface="+mn-ea"/>
              </a:rPr>
              <a:t>。创建类时用变量形式表示对象特征的成员称为</a:t>
            </a:r>
            <a:r>
              <a:rPr lang="en-US" sz="2000" b="1" dirty="0">
                <a:solidFill>
                  <a:srgbClr val="FF0000"/>
                </a:solidFill>
                <a:latin typeface="+mn-ea"/>
              </a:rPr>
              <a:t>数据成员</a:t>
            </a:r>
            <a:r>
              <a:rPr lang="en-US" sz="2000" b="1" dirty="0">
                <a:latin typeface="+mn-ea"/>
              </a:rPr>
              <a:t>，用函数形式表示对象行为的成员称为</a:t>
            </a:r>
            <a:r>
              <a:rPr lang="en-US" sz="2000" b="1" dirty="0">
                <a:solidFill>
                  <a:srgbClr val="FF0000"/>
                </a:solidFill>
                <a:latin typeface="+mn-ea"/>
              </a:rPr>
              <a:t>成员方法</a:t>
            </a:r>
            <a:r>
              <a:rPr lang="en-US" sz="2000" b="1" dirty="0">
                <a:latin typeface="+mn-ea"/>
              </a:rPr>
              <a:t>，数据成员和成员方法统称为类的成员。</a:t>
            </a:r>
          </a:p>
          <a:p>
            <a:pPr fontAlgn="auto">
              <a:lnSpc>
                <a:spcPct val="150000"/>
              </a:lnSpc>
              <a:spcBef>
                <a:spcPts val="400"/>
              </a:spcBef>
            </a:pPr>
            <a:r>
              <a:rPr lang="en-US" sz="2000" b="1" dirty="0">
                <a:latin typeface="+mn-ea"/>
              </a:rPr>
              <a:t>以设计好的类为基类，可以继承得到派生类，大幅度缩短开发周期，并且可以实现设计复用。而在派生类中还可以对基类继承而来的某些行为进行重新实现，从而使得基类的某个同名方法在不同派生类中的行为有可能会不同，体现出一定的</a:t>
            </a:r>
            <a:r>
              <a:rPr lang="en-US" sz="2000" b="1" dirty="0">
                <a:solidFill>
                  <a:srgbClr val="FF0000"/>
                </a:solidFill>
                <a:latin typeface="+mn-ea"/>
              </a:rPr>
              <a:t>多态</a:t>
            </a:r>
            <a:r>
              <a:rPr lang="en-US" sz="2000" b="1" dirty="0">
                <a:latin typeface="+mn-ea"/>
              </a:rPr>
              <a:t>特性。</a:t>
            </a:r>
          </a:p>
          <a:p>
            <a:pPr fontAlgn="auto">
              <a:lnSpc>
                <a:spcPct val="150000"/>
              </a:lnSpc>
              <a:spcBef>
                <a:spcPts val="400"/>
              </a:spcBef>
            </a:pPr>
            <a:r>
              <a:rPr lang="en-US" sz="2000" b="1" dirty="0" err="1">
                <a:latin typeface="+mn-ea"/>
              </a:rPr>
              <a:t>类是实现代码复用和设计复用的一个重要方法，</a:t>
            </a:r>
            <a:r>
              <a:rPr lang="en-US" sz="2000" b="1" dirty="0" err="1">
                <a:solidFill>
                  <a:srgbClr val="FF0000"/>
                </a:solidFill>
                <a:latin typeface="+mn-ea"/>
              </a:rPr>
              <a:t>封装、继承、多态</a:t>
            </a:r>
            <a:r>
              <a:rPr lang="en-US" sz="2000" b="1" dirty="0" err="1">
                <a:latin typeface="+mn-ea"/>
              </a:rPr>
              <a:t>是面向对象程序设计的三个要素</a:t>
            </a:r>
            <a:r>
              <a:rPr lang="en-US" sz="2000" b="1" dirty="0">
                <a:latin typeface="+mn-ea"/>
              </a:rPr>
              <a:t>。</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6.2.4  属性</a:t>
            </a:r>
          </a:p>
        </p:txBody>
      </p:sp>
      <p:sp>
        <p:nvSpPr>
          <p:cNvPr id="3" name="Content Placeholder 2"/>
          <p:cNvSpPr>
            <a:spLocks noGrp="1"/>
          </p:cNvSpPr>
          <p:nvPr>
            <p:ph idx="1"/>
          </p:nvPr>
        </p:nvSpPr>
        <p:spPr/>
        <p:txBody>
          <a:bodyPr>
            <a:normAutofit lnSpcReduction="10000"/>
          </a:bodyPr>
          <a:lstStyle/>
          <a:p>
            <a:pPr marL="1905" indent="-344805" defTabSz="914400">
              <a:lnSpc>
                <a:spcPct val="80000"/>
              </a:lnSpc>
              <a:buSzPct val="90000"/>
              <a:buFont typeface="Arial" panose="020B0604020202020204" pitchFamily="34" charset="0"/>
              <a:buChar char="•"/>
            </a:pPr>
            <a:r>
              <a:rPr lang="zh-CN" altLang="en-US" sz="2400" b="1" dirty="0">
                <a:latin typeface="Times New Roman" panose="02020603050405020304" pitchFamily="18" charset="0"/>
                <a:cs typeface="Times New Roman" panose="02020603050405020304" pitchFamily="18" charset="0"/>
                <a:sym typeface="+mn-ea"/>
              </a:rPr>
              <a:t>只读</a:t>
            </a:r>
            <a:r>
              <a:rPr lang="zh-CN" altLang="en-US" sz="2400" b="1" dirty="0" smtClean="0">
                <a:latin typeface="Times New Roman" panose="02020603050405020304" pitchFamily="18" charset="0"/>
                <a:cs typeface="Times New Roman" panose="02020603050405020304" pitchFamily="18" charset="0"/>
                <a:sym typeface="+mn-ea"/>
              </a:rPr>
              <a:t>属性</a:t>
            </a:r>
            <a:endParaRPr lang="en-US" altLang="zh-CN" sz="2400" b="1" dirty="0" smtClean="0">
              <a:latin typeface="Times New Roman" panose="02020603050405020304" pitchFamily="18" charset="0"/>
              <a:cs typeface="Times New Roman" panose="02020603050405020304" pitchFamily="18" charset="0"/>
              <a:sym typeface="+mn-ea"/>
            </a:endParaRPr>
          </a:p>
          <a:p>
            <a:r>
              <a:rPr lang="en-US" altLang="zh-CN" sz="2400" b="1" dirty="0" smtClean="0">
                <a:latin typeface="Times New Roman" panose="02020603050405020304" pitchFamily="18" charset="0"/>
                <a:ea typeface="宋体" pitchFamily="2" charset="-122"/>
                <a:cs typeface="Times New Roman" panose="02020603050405020304" pitchFamily="18" charset="0"/>
              </a:rPr>
              <a:t>@</a:t>
            </a:r>
            <a:r>
              <a:rPr lang="en-US" altLang="zh-CN" sz="2400" b="1" dirty="0">
                <a:latin typeface="Times New Roman" panose="02020603050405020304" pitchFamily="18" charset="0"/>
                <a:ea typeface="宋体" pitchFamily="2" charset="-122"/>
                <a:cs typeface="Times New Roman" panose="02020603050405020304" pitchFamily="18" charset="0"/>
              </a:rPr>
              <a:t>property</a:t>
            </a:r>
            <a:r>
              <a:rPr lang="zh-CN" altLang="en-US" sz="2400" b="1" dirty="0">
                <a:latin typeface="Times New Roman" panose="02020603050405020304" pitchFamily="18" charset="0"/>
                <a:ea typeface="宋体" pitchFamily="2" charset="-122"/>
                <a:cs typeface="Times New Roman" panose="02020603050405020304" pitchFamily="18" charset="0"/>
              </a:rPr>
              <a:t>装饰器</a:t>
            </a:r>
            <a:endParaRPr lang="en-US" altLang="zh-CN" sz="2400" b="1" dirty="0">
              <a:latin typeface="Times New Roman" panose="02020603050405020304" pitchFamily="18" charset="0"/>
              <a:ea typeface="宋体" pitchFamily="2" charset="-122"/>
              <a:cs typeface="Times New Roman" panose="02020603050405020304" pitchFamily="18" charset="0"/>
            </a:endParaRPr>
          </a:p>
          <a:p>
            <a:r>
              <a:rPr lang="zh-CN" altLang="en-US" sz="2400" b="1" dirty="0">
                <a:latin typeface="Times New Roman" panose="02020603050405020304" pitchFamily="18" charset="0"/>
                <a:cs typeface="Times New Roman" panose="02020603050405020304" pitchFamily="18" charset="0"/>
              </a:rPr>
              <a:t>作用：调用方法改为</a:t>
            </a:r>
            <a:r>
              <a:rPr lang="zh-CN" altLang="en-US" sz="2400" b="1" dirty="0">
                <a:solidFill>
                  <a:srgbClr val="0070C0"/>
                </a:solidFill>
                <a:latin typeface="Times New Roman" panose="02020603050405020304" pitchFamily="18" charset="0"/>
                <a:cs typeface="Times New Roman" panose="02020603050405020304" pitchFamily="18" charset="0"/>
              </a:rPr>
              <a:t>调用对象</a:t>
            </a:r>
            <a:r>
              <a:rPr lang="zh-CN" altLang="en-US" sz="2400" b="1" dirty="0">
                <a:latin typeface="Times New Roman" panose="02020603050405020304" pitchFamily="18" charset="0"/>
                <a:cs typeface="Times New Roman" panose="02020603050405020304" pitchFamily="18" charset="0"/>
              </a:rPr>
              <a:t>， 比如 ： </a:t>
            </a:r>
            <a:r>
              <a:rPr lang="en-US" altLang="zh-CN" sz="2400" b="1" dirty="0">
                <a:latin typeface="Times New Roman" panose="02020603050405020304" pitchFamily="18" charset="0"/>
                <a:cs typeface="Times New Roman" panose="02020603050405020304" pitchFamily="18" charset="0"/>
              </a:rPr>
              <a:t>p. name()     </a:t>
            </a:r>
            <a:r>
              <a:rPr lang="zh-CN" altLang="en-US" sz="2400" b="1" dirty="0">
                <a:latin typeface="Times New Roman" panose="02020603050405020304" pitchFamily="18" charset="0"/>
                <a:cs typeface="Times New Roman" panose="02020603050405020304" pitchFamily="18" charset="0"/>
              </a:rPr>
              <a:t>改为   </a:t>
            </a:r>
            <a:r>
              <a:rPr lang="en-US" altLang="zh-CN" sz="2400" b="1" dirty="0">
                <a:latin typeface="Times New Roman" panose="02020603050405020304" pitchFamily="18" charset="0"/>
                <a:cs typeface="Times New Roman" panose="02020603050405020304" pitchFamily="18" charset="0"/>
              </a:rPr>
              <a:t>p.name</a:t>
            </a:r>
          </a:p>
          <a:p>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区别</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前者改变</a:t>
            </a:r>
            <a:r>
              <a:rPr lang="en-US" altLang="zh-CN" sz="2400" b="1" dirty="0">
                <a:latin typeface="Times New Roman" panose="02020603050405020304" pitchFamily="18" charset="0"/>
                <a:cs typeface="Times New Roman" panose="02020603050405020304" pitchFamily="18" charset="0"/>
              </a:rPr>
              <a:t>get</a:t>
            </a:r>
            <a:r>
              <a:rPr lang="zh-CN" altLang="en-US" sz="2400" b="1" dirty="0">
                <a:latin typeface="Times New Roman" panose="02020603050405020304" pitchFamily="18" charset="0"/>
                <a:cs typeface="Times New Roman" panose="02020603050405020304" pitchFamily="18" charset="0"/>
              </a:rPr>
              <a:t>方法，后者改变</a:t>
            </a:r>
            <a:r>
              <a:rPr lang="en-US" altLang="zh-CN" sz="2400" b="1" dirty="0">
                <a:latin typeface="Times New Roman" panose="02020603050405020304" pitchFamily="18" charset="0"/>
                <a:cs typeface="Times New Roman" panose="02020603050405020304" pitchFamily="18" charset="0"/>
              </a:rPr>
              <a:t>set</a:t>
            </a:r>
            <a:r>
              <a:rPr lang="zh-CN" altLang="en-US" sz="2400" b="1" dirty="0">
                <a:latin typeface="Times New Roman" panose="02020603050405020304" pitchFamily="18" charset="0"/>
                <a:cs typeface="Times New Roman" panose="02020603050405020304" pitchFamily="18" charset="0"/>
              </a:rPr>
              <a:t>方法</a:t>
            </a:r>
            <a:endParaRPr lang="en-US" altLang="zh-CN" sz="2400" b="1" dirty="0">
              <a:latin typeface="Times New Roman" panose="02020603050405020304" pitchFamily="18" charset="0"/>
              <a:cs typeface="Times New Roman" panose="02020603050405020304" pitchFamily="18" charset="0"/>
            </a:endParaRPr>
          </a:p>
          <a:p>
            <a:pPr marL="1905" indent="-344805" defTabSz="914400">
              <a:lnSpc>
                <a:spcPct val="80000"/>
              </a:lnSpc>
              <a:buSzPct val="90000"/>
              <a:buFont typeface="Arial" panose="020B0604020202020204" pitchFamily="34" charset="0"/>
              <a:buChar char="•"/>
            </a:pPr>
            <a:endParaRPr lang="zh-CN" altLang="en-US" sz="2400" b="1" dirty="0">
              <a:latin typeface="Times New Roman" panose="02020603050405020304" pitchFamily="18" charset="0"/>
              <a:cs typeface="Times New Roman" panose="02020603050405020304" pitchFamily="18" charset="0"/>
              <a:sym typeface="+mn-ea"/>
            </a:endParaRPr>
          </a:p>
          <a:p>
            <a:pPr marL="1905" indent="-344805" defTabSz="914400">
              <a:lnSpc>
                <a:spcPct val="80000"/>
              </a:lnSpc>
              <a:buSzPct val="90000"/>
              <a:buFont typeface="Wingdings" panose="05000000000000000000" pitchFamily="2" charset="2"/>
              <a:buNone/>
            </a:pPr>
            <a:r>
              <a:rPr lang="en-US" altLang="zh-CN" sz="2000" b="1" dirty="0" smtClean="0">
                <a:latin typeface="Times New Roman" panose="02020603050405020304" pitchFamily="18" charset="0"/>
                <a:cs typeface="Times New Roman" panose="02020603050405020304" pitchFamily="18" charset="0"/>
                <a:sym typeface="+mn-ea"/>
              </a:rPr>
              <a:t>&gt;&gt;&gt; </a:t>
            </a:r>
            <a:r>
              <a:rPr lang="en-US" altLang="zh-CN" sz="2000" b="1" dirty="0">
                <a:latin typeface="Times New Roman" panose="02020603050405020304" pitchFamily="18" charset="0"/>
                <a:cs typeface="Times New Roman" panose="02020603050405020304" pitchFamily="18" charset="0"/>
                <a:sym typeface="+mn-ea"/>
              </a:rPr>
              <a:t>class Test:</a:t>
            </a:r>
            <a:endParaRPr lang="en-US" altLang="zh-CN" sz="2000" b="1" dirty="0">
              <a:latin typeface="Times New Roman" panose="02020603050405020304" pitchFamily="18" charset="0"/>
              <a:cs typeface="Times New Roman" panose="02020603050405020304" pitchFamily="18" charset="0"/>
            </a:endParaRPr>
          </a:p>
          <a:p>
            <a:pPr marL="1905" indent="-344805" defTabSz="914400">
              <a:lnSpc>
                <a:spcPct val="80000"/>
              </a:lnSpc>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	    </a:t>
            </a:r>
            <a:r>
              <a:rPr lang="en-US" altLang="zh-CN" sz="2000" b="1" dirty="0" err="1">
                <a:latin typeface="Times New Roman" panose="02020603050405020304" pitchFamily="18" charset="0"/>
                <a:cs typeface="Times New Roman" panose="02020603050405020304" pitchFamily="18" charset="0"/>
                <a:sym typeface="+mn-ea"/>
              </a:rPr>
              <a:t>def</a:t>
            </a:r>
            <a:r>
              <a:rPr lang="en-US" altLang="zh-CN" sz="2000" b="1" dirty="0">
                <a:latin typeface="Times New Roman" panose="02020603050405020304" pitchFamily="18" charset="0"/>
                <a:cs typeface="Times New Roman" panose="02020603050405020304" pitchFamily="18" charset="0"/>
                <a:sym typeface="+mn-ea"/>
              </a:rPr>
              <a:t> __</a:t>
            </a:r>
            <a:r>
              <a:rPr lang="en-US" altLang="zh-CN" sz="2000" b="1" dirty="0" err="1">
                <a:latin typeface="Times New Roman" panose="02020603050405020304" pitchFamily="18" charset="0"/>
                <a:cs typeface="Times New Roman" panose="02020603050405020304" pitchFamily="18" charset="0"/>
                <a:sym typeface="+mn-ea"/>
              </a:rPr>
              <a:t>init</a:t>
            </a:r>
            <a:r>
              <a:rPr lang="en-US" altLang="zh-CN" sz="2000" b="1" dirty="0">
                <a:latin typeface="Times New Roman" panose="02020603050405020304" pitchFamily="18" charset="0"/>
                <a:cs typeface="Times New Roman" panose="02020603050405020304" pitchFamily="18" charset="0"/>
                <a:sym typeface="+mn-ea"/>
              </a:rPr>
              <a:t>__(self, value):</a:t>
            </a:r>
            <a:endParaRPr lang="en-US" altLang="zh-CN" sz="2000" b="1" dirty="0">
              <a:latin typeface="Times New Roman" panose="02020603050405020304" pitchFamily="18" charset="0"/>
              <a:cs typeface="Times New Roman" panose="02020603050405020304" pitchFamily="18" charset="0"/>
            </a:endParaRPr>
          </a:p>
          <a:p>
            <a:pPr marL="1905" indent="-344805" defTabSz="914400">
              <a:lnSpc>
                <a:spcPct val="80000"/>
              </a:lnSpc>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		</a:t>
            </a:r>
            <a:r>
              <a:rPr lang="en-US" altLang="zh-CN" sz="2000" b="1" dirty="0" err="1">
                <a:latin typeface="Times New Roman" panose="02020603050405020304" pitchFamily="18" charset="0"/>
                <a:cs typeface="Times New Roman" panose="02020603050405020304" pitchFamily="18" charset="0"/>
                <a:sym typeface="+mn-ea"/>
              </a:rPr>
              <a:t>self.__value</a:t>
            </a:r>
            <a:r>
              <a:rPr lang="en-US" altLang="zh-CN" sz="2000" b="1" dirty="0">
                <a:latin typeface="Times New Roman" panose="02020603050405020304" pitchFamily="18" charset="0"/>
                <a:cs typeface="Times New Roman" panose="02020603050405020304" pitchFamily="18" charset="0"/>
                <a:sym typeface="+mn-ea"/>
              </a:rPr>
              <a:t> = value</a:t>
            </a:r>
            <a:endParaRPr lang="en-US" altLang="zh-CN" sz="2000" b="1" dirty="0">
              <a:latin typeface="Times New Roman" panose="02020603050405020304" pitchFamily="18" charset="0"/>
              <a:cs typeface="Times New Roman" panose="02020603050405020304" pitchFamily="18" charset="0"/>
            </a:endParaRPr>
          </a:p>
          <a:p>
            <a:pPr marL="1905" indent="-344805" defTabSz="914400">
              <a:lnSpc>
                <a:spcPct val="80000"/>
              </a:lnSpc>
              <a:buSzPct val="90000"/>
              <a:buFont typeface="Wingdings" panose="05000000000000000000" pitchFamily="2" charset="2"/>
              <a:buNone/>
            </a:pPr>
            <a:endParaRPr lang="en-US" altLang="zh-CN" sz="2000" b="1" dirty="0">
              <a:latin typeface="Times New Roman" panose="02020603050405020304" pitchFamily="18" charset="0"/>
              <a:cs typeface="Times New Roman" panose="02020603050405020304" pitchFamily="18" charset="0"/>
            </a:endParaRPr>
          </a:p>
          <a:p>
            <a:pPr marL="1905" indent="-344805" defTabSz="914400">
              <a:lnSpc>
                <a:spcPct val="80000"/>
              </a:lnSpc>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	    @property</a:t>
            </a:r>
            <a:endParaRPr lang="en-US" altLang="zh-CN" sz="2000" b="1" dirty="0">
              <a:latin typeface="Times New Roman" panose="02020603050405020304" pitchFamily="18" charset="0"/>
              <a:cs typeface="Times New Roman" panose="02020603050405020304" pitchFamily="18" charset="0"/>
            </a:endParaRPr>
          </a:p>
          <a:p>
            <a:pPr marL="1905" indent="-344805" defTabSz="914400">
              <a:lnSpc>
                <a:spcPct val="80000"/>
              </a:lnSpc>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	    </a:t>
            </a:r>
            <a:r>
              <a:rPr lang="en-US" altLang="zh-CN" sz="2000" b="1" dirty="0" err="1">
                <a:latin typeface="Times New Roman" panose="02020603050405020304" pitchFamily="18" charset="0"/>
                <a:cs typeface="Times New Roman" panose="02020603050405020304" pitchFamily="18" charset="0"/>
                <a:sym typeface="+mn-ea"/>
              </a:rPr>
              <a:t>def</a:t>
            </a:r>
            <a:r>
              <a:rPr lang="en-US" altLang="zh-CN" sz="2000" b="1" dirty="0">
                <a:latin typeface="Times New Roman" panose="02020603050405020304" pitchFamily="18" charset="0"/>
                <a:cs typeface="Times New Roman" panose="02020603050405020304" pitchFamily="18" charset="0"/>
                <a:sym typeface="+mn-ea"/>
              </a:rPr>
              <a:t> value(self):               #</a:t>
            </a:r>
            <a:r>
              <a:rPr lang="zh-CN" altLang="en-US" sz="2000" b="1" dirty="0">
                <a:latin typeface="Times New Roman" panose="02020603050405020304" pitchFamily="18" charset="0"/>
                <a:cs typeface="Times New Roman" panose="02020603050405020304" pitchFamily="18" charset="0"/>
                <a:sym typeface="+mn-ea"/>
              </a:rPr>
              <a:t>只读，无法修改和删除</a:t>
            </a:r>
            <a:endParaRPr lang="zh-CN" altLang="en-US" sz="2000" b="1" dirty="0">
              <a:latin typeface="Times New Roman" panose="02020603050405020304" pitchFamily="18" charset="0"/>
              <a:cs typeface="Times New Roman" panose="02020603050405020304" pitchFamily="18" charset="0"/>
            </a:endParaRPr>
          </a:p>
          <a:p>
            <a:pPr marL="1905" indent="-344805" defTabSz="914400">
              <a:lnSpc>
                <a:spcPct val="80000"/>
              </a:lnSpc>
              <a:buSzPct val="90000"/>
              <a:buFont typeface="Wingdings" panose="05000000000000000000" pitchFamily="2" charset="2"/>
              <a:buNone/>
            </a:pPr>
            <a:r>
              <a:rPr lang="zh-CN" altLang="en-US" sz="2000" b="1" dirty="0">
                <a:latin typeface="Times New Roman" panose="02020603050405020304" pitchFamily="18" charset="0"/>
                <a:cs typeface="Times New Roman" panose="02020603050405020304" pitchFamily="18" charset="0"/>
                <a:sym typeface="+mn-ea"/>
              </a:rPr>
              <a:t>		</a:t>
            </a:r>
            <a:r>
              <a:rPr lang="en-US" altLang="zh-CN" sz="2000" b="1" dirty="0">
                <a:latin typeface="Times New Roman" panose="02020603050405020304" pitchFamily="18" charset="0"/>
                <a:cs typeface="Times New Roman" panose="02020603050405020304" pitchFamily="18" charset="0"/>
                <a:sym typeface="+mn-ea"/>
              </a:rPr>
              <a:t>return </a:t>
            </a:r>
            <a:r>
              <a:rPr lang="en-US" altLang="zh-CN" sz="2000" b="1" dirty="0" err="1">
                <a:latin typeface="Times New Roman" panose="02020603050405020304" pitchFamily="18" charset="0"/>
                <a:cs typeface="Times New Roman" panose="02020603050405020304" pitchFamily="18" charset="0"/>
                <a:sym typeface="+mn-ea"/>
              </a:rPr>
              <a:t>self.__value</a:t>
            </a:r>
            <a:endParaRPr lang="en-US" altLang="zh-CN"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6.2.4  属性</a:t>
            </a:r>
            <a:endParaRPr lang="en-US"/>
          </a:p>
        </p:txBody>
      </p:sp>
      <p:sp>
        <p:nvSpPr>
          <p:cNvPr id="3" name="Content Placeholder 2"/>
          <p:cNvSpPr>
            <a:spLocks noGrp="1"/>
          </p:cNvSpPr>
          <p:nvPr>
            <p:ph idx="1"/>
          </p:nvPr>
        </p:nvSpPr>
        <p:spPr/>
        <p:txBody>
          <a:bodyPr>
            <a:normAutofit/>
          </a:bodyPr>
          <a:lstStyle/>
          <a:p>
            <a:pPr marL="1905" indent="0" defTabSz="914400" fontAlgn="auto">
              <a:lnSpc>
                <a:spcPct val="100000"/>
              </a:lnSpc>
              <a:spcBef>
                <a:spcPts val="0"/>
              </a:spcBef>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t = Test(3)</a:t>
            </a:r>
            <a:endParaRPr lang="en-US" altLang="zh-CN" sz="2000" b="1" dirty="0">
              <a:latin typeface="Times New Roman" panose="02020603050405020304" pitchFamily="18" charset="0"/>
              <a:cs typeface="Times New Roman" panose="02020603050405020304" pitchFamily="18"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a:t>
            </a:r>
            <a:r>
              <a:rPr lang="en-US" altLang="zh-CN" sz="2000" b="1" dirty="0" err="1">
                <a:latin typeface="Times New Roman" panose="02020603050405020304" pitchFamily="18" charset="0"/>
                <a:cs typeface="Times New Roman" panose="02020603050405020304" pitchFamily="18" charset="0"/>
                <a:sym typeface="+mn-ea"/>
              </a:rPr>
              <a:t>t.value</a:t>
            </a:r>
            <a:endParaRPr lang="en-US" altLang="zh-CN" sz="2000" b="1" dirty="0">
              <a:latin typeface="Times New Roman" panose="02020603050405020304" pitchFamily="18" charset="0"/>
              <a:cs typeface="Times New Roman" panose="02020603050405020304" pitchFamily="18"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b="1" dirty="0">
                <a:solidFill>
                  <a:srgbClr val="00B0F0"/>
                </a:solidFill>
                <a:latin typeface="Times New Roman" panose="02020603050405020304" pitchFamily="18" charset="0"/>
                <a:cs typeface="Times New Roman" panose="02020603050405020304" pitchFamily="18" charset="0"/>
                <a:sym typeface="+mn-ea"/>
              </a:rPr>
              <a:t>3</a:t>
            </a:r>
            <a:endParaRPr lang="en-US" altLang="zh-CN" sz="2000" b="1" dirty="0">
              <a:solidFill>
                <a:srgbClr val="00B0F0"/>
              </a:solidFill>
              <a:latin typeface="Times New Roman" panose="02020603050405020304" pitchFamily="18" charset="0"/>
              <a:cs typeface="Times New Roman" panose="02020603050405020304" pitchFamily="18"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a:t>
            </a:r>
            <a:r>
              <a:rPr lang="en-US" altLang="zh-CN" sz="2000" b="1" dirty="0" err="1">
                <a:latin typeface="Times New Roman" panose="02020603050405020304" pitchFamily="18" charset="0"/>
                <a:cs typeface="Times New Roman" panose="02020603050405020304" pitchFamily="18" charset="0"/>
                <a:sym typeface="+mn-ea"/>
              </a:rPr>
              <a:t>t.value</a:t>
            </a:r>
            <a:r>
              <a:rPr lang="en-US" altLang="zh-CN" sz="2000" b="1" dirty="0">
                <a:latin typeface="Times New Roman" panose="02020603050405020304" pitchFamily="18" charset="0"/>
                <a:cs typeface="Times New Roman" panose="02020603050405020304" pitchFamily="18" charset="0"/>
                <a:sym typeface="+mn-ea"/>
              </a:rPr>
              <a:t> = 5                        #</a:t>
            </a:r>
            <a:r>
              <a:rPr lang="zh-CN" altLang="en-US" sz="2000" b="1" dirty="0">
                <a:latin typeface="Times New Roman" panose="02020603050405020304" pitchFamily="18" charset="0"/>
                <a:cs typeface="Times New Roman" panose="02020603050405020304" pitchFamily="18" charset="0"/>
                <a:sym typeface="+mn-ea"/>
              </a:rPr>
              <a:t>只读属性不允许修改值</a:t>
            </a:r>
            <a:endParaRPr lang="zh-CN" altLang="en-US" sz="2000" b="1" dirty="0">
              <a:latin typeface="Times New Roman" panose="02020603050405020304" pitchFamily="18" charset="0"/>
              <a:cs typeface="Times New Roman" panose="02020603050405020304" pitchFamily="18"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b="1" dirty="0" err="1">
                <a:solidFill>
                  <a:srgbClr val="FF0000"/>
                </a:solidFill>
                <a:latin typeface="Times New Roman" panose="02020603050405020304" pitchFamily="18" charset="0"/>
                <a:cs typeface="Times New Roman" panose="02020603050405020304" pitchFamily="18" charset="0"/>
                <a:sym typeface="+mn-ea"/>
              </a:rPr>
              <a:t>AttributeError</a:t>
            </a:r>
            <a:r>
              <a:rPr lang="en-US" altLang="zh-CN" sz="2000" b="1" dirty="0">
                <a:solidFill>
                  <a:srgbClr val="FF0000"/>
                </a:solidFill>
                <a:latin typeface="Times New Roman" panose="02020603050405020304" pitchFamily="18" charset="0"/>
                <a:cs typeface="Times New Roman" panose="02020603050405020304" pitchFamily="18" charset="0"/>
                <a:sym typeface="+mn-ea"/>
              </a:rPr>
              <a:t>: can't set attribute</a:t>
            </a:r>
            <a:endParaRPr lang="en-US" altLang="zh-CN" sz="2000" b="1" dirty="0">
              <a:solidFill>
                <a:srgbClr val="FF0000"/>
              </a:solidFill>
              <a:latin typeface="Times New Roman" panose="02020603050405020304" pitchFamily="18" charset="0"/>
              <a:cs typeface="Times New Roman" panose="02020603050405020304" pitchFamily="18"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a:t>
            </a:r>
            <a:r>
              <a:rPr lang="en-US" altLang="zh-CN" sz="2000" b="1" dirty="0" err="1">
                <a:latin typeface="Times New Roman" panose="02020603050405020304" pitchFamily="18" charset="0"/>
                <a:cs typeface="Times New Roman" panose="02020603050405020304" pitchFamily="18" charset="0"/>
                <a:sym typeface="+mn-ea"/>
              </a:rPr>
              <a:t>t.v</a:t>
            </a:r>
            <a:r>
              <a:rPr lang="en-US" altLang="zh-CN" sz="2000" b="1" dirty="0">
                <a:latin typeface="Times New Roman" panose="02020603050405020304" pitchFamily="18" charset="0"/>
                <a:cs typeface="Times New Roman" panose="02020603050405020304" pitchFamily="18" charset="0"/>
                <a:sym typeface="+mn-ea"/>
              </a:rPr>
              <a:t>=5                              #</a:t>
            </a:r>
            <a:r>
              <a:rPr lang="zh-CN" altLang="en-US" sz="2000" b="1" dirty="0">
                <a:latin typeface="Times New Roman" panose="02020603050405020304" pitchFamily="18" charset="0"/>
                <a:cs typeface="Times New Roman" panose="02020603050405020304" pitchFamily="18" charset="0"/>
                <a:sym typeface="+mn-ea"/>
              </a:rPr>
              <a:t>动态增加新成员</a:t>
            </a:r>
            <a:endParaRPr lang="zh-CN" altLang="en-US" sz="2000" b="1" dirty="0">
              <a:latin typeface="Times New Roman" panose="02020603050405020304" pitchFamily="18" charset="0"/>
              <a:cs typeface="Times New Roman" panose="02020603050405020304" pitchFamily="18"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a:t>
            </a:r>
            <a:r>
              <a:rPr lang="en-US" altLang="zh-CN" sz="2000" b="1" dirty="0" err="1">
                <a:latin typeface="Times New Roman" panose="02020603050405020304" pitchFamily="18" charset="0"/>
                <a:cs typeface="Times New Roman" panose="02020603050405020304" pitchFamily="18" charset="0"/>
                <a:sym typeface="+mn-ea"/>
              </a:rPr>
              <a:t>t.v</a:t>
            </a:r>
            <a:endParaRPr lang="en-US" altLang="zh-CN" sz="2000" b="1" dirty="0">
              <a:latin typeface="Times New Roman" panose="02020603050405020304" pitchFamily="18" charset="0"/>
              <a:cs typeface="Times New Roman" panose="02020603050405020304" pitchFamily="18"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b="1" dirty="0">
                <a:solidFill>
                  <a:srgbClr val="00B0F0"/>
                </a:solidFill>
                <a:latin typeface="Times New Roman" panose="02020603050405020304" pitchFamily="18" charset="0"/>
                <a:cs typeface="Times New Roman" panose="02020603050405020304" pitchFamily="18" charset="0"/>
                <a:sym typeface="+mn-ea"/>
              </a:rPr>
              <a:t>5</a:t>
            </a:r>
            <a:endParaRPr lang="en-US" altLang="zh-CN" sz="2000" b="1" dirty="0">
              <a:solidFill>
                <a:srgbClr val="00B0F0"/>
              </a:solidFill>
              <a:latin typeface="Times New Roman" panose="02020603050405020304" pitchFamily="18" charset="0"/>
              <a:cs typeface="Times New Roman" panose="02020603050405020304" pitchFamily="18"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del </a:t>
            </a:r>
            <a:r>
              <a:rPr lang="en-US" altLang="zh-CN" sz="2000" b="1" dirty="0" err="1">
                <a:latin typeface="Times New Roman" panose="02020603050405020304" pitchFamily="18" charset="0"/>
                <a:cs typeface="Times New Roman" panose="02020603050405020304" pitchFamily="18" charset="0"/>
                <a:sym typeface="+mn-ea"/>
              </a:rPr>
              <a:t>t.v</a:t>
            </a:r>
            <a:r>
              <a:rPr lang="en-US" altLang="zh-CN" sz="2000" b="1" dirty="0">
                <a:latin typeface="Times New Roman" panose="02020603050405020304" pitchFamily="18" charset="0"/>
                <a:cs typeface="Times New Roman" panose="02020603050405020304" pitchFamily="18" charset="0"/>
                <a:sym typeface="+mn-ea"/>
              </a:rPr>
              <a:t>                            #</a:t>
            </a:r>
            <a:r>
              <a:rPr lang="zh-CN" altLang="en-US" sz="2000" b="1" dirty="0">
                <a:latin typeface="Times New Roman" panose="02020603050405020304" pitchFamily="18" charset="0"/>
                <a:cs typeface="Times New Roman" panose="02020603050405020304" pitchFamily="18" charset="0"/>
                <a:sym typeface="+mn-ea"/>
              </a:rPr>
              <a:t>动态删除成员</a:t>
            </a:r>
            <a:endParaRPr lang="zh-CN" altLang="en-US" sz="2000" b="1" dirty="0">
              <a:latin typeface="Times New Roman" panose="02020603050405020304" pitchFamily="18" charset="0"/>
              <a:cs typeface="Times New Roman" panose="02020603050405020304" pitchFamily="18"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del </a:t>
            </a:r>
            <a:r>
              <a:rPr lang="en-US" altLang="zh-CN" sz="2000" b="1" dirty="0" err="1">
                <a:latin typeface="Times New Roman" panose="02020603050405020304" pitchFamily="18" charset="0"/>
                <a:cs typeface="Times New Roman" panose="02020603050405020304" pitchFamily="18" charset="0"/>
                <a:sym typeface="+mn-ea"/>
              </a:rPr>
              <a:t>t.value</a:t>
            </a:r>
            <a:r>
              <a:rPr lang="en-US" altLang="zh-CN" sz="2000" b="1" dirty="0">
                <a:latin typeface="Times New Roman" panose="02020603050405020304" pitchFamily="18" charset="0"/>
                <a:cs typeface="Times New Roman" panose="02020603050405020304" pitchFamily="18" charset="0"/>
                <a:sym typeface="+mn-ea"/>
              </a:rPr>
              <a:t>                        #</a:t>
            </a:r>
            <a:r>
              <a:rPr lang="zh-CN" altLang="en-US" sz="2000" b="1" dirty="0">
                <a:latin typeface="Times New Roman" panose="02020603050405020304" pitchFamily="18" charset="0"/>
                <a:cs typeface="Times New Roman" panose="02020603050405020304" pitchFamily="18" charset="0"/>
                <a:sym typeface="+mn-ea"/>
              </a:rPr>
              <a:t>试图删除对象属性，失败</a:t>
            </a:r>
            <a:endParaRPr lang="zh-CN" altLang="en-US" sz="2000" b="1" dirty="0">
              <a:latin typeface="Times New Roman" panose="02020603050405020304" pitchFamily="18" charset="0"/>
              <a:cs typeface="Times New Roman" panose="02020603050405020304" pitchFamily="18"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b="1" dirty="0" err="1">
                <a:solidFill>
                  <a:srgbClr val="FF0000"/>
                </a:solidFill>
                <a:latin typeface="Times New Roman" panose="02020603050405020304" pitchFamily="18" charset="0"/>
                <a:cs typeface="Times New Roman" panose="02020603050405020304" pitchFamily="18" charset="0"/>
                <a:sym typeface="+mn-ea"/>
              </a:rPr>
              <a:t>AttributeError</a:t>
            </a:r>
            <a:r>
              <a:rPr lang="en-US" altLang="zh-CN" sz="2000" b="1" dirty="0">
                <a:solidFill>
                  <a:srgbClr val="FF0000"/>
                </a:solidFill>
                <a:latin typeface="Times New Roman" panose="02020603050405020304" pitchFamily="18" charset="0"/>
                <a:cs typeface="Times New Roman" panose="02020603050405020304" pitchFamily="18" charset="0"/>
                <a:sym typeface="+mn-ea"/>
              </a:rPr>
              <a:t>: can't delete attribute</a:t>
            </a:r>
            <a:endParaRPr lang="en-US" altLang="zh-CN" sz="2000" b="1" dirty="0">
              <a:solidFill>
                <a:srgbClr val="FF0000"/>
              </a:solidFill>
              <a:latin typeface="Times New Roman" panose="02020603050405020304" pitchFamily="18" charset="0"/>
              <a:cs typeface="Times New Roman" panose="02020603050405020304" pitchFamily="18"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a:t>
            </a:r>
            <a:r>
              <a:rPr lang="en-US" altLang="zh-CN" sz="2000" b="1" dirty="0" err="1">
                <a:latin typeface="Times New Roman" panose="02020603050405020304" pitchFamily="18" charset="0"/>
                <a:cs typeface="Times New Roman" panose="02020603050405020304" pitchFamily="18" charset="0"/>
                <a:sym typeface="+mn-ea"/>
              </a:rPr>
              <a:t>t.value</a:t>
            </a:r>
            <a:endParaRPr lang="en-US" altLang="zh-CN" sz="2000" b="1" dirty="0">
              <a:latin typeface="Times New Roman" panose="02020603050405020304" pitchFamily="18" charset="0"/>
              <a:cs typeface="Times New Roman" panose="02020603050405020304" pitchFamily="18"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b="1" dirty="0">
                <a:solidFill>
                  <a:srgbClr val="00B0F0"/>
                </a:solidFill>
                <a:latin typeface="Times New Roman" panose="02020603050405020304" pitchFamily="18" charset="0"/>
                <a:cs typeface="Times New Roman" panose="02020603050405020304" pitchFamily="18" charset="0"/>
                <a:sym typeface="+mn-ea"/>
              </a:rPr>
              <a:t>3</a:t>
            </a:r>
            <a:endParaRPr lang="en-US"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endParaRPr lang="zh-CN" altLang="en-US" smtClean="0"/>
          </a:p>
        </p:txBody>
      </p:sp>
      <p:pic>
        <p:nvPicPr>
          <p:cNvPr id="22531"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16268" y="1487979"/>
            <a:ext cx="11542712" cy="4231645"/>
          </a:xfrm>
        </p:spPr>
      </p:pic>
    </p:spTree>
    <p:extLst>
      <p:ext uri="{BB962C8B-B14F-4D97-AF65-F5344CB8AC3E}">
        <p14:creationId xmlns:p14="http://schemas.microsoft.com/office/powerpoint/2010/main" val="1148457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6.2.4  属性</a:t>
            </a:r>
            <a:endParaRPr lang="en-US"/>
          </a:p>
        </p:txBody>
      </p:sp>
      <p:sp>
        <p:nvSpPr>
          <p:cNvPr id="3" name="Content Placeholder 2"/>
          <p:cNvSpPr>
            <a:spLocks noGrp="1"/>
          </p:cNvSpPr>
          <p:nvPr>
            <p:ph idx="1"/>
          </p:nvPr>
        </p:nvSpPr>
        <p:spPr/>
        <p:txBody>
          <a:bodyPr>
            <a:normAutofit lnSpcReduction="10000"/>
          </a:bodyPr>
          <a:lstStyle/>
          <a:p>
            <a:pPr fontAlgn="base">
              <a:lnSpc>
                <a:spcPct val="100000"/>
              </a:lnSpc>
              <a:spcBef>
                <a:spcPts val="0"/>
              </a:spcBef>
              <a:buFont typeface="Arial" panose="020B0604020202020204" pitchFamily="34" charset="0"/>
              <a:buChar char="•"/>
            </a:pPr>
            <a:r>
              <a:rPr lang="zh-CN" altLang="en-US" sz="2400" b="1" dirty="0">
                <a:effectLst/>
                <a:latin typeface="Times New Roman" panose="02020603050405020304" pitchFamily="18" charset="0"/>
                <a:cs typeface="Times New Roman" panose="02020603050405020304" pitchFamily="18" charset="0"/>
                <a:sym typeface="+mn-ea"/>
              </a:rPr>
              <a:t>可读、可写属性</a:t>
            </a:r>
            <a:endParaRPr lang="zh-CN" altLang="en-US" sz="2400" b="1" strike="noStrike" noProof="1">
              <a:effectLst/>
              <a:latin typeface="Times New Roman" panose="02020603050405020304" pitchFamily="18" charset="0"/>
              <a:cs typeface="Times New Roman" panose="02020603050405020304" pitchFamily="18" charset="0"/>
              <a:sym typeface="+mn-ea"/>
            </a:endParaRPr>
          </a:p>
          <a:p>
            <a:pPr marL="1905" indent="0" fontAlgn="base">
              <a:lnSpc>
                <a:spcPct val="100000"/>
              </a:lnSpc>
              <a:spcBef>
                <a:spcPts val="0"/>
              </a:spcBef>
              <a:buNone/>
            </a:pPr>
            <a:endParaRPr lang="en-US" altLang="zh-CN" sz="2000" b="1" strike="noStrike" noProof="1">
              <a:effectLst/>
              <a:latin typeface="Times New Roman" panose="02020603050405020304" pitchFamily="18" charset="0"/>
              <a:cs typeface="Times New Roman" panose="02020603050405020304" pitchFamily="18" charset="0"/>
            </a:endParaRPr>
          </a:p>
          <a:p>
            <a:pPr marL="1905" indent="0" fontAlgn="base">
              <a:lnSpc>
                <a:spcPct val="100000"/>
              </a:lnSpc>
              <a:spcBef>
                <a:spcPts val="0"/>
              </a:spcBef>
              <a:buNone/>
            </a:pPr>
            <a:r>
              <a:rPr lang="en-US" altLang="zh-CN" sz="2000" b="1" dirty="0">
                <a:effectLst/>
                <a:latin typeface="Times New Roman" panose="02020603050405020304" pitchFamily="18" charset="0"/>
                <a:cs typeface="Times New Roman" panose="02020603050405020304" pitchFamily="18" charset="0"/>
                <a:sym typeface="+mn-ea"/>
              </a:rPr>
              <a:t>&gt;&gt;&gt; class Test:</a:t>
            </a:r>
            <a:endParaRPr lang="en-US" altLang="zh-CN" sz="2000" b="1" strike="noStrike" noProof="1">
              <a:effectLst/>
              <a:latin typeface="Times New Roman" panose="02020603050405020304" pitchFamily="18" charset="0"/>
              <a:cs typeface="Times New Roman" panose="02020603050405020304" pitchFamily="18" charset="0"/>
            </a:endParaRPr>
          </a:p>
          <a:p>
            <a:pPr marL="1905" indent="0" fontAlgn="base">
              <a:lnSpc>
                <a:spcPct val="100000"/>
              </a:lnSpc>
              <a:spcBef>
                <a:spcPts val="0"/>
              </a:spcBef>
              <a:buNone/>
            </a:pPr>
            <a:r>
              <a:rPr lang="en-US" altLang="zh-CN" sz="2000" b="1" dirty="0">
                <a:effectLst/>
                <a:latin typeface="Times New Roman" panose="02020603050405020304" pitchFamily="18" charset="0"/>
                <a:cs typeface="Times New Roman" panose="02020603050405020304" pitchFamily="18" charset="0"/>
                <a:sym typeface="+mn-ea"/>
              </a:rPr>
              <a:t>    </a:t>
            </a:r>
            <a:r>
              <a:rPr lang="en-US" altLang="zh-CN" sz="2000" b="1" dirty="0" err="1">
                <a:effectLst/>
                <a:latin typeface="Times New Roman" panose="02020603050405020304" pitchFamily="18" charset="0"/>
                <a:cs typeface="Times New Roman" panose="02020603050405020304" pitchFamily="18" charset="0"/>
                <a:sym typeface="+mn-ea"/>
              </a:rPr>
              <a:t>def</a:t>
            </a:r>
            <a:r>
              <a:rPr lang="en-US" altLang="zh-CN" sz="2000" b="1" dirty="0">
                <a:effectLst/>
                <a:latin typeface="Times New Roman" panose="02020603050405020304" pitchFamily="18" charset="0"/>
                <a:cs typeface="Times New Roman" panose="02020603050405020304" pitchFamily="18" charset="0"/>
                <a:sym typeface="+mn-ea"/>
              </a:rPr>
              <a:t> __</a:t>
            </a:r>
            <a:r>
              <a:rPr lang="en-US" altLang="zh-CN" sz="2000" b="1" dirty="0" err="1">
                <a:effectLst/>
                <a:latin typeface="Times New Roman" panose="02020603050405020304" pitchFamily="18" charset="0"/>
                <a:cs typeface="Times New Roman" panose="02020603050405020304" pitchFamily="18" charset="0"/>
                <a:sym typeface="+mn-ea"/>
              </a:rPr>
              <a:t>init</a:t>
            </a:r>
            <a:r>
              <a:rPr lang="en-US" altLang="zh-CN" sz="2000" b="1" dirty="0">
                <a:effectLst/>
                <a:latin typeface="Times New Roman" panose="02020603050405020304" pitchFamily="18" charset="0"/>
                <a:cs typeface="Times New Roman" panose="02020603050405020304" pitchFamily="18" charset="0"/>
                <a:sym typeface="+mn-ea"/>
              </a:rPr>
              <a:t>__(self, value):</a:t>
            </a:r>
            <a:endParaRPr lang="en-US" altLang="zh-CN" sz="2000" b="1" strike="noStrike" noProof="1">
              <a:effectLst/>
              <a:latin typeface="Times New Roman" panose="02020603050405020304" pitchFamily="18" charset="0"/>
              <a:cs typeface="Times New Roman" panose="02020603050405020304" pitchFamily="18" charset="0"/>
            </a:endParaRPr>
          </a:p>
          <a:p>
            <a:pPr marL="1905" indent="0" fontAlgn="base">
              <a:lnSpc>
                <a:spcPct val="100000"/>
              </a:lnSpc>
              <a:spcBef>
                <a:spcPts val="0"/>
              </a:spcBef>
              <a:buNone/>
            </a:pPr>
            <a:r>
              <a:rPr lang="en-US" altLang="zh-CN" sz="2000" b="1" dirty="0">
                <a:effectLst/>
                <a:latin typeface="Times New Roman" panose="02020603050405020304" pitchFamily="18" charset="0"/>
                <a:cs typeface="Times New Roman" panose="02020603050405020304" pitchFamily="18" charset="0"/>
                <a:sym typeface="+mn-ea"/>
              </a:rPr>
              <a:t>        </a:t>
            </a:r>
            <a:r>
              <a:rPr lang="en-US" altLang="zh-CN" sz="2000" b="1" dirty="0" err="1">
                <a:effectLst/>
                <a:latin typeface="Times New Roman" panose="02020603050405020304" pitchFamily="18" charset="0"/>
                <a:cs typeface="Times New Roman" panose="02020603050405020304" pitchFamily="18" charset="0"/>
                <a:sym typeface="+mn-ea"/>
              </a:rPr>
              <a:t>self.__value</a:t>
            </a:r>
            <a:r>
              <a:rPr lang="en-US" altLang="zh-CN" sz="2000" b="1" dirty="0">
                <a:effectLst/>
                <a:latin typeface="Times New Roman" panose="02020603050405020304" pitchFamily="18" charset="0"/>
                <a:cs typeface="Times New Roman" panose="02020603050405020304" pitchFamily="18" charset="0"/>
                <a:sym typeface="+mn-ea"/>
              </a:rPr>
              <a:t> = value	</a:t>
            </a:r>
            <a:endParaRPr lang="en-US" altLang="zh-CN" sz="2000" b="1" strike="noStrike" noProof="1">
              <a:effectLst/>
              <a:latin typeface="Times New Roman" panose="02020603050405020304" pitchFamily="18" charset="0"/>
              <a:cs typeface="Times New Roman" panose="02020603050405020304" pitchFamily="18" charset="0"/>
            </a:endParaRPr>
          </a:p>
          <a:p>
            <a:pPr marL="1905" indent="0" fontAlgn="base">
              <a:lnSpc>
                <a:spcPct val="100000"/>
              </a:lnSpc>
              <a:spcBef>
                <a:spcPts val="0"/>
              </a:spcBef>
              <a:buNone/>
            </a:pPr>
            <a:endParaRPr lang="en-US" altLang="zh-CN" sz="2000" b="1" strike="noStrike" noProof="1">
              <a:effectLst/>
              <a:latin typeface="Times New Roman" panose="02020603050405020304" pitchFamily="18" charset="0"/>
              <a:cs typeface="Times New Roman" panose="02020603050405020304" pitchFamily="18" charset="0"/>
            </a:endParaRPr>
          </a:p>
          <a:p>
            <a:pPr marL="1905" indent="0" fontAlgn="base">
              <a:lnSpc>
                <a:spcPct val="100000"/>
              </a:lnSpc>
              <a:spcBef>
                <a:spcPts val="0"/>
              </a:spcBef>
              <a:buNone/>
            </a:pPr>
            <a:r>
              <a:rPr lang="en-US" altLang="zh-CN" sz="2000" b="1" dirty="0">
                <a:effectLst/>
                <a:latin typeface="Times New Roman" panose="02020603050405020304" pitchFamily="18" charset="0"/>
                <a:cs typeface="Times New Roman" panose="02020603050405020304" pitchFamily="18" charset="0"/>
                <a:sym typeface="+mn-ea"/>
              </a:rPr>
              <a:t>    </a:t>
            </a:r>
            <a:r>
              <a:rPr lang="en-US" altLang="zh-CN" sz="2000" b="1" dirty="0" err="1">
                <a:effectLst/>
                <a:latin typeface="Times New Roman" panose="02020603050405020304" pitchFamily="18" charset="0"/>
                <a:cs typeface="Times New Roman" panose="02020603050405020304" pitchFamily="18" charset="0"/>
                <a:sym typeface="+mn-ea"/>
              </a:rPr>
              <a:t>def</a:t>
            </a:r>
            <a:r>
              <a:rPr lang="en-US" altLang="zh-CN" sz="2000" b="1" dirty="0">
                <a:effectLst/>
                <a:latin typeface="Times New Roman" panose="02020603050405020304" pitchFamily="18" charset="0"/>
                <a:cs typeface="Times New Roman" panose="02020603050405020304" pitchFamily="18" charset="0"/>
                <a:sym typeface="+mn-ea"/>
              </a:rPr>
              <a:t> __get(self):</a:t>
            </a:r>
            <a:endParaRPr lang="en-US" altLang="zh-CN" sz="2000" b="1" strike="noStrike" noProof="1">
              <a:effectLst/>
              <a:latin typeface="Times New Roman" panose="02020603050405020304" pitchFamily="18" charset="0"/>
              <a:cs typeface="Times New Roman" panose="02020603050405020304" pitchFamily="18" charset="0"/>
            </a:endParaRPr>
          </a:p>
          <a:p>
            <a:pPr marL="1905" indent="0" fontAlgn="base">
              <a:lnSpc>
                <a:spcPct val="100000"/>
              </a:lnSpc>
              <a:spcBef>
                <a:spcPts val="0"/>
              </a:spcBef>
              <a:buNone/>
            </a:pPr>
            <a:r>
              <a:rPr lang="en-US" altLang="zh-CN" sz="2000" b="1" dirty="0">
                <a:effectLst/>
                <a:latin typeface="Times New Roman" panose="02020603050405020304" pitchFamily="18" charset="0"/>
                <a:cs typeface="Times New Roman" panose="02020603050405020304" pitchFamily="18" charset="0"/>
                <a:sym typeface="+mn-ea"/>
              </a:rPr>
              <a:t>        return </a:t>
            </a:r>
            <a:r>
              <a:rPr lang="en-US" altLang="zh-CN" sz="2000" b="1" dirty="0" err="1">
                <a:effectLst/>
                <a:latin typeface="Times New Roman" panose="02020603050405020304" pitchFamily="18" charset="0"/>
                <a:cs typeface="Times New Roman" panose="02020603050405020304" pitchFamily="18" charset="0"/>
                <a:sym typeface="+mn-ea"/>
              </a:rPr>
              <a:t>self.__value</a:t>
            </a:r>
            <a:endParaRPr lang="en-US" altLang="zh-CN" sz="2000" b="1" strike="noStrike" noProof="1">
              <a:effectLst/>
              <a:latin typeface="Times New Roman" panose="02020603050405020304" pitchFamily="18" charset="0"/>
              <a:cs typeface="Times New Roman" panose="02020603050405020304" pitchFamily="18" charset="0"/>
            </a:endParaRPr>
          </a:p>
          <a:p>
            <a:pPr marL="1905" indent="0" fontAlgn="base">
              <a:lnSpc>
                <a:spcPct val="100000"/>
              </a:lnSpc>
              <a:spcBef>
                <a:spcPts val="0"/>
              </a:spcBef>
              <a:buNone/>
            </a:pPr>
            <a:endParaRPr lang="en-US" altLang="zh-CN" sz="2000" b="1" strike="noStrike" noProof="1">
              <a:effectLst/>
              <a:latin typeface="Times New Roman" panose="02020603050405020304" pitchFamily="18" charset="0"/>
              <a:cs typeface="Times New Roman" panose="02020603050405020304" pitchFamily="18" charset="0"/>
            </a:endParaRPr>
          </a:p>
          <a:p>
            <a:pPr marL="1905" indent="0" fontAlgn="base">
              <a:lnSpc>
                <a:spcPct val="100000"/>
              </a:lnSpc>
              <a:spcBef>
                <a:spcPts val="0"/>
              </a:spcBef>
              <a:buNone/>
            </a:pPr>
            <a:r>
              <a:rPr lang="en-US" altLang="zh-CN" sz="2000" b="1" dirty="0">
                <a:effectLst/>
                <a:latin typeface="Times New Roman" panose="02020603050405020304" pitchFamily="18" charset="0"/>
                <a:cs typeface="Times New Roman" panose="02020603050405020304" pitchFamily="18" charset="0"/>
                <a:sym typeface="+mn-ea"/>
              </a:rPr>
              <a:t>    </a:t>
            </a:r>
            <a:r>
              <a:rPr lang="en-US" altLang="zh-CN" sz="2000" b="1" dirty="0" err="1">
                <a:effectLst/>
                <a:latin typeface="Times New Roman" panose="02020603050405020304" pitchFamily="18" charset="0"/>
                <a:cs typeface="Times New Roman" panose="02020603050405020304" pitchFamily="18" charset="0"/>
                <a:sym typeface="+mn-ea"/>
              </a:rPr>
              <a:t>def</a:t>
            </a:r>
            <a:r>
              <a:rPr lang="en-US" altLang="zh-CN" sz="2000" b="1" dirty="0">
                <a:effectLst/>
                <a:latin typeface="Times New Roman" panose="02020603050405020304" pitchFamily="18" charset="0"/>
                <a:cs typeface="Times New Roman" panose="02020603050405020304" pitchFamily="18" charset="0"/>
                <a:sym typeface="+mn-ea"/>
              </a:rPr>
              <a:t> __set(self, v):</a:t>
            </a:r>
            <a:endParaRPr lang="en-US" altLang="zh-CN" sz="2000" b="1" strike="noStrike" noProof="1">
              <a:effectLst/>
              <a:latin typeface="Times New Roman" panose="02020603050405020304" pitchFamily="18" charset="0"/>
              <a:cs typeface="Times New Roman" panose="02020603050405020304" pitchFamily="18" charset="0"/>
            </a:endParaRPr>
          </a:p>
          <a:p>
            <a:pPr marL="1905" indent="0" fontAlgn="base">
              <a:lnSpc>
                <a:spcPct val="100000"/>
              </a:lnSpc>
              <a:spcBef>
                <a:spcPts val="0"/>
              </a:spcBef>
              <a:buNone/>
            </a:pPr>
            <a:r>
              <a:rPr lang="en-US" altLang="zh-CN" sz="2000" b="1" dirty="0">
                <a:effectLst/>
                <a:latin typeface="Times New Roman" panose="02020603050405020304" pitchFamily="18" charset="0"/>
                <a:cs typeface="Times New Roman" panose="02020603050405020304" pitchFamily="18" charset="0"/>
                <a:sym typeface="+mn-ea"/>
              </a:rPr>
              <a:t>        </a:t>
            </a:r>
            <a:r>
              <a:rPr lang="en-US" altLang="zh-CN" sz="2000" b="1" dirty="0" err="1">
                <a:effectLst/>
                <a:latin typeface="Times New Roman" panose="02020603050405020304" pitchFamily="18" charset="0"/>
                <a:cs typeface="Times New Roman" panose="02020603050405020304" pitchFamily="18" charset="0"/>
                <a:sym typeface="+mn-ea"/>
              </a:rPr>
              <a:t>self.__value</a:t>
            </a:r>
            <a:r>
              <a:rPr lang="en-US" altLang="zh-CN" sz="2000" b="1" dirty="0">
                <a:effectLst/>
                <a:latin typeface="Times New Roman" panose="02020603050405020304" pitchFamily="18" charset="0"/>
                <a:cs typeface="Times New Roman" panose="02020603050405020304" pitchFamily="18" charset="0"/>
                <a:sym typeface="+mn-ea"/>
              </a:rPr>
              <a:t> = v</a:t>
            </a:r>
            <a:endParaRPr lang="en-US" altLang="zh-CN" sz="2000" b="1" strike="noStrike" noProof="1">
              <a:effectLst/>
              <a:latin typeface="Times New Roman" panose="02020603050405020304" pitchFamily="18" charset="0"/>
              <a:cs typeface="Times New Roman" panose="02020603050405020304" pitchFamily="18" charset="0"/>
            </a:endParaRPr>
          </a:p>
          <a:p>
            <a:pPr marL="1905" indent="0" fontAlgn="base">
              <a:lnSpc>
                <a:spcPct val="100000"/>
              </a:lnSpc>
              <a:spcBef>
                <a:spcPts val="0"/>
              </a:spcBef>
              <a:buNone/>
            </a:pPr>
            <a:r>
              <a:rPr lang="en-US" altLang="zh-CN" sz="2000" b="1" dirty="0">
                <a:solidFill>
                  <a:srgbClr val="00B0F0"/>
                </a:solidFill>
                <a:effectLst/>
                <a:latin typeface="Times New Roman" panose="02020603050405020304" pitchFamily="18" charset="0"/>
                <a:cs typeface="Times New Roman" panose="02020603050405020304" pitchFamily="18" charset="0"/>
                <a:sym typeface="+mn-ea"/>
              </a:rPr>
              <a:t>    value = property(__get, __set)</a:t>
            </a:r>
            <a:endParaRPr lang="en-US" altLang="zh-CN" sz="2000" b="1" strike="noStrike" noProof="1">
              <a:solidFill>
                <a:srgbClr val="00B0F0"/>
              </a:solidFill>
              <a:effectLst/>
              <a:latin typeface="Times New Roman" panose="02020603050405020304" pitchFamily="18" charset="0"/>
              <a:cs typeface="Times New Roman" panose="02020603050405020304" pitchFamily="18" charset="0"/>
            </a:endParaRPr>
          </a:p>
          <a:p>
            <a:pPr marL="1905" indent="0" fontAlgn="base">
              <a:lnSpc>
                <a:spcPct val="100000"/>
              </a:lnSpc>
              <a:spcBef>
                <a:spcPts val="0"/>
              </a:spcBef>
              <a:buNone/>
            </a:pPr>
            <a:endParaRPr lang="en-US" altLang="zh-CN" sz="2000" b="1" strike="noStrike" noProof="1">
              <a:effectLst/>
              <a:latin typeface="Times New Roman" panose="02020603050405020304" pitchFamily="18" charset="0"/>
              <a:cs typeface="Times New Roman" panose="02020603050405020304" pitchFamily="18" charset="0"/>
            </a:endParaRPr>
          </a:p>
          <a:p>
            <a:pPr marL="1905" indent="0" fontAlgn="base">
              <a:lnSpc>
                <a:spcPct val="100000"/>
              </a:lnSpc>
              <a:spcBef>
                <a:spcPts val="0"/>
              </a:spcBef>
              <a:buNone/>
            </a:pPr>
            <a:r>
              <a:rPr lang="en-US" altLang="zh-CN" sz="2000" b="1" dirty="0">
                <a:effectLst/>
                <a:latin typeface="Times New Roman" panose="02020603050405020304" pitchFamily="18" charset="0"/>
                <a:cs typeface="Times New Roman" panose="02020603050405020304" pitchFamily="18" charset="0"/>
                <a:sym typeface="+mn-ea"/>
              </a:rPr>
              <a:t>    </a:t>
            </a:r>
            <a:r>
              <a:rPr lang="en-US" altLang="zh-CN" sz="2000" b="1" dirty="0" err="1">
                <a:effectLst/>
                <a:latin typeface="Times New Roman" panose="02020603050405020304" pitchFamily="18" charset="0"/>
                <a:cs typeface="Times New Roman" panose="02020603050405020304" pitchFamily="18" charset="0"/>
                <a:sym typeface="+mn-ea"/>
              </a:rPr>
              <a:t>def</a:t>
            </a:r>
            <a:r>
              <a:rPr lang="en-US" altLang="zh-CN" sz="2000" b="1" dirty="0">
                <a:effectLst/>
                <a:latin typeface="Times New Roman" panose="02020603050405020304" pitchFamily="18" charset="0"/>
                <a:cs typeface="Times New Roman" panose="02020603050405020304" pitchFamily="18" charset="0"/>
                <a:sym typeface="+mn-ea"/>
              </a:rPr>
              <a:t> show(self):</a:t>
            </a:r>
            <a:endParaRPr lang="en-US" altLang="zh-CN" sz="2000" b="1" strike="noStrike" noProof="1">
              <a:effectLst/>
              <a:latin typeface="Times New Roman" panose="02020603050405020304" pitchFamily="18" charset="0"/>
              <a:cs typeface="Times New Roman" panose="02020603050405020304" pitchFamily="18" charset="0"/>
            </a:endParaRPr>
          </a:p>
          <a:p>
            <a:pPr marL="1905" indent="0" fontAlgn="base">
              <a:lnSpc>
                <a:spcPct val="100000"/>
              </a:lnSpc>
              <a:spcBef>
                <a:spcPts val="0"/>
              </a:spcBef>
              <a:buNone/>
            </a:pPr>
            <a:r>
              <a:rPr lang="en-US" altLang="zh-CN" sz="2000" b="1" dirty="0">
                <a:effectLst/>
                <a:latin typeface="Times New Roman" panose="02020603050405020304" pitchFamily="18" charset="0"/>
                <a:cs typeface="Times New Roman" panose="02020603050405020304" pitchFamily="18" charset="0"/>
                <a:sym typeface="+mn-ea"/>
              </a:rPr>
              <a:t>        print(</a:t>
            </a:r>
            <a:r>
              <a:rPr lang="en-US" altLang="zh-CN" sz="2000" b="1" dirty="0" err="1">
                <a:effectLst/>
                <a:latin typeface="Times New Roman" panose="02020603050405020304" pitchFamily="18" charset="0"/>
                <a:cs typeface="Times New Roman" panose="02020603050405020304" pitchFamily="18" charset="0"/>
                <a:sym typeface="+mn-ea"/>
              </a:rPr>
              <a:t>self.__value</a:t>
            </a:r>
            <a:r>
              <a:rPr lang="en-US" altLang="zh-CN" sz="2000" b="1" dirty="0">
                <a:effectLst/>
                <a:latin typeface="Times New Roman" panose="02020603050405020304" pitchFamily="18" charset="0"/>
                <a:cs typeface="Times New Roman" panose="02020603050405020304" pitchFamily="18" charset="0"/>
                <a:sym typeface="+mn-ea"/>
              </a:rPr>
              <a:t>)</a:t>
            </a:r>
            <a:endParaRPr lang="en-US" altLang="zh-CN" sz="2000" b="1" strike="noStrike" noProof="1">
              <a:effectLst/>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6.2.4  属性</a:t>
            </a:r>
            <a:endParaRPr lang="en-US"/>
          </a:p>
        </p:txBody>
      </p:sp>
      <p:sp>
        <p:nvSpPr>
          <p:cNvPr id="3" name="Content Placeholder 2"/>
          <p:cNvSpPr>
            <a:spLocks noGrp="1"/>
          </p:cNvSpPr>
          <p:nvPr>
            <p:ph idx="1"/>
          </p:nvPr>
        </p:nvSpPr>
        <p:spPr/>
        <p:txBody>
          <a:bodyPr>
            <a:normAutofit/>
          </a:bodyPr>
          <a:lstStyle/>
          <a:p>
            <a:pPr marL="1905" indent="-344805" defTabSz="914400">
              <a:lnSpc>
                <a:spcPct val="80000"/>
              </a:lnSpc>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t = Test(3)</a:t>
            </a:r>
            <a:endParaRPr lang="en-US" altLang="zh-CN" sz="2000" b="1" dirty="0">
              <a:latin typeface="Times New Roman" panose="02020603050405020304" pitchFamily="18" charset="0"/>
              <a:cs typeface="Times New Roman" panose="02020603050405020304" pitchFamily="18" charset="0"/>
            </a:endParaRPr>
          </a:p>
          <a:p>
            <a:pPr marL="1905" indent="-344805" defTabSz="914400">
              <a:lnSpc>
                <a:spcPct val="80000"/>
              </a:lnSpc>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a:t>
            </a:r>
            <a:r>
              <a:rPr lang="en-US" altLang="zh-CN" sz="2000" b="1" dirty="0" err="1">
                <a:latin typeface="Times New Roman" panose="02020603050405020304" pitchFamily="18" charset="0"/>
                <a:cs typeface="Times New Roman" panose="02020603050405020304" pitchFamily="18" charset="0"/>
                <a:sym typeface="+mn-ea"/>
              </a:rPr>
              <a:t>t.value</a:t>
            </a:r>
            <a:r>
              <a:rPr lang="en-US" altLang="zh-CN" sz="2000" b="1" dirty="0">
                <a:latin typeface="Times New Roman" panose="02020603050405020304" pitchFamily="18" charset="0"/>
                <a:cs typeface="Times New Roman" panose="02020603050405020304" pitchFamily="18" charset="0"/>
                <a:sym typeface="+mn-ea"/>
              </a:rPr>
              <a:t>      #</a:t>
            </a:r>
            <a:r>
              <a:rPr lang="zh-CN" altLang="en-US" sz="2000" b="1" dirty="0">
                <a:latin typeface="Times New Roman" panose="02020603050405020304" pitchFamily="18" charset="0"/>
                <a:cs typeface="Times New Roman" panose="02020603050405020304" pitchFamily="18" charset="0"/>
                <a:sym typeface="+mn-ea"/>
              </a:rPr>
              <a:t>允许读取属性值</a:t>
            </a:r>
            <a:endParaRPr lang="zh-CN" altLang="en-US" sz="2000" b="1" dirty="0">
              <a:latin typeface="Times New Roman" panose="02020603050405020304" pitchFamily="18" charset="0"/>
              <a:cs typeface="Times New Roman" panose="02020603050405020304" pitchFamily="18" charset="0"/>
            </a:endParaRPr>
          </a:p>
          <a:p>
            <a:pPr marL="1905" indent="-344805" defTabSz="914400">
              <a:lnSpc>
                <a:spcPct val="80000"/>
              </a:lnSpc>
              <a:buSzPct val="90000"/>
              <a:buFont typeface="Wingdings" panose="05000000000000000000" pitchFamily="2" charset="2"/>
              <a:buNone/>
            </a:pPr>
            <a:r>
              <a:rPr lang="en-US" altLang="zh-CN" sz="2000" b="1" dirty="0">
                <a:solidFill>
                  <a:srgbClr val="00B0F0"/>
                </a:solidFill>
                <a:latin typeface="Times New Roman" panose="02020603050405020304" pitchFamily="18" charset="0"/>
                <a:cs typeface="Times New Roman" panose="02020603050405020304" pitchFamily="18" charset="0"/>
                <a:sym typeface="+mn-ea"/>
              </a:rPr>
              <a:t>3</a:t>
            </a:r>
            <a:endParaRPr lang="en-US" altLang="zh-CN" sz="2000" b="1" dirty="0">
              <a:solidFill>
                <a:srgbClr val="00B0F0"/>
              </a:solidFill>
              <a:latin typeface="Times New Roman" panose="02020603050405020304" pitchFamily="18" charset="0"/>
              <a:cs typeface="Times New Roman" panose="02020603050405020304" pitchFamily="18" charset="0"/>
            </a:endParaRPr>
          </a:p>
          <a:p>
            <a:pPr marL="1905" indent="-344805" defTabSz="914400">
              <a:lnSpc>
                <a:spcPct val="80000"/>
              </a:lnSpc>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a:t>
            </a:r>
            <a:r>
              <a:rPr lang="en-US" altLang="zh-CN" sz="2000" b="1" dirty="0" err="1">
                <a:latin typeface="Times New Roman" panose="02020603050405020304" pitchFamily="18" charset="0"/>
                <a:cs typeface="Times New Roman" panose="02020603050405020304" pitchFamily="18" charset="0"/>
                <a:sym typeface="+mn-ea"/>
              </a:rPr>
              <a:t>t.value</a:t>
            </a:r>
            <a:r>
              <a:rPr lang="en-US" altLang="zh-CN" sz="2000" b="1" dirty="0">
                <a:latin typeface="Times New Roman" panose="02020603050405020304" pitchFamily="18" charset="0"/>
                <a:cs typeface="Times New Roman" panose="02020603050405020304" pitchFamily="18" charset="0"/>
                <a:sym typeface="+mn-ea"/>
              </a:rPr>
              <a:t> = 5  #</a:t>
            </a:r>
            <a:r>
              <a:rPr lang="zh-CN" altLang="en-US" sz="2000" b="1" dirty="0">
                <a:latin typeface="Times New Roman" panose="02020603050405020304" pitchFamily="18" charset="0"/>
                <a:cs typeface="Times New Roman" panose="02020603050405020304" pitchFamily="18" charset="0"/>
                <a:sym typeface="+mn-ea"/>
              </a:rPr>
              <a:t>允许修改属性值</a:t>
            </a:r>
            <a:endParaRPr lang="zh-CN" altLang="en-US" sz="2000" b="1" dirty="0">
              <a:latin typeface="Times New Roman" panose="02020603050405020304" pitchFamily="18" charset="0"/>
              <a:cs typeface="Times New Roman" panose="02020603050405020304" pitchFamily="18" charset="0"/>
            </a:endParaRPr>
          </a:p>
          <a:p>
            <a:pPr marL="1905" indent="-344805" defTabSz="914400">
              <a:lnSpc>
                <a:spcPct val="80000"/>
              </a:lnSpc>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a:t>
            </a:r>
            <a:r>
              <a:rPr lang="en-US" altLang="zh-CN" sz="2000" b="1" dirty="0" err="1">
                <a:latin typeface="Times New Roman" panose="02020603050405020304" pitchFamily="18" charset="0"/>
                <a:cs typeface="Times New Roman" panose="02020603050405020304" pitchFamily="18" charset="0"/>
                <a:sym typeface="+mn-ea"/>
              </a:rPr>
              <a:t>t.value</a:t>
            </a:r>
            <a:endParaRPr lang="en-US" altLang="zh-CN" sz="2000" b="1" dirty="0">
              <a:latin typeface="Times New Roman" panose="02020603050405020304" pitchFamily="18" charset="0"/>
              <a:cs typeface="Times New Roman" panose="02020603050405020304" pitchFamily="18" charset="0"/>
            </a:endParaRPr>
          </a:p>
          <a:p>
            <a:pPr marL="1905" indent="-344805" defTabSz="914400">
              <a:lnSpc>
                <a:spcPct val="80000"/>
              </a:lnSpc>
              <a:buSzPct val="90000"/>
              <a:buFont typeface="Wingdings" panose="05000000000000000000" pitchFamily="2" charset="2"/>
              <a:buNone/>
            </a:pPr>
            <a:r>
              <a:rPr lang="en-US" altLang="zh-CN" sz="2000" b="1" dirty="0">
                <a:solidFill>
                  <a:srgbClr val="00B0F0"/>
                </a:solidFill>
                <a:latin typeface="Times New Roman" panose="02020603050405020304" pitchFamily="18" charset="0"/>
                <a:cs typeface="Times New Roman" panose="02020603050405020304" pitchFamily="18" charset="0"/>
                <a:sym typeface="+mn-ea"/>
              </a:rPr>
              <a:t>5</a:t>
            </a:r>
            <a:endParaRPr lang="en-US" altLang="zh-CN" sz="2000" b="1" dirty="0">
              <a:solidFill>
                <a:srgbClr val="00B0F0"/>
              </a:solidFill>
              <a:latin typeface="Times New Roman" panose="02020603050405020304" pitchFamily="18" charset="0"/>
              <a:cs typeface="Times New Roman" panose="02020603050405020304" pitchFamily="18" charset="0"/>
            </a:endParaRPr>
          </a:p>
          <a:p>
            <a:pPr marL="1905" indent="-344805" defTabSz="914400">
              <a:lnSpc>
                <a:spcPct val="80000"/>
              </a:lnSpc>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a:t>
            </a:r>
            <a:r>
              <a:rPr lang="en-US" altLang="zh-CN" sz="2000" b="1" dirty="0" err="1">
                <a:latin typeface="Times New Roman" panose="02020603050405020304" pitchFamily="18" charset="0"/>
                <a:cs typeface="Times New Roman" panose="02020603050405020304" pitchFamily="18" charset="0"/>
                <a:sym typeface="+mn-ea"/>
              </a:rPr>
              <a:t>t.show</a:t>
            </a:r>
            <a:r>
              <a:rPr lang="en-US" altLang="zh-CN" sz="2000" b="1" dirty="0">
                <a:latin typeface="Times New Roman" panose="02020603050405020304" pitchFamily="18" charset="0"/>
                <a:cs typeface="Times New Roman" panose="02020603050405020304" pitchFamily="18" charset="0"/>
                <a:sym typeface="+mn-ea"/>
              </a:rPr>
              <a:t>()     #</a:t>
            </a:r>
            <a:r>
              <a:rPr lang="zh-CN" altLang="en-US" sz="2000" b="1" dirty="0">
                <a:latin typeface="Times New Roman" panose="02020603050405020304" pitchFamily="18" charset="0"/>
                <a:cs typeface="Times New Roman" panose="02020603050405020304" pitchFamily="18" charset="0"/>
                <a:sym typeface="+mn-ea"/>
              </a:rPr>
              <a:t>属性对应的私有变量也得到了相应的修改</a:t>
            </a:r>
            <a:endParaRPr lang="zh-CN" altLang="en-US" sz="2000" b="1" dirty="0">
              <a:latin typeface="Times New Roman" panose="02020603050405020304" pitchFamily="18" charset="0"/>
              <a:cs typeface="Times New Roman" panose="02020603050405020304" pitchFamily="18" charset="0"/>
            </a:endParaRPr>
          </a:p>
          <a:p>
            <a:pPr marL="1905" indent="-344805" defTabSz="914400">
              <a:lnSpc>
                <a:spcPct val="80000"/>
              </a:lnSpc>
              <a:buSzPct val="90000"/>
              <a:buFont typeface="Wingdings" panose="05000000000000000000" pitchFamily="2" charset="2"/>
              <a:buNone/>
            </a:pPr>
            <a:r>
              <a:rPr lang="en-US" altLang="zh-CN" sz="2000" b="1" dirty="0">
                <a:solidFill>
                  <a:srgbClr val="00B0F0"/>
                </a:solidFill>
                <a:latin typeface="Times New Roman" panose="02020603050405020304" pitchFamily="18" charset="0"/>
                <a:cs typeface="Times New Roman" panose="02020603050405020304" pitchFamily="18" charset="0"/>
                <a:sym typeface="+mn-ea"/>
              </a:rPr>
              <a:t>5</a:t>
            </a:r>
            <a:endParaRPr lang="en-US" altLang="zh-CN" sz="2000" b="1" dirty="0">
              <a:solidFill>
                <a:srgbClr val="00B0F0"/>
              </a:solidFill>
              <a:latin typeface="Times New Roman" panose="02020603050405020304" pitchFamily="18" charset="0"/>
              <a:cs typeface="Times New Roman" panose="02020603050405020304" pitchFamily="18" charset="0"/>
            </a:endParaRPr>
          </a:p>
          <a:p>
            <a:pPr marL="1905" indent="-344805" defTabSz="914400">
              <a:lnSpc>
                <a:spcPct val="80000"/>
              </a:lnSpc>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del </a:t>
            </a:r>
            <a:r>
              <a:rPr lang="en-US" altLang="zh-CN" sz="2000" b="1" dirty="0" err="1">
                <a:latin typeface="Times New Roman" panose="02020603050405020304" pitchFamily="18" charset="0"/>
                <a:cs typeface="Times New Roman" panose="02020603050405020304" pitchFamily="18" charset="0"/>
                <a:sym typeface="+mn-ea"/>
              </a:rPr>
              <a:t>t.value</a:t>
            </a:r>
            <a:r>
              <a:rPr lang="en-US" altLang="zh-CN" sz="2000" b="1" dirty="0">
                <a:latin typeface="Times New Roman" panose="02020603050405020304" pitchFamily="18" charset="0"/>
                <a:cs typeface="Times New Roman" panose="02020603050405020304" pitchFamily="18" charset="0"/>
                <a:sym typeface="+mn-ea"/>
              </a:rPr>
              <a:t>  #</a:t>
            </a:r>
            <a:r>
              <a:rPr lang="zh-CN" altLang="en-US" sz="2000" b="1" dirty="0">
                <a:latin typeface="Times New Roman" panose="02020603050405020304" pitchFamily="18" charset="0"/>
                <a:cs typeface="Times New Roman" panose="02020603050405020304" pitchFamily="18" charset="0"/>
                <a:sym typeface="+mn-ea"/>
              </a:rPr>
              <a:t>试图删除属性，失败</a:t>
            </a:r>
            <a:endParaRPr lang="zh-CN" altLang="en-US" sz="2000" b="1" dirty="0">
              <a:latin typeface="Times New Roman" panose="02020603050405020304" pitchFamily="18" charset="0"/>
              <a:cs typeface="Times New Roman" panose="02020603050405020304" pitchFamily="18" charset="0"/>
            </a:endParaRPr>
          </a:p>
          <a:p>
            <a:pPr marL="1905" indent="-344805" defTabSz="914400">
              <a:lnSpc>
                <a:spcPct val="80000"/>
              </a:lnSpc>
              <a:buSzPct val="90000"/>
              <a:buFont typeface="Wingdings" panose="05000000000000000000" pitchFamily="2" charset="2"/>
              <a:buNone/>
            </a:pPr>
            <a:r>
              <a:rPr lang="en-US" altLang="zh-CN" sz="2000" b="1" dirty="0" err="1">
                <a:solidFill>
                  <a:srgbClr val="FF0000"/>
                </a:solidFill>
                <a:latin typeface="Times New Roman" panose="02020603050405020304" pitchFamily="18" charset="0"/>
                <a:cs typeface="Times New Roman" panose="02020603050405020304" pitchFamily="18" charset="0"/>
                <a:sym typeface="+mn-ea"/>
              </a:rPr>
              <a:t>AttributeError</a:t>
            </a:r>
            <a:r>
              <a:rPr lang="en-US" altLang="zh-CN" sz="2000" b="1" dirty="0">
                <a:solidFill>
                  <a:srgbClr val="FF0000"/>
                </a:solidFill>
                <a:latin typeface="Times New Roman" panose="02020603050405020304" pitchFamily="18" charset="0"/>
                <a:cs typeface="Times New Roman" panose="02020603050405020304" pitchFamily="18" charset="0"/>
                <a:sym typeface="+mn-ea"/>
              </a:rPr>
              <a:t>: can't delete attribute</a:t>
            </a:r>
            <a:endParaRPr lang="en-US"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24</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6.2.4  属性</a:t>
            </a:r>
            <a:endParaRPr lang="en-US"/>
          </a:p>
        </p:txBody>
      </p:sp>
      <p:sp>
        <p:nvSpPr>
          <p:cNvPr id="3" name="Content Placeholder 2"/>
          <p:cNvSpPr>
            <a:spLocks noGrp="1"/>
          </p:cNvSpPr>
          <p:nvPr>
            <p:ph idx="1"/>
          </p:nvPr>
        </p:nvSpPr>
        <p:spPr>
          <a:xfrm>
            <a:off x="838200" y="1321435"/>
            <a:ext cx="10515600" cy="5226050"/>
          </a:xfrm>
        </p:spPr>
        <p:txBody>
          <a:bodyPr>
            <a:normAutofit fontScale="97500" lnSpcReduction="10000"/>
          </a:bodyPr>
          <a:lstStyle/>
          <a:p>
            <a:pPr fontAlgn="base">
              <a:lnSpc>
                <a:spcPct val="100000"/>
              </a:lnSpc>
              <a:spcBef>
                <a:spcPts val="0"/>
              </a:spcBef>
              <a:buFont typeface="Arial" panose="020B0604020202020204" pitchFamily="34" charset="0"/>
              <a:buChar char="•"/>
            </a:pPr>
            <a:r>
              <a:rPr lang="zh-CN" altLang="en-US" sz="2400" b="1" dirty="0">
                <a:effectLst/>
                <a:latin typeface="Times New Roman" panose="02020603050405020304" pitchFamily="18" charset="0"/>
                <a:cs typeface="Times New Roman" panose="02020603050405020304" pitchFamily="18" charset="0"/>
                <a:sym typeface="+mn-ea"/>
              </a:rPr>
              <a:t>可读、可修改、可删除的属性。</a:t>
            </a:r>
            <a:endParaRPr lang="zh-CN" altLang="en-US" sz="2400" b="1" strike="noStrike" noProof="1">
              <a:effectLst/>
              <a:latin typeface="Times New Roman" panose="02020603050405020304" pitchFamily="18" charset="0"/>
              <a:cs typeface="Times New Roman" panose="02020603050405020304" pitchFamily="18" charset="0"/>
              <a:sym typeface="+mn-ea"/>
            </a:endParaRPr>
          </a:p>
          <a:p>
            <a:pPr marL="1905" indent="0" fontAlgn="base">
              <a:lnSpc>
                <a:spcPct val="100000"/>
              </a:lnSpc>
              <a:spcBef>
                <a:spcPts val="0"/>
              </a:spcBef>
              <a:buNone/>
            </a:pPr>
            <a:r>
              <a:rPr lang="en-US" altLang="zh-CN" sz="2000" b="1" dirty="0">
                <a:effectLst/>
                <a:latin typeface="Times New Roman" panose="02020603050405020304" pitchFamily="18" charset="0"/>
                <a:cs typeface="Times New Roman" panose="02020603050405020304" pitchFamily="18" charset="0"/>
                <a:sym typeface="+mn-ea"/>
              </a:rPr>
              <a:t>&gt;&gt;&gt; class Test:</a:t>
            </a:r>
            <a:endParaRPr lang="en-US" altLang="zh-CN" sz="2000" b="1" strike="noStrike" noProof="1">
              <a:effectLst/>
              <a:latin typeface="Times New Roman" panose="02020603050405020304" pitchFamily="18" charset="0"/>
              <a:cs typeface="Times New Roman" panose="02020603050405020304" pitchFamily="18" charset="0"/>
            </a:endParaRPr>
          </a:p>
          <a:p>
            <a:pPr marL="1905" indent="0" fontAlgn="base">
              <a:lnSpc>
                <a:spcPct val="100000"/>
              </a:lnSpc>
              <a:spcBef>
                <a:spcPts val="0"/>
              </a:spcBef>
              <a:buNone/>
            </a:pPr>
            <a:r>
              <a:rPr lang="en-US" altLang="zh-CN" sz="2000" b="1" dirty="0">
                <a:effectLst/>
                <a:latin typeface="Times New Roman" panose="02020603050405020304" pitchFamily="18" charset="0"/>
                <a:cs typeface="Times New Roman" panose="02020603050405020304" pitchFamily="18" charset="0"/>
                <a:sym typeface="+mn-ea"/>
              </a:rPr>
              <a:t>    </a:t>
            </a:r>
            <a:r>
              <a:rPr lang="en-US" altLang="zh-CN" sz="2000" b="1" dirty="0" err="1">
                <a:effectLst/>
                <a:latin typeface="Times New Roman" panose="02020603050405020304" pitchFamily="18" charset="0"/>
                <a:cs typeface="Times New Roman" panose="02020603050405020304" pitchFamily="18" charset="0"/>
                <a:sym typeface="+mn-ea"/>
              </a:rPr>
              <a:t>def</a:t>
            </a:r>
            <a:r>
              <a:rPr lang="en-US" altLang="zh-CN" sz="2000" b="1" dirty="0">
                <a:effectLst/>
                <a:latin typeface="Times New Roman" panose="02020603050405020304" pitchFamily="18" charset="0"/>
                <a:cs typeface="Times New Roman" panose="02020603050405020304" pitchFamily="18" charset="0"/>
                <a:sym typeface="+mn-ea"/>
              </a:rPr>
              <a:t> __</a:t>
            </a:r>
            <a:r>
              <a:rPr lang="en-US" altLang="zh-CN" sz="2000" b="1" dirty="0" err="1">
                <a:effectLst/>
                <a:latin typeface="Times New Roman" panose="02020603050405020304" pitchFamily="18" charset="0"/>
                <a:cs typeface="Times New Roman" panose="02020603050405020304" pitchFamily="18" charset="0"/>
                <a:sym typeface="+mn-ea"/>
              </a:rPr>
              <a:t>init</a:t>
            </a:r>
            <a:r>
              <a:rPr lang="en-US" altLang="zh-CN" sz="2000" b="1" dirty="0">
                <a:effectLst/>
                <a:latin typeface="Times New Roman" panose="02020603050405020304" pitchFamily="18" charset="0"/>
                <a:cs typeface="Times New Roman" panose="02020603050405020304" pitchFamily="18" charset="0"/>
                <a:sym typeface="+mn-ea"/>
              </a:rPr>
              <a:t>__(self, value):</a:t>
            </a:r>
            <a:endParaRPr lang="en-US" altLang="zh-CN" sz="2000" b="1" strike="noStrike" noProof="1">
              <a:effectLst/>
              <a:latin typeface="Times New Roman" panose="02020603050405020304" pitchFamily="18" charset="0"/>
              <a:cs typeface="Times New Roman" panose="02020603050405020304" pitchFamily="18" charset="0"/>
            </a:endParaRPr>
          </a:p>
          <a:p>
            <a:pPr marL="1905" indent="0" fontAlgn="base">
              <a:lnSpc>
                <a:spcPct val="100000"/>
              </a:lnSpc>
              <a:spcBef>
                <a:spcPts val="0"/>
              </a:spcBef>
              <a:buNone/>
            </a:pPr>
            <a:r>
              <a:rPr lang="en-US" altLang="zh-CN" sz="2000" b="1" dirty="0">
                <a:effectLst/>
                <a:latin typeface="Times New Roman" panose="02020603050405020304" pitchFamily="18" charset="0"/>
                <a:cs typeface="Times New Roman" panose="02020603050405020304" pitchFamily="18" charset="0"/>
                <a:sym typeface="+mn-ea"/>
              </a:rPr>
              <a:t>        </a:t>
            </a:r>
            <a:r>
              <a:rPr lang="en-US" altLang="zh-CN" sz="2000" b="1" dirty="0" err="1">
                <a:effectLst/>
                <a:latin typeface="Times New Roman" panose="02020603050405020304" pitchFamily="18" charset="0"/>
                <a:cs typeface="Times New Roman" panose="02020603050405020304" pitchFamily="18" charset="0"/>
                <a:sym typeface="+mn-ea"/>
              </a:rPr>
              <a:t>self.__value</a:t>
            </a:r>
            <a:r>
              <a:rPr lang="en-US" altLang="zh-CN" sz="2000" b="1" dirty="0">
                <a:effectLst/>
                <a:latin typeface="Times New Roman" panose="02020603050405020304" pitchFamily="18" charset="0"/>
                <a:cs typeface="Times New Roman" panose="02020603050405020304" pitchFamily="18" charset="0"/>
                <a:sym typeface="+mn-ea"/>
              </a:rPr>
              <a:t> = value</a:t>
            </a:r>
            <a:endParaRPr lang="en-US" altLang="zh-CN" sz="2000" b="1" strike="noStrike" noProof="1">
              <a:effectLst/>
              <a:latin typeface="Times New Roman" panose="02020603050405020304" pitchFamily="18" charset="0"/>
              <a:cs typeface="Times New Roman" panose="02020603050405020304" pitchFamily="18" charset="0"/>
            </a:endParaRPr>
          </a:p>
          <a:p>
            <a:pPr marL="1905" indent="0" fontAlgn="base">
              <a:lnSpc>
                <a:spcPct val="100000"/>
              </a:lnSpc>
              <a:spcBef>
                <a:spcPts val="0"/>
              </a:spcBef>
              <a:buNone/>
            </a:pPr>
            <a:endParaRPr lang="en-US" altLang="zh-CN" sz="2000" b="1" strike="noStrike" noProof="1">
              <a:effectLst/>
              <a:latin typeface="Times New Roman" panose="02020603050405020304" pitchFamily="18" charset="0"/>
              <a:cs typeface="Times New Roman" panose="02020603050405020304" pitchFamily="18" charset="0"/>
            </a:endParaRPr>
          </a:p>
          <a:p>
            <a:pPr marL="1905" indent="0" fontAlgn="base">
              <a:lnSpc>
                <a:spcPct val="100000"/>
              </a:lnSpc>
              <a:spcBef>
                <a:spcPts val="0"/>
              </a:spcBef>
              <a:buNone/>
            </a:pPr>
            <a:r>
              <a:rPr lang="en-US" altLang="zh-CN" sz="2000" b="1" dirty="0">
                <a:effectLst/>
                <a:latin typeface="Times New Roman" panose="02020603050405020304" pitchFamily="18" charset="0"/>
                <a:cs typeface="Times New Roman" panose="02020603050405020304" pitchFamily="18" charset="0"/>
                <a:sym typeface="+mn-ea"/>
              </a:rPr>
              <a:t>    </a:t>
            </a:r>
            <a:r>
              <a:rPr lang="en-US" altLang="zh-CN" sz="2000" b="1" dirty="0" err="1">
                <a:effectLst/>
                <a:latin typeface="Times New Roman" panose="02020603050405020304" pitchFamily="18" charset="0"/>
                <a:cs typeface="Times New Roman" panose="02020603050405020304" pitchFamily="18" charset="0"/>
                <a:sym typeface="+mn-ea"/>
              </a:rPr>
              <a:t>def</a:t>
            </a:r>
            <a:r>
              <a:rPr lang="en-US" altLang="zh-CN" sz="2000" b="1" dirty="0">
                <a:effectLst/>
                <a:latin typeface="Times New Roman" panose="02020603050405020304" pitchFamily="18" charset="0"/>
                <a:cs typeface="Times New Roman" panose="02020603050405020304" pitchFamily="18" charset="0"/>
                <a:sym typeface="+mn-ea"/>
              </a:rPr>
              <a:t> __get(self):</a:t>
            </a:r>
            <a:endParaRPr lang="en-US" altLang="zh-CN" sz="2000" b="1" strike="noStrike" noProof="1">
              <a:effectLst/>
              <a:latin typeface="Times New Roman" panose="02020603050405020304" pitchFamily="18" charset="0"/>
              <a:cs typeface="Times New Roman" panose="02020603050405020304" pitchFamily="18" charset="0"/>
            </a:endParaRPr>
          </a:p>
          <a:p>
            <a:pPr marL="1905" indent="0" fontAlgn="base">
              <a:lnSpc>
                <a:spcPct val="100000"/>
              </a:lnSpc>
              <a:spcBef>
                <a:spcPts val="0"/>
              </a:spcBef>
              <a:buNone/>
            </a:pPr>
            <a:r>
              <a:rPr lang="en-US" altLang="zh-CN" sz="2000" b="1" dirty="0">
                <a:effectLst/>
                <a:latin typeface="Times New Roman" panose="02020603050405020304" pitchFamily="18" charset="0"/>
                <a:cs typeface="Times New Roman" panose="02020603050405020304" pitchFamily="18" charset="0"/>
                <a:sym typeface="+mn-ea"/>
              </a:rPr>
              <a:t>        return </a:t>
            </a:r>
            <a:r>
              <a:rPr lang="en-US" altLang="zh-CN" sz="2000" b="1" dirty="0" err="1">
                <a:effectLst/>
                <a:latin typeface="Times New Roman" panose="02020603050405020304" pitchFamily="18" charset="0"/>
                <a:cs typeface="Times New Roman" panose="02020603050405020304" pitchFamily="18" charset="0"/>
                <a:sym typeface="+mn-ea"/>
              </a:rPr>
              <a:t>self.__value</a:t>
            </a:r>
            <a:endParaRPr lang="en-US" altLang="zh-CN" sz="2000" b="1" strike="noStrike" noProof="1">
              <a:effectLst/>
              <a:latin typeface="Times New Roman" panose="02020603050405020304" pitchFamily="18" charset="0"/>
              <a:cs typeface="Times New Roman" panose="02020603050405020304" pitchFamily="18" charset="0"/>
            </a:endParaRPr>
          </a:p>
          <a:p>
            <a:pPr marL="1905" indent="0" fontAlgn="base">
              <a:lnSpc>
                <a:spcPct val="100000"/>
              </a:lnSpc>
              <a:spcBef>
                <a:spcPts val="0"/>
              </a:spcBef>
              <a:buNone/>
            </a:pPr>
            <a:endParaRPr lang="en-US" altLang="zh-CN" sz="2000" b="1" strike="noStrike" noProof="1">
              <a:effectLst/>
              <a:latin typeface="Times New Roman" panose="02020603050405020304" pitchFamily="18" charset="0"/>
              <a:cs typeface="Times New Roman" panose="02020603050405020304" pitchFamily="18" charset="0"/>
            </a:endParaRPr>
          </a:p>
          <a:p>
            <a:pPr marL="1905" indent="0" fontAlgn="base">
              <a:lnSpc>
                <a:spcPct val="100000"/>
              </a:lnSpc>
              <a:spcBef>
                <a:spcPts val="0"/>
              </a:spcBef>
              <a:buNone/>
            </a:pPr>
            <a:r>
              <a:rPr lang="en-US" altLang="zh-CN" sz="2000" b="1" dirty="0">
                <a:effectLst/>
                <a:latin typeface="Times New Roman" panose="02020603050405020304" pitchFamily="18" charset="0"/>
                <a:cs typeface="Times New Roman" panose="02020603050405020304" pitchFamily="18" charset="0"/>
                <a:sym typeface="+mn-ea"/>
              </a:rPr>
              <a:t>    </a:t>
            </a:r>
            <a:r>
              <a:rPr lang="en-US" altLang="zh-CN" sz="2000" b="1" dirty="0" err="1">
                <a:effectLst/>
                <a:latin typeface="Times New Roman" panose="02020603050405020304" pitchFamily="18" charset="0"/>
                <a:cs typeface="Times New Roman" panose="02020603050405020304" pitchFamily="18" charset="0"/>
                <a:sym typeface="+mn-ea"/>
              </a:rPr>
              <a:t>def</a:t>
            </a:r>
            <a:r>
              <a:rPr lang="en-US" altLang="zh-CN" sz="2000" b="1" dirty="0">
                <a:effectLst/>
                <a:latin typeface="Times New Roman" panose="02020603050405020304" pitchFamily="18" charset="0"/>
                <a:cs typeface="Times New Roman" panose="02020603050405020304" pitchFamily="18" charset="0"/>
                <a:sym typeface="+mn-ea"/>
              </a:rPr>
              <a:t> __set(self, v):</a:t>
            </a:r>
            <a:endParaRPr lang="en-US" altLang="zh-CN" sz="2000" b="1" strike="noStrike" noProof="1">
              <a:effectLst/>
              <a:latin typeface="Times New Roman" panose="02020603050405020304" pitchFamily="18" charset="0"/>
              <a:cs typeface="Times New Roman" panose="02020603050405020304" pitchFamily="18" charset="0"/>
            </a:endParaRPr>
          </a:p>
          <a:p>
            <a:pPr marL="1905" indent="0" fontAlgn="base">
              <a:lnSpc>
                <a:spcPct val="100000"/>
              </a:lnSpc>
              <a:spcBef>
                <a:spcPts val="0"/>
              </a:spcBef>
              <a:buNone/>
            </a:pPr>
            <a:r>
              <a:rPr lang="en-US" altLang="zh-CN" sz="2000" b="1" dirty="0">
                <a:effectLst/>
                <a:latin typeface="Times New Roman" panose="02020603050405020304" pitchFamily="18" charset="0"/>
                <a:cs typeface="Times New Roman" panose="02020603050405020304" pitchFamily="18" charset="0"/>
                <a:sym typeface="+mn-ea"/>
              </a:rPr>
              <a:t>        </a:t>
            </a:r>
            <a:r>
              <a:rPr lang="en-US" altLang="zh-CN" sz="2000" b="1" dirty="0" err="1">
                <a:effectLst/>
                <a:latin typeface="Times New Roman" panose="02020603050405020304" pitchFamily="18" charset="0"/>
                <a:cs typeface="Times New Roman" panose="02020603050405020304" pitchFamily="18" charset="0"/>
                <a:sym typeface="+mn-ea"/>
              </a:rPr>
              <a:t>self.__value</a:t>
            </a:r>
            <a:r>
              <a:rPr lang="en-US" altLang="zh-CN" sz="2000" b="1" dirty="0">
                <a:effectLst/>
                <a:latin typeface="Times New Roman" panose="02020603050405020304" pitchFamily="18" charset="0"/>
                <a:cs typeface="Times New Roman" panose="02020603050405020304" pitchFamily="18" charset="0"/>
                <a:sym typeface="+mn-ea"/>
              </a:rPr>
              <a:t> = v</a:t>
            </a:r>
            <a:endParaRPr lang="en-US" altLang="zh-CN" sz="2000" b="1" strike="noStrike" noProof="1">
              <a:effectLst/>
              <a:latin typeface="Times New Roman" panose="02020603050405020304" pitchFamily="18" charset="0"/>
              <a:cs typeface="Times New Roman" panose="02020603050405020304" pitchFamily="18" charset="0"/>
            </a:endParaRPr>
          </a:p>
          <a:p>
            <a:pPr marL="1905" indent="0" fontAlgn="base">
              <a:lnSpc>
                <a:spcPct val="100000"/>
              </a:lnSpc>
              <a:spcBef>
                <a:spcPts val="0"/>
              </a:spcBef>
              <a:buNone/>
            </a:pPr>
            <a:endParaRPr lang="en-US" altLang="zh-CN" sz="2000" b="1" strike="noStrike" noProof="1">
              <a:effectLst/>
              <a:latin typeface="Times New Roman" panose="02020603050405020304" pitchFamily="18" charset="0"/>
              <a:cs typeface="Times New Roman" panose="02020603050405020304" pitchFamily="18" charset="0"/>
            </a:endParaRPr>
          </a:p>
          <a:p>
            <a:pPr marL="1905" indent="0" fontAlgn="base">
              <a:lnSpc>
                <a:spcPct val="100000"/>
              </a:lnSpc>
              <a:spcBef>
                <a:spcPts val="0"/>
              </a:spcBef>
              <a:buNone/>
            </a:pPr>
            <a:r>
              <a:rPr lang="en-US" altLang="zh-CN" sz="2000" b="1" dirty="0">
                <a:effectLst/>
                <a:latin typeface="Times New Roman" panose="02020603050405020304" pitchFamily="18" charset="0"/>
                <a:cs typeface="Times New Roman" panose="02020603050405020304" pitchFamily="18" charset="0"/>
                <a:sym typeface="+mn-ea"/>
              </a:rPr>
              <a:t>    </a:t>
            </a:r>
            <a:r>
              <a:rPr lang="en-US" altLang="zh-CN" sz="2000" b="1" dirty="0" err="1">
                <a:effectLst/>
                <a:latin typeface="Times New Roman" panose="02020603050405020304" pitchFamily="18" charset="0"/>
                <a:cs typeface="Times New Roman" panose="02020603050405020304" pitchFamily="18" charset="0"/>
                <a:sym typeface="+mn-ea"/>
              </a:rPr>
              <a:t>def</a:t>
            </a:r>
            <a:r>
              <a:rPr lang="en-US" altLang="zh-CN" sz="2000" b="1" dirty="0">
                <a:effectLst/>
                <a:latin typeface="Times New Roman" panose="02020603050405020304" pitchFamily="18" charset="0"/>
                <a:cs typeface="Times New Roman" panose="02020603050405020304" pitchFamily="18" charset="0"/>
                <a:sym typeface="+mn-ea"/>
              </a:rPr>
              <a:t> __del(self):</a:t>
            </a:r>
            <a:endParaRPr lang="en-US" altLang="zh-CN" sz="2000" b="1" strike="noStrike" noProof="1">
              <a:effectLst/>
              <a:latin typeface="Times New Roman" panose="02020603050405020304" pitchFamily="18" charset="0"/>
              <a:cs typeface="Times New Roman" panose="02020603050405020304" pitchFamily="18" charset="0"/>
            </a:endParaRPr>
          </a:p>
          <a:p>
            <a:pPr marL="1905" indent="0" fontAlgn="base">
              <a:lnSpc>
                <a:spcPct val="100000"/>
              </a:lnSpc>
              <a:spcBef>
                <a:spcPts val="0"/>
              </a:spcBef>
              <a:buNone/>
            </a:pPr>
            <a:r>
              <a:rPr lang="en-US" altLang="zh-CN" sz="2000" b="1" dirty="0">
                <a:effectLst/>
                <a:latin typeface="Times New Roman" panose="02020603050405020304" pitchFamily="18" charset="0"/>
                <a:cs typeface="Times New Roman" panose="02020603050405020304" pitchFamily="18" charset="0"/>
                <a:sym typeface="+mn-ea"/>
              </a:rPr>
              <a:t>        del </a:t>
            </a:r>
            <a:r>
              <a:rPr lang="en-US" altLang="zh-CN" sz="2000" b="1" dirty="0" err="1">
                <a:effectLst/>
                <a:latin typeface="Times New Roman" panose="02020603050405020304" pitchFamily="18" charset="0"/>
                <a:cs typeface="Times New Roman" panose="02020603050405020304" pitchFamily="18" charset="0"/>
                <a:sym typeface="+mn-ea"/>
              </a:rPr>
              <a:t>self.__value</a:t>
            </a:r>
            <a:endParaRPr lang="en-US" altLang="zh-CN" sz="2000" b="1" strike="noStrike" noProof="1">
              <a:effectLst/>
              <a:latin typeface="Times New Roman" panose="02020603050405020304" pitchFamily="18" charset="0"/>
              <a:cs typeface="Times New Roman" panose="02020603050405020304" pitchFamily="18" charset="0"/>
            </a:endParaRPr>
          </a:p>
          <a:p>
            <a:pPr marL="1905" indent="0" fontAlgn="base">
              <a:lnSpc>
                <a:spcPct val="100000"/>
              </a:lnSpc>
              <a:spcBef>
                <a:spcPts val="0"/>
              </a:spcBef>
              <a:buNone/>
            </a:pPr>
            <a:endParaRPr lang="en-US" altLang="zh-CN" sz="2000" b="1" strike="noStrike" noProof="1">
              <a:effectLst/>
              <a:latin typeface="Times New Roman" panose="02020603050405020304" pitchFamily="18" charset="0"/>
              <a:cs typeface="Times New Roman" panose="02020603050405020304" pitchFamily="18" charset="0"/>
            </a:endParaRPr>
          </a:p>
          <a:p>
            <a:pPr marL="1905" indent="0" fontAlgn="base">
              <a:lnSpc>
                <a:spcPct val="100000"/>
              </a:lnSpc>
              <a:spcBef>
                <a:spcPts val="0"/>
              </a:spcBef>
              <a:buNone/>
            </a:pPr>
            <a:r>
              <a:rPr lang="en-US" altLang="zh-CN" sz="2000" b="1" dirty="0">
                <a:effectLst/>
                <a:latin typeface="Times New Roman" panose="02020603050405020304" pitchFamily="18" charset="0"/>
                <a:cs typeface="Times New Roman" panose="02020603050405020304" pitchFamily="18" charset="0"/>
                <a:sym typeface="+mn-ea"/>
              </a:rPr>
              <a:t>    </a:t>
            </a:r>
            <a:r>
              <a:rPr lang="en-US" altLang="zh-CN" sz="2000" b="1" dirty="0">
                <a:solidFill>
                  <a:srgbClr val="00B0F0"/>
                </a:solidFill>
                <a:effectLst/>
                <a:latin typeface="Times New Roman" panose="02020603050405020304" pitchFamily="18" charset="0"/>
                <a:cs typeface="Times New Roman" panose="02020603050405020304" pitchFamily="18" charset="0"/>
                <a:sym typeface="+mn-ea"/>
              </a:rPr>
              <a:t>value = property(__get, __set, __del)</a:t>
            </a:r>
            <a:endParaRPr lang="en-US" altLang="zh-CN" sz="2000" b="1" strike="noStrike" noProof="1">
              <a:solidFill>
                <a:srgbClr val="00B0F0"/>
              </a:solidFill>
              <a:effectLst/>
              <a:latin typeface="Times New Roman" panose="02020603050405020304" pitchFamily="18" charset="0"/>
              <a:cs typeface="Times New Roman" panose="02020603050405020304" pitchFamily="18" charset="0"/>
            </a:endParaRPr>
          </a:p>
          <a:p>
            <a:pPr marL="1905" indent="0" fontAlgn="base">
              <a:lnSpc>
                <a:spcPct val="100000"/>
              </a:lnSpc>
              <a:spcBef>
                <a:spcPts val="0"/>
              </a:spcBef>
              <a:buNone/>
            </a:pPr>
            <a:endParaRPr lang="en-US" altLang="zh-CN" sz="2000" b="1" strike="noStrike" noProof="1">
              <a:effectLst/>
              <a:latin typeface="Times New Roman" panose="02020603050405020304" pitchFamily="18" charset="0"/>
              <a:cs typeface="Times New Roman" panose="02020603050405020304" pitchFamily="18" charset="0"/>
            </a:endParaRPr>
          </a:p>
          <a:p>
            <a:pPr marL="1905" indent="0" fontAlgn="base">
              <a:lnSpc>
                <a:spcPct val="100000"/>
              </a:lnSpc>
              <a:spcBef>
                <a:spcPts val="0"/>
              </a:spcBef>
              <a:buNone/>
            </a:pPr>
            <a:r>
              <a:rPr lang="en-US" altLang="zh-CN" sz="2000" b="1" dirty="0">
                <a:effectLst/>
                <a:latin typeface="Times New Roman" panose="02020603050405020304" pitchFamily="18" charset="0"/>
                <a:cs typeface="Times New Roman" panose="02020603050405020304" pitchFamily="18" charset="0"/>
                <a:sym typeface="+mn-ea"/>
              </a:rPr>
              <a:t>    </a:t>
            </a:r>
            <a:r>
              <a:rPr lang="en-US" altLang="zh-CN" sz="2000" b="1" dirty="0" err="1">
                <a:effectLst/>
                <a:latin typeface="Times New Roman" panose="02020603050405020304" pitchFamily="18" charset="0"/>
                <a:cs typeface="Times New Roman" panose="02020603050405020304" pitchFamily="18" charset="0"/>
                <a:sym typeface="+mn-ea"/>
              </a:rPr>
              <a:t>def</a:t>
            </a:r>
            <a:r>
              <a:rPr lang="en-US" altLang="zh-CN" sz="2000" b="1" dirty="0">
                <a:effectLst/>
                <a:latin typeface="Times New Roman" panose="02020603050405020304" pitchFamily="18" charset="0"/>
                <a:cs typeface="Times New Roman" panose="02020603050405020304" pitchFamily="18" charset="0"/>
                <a:sym typeface="+mn-ea"/>
              </a:rPr>
              <a:t> show(self):</a:t>
            </a:r>
            <a:endParaRPr lang="en-US" altLang="zh-CN" sz="2000" b="1" strike="noStrike" noProof="1">
              <a:effectLst/>
              <a:latin typeface="Times New Roman" panose="02020603050405020304" pitchFamily="18" charset="0"/>
              <a:cs typeface="Times New Roman" panose="02020603050405020304" pitchFamily="18" charset="0"/>
            </a:endParaRPr>
          </a:p>
          <a:p>
            <a:pPr marL="1905" indent="0" fontAlgn="base">
              <a:lnSpc>
                <a:spcPct val="100000"/>
              </a:lnSpc>
              <a:spcBef>
                <a:spcPts val="0"/>
              </a:spcBef>
              <a:buNone/>
            </a:pPr>
            <a:r>
              <a:rPr lang="en-US" altLang="zh-CN" sz="2000" b="1" dirty="0">
                <a:effectLst/>
                <a:latin typeface="Times New Roman" panose="02020603050405020304" pitchFamily="18" charset="0"/>
                <a:cs typeface="Times New Roman" panose="02020603050405020304" pitchFamily="18" charset="0"/>
                <a:sym typeface="+mn-ea"/>
              </a:rPr>
              <a:t>        print(</a:t>
            </a:r>
            <a:r>
              <a:rPr lang="en-US" altLang="zh-CN" sz="2000" b="1" dirty="0" err="1">
                <a:effectLst/>
                <a:latin typeface="Times New Roman" panose="02020603050405020304" pitchFamily="18" charset="0"/>
                <a:cs typeface="Times New Roman" panose="02020603050405020304" pitchFamily="18" charset="0"/>
                <a:sym typeface="+mn-ea"/>
              </a:rPr>
              <a:t>self.__value</a:t>
            </a:r>
            <a:r>
              <a:rPr lang="en-US" altLang="zh-CN" sz="2000" b="1" dirty="0">
                <a:effectLst/>
                <a:latin typeface="Times New Roman" panose="02020603050405020304" pitchFamily="18" charset="0"/>
                <a:cs typeface="Times New Roman" panose="02020603050405020304" pitchFamily="18" charset="0"/>
                <a:sym typeface="+mn-ea"/>
              </a:rPr>
              <a:t>)</a:t>
            </a:r>
            <a:endParaRPr lang="en-US" altLang="zh-CN" sz="2000" b="1" strike="noStrike" noProof="1">
              <a:effectLst/>
              <a:latin typeface="Times New Roman" panose="02020603050405020304" pitchFamily="18" charset="0"/>
              <a:cs typeface="Times New Roman" panose="02020603050405020304" pitchFamily="18" charset="0"/>
            </a:endParaRPr>
          </a:p>
          <a:p>
            <a:pPr marL="0" indent="0">
              <a:lnSpc>
                <a:spcPct val="100000"/>
              </a:lnSpc>
              <a:spcBef>
                <a:spcPts val="0"/>
              </a:spcBef>
              <a:buNone/>
            </a:pP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6.2.4  属性</a:t>
            </a:r>
            <a:endParaRPr lang="en-US"/>
          </a:p>
        </p:txBody>
      </p:sp>
      <p:sp>
        <p:nvSpPr>
          <p:cNvPr id="3" name="Content Placeholder 2"/>
          <p:cNvSpPr>
            <a:spLocks noGrp="1"/>
          </p:cNvSpPr>
          <p:nvPr>
            <p:ph idx="1"/>
          </p:nvPr>
        </p:nvSpPr>
        <p:spPr/>
        <p:txBody>
          <a:bodyPr/>
          <a:lstStyle/>
          <a:p>
            <a:pPr marL="1905" indent="-344805" defTabSz="914400">
              <a:lnSpc>
                <a:spcPct val="100000"/>
              </a:lnSpc>
              <a:spcBef>
                <a:spcPct val="0"/>
              </a:spcBef>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t = Test(3)</a:t>
            </a:r>
            <a:endParaRPr lang="en-US" altLang="zh-CN" sz="2000" b="1" dirty="0">
              <a:latin typeface="Times New Roman" panose="02020603050405020304" pitchFamily="18" charset="0"/>
              <a:cs typeface="Times New Roman" panose="02020603050405020304" pitchFamily="18" charset="0"/>
            </a:endParaRPr>
          </a:p>
          <a:p>
            <a:pPr marL="1905" indent="-344805" defTabSz="914400">
              <a:lnSpc>
                <a:spcPct val="100000"/>
              </a:lnSpc>
              <a:spcBef>
                <a:spcPct val="0"/>
              </a:spcBef>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a:t>
            </a:r>
            <a:r>
              <a:rPr lang="en-US" altLang="zh-CN" sz="2000" b="1" dirty="0" err="1">
                <a:latin typeface="Times New Roman" panose="02020603050405020304" pitchFamily="18" charset="0"/>
                <a:cs typeface="Times New Roman" panose="02020603050405020304" pitchFamily="18" charset="0"/>
                <a:sym typeface="+mn-ea"/>
              </a:rPr>
              <a:t>t.show</a:t>
            </a:r>
            <a:r>
              <a:rPr lang="en-US" altLang="zh-CN" sz="2000" b="1" dirty="0">
                <a:latin typeface="Times New Roman" panose="02020603050405020304" pitchFamily="18" charset="0"/>
                <a:cs typeface="Times New Roman" panose="02020603050405020304" pitchFamily="18" charset="0"/>
                <a:sym typeface="+mn-ea"/>
              </a:rPr>
              <a:t>()</a:t>
            </a:r>
            <a:endParaRPr lang="en-US" altLang="zh-CN" sz="2000" b="1" dirty="0">
              <a:latin typeface="Times New Roman" panose="02020603050405020304" pitchFamily="18" charset="0"/>
              <a:cs typeface="Times New Roman" panose="02020603050405020304" pitchFamily="18" charset="0"/>
            </a:endParaRPr>
          </a:p>
          <a:p>
            <a:pPr marL="1905" indent="-344805" defTabSz="914400">
              <a:lnSpc>
                <a:spcPct val="100000"/>
              </a:lnSpc>
              <a:spcBef>
                <a:spcPct val="0"/>
              </a:spcBef>
              <a:buSzPct val="90000"/>
              <a:buFont typeface="Wingdings" panose="05000000000000000000" pitchFamily="2" charset="2"/>
              <a:buNone/>
            </a:pPr>
            <a:r>
              <a:rPr lang="en-US" altLang="zh-CN" sz="2000" b="1" dirty="0">
                <a:solidFill>
                  <a:srgbClr val="00B0F0"/>
                </a:solidFill>
                <a:latin typeface="Times New Roman" panose="02020603050405020304" pitchFamily="18" charset="0"/>
                <a:cs typeface="Times New Roman" panose="02020603050405020304" pitchFamily="18" charset="0"/>
                <a:sym typeface="+mn-ea"/>
              </a:rPr>
              <a:t>3</a:t>
            </a:r>
            <a:endParaRPr lang="en-US" altLang="zh-CN" sz="2000" b="1" dirty="0">
              <a:solidFill>
                <a:srgbClr val="00B0F0"/>
              </a:solidFill>
              <a:latin typeface="Times New Roman" panose="02020603050405020304" pitchFamily="18" charset="0"/>
              <a:cs typeface="Times New Roman" panose="02020603050405020304" pitchFamily="18" charset="0"/>
            </a:endParaRPr>
          </a:p>
          <a:p>
            <a:pPr marL="1905" indent="-344805" defTabSz="914400">
              <a:lnSpc>
                <a:spcPct val="100000"/>
              </a:lnSpc>
              <a:spcBef>
                <a:spcPct val="0"/>
              </a:spcBef>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a:t>
            </a:r>
            <a:r>
              <a:rPr lang="en-US" altLang="zh-CN" sz="2000" b="1" dirty="0" err="1">
                <a:latin typeface="Times New Roman" panose="02020603050405020304" pitchFamily="18" charset="0"/>
                <a:cs typeface="Times New Roman" panose="02020603050405020304" pitchFamily="18" charset="0"/>
                <a:sym typeface="+mn-ea"/>
              </a:rPr>
              <a:t>t.value</a:t>
            </a:r>
            <a:endParaRPr lang="en-US" altLang="zh-CN" sz="2000" b="1" dirty="0">
              <a:latin typeface="Times New Roman" panose="02020603050405020304" pitchFamily="18" charset="0"/>
              <a:cs typeface="Times New Roman" panose="02020603050405020304" pitchFamily="18" charset="0"/>
            </a:endParaRPr>
          </a:p>
          <a:p>
            <a:pPr marL="1905" indent="-344805" defTabSz="914400">
              <a:lnSpc>
                <a:spcPct val="100000"/>
              </a:lnSpc>
              <a:spcBef>
                <a:spcPct val="0"/>
              </a:spcBef>
              <a:buSzPct val="90000"/>
              <a:buFont typeface="Wingdings" panose="05000000000000000000" pitchFamily="2" charset="2"/>
              <a:buNone/>
            </a:pPr>
            <a:r>
              <a:rPr lang="en-US" altLang="zh-CN" sz="2000" b="1" dirty="0">
                <a:solidFill>
                  <a:srgbClr val="00B0F0"/>
                </a:solidFill>
                <a:latin typeface="Times New Roman" panose="02020603050405020304" pitchFamily="18" charset="0"/>
                <a:cs typeface="Times New Roman" panose="02020603050405020304" pitchFamily="18" charset="0"/>
                <a:sym typeface="+mn-ea"/>
              </a:rPr>
              <a:t>3</a:t>
            </a:r>
            <a:endParaRPr lang="en-US" altLang="zh-CN" sz="2000" b="1" dirty="0">
              <a:solidFill>
                <a:srgbClr val="00B0F0"/>
              </a:solidFill>
              <a:latin typeface="Times New Roman" panose="02020603050405020304" pitchFamily="18" charset="0"/>
              <a:cs typeface="Times New Roman" panose="02020603050405020304" pitchFamily="18" charset="0"/>
            </a:endParaRPr>
          </a:p>
          <a:p>
            <a:pPr marL="1905" indent="-344805" defTabSz="914400">
              <a:lnSpc>
                <a:spcPct val="100000"/>
              </a:lnSpc>
              <a:spcBef>
                <a:spcPct val="0"/>
              </a:spcBef>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a:t>
            </a:r>
            <a:r>
              <a:rPr lang="en-US" altLang="zh-CN" sz="2000" b="1" dirty="0" err="1">
                <a:latin typeface="Times New Roman" panose="02020603050405020304" pitchFamily="18" charset="0"/>
                <a:cs typeface="Times New Roman" panose="02020603050405020304" pitchFamily="18" charset="0"/>
                <a:sym typeface="+mn-ea"/>
              </a:rPr>
              <a:t>t.value</a:t>
            </a:r>
            <a:r>
              <a:rPr lang="en-US" altLang="zh-CN" sz="2000" b="1" dirty="0">
                <a:latin typeface="Times New Roman" panose="02020603050405020304" pitchFamily="18" charset="0"/>
                <a:cs typeface="Times New Roman" panose="02020603050405020304" pitchFamily="18" charset="0"/>
                <a:sym typeface="+mn-ea"/>
              </a:rPr>
              <a:t> = 5</a:t>
            </a:r>
            <a:endParaRPr lang="en-US" altLang="zh-CN" sz="2000" b="1" dirty="0">
              <a:latin typeface="Times New Roman" panose="02020603050405020304" pitchFamily="18" charset="0"/>
              <a:cs typeface="Times New Roman" panose="02020603050405020304" pitchFamily="18" charset="0"/>
            </a:endParaRPr>
          </a:p>
          <a:p>
            <a:pPr marL="1905" indent="-344805" defTabSz="914400">
              <a:lnSpc>
                <a:spcPct val="100000"/>
              </a:lnSpc>
              <a:spcBef>
                <a:spcPct val="0"/>
              </a:spcBef>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a:t>
            </a:r>
            <a:r>
              <a:rPr lang="en-US" altLang="zh-CN" sz="2000" b="1" dirty="0" err="1">
                <a:latin typeface="Times New Roman" panose="02020603050405020304" pitchFamily="18" charset="0"/>
                <a:cs typeface="Times New Roman" panose="02020603050405020304" pitchFamily="18" charset="0"/>
                <a:sym typeface="+mn-ea"/>
              </a:rPr>
              <a:t>t.show</a:t>
            </a:r>
            <a:r>
              <a:rPr lang="en-US" altLang="zh-CN" sz="2000" b="1" dirty="0">
                <a:latin typeface="Times New Roman" panose="02020603050405020304" pitchFamily="18" charset="0"/>
                <a:cs typeface="Times New Roman" panose="02020603050405020304" pitchFamily="18" charset="0"/>
                <a:sym typeface="+mn-ea"/>
              </a:rPr>
              <a:t>()</a:t>
            </a:r>
            <a:endParaRPr lang="en-US" altLang="zh-CN" sz="2000" b="1" dirty="0">
              <a:latin typeface="Times New Roman" panose="02020603050405020304" pitchFamily="18" charset="0"/>
              <a:cs typeface="Times New Roman" panose="02020603050405020304" pitchFamily="18" charset="0"/>
            </a:endParaRPr>
          </a:p>
          <a:p>
            <a:pPr marL="1905" indent="-344805" defTabSz="914400">
              <a:lnSpc>
                <a:spcPct val="100000"/>
              </a:lnSpc>
              <a:spcBef>
                <a:spcPct val="0"/>
              </a:spcBef>
              <a:buSzPct val="90000"/>
              <a:buFont typeface="Wingdings" panose="05000000000000000000" pitchFamily="2" charset="2"/>
              <a:buNone/>
            </a:pPr>
            <a:r>
              <a:rPr lang="en-US" altLang="zh-CN" sz="2000" b="1" dirty="0">
                <a:solidFill>
                  <a:srgbClr val="00B0F0"/>
                </a:solidFill>
                <a:latin typeface="Times New Roman" panose="02020603050405020304" pitchFamily="18" charset="0"/>
                <a:cs typeface="Times New Roman" panose="02020603050405020304" pitchFamily="18" charset="0"/>
                <a:sym typeface="+mn-ea"/>
              </a:rPr>
              <a:t>5</a:t>
            </a:r>
            <a:endParaRPr lang="en-US" altLang="zh-CN" sz="2000" b="1" dirty="0">
              <a:solidFill>
                <a:srgbClr val="00B0F0"/>
              </a:solidFill>
              <a:latin typeface="Times New Roman" panose="02020603050405020304" pitchFamily="18" charset="0"/>
              <a:cs typeface="Times New Roman" panose="02020603050405020304" pitchFamily="18" charset="0"/>
            </a:endParaRPr>
          </a:p>
          <a:p>
            <a:pPr marL="1905" indent="-344805" defTabSz="914400">
              <a:lnSpc>
                <a:spcPct val="100000"/>
              </a:lnSpc>
              <a:spcBef>
                <a:spcPct val="0"/>
              </a:spcBef>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a:t>
            </a:r>
            <a:r>
              <a:rPr lang="en-US" altLang="zh-CN" sz="2000" b="1" dirty="0" err="1">
                <a:latin typeface="Times New Roman" panose="02020603050405020304" pitchFamily="18" charset="0"/>
                <a:cs typeface="Times New Roman" panose="02020603050405020304" pitchFamily="18" charset="0"/>
                <a:sym typeface="+mn-ea"/>
              </a:rPr>
              <a:t>t.value</a:t>
            </a:r>
            <a:endParaRPr lang="en-US" altLang="zh-CN" sz="2000" b="1" dirty="0">
              <a:latin typeface="Times New Roman" panose="02020603050405020304" pitchFamily="18" charset="0"/>
              <a:cs typeface="Times New Roman" panose="02020603050405020304" pitchFamily="18" charset="0"/>
            </a:endParaRPr>
          </a:p>
          <a:p>
            <a:pPr marL="1905" indent="-344805" defTabSz="914400">
              <a:lnSpc>
                <a:spcPct val="100000"/>
              </a:lnSpc>
              <a:spcBef>
                <a:spcPct val="0"/>
              </a:spcBef>
              <a:buSzPct val="90000"/>
              <a:buFont typeface="Wingdings" panose="05000000000000000000" pitchFamily="2" charset="2"/>
              <a:buNone/>
            </a:pPr>
            <a:r>
              <a:rPr lang="en-US" altLang="zh-CN" sz="2000" b="1" dirty="0">
                <a:solidFill>
                  <a:srgbClr val="00B0F0"/>
                </a:solidFill>
                <a:latin typeface="Times New Roman" panose="02020603050405020304" pitchFamily="18" charset="0"/>
                <a:cs typeface="Times New Roman" panose="02020603050405020304" pitchFamily="18" charset="0"/>
                <a:sym typeface="+mn-ea"/>
              </a:rPr>
              <a:t>5</a:t>
            </a:r>
            <a:endParaRPr lang="en-US"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6.2.4  属性</a:t>
            </a:r>
            <a:endParaRPr lang="en-US"/>
          </a:p>
        </p:txBody>
      </p:sp>
      <p:sp>
        <p:nvSpPr>
          <p:cNvPr id="3" name="Content Placeholder 2"/>
          <p:cNvSpPr>
            <a:spLocks noGrp="1"/>
          </p:cNvSpPr>
          <p:nvPr>
            <p:ph idx="1"/>
          </p:nvPr>
        </p:nvSpPr>
        <p:spPr/>
        <p:txBody>
          <a:bodyPr>
            <a:normAutofit/>
          </a:bodyPr>
          <a:lstStyle/>
          <a:p>
            <a:pPr marL="1905" indent="-344805" defTabSz="914400">
              <a:lnSpc>
                <a:spcPct val="100000"/>
              </a:lnSpc>
              <a:spcBef>
                <a:spcPct val="0"/>
              </a:spcBef>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del </a:t>
            </a:r>
            <a:r>
              <a:rPr lang="en-US" altLang="zh-CN" sz="2000" b="1" dirty="0" err="1">
                <a:latin typeface="Times New Roman" panose="02020603050405020304" pitchFamily="18" charset="0"/>
                <a:cs typeface="Times New Roman" panose="02020603050405020304" pitchFamily="18" charset="0"/>
                <a:sym typeface="+mn-ea"/>
              </a:rPr>
              <a:t>t.value</a:t>
            </a:r>
            <a:r>
              <a:rPr lang="en-US" altLang="zh-CN" sz="2000" b="1" dirty="0">
                <a:latin typeface="Times New Roman" panose="02020603050405020304" pitchFamily="18" charset="0"/>
                <a:cs typeface="Times New Roman" panose="02020603050405020304" pitchFamily="18" charset="0"/>
                <a:sym typeface="+mn-ea"/>
              </a:rPr>
              <a:t>            #</a:t>
            </a:r>
            <a:r>
              <a:rPr lang="zh-CN" altLang="en-US" sz="2000" b="1" dirty="0">
                <a:latin typeface="Times New Roman" panose="02020603050405020304" pitchFamily="18" charset="0"/>
                <a:cs typeface="Times New Roman" panose="02020603050405020304" pitchFamily="18" charset="0"/>
                <a:sym typeface="+mn-ea"/>
              </a:rPr>
              <a:t>删除属性</a:t>
            </a:r>
            <a:endParaRPr lang="zh-CN" altLang="en-US" sz="2000" b="1" dirty="0">
              <a:latin typeface="Times New Roman" panose="02020603050405020304" pitchFamily="18" charset="0"/>
              <a:cs typeface="Times New Roman" panose="02020603050405020304" pitchFamily="18" charset="0"/>
            </a:endParaRPr>
          </a:p>
          <a:p>
            <a:pPr marL="1905" indent="-344805" defTabSz="914400">
              <a:lnSpc>
                <a:spcPct val="100000"/>
              </a:lnSpc>
              <a:spcBef>
                <a:spcPct val="0"/>
              </a:spcBef>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a:t>
            </a:r>
            <a:r>
              <a:rPr lang="en-US" altLang="zh-CN" sz="2000" b="1" dirty="0" err="1">
                <a:latin typeface="Times New Roman" panose="02020603050405020304" pitchFamily="18" charset="0"/>
                <a:cs typeface="Times New Roman" panose="02020603050405020304" pitchFamily="18" charset="0"/>
                <a:sym typeface="+mn-ea"/>
              </a:rPr>
              <a:t>t.value</a:t>
            </a:r>
            <a:r>
              <a:rPr lang="en-US" altLang="zh-CN" sz="2000" b="1" dirty="0">
                <a:latin typeface="Times New Roman" panose="02020603050405020304" pitchFamily="18" charset="0"/>
                <a:cs typeface="Times New Roman" panose="02020603050405020304" pitchFamily="18" charset="0"/>
                <a:sym typeface="+mn-ea"/>
              </a:rPr>
              <a:t>                #</a:t>
            </a:r>
            <a:r>
              <a:rPr lang="zh-CN" altLang="en-US" sz="2000" b="1" dirty="0">
                <a:latin typeface="Times New Roman" panose="02020603050405020304" pitchFamily="18" charset="0"/>
                <a:cs typeface="Times New Roman" panose="02020603050405020304" pitchFamily="18" charset="0"/>
                <a:sym typeface="+mn-ea"/>
              </a:rPr>
              <a:t>对应的私有数据成员已删除</a:t>
            </a:r>
            <a:endParaRPr lang="zh-CN" altLang="en-US" sz="2000" b="1" dirty="0">
              <a:latin typeface="Times New Roman" panose="02020603050405020304" pitchFamily="18" charset="0"/>
              <a:cs typeface="Times New Roman" panose="02020603050405020304" pitchFamily="18" charset="0"/>
            </a:endParaRPr>
          </a:p>
          <a:p>
            <a:pPr marL="1905" indent="-344805" defTabSz="914400">
              <a:lnSpc>
                <a:spcPct val="100000"/>
              </a:lnSpc>
              <a:spcBef>
                <a:spcPct val="0"/>
              </a:spcBef>
              <a:buSzPct val="90000"/>
              <a:buFont typeface="Wingdings" panose="05000000000000000000" pitchFamily="2" charset="2"/>
              <a:buNone/>
            </a:pPr>
            <a:r>
              <a:rPr lang="en-US" altLang="zh-CN" sz="2000" b="1" dirty="0" err="1">
                <a:solidFill>
                  <a:srgbClr val="FF0000"/>
                </a:solidFill>
                <a:latin typeface="Times New Roman" panose="02020603050405020304" pitchFamily="18" charset="0"/>
                <a:cs typeface="Times New Roman" panose="02020603050405020304" pitchFamily="18" charset="0"/>
                <a:sym typeface="+mn-ea"/>
              </a:rPr>
              <a:t>AttributeError</a:t>
            </a:r>
            <a:r>
              <a:rPr lang="en-US" altLang="zh-CN" sz="2000" b="1" dirty="0">
                <a:solidFill>
                  <a:srgbClr val="FF0000"/>
                </a:solidFill>
                <a:latin typeface="Times New Roman" panose="02020603050405020304" pitchFamily="18" charset="0"/>
                <a:cs typeface="Times New Roman" panose="02020603050405020304" pitchFamily="18" charset="0"/>
                <a:sym typeface="+mn-ea"/>
              </a:rPr>
              <a:t>: 'Test' object has no attribute '_</a:t>
            </a:r>
            <a:r>
              <a:rPr lang="en-US" altLang="zh-CN" sz="2000" b="1" dirty="0" err="1">
                <a:solidFill>
                  <a:srgbClr val="FF0000"/>
                </a:solidFill>
                <a:latin typeface="Times New Roman" panose="02020603050405020304" pitchFamily="18" charset="0"/>
                <a:cs typeface="Times New Roman" panose="02020603050405020304" pitchFamily="18" charset="0"/>
                <a:sym typeface="+mn-ea"/>
              </a:rPr>
              <a:t>Test__value</a:t>
            </a:r>
            <a:r>
              <a:rPr lang="en-US" altLang="zh-CN" sz="2000" b="1" dirty="0">
                <a:solidFill>
                  <a:srgbClr val="FF0000"/>
                </a:solidFill>
                <a:latin typeface="Times New Roman" panose="02020603050405020304" pitchFamily="18" charset="0"/>
                <a:cs typeface="Times New Roman" panose="02020603050405020304" pitchFamily="18" charset="0"/>
                <a:sym typeface="+mn-ea"/>
              </a:rPr>
              <a:t>'</a:t>
            </a:r>
            <a:endParaRPr lang="en-US" altLang="zh-CN" sz="2000" b="1" dirty="0">
              <a:solidFill>
                <a:srgbClr val="FF0000"/>
              </a:solidFill>
              <a:latin typeface="Times New Roman" panose="02020603050405020304" pitchFamily="18" charset="0"/>
              <a:cs typeface="Times New Roman" panose="02020603050405020304" pitchFamily="18" charset="0"/>
            </a:endParaRPr>
          </a:p>
          <a:p>
            <a:pPr marL="1905" indent="-344805" defTabSz="914400">
              <a:lnSpc>
                <a:spcPct val="100000"/>
              </a:lnSpc>
              <a:spcBef>
                <a:spcPct val="0"/>
              </a:spcBef>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a:t>
            </a:r>
            <a:r>
              <a:rPr lang="en-US" altLang="zh-CN" sz="2000" b="1" dirty="0" err="1">
                <a:latin typeface="Times New Roman" panose="02020603050405020304" pitchFamily="18" charset="0"/>
                <a:cs typeface="Times New Roman" panose="02020603050405020304" pitchFamily="18" charset="0"/>
                <a:sym typeface="+mn-ea"/>
              </a:rPr>
              <a:t>t.show</a:t>
            </a:r>
            <a:r>
              <a:rPr lang="en-US" altLang="zh-CN" sz="2000" b="1" dirty="0">
                <a:latin typeface="Times New Roman" panose="02020603050405020304" pitchFamily="18" charset="0"/>
                <a:cs typeface="Times New Roman" panose="02020603050405020304" pitchFamily="18" charset="0"/>
                <a:sym typeface="+mn-ea"/>
              </a:rPr>
              <a:t>()</a:t>
            </a:r>
            <a:endParaRPr lang="zh-CN" altLang="en-US" sz="2000" b="1" dirty="0">
              <a:latin typeface="Times New Roman" panose="02020603050405020304" pitchFamily="18" charset="0"/>
              <a:cs typeface="Times New Roman" panose="02020603050405020304" pitchFamily="18" charset="0"/>
            </a:endParaRPr>
          </a:p>
          <a:p>
            <a:pPr marL="1905" indent="-344805" defTabSz="914400">
              <a:lnSpc>
                <a:spcPct val="100000"/>
              </a:lnSpc>
              <a:spcBef>
                <a:spcPct val="0"/>
              </a:spcBef>
              <a:buSzPct val="90000"/>
              <a:buFont typeface="Wingdings" panose="05000000000000000000" pitchFamily="2" charset="2"/>
              <a:buNone/>
            </a:pPr>
            <a:r>
              <a:rPr lang="en-US" altLang="zh-CN" sz="2000" b="1" dirty="0" err="1">
                <a:solidFill>
                  <a:srgbClr val="FF0000"/>
                </a:solidFill>
                <a:latin typeface="Times New Roman" panose="02020603050405020304" pitchFamily="18" charset="0"/>
                <a:cs typeface="Times New Roman" panose="02020603050405020304" pitchFamily="18" charset="0"/>
                <a:sym typeface="+mn-ea"/>
              </a:rPr>
              <a:t>AttributeError</a:t>
            </a:r>
            <a:r>
              <a:rPr lang="en-US" altLang="zh-CN" sz="2000" b="1" dirty="0">
                <a:solidFill>
                  <a:srgbClr val="FF0000"/>
                </a:solidFill>
                <a:latin typeface="Times New Roman" panose="02020603050405020304" pitchFamily="18" charset="0"/>
                <a:cs typeface="Times New Roman" panose="02020603050405020304" pitchFamily="18" charset="0"/>
                <a:sym typeface="+mn-ea"/>
              </a:rPr>
              <a:t>: 'Test' object has no attribute '_</a:t>
            </a:r>
            <a:r>
              <a:rPr lang="en-US" altLang="zh-CN" sz="2000" b="1" dirty="0" err="1">
                <a:solidFill>
                  <a:srgbClr val="FF0000"/>
                </a:solidFill>
                <a:latin typeface="Times New Roman" panose="02020603050405020304" pitchFamily="18" charset="0"/>
                <a:cs typeface="Times New Roman" panose="02020603050405020304" pitchFamily="18" charset="0"/>
                <a:sym typeface="+mn-ea"/>
              </a:rPr>
              <a:t>Test__value</a:t>
            </a:r>
            <a:r>
              <a:rPr lang="en-US" altLang="zh-CN" sz="2000" b="1" dirty="0">
                <a:solidFill>
                  <a:srgbClr val="FF0000"/>
                </a:solidFill>
                <a:latin typeface="Times New Roman" panose="02020603050405020304" pitchFamily="18" charset="0"/>
                <a:cs typeface="Times New Roman" panose="02020603050405020304" pitchFamily="18" charset="0"/>
                <a:sym typeface="+mn-ea"/>
              </a:rPr>
              <a:t>'</a:t>
            </a:r>
            <a:endParaRPr lang="en-US" altLang="zh-CN" sz="2000" b="1" dirty="0">
              <a:solidFill>
                <a:srgbClr val="FF0000"/>
              </a:solidFill>
              <a:latin typeface="Times New Roman" panose="02020603050405020304" pitchFamily="18" charset="0"/>
              <a:cs typeface="Times New Roman" panose="02020603050405020304" pitchFamily="18" charset="0"/>
            </a:endParaRPr>
          </a:p>
          <a:p>
            <a:pPr marL="1905" indent="-344805" defTabSz="914400">
              <a:lnSpc>
                <a:spcPct val="100000"/>
              </a:lnSpc>
              <a:spcBef>
                <a:spcPct val="0"/>
              </a:spcBef>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a:t>
            </a:r>
            <a:r>
              <a:rPr lang="en-US" altLang="zh-CN" sz="2000" b="1" dirty="0" err="1">
                <a:latin typeface="Times New Roman" panose="02020603050405020304" pitchFamily="18" charset="0"/>
                <a:cs typeface="Times New Roman" panose="02020603050405020304" pitchFamily="18" charset="0"/>
                <a:sym typeface="+mn-ea"/>
              </a:rPr>
              <a:t>t.value</a:t>
            </a:r>
            <a:r>
              <a:rPr lang="en-US" altLang="zh-CN" sz="2000" b="1" dirty="0">
                <a:latin typeface="Times New Roman" panose="02020603050405020304" pitchFamily="18" charset="0"/>
                <a:cs typeface="Times New Roman" panose="02020603050405020304" pitchFamily="18" charset="0"/>
                <a:sym typeface="+mn-ea"/>
              </a:rPr>
              <a:t> = 1            #</a:t>
            </a:r>
            <a:r>
              <a:rPr lang="zh-CN" altLang="en-US" sz="2000" b="1" dirty="0">
                <a:latin typeface="Times New Roman" panose="02020603050405020304" pitchFamily="18" charset="0"/>
                <a:cs typeface="Times New Roman" panose="02020603050405020304" pitchFamily="18" charset="0"/>
                <a:sym typeface="+mn-ea"/>
              </a:rPr>
              <a:t>为对象动态增加属性和对应的私有数据成员</a:t>
            </a:r>
            <a:endParaRPr lang="zh-CN" altLang="en-US" sz="2000" b="1" dirty="0">
              <a:latin typeface="Times New Roman" panose="02020603050405020304" pitchFamily="18" charset="0"/>
              <a:cs typeface="Times New Roman" panose="02020603050405020304" pitchFamily="18" charset="0"/>
            </a:endParaRPr>
          </a:p>
          <a:p>
            <a:pPr marL="1905" indent="-344805" defTabSz="914400">
              <a:lnSpc>
                <a:spcPct val="100000"/>
              </a:lnSpc>
              <a:spcBef>
                <a:spcPct val="0"/>
              </a:spcBef>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a:t>
            </a:r>
            <a:r>
              <a:rPr lang="en-US" altLang="zh-CN" sz="2000" b="1" dirty="0" err="1">
                <a:latin typeface="Times New Roman" panose="02020603050405020304" pitchFamily="18" charset="0"/>
                <a:cs typeface="Times New Roman" panose="02020603050405020304" pitchFamily="18" charset="0"/>
                <a:sym typeface="+mn-ea"/>
              </a:rPr>
              <a:t>t.show</a:t>
            </a:r>
            <a:r>
              <a:rPr lang="en-US" altLang="zh-CN" sz="2000" b="1" dirty="0">
                <a:latin typeface="Times New Roman" panose="02020603050405020304" pitchFamily="18" charset="0"/>
                <a:cs typeface="Times New Roman" panose="02020603050405020304" pitchFamily="18" charset="0"/>
                <a:sym typeface="+mn-ea"/>
              </a:rPr>
              <a:t>()</a:t>
            </a:r>
            <a:endParaRPr lang="en-US" altLang="zh-CN" sz="2000" b="1" dirty="0">
              <a:latin typeface="Times New Roman" panose="02020603050405020304" pitchFamily="18" charset="0"/>
              <a:cs typeface="Times New Roman" panose="02020603050405020304" pitchFamily="18" charset="0"/>
            </a:endParaRPr>
          </a:p>
          <a:p>
            <a:pPr marL="1905" indent="-344805" defTabSz="914400">
              <a:lnSpc>
                <a:spcPct val="100000"/>
              </a:lnSpc>
              <a:spcBef>
                <a:spcPct val="0"/>
              </a:spcBef>
              <a:buSzPct val="90000"/>
              <a:buFont typeface="Wingdings" panose="05000000000000000000" pitchFamily="2" charset="2"/>
              <a:buNone/>
            </a:pPr>
            <a:r>
              <a:rPr lang="en-US" altLang="zh-CN" sz="2000" b="1" dirty="0">
                <a:solidFill>
                  <a:srgbClr val="00B0F0"/>
                </a:solidFill>
                <a:latin typeface="Times New Roman" panose="02020603050405020304" pitchFamily="18" charset="0"/>
                <a:cs typeface="Times New Roman" panose="02020603050405020304" pitchFamily="18" charset="0"/>
                <a:sym typeface="+mn-ea"/>
              </a:rPr>
              <a:t>1</a:t>
            </a:r>
            <a:endParaRPr lang="en-US" altLang="zh-CN" sz="2000" b="1" dirty="0">
              <a:solidFill>
                <a:srgbClr val="00B0F0"/>
              </a:solidFill>
              <a:latin typeface="Times New Roman" panose="02020603050405020304" pitchFamily="18" charset="0"/>
              <a:cs typeface="Times New Roman" panose="02020603050405020304" pitchFamily="18" charset="0"/>
            </a:endParaRPr>
          </a:p>
          <a:p>
            <a:pPr marL="1905" indent="-344805" defTabSz="914400">
              <a:lnSpc>
                <a:spcPct val="100000"/>
              </a:lnSpc>
              <a:spcBef>
                <a:spcPct val="0"/>
              </a:spcBef>
              <a:buSzPct val="90000"/>
              <a:buFont typeface="Wingdings" panose="05000000000000000000" pitchFamily="2" charset="2"/>
              <a:buNone/>
            </a:pPr>
            <a:r>
              <a:rPr lang="en-US" altLang="zh-CN" sz="2000" b="1" dirty="0">
                <a:latin typeface="Times New Roman" panose="02020603050405020304" pitchFamily="18" charset="0"/>
                <a:cs typeface="Times New Roman" panose="02020603050405020304" pitchFamily="18" charset="0"/>
                <a:sym typeface="+mn-ea"/>
              </a:rPr>
              <a:t>&gt;&gt;&gt; </a:t>
            </a:r>
            <a:r>
              <a:rPr lang="en-US" altLang="zh-CN" sz="2000" b="1" dirty="0" err="1">
                <a:latin typeface="Times New Roman" panose="02020603050405020304" pitchFamily="18" charset="0"/>
                <a:cs typeface="Times New Roman" panose="02020603050405020304" pitchFamily="18" charset="0"/>
                <a:sym typeface="+mn-ea"/>
              </a:rPr>
              <a:t>t.value</a:t>
            </a:r>
            <a:endParaRPr lang="en-US" altLang="zh-CN" sz="2000" b="1" dirty="0">
              <a:latin typeface="Times New Roman" panose="02020603050405020304" pitchFamily="18" charset="0"/>
              <a:cs typeface="Times New Roman" panose="02020603050405020304" pitchFamily="18" charset="0"/>
            </a:endParaRPr>
          </a:p>
          <a:p>
            <a:pPr marL="1905" indent="-344805" defTabSz="914400">
              <a:lnSpc>
                <a:spcPct val="100000"/>
              </a:lnSpc>
              <a:spcBef>
                <a:spcPct val="0"/>
              </a:spcBef>
              <a:buSzPct val="90000"/>
              <a:buFont typeface="Wingdings" panose="05000000000000000000" pitchFamily="2" charset="2"/>
              <a:buNone/>
            </a:pPr>
            <a:r>
              <a:rPr lang="en-US" altLang="zh-CN" sz="2000" b="1" dirty="0">
                <a:solidFill>
                  <a:srgbClr val="00B0F0"/>
                </a:solidFill>
                <a:latin typeface="Times New Roman" panose="02020603050405020304" pitchFamily="18" charset="0"/>
                <a:cs typeface="Times New Roman" panose="02020603050405020304" pitchFamily="18" charset="0"/>
                <a:sym typeface="+mn-ea"/>
              </a:rPr>
              <a:t>1</a:t>
            </a:r>
            <a:endParaRPr lang="en-US"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27</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6.3  </a:t>
            </a:r>
            <a:r>
              <a:rPr lang="zh-CN" altLang="en-US"/>
              <a:t>继承</a:t>
            </a:r>
          </a:p>
        </p:txBody>
      </p:sp>
      <p:sp>
        <p:nvSpPr>
          <p:cNvPr id="3" name="内容占位符 2"/>
          <p:cNvSpPr>
            <a:spLocks noGrp="1"/>
          </p:cNvSpPr>
          <p:nvPr>
            <p:ph idx="1"/>
          </p:nvPr>
        </p:nvSpPr>
        <p:spPr/>
        <p:txBody>
          <a:bodyPr>
            <a:normAutofit lnSpcReduction="10000"/>
          </a:bodyPr>
          <a:lstStyle/>
          <a:p>
            <a:pPr defTabSz="914400">
              <a:lnSpc>
                <a:spcPct val="130000"/>
              </a:lnSpc>
              <a:spcBef>
                <a:spcPts val="600"/>
              </a:spcBef>
              <a:spcAft>
                <a:spcPts val="600"/>
              </a:spcAft>
              <a:buSzPct val="90000"/>
              <a:buFont typeface="Arial" panose="020B0604020202020204" pitchFamily="34" charset="0"/>
              <a:buChar char="•"/>
            </a:pPr>
            <a:r>
              <a:rPr lang="zh-CN" altLang="en-US" sz="2400" b="1" dirty="0">
                <a:sym typeface="+mn-ea"/>
              </a:rPr>
              <a:t>继承是用来实现</a:t>
            </a:r>
            <a:r>
              <a:rPr lang="zh-CN" altLang="en-US" sz="2400" b="1" dirty="0">
                <a:solidFill>
                  <a:srgbClr val="FF0000"/>
                </a:solidFill>
                <a:sym typeface="+mn-ea"/>
              </a:rPr>
              <a:t>代码复用和设计复用</a:t>
            </a:r>
            <a:r>
              <a:rPr lang="zh-CN" altLang="en-US" sz="2400" b="1" dirty="0">
                <a:sym typeface="+mn-ea"/>
              </a:rPr>
              <a:t>的机制，是面向对象程序设计的重要特性之一。设计一个新类时，如果可以继承一个已有的设计良好的类然后进行二次开发，无疑会大幅度减少开发工作量。</a:t>
            </a:r>
            <a:endParaRPr lang="zh-CN" altLang="en-US" sz="2400" b="1" dirty="0"/>
          </a:p>
          <a:p>
            <a:pPr defTabSz="914400">
              <a:lnSpc>
                <a:spcPct val="130000"/>
              </a:lnSpc>
              <a:spcBef>
                <a:spcPts val="600"/>
              </a:spcBef>
              <a:spcAft>
                <a:spcPts val="600"/>
              </a:spcAft>
              <a:buSzPct val="90000"/>
              <a:buFont typeface="Arial" panose="020B0604020202020204" pitchFamily="34" charset="0"/>
              <a:buChar char="•"/>
            </a:pPr>
            <a:r>
              <a:rPr lang="zh-CN" altLang="en-US" sz="2400" b="1" dirty="0">
                <a:sym typeface="+mn-ea"/>
              </a:rPr>
              <a:t>在继承关系中，已有的、设计好的类称为</a:t>
            </a:r>
            <a:r>
              <a:rPr lang="zh-CN" altLang="en-US" sz="2400" b="1" dirty="0">
                <a:solidFill>
                  <a:srgbClr val="FF0000"/>
                </a:solidFill>
                <a:sym typeface="+mn-ea"/>
              </a:rPr>
              <a:t>父类或基类</a:t>
            </a:r>
            <a:r>
              <a:rPr lang="zh-CN" altLang="en-US" sz="2400" b="1" dirty="0">
                <a:sym typeface="+mn-ea"/>
              </a:rPr>
              <a:t>，新设计的类称为</a:t>
            </a:r>
            <a:r>
              <a:rPr lang="zh-CN" altLang="en-US" sz="2400" b="1" dirty="0">
                <a:solidFill>
                  <a:srgbClr val="FF0000"/>
                </a:solidFill>
                <a:sym typeface="+mn-ea"/>
              </a:rPr>
              <a:t>子类或派生类</a:t>
            </a:r>
            <a:r>
              <a:rPr lang="zh-CN" altLang="en-US" sz="2400" b="1" dirty="0">
                <a:sym typeface="+mn-ea"/>
              </a:rPr>
              <a:t>。派生类可以继承父类的公有成员，但是</a:t>
            </a:r>
            <a:r>
              <a:rPr lang="zh-CN" altLang="en-US" sz="2400" b="1" dirty="0">
                <a:solidFill>
                  <a:srgbClr val="FF0000"/>
                </a:solidFill>
                <a:sym typeface="+mn-ea"/>
              </a:rPr>
              <a:t>不能继承其私有成员</a:t>
            </a:r>
            <a:r>
              <a:rPr lang="zh-CN" altLang="en-US" sz="2400" b="1" dirty="0">
                <a:sym typeface="+mn-ea"/>
              </a:rPr>
              <a:t>。如果需要在派生类中调用基类的方法，可以使用内置函数</a:t>
            </a:r>
            <a:r>
              <a:rPr lang="en-US" altLang="zh-CN" sz="2400" b="1" dirty="0">
                <a:sym typeface="+mn-ea"/>
              </a:rPr>
              <a:t>super()</a:t>
            </a:r>
            <a:r>
              <a:rPr lang="zh-CN" altLang="en-US" sz="2400" b="1" dirty="0">
                <a:sym typeface="+mn-ea"/>
              </a:rPr>
              <a:t>或者通过“基类名</a:t>
            </a:r>
            <a:r>
              <a:rPr lang="en-US" altLang="zh-CN" sz="2400" b="1" dirty="0">
                <a:sym typeface="+mn-ea"/>
              </a:rPr>
              <a:t>.</a:t>
            </a:r>
            <a:r>
              <a:rPr lang="zh-CN" altLang="en-US" sz="2400" b="1" dirty="0">
                <a:sym typeface="+mn-ea"/>
              </a:rPr>
              <a:t>方法名</a:t>
            </a:r>
            <a:r>
              <a:rPr lang="en-US" altLang="zh-CN" sz="2400" b="1" dirty="0">
                <a:sym typeface="+mn-ea"/>
              </a:rPr>
              <a:t>()”</a:t>
            </a:r>
            <a:r>
              <a:rPr lang="zh-CN" altLang="en-US" sz="2400" b="1" dirty="0">
                <a:sym typeface="+mn-ea"/>
              </a:rPr>
              <a:t>的方式来实现这一目的。</a:t>
            </a:r>
            <a:endParaRPr lang="zh-CN" altLang="en-US" sz="2400" b="1" dirty="0"/>
          </a:p>
          <a:p>
            <a:pPr defTabSz="914400">
              <a:lnSpc>
                <a:spcPct val="130000"/>
              </a:lnSpc>
              <a:spcBef>
                <a:spcPts val="600"/>
              </a:spcBef>
              <a:spcAft>
                <a:spcPts val="600"/>
              </a:spcAft>
              <a:buSzPct val="90000"/>
              <a:buFont typeface="Arial" panose="020B0604020202020204" pitchFamily="34" charset="0"/>
              <a:buChar char="•"/>
            </a:pPr>
            <a:r>
              <a:rPr lang="en-US" altLang="zh-CN" sz="2400" b="1" dirty="0">
                <a:sym typeface="+mn-ea"/>
              </a:rPr>
              <a:t>Python</a:t>
            </a:r>
            <a:r>
              <a:rPr lang="zh-CN" altLang="en-US" sz="2400" b="1" dirty="0">
                <a:solidFill>
                  <a:srgbClr val="FF0000"/>
                </a:solidFill>
                <a:sym typeface="+mn-ea"/>
              </a:rPr>
              <a:t>支持多继承</a:t>
            </a:r>
            <a:r>
              <a:rPr lang="zh-CN" altLang="en-US" sz="2400" b="1" dirty="0">
                <a:sym typeface="+mn-ea"/>
              </a:rPr>
              <a:t>，如果父类中有相同的方法名，而在子类中使用时没有指定父类名，则</a:t>
            </a:r>
            <a:r>
              <a:rPr lang="en-US" altLang="zh-CN" sz="2400" b="1" dirty="0">
                <a:sym typeface="+mn-ea"/>
              </a:rPr>
              <a:t>Python</a:t>
            </a:r>
            <a:r>
              <a:rPr lang="zh-CN" altLang="en-US" sz="2400" b="1" dirty="0">
                <a:sym typeface="+mn-ea"/>
              </a:rPr>
              <a:t>解释器将</a:t>
            </a:r>
            <a:r>
              <a:rPr lang="zh-CN" altLang="en-US" sz="2400" b="1" dirty="0">
                <a:solidFill>
                  <a:srgbClr val="FF0000"/>
                </a:solidFill>
                <a:sym typeface="+mn-ea"/>
              </a:rPr>
              <a:t>从左向右</a:t>
            </a:r>
            <a:r>
              <a:rPr lang="zh-CN" altLang="en-US" sz="2400" b="1" dirty="0">
                <a:sym typeface="+mn-ea"/>
              </a:rPr>
              <a:t>按顺序进行搜索。</a:t>
            </a:r>
            <a:endParaRPr lang="zh-CN" altLang="en-US" sz="2400" b="1"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28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6.3  </a:t>
            </a:r>
            <a:r>
              <a:rPr lang="zh-CN" altLang="en-US">
                <a:sym typeface="+mn-ea"/>
              </a:rPr>
              <a:t>继承</a:t>
            </a:r>
            <a:endParaRPr lang="zh-CN" altLang="en-US"/>
          </a:p>
        </p:txBody>
      </p:sp>
      <p:sp>
        <p:nvSpPr>
          <p:cNvPr id="3" name="内容占位符 2"/>
          <p:cNvSpPr>
            <a:spLocks noGrp="1"/>
          </p:cNvSpPr>
          <p:nvPr>
            <p:ph idx="1"/>
          </p:nvPr>
        </p:nvSpPr>
        <p:spPr>
          <a:xfrm>
            <a:off x="838200" y="1199626"/>
            <a:ext cx="10515600" cy="5309125"/>
          </a:xfrm>
        </p:spPr>
        <p:txBody>
          <a:bodyPr>
            <a:normAutofit/>
          </a:bodyPr>
          <a:lstStyle/>
          <a:p>
            <a:pPr marL="114300" indent="-457200" defTabSz="914400" fontAlgn="base">
              <a:lnSpc>
                <a:spcPts val="1600"/>
              </a:lnSpc>
              <a:buSzPct val="90000"/>
              <a:buFont typeface="Arial" panose="020B0604020202020204" pitchFamily="34" charset="0"/>
              <a:buChar char="•"/>
            </a:pPr>
            <a:r>
              <a:rPr lang="zh-CN" altLang="en-US" sz="2400" dirty="0">
                <a:effectLst/>
                <a:latin typeface="Times New Roman" panose="02020603050405020304" pitchFamily="18" charset="0"/>
                <a:cs typeface="Times New Roman" panose="02020603050405020304" pitchFamily="18" charset="0"/>
                <a:sym typeface="+mn-ea"/>
              </a:rPr>
              <a:t>例</a:t>
            </a:r>
            <a:r>
              <a:rPr lang="en-US" altLang="zh-CN" sz="2400" dirty="0">
                <a:effectLst/>
                <a:latin typeface="Times New Roman" panose="02020603050405020304" pitchFamily="18" charset="0"/>
                <a:cs typeface="Times New Roman" panose="02020603050405020304" pitchFamily="18" charset="0"/>
                <a:sym typeface="+mn-ea"/>
              </a:rPr>
              <a:t>6-1  </a:t>
            </a:r>
            <a:r>
              <a:rPr lang="zh-CN" altLang="en-US" sz="2400" dirty="0">
                <a:effectLst/>
                <a:latin typeface="Times New Roman" panose="02020603050405020304" pitchFamily="18" charset="0"/>
                <a:cs typeface="Times New Roman" panose="02020603050405020304" pitchFamily="18" charset="0"/>
                <a:sym typeface="+mn-ea"/>
              </a:rPr>
              <a:t>在派生类中调用基类方法。</a:t>
            </a:r>
            <a:endParaRPr lang="zh-CN" altLang="en-US" sz="2400" strike="noStrike" kern="1200" baseline="0" noProof="1">
              <a:effectLst/>
              <a:latin typeface="Times New Roman" panose="02020603050405020304" pitchFamily="18" charset="0"/>
              <a:cs typeface="Times New Roman" panose="02020603050405020304" pitchFamily="18" charset="0"/>
            </a:endParaRPr>
          </a:p>
          <a:p>
            <a:pPr marL="0" indent="0" defTabSz="914400" fontAlgn="base">
              <a:lnSpc>
                <a:spcPts val="1600"/>
              </a:lnSpc>
              <a:spcBef>
                <a:spcPts val="0"/>
              </a:spcBef>
              <a:buSzPct val="90000"/>
              <a:buFont typeface="Wingdings" panose="05000000000000000000" charset="0"/>
              <a:buNone/>
            </a:pPr>
            <a:r>
              <a:rPr lang="en-US" altLang="zh-CN" sz="1800" strike="noStrike" kern="1200" baseline="0" noProof="1">
                <a:effectLst/>
                <a:latin typeface="Times New Roman" panose="02020603050405020304" pitchFamily="18" charset="0"/>
                <a:cs typeface="Times New Roman" panose="02020603050405020304" pitchFamily="18" charset="0"/>
              </a:rPr>
              <a:t>class Person(object): </a:t>
            </a:r>
          </a:p>
          <a:p>
            <a:pPr marL="0" indent="0" defTabSz="914400" fontAlgn="base">
              <a:lnSpc>
                <a:spcPts val="1600"/>
              </a:lnSpc>
              <a:spcBef>
                <a:spcPts val="0"/>
              </a:spcBef>
              <a:buSzPct val="90000"/>
              <a:buFont typeface="Wingdings" panose="05000000000000000000" charset="0"/>
              <a:buNone/>
            </a:pPr>
            <a:r>
              <a:rPr lang="en-US" altLang="zh-CN" sz="1800" strike="noStrike" kern="1200" baseline="0" noProof="1">
                <a:effectLst/>
                <a:latin typeface="Times New Roman" panose="02020603050405020304" pitchFamily="18" charset="0"/>
                <a:cs typeface="Times New Roman" panose="02020603050405020304" pitchFamily="18" charset="0"/>
              </a:rPr>
              <a:t>    def __init__(self, name='', age=20, sex='man'):</a:t>
            </a:r>
          </a:p>
          <a:p>
            <a:pPr marL="0" indent="0" defTabSz="914400" fontAlgn="base">
              <a:lnSpc>
                <a:spcPts val="1600"/>
              </a:lnSpc>
              <a:spcBef>
                <a:spcPts val="0"/>
              </a:spcBef>
              <a:buSzPct val="90000"/>
              <a:buFont typeface="Wingdings" panose="05000000000000000000" charset="0"/>
              <a:buNone/>
            </a:pPr>
            <a:r>
              <a:rPr lang="en-US" altLang="zh-CN" sz="1800" strike="noStrike" kern="1200" baseline="0" noProof="1">
                <a:effectLst/>
                <a:latin typeface="Times New Roman" panose="02020603050405020304" pitchFamily="18" charset="0"/>
                <a:cs typeface="Times New Roman" panose="02020603050405020304" pitchFamily="18" charset="0"/>
              </a:rPr>
              <a:t>        #通过调用方法进行初始化，这样可以对参数进行更好地控制</a:t>
            </a:r>
          </a:p>
          <a:p>
            <a:pPr marL="0" indent="0" defTabSz="914400" fontAlgn="base">
              <a:lnSpc>
                <a:spcPts val="1600"/>
              </a:lnSpc>
              <a:spcBef>
                <a:spcPts val="0"/>
              </a:spcBef>
              <a:buSzPct val="90000"/>
              <a:buFont typeface="Wingdings" panose="05000000000000000000" charset="0"/>
              <a:buNone/>
            </a:pPr>
            <a:r>
              <a:rPr lang="en-US" altLang="zh-CN" sz="1800" strike="noStrike" kern="1200" baseline="0" noProof="1">
                <a:effectLst/>
                <a:latin typeface="Times New Roman" panose="02020603050405020304" pitchFamily="18" charset="0"/>
                <a:cs typeface="Times New Roman" panose="02020603050405020304" pitchFamily="18" charset="0"/>
              </a:rPr>
              <a:t>        self.setName(name)</a:t>
            </a:r>
          </a:p>
          <a:p>
            <a:pPr marL="0" indent="0" defTabSz="914400" fontAlgn="base">
              <a:lnSpc>
                <a:spcPts val="1600"/>
              </a:lnSpc>
              <a:spcBef>
                <a:spcPts val="0"/>
              </a:spcBef>
              <a:buSzPct val="90000"/>
              <a:buFont typeface="Wingdings" panose="05000000000000000000" charset="0"/>
              <a:buNone/>
            </a:pPr>
            <a:r>
              <a:rPr lang="en-US" altLang="zh-CN" sz="1800" strike="noStrike" kern="1200" baseline="0" noProof="1">
                <a:effectLst/>
                <a:latin typeface="Times New Roman" panose="02020603050405020304" pitchFamily="18" charset="0"/>
                <a:cs typeface="Times New Roman" panose="02020603050405020304" pitchFamily="18" charset="0"/>
              </a:rPr>
              <a:t>        self.setAge(age)</a:t>
            </a:r>
          </a:p>
          <a:p>
            <a:pPr marL="0" indent="0" defTabSz="914400" fontAlgn="base">
              <a:lnSpc>
                <a:spcPts val="1600"/>
              </a:lnSpc>
              <a:spcBef>
                <a:spcPts val="0"/>
              </a:spcBef>
              <a:buSzPct val="90000"/>
              <a:buFont typeface="Wingdings" panose="05000000000000000000" charset="0"/>
              <a:buNone/>
            </a:pPr>
            <a:r>
              <a:rPr lang="en-US" altLang="zh-CN" sz="1800" strike="noStrike" kern="1200" baseline="0" noProof="1">
                <a:effectLst/>
                <a:latin typeface="Times New Roman" panose="02020603050405020304" pitchFamily="18" charset="0"/>
                <a:cs typeface="Times New Roman" panose="02020603050405020304" pitchFamily="18" charset="0"/>
              </a:rPr>
              <a:t>        self.setSex(sex)</a:t>
            </a:r>
          </a:p>
          <a:p>
            <a:pPr marL="0" indent="0" defTabSz="914400" fontAlgn="base">
              <a:lnSpc>
                <a:spcPts val="1600"/>
              </a:lnSpc>
              <a:spcBef>
                <a:spcPts val="0"/>
              </a:spcBef>
              <a:buSzPct val="90000"/>
              <a:buFont typeface="Wingdings" panose="05000000000000000000" charset="0"/>
              <a:buNone/>
            </a:pPr>
            <a:endParaRPr lang="en-US" altLang="zh-CN" sz="1800" strike="noStrike" kern="1200" baseline="0" noProof="1">
              <a:effectLst/>
              <a:latin typeface="Times New Roman" panose="02020603050405020304" pitchFamily="18" charset="0"/>
              <a:cs typeface="Times New Roman" panose="02020603050405020304" pitchFamily="18" charset="0"/>
            </a:endParaRPr>
          </a:p>
          <a:p>
            <a:pPr marL="0" indent="0" defTabSz="914400" fontAlgn="base">
              <a:lnSpc>
                <a:spcPts val="1600"/>
              </a:lnSpc>
              <a:spcBef>
                <a:spcPts val="0"/>
              </a:spcBef>
              <a:buSzPct val="90000"/>
              <a:buFont typeface="Wingdings" panose="05000000000000000000" charset="0"/>
              <a:buNone/>
            </a:pPr>
            <a:r>
              <a:rPr lang="en-US" altLang="zh-CN" sz="1800" strike="noStrike" kern="1200" baseline="0" noProof="1">
                <a:effectLst/>
                <a:latin typeface="Times New Roman" panose="02020603050405020304" pitchFamily="18" charset="0"/>
                <a:cs typeface="Times New Roman" panose="02020603050405020304" pitchFamily="18" charset="0"/>
              </a:rPr>
              <a:t>    def setName(self, name):</a:t>
            </a:r>
          </a:p>
          <a:p>
            <a:pPr marL="0" indent="0" defTabSz="914400" fontAlgn="base">
              <a:lnSpc>
                <a:spcPts val="1600"/>
              </a:lnSpc>
              <a:spcBef>
                <a:spcPts val="0"/>
              </a:spcBef>
              <a:buSzPct val="90000"/>
              <a:buFont typeface="Wingdings" panose="05000000000000000000" charset="0"/>
              <a:buNone/>
            </a:pPr>
            <a:r>
              <a:rPr lang="en-US" altLang="zh-CN" sz="1800" strike="noStrike" kern="1200" baseline="0" noProof="1">
                <a:effectLst/>
                <a:latin typeface="Times New Roman" panose="02020603050405020304" pitchFamily="18" charset="0"/>
                <a:cs typeface="Times New Roman" panose="02020603050405020304" pitchFamily="18" charset="0"/>
              </a:rPr>
              <a:t>        if not isinstance(name, str):</a:t>
            </a:r>
          </a:p>
          <a:p>
            <a:pPr marL="0" indent="0" defTabSz="914400" fontAlgn="base">
              <a:lnSpc>
                <a:spcPts val="1600"/>
              </a:lnSpc>
              <a:spcBef>
                <a:spcPts val="0"/>
              </a:spcBef>
              <a:buSzPct val="90000"/>
              <a:buFont typeface="Wingdings" panose="05000000000000000000" charset="0"/>
              <a:buNone/>
            </a:pPr>
            <a:r>
              <a:rPr lang="en-US" altLang="zh-CN" sz="1800" strike="noStrike" kern="1200" baseline="0" noProof="1">
                <a:effectLst/>
                <a:latin typeface="Times New Roman" panose="02020603050405020304" pitchFamily="18" charset="0"/>
                <a:cs typeface="Times New Roman" panose="02020603050405020304" pitchFamily="18" charset="0"/>
              </a:rPr>
              <a:t>            raise Exception('name must be string.')</a:t>
            </a:r>
          </a:p>
          <a:p>
            <a:pPr marL="0" indent="0" defTabSz="914400" fontAlgn="base">
              <a:lnSpc>
                <a:spcPts val="1600"/>
              </a:lnSpc>
              <a:spcBef>
                <a:spcPts val="0"/>
              </a:spcBef>
              <a:buSzPct val="90000"/>
              <a:buFont typeface="Wingdings" panose="05000000000000000000" charset="0"/>
              <a:buNone/>
            </a:pPr>
            <a:r>
              <a:rPr lang="en-US" altLang="zh-CN" sz="1800" strike="noStrike" kern="1200" baseline="0" noProof="1">
                <a:effectLst/>
                <a:latin typeface="Times New Roman" panose="02020603050405020304" pitchFamily="18" charset="0"/>
                <a:cs typeface="Times New Roman" panose="02020603050405020304" pitchFamily="18" charset="0"/>
              </a:rPr>
              <a:t>        self.__name = name</a:t>
            </a:r>
          </a:p>
          <a:p>
            <a:pPr marL="0" indent="0" defTabSz="914400" fontAlgn="base">
              <a:lnSpc>
                <a:spcPts val="1600"/>
              </a:lnSpc>
              <a:spcBef>
                <a:spcPts val="0"/>
              </a:spcBef>
              <a:buSzPct val="90000"/>
              <a:buFont typeface="Wingdings" panose="05000000000000000000" charset="0"/>
              <a:buNone/>
            </a:pPr>
            <a:endParaRPr lang="en-US" altLang="zh-CN" sz="1800" strike="noStrike" kern="1200" baseline="0" noProof="1">
              <a:effectLst/>
              <a:latin typeface="Times New Roman" panose="02020603050405020304" pitchFamily="18" charset="0"/>
              <a:cs typeface="Times New Roman" panose="02020603050405020304" pitchFamily="18" charset="0"/>
            </a:endParaRPr>
          </a:p>
          <a:p>
            <a:pPr marL="0" indent="0" defTabSz="914400" fontAlgn="base">
              <a:lnSpc>
                <a:spcPts val="1600"/>
              </a:lnSpc>
              <a:spcBef>
                <a:spcPts val="0"/>
              </a:spcBef>
              <a:buSzPct val="90000"/>
              <a:buFont typeface="Wingdings" panose="05000000000000000000" charset="0"/>
              <a:buNone/>
            </a:pPr>
            <a:r>
              <a:rPr lang="en-US" altLang="zh-CN" sz="1800" strike="noStrike" kern="1200" baseline="0" noProof="1">
                <a:effectLst/>
                <a:latin typeface="Times New Roman" panose="02020603050405020304" pitchFamily="18" charset="0"/>
                <a:cs typeface="Times New Roman" panose="02020603050405020304" pitchFamily="18" charset="0"/>
              </a:rPr>
              <a:t>    def setAge(self, age):</a:t>
            </a:r>
          </a:p>
          <a:p>
            <a:pPr marL="0" indent="0" defTabSz="914400" fontAlgn="base">
              <a:lnSpc>
                <a:spcPts val="1600"/>
              </a:lnSpc>
              <a:spcBef>
                <a:spcPts val="0"/>
              </a:spcBef>
              <a:buSzPct val="90000"/>
              <a:buFont typeface="Wingdings" panose="05000000000000000000" charset="0"/>
              <a:buNone/>
            </a:pPr>
            <a:r>
              <a:rPr lang="en-US" altLang="zh-CN" sz="1800" strike="noStrike" kern="1200" baseline="0" noProof="1">
                <a:effectLst/>
                <a:latin typeface="Times New Roman" panose="02020603050405020304" pitchFamily="18" charset="0"/>
                <a:cs typeface="Times New Roman" panose="02020603050405020304" pitchFamily="18" charset="0"/>
              </a:rPr>
              <a:t>        if type(age) != int:</a:t>
            </a:r>
          </a:p>
          <a:p>
            <a:pPr marL="0" indent="0" defTabSz="914400" fontAlgn="base">
              <a:lnSpc>
                <a:spcPts val="1600"/>
              </a:lnSpc>
              <a:spcBef>
                <a:spcPts val="0"/>
              </a:spcBef>
              <a:buSzPct val="90000"/>
              <a:buFont typeface="Wingdings" panose="05000000000000000000" charset="0"/>
              <a:buNone/>
            </a:pPr>
            <a:r>
              <a:rPr lang="en-US" altLang="zh-CN" sz="1800" strike="noStrike" kern="1200" baseline="0" noProof="1">
                <a:effectLst/>
                <a:latin typeface="Times New Roman" panose="02020603050405020304" pitchFamily="18" charset="0"/>
                <a:cs typeface="Times New Roman" panose="02020603050405020304" pitchFamily="18" charset="0"/>
              </a:rPr>
              <a:t>            raise Exception('age must be integer.')</a:t>
            </a:r>
          </a:p>
          <a:p>
            <a:pPr marL="0" indent="0" defTabSz="914400" fontAlgn="base">
              <a:lnSpc>
                <a:spcPts val="1600"/>
              </a:lnSpc>
              <a:spcBef>
                <a:spcPts val="0"/>
              </a:spcBef>
              <a:buSzPct val="90000"/>
              <a:buFont typeface="Wingdings" panose="05000000000000000000" charset="0"/>
              <a:buNone/>
            </a:pPr>
            <a:r>
              <a:rPr lang="en-US" altLang="zh-CN" sz="1800" strike="noStrike" kern="1200" baseline="0" noProof="1">
                <a:effectLst/>
                <a:latin typeface="Times New Roman" panose="02020603050405020304" pitchFamily="18" charset="0"/>
                <a:cs typeface="Times New Roman" panose="02020603050405020304" pitchFamily="18" charset="0"/>
              </a:rPr>
              <a:t>        self.__age = age</a:t>
            </a:r>
          </a:p>
          <a:p>
            <a:pPr marL="0" indent="0" defTabSz="914400" fontAlgn="base">
              <a:lnSpc>
                <a:spcPts val="1600"/>
              </a:lnSpc>
              <a:spcBef>
                <a:spcPts val="0"/>
              </a:spcBef>
              <a:buSzPct val="90000"/>
              <a:buFont typeface="Wingdings" panose="05000000000000000000" charset="0"/>
              <a:buNone/>
            </a:pPr>
            <a:endParaRPr lang="en-US" altLang="zh-CN" sz="1800" strike="noStrike" kern="1200" baseline="0" noProof="1">
              <a:effectLst/>
              <a:latin typeface="Times New Roman" panose="02020603050405020304" pitchFamily="18" charset="0"/>
              <a:cs typeface="Times New Roman" panose="02020603050405020304" pitchFamily="18" charset="0"/>
            </a:endParaRPr>
          </a:p>
          <a:p>
            <a:pPr marL="0" indent="0" defTabSz="914400" fontAlgn="base">
              <a:lnSpc>
                <a:spcPts val="1600"/>
              </a:lnSpc>
              <a:spcBef>
                <a:spcPts val="0"/>
              </a:spcBef>
              <a:buSzPct val="90000"/>
              <a:buFont typeface="Wingdings" panose="05000000000000000000" charset="0"/>
              <a:buNone/>
            </a:pPr>
            <a:r>
              <a:rPr lang="en-US" altLang="zh-CN" sz="1800" strike="noStrike" kern="1200" baseline="0" noProof="1">
                <a:effectLst/>
                <a:latin typeface="Times New Roman" panose="02020603050405020304" pitchFamily="18" charset="0"/>
                <a:cs typeface="Times New Roman" panose="02020603050405020304" pitchFamily="18" charset="0"/>
              </a:rPr>
              <a:t>    def setSex(self, sex):</a:t>
            </a:r>
          </a:p>
          <a:p>
            <a:pPr marL="0" indent="0" defTabSz="914400" fontAlgn="base">
              <a:lnSpc>
                <a:spcPts val="1600"/>
              </a:lnSpc>
              <a:spcBef>
                <a:spcPts val="0"/>
              </a:spcBef>
              <a:buSzPct val="90000"/>
              <a:buFont typeface="Wingdings" panose="05000000000000000000" charset="0"/>
              <a:buNone/>
            </a:pPr>
            <a:r>
              <a:rPr lang="en-US" altLang="zh-CN" sz="1800" strike="noStrike" kern="1200" baseline="0" noProof="1">
                <a:effectLst/>
                <a:latin typeface="Times New Roman" panose="02020603050405020304" pitchFamily="18" charset="0"/>
                <a:cs typeface="Times New Roman" panose="02020603050405020304" pitchFamily="18" charset="0"/>
              </a:rPr>
              <a:t>        if sex not in ('man', 'woman'):</a:t>
            </a:r>
          </a:p>
          <a:p>
            <a:pPr marL="0" indent="0" defTabSz="914400" fontAlgn="base">
              <a:lnSpc>
                <a:spcPts val="1600"/>
              </a:lnSpc>
              <a:spcBef>
                <a:spcPts val="0"/>
              </a:spcBef>
              <a:buSzPct val="90000"/>
              <a:buFont typeface="Wingdings" panose="05000000000000000000" charset="0"/>
              <a:buNone/>
            </a:pPr>
            <a:r>
              <a:rPr lang="en-US" altLang="zh-CN" sz="1800" strike="noStrike" kern="1200" baseline="0" noProof="1">
                <a:effectLst/>
                <a:latin typeface="Times New Roman" panose="02020603050405020304" pitchFamily="18" charset="0"/>
                <a:cs typeface="Times New Roman" panose="02020603050405020304" pitchFamily="18" charset="0"/>
              </a:rPr>
              <a:t>            raise Exception('sex must be "man" or "woman"')</a:t>
            </a:r>
          </a:p>
          <a:p>
            <a:pPr marL="0" indent="0" defTabSz="914400" fontAlgn="base">
              <a:lnSpc>
                <a:spcPts val="1600"/>
              </a:lnSpc>
              <a:spcBef>
                <a:spcPts val="0"/>
              </a:spcBef>
              <a:buSzPct val="90000"/>
              <a:buFont typeface="Wingdings" panose="05000000000000000000" charset="0"/>
              <a:buNone/>
            </a:pPr>
            <a:r>
              <a:rPr lang="en-US" altLang="zh-CN" sz="1800" strike="noStrike" kern="1200" baseline="0" noProof="1">
                <a:effectLst/>
                <a:latin typeface="Times New Roman" panose="02020603050405020304" pitchFamily="18" charset="0"/>
                <a:cs typeface="Times New Roman" panose="02020603050405020304" pitchFamily="18" charset="0"/>
              </a:rPr>
              <a:t>        self.__sex = sex</a:t>
            </a:r>
          </a:p>
          <a:p>
            <a:pPr marL="0" indent="0" defTabSz="914400" fontAlgn="base">
              <a:lnSpc>
                <a:spcPts val="1600"/>
              </a:lnSpc>
              <a:spcBef>
                <a:spcPts val="0"/>
              </a:spcBef>
              <a:buSzPct val="90000"/>
              <a:buFont typeface="Wingdings" panose="05000000000000000000" charset="0"/>
              <a:buNone/>
            </a:pPr>
            <a:endParaRPr lang="en-US" altLang="zh-CN" sz="1800" strike="noStrike" kern="1200" baseline="0" noProof="1">
              <a:effectLst/>
              <a:latin typeface="Times New Roman" panose="02020603050405020304" pitchFamily="18" charset="0"/>
              <a:cs typeface="Times New Roman" panose="02020603050405020304" pitchFamily="18" charset="0"/>
            </a:endParaRPr>
          </a:p>
          <a:p>
            <a:pPr marL="0" indent="0" defTabSz="914400" fontAlgn="base">
              <a:lnSpc>
                <a:spcPts val="1600"/>
              </a:lnSpc>
              <a:spcBef>
                <a:spcPts val="0"/>
              </a:spcBef>
              <a:buSzPct val="90000"/>
              <a:buFont typeface="Wingdings" panose="05000000000000000000" charset="0"/>
              <a:buNone/>
            </a:pPr>
            <a:r>
              <a:rPr lang="en-US" altLang="zh-CN" sz="1800" strike="noStrike" kern="1200" baseline="0" noProof="1">
                <a:effectLst/>
                <a:latin typeface="Times New Roman" panose="02020603050405020304" pitchFamily="18" charset="0"/>
                <a:cs typeface="Times New Roman" panose="02020603050405020304" pitchFamily="18" charset="0"/>
              </a:rPr>
              <a:t>    def show(self):</a:t>
            </a:r>
          </a:p>
          <a:p>
            <a:pPr marL="0" indent="0" defTabSz="914400" fontAlgn="base">
              <a:lnSpc>
                <a:spcPts val="1600"/>
              </a:lnSpc>
              <a:spcBef>
                <a:spcPts val="0"/>
              </a:spcBef>
              <a:buSzPct val="90000"/>
              <a:buFont typeface="Wingdings" panose="05000000000000000000" charset="0"/>
              <a:buNone/>
            </a:pPr>
            <a:r>
              <a:rPr lang="en-US" altLang="zh-CN" sz="1800" strike="noStrike" kern="1200" baseline="0" noProof="1">
                <a:effectLst/>
                <a:latin typeface="Times New Roman" panose="02020603050405020304" pitchFamily="18" charset="0"/>
                <a:cs typeface="Times New Roman" panose="02020603050405020304" pitchFamily="18" charset="0"/>
              </a:rPr>
              <a:t>        print(self.__name, self.__age, self.__sex, sep='\n')</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29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title"/>
          </p:nvPr>
        </p:nvSpPr>
        <p:spPr>
          <a:xfrm>
            <a:off x="578688" y="282143"/>
            <a:ext cx="5448039" cy="576262"/>
          </a:xfrm>
        </p:spPr>
        <p:txBody>
          <a:bodyPr>
            <a:normAutofit fontScale="90000"/>
          </a:bodyPr>
          <a:lstStyle/>
          <a:p>
            <a:pPr eaLnBrk="1" hangingPunct="1"/>
            <a:r>
              <a:rPr lang="en-US" altLang="zh-CN" dirty="0" smtClean="0">
                <a:ea typeface="宋体" panose="02010600030101010101" pitchFamily="2" charset="-122"/>
              </a:rPr>
              <a:t>9.1 </a:t>
            </a:r>
            <a:r>
              <a:rPr lang="zh-CN" altLang="en-US" dirty="0" smtClean="0">
                <a:ea typeface="宋体" panose="02010600030101010101" pitchFamily="2" charset="-122"/>
              </a:rPr>
              <a:t>面向对象概念</a:t>
            </a:r>
            <a:endParaRPr lang="en-GB" altLang="zh-CN" dirty="0" smtClean="0">
              <a:ea typeface="宋体" panose="02010600030101010101" pitchFamily="2" charset="-122"/>
            </a:endParaRPr>
          </a:p>
        </p:txBody>
      </p:sp>
      <p:sp>
        <p:nvSpPr>
          <p:cNvPr id="13315" name="Content Placeholder 2"/>
          <p:cNvSpPr>
            <a:spLocks noGrp="1" noChangeArrowheads="1"/>
          </p:cNvSpPr>
          <p:nvPr>
            <p:ph idx="1"/>
          </p:nvPr>
        </p:nvSpPr>
        <p:spPr>
          <a:xfrm>
            <a:off x="686753" y="1150340"/>
            <a:ext cx="8390255" cy="4261245"/>
          </a:xfrm>
        </p:spPr>
        <p:txBody>
          <a:bodyPr>
            <a:normAutofit/>
          </a:bodyPr>
          <a:lstStyle/>
          <a:p>
            <a:pPr eaLnBrk="1" hangingPunct="1"/>
            <a:r>
              <a:rPr lang="zh-CN" altLang="en-US" sz="2400" b="1" dirty="0" smtClean="0">
                <a:solidFill>
                  <a:srgbClr val="0070C0"/>
                </a:solidFill>
                <a:ea typeface="宋体" panose="02010600030101010101" pitchFamily="2" charset="-122"/>
              </a:rPr>
              <a:t>封装、继承和多态</a:t>
            </a:r>
            <a:endParaRPr lang="en-US" altLang="zh-CN" sz="2400" b="1" dirty="0" smtClean="0">
              <a:solidFill>
                <a:srgbClr val="0070C0"/>
              </a:solidFill>
              <a:ea typeface="宋体" panose="02010600030101010101" pitchFamily="2" charset="-122"/>
            </a:endParaRPr>
          </a:p>
          <a:p>
            <a:pPr eaLnBrk="1" hangingPunct="1"/>
            <a:r>
              <a:rPr lang="zh-CN" altLang="en-US" sz="2400" b="1" dirty="0" smtClean="0">
                <a:ea typeface="宋体" panose="02010600030101010101" pitchFamily="2" charset="-122"/>
              </a:rPr>
              <a:t>对象的定义</a:t>
            </a:r>
            <a:endParaRPr lang="en-US" altLang="zh-CN" sz="2400" b="1" dirty="0" smtClean="0">
              <a:ea typeface="宋体" panose="02010600030101010101" pitchFamily="2" charset="-122"/>
            </a:endParaRPr>
          </a:p>
          <a:p>
            <a:pPr lvl="1"/>
            <a:r>
              <a:rPr lang="zh-CN" altLang="en-US" sz="2200" b="1" dirty="0" smtClean="0">
                <a:ea typeface="宋体" panose="02010600030101010101" pitchFamily="2" charset="-122"/>
              </a:rPr>
              <a:t>某种事物的抽象（功能）</a:t>
            </a:r>
            <a:endParaRPr lang="en-US" altLang="zh-CN" sz="2200" b="1" dirty="0" smtClean="0">
              <a:ea typeface="宋体" panose="02010600030101010101" pitchFamily="2" charset="-122"/>
            </a:endParaRPr>
          </a:p>
          <a:p>
            <a:pPr lvl="1" eaLnBrk="1" hangingPunct="1"/>
            <a:r>
              <a:rPr lang="zh-CN" altLang="en-US" sz="2000" b="1" dirty="0" smtClean="0">
                <a:ea typeface="宋体" panose="02010600030101010101" pitchFamily="2" charset="-122"/>
              </a:rPr>
              <a:t>抽象原则包括</a:t>
            </a:r>
            <a:r>
              <a:rPr lang="zh-CN" altLang="en-US" sz="2000" b="1" dirty="0" smtClean="0">
                <a:solidFill>
                  <a:srgbClr val="0070C0"/>
                </a:solidFill>
                <a:ea typeface="宋体" panose="02010600030101010101" pitchFamily="2" charset="-122"/>
              </a:rPr>
              <a:t>数据抽象和过程抽象</a:t>
            </a:r>
            <a:r>
              <a:rPr lang="zh-CN" altLang="en-US" sz="2000" b="1" dirty="0" smtClean="0">
                <a:ea typeface="宋体" panose="02010600030101010101" pitchFamily="2" charset="-122"/>
              </a:rPr>
              <a:t>两个方面</a:t>
            </a:r>
            <a:endParaRPr lang="en-US" altLang="zh-CN" sz="2000" b="1" dirty="0" smtClean="0">
              <a:ea typeface="宋体" panose="02010600030101010101" pitchFamily="2" charset="-122"/>
            </a:endParaRPr>
          </a:p>
          <a:p>
            <a:pPr lvl="1"/>
            <a:r>
              <a:rPr lang="zh-CN" altLang="en-US" sz="2000" b="1" dirty="0" smtClean="0">
                <a:ea typeface="宋体" panose="02010600030101010101" pitchFamily="2" charset="-122"/>
              </a:rPr>
              <a:t>数据抽象</a:t>
            </a:r>
            <a:r>
              <a:rPr lang="en-US" altLang="zh-CN" sz="2000" b="1" dirty="0" smtClean="0">
                <a:ea typeface="宋体" panose="02010600030101010101" pitchFamily="2" charset="-122"/>
              </a:rPr>
              <a:t>-</a:t>
            </a:r>
            <a:r>
              <a:rPr lang="zh-CN" altLang="en-US" sz="2000" b="1" dirty="0" smtClean="0">
                <a:ea typeface="宋体" panose="02010600030101010101" pitchFamily="2" charset="-122"/>
              </a:rPr>
              <a:t>定义对象</a:t>
            </a:r>
            <a:r>
              <a:rPr lang="zh-CN" altLang="en-US" sz="2000" b="1" dirty="0" smtClean="0">
                <a:solidFill>
                  <a:srgbClr val="0070C0"/>
                </a:solidFill>
                <a:ea typeface="宋体" panose="02010600030101010101" pitchFamily="2" charset="-122"/>
              </a:rPr>
              <a:t>属性</a:t>
            </a:r>
            <a:r>
              <a:rPr lang="zh-CN" altLang="en-US" sz="2000" b="1" dirty="0" smtClean="0">
                <a:ea typeface="宋体" panose="02010600030101010101" pitchFamily="2" charset="-122"/>
              </a:rPr>
              <a:t>；过程抽象</a:t>
            </a:r>
            <a:r>
              <a:rPr lang="en-US" altLang="zh-CN" sz="2000" b="1" dirty="0" smtClean="0">
                <a:ea typeface="宋体" panose="02010600030101010101" pitchFamily="2" charset="-122"/>
              </a:rPr>
              <a:t>-</a:t>
            </a:r>
            <a:r>
              <a:rPr lang="zh-CN" altLang="en-US" sz="2000" b="1" dirty="0" smtClean="0">
                <a:ea typeface="宋体" panose="02010600030101010101" pitchFamily="2" charset="-122"/>
              </a:rPr>
              <a:t>定义对象</a:t>
            </a:r>
            <a:r>
              <a:rPr lang="zh-CN" altLang="en-US" sz="2000" b="1" dirty="0" smtClean="0">
                <a:solidFill>
                  <a:srgbClr val="0070C0"/>
                </a:solidFill>
                <a:ea typeface="宋体" panose="02010600030101010101" pitchFamily="2" charset="-122"/>
              </a:rPr>
              <a:t>操作</a:t>
            </a:r>
            <a:endParaRPr lang="en-US" altLang="zh-CN" sz="2000" b="1" dirty="0" smtClean="0">
              <a:solidFill>
                <a:srgbClr val="0070C0"/>
              </a:solidFill>
              <a:ea typeface="宋体" panose="02010600030101010101" pitchFamily="2" charset="-122"/>
            </a:endParaRPr>
          </a:p>
          <a:p>
            <a:pPr eaLnBrk="1" hangingPunct="1"/>
            <a:r>
              <a:rPr lang="zh-CN" altLang="en-US" sz="2400" b="1" dirty="0" smtClean="0">
                <a:ea typeface="宋体" panose="02010600030101010101" pitchFamily="2" charset="-122"/>
              </a:rPr>
              <a:t>封装</a:t>
            </a:r>
            <a:endParaRPr lang="en-US" altLang="zh-CN" sz="2400" b="1" dirty="0" smtClean="0">
              <a:ea typeface="宋体" panose="02010600030101010101" pitchFamily="2" charset="-122"/>
            </a:endParaRPr>
          </a:p>
          <a:p>
            <a:pPr lvl="1" eaLnBrk="1" hangingPunct="1"/>
            <a:r>
              <a:rPr lang="zh-CN" altLang="en-US" sz="2000" b="1" dirty="0" smtClean="0">
                <a:ea typeface="宋体" panose="02010600030101010101" pitchFamily="2" charset="-122"/>
              </a:rPr>
              <a:t>把客观事物抽象并封装成对象</a:t>
            </a:r>
            <a:endParaRPr lang="en-US" altLang="zh-CN" sz="2000" b="1" dirty="0" smtClean="0">
              <a:ea typeface="宋体" panose="02010600030101010101" pitchFamily="2" charset="-122"/>
            </a:endParaRPr>
          </a:p>
          <a:p>
            <a:pPr eaLnBrk="1" hangingPunct="1"/>
            <a:r>
              <a:rPr lang="zh-CN" altLang="en-US" sz="2400" b="1" dirty="0" smtClean="0">
                <a:ea typeface="宋体" panose="02010600030101010101" pitchFamily="2" charset="-122"/>
              </a:rPr>
              <a:t>继承</a:t>
            </a:r>
            <a:endParaRPr lang="en-US" altLang="zh-CN" sz="2400" b="1" dirty="0" smtClean="0">
              <a:ea typeface="宋体" panose="02010600030101010101" pitchFamily="2" charset="-122"/>
            </a:endParaRPr>
          </a:p>
          <a:p>
            <a:pPr lvl="1" eaLnBrk="1" hangingPunct="1"/>
            <a:r>
              <a:rPr lang="zh-CN" altLang="en-US" sz="2000" b="1" dirty="0" smtClean="0">
                <a:ea typeface="宋体" panose="02010600030101010101" pitchFamily="2" charset="-122"/>
              </a:rPr>
              <a:t>允许使用现有类的功能，并在无需重新改写原来的类的情况下，对这些功能进行扩展</a:t>
            </a:r>
            <a:endParaRPr lang="en-US" altLang="zh-CN" sz="2000" b="1" dirty="0" smtClean="0">
              <a:ea typeface="宋体" panose="02010600030101010101" pitchFamily="2" charset="-122"/>
            </a:endParaRPr>
          </a:p>
          <a:p>
            <a:pPr eaLnBrk="1" hangingPunct="1"/>
            <a:r>
              <a:rPr lang="zh-CN" altLang="en-US" sz="2400" b="1" dirty="0" smtClean="0">
                <a:ea typeface="宋体" panose="02010600030101010101" pitchFamily="2" charset="-122"/>
              </a:rPr>
              <a:t>多态性：对象可以表示多个类型的能力</a:t>
            </a:r>
            <a:endParaRPr lang="en-GB" altLang="zh-CN" sz="2400" b="1" dirty="0" smtClean="0">
              <a:ea typeface="宋体" panose="02010600030101010101" pitchFamily="2" charset="-122"/>
            </a:endParaRPr>
          </a:p>
        </p:txBody>
      </p:sp>
      <p:pic>
        <p:nvPicPr>
          <p:cNvPr id="133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3135" y="5322908"/>
            <a:ext cx="5773506" cy="144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36200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ppt_x"/>
                                          </p:val>
                                        </p:tav>
                                        <p:tav tm="100000">
                                          <p:val>
                                            <p:strVal val="#ppt_x"/>
                                          </p:val>
                                        </p:tav>
                                      </p:tavLst>
                                    </p:anim>
                                    <p:anim calcmode="lin" valueType="num">
                                      <p:cBhvr additive="base">
                                        <p:cTn id="8"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3045"/>
            <a:ext cx="12157075" cy="1002030"/>
          </a:xfrm>
        </p:spPr>
        <p:txBody>
          <a:bodyPr/>
          <a:lstStyle/>
          <a:p>
            <a:r>
              <a:rPr lang="en-US" altLang="zh-CN">
                <a:sym typeface="+mn-ea"/>
              </a:rPr>
              <a:t>6.3  </a:t>
            </a:r>
            <a:r>
              <a:rPr lang="zh-CN" altLang="en-US">
                <a:sym typeface="+mn-ea"/>
              </a:rPr>
              <a:t>继承</a:t>
            </a:r>
            <a:endParaRPr lang="en-US"/>
          </a:p>
        </p:txBody>
      </p:sp>
      <p:sp>
        <p:nvSpPr>
          <p:cNvPr id="3" name="Content Placeholder 2"/>
          <p:cNvSpPr>
            <a:spLocks noGrp="1"/>
          </p:cNvSpPr>
          <p:nvPr>
            <p:ph idx="1"/>
          </p:nvPr>
        </p:nvSpPr>
        <p:spPr>
          <a:xfrm>
            <a:off x="762000" y="1248410"/>
            <a:ext cx="10378440" cy="5441950"/>
          </a:xfrm>
        </p:spPr>
        <p:txBody>
          <a:bodyPr>
            <a:normAutofit fontScale="90000" lnSpcReduction="20000"/>
          </a:bodyPr>
          <a:lstStyle/>
          <a:p>
            <a:pPr marL="0" indent="0" fontAlgn="auto">
              <a:lnSpc>
                <a:spcPct val="110000"/>
              </a:lnSpc>
              <a:spcBef>
                <a:spcPts val="0"/>
              </a:spcBef>
              <a:buNone/>
            </a:pPr>
            <a:r>
              <a:rPr lang="en-US" sz="1800" b="1" dirty="0">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派生类</a:t>
            </a:r>
            <a:endParaRPr lang="en-US" sz="1800" b="1" dirty="0">
              <a:latin typeface="Times New Roman" panose="02020603050405020304" pitchFamily="18" charset="0"/>
              <a:cs typeface="Times New Roman" panose="02020603050405020304" pitchFamily="18" charset="0"/>
            </a:endParaRPr>
          </a:p>
          <a:p>
            <a:pPr marL="0" indent="0" fontAlgn="auto">
              <a:lnSpc>
                <a:spcPct val="110000"/>
              </a:lnSpc>
              <a:spcBef>
                <a:spcPts val="0"/>
              </a:spcBef>
              <a:buNone/>
            </a:pPr>
            <a:r>
              <a:rPr lang="en-US" sz="1800" b="1" dirty="0">
                <a:latin typeface="Times New Roman" panose="02020603050405020304" pitchFamily="18" charset="0"/>
                <a:cs typeface="Times New Roman" panose="02020603050405020304" pitchFamily="18" charset="0"/>
              </a:rPr>
              <a:t>class Teacher(Person):</a:t>
            </a:r>
          </a:p>
          <a:p>
            <a:pPr marL="0" indent="0" fontAlgn="auto">
              <a:lnSpc>
                <a:spcPct val="110000"/>
              </a:lnSpc>
              <a:spcBef>
                <a:spcPts val="0"/>
              </a:spcBef>
              <a:buNone/>
            </a:pP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def</a:t>
            </a:r>
            <a:r>
              <a:rPr lang="en-US" sz="1800" b="1" dirty="0">
                <a:latin typeface="Times New Roman" panose="02020603050405020304" pitchFamily="18" charset="0"/>
                <a:cs typeface="Times New Roman" panose="02020603050405020304" pitchFamily="18" charset="0"/>
              </a:rPr>
              <a:t> __</a:t>
            </a:r>
            <a:r>
              <a:rPr lang="en-US" sz="1800" b="1" dirty="0" err="1">
                <a:latin typeface="Times New Roman" panose="02020603050405020304" pitchFamily="18" charset="0"/>
                <a:cs typeface="Times New Roman" panose="02020603050405020304" pitchFamily="18" charset="0"/>
              </a:rPr>
              <a:t>init</a:t>
            </a:r>
            <a:r>
              <a:rPr lang="en-US" sz="1800" b="1" dirty="0">
                <a:latin typeface="Times New Roman" panose="02020603050405020304" pitchFamily="18" charset="0"/>
                <a:cs typeface="Times New Roman" panose="02020603050405020304" pitchFamily="18" charset="0"/>
              </a:rPr>
              <a:t>__(self, name='', age=30,</a:t>
            </a:r>
          </a:p>
          <a:p>
            <a:pPr marL="0" indent="0" fontAlgn="auto">
              <a:lnSpc>
                <a:spcPct val="110000"/>
              </a:lnSpc>
              <a:spcBef>
                <a:spcPts val="0"/>
              </a:spcBef>
              <a:buNone/>
            </a:pPr>
            <a:r>
              <a:rPr lang="en-US" sz="1800" b="1" dirty="0">
                <a:latin typeface="Times New Roman" panose="02020603050405020304" pitchFamily="18" charset="0"/>
                <a:cs typeface="Times New Roman" panose="02020603050405020304" pitchFamily="18" charset="0"/>
              </a:rPr>
              <a:t>                  sex='man', department='Computer'):</a:t>
            </a:r>
          </a:p>
          <a:p>
            <a:pPr marL="0" indent="0" fontAlgn="auto">
              <a:lnSpc>
                <a:spcPct val="110000"/>
              </a:lnSpc>
              <a:spcBef>
                <a:spcPts val="0"/>
              </a:spcBef>
              <a:buNone/>
            </a:pP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调用基类构造方法初始化基类的私有数据成员</a:t>
            </a:r>
            <a:endParaRPr lang="en-US" sz="1800" b="1" dirty="0">
              <a:latin typeface="Times New Roman" panose="02020603050405020304" pitchFamily="18" charset="0"/>
              <a:cs typeface="Times New Roman" panose="02020603050405020304" pitchFamily="18" charset="0"/>
            </a:endParaRPr>
          </a:p>
          <a:p>
            <a:pPr marL="0" indent="0" fontAlgn="auto">
              <a:lnSpc>
                <a:spcPct val="110000"/>
              </a:lnSpc>
              <a:spcBef>
                <a:spcPts val="0"/>
              </a:spcBef>
              <a:buNone/>
            </a:pPr>
            <a:r>
              <a:rPr lang="en-US" sz="1800" b="1" dirty="0">
                <a:latin typeface="Times New Roman" panose="02020603050405020304" pitchFamily="18" charset="0"/>
                <a:cs typeface="Times New Roman" panose="02020603050405020304" pitchFamily="18" charset="0"/>
              </a:rPr>
              <a:t>        super(Teacher, self).__</a:t>
            </a:r>
            <a:r>
              <a:rPr lang="en-US" sz="1800" b="1" dirty="0" err="1">
                <a:latin typeface="Times New Roman" panose="02020603050405020304" pitchFamily="18" charset="0"/>
                <a:cs typeface="Times New Roman" panose="02020603050405020304" pitchFamily="18" charset="0"/>
              </a:rPr>
              <a:t>init</a:t>
            </a:r>
            <a:r>
              <a:rPr lang="en-US" sz="1800" b="1" dirty="0">
                <a:latin typeface="Times New Roman" panose="02020603050405020304" pitchFamily="18" charset="0"/>
                <a:cs typeface="Times New Roman" panose="02020603050405020304" pitchFamily="18" charset="0"/>
              </a:rPr>
              <a:t>__(name, age, sex)</a:t>
            </a:r>
          </a:p>
          <a:p>
            <a:pPr marL="0" indent="0" fontAlgn="auto">
              <a:lnSpc>
                <a:spcPct val="110000"/>
              </a:lnSpc>
              <a:spcBef>
                <a:spcPts val="0"/>
              </a:spcBef>
              <a:buNone/>
            </a:pP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也可以这样初始化基类的私有数据成员</a:t>
            </a:r>
            <a:endParaRPr lang="en-US" sz="1800" b="1" dirty="0">
              <a:latin typeface="Times New Roman" panose="02020603050405020304" pitchFamily="18" charset="0"/>
              <a:cs typeface="Times New Roman" panose="02020603050405020304" pitchFamily="18" charset="0"/>
            </a:endParaRPr>
          </a:p>
          <a:p>
            <a:pPr marL="0" indent="0" fontAlgn="auto">
              <a:lnSpc>
                <a:spcPct val="110000"/>
              </a:lnSpc>
              <a:spcBef>
                <a:spcPts val="0"/>
              </a:spcBef>
              <a:buNone/>
            </a:pPr>
            <a:r>
              <a:rPr lang="en-US" sz="1800" b="1" dirty="0">
                <a:latin typeface="Times New Roman" panose="02020603050405020304" pitchFamily="18" charset="0"/>
                <a:cs typeface="Times New Roman" panose="02020603050405020304" pitchFamily="18" charset="0"/>
              </a:rPr>
              <a:t>        #Person.__</a:t>
            </a:r>
            <a:r>
              <a:rPr lang="en-US" sz="1800" b="1" dirty="0" err="1">
                <a:latin typeface="Times New Roman" panose="02020603050405020304" pitchFamily="18" charset="0"/>
                <a:cs typeface="Times New Roman" panose="02020603050405020304" pitchFamily="18" charset="0"/>
              </a:rPr>
              <a:t>init</a:t>
            </a:r>
            <a:r>
              <a:rPr lang="en-US" sz="1800" b="1" dirty="0">
                <a:latin typeface="Times New Roman" panose="02020603050405020304" pitchFamily="18" charset="0"/>
                <a:cs typeface="Times New Roman" panose="02020603050405020304" pitchFamily="18" charset="0"/>
              </a:rPr>
              <a:t>__(self, name, age, sex)</a:t>
            </a:r>
          </a:p>
          <a:p>
            <a:pPr marL="0" indent="0" fontAlgn="auto">
              <a:lnSpc>
                <a:spcPct val="110000"/>
              </a:lnSpc>
              <a:spcBef>
                <a:spcPts val="0"/>
              </a:spcBef>
              <a:buNone/>
            </a:pP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调用自己的方法初始化派生类的数据成员</a:t>
            </a:r>
            <a:endParaRPr lang="en-US" sz="1800" b="1" dirty="0">
              <a:latin typeface="Times New Roman" panose="02020603050405020304" pitchFamily="18" charset="0"/>
              <a:cs typeface="Times New Roman" panose="02020603050405020304" pitchFamily="18" charset="0"/>
            </a:endParaRPr>
          </a:p>
          <a:p>
            <a:pPr marL="0" indent="0" fontAlgn="auto">
              <a:lnSpc>
                <a:spcPct val="110000"/>
              </a:lnSpc>
              <a:spcBef>
                <a:spcPts val="0"/>
              </a:spcBef>
              <a:buNone/>
            </a:pP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self.setDepartment</a:t>
            </a:r>
            <a:r>
              <a:rPr lang="en-US" sz="1800" b="1" dirty="0">
                <a:latin typeface="Times New Roman" panose="02020603050405020304" pitchFamily="18" charset="0"/>
                <a:cs typeface="Times New Roman" panose="02020603050405020304" pitchFamily="18" charset="0"/>
              </a:rPr>
              <a:t>(department)</a:t>
            </a:r>
          </a:p>
          <a:p>
            <a:pPr marL="0" indent="0" fontAlgn="auto">
              <a:lnSpc>
                <a:spcPct val="110000"/>
              </a:lnSpc>
              <a:spcBef>
                <a:spcPts val="0"/>
              </a:spcBef>
              <a:buNone/>
            </a:pPr>
            <a:endParaRPr lang="en-US" sz="1800" b="1" dirty="0">
              <a:latin typeface="Times New Roman" panose="02020603050405020304" pitchFamily="18" charset="0"/>
              <a:cs typeface="Times New Roman" panose="02020603050405020304" pitchFamily="18" charset="0"/>
            </a:endParaRPr>
          </a:p>
          <a:p>
            <a:pPr marL="0" indent="0" fontAlgn="auto">
              <a:lnSpc>
                <a:spcPct val="110000"/>
              </a:lnSpc>
              <a:spcBef>
                <a:spcPts val="0"/>
              </a:spcBef>
              <a:buNone/>
            </a:pP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在派生类中新增加的方法</a:t>
            </a:r>
            <a:endParaRPr lang="en-US" sz="1800" b="1" dirty="0">
              <a:latin typeface="Times New Roman" panose="02020603050405020304" pitchFamily="18" charset="0"/>
              <a:cs typeface="Times New Roman" panose="02020603050405020304" pitchFamily="18" charset="0"/>
            </a:endParaRPr>
          </a:p>
          <a:p>
            <a:pPr marL="0" indent="0" fontAlgn="auto">
              <a:lnSpc>
                <a:spcPct val="110000"/>
              </a:lnSpc>
              <a:spcBef>
                <a:spcPts val="0"/>
              </a:spcBef>
              <a:buNone/>
            </a:pP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def</a:t>
            </a: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setDepartment</a:t>
            </a:r>
            <a:r>
              <a:rPr lang="en-US" sz="1800" b="1" dirty="0">
                <a:latin typeface="Times New Roman" panose="02020603050405020304" pitchFamily="18" charset="0"/>
                <a:cs typeface="Times New Roman" panose="02020603050405020304" pitchFamily="18" charset="0"/>
              </a:rPr>
              <a:t>(self, department):</a:t>
            </a:r>
          </a:p>
          <a:p>
            <a:pPr marL="0" indent="0" fontAlgn="auto">
              <a:lnSpc>
                <a:spcPct val="110000"/>
              </a:lnSpc>
              <a:spcBef>
                <a:spcPts val="0"/>
              </a:spcBef>
              <a:buNone/>
            </a:pPr>
            <a:r>
              <a:rPr lang="en-US" sz="1800" b="1" dirty="0">
                <a:latin typeface="Times New Roman" panose="02020603050405020304" pitchFamily="18" charset="0"/>
                <a:cs typeface="Times New Roman" panose="02020603050405020304" pitchFamily="18" charset="0"/>
              </a:rPr>
              <a:t>        if type(department) != </a:t>
            </a:r>
            <a:r>
              <a:rPr lang="en-US" sz="1800" b="1" dirty="0" err="1">
                <a:latin typeface="Times New Roman" panose="02020603050405020304" pitchFamily="18" charset="0"/>
                <a:cs typeface="Times New Roman" panose="02020603050405020304" pitchFamily="18" charset="0"/>
              </a:rPr>
              <a:t>str</a:t>
            </a:r>
            <a:r>
              <a:rPr lang="en-US" sz="1800" b="1" dirty="0">
                <a:latin typeface="Times New Roman" panose="02020603050405020304" pitchFamily="18" charset="0"/>
                <a:cs typeface="Times New Roman" panose="02020603050405020304" pitchFamily="18" charset="0"/>
              </a:rPr>
              <a:t>:</a:t>
            </a:r>
          </a:p>
          <a:p>
            <a:pPr marL="0" indent="0" fontAlgn="auto">
              <a:lnSpc>
                <a:spcPct val="110000"/>
              </a:lnSpc>
              <a:spcBef>
                <a:spcPts val="0"/>
              </a:spcBef>
              <a:buNone/>
            </a:pPr>
            <a:r>
              <a:rPr lang="en-US" sz="1800" b="1" dirty="0">
                <a:latin typeface="Times New Roman" panose="02020603050405020304" pitchFamily="18" charset="0"/>
                <a:cs typeface="Times New Roman" panose="02020603050405020304" pitchFamily="18" charset="0"/>
              </a:rPr>
              <a:t>            raise Exception('department must be a string.')</a:t>
            </a:r>
          </a:p>
          <a:p>
            <a:pPr marL="0" indent="0" fontAlgn="auto">
              <a:lnSpc>
                <a:spcPct val="110000"/>
              </a:lnSpc>
              <a:spcBef>
                <a:spcPts val="0"/>
              </a:spcBef>
              <a:buNone/>
            </a:pP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self.__department</a:t>
            </a:r>
            <a:r>
              <a:rPr lang="en-US" sz="1800" b="1" dirty="0">
                <a:latin typeface="Times New Roman" panose="02020603050405020304" pitchFamily="18" charset="0"/>
                <a:cs typeface="Times New Roman" panose="02020603050405020304" pitchFamily="18" charset="0"/>
              </a:rPr>
              <a:t> = department</a:t>
            </a:r>
          </a:p>
          <a:p>
            <a:pPr marL="0" indent="0" fontAlgn="auto">
              <a:lnSpc>
                <a:spcPct val="110000"/>
              </a:lnSpc>
              <a:spcBef>
                <a:spcPts val="0"/>
              </a:spcBef>
              <a:buNone/>
            </a:pPr>
            <a:endParaRPr lang="en-US" sz="1800" b="1" dirty="0">
              <a:latin typeface="Times New Roman" panose="02020603050405020304" pitchFamily="18" charset="0"/>
              <a:cs typeface="Times New Roman" panose="02020603050405020304" pitchFamily="18" charset="0"/>
            </a:endParaRPr>
          </a:p>
          <a:p>
            <a:pPr marL="0" indent="0" fontAlgn="auto">
              <a:lnSpc>
                <a:spcPct val="110000"/>
              </a:lnSpc>
              <a:spcBef>
                <a:spcPts val="0"/>
              </a:spcBef>
              <a:buNone/>
            </a:pP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覆盖了从父类中继承来的方法</a:t>
            </a:r>
            <a:endParaRPr lang="en-US" sz="1800" b="1" dirty="0">
              <a:latin typeface="Times New Roman" panose="02020603050405020304" pitchFamily="18" charset="0"/>
              <a:cs typeface="Times New Roman" panose="02020603050405020304" pitchFamily="18" charset="0"/>
            </a:endParaRPr>
          </a:p>
          <a:p>
            <a:pPr marL="0" indent="0" fontAlgn="auto">
              <a:lnSpc>
                <a:spcPct val="110000"/>
              </a:lnSpc>
              <a:spcBef>
                <a:spcPts val="0"/>
              </a:spcBef>
              <a:buNone/>
            </a:pP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def</a:t>
            </a:r>
            <a:r>
              <a:rPr lang="en-US" sz="1800" b="1" dirty="0">
                <a:latin typeface="Times New Roman" panose="02020603050405020304" pitchFamily="18" charset="0"/>
                <a:cs typeface="Times New Roman" panose="02020603050405020304" pitchFamily="18" charset="0"/>
              </a:rPr>
              <a:t> show(self):</a:t>
            </a:r>
          </a:p>
          <a:p>
            <a:pPr marL="0" indent="0" fontAlgn="auto">
              <a:lnSpc>
                <a:spcPct val="110000"/>
              </a:lnSpc>
              <a:spcBef>
                <a:spcPts val="0"/>
              </a:spcBef>
              <a:buNone/>
            </a:pP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先调用父类的同名方法，显示从父类中继承来的数据成员</a:t>
            </a:r>
            <a:endParaRPr lang="en-US" sz="1800" b="1" dirty="0">
              <a:latin typeface="Times New Roman" panose="02020603050405020304" pitchFamily="18" charset="0"/>
              <a:cs typeface="Times New Roman" panose="02020603050405020304" pitchFamily="18" charset="0"/>
            </a:endParaRPr>
          </a:p>
          <a:p>
            <a:pPr marL="0" indent="0" fontAlgn="auto">
              <a:lnSpc>
                <a:spcPct val="110000"/>
              </a:lnSpc>
              <a:spcBef>
                <a:spcPts val="0"/>
              </a:spcBef>
              <a:buNone/>
            </a:pPr>
            <a:r>
              <a:rPr lang="en-US" sz="1800" b="1" dirty="0">
                <a:latin typeface="Times New Roman" panose="02020603050405020304" pitchFamily="18" charset="0"/>
                <a:cs typeface="Times New Roman" panose="02020603050405020304" pitchFamily="18" charset="0"/>
              </a:rPr>
              <a:t>        super(Teacher, self).show()</a:t>
            </a:r>
          </a:p>
          <a:p>
            <a:pPr marL="0" indent="0" fontAlgn="auto">
              <a:lnSpc>
                <a:spcPct val="110000"/>
              </a:lnSpc>
              <a:spcBef>
                <a:spcPts val="0"/>
              </a:spcBef>
              <a:buNone/>
            </a:pPr>
            <a:r>
              <a:rPr lang="en-US" sz="1800" b="1" dirty="0">
                <a:latin typeface="Times New Roman" panose="02020603050405020304" pitchFamily="18" charset="0"/>
                <a:cs typeface="Times New Roman" panose="02020603050405020304" pitchFamily="18" charset="0"/>
              </a:rPr>
              <a:t>        #</a:t>
            </a:r>
            <a:r>
              <a:rPr lang="en-US" sz="1800" b="1" dirty="0" err="1">
                <a:latin typeface="Times New Roman" panose="02020603050405020304" pitchFamily="18" charset="0"/>
                <a:cs typeface="Times New Roman" panose="02020603050405020304" pitchFamily="18" charset="0"/>
              </a:rPr>
              <a:t>再显示派生类中的私有数据成员</a:t>
            </a:r>
            <a:endParaRPr lang="en-US" sz="1800" b="1" dirty="0">
              <a:latin typeface="Times New Roman" panose="02020603050405020304" pitchFamily="18" charset="0"/>
              <a:cs typeface="Times New Roman" panose="02020603050405020304" pitchFamily="18" charset="0"/>
            </a:endParaRPr>
          </a:p>
          <a:p>
            <a:pPr marL="0" indent="0" fontAlgn="auto">
              <a:lnSpc>
                <a:spcPct val="110000"/>
              </a:lnSpc>
              <a:spcBef>
                <a:spcPts val="0"/>
              </a:spcBef>
              <a:buNone/>
            </a:pPr>
            <a:r>
              <a:rPr lang="en-US" sz="1800" b="1" dirty="0">
                <a:latin typeface="Times New Roman" panose="02020603050405020304" pitchFamily="18" charset="0"/>
                <a:cs typeface="Times New Roman" panose="02020603050405020304" pitchFamily="18" charset="0"/>
              </a:rPr>
              <a:t>        print(</a:t>
            </a:r>
            <a:r>
              <a:rPr lang="en-US" sz="1800" b="1" dirty="0" err="1">
                <a:latin typeface="Times New Roman" panose="02020603050405020304" pitchFamily="18" charset="0"/>
                <a:cs typeface="Times New Roman" panose="02020603050405020304" pitchFamily="18" charset="0"/>
              </a:rPr>
              <a:t>self.__department</a:t>
            </a:r>
            <a:r>
              <a:rPr lang="en-US" sz="1800" b="1"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6.3  </a:t>
            </a:r>
            <a:r>
              <a:rPr lang="zh-CN" altLang="en-US">
                <a:sym typeface="+mn-ea"/>
              </a:rPr>
              <a:t>继承</a:t>
            </a:r>
            <a:endParaRPr lang="en-US"/>
          </a:p>
        </p:txBody>
      </p:sp>
      <p:sp>
        <p:nvSpPr>
          <p:cNvPr id="3" name="Content Placeholder 2"/>
          <p:cNvSpPr>
            <a:spLocks noGrp="1"/>
          </p:cNvSpPr>
          <p:nvPr>
            <p:ph idx="1"/>
          </p:nvPr>
        </p:nvSpPr>
        <p:spPr/>
        <p:txBody>
          <a:bodyPr>
            <a:normAutofit fontScale="92500" lnSpcReduction="20000"/>
          </a:bodyPr>
          <a:lstStyle/>
          <a:p>
            <a:pPr marL="0" indent="0" fontAlgn="auto">
              <a:lnSpc>
                <a:spcPct val="100000"/>
              </a:lnSpc>
              <a:spcBef>
                <a:spcPts val="400"/>
              </a:spcBef>
              <a:buNone/>
            </a:pPr>
            <a:r>
              <a:rPr lang="en-US" b="1" dirty="0">
                <a:latin typeface="Times New Roman" panose="02020603050405020304" pitchFamily="18" charset="0"/>
                <a:cs typeface="Times New Roman" panose="02020603050405020304" pitchFamily="18" charset="0"/>
              </a:rPr>
              <a:t>if __name__ =='__main__':</a:t>
            </a:r>
          </a:p>
          <a:p>
            <a:pPr marL="0" indent="0" fontAlgn="auto">
              <a:lnSpc>
                <a:spcPct val="100000"/>
              </a:lnSpc>
              <a:spcBef>
                <a:spcPts val="400"/>
              </a:spcBef>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创建基类对象</a:t>
            </a:r>
            <a:endParaRPr lang="en-US" b="1" dirty="0">
              <a:latin typeface="Times New Roman" panose="02020603050405020304" pitchFamily="18" charset="0"/>
              <a:cs typeface="Times New Roman" panose="02020603050405020304" pitchFamily="18" charset="0"/>
            </a:endParaRPr>
          </a:p>
          <a:p>
            <a:pPr marL="0" indent="0" fontAlgn="auto">
              <a:lnSpc>
                <a:spcPct val="100000"/>
              </a:lnSpc>
              <a:spcBef>
                <a:spcPts val="400"/>
              </a:spcBef>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zhangsan</a:t>
            </a:r>
            <a:r>
              <a:rPr lang="en-US" b="1" dirty="0">
                <a:latin typeface="Times New Roman" panose="02020603050405020304" pitchFamily="18" charset="0"/>
                <a:cs typeface="Times New Roman" panose="02020603050405020304" pitchFamily="18" charset="0"/>
              </a:rPr>
              <a:t> = Person('Zhang San', 19, 'man')</a:t>
            </a:r>
          </a:p>
          <a:p>
            <a:pPr marL="0" indent="0" fontAlgn="auto">
              <a:lnSpc>
                <a:spcPct val="100000"/>
              </a:lnSpc>
              <a:spcBef>
                <a:spcPts val="400"/>
              </a:spcBef>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zhangsan.show</a:t>
            </a:r>
            <a:r>
              <a:rPr lang="en-US" b="1" dirty="0">
                <a:latin typeface="Times New Roman" panose="02020603050405020304" pitchFamily="18" charset="0"/>
                <a:cs typeface="Times New Roman" panose="02020603050405020304" pitchFamily="18" charset="0"/>
              </a:rPr>
              <a:t>()</a:t>
            </a:r>
          </a:p>
          <a:p>
            <a:pPr marL="0" indent="0" fontAlgn="auto">
              <a:lnSpc>
                <a:spcPct val="100000"/>
              </a:lnSpc>
              <a:spcBef>
                <a:spcPts val="400"/>
              </a:spcBef>
              <a:buNone/>
            </a:pPr>
            <a:r>
              <a:rPr lang="en-US" b="1" dirty="0">
                <a:latin typeface="Times New Roman" panose="02020603050405020304" pitchFamily="18" charset="0"/>
                <a:cs typeface="Times New Roman" panose="02020603050405020304" pitchFamily="18" charset="0"/>
              </a:rPr>
              <a:t>    print('='*30)</a:t>
            </a:r>
          </a:p>
          <a:p>
            <a:pPr marL="0" indent="0" fontAlgn="auto">
              <a:lnSpc>
                <a:spcPct val="100000"/>
              </a:lnSpc>
              <a:spcBef>
                <a:spcPts val="400"/>
              </a:spcBef>
              <a:buNone/>
            </a:pPr>
            <a:endParaRPr lang="en-US" b="1" dirty="0">
              <a:latin typeface="Times New Roman" panose="02020603050405020304" pitchFamily="18" charset="0"/>
              <a:cs typeface="Times New Roman" panose="02020603050405020304" pitchFamily="18" charset="0"/>
            </a:endParaRPr>
          </a:p>
          <a:p>
            <a:pPr marL="0" indent="0" fontAlgn="auto">
              <a:lnSpc>
                <a:spcPct val="100000"/>
              </a:lnSpc>
              <a:spcBef>
                <a:spcPts val="400"/>
              </a:spcBef>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创建派生类对象</a:t>
            </a:r>
            <a:endParaRPr lang="en-US" b="1" dirty="0">
              <a:latin typeface="Times New Roman" panose="02020603050405020304" pitchFamily="18" charset="0"/>
              <a:cs typeface="Times New Roman" panose="02020603050405020304" pitchFamily="18" charset="0"/>
            </a:endParaRPr>
          </a:p>
          <a:p>
            <a:pPr marL="0" indent="0" fontAlgn="auto">
              <a:lnSpc>
                <a:spcPct val="100000"/>
              </a:lnSpc>
              <a:spcBef>
                <a:spcPts val="400"/>
              </a:spcBef>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lisi</a:t>
            </a:r>
            <a:r>
              <a:rPr lang="en-US" b="1" dirty="0">
                <a:latin typeface="Times New Roman" panose="02020603050405020304" pitchFamily="18" charset="0"/>
                <a:cs typeface="Times New Roman" panose="02020603050405020304" pitchFamily="18" charset="0"/>
              </a:rPr>
              <a:t> = Teacher('Li </a:t>
            </a:r>
            <a:r>
              <a:rPr lang="en-US" b="1" dirty="0" err="1">
                <a:latin typeface="Times New Roman" panose="02020603050405020304" pitchFamily="18" charset="0"/>
                <a:cs typeface="Times New Roman" panose="02020603050405020304" pitchFamily="18" charset="0"/>
              </a:rPr>
              <a:t>si</a:t>
            </a:r>
            <a:r>
              <a:rPr lang="en-US" b="1" dirty="0">
                <a:latin typeface="Times New Roman" panose="02020603050405020304" pitchFamily="18" charset="0"/>
                <a:cs typeface="Times New Roman" panose="02020603050405020304" pitchFamily="18" charset="0"/>
              </a:rPr>
              <a:t>', 32, 'man', 'Math')</a:t>
            </a:r>
          </a:p>
          <a:p>
            <a:pPr marL="0" indent="0" fontAlgn="auto">
              <a:lnSpc>
                <a:spcPct val="100000"/>
              </a:lnSpc>
              <a:spcBef>
                <a:spcPts val="400"/>
              </a:spcBef>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lisi.show</a:t>
            </a:r>
            <a:r>
              <a:rPr lang="en-US" b="1" dirty="0">
                <a:latin typeface="Times New Roman" panose="02020603050405020304" pitchFamily="18" charset="0"/>
                <a:cs typeface="Times New Roman" panose="02020603050405020304" pitchFamily="18" charset="0"/>
              </a:rPr>
              <a:t>()</a:t>
            </a:r>
          </a:p>
          <a:p>
            <a:pPr marL="0" indent="0" fontAlgn="auto">
              <a:lnSpc>
                <a:spcPct val="100000"/>
              </a:lnSpc>
              <a:spcBef>
                <a:spcPts val="400"/>
              </a:spcBef>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调用继承的方法修改年龄</a:t>
            </a:r>
            <a:endParaRPr lang="en-US" b="1" dirty="0">
              <a:latin typeface="Times New Roman" panose="02020603050405020304" pitchFamily="18" charset="0"/>
              <a:cs typeface="Times New Roman" panose="02020603050405020304" pitchFamily="18" charset="0"/>
            </a:endParaRPr>
          </a:p>
          <a:p>
            <a:pPr marL="0" indent="0" fontAlgn="auto">
              <a:lnSpc>
                <a:spcPct val="100000"/>
              </a:lnSpc>
              <a:spcBef>
                <a:spcPts val="400"/>
              </a:spcBef>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lisi.setAge</a:t>
            </a:r>
            <a:r>
              <a:rPr lang="en-US" b="1" dirty="0">
                <a:latin typeface="Times New Roman" panose="02020603050405020304" pitchFamily="18" charset="0"/>
                <a:cs typeface="Times New Roman" panose="02020603050405020304" pitchFamily="18" charset="0"/>
              </a:rPr>
              <a:t>(40)</a:t>
            </a:r>
          </a:p>
          <a:p>
            <a:pPr marL="0" indent="0" fontAlgn="auto">
              <a:lnSpc>
                <a:spcPct val="100000"/>
              </a:lnSpc>
              <a:spcBef>
                <a:spcPts val="400"/>
              </a:spcBef>
              <a:buNone/>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lisi.show</a:t>
            </a:r>
            <a:r>
              <a:rPr lang="en-US" b="1"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31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6.4  </a:t>
            </a:r>
            <a:r>
              <a:rPr lang="zh-CN" altLang="en-US"/>
              <a:t>特殊方法</a:t>
            </a:r>
          </a:p>
        </p:txBody>
      </p:sp>
      <p:sp>
        <p:nvSpPr>
          <p:cNvPr id="3" name="内容占位符 2"/>
          <p:cNvSpPr>
            <a:spLocks noGrp="1"/>
          </p:cNvSpPr>
          <p:nvPr>
            <p:ph idx="1"/>
          </p:nvPr>
        </p:nvSpPr>
        <p:spPr>
          <a:xfrm>
            <a:off x="838200" y="1321435"/>
            <a:ext cx="10918190" cy="4639945"/>
          </a:xfrm>
        </p:spPr>
        <p:txBody>
          <a:bodyPr>
            <a:normAutofit/>
          </a:bodyPr>
          <a:lstStyle/>
          <a:p>
            <a:pPr defTabSz="914400" fontAlgn="auto">
              <a:lnSpc>
                <a:spcPct val="150000"/>
              </a:lnSpc>
              <a:spcBef>
                <a:spcPts val="600"/>
              </a:spcBef>
              <a:spcAft>
                <a:spcPts val="0"/>
              </a:spcAft>
              <a:buSzPct val="90000"/>
              <a:buFont typeface="Wingdings" panose="05000000000000000000" charset="0"/>
              <a:buChar char="§"/>
            </a:pPr>
            <a:r>
              <a:rPr lang="en-US" altLang="zh-CN" sz="2400" b="1" dirty="0">
                <a:latin typeface="Times New Roman" panose="02020603050405020304" pitchFamily="18" charset="0"/>
                <a:cs typeface="Times New Roman" panose="02020603050405020304" pitchFamily="18" charset="0"/>
                <a:sym typeface="+mn-ea"/>
              </a:rPr>
              <a:t>Python</a:t>
            </a:r>
            <a:r>
              <a:rPr lang="zh-CN" altLang="en-US" sz="2400" b="1" dirty="0">
                <a:latin typeface="Times New Roman" panose="02020603050405020304" pitchFamily="18" charset="0"/>
                <a:cs typeface="Times New Roman" panose="02020603050405020304" pitchFamily="18" charset="0"/>
                <a:sym typeface="+mn-ea"/>
              </a:rPr>
              <a:t>类有大量的特殊方法，其中比较常见的是构造函数和析构函数，除此之外，</a:t>
            </a:r>
            <a:r>
              <a:rPr lang="en-US" altLang="zh-CN" sz="2400" b="1" dirty="0">
                <a:latin typeface="Times New Roman" panose="02020603050405020304" pitchFamily="18" charset="0"/>
                <a:cs typeface="Times New Roman" panose="02020603050405020304" pitchFamily="18" charset="0"/>
                <a:sym typeface="+mn-ea"/>
              </a:rPr>
              <a:t>Python</a:t>
            </a:r>
            <a:r>
              <a:rPr lang="zh-CN" altLang="en-US" sz="2400" b="1" dirty="0">
                <a:latin typeface="Times New Roman" panose="02020603050405020304" pitchFamily="18" charset="0"/>
                <a:cs typeface="Times New Roman" panose="02020603050405020304" pitchFamily="18" charset="0"/>
                <a:sym typeface="+mn-ea"/>
              </a:rPr>
              <a:t>还支持大量的特殊方法，</a:t>
            </a:r>
            <a:r>
              <a:rPr lang="zh-CN" altLang="en-US" sz="2400" b="1" dirty="0">
                <a:solidFill>
                  <a:srgbClr val="FF0000"/>
                </a:solidFill>
                <a:latin typeface="Times New Roman" panose="02020603050405020304" pitchFamily="18" charset="0"/>
                <a:cs typeface="Times New Roman" panose="02020603050405020304" pitchFamily="18" charset="0"/>
                <a:sym typeface="+mn-ea"/>
              </a:rPr>
              <a:t>运算符重载就是通过重写特殊方法实现的</a:t>
            </a:r>
            <a:r>
              <a:rPr lang="zh-CN" altLang="en-US" sz="2400" b="1" dirty="0">
                <a:latin typeface="Times New Roman" panose="02020603050405020304" pitchFamily="18" charset="0"/>
                <a:cs typeface="Times New Roman" panose="02020603050405020304" pitchFamily="18" charset="0"/>
                <a:sym typeface="+mn-ea"/>
              </a:rPr>
              <a:t>。</a:t>
            </a:r>
            <a:endParaRPr lang="zh-CN" altLang="en-US" sz="2400" b="1" dirty="0">
              <a:latin typeface="Times New Roman" panose="02020603050405020304" pitchFamily="18" charset="0"/>
              <a:cs typeface="Times New Roman" panose="02020603050405020304" pitchFamily="18" charset="0"/>
            </a:endParaRPr>
          </a:p>
          <a:p>
            <a:pPr defTabSz="914400" fontAlgn="auto">
              <a:lnSpc>
                <a:spcPct val="150000"/>
              </a:lnSpc>
              <a:spcBef>
                <a:spcPts val="600"/>
              </a:spcBef>
              <a:spcAft>
                <a:spcPts val="0"/>
              </a:spcAft>
              <a:buSzPct val="90000"/>
              <a:buFont typeface="Wingdings" panose="05000000000000000000" charset="0"/>
              <a:buChar char="ü"/>
            </a:pPr>
            <a:r>
              <a:rPr lang="en-US" altLang="zh-CN" sz="2000" b="1" dirty="0">
                <a:latin typeface="Times New Roman" panose="02020603050405020304" pitchFamily="18" charset="0"/>
                <a:cs typeface="Times New Roman" panose="02020603050405020304" pitchFamily="18" charset="0"/>
                <a:sym typeface="+mn-ea"/>
              </a:rPr>
              <a:t>Python</a:t>
            </a:r>
            <a:r>
              <a:rPr lang="zh-CN" altLang="en-US" sz="2000" b="1" dirty="0">
                <a:latin typeface="Times New Roman" panose="02020603050405020304" pitchFamily="18" charset="0"/>
                <a:cs typeface="Times New Roman" panose="02020603050405020304" pitchFamily="18" charset="0"/>
                <a:sym typeface="+mn-ea"/>
              </a:rPr>
              <a:t>中类的</a:t>
            </a:r>
            <a:r>
              <a:rPr lang="zh-CN" altLang="en-US" sz="2000" b="1" dirty="0">
                <a:solidFill>
                  <a:srgbClr val="FF0000"/>
                </a:solidFill>
                <a:latin typeface="Times New Roman" panose="02020603050405020304" pitchFamily="18" charset="0"/>
                <a:cs typeface="Times New Roman" panose="02020603050405020304" pitchFamily="18" charset="0"/>
                <a:sym typeface="+mn-ea"/>
              </a:rPr>
              <a:t>构造函数</a:t>
            </a:r>
            <a:r>
              <a:rPr lang="zh-CN" altLang="en-US" sz="2000" b="1" dirty="0">
                <a:latin typeface="Times New Roman" panose="02020603050405020304" pitchFamily="18" charset="0"/>
                <a:cs typeface="Times New Roman" panose="02020603050405020304" pitchFamily="18" charset="0"/>
                <a:sym typeface="+mn-ea"/>
              </a:rPr>
              <a:t>是</a:t>
            </a:r>
            <a:r>
              <a:rPr lang="en-US" altLang="zh-CN" sz="2000" b="1" dirty="0">
                <a:latin typeface="Times New Roman" panose="02020603050405020304" pitchFamily="18" charset="0"/>
                <a:cs typeface="Times New Roman" panose="02020603050405020304" pitchFamily="18" charset="0"/>
                <a:sym typeface="+mn-ea"/>
              </a:rPr>
              <a:t>__</a:t>
            </a:r>
            <a:r>
              <a:rPr lang="en-US" altLang="zh-CN" sz="2000" b="1" dirty="0" err="1">
                <a:latin typeface="Times New Roman" panose="02020603050405020304" pitchFamily="18" charset="0"/>
                <a:cs typeface="Times New Roman" panose="02020603050405020304" pitchFamily="18" charset="0"/>
                <a:sym typeface="+mn-ea"/>
              </a:rPr>
              <a:t>init</a:t>
            </a:r>
            <a:r>
              <a:rPr lang="en-US" altLang="zh-CN" sz="2000" b="1" dirty="0">
                <a:latin typeface="Times New Roman" panose="02020603050405020304" pitchFamily="18" charset="0"/>
                <a:cs typeface="Times New Roman" panose="02020603050405020304" pitchFamily="18" charset="0"/>
                <a:sym typeface="+mn-ea"/>
              </a:rPr>
              <a:t>__()</a:t>
            </a:r>
            <a:r>
              <a:rPr lang="zh-CN" altLang="en-US" sz="2000" b="1" dirty="0">
                <a:latin typeface="Times New Roman" panose="02020603050405020304" pitchFamily="18" charset="0"/>
                <a:cs typeface="Times New Roman" panose="02020603050405020304" pitchFamily="18" charset="0"/>
                <a:sym typeface="+mn-ea"/>
              </a:rPr>
              <a:t>，一般用来为数据成员设置初值或进行其他必要的初始化工作，在创建对象时被自动调用和执行。如果用户没有设计构造函数，</a:t>
            </a:r>
            <a:r>
              <a:rPr lang="en-US" altLang="zh-CN" sz="2000" b="1" dirty="0">
                <a:latin typeface="Times New Roman" panose="02020603050405020304" pitchFamily="18" charset="0"/>
                <a:cs typeface="Times New Roman" panose="02020603050405020304" pitchFamily="18" charset="0"/>
                <a:sym typeface="+mn-ea"/>
              </a:rPr>
              <a:t>Python</a:t>
            </a:r>
            <a:r>
              <a:rPr lang="zh-CN" altLang="en-US" sz="2000" b="1" dirty="0">
                <a:latin typeface="Times New Roman" panose="02020603050405020304" pitchFamily="18" charset="0"/>
                <a:cs typeface="Times New Roman" panose="02020603050405020304" pitchFamily="18" charset="0"/>
                <a:sym typeface="+mn-ea"/>
              </a:rPr>
              <a:t>将提供一个默认的构造函数用来进行必要的初始化工作。</a:t>
            </a:r>
            <a:endParaRPr lang="zh-CN" altLang="en-US" sz="2000" b="1" dirty="0">
              <a:latin typeface="Times New Roman" panose="02020603050405020304" pitchFamily="18" charset="0"/>
              <a:cs typeface="Times New Roman" panose="02020603050405020304" pitchFamily="18" charset="0"/>
            </a:endParaRPr>
          </a:p>
          <a:p>
            <a:pPr defTabSz="914400" fontAlgn="auto">
              <a:lnSpc>
                <a:spcPct val="150000"/>
              </a:lnSpc>
              <a:spcBef>
                <a:spcPts val="600"/>
              </a:spcBef>
              <a:spcAft>
                <a:spcPts val="0"/>
              </a:spcAft>
              <a:buSzPct val="90000"/>
              <a:buFont typeface="Wingdings" panose="05000000000000000000" charset="0"/>
              <a:buChar char="ü"/>
            </a:pPr>
            <a:r>
              <a:rPr lang="en-US" altLang="zh-CN" sz="2000" b="1" dirty="0">
                <a:latin typeface="Times New Roman" panose="02020603050405020304" pitchFamily="18" charset="0"/>
                <a:cs typeface="Times New Roman" panose="02020603050405020304" pitchFamily="18" charset="0"/>
                <a:sym typeface="+mn-ea"/>
              </a:rPr>
              <a:t>Python</a:t>
            </a:r>
            <a:r>
              <a:rPr lang="zh-CN" altLang="en-US" sz="2000" b="1" dirty="0">
                <a:latin typeface="Times New Roman" panose="02020603050405020304" pitchFamily="18" charset="0"/>
                <a:cs typeface="Times New Roman" panose="02020603050405020304" pitchFamily="18" charset="0"/>
                <a:sym typeface="+mn-ea"/>
              </a:rPr>
              <a:t>中类的</a:t>
            </a:r>
            <a:r>
              <a:rPr lang="zh-CN" altLang="en-US" sz="2000" b="1" dirty="0">
                <a:solidFill>
                  <a:srgbClr val="FF0000"/>
                </a:solidFill>
                <a:latin typeface="Times New Roman" panose="02020603050405020304" pitchFamily="18" charset="0"/>
                <a:cs typeface="Times New Roman" panose="02020603050405020304" pitchFamily="18" charset="0"/>
                <a:sym typeface="+mn-ea"/>
              </a:rPr>
              <a:t>析构函数</a:t>
            </a:r>
            <a:r>
              <a:rPr lang="zh-CN" altLang="en-US" sz="2000" b="1" dirty="0">
                <a:latin typeface="Times New Roman" panose="02020603050405020304" pitchFamily="18" charset="0"/>
                <a:cs typeface="Times New Roman" panose="02020603050405020304" pitchFamily="18" charset="0"/>
                <a:sym typeface="+mn-ea"/>
              </a:rPr>
              <a:t>是</a:t>
            </a:r>
            <a:r>
              <a:rPr lang="en-US" altLang="zh-CN" sz="2000" b="1" dirty="0">
                <a:latin typeface="Times New Roman" panose="02020603050405020304" pitchFamily="18" charset="0"/>
                <a:cs typeface="Times New Roman" panose="02020603050405020304" pitchFamily="18" charset="0"/>
                <a:sym typeface="+mn-ea"/>
              </a:rPr>
              <a:t>__del__()</a:t>
            </a:r>
            <a:r>
              <a:rPr lang="zh-CN" altLang="en-US" sz="2000" b="1" dirty="0">
                <a:latin typeface="Times New Roman" panose="02020603050405020304" pitchFamily="18" charset="0"/>
                <a:cs typeface="Times New Roman" panose="02020603050405020304" pitchFamily="18" charset="0"/>
                <a:sym typeface="+mn-ea"/>
              </a:rPr>
              <a:t>，一般用来释放对象占用的资源，在</a:t>
            </a:r>
            <a:r>
              <a:rPr lang="en-US" altLang="zh-CN" sz="2000" b="1" dirty="0">
                <a:latin typeface="Times New Roman" panose="02020603050405020304" pitchFamily="18" charset="0"/>
                <a:cs typeface="Times New Roman" panose="02020603050405020304" pitchFamily="18" charset="0"/>
                <a:sym typeface="+mn-ea"/>
              </a:rPr>
              <a:t>Python</a:t>
            </a:r>
            <a:r>
              <a:rPr lang="zh-CN" altLang="en-US" sz="2000" b="1" dirty="0">
                <a:latin typeface="Times New Roman" panose="02020603050405020304" pitchFamily="18" charset="0"/>
                <a:cs typeface="Times New Roman" panose="02020603050405020304" pitchFamily="18" charset="0"/>
                <a:sym typeface="+mn-ea"/>
              </a:rPr>
              <a:t>删除对象和收回对象空间时被自动调用和执行。如果用户没有编写析构函数，</a:t>
            </a:r>
            <a:r>
              <a:rPr lang="en-US" altLang="zh-CN" sz="2000" b="1" dirty="0">
                <a:latin typeface="Times New Roman" panose="02020603050405020304" pitchFamily="18" charset="0"/>
                <a:cs typeface="Times New Roman" panose="02020603050405020304" pitchFamily="18" charset="0"/>
                <a:sym typeface="+mn-ea"/>
              </a:rPr>
              <a:t>Python</a:t>
            </a:r>
            <a:r>
              <a:rPr lang="zh-CN" altLang="en-US" sz="2000" b="1" dirty="0">
                <a:latin typeface="Times New Roman" panose="02020603050405020304" pitchFamily="18" charset="0"/>
                <a:cs typeface="Times New Roman" panose="02020603050405020304" pitchFamily="18" charset="0"/>
                <a:sym typeface="+mn-ea"/>
              </a:rPr>
              <a:t>将提供一个默认的析构函数进行必要的清理工作。</a:t>
            </a:r>
            <a:endParaRPr lang="zh-CN" altLang="en-US" sz="2000" b="1"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565CE74E-AB26-4998-AD42-012C4C1AD076}" type="slidenum">
              <a:rPr lang="zh-CN" altLang="en-US" smtClean="0"/>
              <a:t>32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6.4  </a:t>
            </a:r>
            <a:r>
              <a:rPr lang="zh-CN" altLang="en-US">
                <a:sym typeface="+mn-ea"/>
              </a:rPr>
              <a:t>特殊方法</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33</a:t>
            </a:fld>
            <a:endParaRPr lang="zh-CN" altLang="en-US"/>
          </a:p>
        </p:txBody>
      </p:sp>
      <p:graphicFrame>
        <p:nvGraphicFramePr>
          <p:cNvPr id="3" name="Content Placeholder -1"/>
          <p:cNvGraphicFramePr>
            <a:graphicFrameLocks noGrp="1"/>
          </p:cNvGraphicFramePr>
          <p:nvPr>
            <p:ph idx="1"/>
            <p:extLst>
              <p:ext uri="{D42A27DB-BD31-4B8C-83A1-F6EECF244321}">
                <p14:modId xmlns:p14="http://schemas.microsoft.com/office/powerpoint/2010/main" val="1467080055"/>
              </p:ext>
            </p:extLst>
          </p:nvPr>
        </p:nvGraphicFramePr>
        <p:xfrm>
          <a:off x="870585" y="1396365"/>
          <a:ext cx="9458325" cy="4663454"/>
        </p:xfrm>
        <a:graphic>
          <a:graphicData uri="http://schemas.openxmlformats.org/drawingml/2006/table">
            <a:tbl>
              <a:tblPr firstRow="1" bandRow="1">
                <a:tableStyleId>{5940675A-B579-460E-94D1-54222C63F5DA}</a:tableStyleId>
              </a:tblPr>
              <a:tblGrid>
                <a:gridCol w="3322955">
                  <a:extLst>
                    <a:ext uri="{9D8B030D-6E8A-4147-A177-3AD203B41FA5}">
                      <a16:colId xmlns:a16="http://schemas.microsoft.com/office/drawing/2014/main" val="20000"/>
                    </a:ext>
                  </a:extLst>
                </a:gridCol>
                <a:gridCol w="6135370">
                  <a:extLst>
                    <a:ext uri="{9D8B030D-6E8A-4147-A177-3AD203B41FA5}">
                      <a16:colId xmlns:a16="http://schemas.microsoft.com/office/drawing/2014/main" val="20001"/>
                    </a:ext>
                  </a:extLst>
                </a:gridCol>
              </a:tblGrid>
              <a:tr h="0">
                <a:tc>
                  <a:txBody>
                    <a:bodyPr/>
                    <a:lstStyle/>
                    <a:p>
                      <a:pPr marL="0" indent="0" algn="ctr">
                        <a:buNone/>
                      </a:pPr>
                      <a:r>
                        <a:rPr lang="zh-CN" altLang="en-US" sz="1800" b="1" u="none" dirty="0">
                          <a:latin typeface="Times New Roman" panose="02020603050405020304" pitchFamily="18" charset="0"/>
                          <a:ea typeface="宋体" panose="02010600030101010101" pitchFamily="2" charset="-122"/>
                          <a:cs typeface="Times New Roman" panose="02020603050405020304" pitchFamily="18" charset="0"/>
                        </a:rPr>
                        <a:t>方法</a:t>
                      </a:r>
                    </a:p>
                  </a:txBody>
                  <a:tcPr marL="36195" marR="0" marT="0" marB="1">
                    <a:lnL w="12700" cap="flat" cmpd="sng">
                      <a:noFill/>
                      <a:prstDash val="solid"/>
                      <a:headEnd type="none" w="med" len="med"/>
                      <a:tailEnd type="none" w="med" len="med"/>
                    </a:lnL>
                    <a:lnR w="12700" cap="flat" cmpd="sng">
                      <a:noFill/>
                      <a:prstDash val="solid"/>
                      <a:headEnd type="none" w="med" len="med"/>
                      <a:tailEnd type="none" w="med" len="med"/>
                    </a:lnR>
                    <a:lnT w="12700" cap="flat" cmpd="sng">
                      <a:noFill/>
                      <a:prstDash val="solid"/>
                      <a:headEnd type="none" w="med" len="med"/>
                      <a:tailEnd type="none" w="med" len="med"/>
                    </a:lnT>
                    <a:lnB w="12700" cap="flat" cmpd="sng">
                      <a:no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dirty="0">
                          <a:latin typeface="Times New Roman" panose="02020603050405020304" pitchFamily="18" charset="0"/>
                          <a:ea typeface="宋体" panose="02010600030101010101" pitchFamily="2" charset="-122"/>
                          <a:cs typeface="Times New Roman" panose="02020603050405020304" pitchFamily="18" charset="0"/>
                        </a:rPr>
                        <a:t>功能说明</a:t>
                      </a:r>
                    </a:p>
                  </a:txBody>
                  <a:tcPr marL="36195" marR="0" marT="0" marB="1">
                    <a:lnL w="12700" cap="flat" cmpd="sng">
                      <a:noFill/>
                      <a:prstDash val="solid"/>
                      <a:headEnd type="none" w="med" len="med"/>
                      <a:tailEnd type="none" w="med" len="med"/>
                    </a:lnL>
                    <a:lnR w="9525" cap="flat" cmpd="sng">
                      <a:noFill/>
                      <a:prstDash val="solid"/>
                      <a:headEnd type="none" w="med" len="med"/>
                      <a:tailEnd type="none" w="med" len="med"/>
                    </a:lnR>
                    <a:lnT w="12700" cap="flat" cmpd="sng">
                      <a:noFill/>
                      <a:prstDash val="solid"/>
                      <a:headEnd type="none" w="med" len="med"/>
                      <a:tailEnd type="none" w="med" len="med"/>
                    </a:lnT>
                    <a:lnB w="12700" cap="flat" cmpd="sng">
                      <a:no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indent="0" algn="l">
                        <a:buNone/>
                      </a:pPr>
                      <a:r>
                        <a:rPr lang="en-US" altLang="zh-CN" sz="1800" b="1" u="none">
                          <a:solidFill>
                            <a:srgbClr val="00B0F0"/>
                          </a:solidFill>
                          <a:latin typeface="Times New Roman" panose="02020603050405020304" pitchFamily="18" charset="0"/>
                          <a:ea typeface="宋体" panose="02010600030101010101" pitchFamily="2" charset="-122"/>
                          <a:cs typeface="Times New Roman" panose="02020603050405020304" pitchFamily="18" charset="0"/>
                        </a:rPr>
                        <a:t>__new__()</a:t>
                      </a:r>
                    </a:p>
                  </a:txBody>
                  <a:tcPr marL="36195" marR="0" marT="0" marB="1">
                    <a:lnL w="12700" cap="flat" cmpd="sng">
                      <a:noFill/>
                      <a:prstDash val="solid"/>
                      <a:headEnd type="none" w="med" len="med"/>
                      <a:tailEnd type="none" w="med" len="med"/>
                    </a:lnL>
                    <a:lnR w="12700" cap="flat" cmpd="sng">
                      <a:noFill/>
                      <a:prstDash val="solid"/>
                      <a:headEnd type="none" w="med" len="med"/>
                      <a:tailEnd type="none" w="med" len="med"/>
                    </a:lnR>
                    <a:lnT w="12700" cap="flat" cmpd="sng">
                      <a:noFill/>
                      <a:prstDash val="solid"/>
                      <a:headEnd type="none" w="med" len="med"/>
                      <a:tailEnd type="none" w="med" len="med"/>
                    </a:lnT>
                    <a:lnB w="12700" cap="flat" cmpd="sng">
                      <a:no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Times New Roman" panose="02020603050405020304" pitchFamily="18" charset="0"/>
                          <a:ea typeface="宋体" panose="02010600030101010101" pitchFamily="2" charset="-122"/>
                          <a:cs typeface="Times New Roman" panose="02020603050405020304" pitchFamily="18" charset="0"/>
                        </a:rPr>
                        <a:t>类的静态方法，用于确定是否要创建对象</a:t>
                      </a:r>
                    </a:p>
                  </a:txBody>
                  <a:tcPr marL="36195" marR="0" marT="0" marB="1">
                    <a:lnL w="12700" cap="flat" cmpd="sng">
                      <a:noFill/>
                      <a:prstDash val="solid"/>
                      <a:headEnd type="none" w="med" len="med"/>
                      <a:tailEnd type="none" w="med" len="med"/>
                    </a:lnL>
                    <a:lnR w="9525" cap="flat" cmpd="sng">
                      <a:noFill/>
                      <a:prstDash val="solid"/>
                      <a:headEnd type="none" w="med" len="med"/>
                      <a:tailEnd type="none" w="med" len="med"/>
                    </a:lnR>
                    <a:lnT w="12700" cap="flat" cmpd="sng">
                      <a:noFill/>
                      <a:prstDash val="solid"/>
                      <a:headEnd type="none" w="med" len="med"/>
                      <a:tailEnd type="none" w="med" len="med"/>
                    </a:lnT>
                    <a:lnB w="12700" cap="flat" cmpd="sng">
                      <a:no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indent="0" algn="l">
                        <a:buNone/>
                      </a:pPr>
                      <a:r>
                        <a:rPr lang="en-US" altLang="zh-CN" sz="1800" b="1" u="none">
                          <a:solidFill>
                            <a:srgbClr val="00B0F0"/>
                          </a:solidFill>
                          <a:latin typeface="Times New Roman" panose="02020603050405020304" pitchFamily="18" charset="0"/>
                          <a:ea typeface="宋体" panose="02010600030101010101" pitchFamily="2" charset="-122"/>
                          <a:cs typeface="Times New Roman" panose="02020603050405020304" pitchFamily="18" charset="0"/>
                        </a:rPr>
                        <a:t>__init__()</a:t>
                      </a:r>
                    </a:p>
                  </a:txBody>
                  <a:tcPr marL="36195" marR="0" marT="0" marB="1">
                    <a:lnL w="12700" cap="flat" cmpd="sng">
                      <a:noFill/>
                      <a:prstDash val="solid"/>
                      <a:headEnd type="none" w="med" len="med"/>
                      <a:tailEnd type="none" w="med" len="med"/>
                    </a:lnL>
                    <a:lnR w="12700" cap="flat" cmpd="sng">
                      <a:noFill/>
                      <a:prstDash val="solid"/>
                      <a:headEnd type="none" w="med" len="med"/>
                      <a:tailEnd type="none" w="med" len="med"/>
                    </a:lnR>
                    <a:lnT w="12700" cap="flat" cmpd="sng">
                      <a:noFill/>
                      <a:prstDash val="solid"/>
                      <a:headEnd type="none" w="med" len="med"/>
                      <a:tailEnd type="none" w="med" len="med"/>
                    </a:lnT>
                    <a:lnB w="12700" cap="flat" cmpd="sng">
                      <a:no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Times New Roman" panose="02020603050405020304" pitchFamily="18" charset="0"/>
                          <a:ea typeface="宋体" panose="02010600030101010101" pitchFamily="2" charset="-122"/>
                          <a:cs typeface="Times New Roman" panose="02020603050405020304" pitchFamily="18" charset="0"/>
                        </a:rPr>
                        <a:t>构造方法，创建对象时自动调用</a:t>
                      </a:r>
                    </a:p>
                  </a:txBody>
                  <a:tcPr marL="36195" marR="0" marT="0" marB="1">
                    <a:lnL w="12700" cap="flat" cmpd="sng">
                      <a:noFill/>
                      <a:prstDash val="solid"/>
                      <a:headEnd type="none" w="med" len="med"/>
                      <a:tailEnd type="none" w="med" len="med"/>
                    </a:lnL>
                    <a:lnR w="9525" cap="flat" cmpd="sng">
                      <a:noFill/>
                      <a:prstDash val="solid"/>
                      <a:headEnd type="none" w="med" len="med"/>
                      <a:tailEnd type="none" w="med" len="med"/>
                    </a:lnR>
                    <a:lnT w="12700" cap="flat" cmpd="sng">
                      <a:noFill/>
                      <a:prstDash val="solid"/>
                      <a:headEnd type="none" w="med" len="med"/>
                      <a:tailEnd type="none" w="med" len="med"/>
                    </a:lnT>
                    <a:lnB w="12700" cap="flat" cmpd="sng">
                      <a:no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indent="0" algn="l">
                        <a:buNone/>
                      </a:pPr>
                      <a:r>
                        <a:rPr lang="en-US" altLang="zh-CN" sz="1800" b="1" u="none">
                          <a:solidFill>
                            <a:srgbClr val="00B0F0"/>
                          </a:solidFill>
                          <a:latin typeface="Times New Roman" panose="02020603050405020304" pitchFamily="18" charset="0"/>
                          <a:ea typeface="宋体" panose="02010600030101010101" pitchFamily="2" charset="-122"/>
                          <a:cs typeface="Times New Roman" panose="02020603050405020304" pitchFamily="18" charset="0"/>
                        </a:rPr>
                        <a:t>__del__()</a:t>
                      </a:r>
                    </a:p>
                  </a:txBody>
                  <a:tcPr marL="36195" marR="0" marT="0" marB="1">
                    <a:lnL w="12700" cap="flat" cmpd="sng">
                      <a:noFill/>
                      <a:prstDash val="solid"/>
                      <a:headEnd type="none" w="med" len="med"/>
                      <a:tailEnd type="none" w="med" len="med"/>
                    </a:lnL>
                    <a:lnR w="12700" cap="flat" cmpd="sng">
                      <a:noFill/>
                      <a:prstDash val="solid"/>
                      <a:headEnd type="none" w="med" len="med"/>
                      <a:tailEnd type="none" w="med" len="med"/>
                    </a:lnR>
                    <a:lnT w="12700" cap="flat" cmpd="sng">
                      <a:noFill/>
                      <a:prstDash val="solid"/>
                      <a:headEnd type="none" w="med" len="med"/>
                      <a:tailEnd type="none" w="med" len="med"/>
                    </a:lnT>
                    <a:lnB w="12700" cap="flat" cmpd="sng">
                      <a:no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Times New Roman" panose="02020603050405020304" pitchFamily="18" charset="0"/>
                          <a:ea typeface="宋体" panose="02010600030101010101" pitchFamily="2" charset="-122"/>
                          <a:cs typeface="Times New Roman" panose="02020603050405020304" pitchFamily="18" charset="0"/>
                        </a:rPr>
                        <a:t>析构方法，释放对象时自动调用</a:t>
                      </a:r>
                    </a:p>
                  </a:txBody>
                  <a:tcPr marL="36195" marR="0" marT="0" marB="1">
                    <a:lnL w="12700" cap="flat" cmpd="sng">
                      <a:noFill/>
                      <a:prstDash val="solid"/>
                      <a:headEnd type="none" w="med" len="med"/>
                      <a:tailEnd type="none" w="med" len="med"/>
                    </a:lnL>
                    <a:lnR w="9525" cap="flat" cmpd="sng">
                      <a:noFill/>
                      <a:prstDash val="solid"/>
                      <a:headEnd type="none" w="med" len="med"/>
                      <a:tailEnd type="none" w="med" len="med"/>
                    </a:lnR>
                    <a:lnT w="12700" cap="flat" cmpd="sng">
                      <a:noFill/>
                      <a:prstDash val="solid"/>
                      <a:headEnd type="none" w="med" len="med"/>
                      <a:tailEnd type="none" w="med" len="med"/>
                    </a:lnT>
                    <a:lnB w="12700" cap="flat" cmpd="sng">
                      <a:no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indent="0" algn="l">
                        <a:buNone/>
                      </a:pPr>
                      <a:r>
                        <a:rPr lang="en-US" altLang="zh-CN" sz="1800" b="1" u="none">
                          <a:solidFill>
                            <a:srgbClr val="00B0F0"/>
                          </a:solidFill>
                          <a:latin typeface="Times New Roman" panose="02020603050405020304" pitchFamily="18" charset="0"/>
                          <a:ea typeface="宋体" panose="02010600030101010101" pitchFamily="2" charset="-122"/>
                          <a:cs typeface="Times New Roman" panose="02020603050405020304" pitchFamily="18" charset="0"/>
                        </a:rPr>
                        <a:t>__add__()</a:t>
                      </a:r>
                    </a:p>
                  </a:txBody>
                  <a:tcPr marL="36195" marR="0" marT="0" marB="1">
                    <a:lnL w="12700" cap="flat" cmpd="sng">
                      <a:noFill/>
                      <a:prstDash val="solid"/>
                      <a:headEnd type="none" w="med" len="med"/>
                      <a:tailEnd type="none" w="med" len="med"/>
                    </a:lnL>
                    <a:lnR w="12700" cap="flat" cmpd="sng">
                      <a:noFill/>
                      <a:prstDash val="solid"/>
                      <a:headEnd type="none" w="med" len="med"/>
                      <a:tailEnd type="none" w="med" len="med"/>
                    </a:lnR>
                    <a:lnT w="12700" cap="flat" cmpd="sng">
                      <a:noFill/>
                      <a:prstDash val="solid"/>
                      <a:headEnd type="none" w="med" len="med"/>
                      <a:tailEnd type="none" w="med" len="med"/>
                    </a:lnT>
                    <a:lnB w="12700" cap="flat" cmpd="sng">
                      <a:noFill/>
                      <a:prstDash val="solid"/>
                      <a:headEnd type="none" w="med" len="med"/>
                      <a:tailEnd type="none" w="med" len="med"/>
                    </a:lnB>
                    <a:lnTlToBr>
                      <a:noFill/>
                    </a:lnTlToBr>
                    <a:lnBlToTr>
                      <a:noFill/>
                    </a:lnBlToTr>
                    <a:noFill/>
                  </a:tcPr>
                </a:tc>
                <a:tc>
                  <a:txBody>
                    <a:bodyPr/>
                    <a:lstStyle/>
                    <a:p>
                      <a:pPr marL="0" indent="0" algn="l">
                        <a:buNone/>
                      </a:pPr>
                      <a:r>
                        <a:rPr lang="en-US" altLang="zh-CN" sz="1800" b="0" u="none">
                          <a:latin typeface="Times New Roman" panose="02020603050405020304" pitchFamily="18" charset="0"/>
                          <a:ea typeface="宋体" panose="02010600030101010101" pitchFamily="2" charset="-122"/>
                          <a:cs typeface="Times New Roman" panose="02020603050405020304" pitchFamily="18" charset="0"/>
                        </a:rPr>
                        <a:t>+</a:t>
                      </a:r>
                    </a:p>
                  </a:txBody>
                  <a:tcPr marL="36195" marR="0" marT="0" marB="1">
                    <a:lnL w="12700" cap="flat" cmpd="sng">
                      <a:noFill/>
                      <a:prstDash val="solid"/>
                      <a:headEnd type="none" w="med" len="med"/>
                      <a:tailEnd type="none" w="med" len="med"/>
                    </a:lnL>
                    <a:lnR w="9525" cap="flat" cmpd="sng">
                      <a:noFill/>
                      <a:prstDash val="solid"/>
                      <a:headEnd type="none" w="med" len="med"/>
                      <a:tailEnd type="none" w="med" len="med"/>
                    </a:lnR>
                    <a:lnT w="12700" cap="flat" cmpd="sng">
                      <a:noFill/>
                      <a:prstDash val="solid"/>
                      <a:headEnd type="none" w="med" len="med"/>
                      <a:tailEnd type="none" w="med" len="med"/>
                    </a:lnT>
                    <a:lnB w="12700" cap="flat" cmpd="sng">
                      <a:no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indent="0" algn="l">
                        <a:buNone/>
                      </a:pPr>
                      <a:r>
                        <a:rPr lang="en-US" altLang="zh-CN" sz="1800" b="1" u="none">
                          <a:solidFill>
                            <a:srgbClr val="00B0F0"/>
                          </a:solidFill>
                          <a:latin typeface="Times New Roman" panose="02020603050405020304" pitchFamily="18" charset="0"/>
                          <a:ea typeface="宋体" panose="02010600030101010101" pitchFamily="2" charset="-122"/>
                          <a:cs typeface="Times New Roman" panose="02020603050405020304" pitchFamily="18" charset="0"/>
                        </a:rPr>
                        <a:t>__sub__()</a:t>
                      </a:r>
                    </a:p>
                  </a:txBody>
                  <a:tcPr marL="36195" marR="0" marT="0" marB="1">
                    <a:lnL w="12700" cap="flat" cmpd="sng">
                      <a:noFill/>
                      <a:prstDash val="solid"/>
                      <a:headEnd type="none" w="med" len="med"/>
                      <a:tailEnd type="none" w="med" len="med"/>
                    </a:lnL>
                    <a:lnR w="12700" cap="flat" cmpd="sng">
                      <a:noFill/>
                      <a:prstDash val="solid"/>
                      <a:headEnd type="none" w="med" len="med"/>
                      <a:tailEnd type="none" w="med" len="med"/>
                    </a:lnR>
                    <a:lnT w="12700" cap="flat" cmpd="sng">
                      <a:noFill/>
                      <a:prstDash val="solid"/>
                      <a:headEnd type="none" w="med" len="med"/>
                      <a:tailEnd type="none" w="med" len="med"/>
                    </a:lnT>
                    <a:lnB w="12700" cap="flat" cmpd="sng">
                      <a:noFill/>
                      <a:prstDash val="solid"/>
                      <a:headEnd type="none" w="med" len="med"/>
                      <a:tailEnd type="none" w="med" len="med"/>
                    </a:lnB>
                    <a:lnTlToBr>
                      <a:noFill/>
                    </a:lnTlToBr>
                    <a:lnBlToTr>
                      <a:noFill/>
                    </a:lnBlToTr>
                    <a:noFill/>
                  </a:tcPr>
                </a:tc>
                <a:tc>
                  <a:txBody>
                    <a:bodyPr/>
                    <a:lstStyle/>
                    <a:p>
                      <a:pPr marL="0" indent="0" algn="l">
                        <a:buNone/>
                      </a:pPr>
                      <a:r>
                        <a:rPr lang="en-US" altLang="zh-CN" sz="1800" b="0" u="none">
                          <a:latin typeface="Times New Roman" panose="02020603050405020304" pitchFamily="18" charset="0"/>
                          <a:ea typeface="宋体" panose="02010600030101010101" pitchFamily="2" charset="-122"/>
                          <a:cs typeface="Times New Roman" panose="02020603050405020304" pitchFamily="18" charset="0"/>
                        </a:rPr>
                        <a:t>-</a:t>
                      </a:r>
                    </a:p>
                  </a:txBody>
                  <a:tcPr marL="36195" marR="0" marT="0" marB="1">
                    <a:lnL w="12700" cap="flat" cmpd="sng">
                      <a:noFill/>
                      <a:prstDash val="solid"/>
                      <a:headEnd type="none" w="med" len="med"/>
                      <a:tailEnd type="none" w="med" len="med"/>
                    </a:lnL>
                    <a:lnR w="9525" cap="flat" cmpd="sng">
                      <a:noFill/>
                      <a:prstDash val="solid"/>
                      <a:headEnd type="none" w="med" len="med"/>
                      <a:tailEnd type="none" w="med" len="med"/>
                    </a:lnR>
                    <a:lnT w="12700" cap="flat" cmpd="sng">
                      <a:noFill/>
                      <a:prstDash val="solid"/>
                      <a:headEnd type="none" w="med" len="med"/>
                      <a:tailEnd type="none" w="med" len="med"/>
                    </a:lnT>
                    <a:lnB w="12700" cap="flat" cmpd="sng">
                      <a:no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indent="0" algn="l">
                        <a:buNone/>
                      </a:pPr>
                      <a:r>
                        <a:rPr lang="en-US" altLang="zh-CN" sz="1800" b="1" u="none">
                          <a:solidFill>
                            <a:srgbClr val="00B0F0"/>
                          </a:solidFill>
                          <a:latin typeface="Times New Roman" panose="02020603050405020304" pitchFamily="18" charset="0"/>
                          <a:ea typeface="宋体" panose="02010600030101010101" pitchFamily="2" charset="-122"/>
                          <a:cs typeface="Times New Roman" panose="02020603050405020304" pitchFamily="18" charset="0"/>
                        </a:rPr>
                        <a:t>__mul__()</a:t>
                      </a:r>
                    </a:p>
                  </a:txBody>
                  <a:tcPr marL="36195" marR="0" marT="0" marB="1">
                    <a:lnL w="12700" cap="flat" cmpd="sng">
                      <a:noFill/>
                      <a:prstDash val="solid"/>
                      <a:headEnd type="none" w="med" len="med"/>
                      <a:tailEnd type="none" w="med" len="med"/>
                    </a:lnL>
                    <a:lnR w="12700" cap="flat" cmpd="sng">
                      <a:noFill/>
                      <a:prstDash val="solid"/>
                      <a:headEnd type="none" w="med" len="med"/>
                      <a:tailEnd type="none" w="med" len="med"/>
                    </a:lnR>
                    <a:lnT w="12700" cap="flat" cmpd="sng">
                      <a:noFill/>
                      <a:prstDash val="solid"/>
                      <a:headEnd type="none" w="med" len="med"/>
                      <a:tailEnd type="none" w="med" len="med"/>
                    </a:lnT>
                    <a:lnB w="12700" cap="flat" cmpd="sng">
                      <a:noFill/>
                      <a:prstDash val="solid"/>
                      <a:headEnd type="none" w="med" len="med"/>
                      <a:tailEnd type="none" w="med" len="med"/>
                    </a:lnB>
                    <a:lnTlToBr>
                      <a:noFill/>
                    </a:lnTlToBr>
                    <a:lnBlToTr>
                      <a:noFill/>
                    </a:lnBlToTr>
                    <a:noFill/>
                  </a:tcPr>
                </a:tc>
                <a:tc>
                  <a:txBody>
                    <a:bodyPr/>
                    <a:lstStyle/>
                    <a:p>
                      <a:pPr marL="0" indent="0" algn="l">
                        <a:buNone/>
                      </a:pPr>
                      <a:r>
                        <a:rPr lang="en-US" altLang="zh-CN" sz="1800" b="0" u="none">
                          <a:latin typeface="Times New Roman" panose="02020603050405020304" pitchFamily="18" charset="0"/>
                          <a:ea typeface="宋体" panose="02010600030101010101" pitchFamily="2" charset="-122"/>
                          <a:cs typeface="Times New Roman" panose="02020603050405020304" pitchFamily="18" charset="0"/>
                        </a:rPr>
                        <a:t>*</a:t>
                      </a:r>
                    </a:p>
                  </a:txBody>
                  <a:tcPr marL="36195" marR="0" marT="0" marB="1">
                    <a:lnL w="12700" cap="flat" cmpd="sng">
                      <a:noFill/>
                      <a:prstDash val="solid"/>
                      <a:headEnd type="none" w="med" len="med"/>
                      <a:tailEnd type="none" w="med" len="med"/>
                    </a:lnL>
                    <a:lnR w="9525" cap="flat" cmpd="sng">
                      <a:noFill/>
                      <a:prstDash val="solid"/>
                      <a:headEnd type="none" w="med" len="med"/>
                      <a:tailEnd type="none" w="med" len="med"/>
                    </a:lnR>
                    <a:lnT w="12700" cap="flat" cmpd="sng">
                      <a:noFill/>
                      <a:prstDash val="solid"/>
                      <a:headEnd type="none" w="med" len="med"/>
                      <a:tailEnd type="none" w="med" len="med"/>
                    </a:lnT>
                    <a:lnB w="12700" cap="flat" cmpd="sng">
                      <a:no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indent="0" algn="l">
                        <a:buNone/>
                      </a:pPr>
                      <a:r>
                        <a:rPr lang="en-US" altLang="zh-CN" sz="1800" b="1" u="none">
                          <a:solidFill>
                            <a:srgbClr val="00B0F0"/>
                          </a:solidFill>
                          <a:latin typeface="Times New Roman" panose="02020603050405020304" pitchFamily="18" charset="0"/>
                          <a:ea typeface="宋体" panose="02010600030101010101" pitchFamily="2" charset="-122"/>
                          <a:cs typeface="Times New Roman" panose="02020603050405020304" pitchFamily="18" charset="0"/>
                        </a:rPr>
                        <a:t>__truediv__()</a:t>
                      </a:r>
                    </a:p>
                  </a:txBody>
                  <a:tcPr marL="36195" marR="0" marT="0" marB="1">
                    <a:lnL w="12700" cap="flat" cmpd="sng">
                      <a:noFill/>
                      <a:prstDash val="solid"/>
                      <a:headEnd type="none" w="med" len="med"/>
                      <a:tailEnd type="none" w="med" len="med"/>
                    </a:lnL>
                    <a:lnR w="12700" cap="flat" cmpd="sng">
                      <a:noFill/>
                      <a:prstDash val="solid"/>
                      <a:headEnd type="none" w="med" len="med"/>
                      <a:tailEnd type="none" w="med" len="med"/>
                    </a:lnR>
                    <a:lnT w="12700" cap="flat" cmpd="sng">
                      <a:noFill/>
                      <a:prstDash val="solid"/>
                      <a:headEnd type="none" w="med" len="med"/>
                      <a:tailEnd type="none" w="med" len="med"/>
                    </a:lnT>
                    <a:lnB w="12700" cap="flat" cmpd="sng">
                      <a:noFill/>
                      <a:prstDash val="solid"/>
                      <a:headEnd type="none" w="med" len="med"/>
                      <a:tailEnd type="none" w="med" len="med"/>
                    </a:lnB>
                    <a:lnTlToBr>
                      <a:noFill/>
                    </a:lnTlToBr>
                    <a:lnBlToTr>
                      <a:noFill/>
                    </a:lnBlToTr>
                    <a:noFill/>
                  </a:tcPr>
                </a:tc>
                <a:tc>
                  <a:txBody>
                    <a:bodyPr/>
                    <a:lstStyle/>
                    <a:p>
                      <a:pPr marL="0" indent="0" algn="l">
                        <a:buNone/>
                      </a:pPr>
                      <a:r>
                        <a:rPr lang="en-US" altLang="zh-CN" sz="1800" b="0" u="none">
                          <a:latin typeface="Times New Roman" panose="02020603050405020304" pitchFamily="18" charset="0"/>
                          <a:ea typeface="宋体" panose="02010600030101010101" pitchFamily="2" charset="-122"/>
                          <a:cs typeface="Times New Roman" panose="02020603050405020304" pitchFamily="18" charset="0"/>
                        </a:rPr>
                        <a:t>/</a:t>
                      </a:r>
                    </a:p>
                  </a:txBody>
                  <a:tcPr marL="36195" marR="0" marT="0" marB="1">
                    <a:lnL w="12700" cap="flat" cmpd="sng">
                      <a:noFill/>
                      <a:prstDash val="solid"/>
                      <a:headEnd type="none" w="med" len="med"/>
                      <a:tailEnd type="none" w="med" len="med"/>
                    </a:lnL>
                    <a:lnR w="9525" cap="flat" cmpd="sng">
                      <a:noFill/>
                      <a:prstDash val="solid"/>
                      <a:headEnd type="none" w="med" len="med"/>
                      <a:tailEnd type="none" w="med" len="med"/>
                    </a:lnR>
                    <a:lnT w="12700" cap="flat" cmpd="sng">
                      <a:noFill/>
                      <a:prstDash val="solid"/>
                      <a:headEnd type="none" w="med" len="med"/>
                      <a:tailEnd type="none" w="med" len="med"/>
                    </a:lnT>
                    <a:lnB w="12700" cap="flat" cmpd="sng">
                      <a:no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indent="0" algn="l">
                        <a:buNone/>
                      </a:pPr>
                      <a:r>
                        <a:rPr lang="en-US" altLang="zh-CN" sz="1800" b="1" u="none">
                          <a:solidFill>
                            <a:srgbClr val="00B0F0"/>
                          </a:solidFill>
                          <a:latin typeface="Times New Roman" panose="02020603050405020304" pitchFamily="18" charset="0"/>
                          <a:ea typeface="宋体" panose="02010600030101010101" pitchFamily="2" charset="-122"/>
                          <a:cs typeface="Times New Roman" panose="02020603050405020304" pitchFamily="18" charset="0"/>
                        </a:rPr>
                        <a:t>__floordiv__()</a:t>
                      </a:r>
                    </a:p>
                  </a:txBody>
                  <a:tcPr marL="36195" marR="0" marT="0" marB="1">
                    <a:lnL w="12700" cap="flat" cmpd="sng">
                      <a:noFill/>
                      <a:prstDash val="solid"/>
                      <a:headEnd type="none" w="med" len="med"/>
                      <a:tailEnd type="none" w="med" len="med"/>
                    </a:lnL>
                    <a:lnR w="12700" cap="flat" cmpd="sng">
                      <a:noFill/>
                      <a:prstDash val="solid"/>
                      <a:headEnd type="none" w="med" len="med"/>
                      <a:tailEnd type="none" w="med" len="med"/>
                    </a:lnR>
                    <a:lnT w="12700" cap="flat" cmpd="sng">
                      <a:noFill/>
                      <a:prstDash val="solid"/>
                      <a:headEnd type="none" w="med" len="med"/>
                      <a:tailEnd type="none" w="med" len="med"/>
                    </a:lnT>
                    <a:lnB w="12700" cap="flat" cmpd="sng">
                      <a:noFill/>
                      <a:prstDash val="solid"/>
                      <a:headEnd type="none" w="med" len="med"/>
                      <a:tailEnd type="none" w="med" len="med"/>
                    </a:lnB>
                    <a:lnTlToBr>
                      <a:noFill/>
                    </a:lnTlToBr>
                    <a:lnBlToTr>
                      <a:noFill/>
                    </a:lnBlToTr>
                    <a:noFill/>
                  </a:tcPr>
                </a:tc>
                <a:tc>
                  <a:txBody>
                    <a:bodyPr/>
                    <a:lstStyle/>
                    <a:p>
                      <a:pPr marL="0" indent="0" algn="l">
                        <a:buNone/>
                      </a:pPr>
                      <a:r>
                        <a:rPr lang="en-US" altLang="zh-CN" sz="1800" b="0" u="none">
                          <a:latin typeface="Times New Roman" panose="02020603050405020304" pitchFamily="18" charset="0"/>
                          <a:ea typeface="宋体" panose="02010600030101010101" pitchFamily="2" charset="-122"/>
                          <a:cs typeface="Times New Roman" panose="02020603050405020304" pitchFamily="18" charset="0"/>
                        </a:rPr>
                        <a:t>//</a:t>
                      </a:r>
                    </a:p>
                  </a:txBody>
                  <a:tcPr marL="36195" marR="0" marT="0" marB="1">
                    <a:lnL w="12700" cap="flat" cmpd="sng">
                      <a:noFill/>
                      <a:prstDash val="solid"/>
                      <a:headEnd type="none" w="med" len="med"/>
                      <a:tailEnd type="none" w="med" len="med"/>
                    </a:lnL>
                    <a:lnR w="9525" cap="flat" cmpd="sng">
                      <a:noFill/>
                      <a:prstDash val="solid"/>
                      <a:headEnd type="none" w="med" len="med"/>
                      <a:tailEnd type="none" w="med" len="med"/>
                    </a:lnR>
                    <a:lnT w="12700" cap="flat" cmpd="sng">
                      <a:noFill/>
                      <a:prstDash val="solid"/>
                      <a:headEnd type="none" w="med" len="med"/>
                      <a:tailEnd type="none" w="med" len="med"/>
                    </a:lnT>
                    <a:lnB w="12700" cap="flat" cmpd="sng">
                      <a:no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indent="0" algn="l">
                        <a:buNone/>
                      </a:pPr>
                      <a:r>
                        <a:rPr lang="en-US" altLang="zh-CN" sz="1800" b="1" u="none">
                          <a:solidFill>
                            <a:srgbClr val="00B0F0"/>
                          </a:solidFill>
                          <a:latin typeface="Times New Roman" panose="02020603050405020304" pitchFamily="18" charset="0"/>
                          <a:ea typeface="宋体" panose="02010600030101010101" pitchFamily="2" charset="-122"/>
                          <a:cs typeface="Times New Roman" panose="02020603050405020304" pitchFamily="18" charset="0"/>
                        </a:rPr>
                        <a:t>__mod__()</a:t>
                      </a:r>
                    </a:p>
                  </a:txBody>
                  <a:tcPr marL="36195" marR="0" marT="0" marB="1">
                    <a:lnL w="12700" cap="flat" cmpd="sng">
                      <a:noFill/>
                      <a:prstDash val="solid"/>
                      <a:headEnd type="none" w="med" len="med"/>
                      <a:tailEnd type="none" w="med" len="med"/>
                    </a:lnL>
                    <a:lnR w="12700" cap="flat" cmpd="sng">
                      <a:noFill/>
                      <a:prstDash val="solid"/>
                      <a:headEnd type="none" w="med" len="med"/>
                      <a:tailEnd type="none" w="med" len="med"/>
                    </a:lnR>
                    <a:lnT w="12700" cap="flat" cmpd="sng">
                      <a:noFill/>
                      <a:prstDash val="solid"/>
                      <a:headEnd type="none" w="med" len="med"/>
                      <a:tailEnd type="none" w="med" len="med"/>
                    </a:lnT>
                    <a:lnB w="12700" cap="flat" cmpd="sng">
                      <a:noFill/>
                      <a:prstDash val="solid"/>
                      <a:headEnd type="none" w="med" len="med"/>
                      <a:tailEnd type="none" w="med" len="med"/>
                    </a:lnB>
                    <a:lnTlToBr>
                      <a:noFill/>
                    </a:lnTlToBr>
                    <a:lnBlToTr>
                      <a:noFill/>
                    </a:lnBlToTr>
                    <a:noFill/>
                  </a:tcPr>
                </a:tc>
                <a:tc>
                  <a:txBody>
                    <a:bodyPr/>
                    <a:lstStyle/>
                    <a:p>
                      <a:pPr marL="0" indent="0" algn="l">
                        <a:buNone/>
                      </a:pPr>
                      <a:r>
                        <a:rPr lang="en-US" altLang="zh-CN" sz="1800" b="0" u="none">
                          <a:latin typeface="Times New Roman" panose="02020603050405020304" pitchFamily="18" charset="0"/>
                          <a:ea typeface="宋体" panose="02010600030101010101" pitchFamily="2" charset="-122"/>
                          <a:cs typeface="Times New Roman" panose="02020603050405020304" pitchFamily="18" charset="0"/>
                        </a:rPr>
                        <a:t>%</a:t>
                      </a:r>
                    </a:p>
                  </a:txBody>
                  <a:tcPr marL="36195" marR="0" marT="0" marB="1">
                    <a:lnL w="12700" cap="flat" cmpd="sng">
                      <a:noFill/>
                      <a:prstDash val="solid"/>
                      <a:headEnd type="none" w="med" len="med"/>
                      <a:tailEnd type="none" w="med" len="med"/>
                    </a:lnL>
                    <a:lnR w="9525" cap="flat" cmpd="sng">
                      <a:noFill/>
                      <a:prstDash val="solid"/>
                      <a:headEnd type="none" w="med" len="med"/>
                      <a:tailEnd type="none" w="med" len="med"/>
                    </a:lnR>
                    <a:lnT w="12700" cap="flat" cmpd="sng">
                      <a:noFill/>
                      <a:prstDash val="solid"/>
                      <a:headEnd type="none" w="med" len="med"/>
                      <a:tailEnd type="none" w="med" len="med"/>
                    </a:lnT>
                    <a:lnB w="12700" cap="flat" cmpd="sng">
                      <a:no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0">
                <a:tc>
                  <a:txBody>
                    <a:bodyPr/>
                    <a:lstStyle/>
                    <a:p>
                      <a:pPr marL="0" indent="0" algn="l">
                        <a:buNone/>
                      </a:pPr>
                      <a:r>
                        <a:rPr lang="en-US" altLang="zh-CN" sz="1800" b="1" u="none">
                          <a:solidFill>
                            <a:srgbClr val="00B0F0"/>
                          </a:solidFill>
                          <a:latin typeface="Times New Roman" panose="02020603050405020304" pitchFamily="18" charset="0"/>
                          <a:ea typeface="宋体" panose="02010600030101010101" pitchFamily="2" charset="-122"/>
                          <a:cs typeface="Times New Roman" panose="02020603050405020304" pitchFamily="18" charset="0"/>
                        </a:rPr>
                        <a:t>__pow__()</a:t>
                      </a:r>
                    </a:p>
                  </a:txBody>
                  <a:tcPr marL="36195" marR="0" marT="0" marB="1">
                    <a:lnL w="12700" cap="flat" cmpd="sng">
                      <a:noFill/>
                      <a:prstDash val="solid"/>
                      <a:headEnd type="none" w="med" len="med"/>
                      <a:tailEnd type="none" w="med" len="med"/>
                    </a:lnL>
                    <a:lnR w="12700" cap="flat" cmpd="sng">
                      <a:noFill/>
                      <a:prstDash val="solid"/>
                      <a:headEnd type="none" w="med" len="med"/>
                      <a:tailEnd type="none" w="med" len="med"/>
                    </a:lnR>
                    <a:lnT w="12700" cap="flat" cmpd="sng">
                      <a:noFill/>
                      <a:prstDash val="solid"/>
                      <a:headEnd type="none" w="med" len="med"/>
                      <a:tailEnd type="none" w="med" len="med"/>
                    </a:lnT>
                    <a:lnB w="12700" cap="flat" cmpd="sng">
                      <a:noFill/>
                      <a:prstDash val="solid"/>
                      <a:headEnd type="none" w="med" len="med"/>
                      <a:tailEnd type="none" w="med" len="med"/>
                    </a:lnB>
                    <a:lnTlToBr>
                      <a:noFill/>
                    </a:lnTlToBr>
                    <a:lnBlToTr>
                      <a:noFill/>
                    </a:lnBlToTr>
                    <a:noFill/>
                  </a:tcPr>
                </a:tc>
                <a:tc>
                  <a:txBody>
                    <a:bodyPr/>
                    <a:lstStyle/>
                    <a:p>
                      <a:pPr marL="0" indent="0" algn="l">
                        <a:buNone/>
                      </a:pPr>
                      <a:r>
                        <a:rPr lang="en-US" altLang="zh-CN" sz="1800" b="0" u="none">
                          <a:latin typeface="Times New Roman" panose="02020603050405020304" pitchFamily="18" charset="0"/>
                          <a:ea typeface="宋体" panose="02010600030101010101" pitchFamily="2" charset="-122"/>
                          <a:cs typeface="Times New Roman" panose="02020603050405020304" pitchFamily="18" charset="0"/>
                        </a:rPr>
                        <a:t>**</a:t>
                      </a:r>
                    </a:p>
                  </a:txBody>
                  <a:tcPr marL="36195" marR="0" marT="0" marB="1">
                    <a:lnL w="12700" cap="flat" cmpd="sng">
                      <a:noFill/>
                      <a:prstDash val="solid"/>
                      <a:headEnd type="none" w="med" len="med"/>
                      <a:tailEnd type="none" w="med" len="med"/>
                    </a:lnL>
                    <a:lnR w="9525" cap="flat" cmpd="sng">
                      <a:noFill/>
                      <a:prstDash val="solid"/>
                      <a:headEnd type="none" w="med" len="med"/>
                      <a:tailEnd type="none" w="med" len="med"/>
                    </a:lnR>
                    <a:lnT w="12700" cap="flat" cmpd="sng">
                      <a:noFill/>
                      <a:prstDash val="solid"/>
                      <a:headEnd type="none" w="med" len="med"/>
                      <a:tailEnd type="none" w="med" len="med"/>
                    </a:lnT>
                    <a:lnB w="12700" cap="flat" cmpd="sng">
                      <a:no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0">
                <a:tc>
                  <a:txBody>
                    <a:bodyPr/>
                    <a:lstStyle/>
                    <a:p>
                      <a:pPr marL="0" indent="0" algn="l">
                        <a:buNone/>
                      </a:pPr>
                      <a:r>
                        <a:rPr lang="en-US" altLang="zh-CN" sz="1800" b="1" u="none">
                          <a:solidFill>
                            <a:srgbClr val="00B0F0"/>
                          </a:solidFill>
                          <a:latin typeface="Times New Roman" panose="02020603050405020304" pitchFamily="18" charset="0"/>
                          <a:ea typeface="宋体" panose="02010600030101010101" pitchFamily="2" charset="-122"/>
                          <a:cs typeface="Times New Roman" panose="02020603050405020304" pitchFamily="18" charset="0"/>
                        </a:rPr>
                        <a:t>__eq__()</a:t>
                      </a:r>
                      <a:r>
                        <a:rPr lang="zh-CN" altLang="en-US" sz="1800" b="1" u="none">
                          <a:solidFill>
                            <a:srgbClr val="00B0F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u="none">
                          <a:solidFill>
                            <a:srgbClr val="00B0F0"/>
                          </a:solidFill>
                          <a:latin typeface="Times New Roman" panose="02020603050405020304" pitchFamily="18" charset="0"/>
                          <a:ea typeface="宋体" panose="02010600030101010101" pitchFamily="2" charset="-122"/>
                          <a:cs typeface="Times New Roman" panose="02020603050405020304" pitchFamily="18" charset="0"/>
                        </a:rPr>
                        <a:t>__ne__()</a:t>
                      </a:r>
                      <a:r>
                        <a:rPr lang="zh-CN" altLang="en-US" sz="1800" b="1" u="none">
                          <a:solidFill>
                            <a:srgbClr val="00B0F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u="none">
                          <a:solidFill>
                            <a:srgbClr val="00B0F0"/>
                          </a:solidFill>
                          <a:latin typeface="Times New Roman" panose="02020603050405020304" pitchFamily="18" charset="0"/>
                          <a:ea typeface="宋体" panose="02010600030101010101" pitchFamily="2" charset="-122"/>
                          <a:cs typeface="Times New Roman" panose="02020603050405020304" pitchFamily="18" charset="0"/>
                        </a:rPr>
                        <a:t>__lt__()</a:t>
                      </a:r>
                      <a:r>
                        <a:rPr lang="zh-CN" altLang="en-US" sz="1800" b="1" u="none">
                          <a:solidFill>
                            <a:srgbClr val="00B0F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u="none">
                          <a:solidFill>
                            <a:srgbClr val="00B0F0"/>
                          </a:solidFill>
                          <a:latin typeface="Times New Roman" panose="02020603050405020304" pitchFamily="18" charset="0"/>
                          <a:ea typeface="宋体" panose="02010600030101010101" pitchFamily="2" charset="-122"/>
                          <a:cs typeface="Times New Roman" panose="02020603050405020304" pitchFamily="18" charset="0"/>
                        </a:rPr>
                        <a:t>__le__()</a:t>
                      </a:r>
                      <a:r>
                        <a:rPr lang="zh-CN" altLang="en-US" sz="1800" b="1" u="none">
                          <a:solidFill>
                            <a:srgbClr val="00B0F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u="none">
                          <a:solidFill>
                            <a:srgbClr val="00B0F0"/>
                          </a:solidFill>
                          <a:latin typeface="Times New Roman" panose="02020603050405020304" pitchFamily="18" charset="0"/>
                          <a:ea typeface="宋体" panose="02010600030101010101" pitchFamily="2" charset="-122"/>
                          <a:cs typeface="Times New Roman" panose="02020603050405020304" pitchFamily="18" charset="0"/>
                        </a:rPr>
                        <a:t>__gt__()</a:t>
                      </a:r>
                      <a:r>
                        <a:rPr lang="zh-CN" altLang="en-US" sz="1800" b="1" u="none">
                          <a:solidFill>
                            <a:srgbClr val="00B0F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u="none">
                          <a:solidFill>
                            <a:srgbClr val="00B0F0"/>
                          </a:solidFill>
                          <a:latin typeface="Times New Roman" panose="02020603050405020304" pitchFamily="18" charset="0"/>
                          <a:ea typeface="宋体" panose="02010600030101010101" pitchFamily="2" charset="-122"/>
                          <a:cs typeface="Times New Roman" panose="02020603050405020304" pitchFamily="18" charset="0"/>
                        </a:rPr>
                        <a:t>__ge__()</a:t>
                      </a:r>
                      <a:endParaRPr lang="en-US" sz="1800" b="1" u="none">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36195" marR="0" marT="0" marB="1">
                    <a:lnL w="12700" cap="flat" cmpd="sng">
                      <a:noFill/>
                      <a:prstDash val="solid"/>
                      <a:headEnd type="none" w="med" len="med"/>
                      <a:tailEnd type="none" w="med" len="med"/>
                    </a:lnL>
                    <a:lnR w="12700" cap="flat" cmpd="sng">
                      <a:noFill/>
                      <a:prstDash val="solid"/>
                      <a:headEnd type="none" w="med" len="med"/>
                      <a:tailEnd type="none" w="med" len="med"/>
                    </a:lnR>
                    <a:lnT w="12700" cap="flat" cmpd="sng">
                      <a:noFill/>
                      <a:prstDash val="solid"/>
                      <a:headEnd type="none" w="med" len="med"/>
                      <a:tailEnd type="none" w="med" len="med"/>
                    </a:lnT>
                    <a:lnB w="12700" cap="flat" cmpd="sng">
                      <a:noFill/>
                      <a:prstDash val="solid"/>
                      <a:headEnd type="none" w="med" len="med"/>
                      <a:tailEnd type="none" w="med" len="med"/>
                    </a:lnB>
                    <a:lnTlToBr>
                      <a:noFill/>
                    </a:lnTlToBr>
                    <a:lnBlToTr>
                      <a:noFill/>
                    </a:lnBlToTr>
                    <a:noFill/>
                  </a:tcPr>
                </a:tc>
                <a:tc>
                  <a:txBody>
                    <a:bodyPr/>
                    <a:lstStyle/>
                    <a:p>
                      <a:pPr marL="0" indent="0" algn="l">
                        <a:buNone/>
                      </a:pPr>
                      <a:r>
                        <a:rPr lang="en-US" altLang="zh-CN" sz="1800" b="0" u="none"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0" u="none"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0" u="none"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0" u="none" dirty="0">
                          <a:latin typeface="Times New Roman" panose="02020603050405020304" pitchFamily="18" charset="0"/>
                          <a:ea typeface="宋体" panose="02010600030101010101" pitchFamily="2" charset="-122"/>
                          <a:cs typeface="Times New Roman" panose="02020603050405020304" pitchFamily="18" charset="0"/>
                        </a:rPr>
                        <a:t>、</a:t>
                      </a:r>
                    </a:p>
                    <a:p>
                      <a:pPr marL="0" indent="0" algn="l">
                        <a:buNone/>
                      </a:pPr>
                      <a:r>
                        <a:rPr lang="en-US" altLang="zh-CN" sz="1800" b="0" u="none" dirty="0">
                          <a:latin typeface="Times New Roman" panose="02020603050405020304" pitchFamily="18" charset="0"/>
                          <a:ea typeface="宋体" panose="02010600030101010101" pitchFamily="2" charset="-122"/>
                          <a:cs typeface="Times New Roman" panose="02020603050405020304" pitchFamily="18" charset="0"/>
                        </a:rPr>
                        <a:t>&lt;</a:t>
                      </a:r>
                      <a:r>
                        <a:rPr lang="zh-CN" altLang="en-US" sz="1800" b="0" u="none"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0" u="none" dirty="0">
                          <a:latin typeface="Times New Roman" panose="02020603050405020304" pitchFamily="18" charset="0"/>
                          <a:ea typeface="宋体" panose="02010600030101010101" pitchFamily="2" charset="-122"/>
                          <a:cs typeface="Times New Roman" panose="02020603050405020304" pitchFamily="18" charset="0"/>
                        </a:rPr>
                        <a:t>&lt;=</a:t>
                      </a:r>
                      <a:r>
                        <a:rPr lang="zh-CN" altLang="en-US" sz="1800" b="0" u="none" dirty="0">
                          <a:latin typeface="Times New Roman" panose="02020603050405020304" pitchFamily="18" charset="0"/>
                          <a:ea typeface="宋体" panose="02010600030101010101" pitchFamily="2" charset="-122"/>
                          <a:cs typeface="Times New Roman" panose="02020603050405020304" pitchFamily="18" charset="0"/>
                        </a:rPr>
                        <a:t>、</a:t>
                      </a:r>
                    </a:p>
                    <a:p>
                      <a:pPr marL="0" indent="0" algn="l">
                        <a:buNone/>
                      </a:pPr>
                      <a:r>
                        <a:rPr lang="en-US" altLang="zh-CN" sz="1800" b="0" u="none" dirty="0">
                          <a:latin typeface="Times New Roman" panose="02020603050405020304" pitchFamily="18" charset="0"/>
                          <a:ea typeface="宋体" panose="02010600030101010101" pitchFamily="2" charset="-122"/>
                          <a:cs typeface="Times New Roman" panose="02020603050405020304" pitchFamily="18" charset="0"/>
                        </a:rPr>
                        <a:t>&gt;</a:t>
                      </a:r>
                      <a:r>
                        <a:rPr lang="zh-CN" altLang="en-US" sz="1800" b="0" u="none"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0" u="none" dirty="0">
                          <a:latin typeface="Times New Roman" panose="02020603050405020304" pitchFamily="18" charset="0"/>
                          <a:ea typeface="宋体" panose="02010600030101010101" pitchFamily="2" charset="-122"/>
                          <a:cs typeface="Times New Roman" panose="02020603050405020304" pitchFamily="18" charset="0"/>
                        </a:rPr>
                        <a:t>&gt;=</a:t>
                      </a:r>
                      <a:endParaRPr lang="en-US" sz="1800" b="0" u="none" dirty="0">
                        <a:latin typeface="Times New Roman" panose="02020603050405020304" pitchFamily="18" charset="0"/>
                        <a:ea typeface="宋体" panose="02010600030101010101" pitchFamily="2" charset="-122"/>
                        <a:cs typeface="Times New Roman" panose="02020603050405020304" pitchFamily="18" charset="0"/>
                      </a:endParaRPr>
                    </a:p>
                  </a:txBody>
                  <a:tcPr marL="36195" marR="0" marT="0" marB="1">
                    <a:lnL w="12700" cap="flat" cmpd="sng">
                      <a:noFill/>
                      <a:prstDash val="solid"/>
                      <a:headEnd type="none" w="med" len="med"/>
                      <a:tailEnd type="none" w="med" len="med"/>
                    </a:lnL>
                    <a:lnR w="9525" cap="flat" cmpd="sng">
                      <a:noFill/>
                      <a:prstDash val="solid"/>
                      <a:headEnd type="none" w="med" len="med"/>
                      <a:tailEnd type="none" w="med" len="med"/>
                    </a:lnR>
                    <a:lnT w="12700" cap="flat" cmpd="sng">
                      <a:noFill/>
                      <a:prstDash val="solid"/>
                      <a:headEnd type="none" w="med" len="med"/>
                      <a:tailEnd type="none" w="med" len="med"/>
                    </a:lnT>
                    <a:lnB w="12700" cap="flat" cmpd="sng">
                      <a:no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0">
                <a:tc>
                  <a:txBody>
                    <a:bodyPr/>
                    <a:lstStyle/>
                    <a:p>
                      <a:pPr marL="0" indent="0" algn="l">
                        <a:buNone/>
                      </a:pPr>
                      <a:r>
                        <a:rPr lang="en-US" altLang="zh-CN" sz="1800" b="1" u="none">
                          <a:solidFill>
                            <a:srgbClr val="00B0F0"/>
                          </a:solidFill>
                          <a:latin typeface="Times New Roman" panose="02020603050405020304" pitchFamily="18" charset="0"/>
                          <a:ea typeface="宋体" panose="02010600030101010101" pitchFamily="2" charset="-122"/>
                          <a:cs typeface="Times New Roman" panose="02020603050405020304" pitchFamily="18" charset="0"/>
                        </a:rPr>
                        <a:t>__lshift__()</a:t>
                      </a:r>
                      <a:r>
                        <a:rPr lang="zh-CN" altLang="en-US" sz="1800" b="1" u="none">
                          <a:solidFill>
                            <a:srgbClr val="00B0F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u="none">
                          <a:solidFill>
                            <a:srgbClr val="00B0F0"/>
                          </a:solidFill>
                          <a:latin typeface="Times New Roman" panose="02020603050405020304" pitchFamily="18" charset="0"/>
                          <a:ea typeface="宋体" panose="02010600030101010101" pitchFamily="2" charset="-122"/>
                          <a:cs typeface="Times New Roman" panose="02020603050405020304" pitchFamily="18" charset="0"/>
                        </a:rPr>
                        <a:t>__rshift__()</a:t>
                      </a:r>
                      <a:endParaRPr lang="en-US" sz="1800" b="1" u="none">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36195" marR="0" marT="0" marB="1">
                    <a:lnL w="12700" cap="flat" cmpd="sng">
                      <a:noFill/>
                      <a:prstDash val="solid"/>
                      <a:headEnd type="none" w="med" len="med"/>
                      <a:tailEnd type="none" w="med" len="med"/>
                    </a:lnL>
                    <a:lnR w="12700" cap="flat" cmpd="sng">
                      <a:noFill/>
                      <a:prstDash val="solid"/>
                      <a:headEnd type="none" w="med" len="med"/>
                      <a:tailEnd type="none" w="med" len="med"/>
                    </a:lnR>
                    <a:lnT w="12700" cap="flat" cmpd="sng">
                      <a:noFill/>
                      <a:prstDash val="solid"/>
                      <a:headEnd type="none" w="med" len="med"/>
                      <a:tailEnd type="none" w="med" len="med"/>
                    </a:lnT>
                    <a:lnB w="12700" cap="flat" cmpd="sng">
                      <a:noFill/>
                      <a:prstDash val="solid"/>
                      <a:headEnd type="none" w="med" len="med"/>
                      <a:tailEnd type="none" w="med" len="med"/>
                    </a:lnB>
                    <a:lnTlToBr>
                      <a:noFill/>
                    </a:lnTlToBr>
                    <a:lnBlToTr>
                      <a:noFill/>
                    </a:lnBlToTr>
                    <a:noFill/>
                  </a:tcPr>
                </a:tc>
                <a:tc>
                  <a:txBody>
                    <a:bodyPr/>
                    <a:lstStyle/>
                    <a:p>
                      <a:pPr marL="0" indent="0" algn="l">
                        <a:buNone/>
                      </a:pPr>
                      <a:r>
                        <a:rPr lang="en-US" altLang="zh-CN" sz="1800" b="0" u="none">
                          <a:latin typeface="Times New Roman" panose="02020603050405020304" pitchFamily="18" charset="0"/>
                          <a:ea typeface="宋体" panose="02010600030101010101" pitchFamily="2" charset="-122"/>
                          <a:cs typeface="Times New Roman" panose="02020603050405020304" pitchFamily="18" charset="0"/>
                        </a:rPr>
                        <a:t>&lt;&lt;</a:t>
                      </a:r>
                      <a:r>
                        <a:rPr lang="zh-CN" altLang="en-US" sz="1800" b="0" u="none">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0" u="none">
                          <a:latin typeface="Times New Roman" panose="02020603050405020304" pitchFamily="18" charset="0"/>
                          <a:ea typeface="宋体" panose="02010600030101010101" pitchFamily="2" charset="-122"/>
                          <a:cs typeface="Times New Roman" panose="02020603050405020304" pitchFamily="18" charset="0"/>
                        </a:rPr>
                        <a:t>&gt;&gt;</a:t>
                      </a:r>
                      <a:endParaRPr lang="en-US" sz="1800" b="0" u="none">
                        <a:latin typeface="Times New Roman" panose="02020603050405020304" pitchFamily="18" charset="0"/>
                        <a:ea typeface="宋体" panose="02010600030101010101" pitchFamily="2" charset="-122"/>
                        <a:cs typeface="Times New Roman" panose="02020603050405020304" pitchFamily="18" charset="0"/>
                      </a:endParaRPr>
                    </a:p>
                  </a:txBody>
                  <a:tcPr marL="36195" marR="0" marT="0" marB="1">
                    <a:lnL w="12700" cap="flat" cmpd="sng">
                      <a:noFill/>
                      <a:prstDash val="solid"/>
                      <a:headEnd type="none" w="med" len="med"/>
                      <a:tailEnd type="none" w="med" len="med"/>
                    </a:lnL>
                    <a:lnR w="9525" cap="flat" cmpd="sng">
                      <a:noFill/>
                      <a:prstDash val="solid"/>
                      <a:headEnd type="none" w="med" len="med"/>
                      <a:tailEnd type="none" w="med" len="med"/>
                    </a:lnR>
                    <a:lnT w="12700" cap="flat" cmpd="sng">
                      <a:noFill/>
                      <a:prstDash val="solid"/>
                      <a:headEnd type="none" w="med" len="med"/>
                      <a:tailEnd type="none" w="med" len="med"/>
                    </a:lnT>
                    <a:lnB w="12700" cap="flat" cmpd="sng">
                      <a:no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0">
                <a:tc>
                  <a:txBody>
                    <a:bodyPr/>
                    <a:lstStyle/>
                    <a:p>
                      <a:pPr marL="0" indent="0" algn="l">
                        <a:buNone/>
                      </a:pPr>
                      <a:r>
                        <a:rPr lang="en-US" altLang="zh-CN" sz="1800" b="1" u="none"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__and__()</a:t>
                      </a:r>
                      <a:r>
                        <a:rPr lang="zh-CN" altLang="en-US" sz="1800" b="1" u="none"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u="none"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__or__()</a:t>
                      </a:r>
                      <a:r>
                        <a:rPr lang="zh-CN" altLang="en-US" sz="1800" b="1" u="none"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u="none"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__invert__()</a:t>
                      </a:r>
                      <a:r>
                        <a:rPr lang="zh-CN" altLang="en-US" sz="1800" b="1" u="none"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u="none"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__</a:t>
                      </a:r>
                      <a:r>
                        <a:rPr lang="en-US" altLang="zh-CN" sz="1800" b="1" u="none" dirty="0" err="1">
                          <a:solidFill>
                            <a:srgbClr val="00B0F0"/>
                          </a:solidFill>
                          <a:latin typeface="Times New Roman" panose="02020603050405020304" pitchFamily="18" charset="0"/>
                          <a:ea typeface="宋体" panose="02010600030101010101" pitchFamily="2" charset="-122"/>
                          <a:cs typeface="Times New Roman" panose="02020603050405020304" pitchFamily="18" charset="0"/>
                        </a:rPr>
                        <a:t>xor</a:t>
                      </a:r>
                      <a:r>
                        <a:rPr lang="en-US" altLang="zh-CN" sz="1800" b="1" u="none" dirty="0">
                          <a:solidFill>
                            <a:srgbClr val="00B0F0"/>
                          </a:solidFill>
                          <a:latin typeface="Times New Roman" panose="02020603050405020304" pitchFamily="18" charset="0"/>
                          <a:ea typeface="宋体" panose="02010600030101010101" pitchFamily="2" charset="-122"/>
                          <a:cs typeface="Times New Roman" panose="02020603050405020304" pitchFamily="18" charset="0"/>
                        </a:rPr>
                        <a:t>__()</a:t>
                      </a:r>
                      <a:endParaRPr lang="en-US" sz="1800" b="1" u="none" dirty="0">
                        <a:solidFill>
                          <a:srgbClr val="00B0F0"/>
                        </a:solidFill>
                        <a:latin typeface="Times New Roman" panose="02020603050405020304" pitchFamily="18" charset="0"/>
                        <a:ea typeface="宋体" panose="02010600030101010101" pitchFamily="2" charset="-122"/>
                        <a:cs typeface="Times New Roman" panose="02020603050405020304" pitchFamily="18" charset="0"/>
                      </a:endParaRPr>
                    </a:p>
                  </a:txBody>
                  <a:tcPr marL="36195" marR="0" marT="0" marB="1">
                    <a:lnL w="12700" cap="flat" cmpd="sng">
                      <a:noFill/>
                      <a:prstDash val="solid"/>
                      <a:headEnd type="none" w="med" len="med"/>
                      <a:tailEnd type="none" w="med" len="med"/>
                    </a:lnL>
                    <a:lnR w="12700" cap="flat" cmpd="sng">
                      <a:noFill/>
                      <a:prstDash val="solid"/>
                      <a:headEnd type="none" w="med" len="med"/>
                      <a:tailEnd type="none" w="med" len="med"/>
                    </a:lnR>
                    <a:lnT w="12700" cap="flat" cmpd="sng">
                      <a:noFill/>
                      <a:prstDash val="solid"/>
                      <a:headEnd type="none" w="med" len="med"/>
                      <a:tailEnd type="none" w="med" len="med"/>
                    </a:lnT>
                    <a:lnB w="12700" cap="flat" cmpd="sng">
                      <a:noFill/>
                      <a:prstDash val="solid"/>
                      <a:headEnd type="none" w="med" len="med"/>
                      <a:tailEnd type="none" w="med" len="med"/>
                    </a:lnB>
                    <a:lnTlToBr>
                      <a:noFill/>
                    </a:lnTlToBr>
                    <a:lnBlToTr>
                      <a:noFill/>
                    </a:lnBlToTr>
                    <a:noFill/>
                  </a:tcPr>
                </a:tc>
                <a:tc>
                  <a:txBody>
                    <a:bodyPr/>
                    <a:lstStyle/>
                    <a:p>
                      <a:pPr marL="0" indent="0" algn="l">
                        <a:buNone/>
                      </a:pPr>
                      <a:r>
                        <a:rPr lang="en-US" altLang="zh-CN" sz="1800" b="0" u="none" dirty="0">
                          <a:latin typeface="Times New Roman" panose="02020603050405020304" pitchFamily="18" charset="0"/>
                          <a:ea typeface="宋体" panose="02010600030101010101" pitchFamily="2" charset="-122"/>
                          <a:cs typeface="Times New Roman" panose="02020603050405020304" pitchFamily="18" charset="0"/>
                        </a:rPr>
                        <a:t>&amp;</a:t>
                      </a:r>
                      <a:r>
                        <a:rPr lang="zh-CN" altLang="en-US" sz="1800" b="0" u="none"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0" u="none"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0" u="none" dirty="0">
                          <a:latin typeface="Times New Roman" panose="02020603050405020304" pitchFamily="18" charset="0"/>
                          <a:ea typeface="宋体" panose="02010600030101010101" pitchFamily="2" charset="-122"/>
                          <a:cs typeface="Times New Roman" panose="02020603050405020304" pitchFamily="18" charset="0"/>
                        </a:rPr>
                        <a:t>、</a:t>
                      </a:r>
                    </a:p>
                    <a:p>
                      <a:pPr marL="0" indent="0" algn="l">
                        <a:buNone/>
                      </a:pPr>
                      <a:r>
                        <a:rPr lang="en-US" altLang="zh-CN" sz="1800" b="0" u="none"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0" u="none"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0" u="none" dirty="0">
                          <a:latin typeface="Times New Roman" panose="02020603050405020304" pitchFamily="18" charset="0"/>
                          <a:ea typeface="宋体" panose="02010600030101010101" pitchFamily="2" charset="-122"/>
                          <a:cs typeface="Times New Roman" panose="02020603050405020304" pitchFamily="18" charset="0"/>
                        </a:rPr>
                        <a:t>^</a:t>
                      </a:r>
                      <a:endParaRPr lang="en-US" sz="1800" b="0" u="none" dirty="0">
                        <a:latin typeface="Times New Roman" panose="02020603050405020304" pitchFamily="18" charset="0"/>
                        <a:ea typeface="宋体" panose="02010600030101010101" pitchFamily="2" charset="-122"/>
                        <a:cs typeface="Times New Roman" panose="02020603050405020304" pitchFamily="18" charset="0"/>
                      </a:endParaRPr>
                    </a:p>
                  </a:txBody>
                  <a:tcPr marL="36195" marR="0" marT="0" marB="1">
                    <a:lnL w="12700" cap="flat" cmpd="sng">
                      <a:noFill/>
                      <a:prstDash val="solid"/>
                      <a:headEnd type="none" w="med" len="med"/>
                      <a:tailEnd type="none" w="med" len="med"/>
                    </a:lnL>
                    <a:lnR w="9525" cap="flat" cmpd="sng">
                      <a:noFill/>
                      <a:prstDash val="solid"/>
                      <a:headEnd type="none" w="med" len="med"/>
                      <a:tailEnd type="none" w="med" len="med"/>
                    </a:lnR>
                    <a:lnT w="12700" cap="flat" cmpd="sng">
                      <a:noFill/>
                      <a:prstDash val="solid"/>
                      <a:headEnd type="none" w="med" len="med"/>
                      <a:tailEnd type="none" w="med" len="med"/>
                    </a:lnT>
                    <a:lnB w="12700" cap="flat" cmpd="sng">
                      <a:no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6.4  </a:t>
            </a:r>
            <a:r>
              <a:rPr lang="zh-CN" altLang="en-US">
                <a:sym typeface="+mn-ea"/>
              </a:rPr>
              <a:t>特殊方法</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34</a:t>
            </a:fld>
            <a:endParaRPr lang="zh-CN" alt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53632276"/>
              </p:ext>
            </p:extLst>
          </p:nvPr>
        </p:nvGraphicFramePr>
        <p:xfrm>
          <a:off x="910590" y="1425575"/>
          <a:ext cx="9422765" cy="4663455"/>
        </p:xfrm>
        <a:graphic>
          <a:graphicData uri="http://schemas.openxmlformats.org/drawingml/2006/table">
            <a:tbl>
              <a:tblPr firstRow="1" bandRow="1">
                <a:tableStyleId>{5940675A-B579-460E-94D1-54222C63F5DA}</a:tableStyleId>
              </a:tblPr>
              <a:tblGrid>
                <a:gridCol w="2752090">
                  <a:extLst>
                    <a:ext uri="{9D8B030D-6E8A-4147-A177-3AD203B41FA5}">
                      <a16:colId xmlns:a16="http://schemas.microsoft.com/office/drawing/2014/main" val="20000"/>
                    </a:ext>
                  </a:extLst>
                </a:gridCol>
                <a:gridCol w="6670675">
                  <a:extLst>
                    <a:ext uri="{9D8B030D-6E8A-4147-A177-3AD203B41FA5}">
                      <a16:colId xmlns:a16="http://schemas.microsoft.com/office/drawing/2014/main" val="20001"/>
                    </a:ext>
                  </a:extLst>
                </a:gridCol>
              </a:tblGrid>
              <a:tr h="0">
                <a:tc>
                  <a:txBody>
                    <a:bodyPr/>
                    <a:lstStyle/>
                    <a:p>
                      <a:pPr marL="0" indent="0" algn="ctr">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方法</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indent="0" algn="l">
                        <a:buNone/>
                      </a:pP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r>
                        <a:rPr lang="en-US" altLang="zh-CN" sz="1800" b="1" u="none" dirty="0" err="1">
                          <a:solidFill>
                            <a:srgbClr val="00B0F0"/>
                          </a:solidFill>
                          <a:latin typeface="宋体" panose="02010600030101010101" pitchFamily="2" charset="-122"/>
                          <a:ea typeface="宋体" panose="02010600030101010101" pitchFamily="2" charset="-122"/>
                          <a:cs typeface="宋体" panose="02010600030101010101" pitchFamily="2" charset="-122"/>
                        </a:rPr>
                        <a:t>iadd</a:t>
                      </a: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r>
                        <a:rPr lang="zh-CN" altLang="en-US"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a:t>
                      </a: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r>
                        <a:rPr lang="en-US" altLang="zh-CN" sz="1800" b="1" u="none" dirty="0" err="1">
                          <a:solidFill>
                            <a:srgbClr val="00B0F0"/>
                          </a:solidFill>
                          <a:latin typeface="宋体" panose="02010600030101010101" pitchFamily="2" charset="-122"/>
                          <a:ea typeface="宋体" panose="02010600030101010101" pitchFamily="2" charset="-122"/>
                          <a:cs typeface="宋体" panose="02010600030101010101" pitchFamily="2" charset="-122"/>
                        </a:rPr>
                        <a:t>isub</a:t>
                      </a: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endParaRPr lang="en-US" sz="1800" b="1" u="none" dirty="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1" u="none">
                          <a:latin typeface="宋体" panose="02010600030101010101" pitchFamily="2" charset="-122"/>
                          <a:ea typeface="宋体" panose="02010600030101010101" pitchFamily="2" charset="-122"/>
                          <a:cs typeface="宋体" panose="02010600030101010101" pitchFamily="2" charset="-122"/>
                        </a:rPr>
                        <a:t>+=</a:t>
                      </a:r>
                      <a:r>
                        <a:rPr lang="zh-CN" altLang="en-US" sz="1800" b="1" u="none">
                          <a:latin typeface="宋体" panose="02010600030101010101" pitchFamily="2" charset="-122"/>
                          <a:ea typeface="宋体" panose="02010600030101010101" pitchFamily="2" charset="-122"/>
                          <a:cs typeface="宋体" panose="02010600030101010101" pitchFamily="2" charset="-122"/>
                        </a:rPr>
                        <a:t>、</a:t>
                      </a:r>
                      <a:r>
                        <a:rPr lang="en-US" altLang="zh-CN" sz="1800" b="1" u="none">
                          <a:latin typeface="宋体" panose="02010600030101010101" pitchFamily="2" charset="-122"/>
                          <a:ea typeface="宋体" panose="02010600030101010101" pitchFamily="2" charset="-122"/>
                          <a:cs typeface="宋体" panose="02010600030101010101" pitchFamily="2" charset="-122"/>
                        </a:rPr>
                        <a:t>-=</a:t>
                      </a:r>
                      <a:r>
                        <a:rPr lang="zh-CN" altLang="en-US" sz="1800" b="1" u="none">
                          <a:latin typeface="宋体" panose="02010600030101010101" pitchFamily="2" charset="-122"/>
                          <a:ea typeface="宋体" panose="02010600030101010101" pitchFamily="2" charset="-122"/>
                          <a:cs typeface="宋体" panose="02010600030101010101" pitchFamily="2" charset="-122"/>
                        </a:rPr>
                        <a:t>，很多其他运算符也有与之对应的复合赋值运算符</a:t>
                      </a:r>
                      <a:endParaRPr 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indent="0" algn="l">
                        <a:buNone/>
                      </a:pP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r>
                        <a:rPr lang="en-US" altLang="zh-CN" sz="1800" b="1" u="none" dirty="0" err="1">
                          <a:solidFill>
                            <a:srgbClr val="00B0F0"/>
                          </a:solidFill>
                          <a:latin typeface="宋体" panose="02010600030101010101" pitchFamily="2" charset="-122"/>
                          <a:ea typeface="宋体" panose="02010600030101010101" pitchFamily="2" charset="-122"/>
                          <a:cs typeface="宋体" panose="02010600030101010101" pitchFamily="2" charset="-122"/>
                        </a:rPr>
                        <a:t>pos</a:t>
                      </a: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一元运算符</a:t>
                      </a:r>
                      <a:r>
                        <a:rPr lang="en-US" altLang="zh-CN" sz="1800" b="1" u="none">
                          <a:latin typeface="宋体" panose="02010600030101010101" pitchFamily="2" charset="-122"/>
                          <a:ea typeface="宋体" panose="02010600030101010101" pitchFamily="2" charset="-122"/>
                          <a:cs typeface="宋体" panose="02010600030101010101" pitchFamily="2" charset="-122"/>
                        </a:rPr>
                        <a:t>+</a:t>
                      </a:r>
                      <a:r>
                        <a:rPr lang="zh-CN" altLang="en-US" sz="1800" b="1" u="none">
                          <a:latin typeface="宋体" panose="02010600030101010101" pitchFamily="2" charset="-122"/>
                          <a:ea typeface="宋体" panose="02010600030101010101" pitchFamily="2" charset="-122"/>
                          <a:cs typeface="宋体" panose="02010600030101010101" pitchFamily="2" charset="-122"/>
                        </a:rPr>
                        <a:t>，正号</a:t>
                      </a:r>
                      <a:endParaRPr 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indent="0" algn="l">
                        <a:buNone/>
                      </a:pP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r>
                        <a:rPr lang="en-US" altLang="zh-CN" sz="1800" b="1" u="none" dirty="0" err="1">
                          <a:solidFill>
                            <a:srgbClr val="00B0F0"/>
                          </a:solidFill>
                          <a:latin typeface="宋体" panose="02010600030101010101" pitchFamily="2" charset="-122"/>
                          <a:ea typeface="宋体" panose="02010600030101010101" pitchFamily="2" charset="-122"/>
                          <a:cs typeface="宋体" panose="02010600030101010101" pitchFamily="2" charset="-122"/>
                        </a:rPr>
                        <a:t>neg</a:t>
                      </a: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一元运算符</a:t>
                      </a:r>
                      <a:r>
                        <a:rPr lang="en-US" altLang="zh-CN" sz="1800" b="1" u="none">
                          <a:latin typeface="宋体" panose="02010600030101010101" pitchFamily="2" charset="-122"/>
                          <a:ea typeface="宋体" panose="02010600030101010101" pitchFamily="2" charset="-122"/>
                          <a:cs typeface="宋体" panose="02010600030101010101" pitchFamily="2" charset="-122"/>
                        </a:rPr>
                        <a:t>-</a:t>
                      </a:r>
                      <a:r>
                        <a:rPr lang="zh-CN" altLang="en-US" sz="1800" b="1" u="none">
                          <a:latin typeface="宋体" panose="02010600030101010101" pitchFamily="2" charset="-122"/>
                          <a:ea typeface="宋体" panose="02010600030101010101" pitchFamily="2" charset="-122"/>
                          <a:cs typeface="宋体" panose="02010600030101010101" pitchFamily="2" charset="-122"/>
                        </a:rPr>
                        <a:t>，负号</a:t>
                      </a:r>
                      <a:endParaRPr 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indent="0" algn="l">
                        <a:buNone/>
                      </a:pP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__contains__ ()</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与成员测试运算符</a:t>
                      </a:r>
                      <a:r>
                        <a:rPr lang="en-US" altLang="zh-CN" sz="1800" b="1" u="none">
                          <a:latin typeface="宋体" panose="02010600030101010101" pitchFamily="2" charset="-122"/>
                          <a:ea typeface="宋体" panose="02010600030101010101" pitchFamily="2" charset="-122"/>
                          <a:cs typeface="宋体" panose="02010600030101010101" pitchFamily="2" charset="-122"/>
                        </a:rPr>
                        <a:t>in</a:t>
                      </a:r>
                      <a:r>
                        <a:rPr lang="zh-CN" altLang="en-US" sz="1800" b="1" u="none">
                          <a:latin typeface="宋体" panose="02010600030101010101" pitchFamily="2" charset="-122"/>
                          <a:ea typeface="宋体" panose="02010600030101010101" pitchFamily="2" charset="-122"/>
                          <a:cs typeface="宋体" panose="02010600030101010101" pitchFamily="2" charset="-122"/>
                        </a:rPr>
                        <a:t>对应</a:t>
                      </a:r>
                      <a:endParaRPr 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indent="0" algn="l">
                        <a:buNone/>
                      </a:pP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r>
                        <a:rPr lang="en-US" altLang="zh-CN" sz="1800" b="1" u="none" dirty="0" err="1">
                          <a:solidFill>
                            <a:srgbClr val="00B0F0"/>
                          </a:solidFill>
                          <a:latin typeface="宋体" panose="02010600030101010101" pitchFamily="2" charset="-122"/>
                          <a:ea typeface="宋体" panose="02010600030101010101" pitchFamily="2" charset="-122"/>
                          <a:cs typeface="宋体" panose="02010600030101010101" pitchFamily="2" charset="-122"/>
                        </a:rPr>
                        <a:t>radd</a:t>
                      </a: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r>
                        <a:rPr lang="zh-CN" altLang="en-US"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a:t>
                      </a: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r>
                        <a:rPr lang="en-US" altLang="zh-CN" sz="1800" b="1" u="none" dirty="0" err="1">
                          <a:solidFill>
                            <a:srgbClr val="00B0F0"/>
                          </a:solidFill>
                          <a:latin typeface="宋体" panose="02010600030101010101" pitchFamily="2" charset="-122"/>
                          <a:ea typeface="宋体" panose="02010600030101010101" pitchFamily="2" charset="-122"/>
                          <a:cs typeface="宋体" panose="02010600030101010101" pitchFamily="2" charset="-122"/>
                        </a:rPr>
                        <a:t>rsub</a:t>
                      </a: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endParaRPr lang="en-US" sz="1800" b="1" u="none" dirty="0">
                        <a:solidFill>
                          <a:srgbClr val="00B0F0"/>
                        </a:solidFill>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反射加法、反射减法，一般与普通加法和减法具有相同的功能，但操作数的位置或顺序相反，很多其他运算符也有与之对应的反射运算符</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indent="0" algn="l">
                        <a:buNone/>
                      </a:pP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__abs__()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1" u="none">
                          <a:latin typeface="宋体" panose="02010600030101010101" pitchFamily="2" charset="-122"/>
                          <a:ea typeface="宋体" panose="02010600030101010101" pitchFamily="2" charset="-122"/>
                          <a:cs typeface="宋体" panose="02010600030101010101" pitchFamily="2" charset="-122"/>
                        </a:rPr>
                        <a:t>abs()</a:t>
                      </a:r>
                      <a:r>
                        <a:rPr lang="zh-CN" altLang="en-US" sz="1800" b="1" u="none">
                          <a:latin typeface="宋体" panose="02010600030101010101" pitchFamily="2" charset="-122"/>
                          <a:ea typeface="宋体" panose="02010600030101010101" pitchFamily="2" charset="-122"/>
                          <a:cs typeface="宋体" panose="02010600030101010101" pitchFamily="2" charset="-122"/>
                        </a:rPr>
                        <a:t>对应</a:t>
                      </a:r>
                      <a:endParaRPr 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indent="0" algn="l">
                        <a:buNone/>
                      </a:pP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r>
                        <a:rPr lang="en-US" altLang="zh-CN" sz="1800" b="1" u="none" dirty="0" err="1">
                          <a:solidFill>
                            <a:srgbClr val="00B0F0"/>
                          </a:solidFill>
                          <a:latin typeface="宋体" panose="02010600030101010101" pitchFamily="2" charset="-122"/>
                          <a:ea typeface="宋体" panose="02010600030101010101" pitchFamily="2" charset="-122"/>
                          <a:cs typeface="宋体" panose="02010600030101010101" pitchFamily="2" charset="-122"/>
                        </a:rPr>
                        <a:t>bool</a:t>
                      </a: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1" u="none">
                          <a:latin typeface="宋体" panose="02010600030101010101" pitchFamily="2" charset="-122"/>
                          <a:ea typeface="宋体" panose="02010600030101010101" pitchFamily="2" charset="-122"/>
                          <a:cs typeface="宋体" panose="02010600030101010101" pitchFamily="2" charset="-122"/>
                        </a:rPr>
                        <a:t>bool()</a:t>
                      </a:r>
                      <a:r>
                        <a:rPr lang="zh-CN" altLang="en-US" sz="1800" b="1" u="none">
                          <a:latin typeface="宋体" panose="02010600030101010101" pitchFamily="2" charset="-122"/>
                          <a:ea typeface="宋体" panose="02010600030101010101" pitchFamily="2" charset="-122"/>
                          <a:cs typeface="宋体" panose="02010600030101010101" pitchFamily="2" charset="-122"/>
                        </a:rPr>
                        <a:t>对应，要求该方法必须返回</a:t>
                      </a:r>
                      <a:r>
                        <a:rPr lang="en-US" altLang="zh-CN" sz="1800" b="1" u="none">
                          <a:latin typeface="宋体" panose="02010600030101010101" pitchFamily="2" charset="-122"/>
                          <a:ea typeface="宋体" panose="02010600030101010101" pitchFamily="2" charset="-122"/>
                          <a:cs typeface="宋体" panose="02010600030101010101" pitchFamily="2" charset="-122"/>
                        </a:rPr>
                        <a:t>True</a:t>
                      </a:r>
                      <a:r>
                        <a:rPr lang="zh-CN" altLang="en-US" sz="1800" b="1" u="none">
                          <a:latin typeface="宋体" panose="02010600030101010101" pitchFamily="2" charset="-122"/>
                          <a:ea typeface="宋体" panose="02010600030101010101" pitchFamily="2" charset="-122"/>
                          <a:cs typeface="宋体" panose="02010600030101010101" pitchFamily="2" charset="-122"/>
                        </a:rPr>
                        <a:t>或</a:t>
                      </a:r>
                      <a:r>
                        <a:rPr lang="en-US" altLang="zh-CN" sz="1800" b="1" u="none">
                          <a:latin typeface="宋体" panose="02010600030101010101" pitchFamily="2" charset="-122"/>
                          <a:ea typeface="宋体" panose="02010600030101010101" pitchFamily="2" charset="-122"/>
                          <a:cs typeface="宋体" panose="02010600030101010101" pitchFamily="2" charset="-122"/>
                        </a:rPr>
                        <a:t>False</a:t>
                      </a:r>
                      <a:endParaRPr 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indent="0" algn="l">
                        <a:buNone/>
                      </a:pP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__bytes__()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1" u="none">
                          <a:latin typeface="宋体" panose="02010600030101010101" pitchFamily="2" charset="-122"/>
                          <a:ea typeface="宋体" panose="02010600030101010101" pitchFamily="2" charset="-122"/>
                          <a:cs typeface="宋体" panose="02010600030101010101" pitchFamily="2" charset="-122"/>
                        </a:rPr>
                        <a:t>bytes()</a:t>
                      </a:r>
                      <a:r>
                        <a:rPr lang="zh-CN" altLang="en-US" sz="1800" b="1" u="none">
                          <a:latin typeface="宋体" panose="02010600030101010101" pitchFamily="2" charset="-122"/>
                          <a:ea typeface="宋体" panose="02010600030101010101" pitchFamily="2" charset="-122"/>
                          <a:cs typeface="宋体" panose="02010600030101010101" pitchFamily="2" charset="-122"/>
                        </a:rPr>
                        <a:t>对应</a:t>
                      </a:r>
                      <a:endParaRPr 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indent="0" algn="l">
                        <a:buNone/>
                      </a:pP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__complex__()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1" u="none">
                          <a:latin typeface="宋体" panose="02010600030101010101" pitchFamily="2" charset="-122"/>
                          <a:ea typeface="宋体" panose="02010600030101010101" pitchFamily="2" charset="-122"/>
                          <a:cs typeface="宋体" panose="02010600030101010101" pitchFamily="2" charset="-122"/>
                        </a:rPr>
                        <a:t>complex()</a:t>
                      </a:r>
                      <a:r>
                        <a:rPr lang="zh-CN" altLang="en-US" sz="1800" b="1" u="none">
                          <a:latin typeface="宋体" panose="02010600030101010101" pitchFamily="2" charset="-122"/>
                          <a:ea typeface="宋体" panose="02010600030101010101" pitchFamily="2" charset="-122"/>
                          <a:cs typeface="宋体" panose="02010600030101010101" pitchFamily="2" charset="-122"/>
                        </a:rPr>
                        <a:t>对应，要求该方法必须返回复数</a:t>
                      </a:r>
                      <a:endParaRPr 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0">
                <a:tc>
                  <a:txBody>
                    <a:bodyPr/>
                    <a:lstStyle/>
                    <a:p>
                      <a:pPr marL="0" indent="0" algn="l">
                        <a:buNone/>
                      </a:pP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r>
                        <a:rPr lang="en-US" altLang="zh-CN" sz="1800" b="1" u="none" dirty="0" err="1">
                          <a:solidFill>
                            <a:srgbClr val="00B0F0"/>
                          </a:solidFill>
                          <a:latin typeface="宋体" panose="02010600030101010101" pitchFamily="2" charset="-122"/>
                          <a:ea typeface="宋体" panose="02010600030101010101" pitchFamily="2" charset="-122"/>
                          <a:cs typeface="宋体" panose="02010600030101010101" pitchFamily="2" charset="-122"/>
                        </a:rPr>
                        <a:t>dir</a:t>
                      </a: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1" u="none">
                          <a:latin typeface="宋体" panose="02010600030101010101" pitchFamily="2" charset="-122"/>
                          <a:ea typeface="宋体" panose="02010600030101010101" pitchFamily="2" charset="-122"/>
                          <a:cs typeface="宋体" panose="02010600030101010101" pitchFamily="2" charset="-122"/>
                        </a:rPr>
                        <a:t>dir()</a:t>
                      </a:r>
                      <a:r>
                        <a:rPr lang="zh-CN" altLang="en-US" sz="1800" b="1" u="none">
                          <a:latin typeface="宋体" panose="02010600030101010101" pitchFamily="2" charset="-122"/>
                          <a:ea typeface="宋体" panose="02010600030101010101" pitchFamily="2" charset="-122"/>
                          <a:cs typeface="宋体" panose="02010600030101010101" pitchFamily="2" charset="-122"/>
                        </a:rPr>
                        <a:t>对应</a:t>
                      </a:r>
                      <a:endParaRPr 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0">
                <a:tc>
                  <a:txBody>
                    <a:bodyPr/>
                    <a:lstStyle/>
                    <a:p>
                      <a:pPr marL="0" indent="0" algn="l">
                        <a:buNone/>
                      </a:pP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r>
                        <a:rPr lang="en-US" altLang="zh-CN" sz="1800" b="1" u="none" dirty="0" err="1">
                          <a:solidFill>
                            <a:srgbClr val="00B0F0"/>
                          </a:solidFill>
                          <a:latin typeface="宋体" panose="02010600030101010101" pitchFamily="2" charset="-122"/>
                          <a:ea typeface="宋体" panose="02010600030101010101" pitchFamily="2" charset="-122"/>
                          <a:cs typeface="宋体" panose="02010600030101010101" pitchFamily="2" charset="-122"/>
                        </a:rPr>
                        <a:t>divmod</a:t>
                      </a: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1" u="none">
                          <a:latin typeface="宋体" panose="02010600030101010101" pitchFamily="2" charset="-122"/>
                          <a:ea typeface="宋体" panose="02010600030101010101" pitchFamily="2" charset="-122"/>
                          <a:cs typeface="宋体" panose="02010600030101010101" pitchFamily="2" charset="-122"/>
                        </a:rPr>
                        <a:t>divmod()</a:t>
                      </a:r>
                      <a:r>
                        <a:rPr lang="zh-CN" altLang="en-US" sz="1800" b="1" u="none">
                          <a:latin typeface="宋体" panose="02010600030101010101" pitchFamily="2" charset="-122"/>
                          <a:ea typeface="宋体" panose="02010600030101010101" pitchFamily="2" charset="-122"/>
                          <a:cs typeface="宋体" panose="02010600030101010101" pitchFamily="2" charset="-122"/>
                        </a:rPr>
                        <a:t>对应</a:t>
                      </a:r>
                      <a:endParaRPr 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0">
                <a:tc>
                  <a:txBody>
                    <a:bodyPr/>
                    <a:lstStyle/>
                    <a:p>
                      <a:pPr marL="0" indent="0" algn="l">
                        <a:buNone/>
                      </a:pP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__float__()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1" u="none">
                          <a:latin typeface="宋体" panose="02010600030101010101" pitchFamily="2" charset="-122"/>
                          <a:ea typeface="宋体" panose="02010600030101010101" pitchFamily="2" charset="-122"/>
                          <a:cs typeface="宋体" panose="02010600030101010101" pitchFamily="2" charset="-122"/>
                        </a:rPr>
                        <a:t>float()</a:t>
                      </a:r>
                      <a:r>
                        <a:rPr lang="zh-CN" altLang="en-US" sz="1800" b="1" u="none">
                          <a:latin typeface="宋体" panose="02010600030101010101" pitchFamily="2" charset="-122"/>
                          <a:ea typeface="宋体" panose="02010600030101010101" pitchFamily="2" charset="-122"/>
                          <a:cs typeface="宋体" panose="02010600030101010101" pitchFamily="2" charset="-122"/>
                        </a:rPr>
                        <a:t>对应，要求该该方法必须返回实数</a:t>
                      </a:r>
                      <a:endParaRPr 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0">
                <a:tc>
                  <a:txBody>
                    <a:bodyPr/>
                    <a:lstStyle/>
                    <a:p>
                      <a:pPr marL="0" indent="0" algn="l">
                        <a:buNone/>
                      </a:pP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__hash__()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1" u="none">
                          <a:latin typeface="宋体" panose="02010600030101010101" pitchFamily="2" charset="-122"/>
                          <a:ea typeface="宋体" panose="02010600030101010101" pitchFamily="2" charset="-122"/>
                          <a:cs typeface="宋体" panose="02010600030101010101" pitchFamily="2" charset="-122"/>
                        </a:rPr>
                        <a:t>hash()</a:t>
                      </a:r>
                      <a:r>
                        <a:rPr lang="zh-CN" altLang="en-US" sz="1800" b="1" u="none">
                          <a:latin typeface="宋体" panose="02010600030101010101" pitchFamily="2" charset="-122"/>
                          <a:ea typeface="宋体" panose="02010600030101010101" pitchFamily="2" charset="-122"/>
                          <a:cs typeface="宋体" panose="02010600030101010101" pitchFamily="2" charset="-122"/>
                        </a:rPr>
                        <a:t>对应</a:t>
                      </a:r>
                      <a:endParaRPr 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0">
                <a:tc>
                  <a:txBody>
                    <a:bodyPr/>
                    <a:lstStyle/>
                    <a:p>
                      <a:pPr marL="0" indent="0" algn="l">
                        <a:buNone/>
                      </a:pP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r>
                        <a:rPr lang="en-US" altLang="zh-CN" sz="1800" b="1" u="none" dirty="0" err="1">
                          <a:solidFill>
                            <a:srgbClr val="00B0F0"/>
                          </a:solidFill>
                          <a:latin typeface="宋体" panose="02010600030101010101" pitchFamily="2" charset="-122"/>
                          <a:ea typeface="宋体" panose="02010600030101010101" pitchFamily="2" charset="-122"/>
                          <a:cs typeface="宋体" panose="02010600030101010101" pitchFamily="2" charset="-122"/>
                        </a:rPr>
                        <a:t>int</a:t>
                      </a: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与内置函数</a:t>
                      </a:r>
                      <a:r>
                        <a:rPr lang="en-US" altLang="zh-CN" sz="1800" b="1" u="none" dirty="0" err="1">
                          <a:latin typeface="宋体" panose="02010600030101010101" pitchFamily="2" charset="-122"/>
                          <a:ea typeface="宋体" panose="02010600030101010101" pitchFamily="2" charset="-122"/>
                          <a:cs typeface="宋体" panose="02010600030101010101" pitchFamily="2" charset="-122"/>
                        </a:rPr>
                        <a:t>int</a:t>
                      </a:r>
                      <a:r>
                        <a:rPr lang="en-US" altLang="zh-CN" sz="1800" b="1" u="none" dirty="0">
                          <a:latin typeface="宋体" panose="02010600030101010101" pitchFamily="2" charset="-122"/>
                          <a:ea typeface="宋体" panose="02010600030101010101" pitchFamily="2" charset="-122"/>
                          <a:cs typeface="宋体" panose="02010600030101010101" pitchFamily="2" charset="-122"/>
                        </a:rPr>
                        <a:t>()</a:t>
                      </a:r>
                      <a:r>
                        <a:rPr lang="zh-CN" altLang="en-US" sz="1800" b="1" u="none" dirty="0">
                          <a:latin typeface="宋体" panose="02010600030101010101" pitchFamily="2" charset="-122"/>
                          <a:ea typeface="宋体" panose="02010600030101010101" pitchFamily="2" charset="-122"/>
                          <a:cs typeface="宋体" panose="02010600030101010101" pitchFamily="2" charset="-122"/>
                        </a:rPr>
                        <a:t>对应，要求该方法必须返回整数</a:t>
                      </a:r>
                      <a:endParaRPr lang="en-US" sz="1800" b="1"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6.4  </a:t>
            </a:r>
            <a:r>
              <a:rPr lang="zh-CN" altLang="en-US">
                <a:sym typeface="+mn-ea"/>
              </a:rPr>
              <a:t>特殊方法</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35</a:t>
            </a:fld>
            <a:endParaRPr lang="zh-CN" altLang="en-US"/>
          </a:p>
        </p:txBody>
      </p:sp>
      <p:graphicFrame>
        <p:nvGraphicFramePr>
          <p:cNvPr id="3" name="Content Placeholder -1"/>
          <p:cNvGraphicFramePr>
            <a:graphicFrameLocks noGrp="1"/>
          </p:cNvGraphicFramePr>
          <p:nvPr>
            <p:ph idx="1"/>
            <p:extLst>
              <p:ext uri="{D42A27DB-BD31-4B8C-83A1-F6EECF244321}">
                <p14:modId xmlns:p14="http://schemas.microsoft.com/office/powerpoint/2010/main" val="1102222143"/>
              </p:ext>
            </p:extLst>
          </p:nvPr>
        </p:nvGraphicFramePr>
        <p:xfrm>
          <a:off x="883920" y="1499870"/>
          <a:ext cx="9409430" cy="3291852"/>
        </p:xfrm>
        <a:graphic>
          <a:graphicData uri="http://schemas.openxmlformats.org/drawingml/2006/table">
            <a:tbl>
              <a:tblPr firstRow="1" bandRow="1">
                <a:tableStyleId>{5940675A-B579-460E-94D1-54222C63F5DA}</a:tableStyleId>
              </a:tblPr>
              <a:tblGrid>
                <a:gridCol w="2370455">
                  <a:extLst>
                    <a:ext uri="{9D8B030D-6E8A-4147-A177-3AD203B41FA5}">
                      <a16:colId xmlns:a16="http://schemas.microsoft.com/office/drawing/2014/main" val="20000"/>
                    </a:ext>
                  </a:extLst>
                </a:gridCol>
                <a:gridCol w="7038975">
                  <a:extLst>
                    <a:ext uri="{9D8B030D-6E8A-4147-A177-3AD203B41FA5}">
                      <a16:colId xmlns:a16="http://schemas.microsoft.com/office/drawing/2014/main" val="20001"/>
                    </a:ext>
                  </a:extLst>
                </a:gridCol>
              </a:tblGrid>
              <a:tr h="0">
                <a:tc>
                  <a:txBody>
                    <a:bodyPr/>
                    <a:lstStyle/>
                    <a:p>
                      <a:pPr marL="0" indent="0" algn="ctr">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方法</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功能说明</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indent="0" algn="l">
                        <a:buNone/>
                      </a:pP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r>
                        <a:rPr lang="en-US" altLang="zh-CN" sz="1800" b="1" u="none" dirty="0" err="1">
                          <a:solidFill>
                            <a:srgbClr val="00B0F0"/>
                          </a:solidFill>
                          <a:latin typeface="宋体" panose="02010600030101010101" pitchFamily="2" charset="-122"/>
                          <a:ea typeface="宋体" panose="02010600030101010101" pitchFamily="2" charset="-122"/>
                          <a:cs typeface="宋体" panose="02010600030101010101" pitchFamily="2" charset="-122"/>
                        </a:rPr>
                        <a:t>len</a:t>
                      </a: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1" u="none">
                          <a:latin typeface="宋体" panose="02010600030101010101" pitchFamily="2" charset="-122"/>
                          <a:ea typeface="宋体" panose="02010600030101010101" pitchFamily="2" charset="-122"/>
                          <a:cs typeface="宋体" panose="02010600030101010101" pitchFamily="2" charset="-122"/>
                        </a:rPr>
                        <a:t>len()</a:t>
                      </a:r>
                      <a:r>
                        <a:rPr lang="zh-CN" altLang="en-US" sz="1800" b="1" u="none">
                          <a:latin typeface="宋体" panose="02010600030101010101" pitchFamily="2" charset="-122"/>
                          <a:ea typeface="宋体" panose="02010600030101010101" pitchFamily="2" charset="-122"/>
                          <a:cs typeface="宋体" panose="02010600030101010101" pitchFamily="2" charset="-122"/>
                        </a:rPr>
                        <a:t>对应</a:t>
                      </a:r>
                      <a:endParaRPr 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indent="0" algn="l">
                        <a:buNone/>
                      </a:pP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__next__()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1" u="none">
                          <a:latin typeface="宋体" panose="02010600030101010101" pitchFamily="2" charset="-122"/>
                          <a:ea typeface="宋体" panose="02010600030101010101" pitchFamily="2" charset="-122"/>
                          <a:cs typeface="宋体" panose="02010600030101010101" pitchFamily="2" charset="-122"/>
                        </a:rPr>
                        <a:t>next()</a:t>
                      </a:r>
                      <a:r>
                        <a:rPr lang="zh-CN" altLang="en-US" sz="1800" b="1" u="none">
                          <a:latin typeface="宋体" panose="02010600030101010101" pitchFamily="2" charset="-122"/>
                          <a:ea typeface="宋体" panose="02010600030101010101" pitchFamily="2" charset="-122"/>
                          <a:cs typeface="宋体" panose="02010600030101010101" pitchFamily="2" charset="-122"/>
                        </a:rPr>
                        <a:t>对应</a:t>
                      </a:r>
                      <a:endParaRPr 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indent="0" algn="l">
                        <a:buNone/>
                      </a:pP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__reduce__()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提供对</a:t>
                      </a:r>
                      <a:r>
                        <a:rPr lang="en-US" altLang="zh-CN" sz="1800" b="1" u="none">
                          <a:latin typeface="宋体" panose="02010600030101010101" pitchFamily="2" charset="-122"/>
                          <a:ea typeface="宋体" panose="02010600030101010101" pitchFamily="2" charset="-122"/>
                          <a:cs typeface="宋体" panose="02010600030101010101" pitchFamily="2" charset="-122"/>
                        </a:rPr>
                        <a:t>reduce()</a:t>
                      </a:r>
                      <a:r>
                        <a:rPr lang="zh-CN" altLang="en-US" sz="1800" b="1" u="none">
                          <a:latin typeface="宋体" panose="02010600030101010101" pitchFamily="2" charset="-122"/>
                          <a:ea typeface="宋体" panose="02010600030101010101" pitchFamily="2" charset="-122"/>
                          <a:cs typeface="宋体" panose="02010600030101010101" pitchFamily="2" charset="-122"/>
                        </a:rPr>
                        <a:t>函数的支持</a:t>
                      </a:r>
                      <a:endParaRPr 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3840">
                <a:tc>
                  <a:txBody>
                    <a:bodyPr/>
                    <a:lstStyle/>
                    <a:p>
                      <a:pPr marL="0" indent="0" algn="l">
                        <a:buNone/>
                      </a:pP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__reversed__()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1" u="none">
                          <a:latin typeface="宋体" panose="02010600030101010101" pitchFamily="2" charset="-122"/>
                          <a:ea typeface="宋体" panose="02010600030101010101" pitchFamily="2" charset="-122"/>
                          <a:cs typeface="宋体" panose="02010600030101010101" pitchFamily="2" charset="-122"/>
                        </a:rPr>
                        <a:t>reversed()</a:t>
                      </a:r>
                      <a:r>
                        <a:rPr lang="zh-CN" altLang="en-US" sz="1800" b="1" u="none">
                          <a:latin typeface="宋体" panose="02010600030101010101" pitchFamily="2" charset="-122"/>
                          <a:ea typeface="宋体" panose="02010600030101010101" pitchFamily="2" charset="-122"/>
                          <a:cs typeface="宋体" panose="02010600030101010101" pitchFamily="2" charset="-122"/>
                        </a:rPr>
                        <a:t>对应</a:t>
                      </a:r>
                      <a:endParaRPr 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indent="0" algn="l">
                        <a:buNone/>
                      </a:pP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__round__()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对内置函数</a:t>
                      </a:r>
                      <a:r>
                        <a:rPr lang="en-US" altLang="zh-CN" sz="1800" b="1" u="none">
                          <a:latin typeface="宋体" panose="02010600030101010101" pitchFamily="2" charset="-122"/>
                          <a:ea typeface="宋体" panose="02010600030101010101" pitchFamily="2" charset="-122"/>
                          <a:cs typeface="宋体" panose="02010600030101010101" pitchFamily="2" charset="-122"/>
                        </a:rPr>
                        <a:t>round()</a:t>
                      </a:r>
                      <a:r>
                        <a:rPr lang="zh-CN" altLang="en-US" sz="1800" b="1" u="none">
                          <a:latin typeface="宋体" panose="02010600030101010101" pitchFamily="2" charset="-122"/>
                          <a:ea typeface="宋体" panose="02010600030101010101" pitchFamily="2" charset="-122"/>
                          <a:cs typeface="宋体" panose="02010600030101010101" pitchFamily="2" charset="-122"/>
                        </a:rPr>
                        <a:t>对应</a:t>
                      </a:r>
                      <a:endParaRPr 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indent="0" algn="l">
                        <a:buNone/>
                      </a:pP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r>
                        <a:rPr lang="en-US" altLang="zh-CN" sz="1800" b="1" u="none" dirty="0" err="1">
                          <a:solidFill>
                            <a:srgbClr val="00B0F0"/>
                          </a:solidFill>
                          <a:latin typeface="宋体" panose="02010600030101010101" pitchFamily="2" charset="-122"/>
                          <a:ea typeface="宋体" panose="02010600030101010101" pitchFamily="2" charset="-122"/>
                          <a:cs typeface="宋体" panose="02010600030101010101" pitchFamily="2" charset="-122"/>
                        </a:rPr>
                        <a:t>str</a:t>
                      </a: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1" u="none">
                          <a:latin typeface="宋体" panose="02010600030101010101" pitchFamily="2" charset="-122"/>
                          <a:ea typeface="宋体" panose="02010600030101010101" pitchFamily="2" charset="-122"/>
                          <a:cs typeface="宋体" panose="02010600030101010101" pitchFamily="2" charset="-122"/>
                        </a:rPr>
                        <a:t>str()</a:t>
                      </a:r>
                      <a:r>
                        <a:rPr lang="zh-CN" altLang="en-US" sz="1800" b="1" u="none">
                          <a:latin typeface="宋体" panose="02010600030101010101" pitchFamily="2" charset="-122"/>
                          <a:ea typeface="宋体" panose="02010600030101010101" pitchFamily="2" charset="-122"/>
                          <a:cs typeface="宋体" panose="02010600030101010101" pitchFamily="2" charset="-122"/>
                        </a:rPr>
                        <a:t>对应，要求该方法必须返回</a:t>
                      </a:r>
                      <a:r>
                        <a:rPr lang="en-US" altLang="zh-CN" sz="1800" b="1" u="none">
                          <a:latin typeface="宋体" panose="02010600030101010101" pitchFamily="2" charset="-122"/>
                          <a:ea typeface="宋体" panose="02010600030101010101" pitchFamily="2" charset="-122"/>
                          <a:cs typeface="宋体" panose="02010600030101010101" pitchFamily="2" charset="-122"/>
                        </a:rPr>
                        <a:t>str</a:t>
                      </a:r>
                      <a:r>
                        <a:rPr lang="zh-CN" altLang="en-US" sz="1800" b="1" u="none">
                          <a:latin typeface="宋体" panose="02010600030101010101" pitchFamily="2" charset="-122"/>
                          <a:ea typeface="宋体" panose="02010600030101010101" pitchFamily="2" charset="-122"/>
                          <a:cs typeface="宋体" panose="02010600030101010101" pitchFamily="2" charset="-122"/>
                        </a:rPr>
                        <a:t>类型的数据</a:t>
                      </a:r>
                      <a:endParaRPr 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indent="0" algn="l">
                        <a:buNone/>
                      </a:pP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r>
                        <a:rPr lang="en-US" altLang="zh-CN" sz="1800" b="1" u="none" dirty="0" err="1">
                          <a:solidFill>
                            <a:srgbClr val="00B0F0"/>
                          </a:solidFill>
                          <a:latin typeface="宋体" panose="02010600030101010101" pitchFamily="2" charset="-122"/>
                          <a:ea typeface="宋体" panose="02010600030101010101" pitchFamily="2" charset="-122"/>
                          <a:cs typeface="宋体" panose="02010600030101010101" pitchFamily="2" charset="-122"/>
                        </a:rPr>
                        <a:t>repr</a:t>
                      </a: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打印、转换，要求该方法必须返回</a:t>
                      </a:r>
                      <a:r>
                        <a:rPr lang="en-US" altLang="zh-CN" sz="1800" b="1" u="none">
                          <a:latin typeface="宋体" panose="02010600030101010101" pitchFamily="2" charset="-122"/>
                          <a:ea typeface="宋体" panose="02010600030101010101" pitchFamily="2" charset="-122"/>
                          <a:cs typeface="宋体" panose="02010600030101010101" pitchFamily="2" charset="-122"/>
                        </a:rPr>
                        <a:t>str</a:t>
                      </a:r>
                      <a:r>
                        <a:rPr lang="zh-CN" altLang="en-US" sz="1800" b="1" u="none">
                          <a:latin typeface="宋体" panose="02010600030101010101" pitchFamily="2" charset="-122"/>
                          <a:ea typeface="宋体" panose="02010600030101010101" pitchFamily="2" charset="-122"/>
                          <a:cs typeface="宋体" panose="02010600030101010101" pitchFamily="2" charset="-122"/>
                        </a:rPr>
                        <a:t>类型的数据</a:t>
                      </a:r>
                      <a:endParaRPr 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indent="0" algn="l">
                        <a:buNone/>
                      </a:pP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r>
                        <a:rPr lang="en-US" altLang="zh-CN" sz="1800" b="1" u="none" dirty="0" err="1">
                          <a:solidFill>
                            <a:srgbClr val="00B0F0"/>
                          </a:solidFill>
                          <a:latin typeface="宋体" panose="02010600030101010101" pitchFamily="2" charset="-122"/>
                          <a:ea typeface="宋体" panose="02010600030101010101" pitchFamily="2" charset="-122"/>
                          <a:cs typeface="宋体" panose="02010600030101010101" pitchFamily="2" charset="-122"/>
                        </a:rPr>
                        <a:t>getitem</a:t>
                      </a: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按照索引获取值</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indent="0" algn="l">
                        <a:buNone/>
                      </a:pP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r>
                        <a:rPr lang="en-US" altLang="zh-CN" sz="1800" b="1" u="none" dirty="0" err="1">
                          <a:solidFill>
                            <a:srgbClr val="00B0F0"/>
                          </a:solidFill>
                          <a:latin typeface="宋体" panose="02010600030101010101" pitchFamily="2" charset="-122"/>
                          <a:ea typeface="宋体" panose="02010600030101010101" pitchFamily="2" charset="-122"/>
                          <a:cs typeface="宋体" panose="02010600030101010101" pitchFamily="2" charset="-122"/>
                        </a:rPr>
                        <a:t>setitem</a:t>
                      </a: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按照索引赋值</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0">
                <a:tc>
                  <a:txBody>
                    <a:bodyPr/>
                    <a:lstStyle/>
                    <a:p>
                      <a:pPr marL="0" indent="0" algn="l">
                        <a:buNone/>
                      </a:pP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r>
                        <a:rPr lang="en-US" altLang="zh-CN" sz="1800" b="1" u="none" dirty="0" err="1">
                          <a:solidFill>
                            <a:srgbClr val="00B0F0"/>
                          </a:solidFill>
                          <a:latin typeface="宋体" panose="02010600030101010101" pitchFamily="2" charset="-122"/>
                          <a:ea typeface="宋体" panose="02010600030101010101" pitchFamily="2" charset="-122"/>
                          <a:cs typeface="宋体" panose="02010600030101010101" pitchFamily="2" charset="-122"/>
                        </a:rPr>
                        <a:t>delattr</a:t>
                      </a: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删除对象的指定属性</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0">
                <a:tc>
                  <a:txBody>
                    <a:bodyPr/>
                    <a:lstStyle/>
                    <a:p>
                      <a:pPr marL="0" indent="0" algn="l">
                        <a:buNone/>
                      </a:pP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r>
                        <a:rPr lang="en-US" altLang="zh-CN" sz="1800" b="1" u="none" dirty="0" err="1">
                          <a:solidFill>
                            <a:srgbClr val="00B0F0"/>
                          </a:solidFill>
                          <a:latin typeface="宋体" panose="02010600030101010101" pitchFamily="2" charset="-122"/>
                          <a:ea typeface="宋体" panose="02010600030101010101" pitchFamily="2" charset="-122"/>
                          <a:cs typeface="宋体" panose="02010600030101010101" pitchFamily="2" charset="-122"/>
                        </a:rPr>
                        <a:t>getattr</a:t>
                      </a: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获取对象指定属性的值，对应成员访问运算符“</a:t>
                      </a:r>
                      <a:r>
                        <a:rPr lang="en-US" altLang="zh-CN" sz="1800" b="1" u="none" dirty="0">
                          <a:latin typeface="宋体" panose="02010600030101010101" pitchFamily="2" charset="-122"/>
                          <a:ea typeface="宋体" panose="02010600030101010101" pitchFamily="2" charset="-122"/>
                          <a:cs typeface="宋体" panose="02010600030101010101" pitchFamily="2" charset="-122"/>
                        </a:rPr>
                        <a:t>.”</a:t>
                      </a:r>
                      <a:endParaRPr lang="en-US" sz="1800" b="1"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6.4  </a:t>
            </a:r>
            <a:r>
              <a:rPr lang="zh-CN" altLang="en-US">
                <a:sym typeface="+mn-ea"/>
              </a:rPr>
              <a:t>特殊方法</a:t>
            </a:r>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36</a:t>
            </a:fld>
            <a:endParaRPr lang="zh-CN" altLang="en-US"/>
          </a:p>
        </p:txBody>
      </p:sp>
      <p:graphicFrame>
        <p:nvGraphicFramePr>
          <p:cNvPr id="3" name="Content Placeholder -1"/>
          <p:cNvGraphicFramePr>
            <a:graphicFrameLocks noGrp="1"/>
          </p:cNvGraphicFramePr>
          <p:nvPr>
            <p:ph idx="1"/>
            <p:extLst>
              <p:ext uri="{D42A27DB-BD31-4B8C-83A1-F6EECF244321}">
                <p14:modId xmlns:p14="http://schemas.microsoft.com/office/powerpoint/2010/main" val="2903843610"/>
              </p:ext>
            </p:extLst>
          </p:nvPr>
        </p:nvGraphicFramePr>
        <p:xfrm>
          <a:off x="929640" y="1449070"/>
          <a:ext cx="9361805" cy="3566171"/>
        </p:xfrm>
        <a:graphic>
          <a:graphicData uri="http://schemas.openxmlformats.org/drawingml/2006/table">
            <a:tbl>
              <a:tblPr firstRow="1" bandRow="1">
                <a:tableStyleId>{5940675A-B579-460E-94D1-54222C63F5DA}</a:tableStyleId>
              </a:tblPr>
              <a:tblGrid>
                <a:gridCol w="2387600">
                  <a:extLst>
                    <a:ext uri="{9D8B030D-6E8A-4147-A177-3AD203B41FA5}">
                      <a16:colId xmlns:a16="http://schemas.microsoft.com/office/drawing/2014/main" val="20000"/>
                    </a:ext>
                  </a:extLst>
                </a:gridCol>
                <a:gridCol w="6974205">
                  <a:extLst>
                    <a:ext uri="{9D8B030D-6E8A-4147-A177-3AD203B41FA5}">
                      <a16:colId xmlns:a16="http://schemas.microsoft.com/office/drawing/2014/main" val="20001"/>
                    </a:ext>
                  </a:extLst>
                </a:gridCol>
              </a:tblGrid>
              <a:tr h="0">
                <a:tc>
                  <a:txBody>
                    <a:bodyPr/>
                    <a:lstStyle/>
                    <a:p>
                      <a:pPr marL="0" indent="0" algn="ctr">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方法</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功能说明</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indent="0" algn="l">
                        <a:buNone/>
                      </a:pP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r>
                        <a:rPr lang="en-US" altLang="zh-CN" sz="1800" b="1" u="none" dirty="0" err="1">
                          <a:solidFill>
                            <a:srgbClr val="00B0F0"/>
                          </a:solidFill>
                          <a:latin typeface="宋体" panose="02010600030101010101" pitchFamily="2" charset="-122"/>
                          <a:ea typeface="宋体" panose="02010600030101010101" pitchFamily="2" charset="-122"/>
                          <a:cs typeface="宋体" panose="02010600030101010101" pitchFamily="2" charset="-122"/>
                        </a:rPr>
                        <a:t>getattribute</a:t>
                      </a: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获取对象指定属性的值，如果同时定义了该方法与</a:t>
                      </a:r>
                      <a:r>
                        <a:rPr lang="en-US" altLang="zh-CN" sz="1800" b="1" u="none">
                          <a:latin typeface="宋体" panose="02010600030101010101" pitchFamily="2" charset="-122"/>
                          <a:ea typeface="宋体" panose="02010600030101010101" pitchFamily="2" charset="-122"/>
                          <a:cs typeface="宋体" panose="02010600030101010101" pitchFamily="2" charset="-122"/>
                        </a:rPr>
                        <a:t>__getattr__()</a:t>
                      </a:r>
                      <a:r>
                        <a:rPr lang="zh-CN" altLang="en-US" sz="1800" b="1" u="none">
                          <a:latin typeface="宋体" panose="02010600030101010101" pitchFamily="2" charset="-122"/>
                          <a:ea typeface="宋体" panose="02010600030101010101" pitchFamily="2" charset="-122"/>
                          <a:cs typeface="宋体" panose="02010600030101010101" pitchFamily="2" charset="-122"/>
                        </a:rPr>
                        <a:t>，那么</a:t>
                      </a:r>
                      <a:r>
                        <a:rPr lang="en-US" altLang="zh-CN" sz="1800" b="1" u="none">
                          <a:latin typeface="宋体" panose="02010600030101010101" pitchFamily="2" charset="-122"/>
                          <a:ea typeface="宋体" panose="02010600030101010101" pitchFamily="2" charset="-122"/>
                          <a:cs typeface="宋体" panose="02010600030101010101" pitchFamily="2" charset="-122"/>
                        </a:rPr>
                        <a:t>__getattr__()</a:t>
                      </a:r>
                      <a:r>
                        <a:rPr lang="zh-CN" altLang="en-US" sz="1800" b="1" u="none">
                          <a:latin typeface="宋体" panose="02010600030101010101" pitchFamily="2" charset="-122"/>
                          <a:ea typeface="宋体" panose="02010600030101010101" pitchFamily="2" charset="-122"/>
                          <a:cs typeface="宋体" panose="02010600030101010101" pitchFamily="2" charset="-122"/>
                        </a:rPr>
                        <a:t>将不会被调用，除非在</a:t>
                      </a:r>
                      <a:r>
                        <a:rPr lang="en-US" altLang="zh-CN" sz="1800" b="1" u="none">
                          <a:latin typeface="宋体" panose="02010600030101010101" pitchFamily="2" charset="-122"/>
                          <a:ea typeface="宋体" panose="02010600030101010101" pitchFamily="2" charset="-122"/>
                          <a:cs typeface="宋体" panose="02010600030101010101" pitchFamily="2" charset="-122"/>
                        </a:rPr>
                        <a:t>__getattribute__()</a:t>
                      </a:r>
                      <a:r>
                        <a:rPr lang="zh-CN" altLang="en-US" sz="1800" b="1" u="none">
                          <a:latin typeface="宋体" panose="02010600030101010101" pitchFamily="2" charset="-122"/>
                          <a:ea typeface="宋体" panose="02010600030101010101" pitchFamily="2" charset="-122"/>
                          <a:cs typeface="宋体" panose="02010600030101010101" pitchFamily="2" charset="-122"/>
                        </a:rPr>
                        <a:t>中显式调用</a:t>
                      </a:r>
                      <a:r>
                        <a:rPr lang="en-US" altLang="zh-CN" sz="1800" b="1" u="none">
                          <a:latin typeface="宋体" panose="02010600030101010101" pitchFamily="2" charset="-122"/>
                          <a:ea typeface="宋体" panose="02010600030101010101" pitchFamily="2" charset="-122"/>
                          <a:cs typeface="宋体" panose="02010600030101010101" pitchFamily="2" charset="-122"/>
                        </a:rPr>
                        <a:t>__getattr__()</a:t>
                      </a:r>
                      <a:r>
                        <a:rPr lang="zh-CN" altLang="en-US" sz="1800" b="1" u="none">
                          <a:latin typeface="宋体" panose="02010600030101010101" pitchFamily="2" charset="-122"/>
                          <a:ea typeface="宋体" panose="02010600030101010101" pitchFamily="2" charset="-122"/>
                          <a:cs typeface="宋体" panose="02010600030101010101" pitchFamily="2" charset="-122"/>
                        </a:rPr>
                        <a:t>或者抛出</a:t>
                      </a:r>
                      <a:r>
                        <a:rPr lang="en-US" altLang="zh-CN" sz="1800" b="1" u="none">
                          <a:latin typeface="宋体" panose="02010600030101010101" pitchFamily="2" charset="-122"/>
                          <a:ea typeface="宋体" panose="02010600030101010101" pitchFamily="2" charset="-122"/>
                          <a:cs typeface="宋体" panose="02010600030101010101" pitchFamily="2" charset="-122"/>
                        </a:rPr>
                        <a:t>AttributeError</a:t>
                      </a:r>
                      <a:r>
                        <a:rPr lang="zh-CN" altLang="en-US" sz="1800" b="1" u="none">
                          <a:latin typeface="宋体" panose="02010600030101010101" pitchFamily="2" charset="-122"/>
                          <a:ea typeface="宋体" panose="02010600030101010101" pitchFamily="2" charset="-122"/>
                          <a:cs typeface="宋体" panose="02010600030101010101" pitchFamily="2" charset="-122"/>
                        </a:rPr>
                        <a:t>异常</a:t>
                      </a:r>
                      <a:endParaRPr 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indent="0" algn="l">
                        <a:buNone/>
                      </a:pPr>
                      <a:r>
                        <a:rPr lang="en-US" altLang="zh-CN" sz="1800" b="1" u="none">
                          <a:solidFill>
                            <a:srgbClr val="00B0F0"/>
                          </a:solidFill>
                          <a:latin typeface="宋体" panose="02010600030101010101" pitchFamily="2" charset="-122"/>
                          <a:ea typeface="宋体" panose="02010600030101010101" pitchFamily="2" charset="-122"/>
                          <a:cs typeface="宋体" panose="02010600030101010101" pitchFamily="2" charset="-122"/>
                        </a:rPr>
                        <a:t>__setattr__()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设置对象指定属性的值</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indent="0" algn="l">
                        <a:buNone/>
                      </a:pPr>
                      <a:r>
                        <a:rPr lang="en-US" altLang="zh-CN" sz="1800" b="1" u="none">
                          <a:solidFill>
                            <a:srgbClr val="00B0F0"/>
                          </a:solidFill>
                          <a:latin typeface="宋体" panose="02010600030101010101" pitchFamily="2" charset="-122"/>
                          <a:ea typeface="宋体" panose="02010600030101010101" pitchFamily="2" charset="-122"/>
                          <a:cs typeface="宋体" panose="02010600030101010101" pitchFamily="2" charset="-122"/>
                        </a:rPr>
                        <a:t>__base__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该类的基类</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indent="0" algn="l">
                        <a:buNone/>
                      </a:pPr>
                      <a:r>
                        <a:rPr lang="en-US" altLang="zh-CN" sz="1800" b="1" u="none">
                          <a:solidFill>
                            <a:srgbClr val="00B0F0"/>
                          </a:solidFill>
                          <a:latin typeface="宋体" panose="02010600030101010101" pitchFamily="2" charset="-122"/>
                          <a:ea typeface="宋体" panose="02010600030101010101" pitchFamily="2" charset="-122"/>
                          <a:cs typeface="宋体" panose="02010600030101010101" pitchFamily="2" charset="-122"/>
                        </a:rPr>
                        <a:t>__class__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返回对象所属的类</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indent="0" algn="l">
                        <a:buNone/>
                      </a:pPr>
                      <a:r>
                        <a:rPr lang="en-US" altLang="zh-CN" sz="1800" b="1" u="none">
                          <a:solidFill>
                            <a:srgbClr val="00B0F0"/>
                          </a:solidFill>
                          <a:latin typeface="宋体" panose="02010600030101010101" pitchFamily="2" charset="-122"/>
                          <a:ea typeface="宋体" panose="02010600030101010101" pitchFamily="2" charset="-122"/>
                          <a:cs typeface="宋体" panose="02010600030101010101" pitchFamily="2" charset="-122"/>
                        </a:rPr>
                        <a:t>__dict__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对象所包含的属性与值的字典</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indent="0" algn="l">
                        <a:buNone/>
                      </a:pPr>
                      <a:r>
                        <a:rPr lang="en-US" altLang="zh-CN" sz="1800" b="1" u="none">
                          <a:solidFill>
                            <a:srgbClr val="00B0F0"/>
                          </a:solidFill>
                          <a:latin typeface="宋体" panose="02010600030101010101" pitchFamily="2" charset="-122"/>
                          <a:ea typeface="宋体" panose="02010600030101010101" pitchFamily="2" charset="-122"/>
                          <a:cs typeface="宋体" panose="02010600030101010101" pitchFamily="2" charset="-122"/>
                        </a:rPr>
                        <a:t>__subclasses__()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返回该类的所有子类</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indent="0" algn="l">
                        <a:buNone/>
                      </a:pPr>
                      <a:r>
                        <a:rPr lang="en-US" altLang="zh-CN" sz="1800" b="1" u="none">
                          <a:solidFill>
                            <a:srgbClr val="00B0F0"/>
                          </a:solidFill>
                          <a:latin typeface="宋体" panose="02010600030101010101" pitchFamily="2" charset="-122"/>
                          <a:ea typeface="宋体" panose="02010600030101010101" pitchFamily="2" charset="-122"/>
                          <a:cs typeface="宋体" panose="02010600030101010101" pitchFamily="2" charset="-122"/>
                        </a:rPr>
                        <a:t>__call__()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包含该特殊方法的类的实例可以像函数一样调用</a:t>
                      </a: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indent="0" algn="l">
                        <a:buNone/>
                      </a:pPr>
                      <a:r>
                        <a:rPr lang="en-US" altLang="zh-CN" sz="1800" b="1" u="none">
                          <a:solidFill>
                            <a:srgbClr val="00B0F0"/>
                          </a:solidFill>
                          <a:latin typeface="宋体" panose="02010600030101010101" pitchFamily="2" charset="-122"/>
                          <a:ea typeface="宋体" panose="02010600030101010101" pitchFamily="2" charset="-122"/>
                          <a:cs typeface="宋体" panose="02010600030101010101" pitchFamily="2" charset="-122"/>
                        </a:rPr>
                        <a:t>__get__()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3">
                  <a:txBody>
                    <a:bodyPr/>
                    <a:lstStyle/>
                    <a:p>
                      <a:pPr marL="0" indent="0" algn="l">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定义了这三个特殊方法中任何一个的类称作描述符（</a:t>
                      </a:r>
                      <a:r>
                        <a:rPr lang="en-US" altLang="zh-CN" sz="1800" b="1" u="none">
                          <a:latin typeface="宋体" panose="02010600030101010101" pitchFamily="2" charset="-122"/>
                          <a:ea typeface="宋体" panose="02010600030101010101" pitchFamily="2" charset="-122"/>
                          <a:cs typeface="宋体" panose="02010600030101010101" pitchFamily="2" charset="-122"/>
                        </a:rPr>
                        <a:t>descriptor</a:t>
                      </a:r>
                      <a:r>
                        <a:rPr lang="zh-CN" altLang="en-US" sz="1800" b="1" u="none">
                          <a:latin typeface="宋体" panose="02010600030101010101" pitchFamily="2" charset="-122"/>
                          <a:ea typeface="宋体" panose="02010600030101010101" pitchFamily="2" charset="-122"/>
                          <a:cs typeface="宋体" panose="02010600030101010101" pitchFamily="2" charset="-122"/>
                        </a:rPr>
                        <a:t>），描述符对象一般作为其他类的属性来使用，这三个方法分别在获取属性、修改属性值或删除属性时被调用</a:t>
                      </a:r>
                      <a:endParaRPr 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indent="0" algn="l">
                        <a:buNone/>
                      </a:pPr>
                      <a:r>
                        <a:rPr lang="en-US" altLang="zh-CN" sz="1800" b="1" u="none">
                          <a:solidFill>
                            <a:srgbClr val="00B0F0"/>
                          </a:solidFill>
                          <a:latin typeface="宋体" panose="02010600030101010101" pitchFamily="2" charset="-122"/>
                          <a:ea typeface="宋体" panose="02010600030101010101" pitchFamily="2" charset="-122"/>
                          <a:cs typeface="宋体" panose="02010600030101010101" pitchFamily="2" charset="-122"/>
                        </a:rPr>
                        <a:t>__set__()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tcPr>
                </a:tc>
                <a:extLst>
                  <a:ext uri="{0D108BD9-81ED-4DB2-BD59-A6C34878D82A}">
                    <a16:rowId xmlns:a16="http://schemas.microsoft.com/office/drawing/2014/main" val="10009"/>
                  </a:ext>
                </a:extLst>
              </a:tr>
              <a:tr h="0">
                <a:tc>
                  <a:txBody>
                    <a:bodyPr/>
                    <a:lstStyle/>
                    <a:p>
                      <a:pPr marL="0" indent="0" algn="l">
                        <a:buNone/>
                      </a:pPr>
                      <a:r>
                        <a:rPr lang="en-US" altLang="zh-CN" sz="1800" b="1" u="none" dirty="0">
                          <a:solidFill>
                            <a:srgbClr val="00B0F0"/>
                          </a:solidFill>
                          <a:latin typeface="宋体" panose="02010600030101010101" pitchFamily="2" charset="-122"/>
                          <a:ea typeface="宋体" panose="02010600030101010101" pitchFamily="2" charset="-122"/>
                          <a:cs typeface="宋体" panose="02010600030101010101" pitchFamily="2" charset="-122"/>
                        </a:rPr>
                        <a:t>__delete__()</a:t>
                      </a: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xBody>
                    <a:bodyPr/>
                    <a:lstStyle/>
                    <a:p>
                      <a:endParaRPr lang="zh-CN"/>
                    </a:p>
                  </a:txBody>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extLst>
                  <a:ext uri="{0D108BD9-81ED-4DB2-BD59-A6C34878D82A}">
                    <a16:rowId xmlns:a16="http://schemas.microsoft.com/office/drawing/2014/main" val="1001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noChangeArrowheads="1"/>
          </p:cNvSpPr>
          <p:nvPr>
            <p:ph type="title"/>
          </p:nvPr>
        </p:nvSpPr>
        <p:spPr>
          <a:xfrm>
            <a:off x="1022132" y="192510"/>
            <a:ext cx="8278812" cy="865188"/>
          </a:xfrm>
        </p:spPr>
        <p:txBody>
          <a:bodyPr/>
          <a:lstStyle/>
          <a:p>
            <a:pPr marL="342900" indent="-342900" eaLnBrk="1" hangingPunct="1"/>
            <a:r>
              <a:rPr lang="zh-CN" altLang="zh-CN" dirty="0" smtClean="0">
                <a:ea typeface="宋体" pitchFamily="2" charset="-122"/>
              </a:rPr>
              <a:t>对象的浅拷贝示例</a:t>
            </a:r>
            <a:endParaRPr lang="zh-CN" altLang="en-US" dirty="0" smtClean="0">
              <a:ea typeface="宋体" pitchFamily="2" charset="-122"/>
            </a:endParaRPr>
          </a:p>
        </p:txBody>
      </p:sp>
      <p:sp>
        <p:nvSpPr>
          <p:cNvPr id="2" name="矩形 1"/>
          <p:cNvSpPr/>
          <p:nvPr/>
        </p:nvSpPr>
        <p:spPr>
          <a:xfrm>
            <a:off x="839788" y="1700213"/>
            <a:ext cx="9648825" cy="4094162"/>
          </a:xfrm>
          <a:prstGeom prst="rect">
            <a:avLst/>
          </a:prstGeom>
          <a:ln>
            <a:solidFill>
              <a:srgbClr val="FF0000"/>
            </a:solidFill>
          </a:ln>
        </p:spPr>
        <p:txBody>
          <a:bodyPr>
            <a:spAutoFit/>
          </a:bodyPr>
          <a:lstStyle/>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&gt;&gt;&gt; import copy</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&gt;&gt;&gt; acc1=['Charlie', ['credit', 0.0]]</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&gt;&gt;&gt; acc2=acc1[:]        #</a:t>
            </a:r>
            <a:r>
              <a:rPr lang="zh-CN" altLang="zh-CN" sz="2000" kern="100" dirty="0">
                <a:latin typeface="Times New Roman" panose="02020603050405020304" pitchFamily="18" charset="0"/>
                <a:ea typeface="宋体" panose="02010600030101010101" pitchFamily="2" charset="-122"/>
              </a:rPr>
              <a:t>使用切片方式拷贝对象</a:t>
            </a: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&gt;&gt;&gt; acc3=list(acc1)      #</a:t>
            </a:r>
            <a:r>
              <a:rPr lang="zh-CN" altLang="zh-CN" sz="2000" kern="100" dirty="0">
                <a:latin typeface="Times New Roman" panose="02020603050405020304" pitchFamily="18" charset="0"/>
                <a:ea typeface="宋体" panose="02010600030101010101" pitchFamily="2" charset="-122"/>
              </a:rPr>
              <a:t>使用对象实例化方法拷贝对象</a:t>
            </a: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&gt;&gt;&gt; acc4=copy.copy(acc1) #</a:t>
            </a:r>
            <a:r>
              <a:rPr lang="zh-CN" altLang="zh-CN" sz="2000" kern="100" dirty="0">
                <a:latin typeface="Times New Roman" panose="02020603050405020304" pitchFamily="18" charset="0"/>
                <a:ea typeface="宋体" panose="02010600030101010101" pitchFamily="2" charset="-122"/>
              </a:rPr>
              <a:t>使用</a:t>
            </a:r>
            <a:r>
              <a:rPr lang="x-none" altLang="zh-CN" sz="2000" kern="100" dirty="0">
                <a:latin typeface="Times New Roman" panose="02020603050405020304" pitchFamily="18" charset="0"/>
                <a:ea typeface="宋体" panose="02010600030101010101" pitchFamily="2" charset="-122"/>
              </a:rPr>
              <a:t>copy.copy</a:t>
            </a:r>
            <a:r>
              <a:rPr lang="zh-CN" altLang="zh-CN" sz="2000" kern="100" dirty="0">
                <a:latin typeface="Times New Roman" panose="02020603050405020304" pitchFamily="18" charset="0"/>
                <a:ea typeface="宋体" panose="02010600030101010101" pitchFamily="2" charset="-122"/>
              </a:rPr>
              <a:t>函数拷贝对象</a:t>
            </a: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&gt;&gt;&gt; id(acc1),id(acc2),id(acc3),id(acc4) #</a:t>
            </a:r>
            <a:r>
              <a:rPr lang="zh-CN" altLang="zh-CN" sz="2000" kern="100" dirty="0">
                <a:latin typeface="Times New Roman" panose="02020603050405020304" pitchFamily="18" charset="0"/>
                <a:ea typeface="宋体" panose="02010600030101010101" pitchFamily="2" charset="-122"/>
              </a:rPr>
              <a:t>拷贝对象</a:t>
            </a:r>
            <a:r>
              <a:rPr lang="x-none" altLang="zh-CN" sz="2000" kern="100" dirty="0">
                <a:latin typeface="Times New Roman" panose="02020603050405020304" pitchFamily="18" charset="0"/>
                <a:ea typeface="宋体" panose="02010600030101010101" pitchFamily="2" charset="-122"/>
              </a:rPr>
              <a:t>id</a:t>
            </a:r>
            <a:r>
              <a:rPr lang="zh-CN" altLang="zh-CN" sz="2000" kern="100" dirty="0">
                <a:latin typeface="Times New Roman" panose="02020603050405020304" pitchFamily="18" charset="0"/>
                <a:ea typeface="宋体" panose="02010600030101010101" pitchFamily="2" charset="-122"/>
              </a:rPr>
              <a:t>各不相同</a:t>
            </a: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(2739033039240, 2739033040008, 2739035724168, 2739033039880)</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&gt;&gt;&gt; acc2[0]='Mary'  #acc2</a:t>
            </a:r>
            <a:r>
              <a:rPr lang="zh-CN" altLang="zh-CN" sz="2000" kern="100" dirty="0">
                <a:latin typeface="Times New Roman" panose="02020603050405020304" pitchFamily="18" charset="0"/>
                <a:ea typeface="宋体" panose="02010600030101010101" pitchFamily="2" charset="-122"/>
              </a:rPr>
              <a:t>的第一个元素赋值，即户主为</a:t>
            </a:r>
            <a:r>
              <a:rPr lang="x-none" altLang="zh-CN" sz="2000" kern="100" dirty="0">
                <a:latin typeface="Times New Roman" panose="02020603050405020304" pitchFamily="18" charset="0"/>
                <a:ea typeface="宋体" panose="02010600030101010101" pitchFamily="2" charset="-122"/>
              </a:rPr>
              <a:t>'Mary'</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&gt;&gt;&gt; acc2[1][1]=-99.9 #acc2</a:t>
            </a:r>
            <a:r>
              <a:rPr lang="zh-CN" altLang="zh-CN" sz="2000" kern="100" dirty="0">
                <a:latin typeface="Times New Roman" panose="02020603050405020304" pitchFamily="18" charset="0"/>
                <a:ea typeface="宋体" panose="02010600030101010101" pitchFamily="2" charset="-122"/>
              </a:rPr>
              <a:t>的第二个元素的第二个元素赋值，即消费金额</a:t>
            </a:r>
            <a:r>
              <a:rPr lang="x-none" altLang="zh-CN" sz="2000" kern="100" dirty="0">
                <a:latin typeface="Times New Roman" panose="02020603050405020304" pitchFamily="18" charset="0"/>
                <a:ea typeface="宋体" panose="02010600030101010101" pitchFamily="2" charset="-122"/>
              </a:rPr>
              <a:t>99.9</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&gt;&gt;&gt; acc1, acc2      #</a:t>
            </a:r>
            <a:r>
              <a:rPr lang="zh-CN" altLang="zh-CN" sz="2000" kern="100" dirty="0">
                <a:latin typeface="Times New Roman" panose="02020603050405020304" pitchFamily="18" charset="0"/>
                <a:ea typeface="宋体" panose="02010600030101010101" pitchFamily="2" charset="-122"/>
              </a:rPr>
              <a:t>注意，</a:t>
            </a:r>
            <a:r>
              <a:rPr lang="x-none" altLang="zh-CN" sz="2000" kern="100" dirty="0">
                <a:latin typeface="Times New Roman" panose="02020603050405020304" pitchFamily="18" charset="0"/>
                <a:ea typeface="宋体" panose="02010600030101010101" pitchFamily="2" charset="-122"/>
              </a:rPr>
              <a:t>acc2</a:t>
            </a:r>
            <a:r>
              <a:rPr lang="zh-CN" altLang="zh-CN" sz="2000" kern="100" dirty="0">
                <a:latin typeface="Times New Roman" panose="02020603050405020304" pitchFamily="18" charset="0"/>
                <a:ea typeface="宋体" panose="02010600030101010101" pitchFamily="2" charset="-122"/>
              </a:rPr>
              <a:t>消费金额改变</a:t>
            </a:r>
            <a:r>
              <a:rPr lang="x-none" altLang="zh-CN" sz="2000" kern="100" dirty="0">
                <a:latin typeface="Times New Roman" panose="02020603050405020304" pitchFamily="18" charset="0"/>
                <a:ea typeface="宋体" panose="02010600030101010101" pitchFamily="2" charset="-122"/>
              </a:rPr>
              <a:t>99.9</a:t>
            </a:r>
            <a:r>
              <a:rPr lang="zh-CN" altLang="zh-CN" sz="2000" kern="100" dirty="0">
                <a:latin typeface="Times New Roman" panose="02020603050405020304" pitchFamily="18" charset="0"/>
                <a:ea typeface="宋体" panose="02010600030101010101" pitchFamily="2" charset="-122"/>
              </a:rPr>
              <a:t>，</a:t>
            </a:r>
            <a:r>
              <a:rPr lang="x-none" altLang="zh-CN" sz="2000" kern="100" dirty="0">
                <a:latin typeface="Times New Roman" panose="02020603050405020304" pitchFamily="18" charset="0"/>
                <a:ea typeface="宋体" panose="02010600030101010101" pitchFamily="2" charset="-122"/>
              </a:rPr>
              <a:t>acc1</a:t>
            </a:r>
            <a:r>
              <a:rPr lang="zh-CN" altLang="zh-CN" sz="2000" kern="100" dirty="0">
                <a:latin typeface="Times New Roman" panose="02020603050405020304" pitchFamily="18" charset="0"/>
                <a:ea typeface="宋体" panose="02010600030101010101" pitchFamily="2" charset="-122"/>
              </a:rPr>
              <a:t>也随之改变</a:t>
            </a: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(['Charlie', ['credit', -99.9]], ['Mary', ['credit', -99.9]])</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&gt;&gt;&gt; id(acc1[1]),id(acc2[1]) # acc1[1]</a:t>
            </a:r>
            <a:r>
              <a:rPr lang="zh-CN" altLang="zh-CN" sz="2000" kern="100" dirty="0">
                <a:latin typeface="Times New Roman" panose="02020603050405020304" pitchFamily="18" charset="0"/>
                <a:ea typeface="宋体" panose="02010600030101010101" pitchFamily="2" charset="-122"/>
              </a:rPr>
              <a:t>和</a:t>
            </a:r>
            <a:r>
              <a:rPr lang="x-none" altLang="zh-CN" sz="2000" kern="100" dirty="0">
                <a:latin typeface="Times New Roman" panose="02020603050405020304" pitchFamily="18" charset="0"/>
                <a:ea typeface="宋体" panose="02010600030101010101" pitchFamily="2" charset="-122"/>
              </a:rPr>
              <a:t>acc2[1]</a:t>
            </a:r>
            <a:r>
              <a:rPr lang="zh-CN" altLang="zh-CN" sz="2000" kern="100" dirty="0">
                <a:latin typeface="Times New Roman" panose="02020603050405020304" pitchFamily="18" charset="0"/>
                <a:ea typeface="宋体" panose="02010600030101010101" pitchFamily="2" charset="-122"/>
              </a:rPr>
              <a:t>指向同一个对象</a:t>
            </a: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(2739033038152, 2739033038152)</a:t>
            </a:r>
            <a:endParaRPr lang="zh-CN" altLang="zh-CN" sz="200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791724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noChangeArrowheads="1"/>
          </p:cNvSpPr>
          <p:nvPr>
            <p:ph type="title"/>
          </p:nvPr>
        </p:nvSpPr>
        <p:spPr>
          <a:xfrm>
            <a:off x="2209800" y="115888"/>
            <a:ext cx="8134350" cy="922337"/>
          </a:xfrm>
        </p:spPr>
        <p:txBody>
          <a:bodyPr/>
          <a:lstStyle/>
          <a:p>
            <a:pPr eaLnBrk="1" hangingPunct="1"/>
            <a:r>
              <a:rPr lang="zh-CN" altLang="en-US" sz="4000" smtClean="0">
                <a:ea typeface="宋体" pitchFamily="2" charset="-122"/>
              </a:rPr>
              <a:t>对象的深拷贝</a:t>
            </a:r>
            <a:endParaRPr lang="en-US" altLang="zh-CN" sz="4000" smtClean="0">
              <a:ea typeface="宋体" pitchFamily="2" charset="-122"/>
            </a:endParaRPr>
          </a:p>
        </p:txBody>
      </p:sp>
      <p:sp>
        <p:nvSpPr>
          <p:cNvPr id="53251" name="Content Placeholder 2"/>
          <p:cNvSpPr>
            <a:spLocks noGrp="1" noChangeArrowheads="1"/>
          </p:cNvSpPr>
          <p:nvPr>
            <p:ph idx="1"/>
          </p:nvPr>
        </p:nvSpPr>
        <p:spPr>
          <a:xfrm>
            <a:off x="871145" y="1155671"/>
            <a:ext cx="9036050" cy="4687888"/>
          </a:xfrm>
        </p:spPr>
        <p:txBody>
          <a:bodyPr/>
          <a:lstStyle/>
          <a:p>
            <a:pPr lvl="1" eaLnBrk="1" hangingPunct="1">
              <a:defRPr/>
            </a:pPr>
            <a:r>
              <a:rPr lang="zh-CN" altLang="en-US" sz="2400" dirty="0" smtClean="0">
                <a:solidFill>
                  <a:srgbClr val="0070C0"/>
                </a:solidFill>
                <a:ea typeface="宋体" panose="02010600030101010101" pitchFamily="2" charset="-122"/>
              </a:rPr>
              <a:t>使用</a:t>
            </a:r>
            <a:r>
              <a:rPr lang="en-US" altLang="zh-CN" sz="2400" dirty="0" smtClean="0">
                <a:solidFill>
                  <a:srgbClr val="0070C0"/>
                </a:solidFill>
                <a:ea typeface="宋体" panose="02010600030101010101" pitchFamily="2" charset="-122"/>
              </a:rPr>
              <a:t>copy</a:t>
            </a:r>
            <a:r>
              <a:rPr lang="zh-CN" altLang="en-US" sz="2400" dirty="0" smtClean="0">
                <a:solidFill>
                  <a:srgbClr val="0070C0"/>
                </a:solidFill>
                <a:ea typeface="宋体" panose="02010600030101010101" pitchFamily="2" charset="-122"/>
              </a:rPr>
              <a:t>模块的</a:t>
            </a:r>
            <a:r>
              <a:rPr lang="en-US" altLang="zh-CN" sz="2400" dirty="0" err="1" smtClean="0">
                <a:solidFill>
                  <a:srgbClr val="0070C0"/>
                </a:solidFill>
                <a:ea typeface="宋体" panose="02010600030101010101" pitchFamily="2" charset="-122"/>
              </a:rPr>
              <a:t>deepcopy</a:t>
            </a:r>
            <a:r>
              <a:rPr lang="zh-CN" altLang="en-US" sz="2400" dirty="0" smtClean="0">
                <a:solidFill>
                  <a:srgbClr val="0070C0"/>
                </a:solidFill>
                <a:ea typeface="宋体" panose="02010600030101010101" pitchFamily="2" charset="-122"/>
              </a:rPr>
              <a:t>函数，拷贝对象中包含的子对象</a:t>
            </a:r>
            <a:endParaRPr lang="en-US" altLang="zh-CN" sz="2400" dirty="0" smtClean="0">
              <a:solidFill>
                <a:srgbClr val="0070C0"/>
              </a:solidFill>
              <a:ea typeface="宋体" panose="02010600030101010101" pitchFamily="2" charset="-122"/>
            </a:endParaRPr>
          </a:p>
          <a:p>
            <a:pPr marL="457200" lvl="1" indent="0" eaLnBrk="1" hangingPunct="1">
              <a:buFont typeface="Arial" panose="020B0604020202020204" pitchFamily="34" charset="0"/>
              <a:buNone/>
              <a:defRPr/>
            </a:pPr>
            <a:r>
              <a:rPr lang="zh-CN" altLang="zh-CN" sz="2000" dirty="0" smtClean="0">
                <a:ea typeface="宋体" panose="02010600030101010101" pitchFamily="2" charset="-122"/>
              </a:rPr>
              <a:t>对象的深拷贝示例</a:t>
            </a:r>
            <a:endParaRPr lang="en-GB" altLang="zh-CN" sz="2000" dirty="0" smtClean="0">
              <a:ea typeface="宋体" panose="02010600030101010101" pitchFamily="2" charset="-122"/>
            </a:endParaRPr>
          </a:p>
        </p:txBody>
      </p:sp>
      <p:sp>
        <p:nvSpPr>
          <p:cNvPr id="3" name="矩形 2"/>
          <p:cNvSpPr/>
          <p:nvPr/>
        </p:nvSpPr>
        <p:spPr>
          <a:xfrm>
            <a:off x="695325" y="2205038"/>
            <a:ext cx="11017250" cy="2862262"/>
          </a:xfrm>
          <a:prstGeom prst="rect">
            <a:avLst/>
          </a:prstGeom>
          <a:ln>
            <a:solidFill>
              <a:srgbClr val="FF0000"/>
            </a:solidFill>
          </a:ln>
        </p:spPr>
        <p:txBody>
          <a:bodyPr>
            <a:spAutoFit/>
          </a:bodyPr>
          <a:lstStyle/>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&gt;&gt;&gt; import copy</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&gt;&gt;&gt; acc1=['Charlie', ['credit', 0.0]]</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&gt;&gt;&gt; </a:t>
            </a:r>
            <a:r>
              <a:rPr lang="x-none" altLang="zh-CN" sz="2000" kern="100" dirty="0">
                <a:solidFill>
                  <a:srgbClr val="0070C0"/>
                </a:solidFill>
                <a:latin typeface="Times New Roman" panose="02020603050405020304" pitchFamily="18" charset="0"/>
                <a:ea typeface="宋体" panose="02010600030101010101" pitchFamily="2" charset="-122"/>
              </a:rPr>
              <a:t>acc5=copy.deepcopy(acc1) #</a:t>
            </a:r>
            <a:r>
              <a:rPr lang="zh-CN" altLang="zh-CN" sz="2000" kern="100" dirty="0">
                <a:solidFill>
                  <a:srgbClr val="0070C0"/>
                </a:solidFill>
                <a:latin typeface="Times New Roman" panose="02020603050405020304" pitchFamily="18" charset="0"/>
                <a:ea typeface="宋体" panose="02010600030101010101" pitchFamily="2" charset="-122"/>
              </a:rPr>
              <a:t>使用</a:t>
            </a:r>
            <a:r>
              <a:rPr lang="x-none" altLang="zh-CN" sz="2000" kern="100" dirty="0">
                <a:solidFill>
                  <a:srgbClr val="0070C0"/>
                </a:solidFill>
                <a:latin typeface="Times New Roman" panose="02020603050405020304" pitchFamily="18" charset="0"/>
                <a:ea typeface="宋体" panose="02010600030101010101" pitchFamily="2" charset="-122"/>
              </a:rPr>
              <a:t>copy.deepcopy</a:t>
            </a:r>
            <a:r>
              <a:rPr lang="zh-CN" altLang="zh-CN" sz="2000" kern="100" dirty="0">
                <a:solidFill>
                  <a:srgbClr val="0070C0"/>
                </a:solidFill>
                <a:latin typeface="Times New Roman" panose="02020603050405020304" pitchFamily="18" charset="0"/>
                <a:ea typeface="宋体" panose="02010600030101010101" pitchFamily="2" charset="-122"/>
              </a:rPr>
              <a:t>函数深拷贝对象</a:t>
            </a: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&gt;&gt;&gt; acc5[0]='Clinton' #acc5</a:t>
            </a:r>
            <a:r>
              <a:rPr lang="zh-CN" altLang="zh-CN" sz="2000" kern="100" dirty="0">
                <a:latin typeface="Times New Roman" panose="02020603050405020304" pitchFamily="18" charset="0"/>
                <a:ea typeface="宋体" panose="02010600030101010101" pitchFamily="2" charset="-122"/>
              </a:rPr>
              <a:t>的第</a:t>
            </a:r>
            <a:r>
              <a:rPr lang="x-none" altLang="zh-CN" sz="2000" kern="100" dirty="0">
                <a:latin typeface="Times New Roman" panose="02020603050405020304" pitchFamily="18" charset="0"/>
                <a:ea typeface="宋体" panose="02010600030101010101" pitchFamily="2" charset="-122"/>
              </a:rPr>
              <a:t>1</a:t>
            </a:r>
            <a:r>
              <a:rPr lang="zh-CN" altLang="zh-CN" sz="2000" kern="100" dirty="0">
                <a:latin typeface="Times New Roman" panose="02020603050405020304" pitchFamily="18" charset="0"/>
                <a:ea typeface="宋体" panose="02010600030101010101" pitchFamily="2" charset="-122"/>
              </a:rPr>
              <a:t>个元素赋值，即户主为</a:t>
            </a:r>
            <a:r>
              <a:rPr lang="x-none" altLang="zh-CN" sz="2000" kern="100" dirty="0">
                <a:latin typeface="Times New Roman" panose="02020603050405020304" pitchFamily="18" charset="0"/>
                <a:ea typeface="宋体" panose="02010600030101010101" pitchFamily="2" charset="-122"/>
              </a:rPr>
              <a:t>'Clinton'</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&gt;&gt;&gt; acc5[1][1]=-19.9   #acc5</a:t>
            </a:r>
            <a:r>
              <a:rPr lang="zh-CN" altLang="zh-CN" sz="2000" kern="100" dirty="0">
                <a:latin typeface="Times New Roman" panose="02020603050405020304" pitchFamily="18" charset="0"/>
                <a:ea typeface="宋体" panose="02010600030101010101" pitchFamily="2" charset="-122"/>
              </a:rPr>
              <a:t>的第</a:t>
            </a:r>
            <a:r>
              <a:rPr lang="x-none" altLang="zh-CN" sz="2000" kern="100" dirty="0">
                <a:latin typeface="Times New Roman" panose="02020603050405020304" pitchFamily="18" charset="0"/>
                <a:ea typeface="宋体" panose="02010600030101010101" pitchFamily="2" charset="-122"/>
              </a:rPr>
              <a:t>2</a:t>
            </a:r>
            <a:r>
              <a:rPr lang="zh-CN" altLang="zh-CN" sz="2000" kern="100" dirty="0">
                <a:latin typeface="Times New Roman" panose="02020603050405020304" pitchFamily="18" charset="0"/>
                <a:ea typeface="宋体" panose="02010600030101010101" pitchFamily="2" charset="-122"/>
              </a:rPr>
              <a:t>个元素的第</a:t>
            </a:r>
            <a:r>
              <a:rPr lang="x-none" altLang="zh-CN" sz="2000" kern="100" dirty="0">
                <a:latin typeface="Times New Roman" panose="02020603050405020304" pitchFamily="18" charset="0"/>
                <a:ea typeface="宋体" panose="02010600030101010101" pitchFamily="2" charset="-122"/>
              </a:rPr>
              <a:t>2</a:t>
            </a:r>
            <a:r>
              <a:rPr lang="zh-CN" altLang="zh-CN" sz="2000" kern="100" dirty="0">
                <a:latin typeface="Times New Roman" panose="02020603050405020304" pitchFamily="18" charset="0"/>
                <a:ea typeface="宋体" panose="02010600030101010101" pitchFamily="2" charset="-122"/>
              </a:rPr>
              <a:t>个元素赋值，即消费金额</a:t>
            </a:r>
            <a:r>
              <a:rPr lang="x-none" altLang="zh-CN" sz="2000" kern="100" dirty="0">
                <a:latin typeface="Times New Roman" panose="02020603050405020304" pitchFamily="18" charset="0"/>
                <a:ea typeface="宋体" panose="02010600030101010101" pitchFamily="2" charset="-122"/>
              </a:rPr>
              <a:t>19.9</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&gt;&gt;&gt; acc1,acc5</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(['Charlie', ['credit', 0.0]], ['Clinton', ['credit', -19.9]])</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&gt;&gt;&gt; id(acc1),id(acc5),id(acc1[1]),id(acc5[1])</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(2739033040648, 2739033040264, 2739033040520, 2739033039688)</a:t>
            </a:r>
            <a:endParaRPr lang="zh-CN" altLang="zh-CN" sz="200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86109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noChangeArrowheads="1"/>
          </p:cNvSpPr>
          <p:nvPr>
            <p:ph type="title"/>
          </p:nvPr>
        </p:nvSpPr>
        <p:spPr>
          <a:xfrm>
            <a:off x="513821" y="-78845"/>
            <a:ext cx="9604375" cy="1049337"/>
          </a:xfrm>
        </p:spPr>
        <p:txBody>
          <a:bodyPr/>
          <a:lstStyle/>
          <a:p>
            <a:pPr eaLnBrk="1" hangingPunct="1"/>
            <a:r>
              <a:rPr lang="zh-CN" altLang="zh-CN" smtClean="0">
                <a:ea typeface="宋体" pitchFamily="2" charset="-122"/>
              </a:rPr>
              <a:t>可迭代对象：迭代器和生成器</a:t>
            </a:r>
            <a:endParaRPr lang="zh-CN" altLang="en-US" smtClean="0">
              <a:ea typeface="宋体" pitchFamily="2" charset="-122"/>
            </a:endParaRPr>
          </a:p>
        </p:txBody>
      </p:sp>
      <p:sp>
        <p:nvSpPr>
          <p:cNvPr id="41987" name="内容占位符 2">
            <a:extLst/>
          </p:cNvPr>
          <p:cNvSpPr>
            <a:spLocks noGrp="1"/>
          </p:cNvSpPr>
          <p:nvPr>
            <p:ph idx="1"/>
          </p:nvPr>
        </p:nvSpPr>
        <p:spPr>
          <a:xfrm>
            <a:off x="911225" y="1700213"/>
            <a:ext cx="9602788" cy="3294062"/>
          </a:xfrm>
        </p:spPr>
        <p:txBody>
          <a:bodyPr rtlCol="0">
            <a:normAutofit/>
          </a:bodyPr>
          <a:lstStyle/>
          <a:p>
            <a:pPr eaLnBrk="1" fontAlgn="auto" hangingPunct="1">
              <a:spcAft>
                <a:spcPts val="0"/>
              </a:spcAft>
              <a:defRPr/>
            </a:pPr>
            <a:r>
              <a:rPr lang="zh-CN" altLang="zh-CN" sz="2800" dirty="0">
                <a:ea typeface="宋体" panose="02010600030101010101" pitchFamily="2" charset="-122"/>
              </a:rPr>
              <a:t>可循环迭代的对象称之为可迭代对象，迭代器和生成器函数是可迭代对象，</a:t>
            </a:r>
            <a:r>
              <a:rPr lang="en-US" altLang="zh-CN" sz="2800" dirty="0">
                <a:ea typeface="宋体" panose="02010600030101010101" pitchFamily="2" charset="-122"/>
              </a:rPr>
              <a:t>Python</a:t>
            </a:r>
            <a:r>
              <a:rPr lang="zh-CN" altLang="zh-CN" sz="2800" dirty="0">
                <a:ea typeface="宋体" panose="02010600030101010101" pitchFamily="2" charset="-122"/>
              </a:rPr>
              <a:t>提供了定义迭代器和生成器的协议和方法</a:t>
            </a:r>
          </a:p>
          <a:p>
            <a:pPr eaLnBrk="1" fontAlgn="auto" hangingPunct="1">
              <a:spcAft>
                <a:spcPts val="0"/>
              </a:spcAft>
              <a:defRPr/>
            </a:pPr>
            <a:r>
              <a:rPr lang="zh-CN" altLang="zh-CN" sz="2800" dirty="0">
                <a:ea typeface="宋体" panose="02010600030101010101" pitchFamily="2" charset="-122"/>
              </a:rPr>
              <a:t>相对于序列，可迭代对象仅在迭代时产生数据，故可节省内存空间。</a:t>
            </a:r>
            <a:r>
              <a:rPr lang="en-US" altLang="zh-CN" sz="2800" dirty="0">
                <a:ea typeface="宋体" panose="02010600030101010101" pitchFamily="2" charset="-122"/>
              </a:rPr>
              <a:t>Python</a:t>
            </a:r>
            <a:r>
              <a:rPr lang="zh-CN" altLang="zh-CN" sz="2800" dirty="0">
                <a:ea typeface="宋体" panose="02010600030101010101" pitchFamily="2" charset="-122"/>
              </a:rPr>
              <a:t>语言提供了若干内置可迭代对象：</a:t>
            </a:r>
            <a:r>
              <a:rPr lang="en-US" altLang="zh-CN" sz="2800" dirty="0">
                <a:ea typeface="宋体" panose="02010600030101010101" pitchFamily="2" charset="-122"/>
              </a:rPr>
              <a:t>range</a:t>
            </a:r>
            <a:r>
              <a:rPr lang="zh-CN" altLang="zh-CN" sz="2800" dirty="0">
                <a:ea typeface="宋体" panose="02010600030101010101" pitchFamily="2" charset="-122"/>
              </a:rPr>
              <a:t>、</a:t>
            </a:r>
            <a:r>
              <a:rPr lang="en-US" altLang="zh-CN" sz="2800" dirty="0">
                <a:ea typeface="宋体" panose="02010600030101010101" pitchFamily="2" charset="-122"/>
              </a:rPr>
              <a:t>map</a:t>
            </a:r>
            <a:r>
              <a:rPr lang="zh-CN" altLang="zh-CN" sz="2800" dirty="0">
                <a:ea typeface="宋体" panose="02010600030101010101" pitchFamily="2" charset="-122"/>
              </a:rPr>
              <a:t>、</a:t>
            </a:r>
            <a:r>
              <a:rPr lang="en-US" altLang="zh-CN" sz="2800" dirty="0">
                <a:ea typeface="宋体" panose="02010600030101010101" pitchFamily="2" charset="-122"/>
              </a:rPr>
              <a:t>filter</a:t>
            </a:r>
            <a:r>
              <a:rPr lang="zh-CN" altLang="zh-CN" sz="2800" dirty="0">
                <a:ea typeface="宋体" panose="02010600030101010101" pitchFamily="2" charset="-122"/>
              </a:rPr>
              <a:t>、</a:t>
            </a:r>
            <a:r>
              <a:rPr lang="en-US" altLang="zh-CN" sz="2800" dirty="0">
                <a:ea typeface="宋体" panose="02010600030101010101" pitchFamily="2" charset="-122"/>
              </a:rPr>
              <a:t>enumerate</a:t>
            </a:r>
            <a:r>
              <a:rPr lang="zh-CN" altLang="zh-CN" sz="2800" dirty="0">
                <a:ea typeface="宋体" panose="02010600030101010101" pitchFamily="2" charset="-122"/>
              </a:rPr>
              <a:t>、</a:t>
            </a:r>
            <a:r>
              <a:rPr lang="en-US" altLang="zh-CN" sz="2800" dirty="0">
                <a:ea typeface="宋体" panose="02010600030101010101" pitchFamily="2" charset="-122"/>
              </a:rPr>
              <a:t>zip</a:t>
            </a:r>
            <a:r>
              <a:rPr lang="zh-CN" altLang="zh-CN" sz="2800" dirty="0">
                <a:ea typeface="宋体" panose="02010600030101010101" pitchFamily="2" charset="-122"/>
              </a:rPr>
              <a:t>；标准库</a:t>
            </a:r>
            <a:r>
              <a:rPr lang="en-US" altLang="zh-CN" sz="2800" dirty="0" err="1">
                <a:ea typeface="宋体" panose="02010600030101010101" pitchFamily="2" charset="-122"/>
              </a:rPr>
              <a:t>itertools</a:t>
            </a:r>
            <a:r>
              <a:rPr lang="zh-CN" altLang="zh-CN" sz="2800" dirty="0">
                <a:ea typeface="宋体" panose="02010600030101010101" pitchFamily="2" charset="-122"/>
              </a:rPr>
              <a:t>模块中包含各种迭代器。这些迭代器非常高效，且内存消耗小</a:t>
            </a:r>
            <a:endParaRPr lang="zh-CN" altLang="en-US" sz="2800" dirty="0">
              <a:ea typeface="宋体" panose="02010600030101010101" pitchFamily="2" charset="-122"/>
            </a:endParaRPr>
          </a:p>
        </p:txBody>
      </p:sp>
    </p:spTree>
    <p:extLst>
      <p:ext uri="{BB962C8B-B14F-4D97-AF65-F5344CB8AC3E}">
        <p14:creationId xmlns:p14="http://schemas.microsoft.com/office/powerpoint/2010/main" val="906977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6.1  </a:t>
            </a:r>
            <a:r>
              <a:rPr lang="en-US" b="1" dirty="0" err="1"/>
              <a:t>类的定义与使用</a:t>
            </a:r>
            <a:endParaRPr lang="en-US" b="1" dirty="0"/>
          </a:p>
        </p:txBody>
      </p:sp>
      <p:sp>
        <p:nvSpPr>
          <p:cNvPr id="3" name="Content Placeholder 2"/>
          <p:cNvSpPr>
            <a:spLocks noGrp="1"/>
          </p:cNvSpPr>
          <p:nvPr>
            <p:ph idx="1"/>
          </p:nvPr>
        </p:nvSpPr>
        <p:spPr>
          <a:xfrm>
            <a:off x="755073" y="1296496"/>
            <a:ext cx="10515600" cy="4639945"/>
          </a:xfrm>
        </p:spPr>
        <p:txBody>
          <a:bodyPr/>
          <a:lstStyle/>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Python使用class关键字来定义类，class关键字之后是一个空格，接下来是类的名字，如果派生自其它基类的话则需要把所有基类放到一对圆括号中并使用逗号分隔，然后是一个冒号，最后换行并定义类的内部实现。</a:t>
            </a:r>
          </a:p>
          <a:p>
            <a:pPr>
              <a:buFont typeface="Arial" panose="020B0604020202020204" pitchFamily="34" charset="0"/>
              <a:buChar char="•"/>
            </a:pPr>
            <a:r>
              <a:rPr lang="en-US" sz="2400" b="1" dirty="0" err="1">
                <a:solidFill>
                  <a:srgbClr val="FF0000"/>
                </a:solidFill>
                <a:latin typeface="Times New Roman" panose="02020603050405020304" pitchFamily="18" charset="0"/>
                <a:cs typeface="Times New Roman" panose="02020603050405020304" pitchFamily="18" charset="0"/>
              </a:rPr>
              <a:t>类名的首字母一般要大写</a:t>
            </a:r>
            <a:r>
              <a:rPr lang="en-US" sz="2400" b="1" dirty="0" err="1">
                <a:latin typeface="Times New Roman" panose="02020603050405020304" pitchFamily="18" charset="0"/>
                <a:cs typeface="Times New Roman" panose="02020603050405020304" pitchFamily="18" charset="0"/>
              </a:rPr>
              <a:t>，当然也可以按照自己的习惯定义类名，但是一般推荐参考惯例来命名，并在整个系统的设计和实现中保持</a:t>
            </a:r>
            <a:r>
              <a:rPr lang="en-US" sz="2400" b="1" dirty="0" err="1">
                <a:solidFill>
                  <a:srgbClr val="FF0000"/>
                </a:solidFill>
                <a:latin typeface="Times New Roman" panose="02020603050405020304" pitchFamily="18" charset="0"/>
                <a:cs typeface="Times New Roman" panose="02020603050405020304" pitchFamily="18" charset="0"/>
              </a:rPr>
              <a:t>风格一致</a:t>
            </a:r>
            <a:r>
              <a:rPr lang="en-US" sz="2400" b="1" dirty="0">
                <a:latin typeface="Times New Roman" panose="02020603050405020304" pitchFamily="18" charset="0"/>
                <a:cs typeface="Times New Roman" panose="02020603050405020304" pitchFamily="18" charset="0"/>
              </a:rPr>
              <a:t>。</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class Car(object):              #</a:t>
            </a:r>
            <a:r>
              <a:rPr lang="en-US" sz="2000" b="1" dirty="0" err="1">
                <a:latin typeface="Times New Roman" panose="02020603050405020304" pitchFamily="18" charset="0"/>
                <a:cs typeface="Times New Roman" panose="02020603050405020304" pitchFamily="18" charset="0"/>
              </a:rPr>
              <a:t>定义一个类，派生自object类</a:t>
            </a: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def</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infor</a:t>
            </a:r>
            <a:r>
              <a:rPr lang="en-US" sz="2000" b="1" dirty="0">
                <a:latin typeface="Times New Roman" panose="02020603050405020304" pitchFamily="18" charset="0"/>
                <a:cs typeface="Times New Roman" panose="02020603050405020304" pitchFamily="18" charset="0"/>
              </a:rPr>
              <a:t>(self):            #</a:t>
            </a:r>
            <a:r>
              <a:rPr lang="en-US" sz="2000" b="1" dirty="0" err="1">
                <a:latin typeface="Times New Roman" panose="02020603050405020304" pitchFamily="18" charset="0"/>
                <a:cs typeface="Times New Roman" panose="02020603050405020304" pitchFamily="18" charset="0"/>
              </a:rPr>
              <a:t>定义成员方法</a:t>
            </a: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print("This is a car")</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a:t>
            </a:fld>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noChangeArrowheads="1"/>
          </p:cNvSpPr>
          <p:nvPr>
            <p:ph type="title"/>
          </p:nvPr>
        </p:nvSpPr>
        <p:spPr>
          <a:xfrm>
            <a:off x="884767" y="-55298"/>
            <a:ext cx="9602788" cy="1049338"/>
          </a:xfrm>
        </p:spPr>
        <p:txBody>
          <a:bodyPr/>
          <a:lstStyle/>
          <a:p>
            <a:pPr eaLnBrk="1" hangingPunct="1"/>
            <a:r>
              <a:rPr lang="zh-CN" altLang="zh-CN" dirty="0" smtClean="0">
                <a:ea typeface="宋体" panose="02010600030101010101" pitchFamily="2" charset="-122"/>
              </a:rPr>
              <a:t>自定义可迭代对象和迭代器</a:t>
            </a:r>
            <a:endParaRPr lang="zh-CN" altLang="en-US" dirty="0" smtClean="0">
              <a:ea typeface="宋体" panose="02010600030101010101" pitchFamily="2" charset="-122"/>
            </a:endParaRPr>
          </a:p>
        </p:txBody>
      </p:sp>
      <p:sp>
        <p:nvSpPr>
          <p:cNvPr id="59395" name="内容占位符 2"/>
          <p:cNvSpPr>
            <a:spLocks noGrp="1" noChangeArrowheads="1"/>
          </p:cNvSpPr>
          <p:nvPr>
            <p:ph idx="1"/>
          </p:nvPr>
        </p:nvSpPr>
        <p:spPr>
          <a:xfrm>
            <a:off x="407988" y="1200680"/>
            <a:ext cx="11449050" cy="3294062"/>
          </a:xfrm>
        </p:spPr>
        <p:txBody>
          <a:bodyPr/>
          <a:lstStyle/>
          <a:p>
            <a:pPr eaLnBrk="1" hangingPunct="1"/>
            <a:r>
              <a:rPr lang="zh-CN" altLang="zh-CN" dirty="0" smtClean="0">
                <a:ea typeface="宋体" panose="02010600030101010101" pitchFamily="2" charset="-122"/>
              </a:rPr>
              <a:t>声明一个类，定义</a:t>
            </a:r>
            <a:r>
              <a:rPr lang="en-US" altLang="zh-CN" dirty="0" smtClean="0">
                <a:ea typeface="宋体" panose="02010600030101010101" pitchFamily="2" charset="-122"/>
              </a:rPr>
              <a:t>__</a:t>
            </a:r>
            <a:r>
              <a:rPr lang="en-US" altLang="zh-CN" dirty="0" err="1" smtClean="0">
                <a:ea typeface="宋体" panose="02010600030101010101" pitchFamily="2" charset="-122"/>
              </a:rPr>
              <a:t>iter</a:t>
            </a:r>
            <a:r>
              <a:rPr lang="en-US" altLang="zh-CN" dirty="0" smtClean="0">
                <a:ea typeface="宋体" panose="02010600030101010101" pitchFamily="2" charset="-122"/>
              </a:rPr>
              <a:t>__</a:t>
            </a:r>
            <a:r>
              <a:rPr lang="zh-CN" altLang="zh-CN" dirty="0" smtClean="0">
                <a:ea typeface="宋体" panose="02010600030101010101" pitchFamily="2" charset="-122"/>
              </a:rPr>
              <a:t>方法和</a:t>
            </a:r>
            <a:r>
              <a:rPr lang="en-US" altLang="zh-CN" dirty="0" smtClean="0">
                <a:ea typeface="宋体" panose="02010600030101010101" pitchFamily="2" charset="-122"/>
              </a:rPr>
              <a:t>__next()__</a:t>
            </a:r>
            <a:r>
              <a:rPr lang="zh-CN" altLang="zh-CN" dirty="0" smtClean="0">
                <a:ea typeface="宋体" panose="02010600030101010101" pitchFamily="2" charset="-122"/>
              </a:rPr>
              <a:t>。创建该类的对象，即是可迭代对象，也是迭代器</a:t>
            </a:r>
            <a:endParaRPr lang="en-US" altLang="zh-CN" dirty="0" smtClean="0">
              <a:ea typeface="宋体" panose="02010600030101010101" pitchFamily="2" charset="-122"/>
            </a:endParaRPr>
          </a:p>
          <a:p>
            <a:pPr eaLnBrk="1" hangingPunct="1"/>
            <a:r>
              <a:rPr lang="zh-CN" altLang="en-US" dirty="0" smtClean="0"/>
              <a:t>例：</a:t>
            </a:r>
            <a:r>
              <a:rPr lang="zh-CN" altLang="zh-CN" dirty="0" smtClean="0"/>
              <a:t>定义</a:t>
            </a:r>
            <a:r>
              <a:rPr lang="zh-CN" altLang="zh-CN" dirty="0" smtClean="0"/>
              <a:t>类</a:t>
            </a:r>
            <a:r>
              <a:rPr lang="en-US" altLang="zh-CN" dirty="0" smtClean="0"/>
              <a:t>Fib</a:t>
            </a:r>
            <a:r>
              <a:rPr lang="zh-CN" altLang="zh-CN" dirty="0" smtClean="0"/>
              <a:t>，实现</a:t>
            </a:r>
            <a:r>
              <a:rPr lang="en-US" altLang="zh-CN" dirty="0" smtClean="0"/>
              <a:t>Fibonacci</a:t>
            </a:r>
            <a:r>
              <a:rPr lang="zh-CN" altLang="zh-CN" dirty="0" smtClean="0"/>
              <a:t>数列（</a:t>
            </a:r>
            <a:r>
              <a:rPr lang="en-US" altLang="zh-CN" dirty="0" smtClean="0"/>
              <a:t>fibonacciIterNext.py</a:t>
            </a:r>
            <a:r>
              <a:rPr lang="zh-CN" altLang="zh-CN" dirty="0" smtClean="0"/>
              <a:t>）。</a:t>
            </a:r>
            <a:r>
              <a:rPr lang="en-US" altLang="zh-CN" dirty="0" smtClean="0"/>
              <a:t>Fib</a:t>
            </a:r>
            <a:r>
              <a:rPr lang="zh-CN" altLang="zh-CN" dirty="0" smtClean="0"/>
              <a:t>对象定义了</a:t>
            </a:r>
            <a:r>
              <a:rPr lang="en-US" altLang="zh-CN" dirty="0" smtClean="0"/>
              <a:t>__</a:t>
            </a:r>
            <a:r>
              <a:rPr lang="en-US" altLang="zh-CN" dirty="0" err="1" smtClean="0"/>
              <a:t>iter</a:t>
            </a:r>
            <a:r>
              <a:rPr lang="en-US" altLang="zh-CN" dirty="0" smtClean="0"/>
              <a:t>__</a:t>
            </a:r>
            <a:r>
              <a:rPr lang="zh-CN" altLang="zh-CN" dirty="0" smtClean="0"/>
              <a:t>方法和</a:t>
            </a:r>
            <a:r>
              <a:rPr lang="en-US" altLang="zh-CN" dirty="0" smtClean="0"/>
              <a:t>__next()__</a:t>
            </a:r>
            <a:r>
              <a:rPr lang="zh-CN" altLang="zh-CN" dirty="0" smtClean="0"/>
              <a:t>，所以是可迭代对象，也是迭代器</a:t>
            </a:r>
            <a:endParaRPr lang="en-US" altLang="zh-CN" dirty="0" smtClean="0">
              <a:ea typeface="宋体" panose="02010600030101010101" pitchFamily="2" charset="-122"/>
            </a:endParaRPr>
          </a:p>
          <a:p>
            <a:pPr eaLnBrk="1" hangingPunct="1"/>
            <a:endParaRPr lang="zh-CN" altLang="en-US" dirty="0" smtClean="0">
              <a:ea typeface="宋体" panose="02010600030101010101" pitchFamily="2" charset="-122"/>
            </a:endParaRPr>
          </a:p>
        </p:txBody>
      </p:sp>
      <p:pic>
        <p:nvPicPr>
          <p:cNvPr id="5939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94550" y="4005263"/>
            <a:ext cx="43084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791633" y="2915920"/>
            <a:ext cx="5819775" cy="4092575"/>
          </a:xfrm>
          <a:prstGeom prst="rect">
            <a:avLst/>
          </a:prstGeom>
          <a:ln>
            <a:solidFill>
              <a:srgbClr val="FF0000"/>
            </a:solidFill>
          </a:ln>
        </p:spPr>
        <p:txBody>
          <a:bodyPr>
            <a:spAutoFit/>
          </a:bodyPr>
          <a:lstStyle/>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class Fib:</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    def __init__(self):</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        self.a,self.b = 0,1 #</a:t>
            </a:r>
            <a:r>
              <a:rPr lang="zh-CN" altLang="zh-CN" sz="2000" kern="100" dirty="0">
                <a:latin typeface="Times New Roman" panose="02020603050405020304" pitchFamily="18" charset="0"/>
                <a:ea typeface="宋体" panose="02010600030101010101" pitchFamily="2" charset="-122"/>
              </a:rPr>
              <a:t>前两项值</a:t>
            </a: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    def __next__(self):  </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        self.a,self.b = self.b,self.a+self.b</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        return self.a    #f(n)=f(n-1)+f(n-2)</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    def __iter__(self):</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        return self</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a:t>
            </a:r>
            <a:r>
              <a:rPr lang="x-none" altLang="zh-CN" sz="2000" kern="100" dirty="0">
                <a:latin typeface="宋体" panose="02010600030101010101" pitchFamily="2" charset="-122"/>
                <a:ea typeface="宋体" panose="02010600030101010101" pitchFamily="2" charset="-122"/>
              </a:rPr>
              <a:t>测试代码</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fibs = Fib()</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for f in fibs:</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    if f &lt; 1000: print(f, end=',')</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    else: break</a:t>
            </a:r>
            <a:endParaRPr lang="zh-CN" altLang="zh-CN" sz="200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794232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noChangeArrowheads="1"/>
          </p:cNvSpPr>
          <p:nvPr>
            <p:ph type="title"/>
          </p:nvPr>
        </p:nvSpPr>
        <p:spPr>
          <a:xfrm>
            <a:off x="554566" y="-42862"/>
            <a:ext cx="9602788" cy="1049337"/>
          </a:xfrm>
        </p:spPr>
        <p:txBody>
          <a:bodyPr/>
          <a:lstStyle/>
          <a:p>
            <a:pPr eaLnBrk="1" hangingPunct="1"/>
            <a:r>
              <a:rPr lang="zh-CN" altLang="zh-CN" smtClean="0">
                <a:ea typeface="宋体" panose="02010600030101010101" pitchFamily="2" charset="-122"/>
              </a:rPr>
              <a:t>生成器函数</a:t>
            </a:r>
            <a:endParaRPr lang="zh-CN" altLang="en-US" smtClean="0">
              <a:ea typeface="宋体" panose="02010600030101010101" pitchFamily="2" charset="-122"/>
            </a:endParaRPr>
          </a:p>
        </p:txBody>
      </p:sp>
      <p:sp>
        <p:nvSpPr>
          <p:cNvPr id="60419" name="内容占位符 2"/>
          <p:cNvSpPr>
            <a:spLocks noGrp="1" noChangeArrowheads="1"/>
          </p:cNvSpPr>
          <p:nvPr>
            <p:ph idx="1"/>
          </p:nvPr>
        </p:nvSpPr>
        <p:spPr>
          <a:xfrm>
            <a:off x="1115484" y="1228196"/>
            <a:ext cx="9602788" cy="3294062"/>
          </a:xfrm>
        </p:spPr>
        <p:txBody>
          <a:bodyPr/>
          <a:lstStyle/>
          <a:p>
            <a:pPr eaLnBrk="1" hangingPunct="1"/>
            <a:r>
              <a:rPr lang="zh-CN" altLang="zh-CN" dirty="0" smtClean="0">
                <a:ea typeface="宋体" panose="02010600030101010101" pitchFamily="2" charset="-122"/>
              </a:rPr>
              <a:t>生成器函数使用</a:t>
            </a:r>
            <a:r>
              <a:rPr lang="en-US" altLang="zh-CN" dirty="0" smtClean="0">
                <a:ea typeface="宋体" panose="02010600030101010101" pitchFamily="2" charset="-122"/>
              </a:rPr>
              <a:t>yield</a:t>
            </a:r>
            <a:r>
              <a:rPr lang="zh-CN" altLang="zh-CN" dirty="0" smtClean="0">
                <a:ea typeface="宋体" panose="02010600030101010101" pitchFamily="2" charset="-122"/>
              </a:rPr>
              <a:t>语句返回一个值，然后保存当前函数整个执行状态，等待下一次调用</a:t>
            </a:r>
            <a:endParaRPr lang="en-US" altLang="zh-CN" dirty="0" smtClean="0">
              <a:ea typeface="宋体" panose="02010600030101010101" pitchFamily="2" charset="-122"/>
            </a:endParaRPr>
          </a:p>
          <a:p>
            <a:pPr eaLnBrk="1" hangingPunct="1"/>
            <a:r>
              <a:rPr lang="zh-CN" altLang="zh-CN" dirty="0" smtClean="0">
                <a:ea typeface="宋体" panose="02010600030101010101" pitchFamily="2" charset="-122"/>
              </a:rPr>
              <a:t>生成器函数是一个迭代器，是可迭代对象，支持迭代</a:t>
            </a:r>
            <a:endParaRPr lang="zh-CN" altLang="en-US" dirty="0" smtClean="0">
              <a:ea typeface="宋体" panose="02010600030101010101" pitchFamily="2" charset="-122"/>
            </a:endParaRPr>
          </a:p>
        </p:txBody>
      </p:sp>
      <p:sp>
        <p:nvSpPr>
          <p:cNvPr id="2" name="矩形 1"/>
          <p:cNvSpPr/>
          <p:nvPr/>
        </p:nvSpPr>
        <p:spPr>
          <a:xfrm>
            <a:off x="1487488" y="2635250"/>
            <a:ext cx="8520112" cy="2862263"/>
          </a:xfrm>
          <a:prstGeom prst="rect">
            <a:avLst/>
          </a:prstGeom>
        </p:spPr>
        <p:txBody>
          <a:bodyPr>
            <a:spAutoFit/>
          </a:bodyPr>
          <a:lstStyle/>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&gt;&gt;&gt; </a:t>
            </a:r>
            <a:r>
              <a:rPr lang="x-none" altLang="zh-CN" sz="2000" b="1" kern="100" dirty="0">
                <a:solidFill>
                  <a:srgbClr val="FF0000"/>
                </a:solidFill>
                <a:latin typeface="Times New Roman" panose="02020603050405020304" pitchFamily="18" charset="0"/>
                <a:ea typeface="宋体" panose="02010600030101010101" pitchFamily="2" charset="-122"/>
              </a:rPr>
              <a:t>def gentripls(n):</a:t>
            </a:r>
            <a:endParaRPr lang="zh-CN" altLang="zh-CN" sz="2000" b="1" kern="100" dirty="0">
              <a:solidFill>
                <a:srgbClr val="FF0000"/>
              </a:solidFill>
              <a:latin typeface="Times New Roman" panose="02020603050405020304" pitchFamily="18" charset="0"/>
              <a:ea typeface="宋体" panose="02010600030101010101" pitchFamily="2" charset="-122"/>
            </a:endParaRPr>
          </a:p>
          <a:p>
            <a:pPr marL="400050" algn="just">
              <a:spcAft>
                <a:spcPts val="0"/>
              </a:spcAft>
              <a:defRPr/>
            </a:pPr>
            <a:r>
              <a:rPr lang="x-none" altLang="zh-CN" sz="2000" b="1" kern="100" dirty="0">
                <a:solidFill>
                  <a:srgbClr val="FF0000"/>
                </a:solidFill>
                <a:latin typeface="Times New Roman" panose="02020603050405020304" pitchFamily="18" charset="0"/>
                <a:ea typeface="宋体" panose="02010600030101010101" pitchFamily="2" charset="-122"/>
              </a:rPr>
              <a:t>       </a:t>
            </a:r>
            <a:r>
              <a:rPr lang="en-US" altLang="zh-CN" sz="2000" b="1" kern="100" dirty="0">
                <a:solidFill>
                  <a:srgbClr val="FF0000"/>
                </a:solidFill>
                <a:latin typeface="Times New Roman" panose="02020603050405020304" pitchFamily="18" charset="0"/>
                <a:ea typeface="宋体" panose="02010600030101010101" pitchFamily="2" charset="-122"/>
              </a:rPr>
              <a:t>  </a:t>
            </a:r>
            <a:r>
              <a:rPr lang="x-none" altLang="zh-CN" sz="2000" b="1" kern="100" dirty="0">
                <a:solidFill>
                  <a:srgbClr val="FF0000"/>
                </a:solidFill>
                <a:latin typeface="Times New Roman" panose="02020603050405020304" pitchFamily="18" charset="0"/>
                <a:ea typeface="宋体" panose="02010600030101010101" pitchFamily="2" charset="-122"/>
              </a:rPr>
              <a:t> for i in range(n):</a:t>
            </a:r>
            <a:endParaRPr lang="zh-CN" altLang="zh-CN" sz="2000" b="1" kern="100" dirty="0">
              <a:solidFill>
                <a:srgbClr val="FF0000"/>
              </a:solidFill>
              <a:latin typeface="Times New Roman" panose="02020603050405020304" pitchFamily="18" charset="0"/>
              <a:ea typeface="宋体" panose="02010600030101010101" pitchFamily="2" charset="-122"/>
            </a:endParaRPr>
          </a:p>
          <a:p>
            <a:pPr marL="400050" algn="just">
              <a:spcAft>
                <a:spcPts val="0"/>
              </a:spcAft>
              <a:defRPr/>
            </a:pPr>
            <a:r>
              <a:rPr lang="x-none" altLang="zh-CN" sz="2000" b="1" kern="100" dirty="0">
                <a:solidFill>
                  <a:srgbClr val="FF0000"/>
                </a:solidFill>
                <a:latin typeface="Times New Roman" panose="02020603050405020304" pitchFamily="18" charset="0"/>
                <a:ea typeface="宋体" panose="02010600030101010101" pitchFamily="2" charset="-122"/>
              </a:rPr>
              <a:t>           </a:t>
            </a:r>
            <a:r>
              <a:rPr lang="en-US" altLang="zh-CN" sz="2000" b="1" kern="100" dirty="0">
                <a:solidFill>
                  <a:srgbClr val="FF0000"/>
                </a:solidFill>
                <a:latin typeface="Times New Roman" panose="02020603050405020304" pitchFamily="18" charset="0"/>
                <a:ea typeface="宋体" panose="02010600030101010101" pitchFamily="2" charset="-122"/>
              </a:rPr>
              <a:t> </a:t>
            </a:r>
            <a:r>
              <a:rPr lang="x-none" altLang="zh-CN" sz="2000" b="1" kern="100" dirty="0">
                <a:solidFill>
                  <a:srgbClr val="FF0000"/>
                </a:solidFill>
                <a:latin typeface="Times New Roman" panose="02020603050405020304" pitchFamily="18" charset="0"/>
                <a:ea typeface="宋体" panose="02010600030101010101" pitchFamily="2" charset="-122"/>
              </a:rPr>
              <a:t> yield i*3</a:t>
            </a:r>
            <a:endParaRPr lang="zh-CN" altLang="zh-CN" sz="2000" b="1" kern="100" dirty="0">
              <a:solidFill>
                <a:srgbClr val="FF0000"/>
              </a:solidFill>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&gt;&gt;&gt; </a:t>
            </a:r>
            <a:r>
              <a:rPr lang="x-none" altLang="zh-CN" sz="2000" b="1" kern="100" dirty="0">
                <a:solidFill>
                  <a:srgbClr val="FF0000"/>
                </a:solidFill>
                <a:latin typeface="Times New Roman" panose="02020603050405020304" pitchFamily="18" charset="0"/>
                <a:ea typeface="宋体" panose="02010600030101010101" pitchFamily="2" charset="-122"/>
              </a:rPr>
              <a:t>f = gentripls(10)</a:t>
            </a:r>
            <a:endParaRPr lang="zh-CN" altLang="zh-CN" sz="2000" b="1" kern="100" dirty="0">
              <a:solidFill>
                <a:srgbClr val="FF0000"/>
              </a:solidFill>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&gt;&gt;&gt; </a:t>
            </a:r>
            <a:r>
              <a:rPr lang="x-none" altLang="zh-CN" sz="2000" b="1" kern="100" dirty="0">
                <a:solidFill>
                  <a:srgbClr val="FF0000"/>
                </a:solidFill>
                <a:latin typeface="Times New Roman" panose="02020603050405020304" pitchFamily="18" charset="0"/>
                <a:ea typeface="宋体" panose="02010600030101010101" pitchFamily="2" charset="-122"/>
              </a:rPr>
              <a:t>f </a:t>
            </a:r>
            <a:r>
              <a:rPr lang="x-none" altLang="zh-CN" sz="2000" kern="100" dirty="0">
                <a:latin typeface="Times New Roman" panose="02020603050405020304" pitchFamily="18" charset="0"/>
                <a:ea typeface="宋体" panose="02010600030101010101" pitchFamily="2" charset="-122"/>
              </a:rPr>
              <a:t>       # &lt;generator object gentripls at 0x000001ED6C57DA20&gt;</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&gt;&gt;&gt; </a:t>
            </a:r>
            <a:r>
              <a:rPr lang="x-none" altLang="zh-CN" sz="2000" b="1" kern="100" dirty="0">
                <a:solidFill>
                  <a:srgbClr val="FF0000"/>
                </a:solidFill>
                <a:latin typeface="Times New Roman" panose="02020603050405020304" pitchFamily="18" charset="0"/>
                <a:ea typeface="宋体" panose="02010600030101010101" pitchFamily="2" charset="-122"/>
              </a:rPr>
              <a:t>i=iter(f)  </a:t>
            </a:r>
            <a:r>
              <a:rPr lang="x-none" altLang="zh-CN" sz="2000" kern="100" dirty="0">
                <a:latin typeface="Times New Roman" panose="02020603050405020304" pitchFamily="18" charset="0"/>
                <a:ea typeface="宋体" panose="02010600030101010101" pitchFamily="2" charset="-122"/>
              </a:rPr>
              <a:t>#</a:t>
            </a:r>
            <a:r>
              <a:rPr lang="x-none" altLang="zh-CN" sz="2000" kern="100" dirty="0">
                <a:latin typeface="宋体" panose="02010600030101010101" pitchFamily="2" charset="-122"/>
                <a:ea typeface="宋体" panose="02010600030101010101" pitchFamily="2" charset="-122"/>
              </a:rPr>
              <a:t>通过内置函数</a:t>
            </a:r>
            <a:r>
              <a:rPr lang="x-none" altLang="zh-CN" sz="2000" kern="100" dirty="0">
                <a:latin typeface="Times New Roman" panose="02020603050405020304" pitchFamily="18" charset="0"/>
                <a:ea typeface="宋体" panose="02010600030101010101" pitchFamily="2" charset="-122"/>
              </a:rPr>
              <a:t>iter</a:t>
            </a:r>
            <a:r>
              <a:rPr lang="x-none" altLang="zh-CN" sz="2000" kern="100" dirty="0">
                <a:latin typeface="宋体" panose="02010600030101010101" pitchFamily="2" charset="-122"/>
                <a:ea typeface="宋体" panose="02010600030101010101" pitchFamily="2" charset="-122"/>
              </a:rPr>
              <a:t>获得</a:t>
            </a:r>
            <a:r>
              <a:rPr lang="x-none" altLang="zh-CN" sz="2000" kern="100" dirty="0">
                <a:latin typeface="Times New Roman" panose="02020603050405020304" pitchFamily="18" charset="0"/>
                <a:ea typeface="宋体" panose="02010600030101010101" pitchFamily="2" charset="-122"/>
              </a:rPr>
              <a:t>iterator</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&gt;&gt;&gt; </a:t>
            </a:r>
            <a:r>
              <a:rPr lang="x-none" altLang="zh-CN" sz="2000" b="1" kern="100" dirty="0">
                <a:solidFill>
                  <a:srgbClr val="FF0000"/>
                </a:solidFill>
                <a:latin typeface="Times New Roman" panose="02020603050405020304" pitchFamily="18" charset="0"/>
                <a:ea typeface="宋体" panose="02010600030101010101" pitchFamily="2" charset="-122"/>
              </a:rPr>
              <a:t>next(i)   </a:t>
            </a:r>
            <a:r>
              <a:rPr lang="x-none" altLang="zh-CN" sz="2000" kern="100" dirty="0">
                <a:latin typeface="Times New Roman" panose="02020603050405020304" pitchFamily="18" charset="0"/>
                <a:ea typeface="宋体" panose="02010600030101010101" pitchFamily="2" charset="-122"/>
              </a:rPr>
              <a:t>#</a:t>
            </a:r>
            <a:r>
              <a:rPr lang="x-none" altLang="zh-CN" sz="2000" kern="100" dirty="0">
                <a:latin typeface="宋体" panose="02010600030101010101" pitchFamily="2" charset="-122"/>
                <a:ea typeface="宋体" panose="02010600030101010101" pitchFamily="2" charset="-122"/>
              </a:rPr>
              <a:t>通过内置函数</a:t>
            </a:r>
            <a:r>
              <a:rPr lang="x-none" altLang="zh-CN" sz="2000" kern="100" dirty="0">
                <a:latin typeface="Times New Roman" panose="02020603050405020304" pitchFamily="18" charset="0"/>
                <a:ea typeface="宋体" panose="02010600030101010101" pitchFamily="2" charset="-122"/>
              </a:rPr>
              <a:t>next</a:t>
            </a:r>
            <a:r>
              <a:rPr lang="x-none" altLang="zh-CN" sz="2000" kern="100" dirty="0">
                <a:latin typeface="宋体" panose="02010600030101010101" pitchFamily="2" charset="-122"/>
                <a:ea typeface="宋体" panose="02010600030101010101" pitchFamily="2" charset="-122"/>
              </a:rPr>
              <a:t>获得下一个项目</a:t>
            </a:r>
            <a:r>
              <a:rPr lang="zh-CN" altLang="zh-CN" sz="2000" kern="100" dirty="0">
                <a:latin typeface="Times New Roman" panose="02020603050405020304" pitchFamily="18" charset="0"/>
                <a:ea typeface="宋体" panose="02010600030101010101" pitchFamily="2" charset="-122"/>
              </a:rPr>
              <a:t>：</a:t>
            </a:r>
            <a:r>
              <a:rPr lang="x-none" altLang="zh-CN" sz="2000" kern="100" dirty="0">
                <a:latin typeface="Times New Roman" panose="02020603050405020304" pitchFamily="18" charset="0"/>
                <a:ea typeface="宋体" panose="02010600030101010101" pitchFamily="2" charset="-122"/>
              </a:rPr>
              <a:t>0</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&gt;&gt;&gt; </a:t>
            </a:r>
            <a:r>
              <a:rPr lang="x-none" altLang="zh-CN" sz="2000" b="1" kern="100" dirty="0">
                <a:solidFill>
                  <a:srgbClr val="FF0000"/>
                </a:solidFill>
                <a:latin typeface="Times New Roman" panose="02020603050405020304" pitchFamily="18" charset="0"/>
                <a:ea typeface="宋体" panose="02010600030101010101" pitchFamily="2" charset="-122"/>
              </a:rPr>
              <a:t>next(i)   </a:t>
            </a:r>
            <a:r>
              <a:rPr lang="x-none" altLang="zh-CN" sz="2000" kern="100" dirty="0">
                <a:latin typeface="Times New Roman" panose="02020603050405020304" pitchFamily="18" charset="0"/>
                <a:ea typeface="宋体" panose="02010600030101010101" pitchFamily="2" charset="-122"/>
              </a:rPr>
              <a:t>#</a:t>
            </a:r>
            <a:r>
              <a:rPr lang="x-none" altLang="zh-CN" sz="2000" kern="100" dirty="0">
                <a:latin typeface="宋体" panose="02010600030101010101" pitchFamily="2" charset="-122"/>
                <a:ea typeface="宋体" panose="02010600030101010101" pitchFamily="2" charset="-122"/>
              </a:rPr>
              <a:t>通过内置函数</a:t>
            </a:r>
            <a:r>
              <a:rPr lang="x-none" altLang="zh-CN" sz="2000" kern="100" dirty="0">
                <a:latin typeface="Times New Roman" panose="02020603050405020304" pitchFamily="18" charset="0"/>
                <a:ea typeface="宋体" panose="02010600030101010101" pitchFamily="2" charset="-122"/>
              </a:rPr>
              <a:t>next</a:t>
            </a:r>
            <a:r>
              <a:rPr lang="x-none" altLang="zh-CN" sz="2000" kern="100" dirty="0">
                <a:latin typeface="宋体" panose="02010600030101010101" pitchFamily="2" charset="-122"/>
                <a:ea typeface="宋体" panose="02010600030101010101" pitchFamily="2" charset="-122"/>
              </a:rPr>
              <a:t>获得下一个项目</a:t>
            </a:r>
            <a:r>
              <a:rPr lang="zh-CN" altLang="zh-CN" sz="2000" kern="100" dirty="0">
                <a:latin typeface="Times New Roman" panose="02020603050405020304" pitchFamily="18" charset="0"/>
                <a:ea typeface="宋体" panose="02010600030101010101" pitchFamily="2" charset="-122"/>
              </a:rPr>
              <a:t>：</a:t>
            </a:r>
            <a:r>
              <a:rPr lang="x-none" altLang="zh-CN" sz="2000" kern="100" dirty="0">
                <a:latin typeface="Times New Roman" panose="02020603050405020304" pitchFamily="18" charset="0"/>
                <a:ea typeface="宋体" panose="02010600030101010101" pitchFamily="2" charset="-122"/>
              </a:rPr>
              <a:t>3</a:t>
            </a:r>
            <a:endParaRPr lang="zh-CN" altLang="zh-CN" sz="20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000" kern="100" dirty="0">
                <a:latin typeface="Times New Roman" panose="02020603050405020304" pitchFamily="18" charset="0"/>
                <a:ea typeface="宋体" panose="02010600030101010101" pitchFamily="2" charset="-122"/>
              </a:rPr>
              <a:t>&gt;&gt;&gt; </a:t>
            </a:r>
            <a:r>
              <a:rPr lang="x-none" altLang="zh-CN" sz="2000" b="1" kern="100" dirty="0">
                <a:solidFill>
                  <a:srgbClr val="FF0000"/>
                </a:solidFill>
                <a:latin typeface="Times New Roman" panose="02020603050405020304" pitchFamily="18" charset="0"/>
                <a:ea typeface="宋体" panose="02010600030101010101" pitchFamily="2" charset="-122"/>
              </a:rPr>
              <a:t>for t in f: print(t, end=' ')     </a:t>
            </a:r>
            <a:r>
              <a:rPr lang="x-none" altLang="zh-CN" sz="2000" kern="100" dirty="0">
                <a:latin typeface="Times New Roman" panose="02020603050405020304" pitchFamily="18" charset="0"/>
                <a:ea typeface="宋体" panose="02010600030101010101" pitchFamily="2" charset="-122"/>
              </a:rPr>
              <a:t>#6 9 12 15 18 21 24 27</a:t>
            </a:r>
            <a:endParaRPr lang="zh-CN" altLang="zh-CN" sz="200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0617993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noChangeArrowheads="1"/>
          </p:cNvSpPr>
          <p:nvPr>
            <p:ph type="title"/>
          </p:nvPr>
        </p:nvSpPr>
        <p:spPr/>
        <p:txBody>
          <a:bodyPr/>
          <a:lstStyle/>
          <a:p>
            <a:pPr eaLnBrk="1" hangingPunct="1"/>
            <a:r>
              <a:rPr lang="zh-CN" altLang="zh-CN" b="1" dirty="0" smtClean="0">
                <a:ea typeface="宋体" panose="02010600030101010101" pitchFamily="2" charset="-122"/>
              </a:rPr>
              <a:t>例</a:t>
            </a:r>
            <a:r>
              <a:rPr lang="zh-CN" altLang="en-US" b="1" dirty="0" smtClean="0">
                <a:ea typeface="宋体" panose="02010600030101010101" pitchFamily="2" charset="-122"/>
              </a:rPr>
              <a:t>：</a:t>
            </a:r>
            <a:r>
              <a:rPr lang="zh-CN" altLang="zh-CN" dirty="0" smtClean="0">
                <a:ea typeface="宋体" panose="02010600030101010101" pitchFamily="2" charset="-122"/>
              </a:rPr>
              <a:t>利用生成器函数创建</a:t>
            </a:r>
            <a:r>
              <a:rPr lang="en-US" altLang="zh-CN" dirty="0" smtClean="0">
                <a:ea typeface="宋体" panose="02010600030101010101" pitchFamily="2" charset="-122"/>
              </a:rPr>
              <a:t>Fibonacci</a:t>
            </a:r>
            <a:r>
              <a:rPr lang="zh-CN" altLang="zh-CN" dirty="0" smtClean="0">
                <a:ea typeface="宋体" panose="02010600030101010101" pitchFamily="2" charset="-122"/>
              </a:rPr>
              <a:t>数列</a:t>
            </a:r>
            <a:endParaRPr lang="zh-CN" altLang="en-US" dirty="0" smtClean="0">
              <a:ea typeface="宋体" panose="02010600030101010101" pitchFamily="2" charset="-122"/>
            </a:endParaRPr>
          </a:p>
        </p:txBody>
      </p:sp>
      <p:pic>
        <p:nvPicPr>
          <p:cNvPr id="61443"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72263" y="3613150"/>
            <a:ext cx="42052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911225" y="1858963"/>
            <a:ext cx="5329238" cy="4156075"/>
          </a:xfrm>
          <a:prstGeom prst="rect">
            <a:avLst/>
          </a:prstGeom>
          <a:ln>
            <a:solidFill>
              <a:srgbClr val="FF0000"/>
            </a:solidFill>
          </a:ln>
        </p:spPr>
        <p:txBody>
          <a:bodyPr>
            <a:spAutoFit/>
          </a:bodyPr>
          <a:lstStyle/>
          <a:p>
            <a:pPr marL="400050" algn="just">
              <a:spcAft>
                <a:spcPts val="0"/>
              </a:spcAft>
              <a:defRPr/>
            </a:pPr>
            <a:r>
              <a:rPr lang="x-none" altLang="zh-CN" sz="2400" kern="100" dirty="0">
                <a:latin typeface="Times New Roman" panose="02020603050405020304" pitchFamily="18" charset="0"/>
                <a:ea typeface="宋体" panose="02010600030101010101" pitchFamily="2" charset="-122"/>
              </a:rPr>
              <a:t>def fib():</a:t>
            </a:r>
            <a:endParaRPr lang="zh-CN" altLang="zh-CN" sz="2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400" kern="100" dirty="0">
                <a:latin typeface="Times New Roman" panose="02020603050405020304" pitchFamily="18" charset="0"/>
                <a:ea typeface="宋体" panose="02010600030101010101" pitchFamily="2" charset="-122"/>
              </a:rPr>
              <a:t>    a,b = 0,1     #</a:t>
            </a:r>
            <a:r>
              <a:rPr lang="zh-CN" altLang="zh-CN" sz="2400" kern="100" dirty="0">
                <a:latin typeface="Times New Roman" panose="02020603050405020304" pitchFamily="18" charset="0"/>
                <a:ea typeface="宋体" panose="02010600030101010101" pitchFamily="2" charset="-122"/>
              </a:rPr>
              <a:t>前两项值</a:t>
            </a:r>
          </a:p>
          <a:p>
            <a:pPr marL="400050" algn="just">
              <a:spcAft>
                <a:spcPts val="0"/>
              </a:spcAft>
              <a:defRPr/>
            </a:pPr>
            <a:r>
              <a:rPr lang="x-none" altLang="zh-CN" sz="2400" kern="100" dirty="0">
                <a:latin typeface="Times New Roman" panose="02020603050405020304" pitchFamily="18" charset="0"/>
                <a:ea typeface="宋体" panose="02010600030101010101" pitchFamily="2" charset="-122"/>
              </a:rPr>
              <a:t>    while 1:</a:t>
            </a:r>
            <a:endParaRPr lang="zh-CN" altLang="zh-CN" sz="2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400" kern="100" dirty="0">
                <a:latin typeface="Times New Roman" panose="02020603050405020304" pitchFamily="18" charset="0"/>
                <a:ea typeface="宋体" panose="02010600030101010101" pitchFamily="2" charset="-122"/>
              </a:rPr>
              <a:t>        a,b = b,a+b</a:t>
            </a:r>
            <a:endParaRPr lang="zh-CN" altLang="zh-CN" sz="2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400" kern="100" dirty="0">
                <a:latin typeface="Times New Roman" panose="02020603050405020304" pitchFamily="18" charset="0"/>
                <a:ea typeface="宋体" panose="02010600030101010101" pitchFamily="2" charset="-122"/>
              </a:rPr>
              <a:t>        yield a  #f(n)=f(n-1)+f(n-2)</a:t>
            </a:r>
            <a:endParaRPr lang="zh-CN" altLang="zh-CN" sz="2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400" kern="100" dirty="0">
                <a:latin typeface="Times New Roman" panose="02020603050405020304" pitchFamily="18" charset="0"/>
                <a:ea typeface="宋体" panose="02010600030101010101" pitchFamily="2" charset="-122"/>
              </a:rPr>
              <a:t>#</a:t>
            </a:r>
            <a:r>
              <a:rPr lang="x-none" altLang="zh-CN" sz="2400" kern="100" dirty="0">
                <a:latin typeface="宋体" panose="02010600030101010101" pitchFamily="2" charset="-122"/>
                <a:ea typeface="宋体" panose="02010600030101010101" pitchFamily="2" charset="-122"/>
              </a:rPr>
              <a:t>测试代码</a:t>
            </a:r>
            <a:endParaRPr lang="zh-CN" altLang="zh-CN" sz="2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400" kern="100" dirty="0">
                <a:latin typeface="Times New Roman" panose="02020603050405020304" pitchFamily="18" charset="0"/>
                <a:ea typeface="宋体" panose="02010600030101010101" pitchFamily="2" charset="-122"/>
              </a:rPr>
              <a:t>if __name__ == '__main__':</a:t>
            </a:r>
            <a:endParaRPr lang="zh-CN" altLang="zh-CN" sz="2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400" kern="100" dirty="0">
                <a:latin typeface="Times New Roman" panose="02020603050405020304" pitchFamily="18" charset="0"/>
                <a:ea typeface="宋体" panose="02010600030101010101" pitchFamily="2" charset="-122"/>
              </a:rPr>
              <a:t>    fibs = fib()</a:t>
            </a:r>
            <a:endParaRPr lang="zh-CN" altLang="zh-CN" sz="2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400" kern="100" dirty="0">
                <a:latin typeface="Times New Roman" panose="02020603050405020304" pitchFamily="18" charset="0"/>
                <a:ea typeface="宋体" panose="02010600030101010101" pitchFamily="2" charset="-122"/>
              </a:rPr>
              <a:t>    for f in fibs:</a:t>
            </a:r>
            <a:endParaRPr lang="zh-CN" altLang="zh-CN" sz="2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400" kern="100" dirty="0">
                <a:latin typeface="Times New Roman" panose="02020603050405020304" pitchFamily="18" charset="0"/>
                <a:ea typeface="宋体" panose="02010600030101010101" pitchFamily="2" charset="-122"/>
              </a:rPr>
              <a:t>        if f &lt; 1000: print(f, end=',')</a:t>
            </a:r>
            <a:endParaRPr lang="zh-CN" altLang="zh-CN" sz="2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2400" kern="100" dirty="0">
                <a:latin typeface="Times New Roman" panose="02020603050405020304" pitchFamily="18" charset="0"/>
                <a:ea typeface="宋体" panose="02010600030101010101" pitchFamily="2" charset="-122"/>
              </a:rPr>
              <a:t>        else: break</a:t>
            </a:r>
            <a:endParaRPr lang="zh-CN" altLang="zh-CN" sz="240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026756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noChangeArrowheads="1"/>
          </p:cNvSpPr>
          <p:nvPr>
            <p:ph type="title"/>
          </p:nvPr>
        </p:nvSpPr>
        <p:spPr>
          <a:xfrm>
            <a:off x="263525" y="134938"/>
            <a:ext cx="10997142" cy="737129"/>
          </a:xfrm>
        </p:spPr>
        <p:txBody>
          <a:bodyPr>
            <a:noAutofit/>
          </a:bodyPr>
          <a:lstStyle/>
          <a:p>
            <a:pPr eaLnBrk="1" hangingPunct="1"/>
            <a:r>
              <a:rPr lang="zh-CN" altLang="zh-CN" sz="3200" b="1" dirty="0" smtClean="0">
                <a:ea typeface="宋体" panose="02010600030101010101" pitchFamily="2" charset="-122"/>
              </a:rPr>
              <a:t>例</a:t>
            </a:r>
            <a:r>
              <a:rPr lang="en-US" altLang="zh-CN" sz="3200" b="1" dirty="0" smtClean="0">
                <a:ea typeface="宋体" panose="02010600030101010101" pitchFamily="2" charset="-122"/>
              </a:rPr>
              <a:t>:</a:t>
            </a:r>
            <a:r>
              <a:rPr lang="zh-CN" altLang="zh-CN" sz="3200" dirty="0" smtClean="0">
                <a:ea typeface="宋体" panose="02010600030101010101" pitchFamily="2" charset="-122"/>
              </a:rPr>
              <a:t>利用生成器函数创建小于</a:t>
            </a:r>
            <a:r>
              <a:rPr lang="en-US" altLang="zh-CN" sz="3200" dirty="0" smtClean="0">
                <a:ea typeface="宋体" panose="02010600030101010101" pitchFamily="2" charset="-122"/>
              </a:rPr>
              <a:t>m</a:t>
            </a:r>
            <a:r>
              <a:rPr lang="zh-CN" altLang="zh-CN" sz="3200" dirty="0" smtClean="0">
                <a:ea typeface="宋体" panose="02010600030101010101" pitchFamily="2" charset="-122"/>
              </a:rPr>
              <a:t>到</a:t>
            </a:r>
            <a:r>
              <a:rPr lang="en-US" altLang="zh-CN" sz="3200" dirty="0" smtClean="0">
                <a:ea typeface="宋体" panose="02010600030101010101" pitchFamily="2" charset="-122"/>
              </a:rPr>
              <a:t>n</a:t>
            </a:r>
            <a:r>
              <a:rPr lang="zh-CN" altLang="zh-CN" sz="3200" dirty="0" smtClean="0">
                <a:ea typeface="宋体" panose="02010600030101010101" pitchFamily="2" charset="-122"/>
              </a:rPr>
              <a:t>之间的素数生成器</a:t>
            </a:r>
            <a:endParaRPr lang="zh-CN" altLang="en-US" sz="3200" dirty="0" smtClean="0">
              <a:ea typeface="宋体" panose="02010600030101010101" pitchFamily="2" charset="-122"/>
            </a:endParaRPr>
          </a:p>
        </p:txBody>
      </p:sp>
      <p:pic>
        <p:nvPicPr>
          <p:cNvPr id="62467"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51763" y="3500438"/>
            <a:ext cx="3981450"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362605" y="1470819"/>
            <a:ext cx="6096000" cy="5262562"/>
          </a:xfrm>
          <a:prstGeom prst="rect">
            <a:avLst/>
          </a:prstGeom>
          <a:ln>
            <a:solidFill>
              <a:srgbClr val="FF0000"/>
            </a:solidFill>
          </a:ln>
        </p:spPr>
        <p:txBody>
          <a:bodyPr>
            <a:spAutoFit/>
          </a:bodyPr>
          <a:lstStyle/>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import math</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def is_prime(n):</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if n &lt; 2: return False</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if n == 2: return True</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if n % 2 == 0: return False</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sqrt_n = int(math.floor(math.sqrt(n)))</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for i in range(3, sqrt_n + 1, 2):</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if n % i == 0:</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return False</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return True</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def primes(m, n):</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a:t>
            </a:r>
            <a:r>
              <a:rPr lang="x-none" altLang="zh-CN" sz="1600" kern="100" dirty="0">
                <a:latin typeface="宋体" panose="02010600030101010101" pitchFamily="2" charset="-122"/>
                <a:ea typeface="宋体" panose="02010600030101010101" pitchFamily="2" charset="-122"/>
              </a:rPr>
              <a:t>返回</a:t>
            </a:r>
            <a:r>
              <a:rPr lang="x-none" altLang="zh-CN" sz="1600" kern="100" dirty="0">
                <a:latin typeface="Times New Roman" panose="02020603050405020304" pitchFamily="18" charset="0"/>
                <a:ea typeface="宋体" panose="02010600030101010101" pitchFamily="2" charset="-122"/>
              </a:rPr>
              <a:t>[m, n]</a:t>
            </a:r>
            <a:r>
              <a:rPr lang="x-none" altLang="zh-CN" sz="1600" kern="100" dirty="0">
                <a:latin typeface="宋体" panose="02010600030101010101" pitchFamily="2" charset="-122"/>
                <a:ea typeface="宋体" panose="02010600030101010101" pitchFamily="2" charset="-122"/>
              </a:rPr>
              <a:t>之间所有素数的生成器</a:t>
            </a:r>
            <a:r>
              <a:rPr lang="x-none" altLang="zh-CN" sz="1600" kern="100" dirty="0">
                <a:latin typeface="Times New Roman" panose="02020603050405020304" pitchFamily="18" charset="0"/>
                <a:ea typeface="宋体" panose="02010600030101010101" pitchFamily="2" charset="-122"/>
              </a:rPr>
              <a:t>"""</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for i in range(m, n+1):</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if is_prime(i):</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yield i</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a:t>
            </a:r>
            <a:r>
              <a:rPr lang="x-none" altLang="zh-CN" sz="1600" kern="100" dirty="0">
                <a:latin typeface="宋体" panose="02010600030101010101" pitchFamily="2" charset="-122"/>
                <a:ea typeface="宋体" panose="02010600030101010101" pitchFamily="2" charset="-122"/>
              </a:rPr>
              <a:t>测试代码</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if __name__ == '__main__':</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pimes1 = primes(5000000000, 5000000090)</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#pimes1 = primes(1, 100)</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for p in pimes1:</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print(p, end=',')</a:t>
            </a:r>
            <a:endParaRPr lang="zh-CN" altLang="zh-CN" sz="160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7434359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noChangeArrowheads="1"/>
          </p:cNvSpPr>
          <p:nvPr>
            <p:ph type="title"/>
          </p:nvPr>
        </p:nvSpPr>
        <p:spPr>
          <a:xfrm>
            <a:off x="810684" y="50006"/>
            <a:ext cx="9602788" cy="1049337"/>
          </a:xfrm>
        </p:spPr>
        <p:txBody>
          <a:bodyPr>
            <a:normAutofit/>
          </a:bodyPr>
          <a:lstStyle/>
          <a:p>
            <a:pPr eaLnBrk="1" hangingPunct="1"/>
            <a:r>
              <a:rPr lang="zh-CN" altLang="zh-CN" sz="2800" smtClean="0">
                <a:ea typeface="宋体" panose="02010600030101010101" pitchFamily="2" charset="-122"/>
              </a:rPr>
              <a:t>无穷系列迭代器</a:t>
            </a:r>
            <a:r>
              <a:rPr lang="en-US" altLang="zh-CN" sz="2800" smtClean="0">
                <a:ea typeface="宋体" panose="02010600030101010101" pitchFamily="2" charset="-122"/>
              </a:rPr>
              <a:t>itertools.count</a:t>
            </a:r>
            <a:r>
              <a:rPr lang="zh-CN" altLang="zh-CN" sz="2800" smtClean="0">
                <a:ea typeface="宋体" panose="02010600030101010101" pitchFamily="2" charset="-122"/>
              </a:rPr>
              <a:t>、</a:t>
            </a:r>
            <a:r>
              <a:rPr lang="en-US" altLang="zh-CN" sz="2800" smtClean="0">
                <a:ea typeface="宋体" panose="02010600030101010101" pitchFamily="2" charset="-122"/>
              </a:rPr>
              <a:t>cycle</a:t>
            </a:r>
            <a:r>
              <a:rPr lang="zh-CN" altLang="zh-CN" sz="2800" smtClean="0">
                <a:ea typeface="宋体" panose="02010600030101010101" pitchFamily="2" charset="-122"/>
              </a:rPr>
              <a:t>和</a:t>
            </a:r>
            <a:r>
              <a:rPr lang="en-US" altLang="zh-CN" sz="2800" smtClean="0">
                <a:ea typeface="宋体" panose="02010600030101010101" pitchFamily="2" charset="-122"/>
              </a:rPr>
              <a:t>repeat</a:t>
            </a:r>
            <a:endParaRPr lang="zh-CN" altLang="en-US" sz="2800" smtClean="0">
              <a:ea typeface="宋体" panose="02010600030101010101" pitchFamily="2" charset="-122"/>
            </a:endParaRPr>
          </a:p>
        </p:txBody>
      </p:sp>
      <p:sp>
        <p:nvSpPr>
          <p:cNvPr id="2" name="矩形 1"/>
          <p:cNvSpPr/>
          <p:nvPr/>
        </p:nvSpPr>
        <p:spPr>
          <a:xfrm>
            <a:off x="1434234" y="3130550"/>
            <a:ext cx="5348951" cy="369888"/>
          </a:xfrm>
          <a:prstGeom prst="rect">
            <a:avLst/>
          </a:prstGeom>
        </p:spPr>
        <p:txBody>
          <a:bodyPr wrap="square">
            <a:spAutoFit/>
          </a:bodyPr>
          <a:lstStyle/>
          <a:p>
            <a:pPr>
              <a:defRPr/>
            </a:pPr>
            <a:r>
              <a:rPr lang="zh-CN" altLang="zh-CN" kern="100" dirty="0" smtClean="0">
                <a:latin typeface="Times New Roman" panose="02020603050405020304" pitchFamily="18" charset="0"/>
                <a:ea typeface="宋体" panose="02010600030101010101" pitchFamily="2" charset="-122"/>
                <a:cs typeface="Times New Roman" panose="02020603050405020304" pitchFamily="18" charset="0"/>
              </a:rPr>
              <a:t>无穷</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系列迭代器</a:t>
            </a:r>
            <a:r>
              <a:rPr lang="en-US" altLang="zh-CN" kern="100" dirty="0" err="1">
                <a:latin typeface="Times New Roman" panose="02020603050405020304" pitchFamily="18" charset="0"/>
                <a:ea typeface="宋体" panose="02010600030101010101" pitchFamily="2" charset="-122"/>
              </a:rPr>
              <a:t>itertools.count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rPr>
              <a:t>cycle</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kern="100" dirty="0">
                <a:latin typeface="Times New Roman" panose="02020603050405020304" pitchFamily="18" charset="0"/>
                <a:ea typeface="宋体" panose="02010600030101010101" pitchFamily="2" charset="-122"/>
              </a:rPr>
              <a:t>repeat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示例</a:t>
            </a:r>
            <a:endParaRPr lang="zh-CN" altLang="en-US" dirty="0"/>
          </a:p>
        </p:txBody>
      </p:sp>
      <p:sp>
        <p:nvSpPr>
          <p:cNvPr id="3" name="矩形 2"/>
          <p:cNvSpPr/>
          <p:nvPr/>
        </p:nvSpPr>
        <p:spPr>
          <a:xfrm>
            <a:off x="1315509" y="3500438"/>
            <a:ext cx="8593137" cy="2345322"/>
          </a:xfrm>
          <a:prstGeom prst="rect">
            <a:avLst/>
          </a:prstGeom>
        </p:spPr>
        <p:txBody>
          <a:bodyPr>
            <a:spAutoFit/>
          </a:bodyPr>
          <a:lstStyle/>
          <a:p>
            <a:pPr marL="400050" algn="just">
              <a:lnSpc>
                <a:spcPct val="150000"/>
              </a:lnSpc>
              <a:spcAft>
                <a:spcPts val="0"/>
              </a:spcAft>
              <a:defRPr/>
            </a:pPr>
            <a:r>
              <a:rPr lang="x-none" altLang="zh-CN" sz="2000" kern="100" dirty="0">
                <a:latin typeface="Times New Roman" panose="02020603050405020304" pitchFamily="18" charset="0"/>
                <a:ea typeface="宋体" panose="02010600030101010101" pitchFamily="2" charset="-122"/>
              </a:rPr>
              <a:t>&gt;&gt;&gt; </a:t>
            </a:r>
            <a:r>
              <a:rPr lang="x-none" altLang="zh-CN" sz="2000" b="1" kern="100" dirty="0">
                <a:solidFill>
                  <a:srgbClr val="FF0000"/>
                </a:solidFill>
                <a:latin typeface="Times New Roman" panose="02020603050405020304" pitchFamily="18" charset="0"/>
                <a:ea typeface="宋体" panose="02010600030101010101" pitchFamily="2" charset="-122"/>
              </a:rPr>
              <a:t>from itertools import *</a:t>
            </a:r>
            <a:endParaRPr lang="zh-CN" altLang="zh-CN" sz="2000" b="1" kern="100" dirty="0">
              <a:solidFill>
                <a:srgbClr val="FF0000"/>
              </a:solidFill>
              <a:latin typeface="Times New Roman" panose="02020603050405020304" pitchFamily="18" charset="0"/>
              <a:ea typeface="宋体" panose="02010600030101010101" pitchFamily="2" charset="-122"/>
            </a:endParaRPr>
          </a:p>
          <a:p>
            <a:pPr marL="400050" algn="just">
              <a:lnSpc>
                <a:spcPct val="150000"/>
              </a:lnSpc>
              <a:spcAft>
                <a:spcPts val="0"/>
              </a:spcAft>
              <a:defRPr/>
            </a:pPr>
            <a:r>
              <a:rPr lang="x-none" altLang="zh-CN" sz="2000" kern="100" dirty="0">
                <a:latin typeface="Times New Roman" panose="02020603050405020304" pitchFamily="18" charset="0"/>
                <a:ea typeface="宋体" panose="02010600030101010101" pitchFamily="2" charset="-122"/>
              </a:rPr>
              <a:t>&gt;&gt;&gt; </a:t>
            </a:r>
            <a:r>
              <a:rPr lang="x-none" altLang="zh-CN" sz="2000" b="1" kern="100" dirty="0">
                <a:solidFill>
                  <a:srgbClr val="FF0000"/>
                </a:solidFill>
                <a:latin typeface="Times New Roman" panose="02020603050405020304" pitchFamily="18" charset="0"/>
                <a:ea typeface="宋体" panose="02010600030101010101" pitchFamily="2" charset="-122"/>
              </a:rPr>
              <a:t>list(zip(count(1), 'abcde'))    </a:t>
            </a:r>
            <a:r>
              <a:rPr lang="x-none" altLang="zh-CN" sz="2000" kern="100" dirty="0">
                <a:latin typeface="Times New Roman" panose="02020603050405020304" pitchFamily="18" charset="0"/>
                <a:ea typeface="宋体" panose="02010600030101010101" pitchFamily="2" charset="-122"/>
              </a:rPr>
              <a:t>#[(1, 'a'), (2, 'b'), (3, 'c'), (4, 'd'), (5, 'e')]</a:t>
            </a:r>
            <a:endParaRPr lang="zh-CN" altLang="zh-CN" sz="2000" kern="100" dirty="0">
              <a:latin typeface="Times New Roman" panose="02020603050405020304" pitchFamily="18" charset="0"/>
              <a:ea typeface="宋体" panose="02010600030101010101" pitchFamily="2" charset="-122"/>
            </a:endParaRPr>
          </a:p>
          <a:p>
            <a:pPr marL="400050" algn="just">
              <a:lnSpc>
                <a:spcPct val="150000"/>
              </a:lnSpc>
              <a:spcAft>
                <a:spcPts val="0"/>
              </a:spcAft>
              <a:defRPr/>
            </a:pPr>
            <a:r>
              <a:rPr lang="x-none" altLang="zh-CN" sz="2000" kern="100" dirty="0">
                <a:latin typeface="Times New Roman" panose="02020603050405020304" pitchFamily="18" charset="0"/>
                <a:ea typeface="宋体" panose="02010600030101010101" pitchFamily="2" charset="-122"/>
              </a:rPr>
              <a:t>&gt;&gt;&gt; </a:t>
            </a:r>
            <a:r>
              <a:rPr lang="x-none" altLang="zh-CN" sz="2000" b="1" kern="100" dirty="0">
                <a:solidFill>
                  <a:srgbClr val="FF0000"/>
                </a:solidFill>
                <a:latin typeface="Times New Roman" panose="02020603050405020304" pitchFamily="18" charset="0"/>
                <a:ea typeface="宋体" panose="02010600030101010101" pitchFamily="2" charset="-122"/>
              </a:rPr>
              <a:t>list(zip(range(10), cycle('abc')))</a:t>
            </a:r>
            <a:endParaRPr lang="zh-CN" altLang="zh-CN" sz="2000" b="1" kern="100" dirty="0">
              <a:solidFill>
                <a:srgbClr val="FF0000"/>
              </a:solidFill>
              <a:latin typeface="Times New Roman" panose="02020603050405020304" pitchFamily="18" charset="0"/>
              <a:ea typeface="宋体" panose="02010600030101010101" pitchFamily="2" charset="-122"/>
            </a:endParaRPr>
          </a:p>
          <a:p>
            <a:pPr marL="400050" algn="just">
              <a:lnSpc>
                <a:spcPct val="150000"/>
              </a:lnSpc>
              <a:spcAft>
                <a:spcPts val="0"/>
              </a:spcAft>
              <a:defRPr/>
            </a:pPr>
            <a:r>
              <a:rPr lang="x-none" altLang="zh-CN" sz="2000" kern="100" dirty="0">
                <a:latin typeface="Times New Roman" panose="02020603050405020304" pitchFamily="18" charset="0"/>
                <a:ea typeface="宋体" panose="02010600030101010101" pitchFamily="2" charset="-122"/>
              </a:rPr>
              <a:t>[(0, 'a'), (1, 'b'), (2, 'c'), (3, 'a'), (4, 'b'), (5, 'c'), (6, 'a'), (7, 'b'), (8, 'c'), (9, 'a')]</a:t>
            </a:r>
            <a:endParaRPr lang="zh-CN" altLang="zh-CN" sz="2000" kern="100" dirty="0">
              <a:latin typeface="Times New Roman" panose="02020603050405020304" pitchFamily="18" charset="0"/>
              <a:ea typeface="宋体" panose="02010600030101010101" pitchFamily="2" charset="-122"/>
            </a:endParaRPr>
          </a:p>
          <a:p>
            <a:pPr marL="400050" algn="just">
              <a:lnSpc>
                <a:spcPct val="150000"/>
              </a:lnSpc>
              <a:spcAft>
                <a:spcPts val="0"/>
              </a:spcAft>
              <a:defRPr/>
            </a:pPr>
            <a:r>
              <a:rPr lang="x-none" altLang="zh-CN" sz="2000" kern="100" dirty="0">
                <a:latin typeface="Times New Roman" panose="02020603050405020304" pitchFamily="18" charset="0"/>
                <a:ea typeface="宋体" panose="02010600030101010101" pitchFamily="2" charset="-122"/>
              </a:rPr>
              <a:t>&gt;&gt;&gt; </a:t>
            </a:r>
            <a:r>
              <a:rPr lang="x-none" altLang="zh-CN" sz="2000" b="1" kern="100" dirty="0">
                <a:solidFill>
                  <a:srgbClr val="FF0000"/>
                </a:solidFill>
                <a:latin typeface="Times New Roman" panose="02020603050405020304" pitchFamily="18" charset="0"/>
                <a:ea typeface="宋体" panose="02010600030101010101" pitchFamily="2" charset="-122"/>
              </a:rPr>
              <a:t>list(repeat('God', 5))        </a:t>
            </a:r>
            <a:r>
              <a:rPr lang="x-none" altLang="zh-CN" sz="2000" kern="100" dirty="0">
                <a:latin typeface="Times New Roman" panose="02020603050405020304" pitchFamily="18" charset="0"/>
                <a:ea typeface="宋体" panose="02010600030101010101" pitchFamily="2" charset="-122"/>
              </a:rPr>
              <a:t>#['God', 'God', 'God', 'God', 'God']</a:t>
            </a:r>
            <a:endParaRPr lang="zh-CN" altLang="zh-CN" sz="2000" kern="100" dirty="0">
              <a:latin typeface="Times New Roman" panose="02020603050405020304" pitchFamily="18" charset="0"/>
              <a:ea typeface="宋体" panose="02010600030101010101" pitchFamily="2" charset="-122"/>
            </a:endParaRPr>
          </a:p>
        </p:txBody>
      </p:sp>
      <p:sp>
        <p:nvSpPr>
          <p:cNvPr id="4" name="矩形 3"/>
          <p:cNvSpPr/>
          <p:nvPr/>
        </p:nvSpPr>
        <p:spPr>
          <a:xfrm>
            <a:off x="1242997" y="1141814"/>
            <a:ext cx="8738159" cy="1892826"/>
          </a:xfrm>
          <a:prstGeom prst="rect">
            <a:avLst/>
          </a:prstGeom>
        </p:spPr>
        <p:txBody>
          <a:bodyPr wrap="square">
            <a:spAutoFit/>
          </a:bodyPr>
          <a:lstStyle/>
          <a:p>
            <a:pPr indent="266700" algn="just">
              <a:lnSpc>
                <a:spcPct val="150000"/>
              </a:lnSpc>
              <a:spcAft>
                <a:spcPts val="0"/>
              </a:spcAft>
              <a:defRPr/>
            </a:pPr>
            <a:r>
              <a:rPr lang="en-US" altLang="zh-CN" sz="2400" kern="100" dirty="0" err="1">
                <a:latin typeface="Times New Roman" panose="02020603050405020304" pitchFamily="18" charset="0"/>
                <a:ea typeface="宋体" panose="02010600030101010101" pitchFamily="2" charset="-122"/>
              </a:rPr>
              <a:t>itertools</a:t>
            </a:r>
            <a:r>
              <a:rPr lang="zh-CN" altLang="zh-CN" sz="2400" kern="100" dirty="0">
                <a:latin typeface="Times New Roman" panose="02020603050405020304" pitchFamily="18" charset="0"/>
                <a:ea typeface="宋体" panose="02010600030101010101" pitchFamily="2" charset="-122"/>
              </a:rPr>
              <a:t>模块包含三个无穷系列的迭代器：</a:t>
            </a:r>
          </a:p>
          <a:p>
            <a:pPr marL="342900" indent="-342900" algn="just">
              <a:lnSpc>
                <a:spcPct val="150000"/>
              </a:lnSpc>
              <a:spcAft>
                <a:spcPts val="0"/>
              </a:spcAft>
              <a:buFont typeface="Wingdings" panose="05000000000000000000" pitchFamily="2" charset="2"/>
              <a:buChar char=""/>
              <a:defRPr/>
            </a:pPr>
            <a:r>
              <a:rPr lang="x-none" altLang="zh-CN" b="1" kern="100" dirty="0">
                <a:latin typeface="Times New Roman" panose="02020603050405020304" pitchFamily="18" charset="0"/>
                <a:ea typeface="宋体" panose="02010600030101010101" pitchFamily="2" charset="-122"/>
              </a:rPr>
              <a:t>count(start=0, step=1) #</a:t>
            </a:r>
            <a:r>
              <a:rPr lang="x-none" altLang="zh-CN" b="1" kern="100" dirty="0">
                <a:latin typeface="宋体" panose="02010600030101010101" pitchFamily="2" charset="-122"/>
                <a:ea typeface="宋体" panose="02010600030101010101" pitchFamily="2" charset="-122"/>
              </a:rPr>
              <a:t>从</a:t>
            </a:r>
            <a:r>
              <a:rPr lang="x-none" altLang="zh-CN" b="1" kern="100" dirty="0">
                <a:latin typeface="Times New Roman" panose="02020603050405020304" pitchFamily="18" charset="0"/>
                <a:ea typeface="宋体" panose="02010600030101010101" pitchFamily="2" charset="-122"/>
              </a:rPr>
              <a:t>start</a:t>
            </a:r>
            <a:r>
              <a:rPr lang="x-none" altLang="zh-CN" b="1" kern="100" dirty="0">
                <a:latin typeface="宋体" panose="02010600030101010101" pitchFamily="2" charset="-122"/>
                <a:ea typeface="宋体" panose="02010600030101010101" pitchFamily="2" charset="-122"/>
              </a:rPr>
              <a:t>开始，步长为</a:t>
            </a:r>
            <a:r>
              <a:rPr lang="x-none" altLang="zh-CN" b="1" kern="100" dirty="0">
                <a:latin typeface="Times New Roman" panose="02020603050405020304" pitchFamily="18" charset="0"/>
                <a:ea typeface="宋体" panose="02010600030101010101" pitchFamily="2" charset="-122"/>
              </a:rPr>
              <a:t>step</a:t>
            </a:r>
            <a:r>
              <a:rPr lang="x-none" altLang="zh-CN" b="1" kern="100" dirty="0">
                <a:latin typeface="宋体" panose="02010600030101010101" pitchFamily="2" charset="-122"/>
                <a:ea typeface="宋体" panose="02010600030101010101" pitchFamily="2" charset="-122"/>
              </a:rPr>
              <a:t>的无穷系列</a:t>
            </a:r>
            <a:endParaRPr lang="zh-CN" altLang="zh-CN" kern="100" dirty="0">
              <a:latin typeface="Times New Roman" panose="02020603050405020304" pitchFamily="18" charset="0"/>
              <a:ea typeface="宋体" panose="02010600030101010101" pitchFamily="2" charset="-122"/>
            </a:endParaRPr>
          </a:p>
          <a:p>
            <a:pPr marL="342900" indent="-342900" algn="just">
              <a:lnSpc>
                <a:spcPct val="150000"/>
              </a:lnSpc>
              <a:spcAft>
                <a:spcPts val="0"/>
              </a:spcAft>
              <a:buFont typeface="Wingdings" panose="05000000000000000000" pitchFamily="2" charset="2"/>
              <a:buChar char=""/>
              <a:defRPr/>
            </a:pPr>
            <a:r>
              <a:rPr lang="x-none" altLang="zh-CN" b="1" kern="100" dirty="0">
                <a:latin typeface="Times New Roman" panose="02020603050405020304" pitchFamily="18" charset="0"/>
                <a:ea typeface="宋体" panose="02010600030101010101" pitchFamily="2" charset="-122"/>
              </a:rPr>
              <a:t>cycle(iterable)       #</a:t>
            </a:r>
            <a:r>
              <a:rPr lang="x-none" altLang="zh-CN" b="1" kern="100" dirty="0">
                <a:latin typeface="宋体" panose="02010600030101010101" pitchFamily="2" charset="-122"/>
                <a:ea typeface="宋体" panose="02010600030101010101" pitchFamily="2" charset="-122"/>
              </a:rPr>
              <a:t>可迭代对象</a:t>
            </a:r>
            <a:r>
              <a:rPr lang="x-none" altLang="zh-CN" b="1" kern="100" dirty="0">
                <a:latin typeface="Times New Roman" panose="02020603050405020304" pitchFamily="18" charset="0"/>
                <a:ea typeface="宋体" panose="02010600030101010101" pitchFamily="2" charset="-122"/>
              </a:rPr>
              <a:t>iterable</a:t>
            </a:r>
            <a:r>
              <a:rPr lang="x-none" altLang="zh-CN" b="1" kern="100" dirty="0">
                <a:latin typeface="宋体" panose="02010600030101010101" pitchFamily="2" charset="-122"/>
                <a:ea typeface="宋体" panose="02010600030101010101" pitchFamily="2" charset="-122"/>
              </a:rPr>
              <a:t>元素的无限重复</a:t>
            </a:r>
            <a:endParaRPr lang="zh-CN" altLang="zh-CN" kern="100" dirty="0">
              <a:latin typeface="Times New Roman" panose="02020603050405020304" pitchFamily="18" charset="0"/>
              <a:ea typeface="宋体" panose="02010600030101010101" pitchFamily="2" charset="-122"/>
            </a:endParaRPr>
          </a:p>
          <a:p>
            <a:pPr marL="342900" indent="-342900" algn="just">
              <a:lnSpc>
                <a:spcPct val="150000"/>
              </a:lnSpc>
              <a:spcAft>
                <a:spcPts val="0"/>
              </a:spcAft>
              <a:buFont typeface="Wingdings" panose="05000000000000000000" pitchFamily="2" charset="2"/>
              <a:buChar char=""/>
              <a:defRPr/>
            </a:pPr>
            <a:r>
              <a:rPr lang="x-none" altLang="zh-CN" b="1" kern="100" dirty="0">
                <a:latin typeface="Times New Roman" panose="02020603050405020304" pitchFamily="18" charset="0"/>
                <a:ea typeface="宋体" panose="02010600030101010101" pitchFamily="2" charset="-122"/>
              </a:rPr>
              <a:t>repeat(object[, times]) #</a:t>
            </a:r>
            <a:r>
              <a:rPr lang="x-none" altLang="zh-CN" b="1" kern="100" dirty="0">
                <a:latin typeface="宋体" panose="02010600030101010101" pitchFamily="2" charset="-122"/>
                <a:ea typeface="宋体" panose="02010600030101010101" pitchFamily="2" charset="-122"/>
              </a:rPr>
              <a:t>重复对象</a:t>
            </a:r>
            <a:r>
              <a:rPr lang="x-none" altLang="zh-CN" b="1" kern="100" dirty="0">
                <a:latin typeface="Times New Roman" panose="02020603050405020304" pitchFamily="18" charset="0"/>
                <a:ea typeface="宋体" panose="02010600030101010101" pitchFamily="2" charset="-122"/>
              </a:rPr>
              <a:t>object</a:t>
            </a:r>
            <a:r>
              <a:rPr lang="x-none" altLang="zh-CN" b="1" kern="100" dirty="0">
                <a:latin typeface="宋体" panose="02010600030101010101" pitchFamily="2" charset="-122"/>
                <a:ea typeface="宋体" panose="02010600030101010101" pitchFamily="2" charset="-122"/>
              </a:rPr>
              <a:t>无数次（</a:t>
            </a:r>
            <a:r>
              <a:rPr lang="zh-CN" altLang="zh-CN" b="1" kern="100" dirty="0">
                <a:latin typeface="Times New Roman" panose="02020603050405020304" pitchFamily="18" charset="0"/>
                <a:ea typeface="宋体" panose="02010600030101010101" pitchFamily="2" charset="-122"/>
              </a:rPr>
              <a:t>若</a:t>
            </a:r>
            <a:r>
              <a:rPr lang="x-none" altLang="zh-CN" b="1" kern="100" dirty="0">
                <a:latin typeface="宋体" panose="02010600030101010101" pitchFamily="2" charset="-122"/>
                <a:ea typeface="宋体" panose="02010600030101010101" pitchFamily="2" charset="-122"/>
              </a:rPr>
              <a:t>指定</a:t>
            </a:r>
            <a:r>
              <a:rPr lang="x-none" altLang="zh-CN" b="1" kern="100" dirty="0">
                <a:latin typeface="Times New Roman" panose="02020603050405020304" pitchFamily="18" charset="0"/>
                <a:ea typeface="宋体" panose="02010600030101010101" pitchFamily="2" charset="-122"/>
              </a:rPr>
              <a:t>times</a:t>
            </a:r>
            <a:r>
              <a:rPr lang="x-none" altLang="zh-CN" b="1" kern="100" dirty="0">
                <a:latin typeface="宋体" panose="02010600030101010101" pitchFamily="2" charset="-122"/>
                <a:ea typeface="宋体" panose="02010600030101010101" pitchFamily="2" charset="-122"/>
              </a:rPr>
              <a:t>，则重复</a:t>
            </a:r>
            <a:r>
              <a:rPr lang="x-none" altLang="zh-CN" b="1" kern="100" dirty="0">
                <a:latin typeface="Times New Roman" panose="02020603050405020304" pitchFamily="18" charset="0"/>
                <a:ea typeface="宋体" panose="02010600030101010101" pitchFamily="2" charset="-122"/>
              </a:rPr>
              <a:t>times</a:t>
            </a:r>
            <a:r>
              <a:rPr lang="x-none" altLang="zh-CN" b="1" kern="100" dirty="0">
                <a:latin typeface="宋体" panose="02010600030101010101" pitchFamily="2" charset="-122"/>
                <a:ea typeface="宋体" panose="02010600030101010101" pitchFamily="2" charset="-122"/>
              </a:rPr>
              <a:t>次）</a:t>
            </a:r>
            <a:endParaRPr lang="zh-CN" altLang="zh-CN"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3135384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noChangeArrowheads="1"/>
          </p:cNvSpPr>
          <p:nvPr>
            <p:ph type="title"/>
          </p:nvPr>
        </p:nvSpPr>
        <p:spPr>
          <a:xfrm>
            <a:off x="365125" y="0"/>
            <a:ext cx="10802938" cy="649287"/>
          </a:xfrm>
        </p:spPr>
        <p:txBody>
          <a:bodyPr>
            <a:normAutofit fontScale="90000"/>
          </a:bodyPr>
          <a:lstStyle/>
          <a:p>
            <a:pPr eaLnBrk="1" hangingPunct="1"/>
            <a:r>
              <a:rPr lang="zh-CN" altLang="zh-CN" dirty="0" smtClean="0">
                <a:ea typeface="宋体" panose="02010600030101010101" pitchFamily="2" charset="-122"/>
              </a:rPr>
              <a:t>实现</a:t>
            </a:r>
            <a:r>
              <a:rPr lang="en-US" altLang="zh-CN" dirty="0" smtClean="0">
                <a:ea typeface="宋体" panose="02010600030101010101" pitchFamily="2" charset="-122"/>
              </a:rPr>
              <a:t>RGB</a:t>
            </a:r>
            <a:r>
              <a:rPr lang="zh-CN" altLang="zh-CN" dirty="0" smtClean="0">
                <a:ea typeface="宋体" panose="02010600030101010101" pitchFamily="2" charset="-122"/>
              </a:rPr>
              <a:t>颜色模型的</a:t>
            </a:r>
            <a:r>
              <a:rPr lang="en-US" altLang="zh-CN" dirty="0" smtClean="0">
                <a:ea typeface="宋体" panose="02010600030101010101" pitchFamily="2" charset="-122"/>
              </a:rPr>
              <a:t>Color</a:t>
            </a:r>
            <a:r>
              <a:rPr lang="zh-CN" altLang="zh-CN" dirty="0" smtClean="0">
                <a:ea typeface="宋体" panose="02010600030101010101" pitchFamily="2" charset="-122"/>
              </a:rPr>
              <a:t>类</a:t>
            </a:r>
            <a:r>
              <a:rPr lang="zh-CN" altLang="zh-CN" dirty="0" smtClean="0"/>
              <a:t>（</a:t>
            </a:r>
            <a:r>
              <a:rPr lang="en-US" altLang="zh-CN" dirty="0" smtClean="0"/>
              <a:t>color.py</a:t>
            </a:r>
            <a:r>
              <a:rPr lang="zh-CN" altLang="zh-CN" dirty="0" smtClean="0"/>
              <a:t>）</a:t>
            </a:r>
            <a:endParaRPr lang="zh-CN" altLang="en-US" dirty="0" smtClean="0">
              <a:ea typeface="宋体" panose="02010600030101010101" pitchFamily="2" charset="-122"/>
            </a:endParaRPr>
          </a:p>
        </p:txBody>
      </p:sp>
      <p:grpSp>
        <p:nvGrpSpPr>
          <p:cNvPr id="82947" name="组合 3"/>
          <p:cNvGrpSpPr>
            <a:grpSpLocks/>
          </p:cNvGrpSpPr>
          <p:nvPr/>
        </p:nvGrpSpPr>
        <p:grpSpPr bwMode="auto">
          <a:xfrm>
            <a:off x="224367" y="1101725"/>
            <a:ext cx="11967633" cy="5756275"/>
            <a:chOff x="224648" y="1102911"/>
            <a:chExt cx="11967351" cy="5754688"/>
          </a:xfrm>
        </p:grpSpPr>
        <p:sp>
          <p:nvSpPr>
            <p:cNvPr id="2" name="矩形 1"/>
            <p:cNvSpPr/>
            <p:nvPr/>
          </p:nvSpPr>
          <p:spPr>
            <a:xfrm>
              <a:off x="224648" y="1102911"/>
              <a:ext cx="5400548" cy="5754688"/>
            </a:xfrm>
            <a:prstGeom prst="rect">
              <a:avLst/>
            </a:prstGeom>
          </p:spPr>
          <p:txBody>
            <a:bodyPr>
              <a:spAutoFit/>
            </a:bodyPr>
            <a:lstStyle/>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class Color:</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a:t>
              </a:r>
              <a:r>
                <a:rPr lang="x-none" altLang="zh-CN" sz="1600" kern="100" dirty="0">
                  <a:latin typeface="宋体" panose="02010600030101010101" pitchFamily="2" charset="-122"/>
                  <a:ea typeface="宋体" panose="02010600030101010101" pitchFamily="2" charset="-122"/>
                </a:rPr>
                <a:t>表示</a:t>
              </a:r>
              <a:r>
                <a:rPr lang="x-none" altLang="zh-CN" sz="1600" kern="100" dirty="0">
                  <a:latin typeface="Times New Roman" panose="02020603050405020304" pitchFamily="18" charset="0"/>
                  <a:ea typeface="宋体" panose="02010600030101010101" pitchFamily="2" charset="-122"/>
                </a:rPr>
                <a:t>RGB</a:t>
              </a:r>
              <a:r>
                <a:rPr lang="x-none" altLang="zh-CN" sz="1600" kern="100" dirty="0">
                  <a:latin typeface="宋体" panose="02010600030101010101" pitchFamily="2" charset="-122"/>
                  <a:ea typeface="宋体" panose="02010600030101010101" pitchFamily="2" charset="-122"/>
                </a:rPr>
                <a:t>模型的类</a:t>
              </a:r>
              <a:r>
                <a:rPr lang="x-none" altLang="zh-CN" sz="1600" kern="100" dirty="0">
                  <a:latin typeface="Times New Roman" panose="02020603050405020304" pitchFamily="18" charset="0"/>
                  <a:ea typeface="宋体" panose="02010600030101010101" pitchFamily="2" charset="-122"/>
                </a:rPr>
                <a:t>"""</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def __init__(self, r=0, g=0, b=0):</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a:t>
              </a:r>
              <a:r>
                <a:rPr lang="x-none" altLang="zh-CN" sz="1600" kern="100" dirty="0">
                  <a:latin typeface="宋体" panose="02010600030101010101" pitchFamily="2" charset="-122"/>
                  <a:ea typeface="宋体" panose="02010600030101010101" pitchFamily="2" charset="-122"/>
                </a:rPr>
                <a:t>构造函数</a:t>
              </a:r>
              <a:r>
                <a:rPr lang="x-none" altLang="zh-CN" sz="1600" kern="100" dirty="0">
                  <a:latin typeface="Times New Roman" panose="02020603050405020304" pitchFamily="18" charset="0"/>
                  <a:ea typeface="宋体" panose="02010600030101010101" pitchFamily="2" charset="-122"/>
                </a:rPr>
                <a:t>"""</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self._r = r  #Red</a:t>
              </a:r>
              <a:r>
                <a:rPr lang="x-none" altLang="zh-CN" sz="1600" kern="100" dirty="0">
                  <a:latin typeface="宋体" panose="02010600030101010101" pitchFamily="2" charset="-122"/>
                  <a:ea typeface="宋体" panose="02010600030101010101" pitchFamily="2" charset="-122"/>
                </a:rPr>
                <a:t>红色分量</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self._g = g  #Green</a:t>
              </a:r>
              <a:r>
                <a:rPr lang="x-none" altLang="zh-CN" sz="1600" kern="100" dirty="0">
                  <a:latin typeface="宋体" panose="02010600030101010101" pitchFamily="2" charset="-122"/>
                  <a:ea typeface="宋体" panose="02010600030101010101" pitchFamily="2" charset="-122"/>
                </a:rPr>
                <a:t>绿色分量</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self._b = b  #Blue</a:t>
              </a:r>
              <a:r>
                <a:rPr lang="x-none" altLang="zh-CN" sz="1600" kern="100" dirty="0">
                  <a:latin typeface="宋体" panose="02010600030101010101" pitchFamily="2" charset="-122"/>
                  <a:ea typeface="宋体" panose="02010600030101010101" pitchFamily="2" charset="-122"/>
                </a:rPr>
                <a:t>蓝色分量</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@property</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def r(self):</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return self._</a:t>
              </a:r>
              <a:r>
                <a:rPr lang="x-none" altLang="zh-CN" sz="1600" kern="100" dirty="0">
                  <a:solidFill>
                    <a:srgbClr val="000000"/>
                  </a:solidFill>
                  <a:latin typeface="Times New Roman" panose="02020603050405020304" pitchFamily="18" charset="0"/>
                  <a:ea typeface="宋体" panose="02010600030101010101" pitchFamily="2" charset="-122"/>
                </a:rPr>
                <a:t>r</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solidFill>
                    <a:srgbClr val="000000"/>
                  </a:solidFill>
                  <a:latin typeface="Times New Roman" panose="02020603050405020304" pitchFamily="18" charset="0"/>
                  <a:ea typeface="宋体" panose="02010600030101010101" pitchFamily="2" charset="-122"/>
                </a:rPr>
                <a:t>    @property</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solidFill>
                    <a:srgbClr val="000000"/>
                  </a:solidFill>
                  <a:latin typeface="Times New Roman" panose="02020603050405020304" pitchFamily="18" charset="0"/>
                  <a:ea typeface="宋体" panose="02010600030101010101" pitchFamily="2" charset="-122"/>
                </a:rPr>
                <a:t>    def g(self):</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solidFill>
                    <a:srgbClr val="000000"/>
                  </a:solidFill>
                  <a:latin typeface="Times New Roman" panose="02020603050405020304" pitchFamily="18" charset="0"/>
                  <a:ea typeface="宋体" panose="02010600030101010101" pitchFamily="2" charset="-122"/>
                </a:rPr>
                <a:t>        return self._g</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solidFill>
                    <a:srgbClr val="000000"/>
                  </a:solidFill>
                  <a:latin typeface="Times New Roman" panose="02020603050405020304" pitchFamily="18" charset="0"/>
                  <a:ea typeface="宋体" panose="02010600030101010101" pitchFamily="2" charset="-122"/>
                </a:rPr>
                <a:t>    @property</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solidFill>
                    <a:srgbClr val="000000"/>
                  </a:solidFill>
                  <a:latin typeface="Times New Roman" panose="02020603050405020304" pitchFamily="18" charset="0"/>
                  <a:ea typeface="宋体" panose="02010600030101010101" pitchFamily="2" charset="-122"/>
                </a:rPr>
                <a:t>    def b(self):</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solidFill>
                    <a:srgbClr val="000000"/>
                  </a:solidFill>
                  <a:latin typeface="Times New Roman" panose="02020603050405020304" pitchFamily="18" charset="0"/>
                  <a:ea typeface="宋体" panose="02010600030101010101" pitchFamily="2" charset="-122"/>
                </a:rPr>
                <a:t>        return self._b</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solidFill>
                    <a:srgbClr val="000000"/>
                  </a:solidFill>
                  <a:latin typeface="Times New Roman" panose="02020603050405020304" pitchFamily="18" charset="0"/>
                  <a:ea typeface="宋体" panose="02010600030101010101" pitchFamily="2" charset="-122"/>
                </a:rPr>
                <a:t>    def luminance(self):</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solidFill>
                    <a:srgbClr val="000000"/>
                  </a:solidFill>
                  <a:latin typeface="Times New Roman" panose="02020603050405020304" pitchFamily="18" charset="0"/>
                  <a:ea typeface="宋体" panose="02010600030101010101" pitchFamily="2" charset="-122"/>
                </a:rPr>
                <a:t>        """</a:t>
              </a:r>
              <a:r>
                <a:rPr lang="x-none" altLang="zh-CN" sz="1600" kern="100" dirty="0">
                  <a:solidFill>
                    <a:srgbClr val="000000"/>
                  </a:solidFill>
                  <a:latin typeface="宋体" panose="02010600030101010101" pitchFamily="2" charset="-122"/>
                  <a:ea typeface="宋体" panose="02010600030101010101" pitchFamily="2" charset="-122"/>
                </a:rPr>
                <a:t>计算并返回颜色的亮度</a:t>
              </a:r>
              <a:r>
                <a:rPr lang="x-none" altLang="zh-CN" sz="1600" kern="100" dirty="0">
                  <a:solidFill>
                    <a:srgbClr val="000000"/>
                  </a:solidFill>
                  <a:latin typeface="Times New Roman" panose="02020603050405020304" pitchFamily="18" charset="0"/>
                  <a:ea typeface="宋体" panose="02010600030101010101" pitchFamily="2" charset="-122"/>
                </a:rPr>
                <a:t>"""</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solidFill>
                    <a:srgbClr val="000000"/>
                  </a:solidFill>
                  <a:latin typeface="Times New Roman" panose="02020603050405020304" pitchFamily="18" charset="0"/>
                  <a:ea typeface="宋体" panose="02010600030101010101" pitchFamily="2" charset="-122"/>
                </a:rPr>
                <a:t>        return .299*self._r + .587*self._g + .114*self._b</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solidFill>
                    <a:srgbClr val="000000"/>
                  </a:solidFill>
                  <a:latin typeface="Times New Roman" panose="02020603050405020304" pitchFamily="18" charset="0"/>
                  <a:ea typeface="宋体" panose="02010600030101010101" pitchFamily="2" charset="-122"/>
                </a:rPr>
                <a:t>    def toGray(self):</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solidFill>
                    <a:srgbClr val="000000"/>
                  </a:solidFill>
                  <a:latin typeface="Times New Roman" panose="02020603050405020304" pitchFamily="18" charset="0"/>
                  <a:ea typeface="宋体" panose="02010600030101010101" pitchFamily="2" charset="-122"/>
                </a:rPr>
                <a:t>        """</a:t>
              </a:r>
              <a:r>
                <a:rPr lang="x-none" altLang="zh-CN" sz="1600" kern="100" dirty="0">
                  <a:solidFill>
                    <a:srgbClr val="000000"/>
                  </a:solidFill>
                  <a:latin typeface="宋体" panose="02010600030101010101" pitchFamily="2" charset="-122"/>
                  <a:ea typeface="宋体" panose="02010600030101010101" pitchFamily="2" charset="-122"/>
                </a:rPr>
                <a:t>转换为灰度颜色</a:t>
              </a:r>
              <a:r>
                <a:rPr lang="x-none" altLang="zh-CN" sz="1600" kern="100" dirty="0">
                  <a:solidFill>
                    <a:srgbClr val="000000"/>
                  </a:solidFill>
                  <a:latin typeface="Times New Roman" panose="02020603050405020304" pitchFamily="18" charset="0"/>
                  <a:ea typeface="宋体" panose="02010600030101010101" pitchFamily="2" charset="-122"/>
                </a:rPr>
                <a:t>"""</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solidFill>
                    <a:srgbClr val="000000"/>
                  </a:solidFill>
                  <a:latin typeface="Times New Roman" panose="02020603050405020304" pitchFamily="18" charset="0"/>
                  <a:ea typeface="宋体" panose="02010600030101010101" pitchFamily="2" charset="-122"/>
                </a:rPr>
                <a:t>        y = int(round(self.luminance()))</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solidFill>
                    <a:srgbClr val="000000"/>
                  </a:solidFill>
                  <a:latin typeface="Times New Roman" panose="02020603050405020304" pitchFamily="18" charset="0"/>
                  <a:ea typeface="宋体" panose="02010600030101010101" pitchFamily="2" charset="-122"/>
                </a:rPr>
                <a:t>        return Color(y, y, y)</a:t>
              </a:r>
              <a:endParaRPr lang="zh-CN" altLang="zh-CN" sz="1600" kern="100" dirty="0">
                <a:latin typeface="Times New Roman" panose="02020603050405020304" pitchFamily="18" charset="0"/>
                <a:ea typeface="宋体" panose="02010600030101010101" pitchFamily="2" charset="-122"/>
              </a:endParaRPr>
            </a:p>
          </p:txBody>
        </p:sp>
        <p:sp>
          <p:nvSpPr>
            <p:cNvPr id="3" name="矩形 2"/>
            <p:cNvSpPr/>
            <p:nvPr/>
          </p:nvSpPr>
          <p:spPr>
            <a:xfrm>
              <a:off x="4773787" y="1258443"/>
              <a:ext cx="7418212" cy="5046858"/>
            </a:xfrm>
            <a:prstGeom prst="rect">
              <a:avLst/>
            </a:prstGeom>
          </p:spPr>
          <p:txBody>
            <a:bodyPr>
              <a:spAutoFit/>
            </a:bodyPr>
            <a:lstStyle/>
            <a:p>
              <a:pPr marL="400050" algn="just">
                <a:spcAft>
                  <a:spcPts val="0"/>
                </a:spcAft>
                <a:defRPr/>
              </a:pPr>
              <a:r>
                <a:rPr lang="x-none" altLang="zh-CN" sz="1400" kern="100" dirty="0">
                  <a:solidFill>
                    <a:srgbClr val="000000"/>
                  </a:solidFill>
                  <a:latin typeface="Times New Roman" panose="02020603050405020304" pitchFamily="18" charset="0"/>
                  <a:ea typeface="宋体" panose="02010600030101010101" pitchFamily="2" charset="-122"/>
                </a:rPr>
                <a:t> def isCompatible(self, c):</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solidFill>
                    <a:srgbClr val="000000"/>
                  </a:solidFill>
                  <a:latin typeface="Times New Roman" panose="02020603050405020304" pitchFamily="18" charset="0"/>
                  <a:ea typeface="宋体" panose="02010600030101010101" pitchFamily="2" charset="-122"/>
                </a:rPr>
                <a:t>        """</a:t>
              </a:r>
              <a:r>
                <a:rPr lang="x-none" altLang="zh-CN" sz="1400" kern="100" dirty="0">
                  <a:solidFill>
                    <a:srgbClr val="000000"/>
                  </a:solidFill>
                  <a:latin typeface="宋体" panose="02010600030101010101" pitchFamily="2" charset="-122"/>
                  <a:ea typeface="宋体" panose="02010600030101010101" pitchFamily="2" charset="-122"/>
                </a:rPr>
                <a:t>比较前景色和背景色是否匹配</a:t>
              </a:r>
              <a:r>
                <a:rPr lang="x-none" altLang="zh-CN" sz="1400" kern="100" dirty="0">
                  <a:solidFill>
                    <a:srgbClr val="000000"/>
                  </a:solidFill>
                  <a:latin typeface="Times New Roman" panose="02020603050405020304" pitchFamily="18" charset="0"/>
                  <a:ea typeface="宋体" panose="02010600030101010101" pitchFamily="2" charset="-122"/>
                </a:rPr>
                <a:t>"""</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solidFill>
                    <a:srgbClr val="000000"/>
                  </a:solidFill>
                  <a:latin typeface="Times New Roman" panose="02020603050405020304" pitchFamily="18" charset="0"/>
                  <a:ea typeface="宋体" panose="02010600030101010101" pitchFamily="2" charset="-122"/>
                </a:rPr>
                <a:t>        return abs(self.luminance() - c.luminance()) &gt;= 128.0</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solidFill>
                    <a:srgbClr val="000000"/>
                  </a:solidFill>
                  <a:latin typeface="Times New Roman" panose="02020603050405020304" pitchFamily="18" charset="0"/>
                  <a:ea typeface="宋体" panose="02010600030101010101" pitchFamily="2" charset="-122"/>
                </a:rPr>
                <a:t>    def __str__(self):</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solidFill>
                    <a:srgbClr val="000000"/>
                  </a:solidFill>
                  <a:latin typeface="Times New Roman" panose="02020603050405020304" pitchFamily="18" charset="0"/>
                  <a:ea typeface="宋体" panose="02010600030101010101" pitchFamily="2" charset="-122"/>
                </a:rPr>
                <a:t>        """</a:t>
              </a:r>
              <a:r>
                <a:rPr lang="x-none" altLang="zh-CN" sz="1400" kern="100" dirty="0">
                  <a:solidFill>
                    <a:srgbClr val="000000"/>
                  </a:solidFill>
                  <a:latin typeface="宋体" panose="02010600030101010101" pitchFamily="2" charset="-122"/>
                  <a:ea typeface="宋体" panose="02010600030101010101" pitchFamily="2" charset="-122"/>
                </a:rPr>
                <a:t>重载方法，输出：</a:t>
              </a:r>
              <a:r>
                <a:rPr lang="x-none" altLang="zh-CN" sz="1400" kern="100" dirty="0">
                  <a:solidFill>
                    <a:srgbClr val="000000"/>
                  </a:solidFill>
                  <a:latin typeface="Times New Roman" panose="02020603050405020304" pitchFamily="18" charset="0"/>
                  <a:ea typeface="宋体" panose="02010600030101010101" pitchFamily="2" charset="-122"/>
                </a:rPr>
                <a:t>(r, g, b)"""        </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solidFill>
                    <a:srgbClr val="000000"/>
                  </a:solidFill>
                  <a:latin typeface="Times New Roman" panose="02020603050405020304" pitchFamily="18" charset="0"/>
                  <a:ea typeface="宋体" panose="02010600030101010101" pitchFamily="2" charset="-122"/>
                </a:rPr>
                <a:t>        return '({},{},{})'.format(self._r,self._g,self._b)</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solidFill>
                    <a:srgbClr val="000000"/>
                  </a:solidFill>
                  <a:latin typeface="Times New Roman" panose="02020603050405020304" pitchFamily="18" charset="0"/>
                  <a:ea typeface="宋体" panose="02010600030101010101" pitchFamily="2" charset="-122"/>
                </a:rPr>
                <a:t>#</a:t>
              </a:r>
              <a:r>
                <a:rPr lang="x-none" altLang="zh-CN" sz="1400" kern="100" dirty="0">
                  <a:solidFill>
                    <a:srgbClr val="000000"/>
                  </a:solidFill>
                  <a:latin typeface="宋体" panose="02010600030101010101" pitchFamily="2" charset="-122"/>
                  <a:ea typeface="宋体" panose="02010600030101010101" pitchFamily="2" charset="-122"/>
                </a:rPr>
                <a:t>常用颜色</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solidFill>
                    <a:srgbClr val="000000"/>
                  </a:solidFill>
                  <a:latin typeface="Times New Roman" panose="02020603050405020304" pitchFamily="18" charset="0"/>
                  <a:ea typeface="宋体" panose="02010600030101010101" pitchFamily="2" charset="-122"/>
                </a:rPr>
                <a:t>WHITE      = Color(255, 255, 255)</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solidFill>
                    <a:srgbClr val="000000"/>
                  </a:solidFill>
                  <a:latin typeface="Times New Roman" panose="02020603050405020304" pitchFamily="18" charset="0"/>
                  <a:ea typeface="宋体" panose="02010600030101010101" pitchFamily="2" charset="-122"/>
                </a:rPr>
                <a:t>BLACK      = Color(  0,   0,   0)</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solidFill>
                    <a:srgbClr val="000000"/>
                  </a:solidFill>
                  <a:latin typeface="Times New Roman" panose="02020603050405020304" pitchFamily="18" charset="0"/>
                  <a:ea typeface="宋体" panose="02010600030101010101" pitchFamily="2" charset="-122"/>
                </a:rPr>
                <a:t>RED        = Color(255,   0,   0)</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solidFill>
                    <a:srgbClr val="000000"/>
                  </a:solidFill>
                  <a:latin typeface="Times New Roman" panose="02020603050405020304" pitchFamily="18" charset="0"/>
                  <a:ea typeface="宋体" panose="02010600030101010101" pitchFamily="2" charset="-122"/>
                </a:rPr>
                <a:t>GREEN      = Color(  0, 255,   0)</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solidFill>
                    <a:srgbClr val="000000"/>
                  </a:solidFill>
                  <a:latin typeface="Times New Roman" panose="02020603050405020304" pitchFamily="18" charset="0"/>
                  <a:ea typeface="宋体" panose="02010600030101010101" pitchFamily="2" charset="-122"/>
                </a:rPr>
                <a:t>BLUE       = Color(  0,   0, 255)</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solidFill>
                    <a:srgbClr val="000000"/>
                  </a:solidFill>
                  <a:latin typeface="Times New Roman" panose="02020603050405020304" pitchFamily="18" charset="0"/>
                  <a:ea typeface="宋体" panose="02010600030101010101" pitchFamily="2" charset="-122"/>
                </a:rPr>
                <a:t>CYAN       = Color(  0, 255, 255)</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solidFill>
                    <a:srgbClr val="000000"/>
                  </a:solidFill>
                  <a:latin typeface="Times New Roman" panose="02020603050405020304" pitchFamily="18" charset="0"/>
                  <a:ea typeface="宋体" panose="02010600030101010101" pitchFamily="2" charset="-122"/>
                </a:rPr>
                <a:t>MAGENTA    = Color(255,   0, 255)</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solidFill>
                    <a:srgbClr val="000000"/>
                  </a:solidFill>
                  <a:latin typeface="Times New Roman" panose="02020603050405020304" pitchFamily="18" charset="0"/>
                  <a:ea typeface="宋体" panose="02010600030101010101" pitchFamily="2" charset="-122"/>
                </a:rPr>
                <a:t>YELLOW     = Color(255, 255,   0)</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solidFill>
                    <a:srgbClr val="000000"/>
                  </a:solidFill>
                  <a:latin typeface="Times New Roman" panose="02020603050405020304" pitchFamily="18" charset="0"/>
                  <a:ea typeface="宋体" panose="02010600030101010101" pitchFamily="2" charset="-122"/>
                </a:rPr>
                <a:t>#</a:t>
              </a:r>
              <a:r>
                <a:rPr lang="x-none" altLang="zh-CN" sz="1400" kern="100" dirty="0">
                  <a:solidFill>
                    <a:srgbClr val="000000"/>
                  </a:solidFill>
                  <a:latin typeface="宋体" panose="02010600030101010101" pitchFamily="2" charset="-122"/>
                  <a:ea typeface="宋体" panose="02010600030101010101" pitchFamily="2" charset="-122"/>
                </a:rPr>
                <a:t>测试代码</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solidFill>
                    <a:srgbClr val="000000"/>
                  </a:solidFill>
                  <a:latin typeface="Times New Roman" panose="02020603050405020304" pitchFamily="18" charset="0"/>
                  <a:ea typeface="宋体" panose="02010600030101010101" pitchFamily="2" charset="-122"/>
                </a:rPr>
                <a:t>if __name__ == '__main__':    </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solidFill>
                    <a:srgbClr val="000000"/>
                  </a:solidFill>
                  <a:latin typeface="Times New Roman" panose="02020603050405020304" pitchFamily="18" charset="0"/>
                  <a:ea typeface="宋体" panose="02010600030101010101" pitchFamily="2" charset="-122"/>
                </a:rPr>
                <a:t>    c = Color(255, 200, 0) #ORANGE</a:t>
              </a:r>
              <a:r>
                <a:rPr lang="zh-CN" altLang="zh-CN" sz="1400" kern="100" dirty="0">
                  <a:solidFill>
                    <a:srgbClr val="000000"/>
                  </a:solidFill>
                  <a:latin typeface="Times New Roman" panose="02020603050405020304" pitchFamily="18" charset="0"/>
                  <a:ea typeface="宋体" panose="02010600030101010101" pitchFamily="2" charset="-122"/>
                </a:rPr>
                <a:t>（橙</a:t>
              </a:r>
              <a:r>
                <a:rPr lang="x-none" altLang="zh-CN" sz="1400" kern="100" dirty="0">
                  <a:solidFill>
                    <a:srgbClr val="000000"/>
                  </a:solidFill>
                  <a:latin typeface="宋体" panose="02010600030101010101" pitchFamily="2" charset="-122"/>
                  <a:ea typeface="宋体" panose="02010600030101010101" pitchFamily="2" charset="-122"/>
                </a:rPr>
                <a:t>色</a:t>
              </a:r>
              <a:r>
                <a:rPr lang="zh-CN" altLang="zh-CN" sz="1400" kern="100" dirty="0">
                  <a:solidFill>
                    <a:srgbClr val="000000"/>
                  </a:solidFill>
                  <a:latin typeface="Times New Roman" panose="02020603050405020304" pitchFamily="18" charset="0"/>
                  <a:ea typeface="宋体" panose="02010600030101010101" pitchFamily="2" charset="-122"/>
                </a:rPr>
                <a:t>）</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solidFill>
                    <a:srgbClr val="000000"/>
                  </a:solidFill>
                  <a:latin typeface="Times New Roman" panose="02020603050405020304" pitchFamily="18" charset="0"/>
                  <a:ea typeface="宋体" panose="02010600030101010101" pitchFamily="2" charset="-122"/>
                </a:rPr>
                <a:t>    print('</a:t>
              </a:r>
              <a:r>
                <a:rPr lang="x-none" altLang="zh-CN" sz="1400" kern="100" dirty="0">
                  <a:solidFill>
                    <a:srgbClr val="000000"/>
                  </a:solidFill>
                  <a:latin typeface="宋体" panose="02010600030101010101" pitchFamily="2" charset="-122"/>
                  <a:ea typeface="宋体" panose="02010600030101010101" pitchFamily="2" charset="-122"/>
                </a:rPr>
                <a:t>颜色字符串：</a:t>
              </a:r>
              <a:r>
                <a:rPr lang="x-none" altLang="zh-CN" sz="1400" kern="100" dirty="0">
                  <a:solidFill>
                    <a:srgbClr val="000000"/>
                  </a:solidFill>
                  <a:latin typeface="Times New Roman" panose="02020603050405020304" pitchFamily="18" charset="0"/>
                  <a:ea typeface="宋体" panose="02010600030101010101" pitchFamily="2" charset="-122"/>
                </a:rPr>
                <a:t>{}'.format(c)) #</a:t>
              </a:r>
              <a:r>
                <a:rPr lang="x-none" altLang="zh-CN" sz="1400" kern="100" dirty="0">
                  <a:solidFill>
                    <a:srgbClr val="000000"/>
                  </a:solidFill>
                  <a:latin typeface="宋体" panose="02010600030101010101" pitchFamily="2" charset="-122"/>
                  <a:ea typeface="宋体" panose="02010600030101010101" pitchFamily="2" charset="-122"/>
                </a:rPr>
                <a:t>输出颜色字符串</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solidFill>
                    <a:srgbClr val="000000"/>
                  </a:solidFill>
                  <a:latin typeface="Times New Roman" panose="02020603050405020304" pitchFamily="18" charset="0"/>
                  <a:ea typeface="宋体" panose="02010600030101010101" pitchFamily="2" charset="-122"/>
                </a:rPr>
                <a:t>    print('</a:t>
              </a:r>
              <a:r>
                <a:rPr lang="x-none" altLang="zh-CN" sz="1400" kern="100" dirty="0">
                  <a:solidFill>
                    <a:srgbClr val="000000"/>
                  </a:solidFill>
                  <a:latin typeface="宋体" panose="02010600030101010101" pitchFamily="2" charset="-122"/>
                  <a:ea typeface="宋体" panose="02010600030101010101" pitchFamily="2" charset="-122"/>
                </a:rPr>
                <a:t>颜色分量：</a:t>
              </a:r>
              <a:r>
                <a:rPr lang="x-none" altLang="zh-CN" sz="1400" kern="100" dirty="0">
                  <a:solidFill>
                    <a:srgbClr val="000000"/>
                  </a:solidFill>
                  <a:latin typeface="Times New Roman" panose="02020603050405020304" pitchFamily="18" charset="0"/>
                  <a:ea typeface="宋体" panose="02010600030101010101" pitchFamily="2" charset="-122"/>
                </a:rPr>
                <a:t>r={},g={},b={}'.format(c.r, c.g, c.b)) #</a:t>
              </a:r>
              <a:r>
                <a:rPr lang="x-none" altLang="zh-CN" sz="1400" kern="100" dirty="0">
                  <a:solidFill>
                    <a:srgbClr val="000000"/>
                  </a:solidFill>
                  <a:latin typeface="宋体" panose="02010600030101010101" pitchFamily="2" charset="-122"/>
                  <a:ea typeface="宋体" panose="02010600030101010101" pitchFamily="2" charset="-122"/>
                </a:rPr>
                <a:t>输出个颜色分量</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solidFill>
                    <a:srgbClr val="000000"/>
                  </a:solidFill>
                  <a:latin typeface="Times New Roman" panose="02020603050405020304" pitchFamily="18" charset="0"/>
                  <a:ea typeface="宋体" panose="02010600030101010101" pitchFamily="2" charset="-122"/>
                </a:rPr>
                <a:t>    print('</a:t>
              </a:r>
              <a:r>
                <a:rPr lang="x-none" altLang="zh-CN" sz="1400" kern="100" dirty="0">
                  <a:solidFill>
                    <a:srgbClr val="000000"/>
                  </a:solidFill>
                  <a:latin typeface="宋体" panose="02010600030101010101" pitchFamily="2" charset="-122"/>
                  <a:ea typeface="宋体" panose="02010600030101010101" pitchFamily="2" charset="-122"/>
                </a:rPr>
                <a:t>颜色亮度：</a:t>
              </a:r>
              <a:r>
                <a:rPr lang="x-none" altLang="zh-CN" sz="1400" kern="100" dirty="0">
                  <a:solidFill>
                    <a:srgbClr val="000000"/>
                  </a:solidFill>
                  <a:latin typeface="Times New Roman" panose="02020603050405020304" pitchFamily="18" charset="0"/>
                  <a:ea typeface="宋体" panose="02010600030101010101" pitchFamily="2" charset="-122"/>
                </a:rPr>
                <a:t>{}'.format(c.luminance())) #</a:t>
              </a:r>
              <a:r>
                <a:rPr lang="x-none" altLang="zh-CN" sz="1400" kern="100" dirty="0">
                  <a:solidFill>
                    <a:srgbClr val="000000"/>
                  </a:solidFill>
                  <a:latin typeface="宋体" panose="02010600030101010101" pitchFamily="2" charset="-122"/>
                  <a:ea typeface="宋体" panose="02010600030101010101" pitchFamily="2" charset="-122"/>
                </a:rPr>
                <a:t>输出颜色亮度</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solidFill>
                    <a:srgbClr val="000000"/>
                  </a:solidFill>
                  <a:latin typeface="Times New Roman" panose="02020603050405020304" pitchFamily="18" charset="0"/>
                  <a:ea typeface="宋体" panose="02010600030101010101" pitchFamily="2" charset="-122"/>
                </a:rPr>
                <a:t>    print('</a:t>
              </a:r>
              <a:r>
                <a:rPr lang="x-none" altLang="zh-CN" sz="1400" kern="100" dirty="0">
                  <a:solidFill>
                    <a:srgbClr val="000000"/>
                  </a:solidFill>
                  <a:latin typeface="宋体" panose="02010600030101010101" pitchFamily="2" charset="-122"/>
                  <a:ea typeface="宋体" panose="02010600030101010101" pitchFamily="2" charset="-122"/>
                </a:rPr>
                <a:t>转换为幅度颜色：</a:t>
              </a:r>
              <a:r>
                <a:rPr lang="x-none" altLang="zh-CN" sz="1400" kern="100" dirty="0">
                  <a:solidFill>
                    <a:srgbClr val="000000"/>
                  </a:solidFill>
                  <a:latin typeface="Times New Roman" panose="02020603050405020304" pitchFamily="18" charset="0"/>
                  <a:ea typeface="宋体" panose="02010600030101010101" pitchFamily="2" charset="-122"/>
                </a:rPr>
                <a:t>{}'.format(c.toGray())) #</a:t>
              </a:r>
              <a:r>
                <a:rPr lang="x-none" altLang="zh-CN" sz="1400" kern="100" dirty="0">
                  <a:solidFill>
                    <a:srgbClr val="000000"/>
                  </a:solidFill>
                  <a:latin typeface="宋体" panose="02010600030101010101" pitchFamily="2" charset="-122"/>
                  <a:ea typeface="宋体" panose="02010600030101010101" pitchFamily="2" charset="-122"/>
                </a:rPr>
                <a:t>输出转换后的灰度颜色</a:t>
              </a:r>
              <a:endParaRPr lang="zh-CN" altLang="zh-CN" sz="1400" kern="100" dirty="0">
                <a:latin typeface="Times New Roman" panose="02020603050405020304" pitchFamily="18" charset="0"/>
                <a:ea typeface="宋体" panose="02010600030101010101" pitchFamily="2" charset="-122"/>
              </a:endParaRPr>
            </a:p>
            <a:p>
              <a:pPr marL="400050" indent="228600" algn="just">
                <a:spcAft>
                  <a:spcPts val="0"/>
                </a:spcAft>
                <a:defRPr/>
              </a:pPr>
              <a:r>
                <a:rPr lang="x-none" altLang="zh-CN" sz="1400" kern="100" dirty="0">
                  <a:solidFill>
                    <a:srgbClr val="000000"/>
                  </a:solidFill>
                  <a:latin typeface="Times New Roman" panose="02020603050405020304" pitchFamily="18" charset="0"/>
                  <a:ea typeface="宋体" panose="02010600030101010101" pitchFamily="2" charset="-122"/>
                </a:rPr>
                <a:t>print('{}</a:t>
              </a:r>
              <a:r>
                <a:rPr lang="x-none" altLang="zh-CN" sz="1400" kern="100" dirty="0">
                  <a:solidFill>
                    <a:srgbClr val="000000"/>
                  </a:solidFill>
                  <a:latin typeface="宋体" panose="02010600030101010101" pitchFamily="2" charset="-122"/>
                  <a:ea typeface="宋体" panose="02010600030101010101" pitchFamily="2" charset="-122"/>
                </a:rPr>
                <a:t>和</a:t>
              </a:r>
              <a:r>
                <a:rPr lang="x-none" altLang="zh-CN" sz="1400" kern="100" dirty="0">
                  <a:solidFill>
                    <a:srgbClr val="000000"/>
                  </a:solidFill>
                  <a:latin typeface="Times New Roman" panose="02020603050405020304" pitchFamily="18" charset="0"/>
                  <a:ea typeface="宋体" panose="02010600030101010101" pitchFamily="2" charset="-122"/>
                </a:rPr>
                <a:t>{}</a:t>
              </a:r>
              <a:r>
                <a:rPr lang="x-none" altLang="zh-CN" sz="1400" kern="100" dirty="0">
                  <a:solidFill>
                    <a:srgbClr val="000000"/>
                  </a:solidFill>
                  <a:latin typeface="宋体" panose="02010600030101010101" pitchFamily="2" charset="-122"/>
                  <a:ea typeface="宋体" panose="02010600030101010101" pitchFamily="2" charset="-122"/>
                </a:rPr>
                <a:t>是否匹配：</a:t>
              </a:r>
              <a:r>
                <a:rPr lang="x-none" altLang="zh-CN" sz="1400" kern="100" dirty="0">
                  <a:solidFill>
                    <a:srgbClr val="000000"/>
                  </a:solidFill>
                  <a:latin typeface="Times New Roman" panose="02020603050405020304" pitchFamily="18" charset="0"/>
                  <a:ea typeface="宋体" panose="02010600030101010101" pitchFamily="2" charset="-122"/>
                </a:rPr>
                <a:t>{}'.format(c,RED,c.isCompatible(RED))) #</a:t>
              </a:r>
              <a:r>
                <a:rPr lang="x-none" altLang="zh-CN" sz="1400" kern="100" dirty="0">
                  <a:solidFill>
                    <a:srgbClr val="000000"/>
                  </a:solidFill>
                  <a:latin typeface="宋体" panose="02010600030101010101" pitchFamily="2" charset="-122"/>
                  <a:ea typeface="宋体" panose="02010600030101010101" pitchFamily="2" charset="-122"/>
                </a:rPr>
                <a:t>比较与红色是否匹配</a:t>
              </a:r>
              <a:endParaRPr lang="zh-CN" altLang="en-US" sz="1400" dirty="0"/>
            </a:p>
          </p:txBody>
        </p:sp>
      </p:grpSp>
      <p:pic>
        <p:nvPicPr>
          <p:cNvPr id="8294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22255" y="2732088"/>
            <a:ext cx="3311525" cy="183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6909554"/>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noChangeArrowheads="1"/>
          </p:cNvSpPr>
          <p:nvPr>
            <p:ph type="title"/>
          </p:nvPr>
        </p:nvSpPr>
        <p:spPr>
          <a:xfrm>
            <a:off x="434975" y="101071"/>
            <a:ext cx="7772400" cy="798512"/>
          </a:xfrm>
        </p:spPr>
        <p:txBody>
          <a:bodyPr/>
          <a:lstStyle/>
          <a:p>
            <a:pPr eaLnBrk="1" hangingPunct="1"/>
            <a:r>
              <a:rPr lang="zh-CN" altLang="zh-CN" dirty="0" smtClean="0">
                <a:ea typeface="宋体" panose="02010600030101010101" pitchFamily="2" charset="-122"/>
              </a:rPr>
              <a:t>直方图（</a:t>
            </a:r>
            <a:r>
              <a:rPr lang="en-US" altLang="zh-CN" dirty="0" smtClean="0">
                <a:ea typeface="宋体" panose="02010600030101010101" pitchFamily="2" charset="-122"/>
              </a:rPr>
              <a:t>Histogram</a:t>
            </a:r>
            <a:r>
              <a:rPr lang="zh-CN" altLang="zh-CN" dirty="0" smtClean="0">
                <a:ea typeface="宋体" panose="02010600030101010101" pitchFamily="2" charset="-122"/>
              </a:rPr>
              <a:t>）</a:t>
            </a:r>
            <a:endParaRPr lang="zh-CN" altLang="en-US" dirty="0" smtClean="0">
              <a:ea typeface="宋体" panose="02010600030101010101" pitchFamily="2" charset="-122"/>
            </a:endParaRPr>
          </a:p>
        </p:txBody>
      </p:sp>
      <p:pic>
        <p:nvPicPr>
          <p:cNvPr id="83971"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21175" y="899583"/>
            <a:ext cx="7214659" cy="160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270933" y="1101725"/>
            <a:ext cx="6096000" cy="5756275"/>
          </a:xfrm>
          <a:prstGeom prst="rect">
            <a:avLst/>
          </a:prstGeom>
        </p:spPr>
        <p:txBody>
          <a:bodyPr>
            <a:spAutoFit/>
          </a:bodyPr>
          <a:lstStyle/>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import random</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import math</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class Stat:</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def __init__(self, n):</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self._data = []</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for i in range(n):</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self._data.append(0)</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def addDataPoint(self, i):</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a:t>
            </a:r>
            <a:r>
              <a:rPr lang="x-none" altLang="zh-CN" sz="1600" kern="100" dirty="0">
                <a:latin typeface="宋体" panose="02010600030101010101" pitchFamily="2" charset="-122"/>
                <a:ea typeface="宋体" panose="02010600030101010101" pitchFamily="2" charset="-122"/>
              </a:rPr>
              <a:t>增加数据点</a:t>
            </a:r>
            <a:r>
              <a:rPr lang="x-none" altLang="zh-CN" sz="1600" kern="100" dirty="0">
                <a:latin typeface="Times New Roman" panose="02020603050405020304" pitchFamily="18" charset="0"/>
                <a:ea typeface="宋体" panose="02010600030101010101" pitchFamily="2" charset="-122"/>
              </a:rPr>
              <a:t>"""</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self._data[i] += 1</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def count(self):</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a:t>
            </a:r>
            <a:r>
              <a:rPr lang="zh-CN" altLang="zh-CN" sz="1600" kern="100" dirty="0">
                <a:latin typeface="Times New Roman" panose="02020603050405020304" pitchFamily="18" charset="0"/>
                <a:ea typeface="宋体" panose="02010600030101010101" pitchFamily="2" charset="-122"/>
              </a:rPr>
              <a:t>计算数据点个数之和（统计数据点个数）</a:t>
            </a:r>
            <a:r>
              <a:rPr lang="x-none" altLang="zh-CN" sz="1600" kern="100" dirty="0">
                <a:latin typeface="Times New Roman" panose="02020603050405020304" pitchFamily="18" charset="0"/>
                <a:ea typeface="宋体" panose="02010600030101010101" pitchFamily="2" charset="-122"/>
              </a:rPr>
              <a:t>"""</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return sum(self._data)</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def mean(self):</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a:t>
            </a:r>
            <a:r>
              <a:rPr lang="x-none" altLang="zh-CN" sz="1600" kern="100" dirty="0">
                <a:latin typeface="宋体" panose="02010600030101010101" pitchFamily="2" charset="-122"/>
                <a:ea typeface="宋体" panose="02010600030101010101" pitchFamily="2" charset="-122"/>
              </a:rPr>
              <a:t>计算</a:t>
            </a:r>
            <a:r>
              <a:rPr lang="zh-CN" altLang="zh-CN" sz="1600" kern="100" dirty="0">
                <a:latin typeface="Times New Roman" panose="02020603050405020304" pitchFamily="18" charset="0"/>
                <a:ea typeface="宋体" panose="02010600030101010101" pitchFamily="2" charset="-122"/>
              </a:rPr>
              <a:t>各数据点个数的</a:t>
            </a:r>
            <a:r>
              <a:rPr lang="x-none" altLang="zh-CN" sz="1600" kern="100" dirty="0">
                <a:latin typeface="宋体" panose="02010600030101010101" pitchFamily="2" charset="-122"/>
                <a:ea typeface="宋体" panose="02010600030101010101" pitchFamily="2" charset="-122"/>
              </a:rPr>
              <a:t>平均值</a:t>
            </a:r>
            <a:r>
              <a:rPr lang="x-none" altLang="zh-CN" sz="1600" kern="100" dirty="0">
                <a:latin typeface="Times New Roman" panose="02020603050405020304" pitchFamily="18" charset="0"/>
                <a:ea typeface="宋体" panose="02010600030101010101" pitchFamily="2" charset="-122"/>
              </a:rPr>
              <a:t>"""</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return sum(self._data)/len(self._data)</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def max(self):</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a:t>
            </a:r>
            <a:r>
              <a:rPr lang="x-none" altLang="zh-CN" sz="1600" kern="100" dirty="0">
                <a:latin typeface="宋体" panose="02010600030101010101" pitchFamily="2" charset="-122"/>
                <a:ea typeface="宋体" panose="02010600030101010101" pitchFamily="2" charset="-122"/>
              </a:rPr>
              <a:t>计算</a:t>
            </a:r>
            <a:r>
              <a:rPr lang="zh-CN" altLang="zh-CN" sz="1600" kern="100" dirty="0">
                <a:latin typeface="Times New Roman" panose="02020603050405020304" pitchFamily="18" charset="0"/>
                <a:ea typeface="宋体" panose="02010600030101010101" pitchFamily="2" charset="-122"/>
              </a:rPr>
              <a:t>各数据点个数的</a:t>
            </a:r>
            <a:r>
              <a:rPr lang="x-none" altLang="zh-CN" sz="1600" kern="100" dirty="0">
                <a:latin typeface="宋体" panose="02010600030101010101" pitchFamily="2" charset="-122"/>
                <a:ea typeface="宋体" panose="02010600030101010101" pitchFamily="2" charset="-122"/>
              </a:rPr>
              <a:t>最大值</a:t>
            </a:r>
            <a:r>
              <a:rPr lang="x-none" altLang="zh-CN" sz="1600" kern="100" dirty="0">
                <a:latin typeface="Times New Roman" panose="02020603050405020304" pitchFamily="18" charset="0"/>
                <a:ea typeface="宋体" panose="02010600030101010101" pitchFamily="2" charset="-122"/>
              </a:rPr>
              <a:t>"""</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return max(self._data)</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def min(self):</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a:t>
            </a:r>
            <a:r>
              <a:rPr lang="x-none" altLang="zh-CN" sz="1600" kern="100" dirty="0">
                <a:latin typeface="宋体" panose="02010600030101010101" pitchFamily="2" charset="-122"/>
                <a:ea typeface="宋体" panose="02010600030101010101" pitchFamily="2" charset="-122"/>
              </a:rPr>
              <a:t>计算</a:t>
            </a:r>
            <a:r>
              <a:rPr lang="zh-CN" altLang="zh-CN" sz="1600" kern="100" dirty="0">
                <a:latin typeface="Times New Roman" panose="02020603050405020304" pitchFamily="18" charset="0"/>
                <a:ea typeface="宋体" panose="02010600030101010101" pitchFamily="2" charset="-122"/>
              </a:rPr>
              <a:t>各数据点个数的</a:t>
            </a:r>
            <a:r>
              <a:rPr lang="x-none" altLang="zh-CN" sz="1600" kern="100" dirty="0">
                <a:latin typeface="宋体" panose="02010600030101010101" pitchFamily="2" charset="-122"/>
                <a:ea typeface="宋体" panose="02010600030101010101" pitchFamily="2" charset="-122"/>
              </a:rPr>
              <a:t>最小值</a:t>
            </a:r>
            <a:r>
              <a:rPr lang="x-none" altLang="zh-CN" sz="1600" kern="100" dirty="0">
                <a:latin typeface="Times New Roman" panose="02020603050405020304" pitchFamily="18" charset="0"/>
                <a:ea typeface="宋体" panose="02010600030101010101" pitchFamily="2" charset="-122"/>
              </a:rPr>
              <a:t>"""</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return min(self._data)</a:t>
            </a:r>
            <a:endParaRPr lang="zh-CN" altLang="zh-CN" sz="16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600" kern="100" dirty="0">
                <a:latin typeface="Times New Roman" panose="02020603050405020304" pitchFamily="18" charset="0"/>
                <a:ea typeface="宋体" panose="02010600030101010101" pitchFamily="2" charset="-122"/>
              </a:rPr>
              <a:t>    </a:t>
            </a:r>
            <a:endParaRPr lang="zh-CN" altLang="zh-CN" sz="1600" kern="100" dirty="0">
              <a:latin typeface="Times New Roman" panose="02020603050405020304" pitchFamily="18" charset="0"/>
              <a:ea typeface="宋体" panose="02010600030101010101" pitchFamily="2" charset="-122"/>
            </a:endParaRPr>
          </a:p>
        </p:txBody>
      </p:sp>
      <p:sp>
        <p:nvSpPr>
          <p:cNvPr id="4" name="矩形 3"/>
          <p:cNvSpPr/>
          <p:nvPr/>
        </p:nvSpPr>
        <p:spPr>
          <a:xfrm>
            <a:off x="5159375" y="2635250"/>
            <a:ext cx="6096000" cy="3662363"/>
          </a:xfrm>
          <a:prstGeom prst="rect">
            <a:avLst/>
          </a:prstGeom>
        </p:spPr>
        <p:txBody>
          <a:bodyPr>
            <a:spAutoFit/>
          </a:bodyPr>
          <a:lstStyle/>
          <a:p>
            <a:pPr marL="400050" algn="just">
              <a:spcAft>
                <a:spcPts val="0"/>
              </a:spcAft>
              <a:defRPr/>
            </a:pPr>
            <a:r>
              <a:rPr lang="x-none" altLang="zh-CN" sz="1400" kern="100" dirty="0">
                <a:latin typeface="Times New Roman" panose="02020603050405020304" pitchFamily="18" charset="0"/>
                <a:ea typeface="宋体" panose="02010600030101010101" pitchFamily="2" charset="-122"/>
              </a:rPr>
              <a:t>def draw(self):</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latin typeface="Times New Roman" panose="02020603050405020304" pitchFamily="18" charset="0"/>
                <a:ea typeface="宋体" panose="02010600030101010101" pitchFamily="2" charset="-122"/>
              </a:rPr>
              <a:t>        """</a:t>
            </a:r>
            <a:r>
              <a:rPr lang="x-none" altLang="zh-CN" sz="1400" kern="100" dirty="0">
                <a:latin typeface="宋体" panose="02010600030101010101" pitchFamily="2" charset="-122"/>
                <a:ea typeface="宋体" panose="02010600030101010101" pitchFamily="2" charset="-122"/>
              </a:rPr>
              <a:t>绘制简易直方图</a:t>
            </a:r>
            <a:r>
              <a:rPr lang="x-none" altLang="zh-CN" sz="1400" kern="100" dirty="0">
                <a:latin typeface="Times New Roman" panose="02020603050405020304" pitchFamily="18" charset="0"/>
                <a:ea typeface="宋体" panose="02010600030101010101" pitchFamily="2" charset="-122"/>
              </a:rPr>
              <a:t>"""</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latin typeface="Times New Roman" panose="02020603050405020304" pitchFamily="18" charset="0"/>
                <a:ea typeface="宋体" panose="02010600030101010101" pitchFamily="2" charset="-122"/>
              </a:rPr>
              <a:t>        for i in self._data:</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latin typeface="Times New Roman" panose="02020603050405020304" pitchFamily="18" charset="0"/>
                <a:ea typeface="宋体" panose="02010600030101010101" pitchFamily="2" charset="-122"/>
              </a:rPr>
              <a:t>            print('#'* i)</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latin typeface="Times New Roman" panose="02020603050405020304" pitchFamily="18" charset="0"/>
                <a:ea typeface="宋体" panose="02010600030101010101" pitchFamily="2" charset="-122"/>
              </a:rPr>
              <a:t>#</a:t>
            </a:r>
            <a:r>
              <a:rPr lang="x-none" altLang="zh-CN" sz="1400" kern="100" dirty="0">
                <a:latin typeface="宋体" panose="02010600030101010101" pitchFamily="2" charset="-122"/>
                <a:ea typeface="宋体" panose="02010600030101010101" pitchFamily="2" charset="-122"/>
              </a:rPr>
              <a:t>测试代码</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latin typeface="Times New Roman" panose="02020603050405020304" pitchFamily="18" charset="0"/>
                <a:ea typeface="宋体" panose="02010600030101010101" pitchFamily="2" charset="-122"/>
              </a:rPr>
              <a:t>if __name__ == '__main__':    </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latin typeface="Times New Roman" panose="02020603050405020304" pitchFamily="18" charset="0"/>
                <a:ea typeface="宋体" panose="02010600030101010101" pitchFamily="2" charset="-122"/>
              </a:rPr>
              <a:t>    #</a:t>
            </a:r>
            <a:r>
              <a:rPr lang="x-none" altLang="zh-CN" sz="1400" kern="100" dirty="0">
                <a:latin typeface="宋体" panose="02010600030101010101" pitchFamily="2" charset="-122"/>
                <a:ea typeface="宋体" panose="02010600030101010101" pitchFamily="2" charset="-122"/>
              </a:rPr>
              <a:t>随机生成</a:t>
            </a:r>
            <a:r>
              <a:rPr lang="x-none" altLang="zh-CN" sz="1400" kern="100" dirty="0">
                <a:latin typeface="Times New Roman" panose="02020603050405020304" pitchFamily="18" charset="0"/>
                <a:ea typeface="宋体" panose="02010600030101010101" pitchFamily="2" charset="-122"/>
              </a:rPr>
              <a:t>100</a:t>
            </a:r>
            <a:r>
              <a:rPr lang="x-none" altLang="zh-CN" sz="1400" kern="100" dirty="0">
                <a:latin typeface="宋体" panose="02010600030101010101" pitchFamily="2" charset="-122"/>
                <a:ea typeface="宋体" panose="02010600030101010101" pitchFamily="2" charset="-122"/>
              </a:rPr>
              <a:t>个的</a:t>
            </a:r>
            <a:r>
              <a:rPr lang="x-none" altLang="zh-CN" sz="1400" kern="100" dirty="0">
                <a:latin typeface="Times New Roman" panose="02020603050405020304" pitchFamily="18" charset="0"/>
                <a:ea typeface="宋体" panose="02010600030101010101" pitchFamily="2" charset="-122"/>
              </a:rPr>
              <a:t>0</a:t>
            </a:r>
            <a:r>
              <a:rPr lang="x-none" altLang="zh-CN" sz="1400" kern="100" dirty="0">
                <a:latin typeface="宋体" panose="02010600030101010101" pitchFamily="2" charset="-122"/>
                <a:ea typeface="宋体" panose="02010600030101010101" pitchFamily="2" charset="-122"/>
              </a:rPr>
              <a:t>到</a:t>
            </a:r>
            <a:r>
              <a:rPr lang="x-none" altLang="zh-CN" sz="1400" kern="100" dirty="0">
                <a:latin typeface="Times New Roman" panose="02020603050405020304" pitchFamily="18" charset="0"/>
                <a:ea typeface="宋体" panose="02010600030101010101" pitchFamily="2" charset="-122"/>
              </a:rPr>
              <a:t>9</a:t>
            </a:r>
            <a:r>
              <a:rPr lang="x-none" altLang="zh-CN" sz="1400" kern="100" dirty="0">
                <a:latin typeface="宋体" panose="02010600030101010101" pitchFamily="2" charset="-122"/>
                <a:ea typeface="宋体" panose="02010600030101010101" pitchFamily="2" charset="-122"/>
              </a:rPr>
              <a:t>的数</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latin typeface="Times New Roman" panose="02020603050405020304" pitchFamily="18" charset="0"/>
                <a:ea typeface="宋体" panose="02010600030101010101" pitchFamily="2" charset="-122"/>
              </a:rPr>
              <a:t>    st = Stat(10)</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latin typeface="Times New Roman" panose="02020603050405020304" pitchFamily="18" charset="0"/>
                <a:ea typeface="宋体" panose="02010600030101010101" pitchFamily="2" charset="-122"/>
              </a:rPr>
              <a:t>    for i in range(100):</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latin typeface="Times New Roman" panose="02020603050405020304" pitchFamily="18" charset="0"/>
                <a:ea typeface="宋体" panose="02010600030101010101" pitchFamily="2" charset="-122"/>
              </a:rPr>
              <a:t>        score = random.randrange(0,10)</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latin typeface="Times New Roman" panose="02020603050405020304" pitchFamily="18" charset="0"/>
                <a:ea typeface="宋体" panose="02010600030101010101" pitchFamily="2" charset="-122"/>
              </a:rPr>
              <a:t>        st.addDataPoint(math.floor(score))</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latin typeface="Times New Roman" panose="02020603050405020304" pitchFamily="18" charset="0"/>
                <a:ea typeface="宋体" panose="02010600030101010101" pitchFamily="2" charset="-122"/>
              </a:rPr>
              <a:t>    print('</a:t>
            </a:r>
            <a:r>
              <a:rPr lang="zh-CN" altLang="zh-CN" sz="1400" kern="100" dirty="0">
                <a:latin typeface="Times New Roman" panose="02020603050405020304" pitchFamily="18" charset="0"/>
                <a:ea typeface="宋体" panose="02010600030101010101" pitchFamily="2" charset="-122"/>
              </a:rPr>
              <a:t>数据点个数</a:t>
            </a:r>
            <a:r>
              <a:rPr lang="x-none" altLang="zh-CN" sz="1400" kern="100" dirty="0">
                <a:latin typeface="宋体" panose="02010600030101010101" pitchFamily="2" charset="-122"/>
                <a:ea typeface="宋体" panose="02010600030101010101" pitchFamily="2" charset="-122"/>
              </a:rPr>
              <a:t>：</a:t>
            </a:r>
            <a:r>
              <a:rPr lang="x-none" altLang="zh-CN" sz="1400" kern="100" dirty="0">
                <a:latin typeface="Times New Roman" panose="02020603050405020304" pitchFamily="18" charset="0"/>
                <a:ea typeface="宋体" panose="02010600030101010101" pitchFamily="2" charset="-122"/>
              </a:rPr>
              <a:t>{}'.format(st.count()))</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latin typeface="Times New Roman" panose="02020603050405020304" pitchFamily="18" charset="0"/>
                <a:ea typeface="宋体" panose="02010600030101010101" pitchFamily="2" charset="-122"/>
              </a:rPr>
              <a:t>    print('</a:t>
            </a:r>
            <a:r>
              <a:rPr lang="zh-CN" altLang="zh-CN" sz="1400" kern="100" dirty="0">
                <a:latin typeface="Times New Roman" panose="02020603050405020304" pitchFamily="18" charset="0"/>
                <a:ea typeface="宋体" panose="02010600030101010101" pitchFamily="2" charset="-122"/>
              </a:rPr>
              <a:t>数据点个数的</a:t>
            </a:r>
            <a:r>
              <a:rPr lang="x-none" altLang="zh-CN" sz="1400" kern="100" dirty="0">
                <a:latin typeface="宋体" panose="02010600030101010101" pitchFamily="2" charset="-122"/>
                <a:ea typeface="宋体" panose="02010600030101010101" pitchFamily="2" charset="-122"/>
              </a:rPr>
              <a:t>平均值：</a:t>
            </a:r>
            <a:r>
              <a:rPr lang="x-none" altLang="zh-CN" sz="1400" kern="100" dirty="0">
                <a:latin typeface="Times New Roman" panose="02020603050405020304" pitchFamily="18" charset="0"/>
                <a:ea typeface="宋体" panose="02010600030101010101" pitchFamily="2" charset="-122"/>
              </a:rPr>
              <a:t>{}'.format(st.mean()))</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latin typeface="Times New Roman" panose="02020603050405020304" pitchFamily="18" charset="0"/>
                <a:ea typeface="宋体" panose="02010600030101010101" pitchFamily="2" charset="-122"/>
              </a:rPr>
              <a:t>    print('</a:t>
            </a:r>
            <a:r>
              <a:rPr lang="zh-CN" altLang="zh-CN" sz="1400" kern="100" dirty="0">
                <a:latin typeface="Times New Roman" panose="02020603050405020304" pitchFamily="18" charset="0"/>
                <a:ea typeface="宋体" panose="02010600030101010101" pitchFamily="2" charset="-122"/>
              </a:rPr>
              <a:t>数据点个数的</a:t>
            </a:r>
            <a:r>
              <a:rPr lang="x-none" altLang="zh-CN" sz="1400" kern="100" dirty="0">
                <a:latin typeface="宋体" panose="02010600030101010101" pitchFamily="2" charset="-122"/>
                <a:ea typeface="宋体" panose="02010600030101010101" pitchFamily="2" charset="-122"/>
              </a:rPr>
              <a:t>最大值：</a:t>
            </a:r>
            <a:r>
              <a:rPr lang="x-none" altLang="zh-CN" sz="1400" kern="100" dirty="0">
                <a:latin typeface="Times New Roman" panose="02020603050405020304" pitchFamily="18" charset="0"/>
                <a:ea typeface="宋体" panose="02010600030101010101" pitchFamily="2" charset="-122"/>
              </a:rPr>
              <a:t>{}'.format(st.max()))</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latin typeface="Times New Roman" panose="02020603050405020304" pitchFamily="18" charset="0"/>
                <a:ea typeface="宋体" panose="02010600030101010101" pitchFamily="2" charset="-122"/>
              </a:rPr>
              <a:t>    print('</a:t>
            </a:r>
            <a:r>
              <a:rPr lang="zh-CN" altLang="zh-CN" sz="1400" kern="100" dirty="0">
                <a:latin typeface="Times New Roman" panose="02020603050405020304" pitchFamily="18" charset="0"/>
                <a:ea typeface="宋体" panose="02010600030101010101" pitchFamily="2" charset="-122"/>
              </a:rPr>
              <a:t>数据点个数的</a:t>
            </a:r>
            <a:r>
              <a:rPr lang="x-none" altLang="zh-CN" sz="1400" kern="100" dirty="0">
                <a:latin typeface="宋体" panose="02010600030101010101" pitchFamily="2" charset="-122"/>
                <a:ea typeface="宋体" panose="02010600030101010101" pitchFamily="2" charset="-122"/>
              </a:rPr>
              <a:t>最小值：</a:t>
            </a:r>
            <a:r>
              <a:rPr lang="x-none" altLang="zh-CN" sz="1400" kern="100" dirty="0">
                <a:latin typeface="Times New Roman" panose="02020603050405020304" pitchFamily="18" charset="0"/>
                <a:ea typeface="宋体" panose="02010600030101010101" pitchFamily="2" charset="-122"/>
              </a:rPr>
              <a:t>{}'.format(st.min()))</a:t>
            </a:r>
            <a:endParaRPr lang="zh-CN" altLang="zh-CN" sz="1400" kern="100" dirty="0">
              <a:latin typeface="Times New Roman" panose="02020603050405020304" pitchFamily="18" charset="0"/>
              <a:ea typeface="宋体" panose="02010600030101010101" pitchFamily="2" charset="-122"/>
            </a:endParaRPr>
          </a:p>
          <a:p>
            <a:pPr marL="400050" algn="just">
              <a:spcAft>
                <a:spcPts val="0"/>
              </a:spcAft>
              <a:defRPr/>
            </a:pPr>
            <a:r>
              <a:rPr lang="x-none" altLang="zh-CN" sz="1400" kern="100" dirty="0">
                <a:latin typeface="Times New Roman" panose="02020603050405020304" pitchFamily="18" charset="0"/>
                <a:ea typeface="宋体" panose="02010600030101010101" pitchFamily="2" charset="-122"/>
              </a:rPr>
              <a:t>    st.draw()       #</a:t>
            </a:r>
            <a:r>
              <a:rPr lang="x-none" altLang="zh-CN" sz="1400" kern="100" dirty="0">
                <a:latin typeface="宋体" panose="02010600030101010101" pitchFamily="2" charset="-122"/>
                <a:ea typeface="宋体" panose="02010600030101010101" pitchFamily="2" charset="-122"/>
              </a:rPr>
              <a:t>绘制简易直方图</a:t>
            </a:r>
            <a:endParaRPr lang="zh-CN" altLang="zh-CN" sz="1400" kern="100" dirty="0">
              <a:latin typeface="Times New Roman" panose="02020603050405020304" pitchFamily="18" charset="0"/>
              <a:ea typeface="宋体" panose="02010600030101010101" pitchFamily="2" charset="-122"/>
            </a:endParaRPr>
          </a:p>
        </p:txBody>
      </p:sp>
      <p:pic>
        <p:nvPicPr>
          <p:cNvPr id="83974" name="图片 9"/>
          <p:cNvPicPr>
            <a:picLocks noChangeAspect="1" noChangeArrowheads="1"/>
          </p:cNvPicPr>
          <p:nvPr/>
        </p:nvPicPr>
        <p:blipFill>
          <a:blip r:embed="rId3">
            <a:extLst>
              <a:ext uri="{28A0092B-C50C-407E-A947-70E740481C1C}">
                <a14:useLocalDpi xmlns:a14="http://schemas.microsoft.com/office/drawing/2010/main" val="0"/>
              </a:ext>
            </a:extLst>
          </a:blip>
          <a:srcRect t="1370" b="-2"/>
          <a:stretch>
            <a:fillRect/>
          </a:stretch>
        </p:blipFill>
        <p:spPr bwMode="auto">
          <a:xfrm>
            <a:off x="9409113" y="2708275"/>
            <a:ext cx="2374900" cy="2305050"/>
          </a:xfrm>
          <a:prstGeom prst="rect">
            <a:avLst/>
          </a:prstGeom>
          <a:noFill/>
          <a:ln w="9525">
            <a:solidFill>
              <a:srgbClr val="00206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658212"/>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6.5  </a:t>
            </a:r>
            <a:r>
              <a:rPr lang="zh-CN" altLang="en-US">
                <a:sym typeface="+mn-ea"/>
              </a:rPr>
              <a:t>综合案例解析</a:t>
            </a:r>
            <a:endParaRPr lang="zh-CN" altLang="en-US"/>
          </a:p>
        </p:txBody>
      </p:sp>
      <p:sp>
        <p:nvSpPr>
          <p:cNvPr id="3" name="内容占位符 2"/>
          <p:cNvSpPr>
            <a:spLocks noGrp="1"/>
          </p:cNvSpPr>
          <p:nvPr>
            <p:ph idx="1"/>
          </p:nvPr>
        </p:nvSpPr>
        <p:spPr/>
        <p:txBody>
          <a:bodyPr/>
          <a:lstStyle/>
          <a:p>
            <a:pPr fontAlgn="base"/>
            <a:r>
              <a:rPr lang="zh-CN" altLang="en-US" sz="2400" b="1" dirty="0">
                <a:sym typeface="+mn-ea"/>
              </a:rPr>
              <a:t>例</a:t>
            </a:r>
            <a:r>
              <a:rPr lang="en-US" altLang="zh-CN" sz="2400" b="1" dirty="0">
                <a:sym typeface="+mn-ea"/>
              </a:rPr>
              <a:t>6-2</a:t>
            </a:r>
            <a:r>
              <a:rPr lang="en-US" altLang="zh-CN" sz="2400" dirty="0">
                <a:sym typeface="+mn-ea"/>
              </a:rPr>
              <a:t>  </a:t>
            </a:r>
            <a:r>
              <a:rPr lang="zh-CN" altLang="en-US" sz="2400" dirty="0">
                <a:sym typeface="+mn-ea"/>
              </a:rPr>
              <a:t>自定义队列结构，实现入队、出队操作。</a:t>
            </a:r>
            <a:endParaRPr lang="zh-CN" altLang="en-US" sz="2400" strike="noStrike" noProof="1"/>
          </a:p>
          <a:p>
            <a:pPr marL="0" indent="0" fontAlgn="base">
              <a:buNone/>
            </a:pPr>
            <a:endParaRPr lang="zh-CN" altLang="en-US" sz="2400" strike="noStrike" noProof="1">
              <a:hlinkClick r:id="rId2" action="ppaction://hlinkfile"/>
            </a:endParaRPr>
          </a:p>
          <a:p>
            <a:pPr marL="0" indent="0" fontAlgn="base">
              <a:buNone/>
            </a:pPr>
            <a:r>
              <a:rPr lang="zh-CN" altLang="en-US" sz="2400" dirty="0"/>
              <a:t>code\myQueue.py</a:t>
            </a:r>
          </a:p>
        </p:txBody>
      </p:sp>
      <p:sp>
        <p:nvSpPr>
          <p:cNvPr id="4" name="灯片编号占位符 3"/>
          <p:cNvSpPr>
            <a:spLocks noGrp="1"/>
          </p:cNvSpPr>
          <p:nvPr>
            <p:ph type="sldNum" sz="quarter" idx="12"/>
          </p:nvPr>
        </p:nvSpPr>
        <p:spPr/>
        <p:txBody>
          <a:bodyPr/>
          <a:lstStyle/>
          <a:p>
            <a:fld id="{565CE74E-AB26-4998-AD42-012C4C1AD076}" type="slidenum">
              <a:rPr lang="zh-CN" altLang="en-US" smtClean="0"/>
              <a:t>47</a:t>
            </a:fld>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6.5  </a:t>
            </a:r>
            <a:r>
              <a:rPr lang="zh-CN" altLang="en-US">
                <a:sym typeface="+mn-ea"/>
              </a:rPr>
              <a:t>综合案例解析</a:t>
            </a:r>
            <a:endParaRPr lang="zh-CN" altLang="en-US"/>
          </a:p>
        </p:txBody>
      </p:sp>
      <p:sp>
        <p:nvSpPr>
          <p:cNvPr id="3" name="内容占位符 2"/>
          <p:cNvSpPr>
            <a:spLocks noGrp="1"/>
          </p:cNvSpPr>
          <p:nvPr>
            <p:ph idx="1"/>
          </p:nvPr>
        </p:nvSpPr>
        <p:spPr/>
        <p:txBody>
          <a:bodyPr/>
          <a:lstStyle/>
          <a:p>
            <a:pPr fontAlgn="base">
              <a:lnSpc>
                <a:spcPct val="150000"/>
              </a:lnSpc>
            </a:pPr>
            <a:r>
              <a:rPr lang="zh-CN" altLang="en-US" sz="2400" b="1">
                <a:sym typeface="+mn-ea"/>
              </a:rPr>
              <a:t>例</a:t>
            </a:r>
            <a:r>
              <a:rPr lang="en-US" altLang="zh-CN" sz="2400" b="1">
                <a:sym typeface="+mn-ea"/>
              </a:rPr>
              <a:t>6-3</a:t>
            </a:r>
            <a:r>
              <a:rPr lang="en-US" altLang="zh-CN" sz="2400">
                <a:sym typeface="+mn-ea"/>
              </a:rPr>
              <a:t>  </a:t>
            </a:r>
            <a:r>
              <a:rPr lang="zh-CN" altLang="en-US" sz="2400">
                <a:sym typeface="+mn-ea"/>
              </a:rPr>
              <a:t>设计自定义栈类，模拟入栈、出栈、判断栈是否为空、是否已满以及改变栈大小等操作。</a:t>
            </a:r>
          </a:p>
          <a:p>
            <a:pPr marL="0" indent="0" fontAlgn="base">
              <a:buNone/>
            </a:pPr>
            <a:endParaRPr lang="zh-CN" altLang="en-US" sz="2400" strike="noStrike" noProof="1">
              <a:hlinkClick r:id="rId2" action="ppaction://hlinkfile"/>
            </a:endParaRPr>
          </a:p>
          <a:p>
            <a:pPr marL="0" indent="0" fontAlgn="base">
              <a:buNone/>
            </a:pPr>
            <a:r>
              <a:rPr lang="zh-CN" altLang="en-US" sz="2400">
                <a:sym typeface="+mn-ea"/>
              </a:rPr>
              <a:t>code\stackDfg.py</a:t>
            </a:r>
            <a:endParaRPr lang="zh-CN" altLang="en-US" sz="2400"/>
          </a:p>
        </p:txBody>
      </p:sp>
      <p:sp>
        <p:nvSpPr>
          <p:cNvPr id="4" name="灯片编号占位符 3"/>
          <p:cNvSpPr>
            <a:spLocks noGrp="1"/>
          </p:cNvSpPr>
          <p:nvPr>
            <p:ph type="sldNum" sz="quarter" idx="12"/>
          </p:nvPr>
        </p:nvSpPr>
        <p:spPr/>
        <p:txBody>
          <a:bodyPr/>
          <a:lstStyle/>
          <a:p>
            <a:fld id="{565CE74E-AB26-4998-AD42-012C4C1AD076}" type="slidenum">
              <a:rPr lang="zh-CN" altLang="en-US" smtClean="0"/>
              <a:t>48</a:t>
            </a:fld>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6.5  </a:t>
            </a:r>
            <a:r>
              <a:rPr lang="zh-CN" altLang="en-US">
                <a:sym typeface="+mn-ea"/>
              </a:rPr>
              <a:t>综合案例解析</a:t>
            </a:r>
            <a:endParaRPr lang="en-US"/>
          </a:p>
        </p:txBody>
      </p:sp>
      <p:sp>
        <p:nvSpPr>
          <p:cNvPr id="3" name="Content Placeholder 2"/>
          <p:cNvSpPr>
            <a:spLocks noGrp="1"/>
          </p:cNvSpPr>
          <p:nvPr>
            <p:ph idx="1"/>
          </p:nvPr>
        </p:nvSpPr>
        <p:spPr/>
        <p:txBody>
          <a:bodyPr/>
          <a:lstStyle/>
          <a:p>
            <a:r>
              <a:rPr lang="en-US" sz="2400" b="1"/>
              <a:t>例6-4</a:t>
            </a:r>
            <a:r>
              <a:rPr lang="en-US" sz="2400"/>
              <a:t>  自定义三维向量类。</a:t>
            </a:r>
          </a:p>
          <a:p>
            <a:pPr marL="0" indent="0">
              <a:buNone/>
            </a:pPr>
            <a:endParaRPr lang="en-US"/>
          </a:p>
          <a:p>
            <a:pPr marL="0" indent="0">
              <a:buNone/>
            </a:pPr>
            <a:r>
              <a:rPr lang="en-US" sz="2400"/>
              <a:t>code\vector3D.py</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49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6.1  </a:t>
            </a:r>
            <a:r>
              <a:rPr lang="en-US" b="1" dirty="0" err="1">
                <a:sym typeface="+mn-ea"/>
              </a:rPr>
              <a:t>类的定义与使用</a:t>
            </a:r>
            <a:endParaRPr lang="en-US" b="1" dirty="0"/>
          </a:p>
        </p:txBody>
      </p:sp>
      <p:sp>
        <p:nvSpPr>
          <p:cNvPr id="3" name="Content Placeholder 2"/>
          <p:cNvSpPr>
            <a:spLocks noGrp="1"/>
          </p:cNvSpPr>
          <p:nvPr>
            <p:ph idx="1"/>
          </p:nvPr>
        </p:nvSpPr>
        <p:spPr>
          <a:xfrm>
            <a:off x="822642" y="1296497"/>
            <a:ext cx="10515600" cy="4639945"/>
          </a:xfrm>
        </p:spPr>
        <p:txBody>
          <a:bodyPr/>
          <a:lstStyle/>
          <a:p>
            <a:pPr>
              <a:buFont typeface="Arial" panose="020B0604020202020204" pitchFamily="34" charset="0"/>
              <a:buChar char="•"/>
            </a:pPr>
            <a:r>
              <a:rPr lang="en-US" sz="2400" b="1" dirty="0" err="1">
                <a:latin typeface="Times New Roman" panose="02020603050405020304" pitchFamily="18" charset="0"/>
                <a:cs typeface="Times New Roman" panose="02020603050405020304" pitchFamily="18" charset="0"/>
              </a:rPr>
              <a:t>定义了类之后，就可以用来</a:t>
            </a:r>
            <a:r>
              <a:rPr lang="en-US" sz="2400" b="1" dirty="0" err="1">
                <a:solidFill>
                  <a:srgbClr val="FF0000"/>
                </a:solidFill>
                <a:latin typeface="Times New Roman" panose="02020603050405020304" pitchFamily="18" charset="0"/>
                <a:cs typeface="Times New Roman" panose="02020603050405020304" pitchFamily="18" charset="0"/>
              </a:rPr>
              <a:t>实例化对象</a:t>
            </a:r>
            <a:r>
              <a:rPr lang="en-US" sz="2400" b="1" dirty="0" err="1">
                <a:latin typeface="Times New Roman" panose="02020603050405020304" pitchFamily="18" charset="0"/>
                <a:cs typeface="Times New Roman" panose="02020603050405020304" pitchFamily="18" charset="0"/>
              </a:rPr>
              <a:t>，并通过“对象名.成员”的方式来访问其中的数据成员或成员方法</a:t>
            </a:r>
            <a:r>
              <a:rPr lang="en-US" sz="2400" b="1" dirty="0">
                <a:latin typeface="Times New Roman" panose="02020603050405020304" pitchFamily="18" charset="0"/>
                <a:cs typeface="Times New Roman" panose="02020603050405020304" pitchFamily="18" charset="0"/>
              </a:rPr>
              <a:t>。</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&gt;&gt;&gt; car = Car()               #</a:t>
            </a:r>
            <a:r>
              <a:rPr lang="en-US" sz="2000" b="1" dirty="0" err="1">
                <a:latin typeface="Times New Roman" panose="02020603050405020304" pitchFamily="18" charset="0"/>
                <a:cs typeface="Times New Roman" panose="02020603050405020304" pitchFamily="18" charset="0"/>
              </a:rPr>
              <a:t>实例化对象</a:t>
            </a: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&gt;&gt;&gt; </a:t>
            </a:r>
            <a:r>
              <a:rPr lang="en-US" sz="2000" b="1" dirty="0" err="1">
                <a:latin typeface="Times New Roman" panose="02020603050405020304" pitchFamily="18" charset="0"/>
                <a:cs typeface="Times New Roman" panose="02020603050405020304" pitchFamily="18" charset="0"/>
              </a:rPr>
              <a:t>car.infor</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调用对象的成员方法</a:t>
            </a: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solidFill>
                  <a:srgbClr val="00B0F0"/>
                </a:solidFill>
                <a:latin typeface="Times New Roman" panose="02020603050405020304" pitchFamily="18" charset="0"/>
                <a:cs typeface="Times New Roman" panose="02020603050405020304" pitchFamily="18" charset="0"/>
              </a:rPr>
              <a:t>This is a </a:t>
            </a:r>
            <a:r>
              <a:rPr lang="en-US" sz="2000" b="1" dirty="0" smtClean="0">
                <a:solidFill>
                  <a:srgbClr val="00B0F0"/>
                </a:solidFill>
                <a:latin typeface="Times New Roman" panose="02020603050405020304" pitchFamily="18" charset="0"/>
                <a:cs typeface="Times New Roman" panose="02020603050405020304" pitchFamily="18" charset="0"/>
              </a:rPr>
              <a:t>car</a:t>
            </a:r>
          </a:p>
          <a:p>
            <a:pPr marL="0" indent="0">
              <a:buNone/>
            </a:pPr>
            <a:r>
              <a:rPr lang="en-US" sz="2000" b="1" dirty="0" smtClean="0">
                <a:latin typeface="Times New Roman" panose="02020603050405020304" pitchFamily="18" charset="0"/>
                <a:cs typeface="Times New Roman" panose="02020603050405020304" pitchFamily="18" charset="0"/>
              </a:rPr>
              <a:t>&gt;&gt;&gt;a=list()  #</a:t>
            </a:r>
            <a:r>
              <a:rPr lang="zh-CN" altLang="en-US" sz="2000" b="1" dirty="0" smtClean="0">
                <a:latin typeface="Times New Roman" panose="02020603050405020304" pitchFamily="18" charset="0"/>
                <a:cs typeface="Times New Roman" panose="02020603050405020304" pitchFamily="18" charset="0"/>
              </a:rPr>
              <a:t>类似</a:t>
            </a:r>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000" b="1" dirty="0">
              <a:solidFill>
                <a:srgbClr val="00B0F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5</a:t>
            </a:fld>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Box 4"/>
          <p:cNvSpPr txBox="1">
            <a:spLocks noChangeArrowheads="1"/>
          </p:cNvSpPr>
          <p:nvPr>
            <p:custDataLst>
              <p:tags r:id="rId2"/>
            </p:custDataLst>
          </p:nvPr>
        </p:nvSpPr>
        <p:spPr bwMode="auto">
          <a:xfrm>
            <a:off x="1219200" y="635000"/>
            <a:ext cx="97536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zh-CN" altLang="en-US" sz="2800" b="1"/>
              <a:t>构造方法是类的一个特殊方法，</a:t>
            </a:r>
            <a:r>
              <a:rPr lang="en-US" altLang="zh-CN" sz="2800" b="1"/>
              <a:t>Python</a:t>
            </a:r>
            <a:r>
              <a:rPr lang="zh-CN" altLang="en-US" sz="2800" b="1"/>
              <a:t>中它的名称为（）。</a:t>
            </a:r>
            <a:endParaRPr lang="zh-CN" altLang="en-US" sz="2800"/>
          </a:p>
        </p:txBody>
      </p:sp>
      <p:sp>
        <p:nvSpPr>
          <p:cNvPr id="86019" name="TextBox 5"/>
          <p:cNvSpPr txBox="1">
            <a:spLocks noChangeArrowheads="1"/>
          </p:cNvSpPr>
          <p:nvPr>
            <p:custDataLst>
              <p:tags r:id="rId3"/>
            </p:custDataLst>
          </p:nvPr>
        </p:nvSpPr>
        <p:spPr bwMode="auto">
          <a:xfrm>
            <a:off x="2438400" y="278606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zh-CN" altLang="en-US" sz="2400"/>
              <a:t>与类同名</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6020" name="TextBox 6"/>
          <p:cNvSpPr txBox="1">
            <a:spLocks noChangeArrowheads="1"/>
          </p:cNvSpPr>
          <p:nvPr>
            <p:custDataLst>
              <p:tags r:id="rId4"/>
            </p:custDataLst>
          </p:nvPr>
        </p:nvSpPr>
        <p:spPr bwMode="auto">
          <a:xfrm>
            <a:off x="2438400" y="364331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zh-CN" sz="2400"/>
              <a:t>_construct</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6021" name="TextBox 7"/>
          <p:cNvSpPr txBox="1">
            <a:spLocks noChangeArrowheads="1"/>
          </p:cNvSpPr>
          <p:nvPr>
            <p:custDataLst>
              <p:tags r:id="rId5"/>
            </p:custDataLst>
          </p:nvPr>
        </p:nvSpPr>
        <p:spPr bwMode="auto">
          <a:xfrm>
            <a:off x="2438400" y="450056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zh-CN" sz="2400"/>
              <a:t>_init_</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6022" name="TextBox 8"/>
          <p:cNvSpPr txBox="1">
            <a:spLocks noChangeArrowheads="1"/>
          </p:cNvSpPr>
          <p:nvPr>
            <p:custDataLst>
              <p:tags r:id="rId6"/>
            </p:custDataLst>
          </p:nvPr>
        </p:nvSpPr>
        <p:spPr bwMode="auto">
          <a:xfrm>
            <a:off x="2438400" y="535781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zh-CN" sz="2400"/>
              <a:t>init</a:t>
            </a:r>
          </a:p>
        </p:txBody>
      </p:sp>
      <p:sp>
        <p:nvSpPr>
          <p:cNvPr id="10" name="椭圆 9"/>
          <p:cNvSpPr>
            <a:spLocks noChangeAspect="1"/>
          </p:cNvSpPr>
          <p:nvPr>
            <p:custDataLst>
              <p:tags r:id="rId7"/>
            </p:custDataLst>
          </p:nvPr>
        </p:nvSpPr>
        <p:spPr>
          <a:xfrm>
            <a:off x="1571625" y="28495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8"/>
            </p:custDataLst>
          </p:nvPr>
        </p:nvSpPr>
        <p:spPr>
          <a:xfrm>
            <a:off x="15716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2" name="椭圆 11"/>
          <p:cNvSpPr>
            <a:spLocks noChangeAspect="1"/>
          </p:cNvSpPr>
          <p:nvPr>
            <p:custDataLst>
              <p:tags r:id="rId9"/>
            </p:custDataLst>
          </p:nvPr>
        </p:nvSpPr>
        <p:spPr>
          <a:xfrm>
            <a:off x="1571625" y="456406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3" name="椭圆 12"/>
          <p:cNvSpPr>
            <a:spLocks noChangeAspect="1"/>
          </p:cNvSpPr>
          <p:nvPr>
            <p:custDataLst>
              <p:tags r:id="rId10"/>
            </p:custDataLst>
          </p:nvPr>
        </p:nvSpPr>
        <p:spPr>
          <a:xfrm>
            <a:off x="1571625" y="5421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4" name="圆角矩形 13"/>
          <p:cNvSpPr/>
          <p:nvPr>
            <p:custDataLst>
              <p:tags r:id="rId11"/>
            </p:custDataLst>
          </p:nvPr>
        </p:nvSpPr>
        <p:spPr>
          <a:xfrm>
            <a:off x="89154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a:ea typeface="Microsoft Yahei"/>
                <a:sym typeface="Microsoft Yahei"/>
              </a:rPr>
              <a:t>提交</a:t>
            </a:r>
          </a:p>
        </p:txBody>
      </p:sp>
      <p:grpSp>
        <p:nvGrpSpPr>
          <p:cNvPr id="86028" name="组合 18"/>
          <p:cNvGrpSpPr>
            <a:grpSpLocks/>
          </p:cNvGrpSpPr>
          <p:nvPr>
            <p:custDataLst>
              <p:tags r:id="rId12"/>
            </p:custDataLst>
          </p:nvPr>
        </p:nvGrpSpPr>
        <p:grpSpPr bwMode="auto">
          <a:xfrm>
            <a:off x="0" y="0"/>
            <a:ext cx="12192000" cy="635000"/>
            <a:chOff x="0" y="0"/>
            <a:chExt cx="12192000" cy="635000"/>
          </a:xfrm>
        </p:grpSpPr>
        <p:sp>
          <p:nvSpPr>
            <p:cNvPr id="15" name="TitleBackground"/>
            <p:cNvSpPr/>
            <p:nvPr>
              <p:custDataLst>
                <p:tags r:id="rId14"/>
              </p:custDataLst>
            </p:nvPr>
          </p:nvSpPr>
          <p:spPr>
            <a:xfrm>
              <a:off x="0" y="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ColorBlock"/>
            <p:cNvSpPr/>
            <p:nvPr>
              <p:custDataLst>
                <p:tags r:id="rId15"/>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6032" name="TypeText"/>
            <p:cNvSpPr txBox="1">
              <a:spLocks noChangeArrowheads="1"/>
            </p:cNvSpPr>
            <p:nvPr>
              <p:custDataLst>
                <p:tags r:id="rId16"/>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86033" name="TipText"/>
            <p:cNvSpPr txBox="1">
              <a:spLocks noChangeArrowheads="1"/>
            </p:cNvSpPr>
            <p:nvPr>
              <p:custDataLst>
                <p:tags r:id="rId17"/>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86029" name="图片 3"/>
          <p:cNvPicPr>
            <a:picLocks/>
          </p:cNvPicPr>
          <p:nvPr>
            <p:custDataLst>
              <p:tags r:id="rId13"/>
            </p:custDataLst>
          </p:nvPr>
        </p:nvPicPr>
        <p:blipFill>
          <a:blip r:embed="rId19">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989643491"/>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Box 2"/>
          <p:cNvSpPr txBox="1">
            <a:spLocks noChangeArrowheads="1"/>
          </p:cNvSpPr>
          <p:nvPr>
            <p:custDataLst>
              <p:tags r:id="rId2"/>
            </p:custDataLst>
          </p:nvPr>
        </p:nvSpPr>
        <p:spPr bwMode="auto">
          <a:xfrm>
            <a:off x="1219200" y="635000"/>
            <a:ext cx="97536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zh-CN" altLang="en-US" sz="2800" b="1" dirty="0"/>
              <a:t>下列选项中，符合类的命名规范的是（）</a:t>
            </a:r>
            <a:r>
              <a:rPr lang="zh-CN" altLang="en-US" sz="2800" b="1" dirty="0" smtClean="0"/>
              <a:t>。</a:t>
            </a:r>
            <a:endParaRPr lang="zh-CN" altLang="en-US" sz="2800" dirty="0"/>
          </a:p>
        </p:txBody>
      </p:sp>
      <p:sp>
        <p:nvSpPr>
          <p:cNvPr id="87043" name="TextBox 3"/>
          <p:cNvSpPr txBox="1">
            <a:spLocks noChangeArrowheads="1"/>
          </p:cNvSpPr>
          <p:nvPr>
            <p:custDataLst>
              <p:tags r:id="rId3"/>
            </p:custDataLst>
          </p:nvPr>
        </p:nvSpPr>
        <p:spPr bwMode="auto">
          <a:xfrm>
            <a:off x="2438400" y="278606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zh-CN" sz="2400"/>
              <a:t>HolidayResort</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7044" name="TextBox 4"/>
          <p:cNvSpPr txBox="1">
            <a:spLocks noChangeArrowheads="1"/>
          </p:cNvSpPr>
          <p:nvPr>
            <p:custDataLst>
              <p:tags r:id="rId4"/>
            </p:custDataLst>
          </p:nvPr>
        </p:nvSpPr>
        <p:spPr bwMode="auto">
          <a:xfrm>
            <a:off x="2438400" y="364331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zh-CN" sz="2400"/>
              <a:t>Holiday  Resort</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7045" name="TextBox 5"/>
          <p:cNvSpPr txBox="1">
            <a:spLocks noChangeArrowheads="1"/>
          </p:cNvSpPr>
          <p:nvPr>
            <p:custDataLst>
              <p:tags r:id="rId5"/>
            </p:custDataLst>
          </p:nvPr>
        </p:nvSpPr>
        <p:spPr bwMode="auto">
          <a:xfrm>
            <a:off x="2438400" y="450056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zh-CN" sz="2400"/>
              <a:t>hoildayResort</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7046" name="TextBox 6"/>
          <p:cNvSpPr txBox="1">
            <a:spLocks noChangeArrowheads="1"/>
          </p:cNvSpPr>
          <p:nvPr>
            <p:custDataLst>
              <p:tags r:id="rId6"/>
            </p:custDataLst>
          </p:nvPr>
        </p:nvSpPr>
        <p:spPr bwMode="auto">
          <a:xfrm>
            <a:off x="2438400" y="5357813"/>
            <a:ext cx="85344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zh-CN" sz="2400"/>
              <a:t>hoilidayresort</a:t>
            </a:r>
          </a:p>
        </p:txBody>
      </p:sp>
      <p:sp>
        <p:nvSpPr>
          <p:cNvPr id="8" name="椭圆 7"/>
          <p:cNvSpPr>
            <a:spLocks noChangeAspect="1"/>
          </p:cNvSpPr>
          <p:nvPr>
            <p:custDataLst>
              <p:tags r:id="rId7"/>
            </p:custDataLst>
          </p:nvPr>
        </p:nvSpPr>
        <p:spPr>
          <a:xfrm>
            <a:off x="1571625" y="2849563"/>
            <a:ext cx="514350" cy="514350"/>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a:ea typeface="Microsoft Yahei"/>
                <a:sym typeface="Microsoft Yahei"/>
              </a:rPr>
              <a:t>A</a:t>
            </a:r>
            <a:endParaRPr lang="zh-CN" altLang="en-US" sz="1600">
              <a:solidFill>
                <a:srgbClr val="FFFFFF"/>
              </a:solidFill>
              <a:latin typeface="Microsoft Yahei"/>
              <a:ea typeface="Microsoft Yahei"/>
              <a:sym typeface="Microsoft Yahei"/>
            </a:endParaRPr>
          </a:p>
        </p:txBody>
      </p:sp>
      <p:sp>
        <p:nvSpPr>
          <p:cNvPr id="9" name="椭圆 8"/>
          <p:cNvSpPr>
            <a:spLocks noChangeAspect="1"/>
          </p:cNvSpPr>
          <p:nvPr>
            <p:custDataLst>
              <p:tags r:id="rId8"/>
            </p:custDataLst>
          </p:nvPr>
        </p:nvSpPr>
        <p:spPr>
          <a:xfrm>
            <a:off x="1571625" y="37068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a:ea typeface="Microsoft Yahei"/>
                <a:sym typeface="Microsoft Yahei"/>
              </a:rPr>
              <a:t>B</a:t>
            </a:r>
            <a:endParaRPr lang="zh-CN" altLang="en-US" sz="1600">
              <a:solidFill>
                <a:srgbClr val="FFFFFF"/>
              </a:solidFill>
              <a:latin typeface="Microsoft Yahei"/>
              <a:ea typeface="Microsoft Yahei"/>
              <a:sym typeface="Microsoft Yahei"/>
            </a:endParaRPr>
          </a:p>
        </p:txBody>
      </p:sp>
      <p:sp>
        <p:nvSpPr>
          <p:cNvPr id="10" name="椭圆 9"/>
          <p:cNvSpPr>
            <a:spLocks noChangeAspect="1"/>
          </p:cNvSpPr>
          <p:nvPr>
            <p:custDataLst>
              <p:tags r:id="rId9"/>
            </p:custDataLst>
          </p:nvPr>
        </p:nvSpPr>
        <p:spPr>
          <a:xfrm>
            <a:off x="1571625" y="456406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a:ea typeface="Microsoft Yahei"/>
                <a:sym typeface="Microsoft Yahei"/>
              </a:rPr>
              <a:t>C</a:t>
            </a:r>
            <a:endParaRPr lang="zh-CN" altLang="en-US" sz="1600">
              <a:solidFill>
                <a:srgbClr val="FFFFFF"/>
              </a:solidFill>
              <a:latin typeface="Microsoft Yahei"/>
              <a:ea typeface="Microsoft Yahei"/>
              <a:sym typeface="Microsoft Yahei"/>
            </a:endParaRPr>
          </a:p>
        </p:txBody>
      </p:sp>
      <p:sp>
        <p:nvSpPr>
          <p:cNvPr id="11" name="椭圆 10"/>
          <p:cNvSpPr>
            <a:spLocks noChangeAspect="1"/>
          </p:cNvSpPr>
          <p:nvPr>
            <p:custDataLst>
              <p:tags r:id="rId10"/>
            </p:custDataLst>
          </p:nvPr>
        </p:nvSpPr>
        <p:spPr>
          <a:xfrm>
            <a:off x="1571625" y="5421313"/>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en-US" altLang="zh-CN" sz="1600">
                <a:solidFill>
                  <a:srgbClr val="FFFFFF"/>
                </a:solidFill>
                <a:latin typeface="Microsoft Yahei"/>
                <a:ea typeface="Microsoft Yahei"/>
                <a:sym typeface="Microsoft Yahei"/>
              </a:rPr>
              <a:t>D</a:t>
            </a:r>
            <a:endParaRPr lang="zh-CN" altLang="en-US" sz="1600">
              <a:solidFill>
                <a:srgbClr val="FFFFFF"/>
              </a:solidFill>
              <a:latin typeface="Microsoft Yahei"/>
              <a:ea typeface="Microsoft Yahei"/>
              <a:sym typeface="Microsoft Yahei"/>
            </a:endParaRPr>
          </a:p>
        </p:txBody>
      </p:sp>
      <p:sp>
        <p:nvSpPr>
          <p:cNvPr id="12" name="圆角矩形 11"/>
          <p:cNvSpPr/>
          <p:nvPr>
            <p:custDataLst>
              <p:tags r:id="rId11"/>
            </p:custDataLst>
          </p:nvPr>
        </p:nvSpPr>
        <p:spPr>
          <a:xfrm>
            <a:off x="89154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a:ea typeface="Microsoft Yahei"/>
                <a:sym typeface="Microsoft Yahei"/>
              </a:rPr>
              <a:t>提交</a:t>
            </a:r>
          </a:p>
        </p:txBody>
      </p:sp>
      <p:grpSp>
        <p:nvGrpSpPr>
          <p:cNvPr id="87052" name="组合 16"/>
          <p:cNvGrpSpPr>
            <a:grpSpLocks/>
          </p:cNvGrpSpPr>
          <p:nvPr>
            <p:custDataLst>
              <p:tags r:id="rId12"/>
            </p:custDataLst>
          </p:nvPr>
        </p:nvGrpSpPr>
        <p:grpSpPr bwMode="auto">
          <a:xfrm>
            <a:off x="0" y="0"/>
            <a:ext cx="12192000" cy="635000"/>
            <a:chOff x="0" y="0"/>
            <a:chExt cx="12192000" cy="635000"/>
          </a:xfrm>
        </p:grpSpPr>
        <p:sp>
          <p:nvSpPr>
            <p:cNvPr id="13" name="TitleBackground"/>
            <p:cNvSpPr/>
            <p:nvPr>
              <p:custDataLst>
                <p:tags r:id="rId14"/>
              </p:custDataLst>
            </p:nvPr>
          </p:nvSpPr>
          <p:spPr>
            <a:xfrm>
              <a:off x="0" y="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ColorBlock"/>
            <p:cNvSpPr/>
            <p:nvPr>
              <p:custDataLst>
                <p:tags r:id="rId15"/>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7056" name="TypeText"/>
            <p:cNvSpPr txBox="1">
              <a:spLocks noChangeArrowheads="1"/>
            </p:cNvSpPr>
            <p:nvPr>
              <p:custDataLst>
                <p:tags r:id="rId16"/>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87057" name="TipText"/>
            <p:cNvSpPr txBox="1">
              <a:spLocks noChangeArrowheads="1"/>
            </p:cNvSpPr>
            <p:nvPr>
              <p:custDataLst>
                <p:tags r:id="rId17"/>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87053" name="图片 1"/>
          <p:cNvPicPr>
            <a:picLocks/>
          </p:cNvPicPr>
          <p:nvPr>
            <p:custDataLst>
              <p:tags r:id="rId13"/>
            </p:custDataLst>
          </p:nvPr>
        </p:nvPicPr>
        <p:blipFill>
          <a:blip r:embed="rId20">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464775257"/>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Box 2"/>
          <p:cNvSpPr txBox="1">
            <a:spLocks noChangeArrowheads="1"/>
          </p:cNvSpPr>
          <p:nvPr>
            <p:custDataLst>
              <p:tags r:id="rId2"/>
            </p:custDataLst>
          </p:nvPr>
        </p:nvSpPr>
        <p:spPr bwMode="auto">
          <a:xfrm>
            <a:off x="1219200" y="635000"/>
            <a:ext cx="97536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zh-CN" altLang="en-US" sz="2800" b="1"/>
              <a:t>类的方法中必须有一个</a:t>
            </a:r>
            <a:r>
              <a:rPr lang="zh-CN" altLang="en-US" sz="2800" b="1">
                <a:solidFill>
                  <a:srgbClr val="639EF4"/>
                </a:solidFill>
              </a:rPr>
              <a:t> </a:t>
            </a:r>
            <a:r>
              <a:rPr lang="en-US" altLang="zh-CN" sz="2800" b="1">
                <a:solidFill>
                  <a:srgbClr val="639EF4"/>
                </a:solidFill>
              </a:rPr>
              <a:t>[</a:t>
            </a:r>
            <a:r>
              <a:rPr lang="zh-CN" altLang="en-US" sz="2800" b="1">
                <a:solidFill>
                  <a:srgbClr val="639EF4"/>
                </a:solidFill>
              </a:rPr>
              <a:t>填空</a:t>
            </a:r>
            <a:r>
              <a:rPr lang="en-US" altLang="zh-CN" sz="2800" b="1">
                <a:solidFill>
                  <a:srgbClr val="639EF4"/>
                </a:solidFill>
              </a:rPr>
              <a:t>1]</a:t>
            </a:r>
            <a:r>
              <a:rPr lang="en-US" altLang="zh-CN" sz="2800" b="1">
                <a:solidFill>
                  <a:srgbClr val="000000"/>
                </a:solidFill>
              </a:rPr>
              <a:t> </a:t>
            </a:r>
            <a:r>
              <a:rPr lang="zh-CN" altLang="en-US" sz="2800" b="1"/>
              <a:t>参数，位于参数列表的开头。</a:t>
            </a:r>
            <a:endParaRPr lang="zh-CN" altLang="en-US" sz="2600" b="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圆角矩形 3"/>
          <p:cNvSpPr/>
          <p:nvPr>
            <p:custDataLst>
              <p:tags r:id="rId3"/>
            </p:custDataLst>
          </p:nvPr>
        </p:nvSpPr>
        <p:spPr>
          <a:xfrm>
            <a:off x="8915400" y="6215063"/>
            <a:ext cx="1543050" cy="411162"/>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algn="ctr">
              <a:defRPr/>
            </a:pPr>
            <a:r>
              <a:rPr lang="zh-CN" altLang="en-US" sz="1600">
                <a:solidFill>
                  <a:srgbClr val="FFFFFF"/>
                </a:solidFill>
                <a:latin typeface="Microsoft Yahei"/>
                <a:ea typeface="Microsoft Yahei"/>
                <a:sym typeface="Microsoft Yahei"/>
              </a:rPr>
              <a:t>作答</a:t>
            </a:r>
          </a:p>
        </p:txBody>
      </p:sp>
      <p:sp>
        <p:nvSpPr>
          <p:cNvPr id="10" name="矩形 9"/>
          <p:cNvSpPr/>
          <p:nvPr>
            <p:custDataLst>
              <p:tags r:id="rId4"/>
            </p:custDataLst>
          </p:nvPr>
        </p:nvSpPr>
        <p:spPr>
          <a:xfrm>
            <a:off x="0" y="5727700"/>
            <a:ext cx="12192000" cy="487363"/>
          </a:xfrm>
          <a:prstGeom prst="rect">
            <a:avLst/>
          </a:prstGeom>
          <a:solidFill>
            <a:srgbClr val="FBFAEF"/>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anchor="ctr" anchorCtr="1"/>
          <a:lstStyle/>
          <a:p>
            <a:pPr>
              <a:defRPr/>
            </a:pPr>
            <a:r>
              <a:rPr lang="zh-CN" altLang="en-US" sz="1600">
                <a:solidFill>
                  <a:srgbClr val="F84F41"/>
                </a:solidFill>
                <a:latin typeface="Microsoft Yahei"/>
                <a:ea typeface="Microsoft Yahei"/>
                <a:sym typeface="Microsoft Yahei"/>
              </a:rPr>
              <a:t>正常使用填空题需</a:t>
            </a:r>
            <a:r>
              <a:rPr lang="en-US" altLang="zh-CN" sz="1600">
                <a:solidFill>
                  <a:srgbClr val="F84F41"/>
                </a:solidFill>
                <a:latin typeface="Microsoft Yahei"/>
                <a:ea typeface="Microsoft Yahei"/>
                <a:sym typeface="Microsoft Yahei"/>
              </a:rPr>
              <a:t>3.0</a:t>
            </a:r>
            <a:r>
              <a:rPr lang="zh-CN" altLang="en-US" sz="1600">
                <a:solidFill>
                  <a:srgbClr val="F84F41"/>
                </a:solidFill>
                <a:latin typeface="Microsoft Yahei"/>
                <a:ea typeface="Microsoft Yahei"/>
                <a:sym typeface="Microsoft Yahei"/>
              </a:rPr>
              <a:t>以上版本雨课堂</a:t>
            </a:r>
          </a:p>
        </p:txBody>
      </p:sp>
      <p:grpSp>
        <p:nvGrpSpPr>
          <p:cNvPr id="88069" name="组合 8"/>
          <p:cNvGrpSpPr>
            <a:grpSpLocks/>
          </p:cNvGrpSpPr>
          <p:nvPr>
            <p:custDataLst>
              <p:tags r:id="rId5"/>
            </p:custDataLst>
          </p:nvPr>
        </p:nvGrpSpPr>
        <p:grpSpPr bwMode="auto">
          <a:xfrm>
            <a:off x="0" y="0"/>
            <a:ext cx="12192000" cy="635000"/>
            <a:chOff x="0" y="0"/>
            <a:chExt cx="12192000" cy="635000"/>
          </a:xfrm>
        </p:grpSpPr>
        <p:sp>
          <p:nvSpPr>
            <p:cNvPr id="5" name="TitleBackground"/>
            <p:cNvSpPr/>
            <p:nvPr>
              <p:custDataLst>
                <p:tags r:id="rId7"/>
              </p:custDataLst>
            </p:nvPr>
          </p:nvSpPr>
          <p:spPr>
            <a:xfrm>
              <a:off x="0" y="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ColorBlock"/>
            <p:cNvSpPr/>
            <p:nvPr>
              <p:custDataLst>
                <p:tags r:id="rId8"/>
              </p:custDataLst>
            </p:nvPr>
          </p:nvSpPr>
          <p:spPr>
            <a:xfrm>
              <a:off x="0" y="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8073" name="TypeText"/>
            <p:cNvSpPr txBox="1">
              <a:spLocks noChangeArrowheads="1"/>
            </p:cNvSpPr>
            <p:nvPr>
              <p:custDataLst>
                <p:tags r:id="rId9"/>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88074" name="TipText"/>
            <p:cNvSpPr txBox="1">
              <a:spLocks noChangeArrowheads="1"/>
            </p:cNvSpPr>
            <p:nvPr>
              <p:custDataLst>
                <p:tags r:id="rId10"/>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88070" name="图片 1"/>
          <p:cNvPicPr>
            <a:picLocks/>
          </p:cNvPicPr>
          <p:nvPr>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10642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131915823"/>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6.2  </a:t>
            </a:r>
            <a:r>
              <a:rPr lang="en-US" b="1" dirty="0" err="1"/>
              <a:t>数据成员与成员方法</a:t>
            </a:r>
            <a:endParaRPr lang="en-US" b="1" dirty="0"/>
          </a:p>
        </p:txBody>
      </p:sp>
      <p:sp>
        <p:nvSpPr>
          <p:cNvPr id="3" name="Content Placeholder 2"/>
          <p:cNvSpPr>
            <a:spLocks noGrp="1"/>
          </p:cNvSpPr>
          <p:nvPr>
            <p:ph idx="1"/>
          </p:nvPr>
        </p:nvSpPr>
        <p:spPr/>
        <p:txBody>
          <a:bodyPr/>
          <a:lstStyle/>
          <a:p>
            <a:pPr fontAlgn="auto">
              <a:lnSpc>
                <a:spcPct val="150000"/>
              </a:lnSpc>
            </a:pPr>
            <a:r>
              <a:rPr lang="en-US" sz="2400" b="1" dirty="0" err="1">
                <a:latin typeface="Times New Roman" panose="02020603050405020304" pitchFamily="18" charset="0"/>
                <a:cs typeface="Times New Roman" panose="02020603050405020304" pitchFamily="18" charset="0"/>
                <a:sym typeface="+mn-ea"/>
              </a:rPr>
              <a:t>创建类时用</a:t>
            </a:r>
            <a:r>
              <a:rPr lang="en-US" sz="2400" b="1" dirty="0" err="1">
                <a:solidFill>
                  <a:srgbClr val="00B0F0"/>
                </a:solidFill>
                <a:latin typeface="Times New Roman" panose="02020603050405020304" pitchFamily="18" charset="0"/>
                <a:cs typeface="Times New Roman" panose="02020603050405020304" pitchFamily="18" charset="0"/>
                <a:sym typeface="+mn-ea"/>
              </a:rPr>
              <a:t>变量</a:t>
            </a:r>
            <a:r>
              <a:rPr lang="en-US" sz="2400" b="1" dirty="0" err="1">
                <a:latin typeface="Times New Roman" panose="02020603050405020304" pitchFamily="18" charset="0"/>
                <a:cs typeface="Times New Roman" panose="02020603050405020304" pitchFamily="18" charset="0"/>
                <a:sym typeface="+mn-ea"/>
              </a:rPr>
              <a:t>形式表示对象特征的成员称为</a:t>
            </a:r>
            <a:r>
              <a:rPr lang="en-US" sz="2400" b="1" dirty="0" err="1">
                <a:solidFill>
                  <a:srgbClr val="FF0000"/>
                </a:solidFill>
                <a:latin typeface="Times New Roman" panose="02020603050405020304" pitchFamily="18" charset="0"/>
                <a:cs typeface="Times New Roman" panose="02020603050405020304" pitchFamily="18" charset="0"/>
                <a:sym typeface="+mn-ea"/>
              </a:rPr>
              <a:t>数据成员（attribute</a:t>
            </a:r>
            <a:r>
              <a:rPr lang="en-US" sz="2400" b="1" dirty="0">
                <a:solidFill>
                  <a:srgbClr val="FF0000"/>
                </a:solidFill>
                <a:latin typeface="Times New Roman" panose="02020603050405020304" pitchFamily="18" charset="0"/>
                <a:cs typeface="Times New Roman" panose="02020603050405020304" pitchFamily="18" charset="0"/>
                <a:sym typeface="+mn-ea"/>
              </a:rPr>
              <a:t>）</a:t>
            </a:r>
            <a:r>
              <a:rPr lang="en-US" sz="2400" b="1" dirty="0">
                <a:latin typeface="Times New Roman" panose="02020603050405020304" pitchFamily="18" charset="0"/>
                <a:cs typeface="Times New Roman" panose="02020603050405020304" pitchFamily="18" charset="0"/>
                <a:sym typeface="+mn-ea"/>
              </a:rPr>
              <a:t>，</a:t>
            </a:r>
            <a:r>
              <a:rPr lang="en-US" sz="2400" b="1" dirty="0" err="1">
                <a:latin typeface="Times New Roman" panose="02020603050405020304" pitchFamily="18" charset="0"/>
                <a:cs typeface="Times New Roman" panose="02020603050405020304" pitchFamily="18" charset="0"/>
                <a:sym typeface="+mn-ea"/>
              </a:rPr>
              <a:t>用</a:t>
            </a:r>
            <a:r>
              <a:rPr lang="en-US" sz="2400" b="1" dirty="0" err="1">
                <a:solidFill>
                  <a:srgbClr val="00B0F0"/>
                </a:solidFill>
                <a:latin typeface="Times New Roman" panose="02020603050405020304" pitchFamily="18" charset="0"/>
                <a:cs typeface="Times New Roman" panose="02020603050405020304" pitchFamily="18" charset="0"/>
                <a:sym typeface="+mn-ea"/>
              </a:rPr>
              <a:t>函数</a:t>
            </a:r>
            <a:r>
              <a:rPr lang="en-US" sz="2400" b="1" dirty="0" err="1">
                <a:latin typeface="Times New Roman" panose="02020603050405020304" pitchFamily="18" charset="0"/>
                <a:cs typeface="Times New Roman" panose="02020603050405020304" pitchFamily="18" charset="0"/>
                <a:sym typeface="+mn-ea"/>
              </a:rPr>
              <a:t>形式表示对象行为的成员称为</a:t>
            </a:r>
            <a:r>
              <a:rPr lang="en-US" sz="2400" b="1" dirty="0" err="1">
                <a:solidFill>
                  <a:srgbClr val="FF0000"/>
                </a:solidFill>
                <a:latin typeface="Times New Roman" panose="02020603050405020304" pitchFamily="18" charset="0"/>
                <a:cs typeface="Times New Roman" panose="02020603050405020304" pitchFamily="18" charset="0"/>
                <a:sym typeface="+mn-ea"/>
              </a:rPr>
              <a:t>成员方法（method</a:t>
            </a:r>
            <a:r>
              <a:rPr lang="en-US" sz="2400" b="1" dirty="0">
                <a:solidFill>
                  <a:srgbClr val="FF0000"/>
                </a:solidFill>
                <a:latin typeface="Times New Roman" panose="02020603050405020304" pitchFamily="18" charset="0"/>
                <a:cs typeface="Times New Roman" panose="02020603050405020304" pitchFamily="18" charset="0"/>
                <a:sym typeface="+mn-ea"/>
              </a:rPr>
              <a:t>）</a:t>
            </a:r>
            <a:r>
              <a:rPr lang="en-US" sz="2400" b="1" dirty="0">
                <a:latin typeface="Times New Roman" panose="02020603050405020304" pitchFamily="18" charset="0"/>
                <a:cs typeface="Times New Roman" panose="02020603050405020304" pitchFamily="18" charset="0"/>
                <a:sym typeface="+mn-ea"/>
              </a:rPr>
              <a:t>，</a:t>
            </a:r>
            <a:r>
              <a:rPr lang="en-US" sz="2400" b="1" dirty="0" err="1">
                <a:solidFill>
                  <a:srgbClr val="0070C0"/>
                </a:solidFill>
                <a:latin typeface="Times New Roman" panose="02020603050405020304" pitchFamily="18" charset="0"/>
                <a:cs typeface="Times New Roman" panose="02020603050405020304" pitchFamily="18" charset="0"/>
                <a:sym typeface="+mn-ea"/>
              </a:rPr>
              <a:t>数据成员和成员方法统称为类的成员</a:t>
            </a:r>
            <a:r>
              <a:rPr lang="en-US" sz="2400" b="1" dirty="0">
                <a:solidFill>
                  <a:srgbClr val="0070C0"/>
                </a:solidFill>
                <a:latin typeface="Times New Roman" panose="02020603050405020304" pitchFamily="18" charset="0"/>
                <a:cs typeface="Times New Roman" panose="02020603050405020304" pitchFamily="18" charset="0"/>
                <a:sym typeface="+mn-ea"/>
              </a:rPr>
              <a:t>。</a:t>
            </a:r>
            <a:endParaRPr lang="en-US" sz="24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6</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6.2.1  </a:t>
            </a:r>
            <a:r>
              <a:rPr lang="en-US" b="1" dirty="0" err="1"/>
              <a:t>私有成员与公有成员</a:t>
            </a:r>
            <a:endParaRPr lang="en-US" b="1" dirty="0"/>
          </a:p>
        </p:txBody>
      </p:sp>
      <p:sp>
        <p:nvSpPr>
          <p:cNvPr id="3" name="Content Placeholder 2"/>
          <p:cNvSpPr>
            <a:spLocks noGrp="1"/>
          </p:cNvSpPr>
          <p:nvPr>
            <p:ph idx="1"/>
          </p:nvPr>
        </p:nvSpPr>
        <p:spPr>
          <a:xfrm>
            <a:off x="822642" y="1271559"/>
            <a:ext cx="10515600" cy="4639945"/>
          </a:xfrm>
        </p:spPr>
        <p:txBody>
          <a:bodyPr>
            <a:normAutofit fontScale="92500"/>
          </a:bodyPr>
          <a:lstStyle/>
          <a:p>
            <a:pPr fontAlgn="auto">
              <a:lnSpc>
                <a:spcPct val="150000"/>
              </a:lnSpc>
              <a:spcBef>
                <a:spcPts val="0"/>
              </a:spcBef>
            </a:pPr>
            <a:r>
              <a:rPr lang="en-US" sz="2400" b="1" dirty="0">
                <a:solidFill>
                  <a:srgbClr val="FF0000"/>
                </a:solidFill>
              </a:rPr>
              <a:t>私有成员在类的外部不能直接访问</a:t>
            </a:r>
            <a:r>
              <a:rPr lang="en-US" sz="2400" b="1" dirty="0"/>
              <a:t>，一般是在类的内部进行访问和操作，或者在类的外部通过调用对象的公有成员方法来访问，而公有成员是可以公开使用的，既可以在类的内部进行访问，也可以在外部程序中使用。</a:t>
            </a:r>
          </a:p>
          <a:p>
            <a:pPr fontAlgn="auto">
              <a:lnSpc>
                <a:spcPct val="150000"/>
              </a:lnSpc>
              <a:spcBef>
                <a:spcPts val="0"/>
              </a:spcBef>
            </a:pPr>
            <a:r>
              <a:rPr lang="en-US" sz="2400" b="1" dirty="0" err="1"/>
              <a:t>从形式上看，在定义类的成员时，如果成员名以</a:t>
            </a:r>
            <a:r>
              <a:rPr lang="en-US" sz="2400" b="1" dirty="0" err="1">
                <a:solidFill>
                  <a:srgbClr val="FF0000"/>
                </a:solidFill>
              </a:rPr>
              <a:t>两个下划线开头</a:t>
            </a:r>
            <a:r>
              <a:rPr lang="en-US" sz="2400" b="1" dirty="0" err="1"/>
              <a:t>但是不以两个下划线结束则表示是</a:t>
            </a:r>
            <a:r>
              <a:rPr lang="en-US" sz="2400" b="1" dirty="0" err="1">
                <a:solidFill>
                  <a:srgbClr val="00B0F0"/>
                </a:solidFill>
              </a:rPr>
              <a:t>私有成员</a:t>
            </a:r>
            <a:r>
              <a:rPr lang="en-US" sz="2400" b="1" dirty="0" err="1"/>
              <a:t>，否则就不是私有成员</a:t>
            </a:r>
            <a:r>
              <a:rPr lang="en-US" sz="2400" b="1" dirty="0" smtClean="0"/>
              <a:t>。</a:t>
            </a:r>
          </a:p>
          <a:p>
            <a:pPr>
              <a:lnSpc>
                <a:spcPct val="150000"/>
              </a:lnSpc>
              <a:spcBef>
                <a:spcPts val="0"/>
              </a:spcBef>
            </a:pPr>
            <a:r>
              <a:rPr lang="zh-CN" altLang="zh-CN" sz="2400" b="1" dirty="0"/>
              <a:t>以</a:t>
            </a:r>
            <a:r>
              <a:rPr lang="zh-CN" altLang="zh-CN" sz="2400" b="1" dirty="0">
                <a:solidFill>
                  <a:srgbClr val="0070C0"/>
                </a:solidFill>
              </a:rPr>
              <a:t>双下划线开始和结束的</a:t>
            </a:r>
            <a:r>
              <a:rPr lang="zh-CN" altLang="zh-CN" sz="2400" b="1" dirty="0">
                <a:solidFill>
                  <a:srgbClr val="FF0000"/>
                </a:solidFill>
              </a:rPr>
              <a:t>方法</a:t>
            </a:r>
            <a:r>
              <a:rPr lang="zh-CN" altLang="zh-CN" sz="2400" b="1" dirty="0">
                <a:solidFill>
                  <a:srgbClr val="0070C0"/>
                </a:solidFill>
              </a:rPr>
              <a:t>是</a:t>
            </a:r>
            <a:r>
              <a:rPr lang="en-US" altLang="zh-CN" sz="2400" b="1" dirty="0">
                <a:solidFill>
                  <a:srgbClr val="0070C0"/>
                </a:solidFill>
              </a:rPr>
              <a:t>Python</a:t>
            </a:r>
            <a:r>
              <a:rPr lang="zh-CN" altLang="zh-CN" sz="2400" b="1" dirty="0">
                <a:solidFill>
                  <a:srgbClr val="0070C0"/>
                </a:solidFill>
              </a:rPr>
              <a:t>的专有特殊方法</a:t>
            </a:r>
            <a:r>
              <a:rPr lang="zh-CN" altLang="zh-CN" sz="2400" b="1" dirty="0" smtClean="0"/>
              <a:t>。</a:t>
            </a:r>
            <a:endParaRPr lang="en-US" altLang="zh-CN" sz="2400" b="1" dirty="0" smtClean="0"/>
          </a:p>
          <a:p>
            <a:pPr>
              <a:lnSpc>
                <a:spcPct val="150000"/>
              </a:lnSpc>
              <a:spcBef>
                <a:spcPts val="0"/>
              </a:spcBef>
            </a:pPr>
            <a:r>
              <a:rPr lang="en-US" sz="2400" b="1" dirty="0" smtClean="0">
                <a:solidFill>
                  <a:srgbClr val="FF0000"/>
                </a:solidFill>
              </a:rPr>
              <a:t>Python</a:t>
            </a:r>
            <a:r>
              <a:rPr lang="en-US" sz="2400" b="1" dirty="0">
                <a:solidFill>
                  <a:srgbClr val="FF0000"/>
                </a:solidFill>
              </a:rPr>
              <a:t>并没有对私有成员提供严格的访问保护机制</a:t>
            </a:r>
            <a:r>
              <a:rPr lang="en-US" sz="2400" b="1" dirty="0"/>
              <a:t>，通过一种特殊方式“对象名._类名__xxx”也可以在外部程序中访问私有成员，但这会破坏类的封装性，不建议这样做。</a:t>
            </a: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7</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6.2.1  </a:t>
            </a:r>
            <a:r>
              <a:rPr lang="en-US" b="1" dirty="0" err="1">
                <a:sym typeface="+mn-ea"/>
              </a:rPr>
              <a:t>私有成员与公有成员</a:t>
            </a:r>
            <a:endParaRPr lang="en-US" b="1" dirty="0"/>
          </a:p>
        </p:txBody>
      </p:sp>
      <p:sp>
        <p:nvSpPr>
          <p:cNvPr id="3" name="Content Placeholder 2"/>
          <p:cNvSpPr>
            <a:spLocks noGrp="1"/>
          </p:cNvSpPr>
          <p:nvPr>
            <p:ph idx="1"/>
          </p:nvPr>
        </p:nvSpPr>
        <p:spPr>
          <a:xfrm>
            <a:off x="929640" y="1304809"/>
            <a:ext cx="8255924" cy="4505787"/>
          </a:xfrm>
        </p:spPr>
        <p:txBody>
          <a:bodyPr>
            <a:normAutofit lnSpcReduction="10000"/>
          </a:bodyPr>
          <a:lstStyle/>
          <a:p>
            <a:pPr marL="1905" indent="-344805">
              <a:lnSpc>
                <a:spcPct val="100000"/>
              </a:lnSpc>
              <a:spcBef>
                <a:spcPct val="0"/>
              </a:spcBef>
              <a:buSzPct val="90000"/>
              <a:buNone/>
            </a:pPr>
            <a:r>
              <a:rPr lang="en-US" altLang="zh-CN" sz="2000" b="1" dirty="0">
                <a:latin typeface="Times New Roman" panose="02020603050405020304" pitchFamily="18" charset="0"/>
                <a:cs typeface="Times New Roman" panose="02020603050405020304" pitchFamily="18" charset="0"/>
              </a:rPr>
              <a:t>class </a:t>
            </a:r>
            <a:r>
              <a:rPr lang="en-US" altLang="zh-CN" sz="2000" dirty="0">
                <a:latin typeface="Times New Roman" panose="02020603050405020304" pitchFamily="18" charset="0"/>
                <a:cs typeface="Times New Roman" panose="02020603050405020304" pitchFamily="18" charset="0"/>
              </a:rPr>
              <a:t>A:</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def</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__</a:t>
            </a:r>
            <a:r>
              <a:rPr lang="en-US" altLang="zh-CN" sz="2000" dirty="0" err="1">
                <a:latin typeface="Times New Roman" panose="02020603050405020304" pitchFamily="18" charset="0"/>
                <a:cs typeface="Times New Roman" panose="02020603050405020304" pitchFamily="18" charset="0"/>
              </a:rPr>
              <a:t>init</a:t>
            </a:r>
            <a:r>
              <a:rPr lang="en-US" altLang="zh-CN" sz="2000" dirty="0">
                <a:latin typeface="Times New Roman" panose="02020603050405020304" pitchFamily="18" charset="0"/>
                <a:cs typeface="Times New Roman" panose="02020603050405020304" pitchFamily="18" charset="0"/>
              </a:rPr>
              <a:t>__(self, value1=0, value2=0):</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self._value1 = value1</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self.__value2 = value2</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def</a:t>
            </a:r>
            <a:r>
              <a:rPr lang="en-US" altLang="zh-CN" sz="2000" b="1"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setValue</a:t>
            </a:r>
            <a:r>
              <a:rPr lang="en-US" altLang="zh-CN" sz="2000" dirty="0">
                <a:latin typeface="Times New Roman" panose="02020603050405020304" pitchFamily="18" charset="0"/>
                <a:cs typeface="Times New Roman" panose="02020603050405020304" pitchFamily="18" charset="0"/>
              </a:rPr>
              <a:t>(self, value1, value2):</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self._value1 = value1</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self.__value2 = value2</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def</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show(self):</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print(self._value1)</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print(self.__value2)</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a = A()</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print(a._value1</a:t>
            </a:r>
            <a:r>
              <a:rPr lang="en-US" altLang="zh-CN" sz="2000" dirty="0" smtClean="0">
                <a:latin typeface="Times New Roman" panose="02020603050405020304" pitchFamily="18" charset="0"/>
                <a:cs typeface="Times New Roman" panose="02020603050405020304" pitchFamily="18" charset="0"/>
              </a:rPr>
              <a:t>)</a:t>
            </a:r>
          </a:p>
          <a:p>
            <a:pPr marL="1905" indent="-344805">
              <a:lnSpc>
                <a:spcPct val="100000"/>
              </a:lnSpc>
              <a:spcBef>
                <a:spcPct val="0"/>
              </a:spcBef>
              <a:buSzPct val="90000"/>
              <a:buNone/>
            </a:pPr>
            <a:r>
              <a:rPr lang="en-US" altLang="zh-CN" sz="2000" b="1" dirty="0" smtClean="0">
                <a:solidFill>
                  <a:srgbClr val="00B0F0"/>
                </a:solidFill>
                <a:latin typeface="Times New Roman" panose="02020603050405020304" pitchFamily="18" charset="0"/>
                <a:cs typeface="Times New Roman" panose="02020603050405020304" pitchFamily="18" charset="0"/>
                <a:sym typeface="+mn-ea"/>
              </a:rPr>
              <a:t>0</a:t>
            </a:r>
            <a:endParaRPr lang="en-US" altLang="zh-CN" sz="2000" b="1" dirty="0">
              <a:solidFill>
                <a:srgbClr val="00B0F0"/>
              </a:solidFill>
              <a:latin typeface="Times New Roman" panose="02020603050405020304" pitchFamily="18" charset="0"/>
              <a:cs typeface="Times New Roman" panose="02020603050405020304" pitchFamily="18" charset="0"/>
            </a:endParaRPr>
          </a:p>
          <a:p>
            <a:pPr marL="1905" indent="-344805">
              <a:lnSpc>
                <a:spcPct val="100000"/>
              </a:lnSpc>
              <a:spcBef>
                <a:spcPct val="0"/>
              </a:spcBef>
              <a:buSzPct val="90000"/>
              <a:buNone/>
            </a:pPr>
            <a:endParaRPr lang="en-US" altLang="zh-CN" sz="2000" dirty="0" smtClean="0">
              <a:latin typeface="Times New Roman" panose="02020603050405020304" pitchFamily="18" charset="0"/>
              <a:cs typeface="Times New Roman" panose="02020603050405020304" pitchFamily="18" charset="0"/>
            </a:endParaRPr>
          </a:p>
          <a:p>
            <a:pPr marL="1905" indent="-344805">
              <a:lnSpc>
                <a:spcPct val="100000"/>
              </a:lnSpc>
              <a:spcBef>
                <a:spcPct val="0"/>
              </a:spcBef>
              <a:buSzPct val="90000"/>
              <a:buNone/>
            </a:pPr>
            <a:r>
              <a:rPr lang="en-US" altLang="zh-CN" sz="2000" dirty="0" smtClean="0">
                <a:latin typeface="Times New Roman" panose="02020603050405020304" pitchFamily="18" charset="0"/>
                <a:cs typeface="Times New Roman" panose="02020603050405020304" pitchFamily="18" charset="0"/>
              </a:rPr>
              <a:t>print(a</a:t>
            </a:r>
            <a:r>
              <a:rPr lang="en-US" altLang="zh-CN" sz="2000" dirty="0">
                <a:latin typeface="Times New Roman" panose="02020603050405020304" pitchFamily="18" charset="0"/>
                <a:cs typeface="Times New Roman" panose="02020603050405020304" pitchFamily="18" charset="0"/>
              </a:rPr>
              <a:t>._A__value2) </a:t>
            </a:r>
            <a:r>
              <a:rPr lang="en-US" altLang="zh-CN" sz="2000" dirty="0" smtClean="0">
                <a:latin typeface="Times New Roman" panose="02020603050405020304" pitchFamily="18" charset="0"/>
                <a:cs typeface="Times New Roman" panose="02020603050405020304" pitchFamily="18" charset="0"/>
              </a:rPr>
              <a:t>  </a:t>
            </a:r>
            <a:r>
              <a:rPr lang="en-US" altLang="zh-CN" sz="2000" b="1" dirty="0" smtClean="0">
                <a:latin typeface="Times New Roman" panose="02020603050405020304" pitchFamily="18" charset="0"/>
                <a:cs typeface="Times New Roman" panose="02020603050405020304" pitchFamily="18" charset="0"/>
                <a:sym typeface="+mn-ea"/>
              </a:rPr>
              <a:t>#</a:t>
            </a:r>
            <a:r>
              <a:rPr lang="zh-CN" altLang="en-US" sz="2000" b="1" dirty="0">
                <a:latin typeface="Times New Roman" panose="02020603050405020304" pitchFamily="18" charset="0"/>
                <a:cs typeface="Times New Roman" panose="02020603050405020304" pitchFamily="18" charset="0"/>
                <a:sym typeface="+mn-ea"/>
              </a:rPr>
              <a:t>在外部访问对象的私有数据成员</a:t>
            </a:r>
            <a:endParaRPr lang="zh-CN" altLang="en-US" sz="2000" b="1" dirty="0">
              <a:latin typeface="Times New Roman" panose="02020603050405020304" pitchFamily="18" charset="0"/>
              <a:cs typeface="Times New Roman" panose="02020603050405020304" pitchFamily="18" charset="0"/>
            </a:endParaRPr>
          </a:p>
          <a:p>
            <a:pPr marL="1905" indent="-344805" defTabSz="914400">
              <a:lnSpc>
                <a:spcPct val="100000"/>
              </a:lnSpc>
              <a:spcBef>
                <a:spcPct val="0"/>
              </a:spcBef>
              <a:buSzPct val="90000"/>
              <a:buFont typeface="Wingdings" panose="05000000000000000000" pitchFamily="2" charset="2"/>
              <a:buNone/>
            </a:pPr>
            <a:r>
              <a:rPr lang="en-US" altLang="zh-CN" sz="2000" b="1" dirty="0">
                <a:solidFill>
                  <a:srgbClr val="00B0F0"/>
                </a:solidFill>
                <a:latin typeface="Times New Roman" panose="02020603050405020304" pitchFamily="18" charset="0"/>
                <a:cs typeface="Times New Roman" panose="02020603050405020304" pitchFamily="18" charset="0"/>
                <a:sym typeface="+mn-ea"/>
              </a:rPr>
              <a:t>0</a:t>
            </a:r>
            <a:endParaRPr lang="en-US"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8</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6.2.1  私有成员与公有成员</a:t>
            </a:r>
            <a:endParaRPr lang="en-US"/>
          </a:p>
        </p:txBody>
      </p:sp>
      <p:sp>
        <p:nvSpPr>
          <p:cNvPr id="3" name="Content Placeholder 2"/>
          <p:cNvSpPr>
            <a:spLocks noGrp="1"/>
          </p:cNvSpPr>
          <p:nvPr>
            <p:ph idx="1"/>
          </p:nvPr>
        </p:nvSpPr>
        <p:spPr/>
        <p:txBody>
          <a:bodyPr>
            <a:normAutofit/>
          </a:bodyPr>
          <a:lstStyle/>
          <a:p>
            <a:pPr marL="25400" indent="499745" defTabSz="914400" fontAlgn="base">
              <a:lnSpc>
                <a:spcPct val="150000"/>
              </a:lnSpc>
              <a:spcBef>
                <a:spcPts val="0"/>
              </a:spcBef>
              <a:spcAft>
                <a:spcPts val="0"/>
              </a:spcAft>
              <a:buSzPct val="90000"/>
              <a:buFont typeface="Wingdings" panose="05000000000000000000" charset="0"/>
              <a:buChar char="n"/>
            </a:pPr>
            <a:r>
              <a:rPr lang="zh-CN" altLang="en-US" sz="2400" b="1" dirty="0">
                <a:sym typeface="+mn-ea"/>
              </a:rPr>
              <a:t>在</a:t>
            </a:r>
            <a:r>
              <a:rPr lang="en-US" altLang="zh-CN" sz="2400" b="1" dirty="0">
                <a:sym typeface="+mn-ea"/>
              </a:rPr>
              <a:t>Python</a:t>
            </a:r>
            <a:r>
              <a:rPr lang="zh-CN" altLang="en-US" sz="2400" b="1" dirty="0">
                <a:sym typeface="+mn-ea"/>
              </a:rPr>
              <a:t>中，以下划线开头的变量名和方法名有</a:t>
            </a:r>
            <a:r>
              <a:rPr lang="zh-CN" altLang="en-US" sz="2400" b="1" dirty="0">
                <a:solidFill>
                  <a:srgbClr val="0070C0"/>
                </a:solidFill>
                <a:sym typeface="+mn-ea"/>
              </a:rPr>
              <a:t>特殊</a:t>
            </a:r>
            <a:r>
              <a:rPr lang="zh-CN" altLang="en-US" sz="2400" b="1" dirty="0">
                <a:sym typeface="+mn-ea"/>
              </a:rPr>
              <a:t>的含义，尤其是在类的定义中。</a:t>
            </a:r>
            <a:endParaRPr lang="zh-CN" altLang="en-US" sz="2400" b="1" strike="noStrike" noProof="1"/>
          </a:p>
          <a:p>
            <a:pPr marL="678180" indent="-342265" defTabSz="914400" fontAlgn="base">
              <a:lnSpc>
                <a:spcPct val="150000"/>
              </a:lnSpc>
              <a:spcBef>
                <a:spcPts val="0"/>
              </a:spcBef>
              <a:spcAft>
                <a:spcPts val="0"/>
              </a:spcAft>
              <a:buSzPct val="90000"/>
              <a:buFont typeface="Wingdings" panose="05000000000000000000" charset="0"/>
              <a:buChar char=""/>
            </a:pPr>
            <a:r>
              <a:rPr lang="en-US" altLang="zh-CN" sz="2400" b="1" dirty="0">
                <a:solidFill>
                  <a:srgbClr val="FF0000"/>
                </a:solidFill>
                <a:sym typeface="+mn-ea"/>
              </a:rPr>
              <a:t>_xxx</a:t>
            </a:r>
            <a:r>
              <a:rPr lang="zh-CN" altLang="en-US" sz="2400" b="1" dirty="0">
                <a:sym typeface="+mn-ea"/>
              </a:rPr>
              <a:t>：受保护成员；</a:t>
            </a:r>
            <a:endParaRPr lang="zh-CN" altLang="en-US" sz="2400" b="1" strike="noStrike" noProof="1"/>
          </a:p>
          <a:p>
            <a:pPr marL="678180" indent="-342265" defTabSz="914400" fontAlgn="base">
              <a:lnSpc>
                <a:spcPct val="150000"/>
              </a:lnSpc>
              <a:spcBef>
                <a:spcPts val="0"/>
              </a:spcBef>
              <a:spcAft>
                <a:spcPts val="0"/>
              </a:spcAft>
              <a:buSzPct val="90000"/>
              <a:buFont typeface="Wingdings" panose="05000000000000000000" charset="0"/>
              <a:buChar char=""/>
            </a:pPr>
            <a:r>
              <a:rPr lang="en-US" altLang="zh-CN" sz="2400" b="1" dirty="0">
                <a:solidFill>
                  <a:srgbClr val="FF0000"/>
                </a:solidFill>
                <a:sym typeface="+mn-ea"/>
              </a:rPr>
              <a:t>__xxx__</a:t>
            </a:r>
            <a:r>
              <a:rPr lang="zh-CN" altLang="en-US" sz="2400" b="1" dirty="0">
                <a:sym typeface="+mn-ea"/>
              </a:rPr>
              <a:t>：系统定义的</a:t>
            </a:r>
            <a:r>
              <a:rPr lang="zh-CN" altLang="en-US" sz="2400" b="1" dirty="0">
                <a:solidFill>
                  <a:srgbClr val="0070C0"/>
                </a:solidFill>
                <a:sym typeface="+mn-ea"/>
              </a:rPr>
              <a:t>特殊成员</a:t>
            </a:r>
            <a:r>
              <a:rPr lang="zh-CN" altLang="en-US" sz="2400" b="1" dirty="0">
                <a:sym typeface="+mn-ea"/>
              </a:rPr>
              <a:t>；</a:t>
            </a:r>
            <a:endParaRPr lang="zh-CN" altLang="en-US" sz="2400" b="1" strike="noStrike" noProof="1"/>
          </a:p>
          <a:p>
            <a:pPr marL="678180" indent="-342265" defTabSz="914400" fontAlgn="base">
              <a:lnSpc>
                <a:spcPct val="150000"/>
              </a:lnSpc>
              <a:spcBef>
                <a:spcPts val="0"/>
              </a:spcBef>
              <a:spcAft>
                <a:spcPts val="0"/>
              </a:spcAft>
              <a:buSzPct val="90000"/>
              <a:buFont typeface="Wingdings" panose="05000000000000000000" charset="0"/>
              <a:buChar char=""/>
            </a:pPr>
            <a:r>
              <a:rPr lang="en-US" altLang="zh-CN" sz="2400" b="1" dirty="0">
                <a:solidFill>
                  <a:srgbClr val="FF0000"/>
                </a:solidFill>
                <a:sym typeface="+mn-ea"/>
              </a:rPr>
              <a:t>__xxx</a:t>
            </a:r>
            <a:r>
              <a:rPr lang="zh-CN" altLang="en-US" sz="2400" b="1" dirty="0">
                <a:sym typeface="+mn-ea"/>
              </a:rPr>
              <a:t>：</a:t>
            </a:r>
            <a:r>
              <a:rPr lang="zh-CN" altLang="en-US" sz="2400" b="1" dirty="0">
                <a:solidFill>
                  <a:srgbClr val="0070C0"/>
                </a:solidFill>
                <a:sym typeface="+mn-ea"/>
              </a:rPr>
              <a:t>私有成员</a:t>
            </a:r>
            <a:r>
              <a:rPr lang="zh-CN" altLang="en-US" sz="2400" b="1" dirty="0">
                <a:sym typeface="+mn-ea"/>
              </a:rPr>
              <a:t>，只有类对象自己能访问，子类对象不能直接访问到这个成员，但在对象外部可以通过“对象名</a:t>
            </a:r>
            <a:r>
              <a:rPr lang="en-US" altLang="zh-CN" sz="2400" b="1" dirty="0">
                <a:sym typeface="+mn-ea"/>
              </a:rPr>
              <a:t>._</a:t>
            </a:r>
            <a:r>
              <a:rPr lang="zh-CN" altLang="en-US" sz="2400" b="1" dirty="0">
                <a:sym typeface="+mn-ea"/>
              </a:rPr>
              <a:t>类名</a:t>
            </a:r>
            <a:r>
              <a:rPr lang="en-US" altLang="zh-CN" sz="2400" b="1" dirty="0">
                <a:sym typeface="+mn-ea"/>
              </a:rPr>
              <a:t>__xxx”</a:t>
            </a:r>
            <a:r>
              <a:rPr lang="zh-CN" altLang="en-US" sz="2400" b="1" dirty="0">
                <a:sym typeface="+mn-ea"/>
              </a:rPr>
              <a:t>这样的特殊方式来访问。</a:t>
            </a:r>
            <a:endParaRPr lang="zh-CN" altLang="en-US" sz="2400" b="1" strike="noStrike" noProof="1"/>
          </a:p>
          <a:p>
            <a:pPr marL="25400" indent="472440" defTabSz="914400" fontAlgn="base">
              <a:lnSpc>
                <a:spcPct val="150000"/>
              </a:lnSpc>
              <a:spcBef>
                <a:spcPts val="0"/>
              </a:spcBef>
              <a:spcAft>
                <a:spcPts val="0"/>
              </a:spcAft>
              <a:buSzPct val="90000"/>
              <a:buFont typeface="Wingdings" panose="05000000000000000000" charset="0"/>
              <a:buChar char="v"/>
            </a:pPr>
            <a:r>
              <a:rPr lang="zh-CN" altLang="en-US" sz="2400" b="1" dirty="0">
                <a:sym typeface="+mn-ea"/>
              </a:rPr>
              <a:t>注意：</a:t>
            </a:r>
            <a:r>
              <a:rPr lang="en-US" altLang="zh-CN" sz="2400" b="1" dirty="0">
                <a:solidFill>
                  <a:srgbClr val="FF0000"/>
                </a:solidFill>
                <a:sym typeface="+mn-ea"/>
              </a:rPr>
              <a:t>Python</a:t>
            </a:r>
            <a:r>
              <a:rPr lang="zh-CN" altLang="en-US" sz="2400" b="1" dirty="0">
                <a:solidFill>
                  <a:srgbClr val="FF0000"/>
                </a:solidFill>
                <a:sym typeface="+mn-ea"/>
              </a:rPr>
              <a:t>中不存在严格意义上的私有成员</a:t>
            </a:r>
            <a:r>
              <a:rPr lang="zh-CN" altLang="en-US" sz="2400" b="1" dirty="0">
                <a:sym typeface="+mn-ea"/>
              </a:rPr>
              <a:t>。</a:t>
            </a:r>
            <a:endParaRPr lang="en-US" sz="2400" b="1" dirty="0"/>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9</a:t>
            </a:fld>
            <a:endParaRPr lang="zh-CN" alt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self&quot;],&quot;CaseSensitive&quot;:false,&quot;FuzzyMatch&quot;:false}]"/>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38.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4536</Words>
  <Application>Microsoft Office PowerPoint</Application>
  <PresentationFormat>宽屏</PresentationFormat>
  <Paragraphs>683</Paragraphs>
  <Slides>52</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52</vt:i4>
      </vt:variant>
    </vt:vector>
  </HeadingPairs>
  <TitlesOfParts>
    <vt:vector size="61" baseType="lpstr">
      <vt:lpstr>Microsoft Yahei</vt:lpstr>
      <vt:lpstr>宋体</vt:lpstr>
      <vt:lpstr>Arial</vt:lpstr>
      <vt:lpstr>Calibri</vt:lpstr>
      <vt:lpstr>Calibri Light</vt:lpstr>
      <vt:lpstr>Century Gothic</vt:lpstr>
      <vt:lpstr>Times New Roman</vt:lpstr>
      <vt:lpstr>Wingdings</vt:lpstr>
      <vt:lpstr>Office 主题</vt:lpstr>
      <vt:lpstr>第6章  面向对象程序设计</vt:lpstr>
      <vt:lpstr>第6章  面向对象程序设计</vt:lpstr>
      <vt:lpstr>9.1 面向对象概念</vt:lpstr>
      <vt:lpstr>6.1  类的定义与使用</vt:lpstr>
      <vt:lpstr>6.1  类的定义与使用</vt:lpstr>
      <vt:lpstr>6.2  数据成员与成员方法</vt:lpstr>
      <vt:lpstr>6.2.1  私有成员与公有成员</vt:lpstr>
      <vt:lpstr>6.2.1  私有成员与公有成员</vt:lpstr>
      <vt:lpstr>6.2.1  私有成员与公有成员</vt:lpstr>
      <vt:lpstr>6.2.2  数据成员</vt:lpstr>
      <vt:lpstr>6.2.2  数据成员</vt:lpstr>
      <vt:lpstr>6.2.3  成员方法</vt:lpstr>
      <vt:lpstr>6.2.3  成员方法</vt:lpstr>
      <vt:lpstr>PowerPoint 演示文稿</vt:lpstr>
      <vt:lpstr>PowerPoint 演示文稿</vt:lpstr>
      <vt:lpstr>6.2.3  成员方法</vt:lpstr>
      <vt:lpstr>6.2.3  成员方法</vt:lpstr>
      <vt:lpstr>6.2.3  成员方法</vt:lpstr>
      <vt:lpstr>6.2.3  成员方法</vt:lpstr>
      <vt:lpstr>6.2.4  属性</vt:lpstr>
      <vt:lpstr>6.2.4  属性</vt:lpstr>
      <vt:lpstr>PowerPoint 演示文稿</vt:lpstr>
      <vt:lpstr>6.2.4  属性</vt:lpstr>
      <vt:lpstr>6.2.4  属性</vt:lpstr>
      <vt:lpstr>6.2.4  属性</vt:lpstr>
      <vt:lpstr>6.2.4  属性</vt:lpstr>
      <vt:lpstr>6.2.4  属性</vt:lpstr>
      <vt:lpstr>6.3  继承</vt:lpstr>
      <vt:lpstr>6.3  继承</vt:lpstr>
      <vt:lpstr>6.3  继承</vt:lpstr>
      <vt:lpstr>6.3  继承</vt:lpstr>
      <vt:lpstr>6.4  特殊方法</vt:lpstr>
      <vt:lpstr>6.4  特殊方法</vt:lpstr>
      <vt:lpstr>6.4  特殊方法</vt:lpstr>
      <vt:lpstr>6.4  特殊方法</vt:lpstr>
      <vt:lpstr>6.4  特殊方法</vt:lpstr>
      <vt:lpstr>对象的浅拷贝示例</vt:lpstr>
      <vt:lpstr>对象的深拷贝</vt:lpstr>
      <vt:lpstr>可迭代对象：迭代器和生成器</vt:lpstr>
      <vt:lpstr>自定义可迭代对象和迭代器</vt:lpstr>
      <vt:lpstr>生成器函数</vt:lpstr>
      <vt:lpstr>例：利用生成器函数创建Fibonacci数列</vt:lpstr>
      <vt:lpstr>例:利用生成器函数创建小于m到n之间的素数生成器</vt:lpstr>
      <vt:lpstr>无穷系列迭代器itertools.count、cycle和repeat</vt:lpstr>
      <vt:lpstr>实现RGB颜色模型的Color类（color.py）</vt:lpstr>
      <vt:lpstr>直方图（Histogram）</vt:lpstr>
      <vt:lpstr>6.5  综合案例解析</vt:lpstr>
      <vt:lpstr>6.5  综合案例解析</vt:lpstr>
      <vt:lpstr>6.5  综合案例解析</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面向对象程序设计</dc:title>
  <dc:creator>Dong</dc:creator>
  <cp:lastModifiedBy>HP</cp:lastModifiedBy>
  <cp:revision>367</cp:revision>
  <dcterms:created xsi:type="dcterms:W3CDTF">2015-05-05T08:02:00Z</dcterms:created>
  <dcterms:modified xsi:type="dcterms:W3CDTF">2021-11-12T01:43:49Z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