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handoutMasterIdLst>
    <p:handoutMasterId r:id="rId64"/>
  </p:handoutMasterIdLst>
  <p:sldIdLst>
    <p:sldId id="848" r:id="rId2"/>
    <p:sldId id="1773" r:id="rId3"/>
    <p:sldId id="1774" r:id="rId4"/>
    <p:sldId id="1776" r:id="rId5"/>
    <p:sldId id="1778" r:id="rId6"/>
    <p:sldId id="1779" r:id="rId7"/>
    <p:sldId id="1781" r:id="rId8"/>
    <p:sldId id="1782" r:id="rId9"/>
    <p:sldId id="1783" r:id="rId10"/>
    <p:sldId id="1784" r:id="rId11"/>
    <p:sldId id="1785" r:id="rId12"/>
    <p:sldId id="1786" r:id="rId13"/>
    <p:sldId id="1787" r:id="rId14"/>
    <p:sldId id="1788" r:id="rId15"/>
    <p:sldId id="1789" r:id="rId16"/>
    <p:sldId id="1790" r:id="rId17"/>
    <p:sldId id="1792" r:id="rId18"/>
    <p:sldId id="1836" r:id="rId19"/>
    <p:sldId id="1793" r:id="rId20"/>
    <p:sldId id="1794" r:id="rId21"/>
    <p:sldId id="1837" r:id="rId22"/>
    <p:sldId id="1795" r:id="rId23"/>
    <p:sldId id="1796" r:id="rId24"/>
    <p:sldId id="1797" r:id="rId25"/>
    <p:sldId id="1798" r:id="rId26"/>
    <p:sldId id="1799" r:id="rId27"/>
    <p:sldId id="1800" r:id="rId28"/>
    <p:sldId id="1801" r:id="rId29"/>
    <p:sldId id="1803" r:id="rId30"/>
    <p:sldId id="1804" r:id="rId31"/>
    <p:sldId id="1806" r:id="rId32"/>
    <p:sldId id="1807" r:id="rId33"/>
    <p:sldId id="1808" r:id="rId34"/>
    <p:sldId id="1809" r:id="rId35"/>
    <p:sldId id="1810" r:id="rId36"/>
    <p:sldId id="1812" r:id="rId37"/>
    <p:sldId id="1811" r:id="rId38"/>
    <p:sldId id="1816" r:id="rId39"/>
    <p:sldId id="1814" r:id="rId40"/>
    <p:sldId id="1815" r:id="rId41"/>
    <p:sldId id="1833" r:id="rId42"/>
    <p:sldId id="1834" r:id="rId43"/>
    <p:sldId id="1817" r:id="rId44"/>
    <p:sldId id="1818" r:id="rId45"/>
    <p:sldId id="1820" r:id="rId46"/>
    <p:sldId id="1821" r:id="rId47"/>
    <p:sldId id="1823" r:id="rId48"/>
    <p:sldId id="1824" r:id="rId49"/>
    <p:sldId id="1825" r:id="rId50"/>
    <p:sldId id="1826" r:id="rId51"/>
    <p:sldId id="1827" r:id="rId52"/>
    <p:sldId id="1835" r:id="rId53"/>
    <p:sldId id="1829" r:id="rId54"/>
    <p:sldId id="1830" r:id="rId55"/>
    <p:sldId id="1841" r:id="rId56"/>
    <p:sldId id="1838" r:id="rId57"/>
    <p:sldId id="1839" r:id="rId58"/>
    <p:sldId id="1840" r:id="rId59"/>
    <p:sldId id="1842" r:id="rId60"/>
    <p:sldId id="1843" r:id="rId61"/>
    <p:sldId id="1844"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37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2020/10/20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9670009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684365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1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542D6BDA-3E39-4353-84CC-1C3629778739}" type="slidenum">
              <a:rPr lang="zh-CN" altLang="en-US" smtClean="0">
                <a:latin typeface="Calibri" panose="020F0502020204030204" pitchFamily="34" charset="0"/>
              </a:rPr>
              <a:pPr/>
              <a:t>57</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204026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2020/10/20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2020/10/20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2020/10/20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4.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5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image" Target="../media/image4.png"/><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notesSlide" Target="../notesSlides/notesSlide1.xml"/><Relationship Id="rId2" Type="http://schemas.openxmlformats.org/officeDocument/2006/relationships/tags" Target="../tags/tag19.xml"/><Relationship Id="rId16" Type="http://schemas.openxmlformats.org/officeDocument/2006/relationships/slideLayout" Target="../slideLayouts/slideLayout7.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58.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image" Target="../media/image6.png"/><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5.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slideLayout" Target="../slideLayouts/slideLayout7.xml"/><Relationship Id="rId5" Type="http://schemas.openxmlformats.org/officeDocument/2006/relationships/tags" Target="../tags/tag37.xml"/><Relationship Id="rId10" Type="http://schemas.openxmlformats.org/officeDocument/2006/relationships/tags" Target="../tags/tag42.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hyperlink" Target="https://blog.csdn.net/qq_14945431/article/details/78752180" TargetMode="External"/><Relationship Id="rId2" Type="http://schemas.openxmlformats.org/officeDocument/2006/relationships/hyperlink" Target="https://www.cnblogs.com/kangming-/p/9839059.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640" y="1122680"/>
            <a:ext cx="12091670" cy="2387600"/>
          </a:xfrm>
        </p:spPr>
        <p:txBody>
          <a:bodyPr/>
          <a:lstStyle/>
          <a:p>
            <a:pPr fontAlgn="auto">
              <a:lnSpc>
                <a:spcPct val="120000"/>
              </a:lnSpc>
            </a:pPr>
            <a:r>
              <a:rPr lang="zh-CN" altLang="en-US" b="1" dirty="0"/>
              <a:t>第</a:t>
            </a:r>
            <a:r>
              <a:rPr lang="en-US" altLang="zh-CN" b="1" dirty="0"/>
              <a:t>7</a:t>
            </a:r>
            <a:r>
              <a:rPr lang="zh-CN" altLang="en-US" b="1" dirty="0"/>
              <a:t>章  字符串</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a:t>
            </a:fld>
            <a:endParaRPr lang="zh-CN" altLang="en-US"/>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7.3  </a:t>
            </a:r>
            <a:r>
              <a:rPr lang="zh-CN" altLang="en-US">
                <a:sym typeface="+mn-ea"/>
              </a:rPr>
              <a:t>转义字符</a:t>
            </a:r>
            <a:endParaRPr lang="zh-CN" altLang="en-US"/>
          </a:p>
        </p:txBody>
      </p:sp>
      <p:sp>
        <p:nvSpPr>
          <p:cNvPr id="3" name="内容占位符 2"/>
          <p:cNvSpPr>
            <a:spLocks noGrp="1"/>
          </p:cNvSpPr>
          <p:nvPr>
            <p:ph idx="1"/>
          </p:nvPr>
        </p:nvSpPr>
        <p:spPr/>
        <p:txBody>
          <a:bodyPr>
            <a:normAutofit/>
          </a:bodyPr>
          <a:lstStyle/>
          <a:p>
            <a:pPr fontAlgn="auto">
              <a:lnSpc>
                <a:spcPct val="100000"/>
              </a:lnSpc>
              <a:spcBef>
                <a:spcPts val="600"/>
              </a:spcBef>
              <a:buFont typeface="Arial" panose="020B0604020202020204" pitchFamily="34" charset="0"/>
              <a:buChar char="•"/>
            </a:pPr>
            <a:r>
              <a:rPr lang="zh-CN" altLang="en-US" sz="2400" b="1" dirty="0"/>
              <a:t>为了避免对字符串中的转义字符进行转义，可以使用原始字符串，在字符串前面加上字母r或R表示原始字符串，其中的</a:t>
            </a:r>
            <a:r>
              <a:rPr lang="zh-CN" altLang="en-US" sz="2400" b="1" dirty="0">
                <a:solidFill>
                  <a:srgbClr val="FF0000"/>
                </a:solidFill>
              </a:rPr>
              <a:t>所有字符都表示原始的含义而不会进行任何转义</a:t>
            </a:r>
            <a:r>
              <a:rPr lang="zh-CN" altLang="en-US" sz="2400" b="1" dirty="0"/>
              <a:t>。</a:t>
            </a:r>
          </a:p>
          <a:p>
            <a:pPr marL="0" indent="0" fontAlgn="auto">
              <a:lnSpc>
                <a:spcPct val="100000"/>
              </a:lnSpc>
              <a:spcBef>
                <a:spcPts val="0"/>
              </a:spcBef>
              <a:buNone/>
            </a:pPr>
            <a:endParaRPr lang="zh-CN" altLang="en-US" sz="2000" b="1" dirty="0">
              <a:latin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rPr>
              <a:t>&gt;&gt;&gt; path = 'C:\Windows\notepad.exe'</a:t>
            </a:r>
          </a:p>
          <a:p>
            <a:pPr marL="0" indent="0" fontAlgn="auto">
              <a:lnSpc>
                <a:spcPct val="100000"/>
              </a:lnSpc>
              <a:spcBef>
                <a:spcPts val="0"/>
              </a:spcBef>
              <a:buNone/>
            </a:pPr>
            <a:r>
              <a:rPr lang="zh-CN" altLang="en-US" sz="2000" b="1" dirty="0">
                <a:latin typeface="Consolas" panose="020B0609020204030204" charset="0"/>
              </a:rPr>
              <a:t>&gt;&gt;&gt; print(path)                       #字符\n被转义为换行符</a:t>
            </a:r>
          </a:p>
          <a:p>
            <a:pPr marL="0" indent="0" fontAlgn="auto">
              <a:lnSpc>
                <a:spcPct val="100000"/>
              </a:lnSpc>
              <a:spcBef>
                <a:spcPts val="0"/>
              </a:spcBef>
              <a:buNone/>
            </a:pPr>
            <a:r>
              <a:rPr lang="zh-CN" altLang="en-US" sz="2000" b="1" dirty="0">
                <a:solidFill>
                  <a:srgbClr val="00B0F0"/>
                </a:solidFill>
                <a:latin typeface="Consolas" panose="020B0609020204030204" charset="0"/>
              </a:rPr>
              <a:t>C:\Windows</a:t>
            </a:r>
          </a:p>
          <a:p>
            <a:pPr marL="0" indent="0" fontAlgn="auto">
              <a:lnSpc>
                <a:spcPct val="100000"/>
              </a:lnSpc>
              <a:spcBef>
                <a:spcPts val="0"/>
              </a:spcBef>
              <a:buNone/>
            </a:pPr>
            <a:r>
              <a:rPr lang="zh-CN" altLang="en-US" sz="2000" b="1" dirty="0">
                <a:solidFill>
                  <a:srgbClr val="00B0F0"/>
                </a:solidFill>
                <a:latin typeface="Consolas" panose="020B0609020204030204" charset="0"/>
              </a:rPr>
              <a:t>otepad.exe</a:t>
            </a:r>
          </a:p>
          <a:p>
            <a:pPr marL="0" indent="0" fontAlgn="auto">
              <a:lnSpc>
                <a:spcPct val="100000"/>
              </a:lnSpc>
              <a:spcBef>
                <a:spcPts val="0"/>
              </a:spcBef>
              <a:buNone/>
            </a:pPr>
            <a:r>
              <a:rPr lang="zh-CN" altLang="en-US" sz="2000" b="1" dirty="0">
                <a:latin typeface="Consolas" panose="020B0609020204030204" charset="0"/>
              </a:rPr>
              <a:t>&gt;&gt;&gt; path = r'C:\Windows\notepad.exe'  #原始字符串，任何字符都不转义</a:t>
            </a:r>
          </a:p>
          <a:p>
            <a:pPr marL="0" indent="0" fontAlgn="auto">
              <a:lnSpc>
                <a:spcPct val="100000"/>
              </a:lnSpc>
              <a:spcBef>
                <a:spcPts val="0"/>
              </a:spcBef>
              <a:buNone/>
            </a:pPr>
            <a:r>
              <a:rPr lang="zh-CN" altLang="en-US" sz="2000" b="1" dirty="0">
                <a:latin typeface="Consolas" panose="020B0609020204030204" charset="0"/>
              </a:rPr>
              <a:t>&gt;&gt;&gt; print(path)</a:t>
            </a:r>
          </a:p>
          <a:p>
            <a:pPr marL="0" indent="0" fontAlgn="auto">
              <a:lnSpc>
                <a:spcPct val="100000"/>
              </a:lnSpc>
              <a:spcBef>
                <a:spcPts val="0"/>
              </a:spcBef>
              <a:buNone/>
            </a:pPr>
            <a:r>
              <a:rPr lang="zh-CN" altLang="en-US" sz="2000" b="1" dirty="0">
                <a:solidFill>
                  <a:srgbClr val="00B0F0"/>
                </a:solidFill>
                <a:latin typeface="Consolas" panose="020B0609020204030204" charset="0"/>
              </a:rPr>
              <a:t>C:\Windows\notepad.exe</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7.4  </a:t>
            </a:r>
            <a:r>
              <a:rPr lang="zh-CN" altLang="en-US"/>
              <a:t>字符串格式化</a:t>
            </a:r>
          </a:p>
        </p:txBody>
      </p:sp>
      <p:sp>
        <p:nvSpPr>
          <p:cNvPr id="3" name="内容占位符 2"/>
          <p:cNvSpPr>
            <a:spLocks noGrp="1"/>
          </p:cNvSpPr>
          <p:nvPr>
            <p:ph idx="1"/>
          </p:nvPr>
        </p:nvSpPr>
        <p:spPr/>
        <p:txBody>
          <a:bodyPr/>
          <a:lstStyle/>
          <a:p>
            <a:pPr marL="0" indent="0">
              <a:buNone/>
            </a:pPr>
            <a:r>
              <a:rPr lang="en-US" altLang="zh-CN" sz="2400" b="1" dirty="0"/>
              <a:t>7.4.1  </a:t>
            </a:r>
            <a:r>
              <a:rPr lang="zh-CN" altLang="en-US" sz="2400" b="1" dirty="0"/>
              <a:t>使用</a:t>
            </a:r>
            <a:r>
              <a:rPr lang="en-US" altLang="zh-CN" sz="2400" b="1" dirty="0"/>
              <a:t>%</a:t>
            </a:r>
            <a:r>
              <a:rPr lang="zh-CN" altLang="en-US" sz="2400" b="1" dirty="0"/>
              <a:t>运算符进行格式化</a:t>
            </a:r>
          </a:p>
          <a:p>
            <a:pPr marL="0" indent="0">
              <a:buNone/>
            </a:pPr>
            <a:r>
              <a:rPr lang="en-US" altLang="zh-CN" sz="2400" b="1" dirty="0"/>
              <a:t>7.4.2  </a:t>
            </a:r>
            <a:r>
              <a:rPr lang="zh-CN" altLang="en-US" sz="2400" b="1" dirty="0"/>
              <a:t>使用</a:t>
            </a:r>
            <a:r>
              <a:rPr lang="en-US" altLang="zh-CN" sz="2400" b="1" dirty="0"/>
              <a:t>format</a:t>
            </a:r>
            <a:r>
              <a:rPr lang="zh-CN" altLang="en-US" sz="2400" b="1" dirty="0"/>
              <a:t>方法进行格式化</a:t>
            </a:r>
          </a:p>
          <a:p>
            <a:pPr marL="0" indent="0">
              <a:buNone/>
            </a:pPr>
            <a:r>
              <a:rPr lang="en-US" altLang="zh-CN" sz="2400" b="1" dirty="0"/>
              <a:t>7.4.3  </a:t>
            </a:r>
            <a:r>
              <a:rPr lang="zh-CN" altLang="en-US" sz="2400" b="1" dirty="0"/>
              <a:t>格式化的字符串常量</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7.4.1  </a:t>
            </a:r>
            <a:r>
              <a:rPr lang="zh-CN" altLang="en-US"/>
              <a:t>使用</a:t>
            </a:r>
            <a:r>
              <a:rPr lang="en-US" altLang="zh-CN"/>
              <a:t>%</a:t>
            </a:r>
            <a:r>
              <a:rPr lang="zh-CN" altLang="en-US"/>
              <a:t>运算符进行格式化</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12</a:t>
            </a:fld>
            <a:endParaRPr lang="zh-CN" altLang="en-US"/>
          </a:p>
        </p:txBody>
      </p:sp>
      <p:graphicFrame>
        <p:nvGraphicFramePr>
          <p:cNvPr id="29698" name="对象 3"/>
          <p:cNvGraphicFramePr/>
          <p:nvPr/>
        </p:nvGraphicFramePr>
        <p:xfrm>
          <a:off x="1036320" y="1431925"/>
          <a:ext cx="6790690" cy="3834765"/>
        </p:xfrm>
        <a:graphic>
          <a:graphicData uri="http://schemas.openxmlformats.org/presentationml/2006/ole">
            <mc:AlternateContent xmlns:mc="http://schemas.openxmlformats.org/markup-compatibility/2006">
              <mc:Choice xmlns:v="urn:schemas-microsoft-com:vml" Requires="v">
                <p:oleObj spid="_x0000_s3118" r:id="rId3" imgW="4953000" imgH="2238375" progId="Paint.Picture">
                  <p:embed/>
                </p:oleObj>
              </mc:Choice>
              <mc:Fallback>
                <p:oleObj r:id="rId3" imgW="4953000" imgH="2238375" progId="Paint.Picture">
                  <p:embed/>
                  <p:pic>
                    <p:nvPicPr>
                      <p:cNvPr id="0" name="图片 3075"/>
                      <p:cNvPicPr/>
                      <p:nvPr/>
                    </p:nvPicPr>
                    <p:blipFill>
                      <a:blip r:embed="rId4"/>
                      <a:stretch>
                        <a:fillRect/>
                      </a:stretch>
                    </p:blipFill>
                    <p:spPr>
                      <a:xfrm>
                        <a:off x="1036320" y="1431925"/>
                        <a:ext cx="6790690" cy="383476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7.4.1  </a:t>
            </a:r>
            <a:r>
              <a:rPr lang="zh-CN" altLang="en-US">
                <a:sym typeface="+mn-ea"/>
              </a:rPr>
              <a:t>使用</a:t>
            </a:r>
            <a:r>
              <a:rPr lang="en-US" altLang="zh-CN">
                <a:sym typeface="+mn-ea"/>
              </a:rPr>
              <a:t>%</a:t>
            </a:r>
            <a:r>
              <a:rPr lang="zh-CN" altLang="en-US">
                <a:sym typeface="+mn-ea"/>
              </a:rPr>
              <a:t>运算符进行格式化</a:t>
            </a:r>
            <a:endParaRPr lang="zh-CN" altLang="en-US"/>
          </a:p>
        </p:txBody>
      </p:sp>
      <p:sp>
        <p:nvSpPr>
          <p:cNvPr id="3" name="内容占位符 2"/>
          <p:cNvSpPr>
            <a:spLocks noGrp="1"/>
          </p:cNvSpPr>
          <p:nvPr>
            <p:ph idx="1"/>
          </p:nvPr>
        </p:nvSpPr>
        <p:spPr/>
        <p:txBody>
          <a:bodyPr/>
          <a:lstStyle/>
          <a:p>
            <a:r>
              <a:rPr lang="zh-CN" altLang="en-US" sz="2400"/>
              <a:t>常用格式字符</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13</a:t>
            </a:fld>
            <a:endParaRPr lang="zh-CN" altLang="en-US"/>
          </a:p>
        </p:txBody>
      </p:sp>
      <p:graphicFrame>
        <p:nvGraphicFramePr>
          <p:cNvPr id="5" name="表格 -1"/>
          <p:cNvGraphicFramePr/>
          <p:nvPr>
            <p:extLst>
              <p:ext uri="{D42A27DB-BD31-4B8C-83A1-F6EECF244321}">
                <p14:modId xmlns:p14="http://schemas.microsoft.com/office/powerpoint/2010/main" val="2916712532"/>
              </p:ext>
            </p:extLst>
          </p:nvPr>
        </p:nvGraphicFramePr>
        <p:xfrm>
          <a:off x="944880" y="1846263"/>
          <a:ext cx="6757670" cy="4268798"/>
        </p:xfrm>
        <a:graphic>
          <a:graphicData uri="http://schemas.openxmlformats.org/drawingml/2006/table">
            <a:tbl>
              <a:tblPr firstRow="1" bandRow="1">
                <a:tableStyleId>{5940675A-B579-460E-94D1-54222C63F5DA}</a:tableStyleId>
              </a:tblPr>
              <a:tblGrid>
                <a:gridCol w="1149985"/>
                <a:gridCol w="5607685"/>
              </a:tblGrid>
              <a:tr h="212725">
                <a:tc>
                  <a:txBody>
                    <a:bodyPr/>
                    <a:lstStyle/>
                    <a:p>
                      <a:pPr marL="0" indent="0" algn="ctr">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格式字符</a:t>
                      </a: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说明</a:t>
                      </a: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8575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%s</a:t>
                      </a:r>
                    </a:p>
                  </a:txBody>
                  <a:tcPr marL="36195"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字符串 </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r>
                        <a:rPr lang="zh-CN" altLang="en-US" sz="2000" b="0" u="none" dirty="0">
                          <a:latin typeface="宋体" panose="02010600030101010101" pitchFamily="2" charset="-122"/>
                          <a:ea typeface="宋体" panose="02010600030101010101" pitchFamily="2" charset="-122"/>
                          <a:cs typeface="宋体" panose="02010600030101010101" pitchFamily="2" charset="-122"/>
                        </a:rPr>
                        <a:t>采用</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str</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r>
                        <a:rPr lang="zh-CN" altLang="en-US" sz="2000" b="0" u="none" dirty="0">
                          <a:latin typeface="宋体" panose="02010600030101010101" pitchFamily="2" charset="-122"/>
                          <a:ea typeface="宋体" panose="02010600030101010101" pitchFamily="2" charset="-122"/>
                          <a:cs typeface="宋体" panose="02010600030101010101" pitchFamily="2" charset="-122"/>
                        </a:rPr>
                        <a:t>的显示</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p>
                  </a:txBody>
                  <a:tcPr marL="3619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306385">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%r</a:t>
                      </a:r>
                    </a:p>
                  </a:txBody>
                  <a:tcPr marL="36195"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字符串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采用</a:t>
                      </a:r>
                      <a:r>
                        <a:rPr lang="en-US" altLang="zh-CN" sz="2000" b="0" u="none">
                          <a:latin typeface="宋体" panose="02010600030101010101" pitchFamily="2" charset="-122"/>
                          <a:ea typeface="宋体" panose="02010600030101010101" pitchFamily="2" charset="-122"/>
                          <a:cs typeface="宋体" panose="02010600030101010101" pitchFamily="2" charset="-122"/>
                        </a:rPr>
                        <a:t>repr()</a:t>
                      </a:r>
                      <a:r>
                        <a:rPr lang="zh-CN" altLang="en-US" sz="2000" b="0" u="none">
                          <a:latin typeface="宋体" panose="02010600030101010101" pitchFamily="2" charset="-122"/>
                          <a:ea typeface="宋体" panose="02010600030101010101" pitchFamily="2" charset="-122"/>
                          <a:cs typeface="宋体" panose="02010600030101010101" pitchFamily="2" charset="-122"/>
                        </a:rPr>
                        <a:t>的显示</a:t>
                      </a: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%c</a:t>
                      </a:r>
                    </a:p>
                  </a:txBody>
                  <a:tcPr marL="36195"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单个字符</a:t>
                      </a:r>
                    </a:p>
                  </a:txBody>
                  <a:tcPr marL="3619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%d</a:t>
                      </a:r>
                    </a:p>
                  </a:txBody>
                  <a:tcPr marL="36195"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十进制整数</a:t>
                      </a:r>
                    </a:p>
                  </a:txBody>
                  <a:tcPr marL="3619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725">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%i</a:t>
                      </a:r>
                    </a:p>
                  </a:txBody>
                  <a:tcPr marL="36195"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十进制整数</a:t>
                      </a:r>
                    </a:p>
                  </a:txBody>
                  <a:tcPr marL="3619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%o</a:t>
                      </a:r>
                    </a:p>
                  </a:txBody>
                  <a:tcPr marL="36195"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八进制整数</a:t>
                      </a:r>
                    </a:p>
                  </a:txBody>
                  <a:tcPr marL="3619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725">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%x</a:t>
                      </a:r>
                    </a:p>
                  </a:txBody>
                  <a:tcPr marL="36195"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十六进制整数</a:t>
                      </a:r>
                    </a:p>
                  </a:txBody>
                  <a:tcPr marL="3619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%e</a:t>
                      </a:r>
                    </a:p>
                  </a:txBody>
                  <a:tcPr marL="36195"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指数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基底写为</a:t>
                      </a:r>
                      <a:r>
                        <a:rPr lang="en-US" altLang="zh-CN" sz="2000" b="0" u="none">
                          <a:latin typeface="宋体" panose="02010600030101010101" pitchFamily="2" charset="-122"/>
                          <a:ea typeface="宋体" panose="02010600030101010101" pitchFamily="2" charset="-122"/>
                          <a:cs typeface="宋体" panose="02010600030101010101" pitchFamily="2" charset="-122"/>
                        </a:rPr>
                        <a:t>e)</a:t>
                      </a:r>
                    </a:p>
                  </a:txBody>
                  <a:tcPr marL="3619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725">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%E</a:t>
                      </a:r>
                    </a:p>
                  </a:txBody>
                  <a:tcPr marL="36195"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指数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基底写为</a:t>
                      </a:r>
                      <a:r>
                        <a:rPr lang="en-US" altLang="zh-CN" sz="2000" b="0" u="none">
                          <a:latin typeface="宋体" panose="02010600030101010101" pitchFamily="2" charset="-122"/>
                          <a:ea typeface="宋体" panose="02010600030101010101" pitchFamily="2" charset="-122"/>
                          <a:cs typeface="宋体" panose="02010600030101010101" pitchFamily="2" charset="-122"/>
                        </a:rPr>
                        <a:t>E)</a:t>
                      </a:r>
                    </a:p>
                  </a:txBody>
                  <a:tcPr marL="3619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%f</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%F</a:t>
                      </a:r>
                    </a:p>
                  </a:txBody>
                  <a:tcPr marL="36195"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浮点数</a:t>
                      </a:r>
                    </a:p>
                  </a:txBody>
                  <a:tcPr marL="3619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62255">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%g</a:t>
                      </a:r>
                    </a:p>
                  </a:txBody>
                  <a:tcPr marL="36195"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指数</a:t>
                      </a:r>
                      <a:r>
                        <a:rPr lang="en-US" altLang="zh-CN" sz="2000" b="0" u="none">
                          <a:latin typeface="宋体" panose="02010600030101010101" pitchFamily="2" charset="-122"/>
                          <a:ea typeface="宋体" panose="02010600030101010101" pitchFamily="2" charset="-122"/>
                          <a:cs typeface="宋体" panose="02010600030101010101" pitchFamily="2" charset="-122"/>
                        </a:rPr>
                        <a:t>(e)</a:t>
                      </a:r>
                      <a:r>
                        <a:rPr lang="zh-CN" altLang="en-US" sz="2000" b="0" u="none">
                          <a:latin typeface="宋体" panose="02010600030101010101" pitchFamily="2" charset="-122"/>
                          <a:ea typeface="宋体" panose="02010600030101010101" pitchFamily="2" charset="-122"/>
                          <a:cs typeface="宋体" panose="02010600030101010101" pitchFamily="2" charset="-122"/>
                        </a:rPr>
                        <a:t>或浮点数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根据显示长度</a:t>
                      </a: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733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%G</a:t>
                      </a:r>
                    </a:p>
                  </a:txBody>
                  <a:tcPr marL="36195"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指数</a:t>
                      </a:r>
                      <a:r>
                        <a:rPr lang="en-US" altLang="zh-CN" sz="2000" b="0" u="none">
                          <a:latin typeface="宋体" panose="02010600030101010101" pitchFamily="2" charset="-122"/>
                          <a:ea typeface="宋体" panose="02010600030101010101" pitchFamily="2" charset="-122"/>
                          <a:cs typeface="宋体" panose="02010600030101010101" pitchFamily="2" charset="-122"/>
                        </a:rPr>
                        <a:t>(E)</a:t>
                      </a:r>
                      <a:r>
                        <a:rPr lang="zh-CN" altLang="en-US" sz="2000" b="0" u="none">
                          <a:latin typeface="宋体" panose="02010600030101010101" pitchFamily="2" charset="-122"/>
                          <a:ea typeface="宋体" panose="02010600030101010101" pitchFamily="2" charset="-122"/>
                          <a:cs typeface="宋体" panose="02010600030101010101" pitchFamily="2" charset="-122"/>
                        </a:rPr>
                        <a:t>或浮点数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根据显示长度</a:t>
                      </a: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725">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p>
                  </a:txBody>
                  <a:tcPr marL="36195"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一个字符</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p>
                  </a:txBody>
                  <a:tcPr marL="36195"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7.4.1  </a:t>
            </a:r>
            <a:r>
              <a:rPr lang="zh-CN" altLang="en-US">
                <a:sym typeface="+mn-ea"/>
              </a:rPr>
              <a:t>使用</a:t>
            </a:r>
            <a:r>
              <a:rPr lang="en-US" altLang="zh-CN">
                <a:sym typeface="+mn-ea"/>
              </a:rPr>
              <a:t>%</a:t>
            </a:r>
            <a:r>
              <a:rPr lang="zh-CN" altLang="en-US">
                <a:sym typeface="+mn-ea"/>
              </a:rPr>
              <a:t>运算符进行格式化</a:t>
            </a:r>
            <a:endParaRPr lang="zh-CN" altLang="en-US"/>
          </a:p>
        </p:txBody>
      </p:sp>
      <p:sp>
        <p:nvSpPr>
          <p:cNvPr id="3" name="内容占位符 2"/>
          <p:cNvSpPr>
            <a:spLocks noGrp="1"/>
          </p:cNvSpPr>
          <p:nvPr>
            <p:ph idx="1"/>
          </p:nvPr>
        </p:nvSpPr>
        <p:spPr/>
        <p:txBody>
          <a:bodyPr>
            <a:normAutofit fontScale="92500" lnSpcReduction="20000"/>
          </a:bodyPr>
          <a:lstStyle/>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x = 1235</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so = "%o" % x</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so</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"2323"</a:t>
            </a:r>
            <a:endParaRPr lang="zh-CN" altLang="en-US" sz="2000" dirty="0">
              <a:solidFill>
                <a:srgbClr val="00B0F0"/>
              </a:solidFill>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sh = "%x" % x</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sh</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"4d3"</a:t>
            </a:r>
            <a:endParaRPr lang="zh-CN" altLang="en-US" sz="2000" dirty="0">
              <a:solidFill>
                <a:srgbClr val="00B0F0"/>
              </a:solidFill>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se = "%e" % x</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se</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"1.235000e+03"</a:t>
            </a:r>
            <a:endParaRPr lang="zh-CN" altLang="en-US" sz="2000" dirty="0">
              <a:solidFill>
                <a:srgbClr val="00B0F0"/>
              </a:solidFill>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chr(ord("3")+1)</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"4"</a:t>
            </a:r>
            <a:endParaRPr lang="zh-CN" altLang="en-US" sz="2000" dirty="0">
              <a:solidFill>
                <a:srgbClr val="00B0F0"/>
              </a:solidFill>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 % 65</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"65"</a:t>
            </a:r>
            <a:endParaRPr lang="zh-CN" altLang="en-US" sz="2000" dirty="0">
              <a:solidFill>
                <a:srgbClr val="00B0F0"/>
              </a:solidFill>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"%s" % 65333</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"65333"</a:t>
            </a:r>
            <a:endParaRPr lang="zh-CN" altLang="en-US" sz="2000" dirty="0">
              <a:solidFill>
                <a:srgbClr val="00B0F0"/>
              </a:solidFill>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latin typeface="Consolas" panose="020B0609020204030204" charset="0"/>
                <a:sym typeface="+mn-ea"/>
              </a:rPr>
              <a:t>&gt;&gt;&gt; "%d" % "555"</a:t>
            </a:r>
            <a:endParaRPr lang="zh-CN" altLang="en-US" sz="2000" dirty="0">
              <a:latin typeface="Consolas" panose="020B0609020204030204" charset="0"/>
            </a:endParaRPr>
          </a:p>
          <a:p>
            <a:pPr defTabSz="914400" fontAlgn="auto">
              <a:lnSpc>
                <a:spcPct val="100000"/>
              </a:lnSpc>
              <a:spcBef>
                <a:spcPct val="0"/>
              </a:spcBef>
              <a:buSzPct val="70000"/>
              <a:buFont typeface="Wingdings" panose="05000000000000000000" pitchFamily="2" charset="2"/>
              <a:buNone/>
            </a:pPr>
            <a:r>
              <a:rPr lang="zh-CN" altLang="en-US" sz="2000" dirty="0">
                <a:solidFill>
                  <a:srgbClr val="FF0000"/>
                </a:solidFill>
                <a:latin typeface="Consolas" panose="020B0609020204030204" charset="0"/>
                <a:sym typeface="+mn-ea"/>
              </a:rPr>
              <a:t>TypeError: %d format: a number is required, not str</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7.4.2  </a:t>
            </a:r>
            <a:r>
              <a:rPr lang="zh-CN" altLang="en-US"/>
              <a:t>使用</a:t>
            </a:r>
            <a:r>
              <a:rPr lang="en-US" altLang="zh-CN"/>
              <a:t>format()</a:t>
            </a:r>
            <a:r>
              <a:rPr lang="zh-CN" altLang="en-US"/>
              <a:t>方法进行格式化</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sz="2000" dirty="0">
                <a:latin typeface="Consolas" panose="020B0609020204030204" charset="0"/>
              </a:rPr>
              <a:t>&gt;&gt;&gt; 1/3</a:t>
            </a:r>
          </a:p>
          <a:p>
            <a:pPr marL="0" indent="0">
              <a:buNone/>
            </a:pPr>
            <a:r>
              <a:rPr lang="zh-CN" altLang="en-US" sz="2000" dirty="0">
                <a:solidFill>
                  <a:srgbClr val="00B0F0"/>
                </a:solidFill>
                <a:latin typeface="Consolas" panose="020B0609020204030204" charset="0"/>
              </a:rPr>
              <a:t>0.3333333333333333</a:t>
            </a:r>
          </a:p>
          <a:p>
            <a:pPr marL="0" indent="0">
              <a:buNone/>
            </a:pPr>
            <a:r>
              <a:rPr lang="zh-CN" altLang="en-US" sz="2000" dirty="0">
                <a:latin typeface="Consolas" panose="020B0609020204030204" charset="0"/>
              </a:rPr>
              <a:t>&gt;&gt;&gt; print</a:t>
            </a:r>
            <a:r>
              <a:rPr lang="zh-CN" altLang="en-US" sz="2000" dirty="0" smtClean="0">
                <a:latin typeface="Consolas" panose="020B0609020204030204" charset="0"/>
              </a:rPr>
              <a:t>(‘{0:.3f}’.</a:t>
            </a:r>
            <a:r>
              <a:rPr lang="zh-CN" altLang="en-US" sz="2000" dirty="0">
                <a:latin typeface="Consolas" panose="020B0609020204030204" charset="0"/>
              </a:rPr>
              <a:t>format(1/3))         </a:t>
            </a:r>
            <a:r>
              <a:rPr lang="zh-CN" altLang="en-US" sz="2000" dirty="0" smtClean="0">
                <a:latin typeface="Consolas" panose="020B0609020204030204" charset="0"/>
              </a:rPr>
              <a:t>#输出保留</a:t>
            </a:r>
            <a:r>
              <a:rPr lang="zh-CN" altLang="en-US" sz="2000" dirty="0">
                <a:latin typeface="Consolas" panose="020B0609020204030204" charset="0"/>
              </a:rPr>
              <a:t>3位小数</a:t>
            </a:r>
          </a:p>
          <a:p>
            <a:pPr marL="0" indent="0">
              <a:buNone/>
            </a:pPr>
            <a:r>
              <a:rPr lang="zh-CN" altLang="en-US" sz="2000" dirty="0">
                <a:solidFill>
                  <a:srgbClr val="00B0F0"/>
                </a:solidFill>
                <a:latin typeface="Consolas" panose="020B0609020204030204" charset="0"/>
              </a:rPr>
              <a:t>0.333</a:t>
            </a:r>
          </a:p>
          <a:p>
            <a:pPr marL="0" indent="0">
              <a:buNone/>
            </a:pPr>
            <a:r>
              <a:rPr lang="zh-CN" altLang="en-US" sz="2000" dirty="0" smtClean="0">
                <a:latin typeface="Consolas" panose="020B0609020204030204" charset="0"/>
              </a:rPr>
              <a:t>&gt;&gt;&gt;'{</a:t>
            </a:r>
            <a:r>
              <a:rPr lang="zh-CN" altLang="en-US" sz="2000" dirty="0">
                <a:latin typeface="Consolas" panose="020B0609020204030204" charset="0"/>
              </a:rPr>
              <a:t>0</a:t>
            </a:r>
            <a:r>
              <a:rPr lang="zh-CN" altLang="en-US" sz="2000" dirty="0" smtClean="0">
                <a:latin typeface="Consolas" panose="020B0609020204030204" charset="0"/>
              </a:rPr>
              <a:t>:</a:t>
            </a:r>
            <a:r>
              <a:rPr lang="en-US" altLang="zh-CN" sz="2000" dirty="0" smtClean="0">
                <a:latin typeface="Consolas" panose="020B0609020204030204" charset="0"/>
              </a:rPr>
              <a:t>.3f</a:t>
            </a:r>
            <a:r>
              <a:rPr lang="zh-CN" altLang="en-US" sz="2000" dirty="0" smtClean="0">
                <a:latin typeface="Consolas" panose="020B0609020204030204" charset="0"/>
              </a:rPr>
              <a:t>}'.</a:t>
            </a:r>
            <a:r>
              <a:rPr lang="zh-CN" altLang="en-US" sz="2000" dirty="0">
                <a:latin typeface="Consolas" panose="020B0609020204030204" charset="0"/>
              </a:rPr>
              <a:t>format</a:t>
            </a:r>
            <a:r>
              <a:rPr lang="zh-CN" altLang="en-US" sz="2000" dirty="0" smtClean="0">
                <a:latin typeface="Consolas" panose="020B0609020204030204" charset="0"/>
              </a:rPr>
              <a:t>(</a:t>
            </a:r>
            <a:r>
              <a:rPr lang="en-US" altLang="zh-CN" sz="2000" dirty="0" smtClean="0">
                <a:latin typeface="Consolas" panose="020B0609020204030204" charset="0"/>
              </a:rPr>
              <a:t>23.343333</a:t>
            </a:r>
            <a:r>
              <a:rPr lang="zh-CN" altLang="en-US" sz="2000" dirty="0">
                <a:latin typeface="Consolas" panose="020B0609020204030204" charset="0"/>
              </a:rPr>
              <a:t>) #输出保留3位小数</a:t>
            </a:r>
          </a:p>
          <a:p>
            <a:pPr marL="0" indent="0">
              <a:buNone/>
            </a:pPr>
            <a:r>
              <a:rPr lang="zh-CN" altLang="en-US" sz="2000" dirty="0">
                <a:solidFill>
                  <a:srgbClr val="FF0000"/>
                </a:solidFill>
                <a:latin typeface="Consolas" panose="020B0609020204030204" charset="0"/>
              </a:rPr>
              <a:t>&gt;&gt;&gt;</a:t>
            </a:r>
            <a:r>
              <a:rPr lang="en-US" altLang="zh-CN" sz="2000" dirty="0" smtClean="0">
                <a:solidFill>
                  <a:srgbClr val="FF0000"/>
                </a:solidFill>
                <a:latin typeface="Consolas" panose="020B0609020204030204" charset="0"/>
              </a:rPr>
              <a:t>a=round(23.343333,3)</a:t>
            </a:r>
            <a:r>
              <a:rPr lang="zh-CN" altLang="en-US" sz="2000" dirty="0" smtClean="0">
                <a:solidFill>
                  <a:srgbClr val="FF0000"/>
                </a:solidFill>
                <a:latin typeface="Consolas" panose="020B0609020204030204" charset="0"/>
              </a:rPr>
              <a:t>  #保留</a:t>
            </a:r>
            <a:r>
              <a:rPr lang="en-US" altLang="zh-CN" sz="2000" dirty="0" smtClean="0">
                <a:solidFill>
                  <a:srgbClr val="FF0000"/>
                </a:solidFill>
                <a:latin typeface="Consolas" panose="020B0609020204030204" charset="0"/>
              </a:rPr>
              <a:t>3</a:t>
            </a:r>
            <a:r>
              <a:rPr lang="zh-CN" altLang="en-US" sz="2000" dirty="0" smtClean="0">
                <a:solidFill>
                  <a:srgbClr val="FF0000"/>
                </a:solidFill>
                <a:latin typeface="Consolas" panose="020B0609020204030204" charset="0"/>
              </a:rPr>
              <a:t>位</a:t>
            </a:r>
            <a:r>
              <a:rPr lang="zh-CN" altLang="en-US" sz="2000" dirty="0">
                <a:solidFill>
                  <a:srgbClr val="FF0000"/>
                </a:solidFill>
                <a:latin typeface="Consolas" panose="020B0609020204030204" charset="0"/>
              </a:rPr>
              <a:t>小数</a:t>
            </a:r>
          </a:p>
          <a:p>
            <a:pPr marL="0" indent="0">
              <a:buNone/>
            </a:pPr>
            <a:r>
              <a:rPr lang="en-US" altLang="zh-CN" sz="2000" dirty="0" smtClean="0">
                <a:latin typeface="Consolas" panose="020B0609020204030204" charset="0"/>
              </a:rPr>
              <a:t/>
            </a:r>
            <a:br>
              <a:rPr lang="en-US" altLang="zh-CN" sz="2000" dirty="0" smtClean="0">
                <a:latin typeface="Consolas" panose="020B0609020204030204" charset="0"/>
              </a:rPr>
            </a:br>
            <a:r>
              <a:rPr lang="zh-CN" altLang="en-US" sz="2000" dirty="0">
                <a:latin typeface="Consolas" panose="020B0609020204030204" charset="0"/>
              </a:rPr>
              <a:t>&gt;&gt;&gt; </a:t>
            </a:r>
            <a:r>
              <a:rPr lang="en-US" altLang="zh-CN" sz="2000" dirty="0">
                <a:latin typeface="Consolas" panose="020B0609020204030204" charset="0"/>
              </a:rPr>
              <a:t>'{0:%}'.format(3.5</a:t>
            </a:r>
            <a:r>
              <a:rPr lang="en-US" altLang="zh-CN" sz="2000" dirty="0" smtClean="0">
                <a:latin typeface="Consolas" panose="020B0609020204030204" charset="0"/>
              </a:rPr>
              <a:t>)     </a:t>
            </a:r>
            <a:r>
              <a:rPr lang="en-US" altLang="zh-CN" sz="2000" dirty="0">
                <a:latin typeface="Consolas" panose="020B0609020204030204" charset="0"/>
              </a:rPr>
              <a:t>#</a:t>
            </a:r>
            <a:r>
              <a:rPr lang="zh-CN" altLang="en-US" sz="2000" dirty="0">
                <a:latin typeface="Consolas" panose="020B0609020204030204" charset="0"/>
              </a:rPr>
              <a:t>格式化为百分数</a:t>
            </a:r>
          </a:p>
          <a:p>
            <a:pPr marL="0" indent="0">
              <a:buNone/>
            </a:pPr>
            <a:r>
              <a:rPr lang="en-US" altLang="zh-CN" sz="2000" dirty="0" smtClean="0">
                <a:solidFill>
                  <a:srgbClr val="00B0F0"/>
                </a:solidFill>
                <a:latin typeface="Consolas" panose="020B0609020204030204" charset="0"/>
              </a:rPr>
              <a:t> </a:t>
            </a:r>
            <a:endParaRPr lang="zh-CN" altLang="en-US" sz="2000" dirty="0">
              <a:solidFill>
                <a:srgbClr val="00B0F0"/>
              </a:solidFill>
              <a:latin typeface="Consolas" panose="020B0609020204030204" charset="0"/>
            </a:endParaRPr>
          </a:p>
          <a:p>
            <a:pPr marL="0" indent="0">
              <a:buNone/>
            </a:pPr>
            <a:r>
              <a:rPr lang="zh-CN" altLang="en-US" sz="2000" dirty="0">
                <a:latin typeface="Consolas" panose="020B0609020204030204" charset="0"/>
              </a:rPr>
              <a:t>&gt;&gt;&gt; '{0:_},{0:_x}'.format(1000000)       #Python 3.6.0及更高版本支持</a:t>
            </a:r>
          </a:p>
          <a:p>
            <a:pPr marL="0" indent="0">
              <a:buNone/>
            </a:pPr>
            <a:r>
              <a:rPr lang="zh-CN" altLang="en-US" sz="2000" dirty="0">
                <a:solidFill>
                  <a:srgbClr val="00B0F0"/>
                </a:solidFill>
                <a:latin typeface="Consolas" panose="020B0609020204030204" charset="0"/>
              </a:rPr>
              <a:t>'1_000_000,f_4240'</a:t>
            </a:r>
          </a:p>
          <a:p>
            <a:pPr marL="0" indent="0">
              <a:buNone/>
            </a:pPr>
            <a:r>
              <a:rPr lang="zh-CN" altLang="en-US" sz="2000" dirty="0">
                <a:latin typeface="Consolas" panose="020B0609020204030204" charset="0"/>
              </a:rPr>
              <a:t>&gt;&gt;&gt; '{0:_},{0:_x}'.format(10000000)      #Python 3.6.0及更高版本支持</a:t>
            </a:r>
          </a:p>
          <a:p>
            <a:pPr marL="0" indent="0">
              <a:buNone/>
            </a:pPr>
            <a:r>
              <a:rPr lang="zh-CN" altLang="en-US" sz="2000" dirty="0">
                <a:solidFill>
                  <a:srgbClr val="00B0F0"/>
                </a:solidFill>
                <a:latin typeface="Consolas" panose="020B0609020204030204" charset="0"/>
              </a:rPr>
              <a:t>'10_000_000,98_9680'</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7.4.2  </a:t>
            </a:r>
            <a:r>
              <a:rPr lang="zh-CN" altLang="en-US">
                <a:sym typeface="+mn-ea"/>
              </a:rPr>
              <a:t>使用</a:t>
            </a:r>
            <a:r>
              <a:rPr lang="en-US" altLang="zh-CN">
                <a:sym typeface="+mn-ea"/>
              </a:rPr>
              <a:t>format()</a:t>
            </a:r>
            <a:r>
              <a:rPr lang="zh-CN" altLang="en-US">
                <a:sym typeface="+mn-ea"/>
              </a:rPr>
              <a:t>方法进行格式化</a:t>
            </a:r>
            <a:endParaRPr lang="zh-CN" altLang="en-US"/>
          </a:p>
        </p:txBody>
      </p:sp>
      <p:sp>
        <p:nvSpPr>
          <p:cNvPr id="3" name="内容占位符 2"/>
          <p:cNvSpPr>
            <a:spLocks noGrp="1"/>
          </p:cNvSpPr>
          <p:nvPr>
            <p:ph idx="1"/>
          </p:nvPr>
        </p:nvSpPr>
        <p:spPr>
          <a:xfrm>
            <a:off x="838200" y="1321435"/>
            <a:ext cx="10959465" cy="4639945"/>
          </a:xfrm>
        </p:spPr>
        <p:txBody>
          <a:bodyPr>
            <a:normAutofit/>
          </a:bodyPr>
          <a:lstStyle/>
          <a:p>
            <a:pPr defTabSz="914400">
              <a:lnSpc>
                <a:spcPct val="100000"/>
              </a:lnSpc>
              <a:spcBef>
                <a:spcPts val="300"/>
              </a:spcBef>
              <a:buSzPct val="70000"/>
              <a:buFont typeface="Wingdings" panose="05000000000000000000" pitchFamily="2" charset="2"/>
              <a:buNone/>
            </a:pPr>
            <a:r>
              <a:rPr lang="zh-CN" sz="2000" dirty="0">
                <a:latin typeface="Consolas" panose="020B0609020204030204" charset="0"/>
                <a:sym typeface="+mn-ea"/>
              </a:rPr>
              <a:t>&gt;&gt;&gt; print("The number {0:,} in hex is: {0:#x}, the number {1} in oct is {1:#o}".format(5555,55))</a:t>
            </a:r>
            <a:endParaRPr lang="zh-CN" sz="2000" dirty="0">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solidFill>
                  <a:srgbClr val="00B0F0"/>
                </a:solidFill>
                <a:latin typeface="Consolas" panose="020B0609020204030204" charset="0"/>
                <a:sym typeface="+mn-ea"/>
              </a:rPr>
              <a:t>The number 5,555 in hex is: 0x15b3, the number 55 in oct is 0o67</a:t>
            </a:r>
            <a:endParaRPr lang="zh-CN" sz="2000" dirty="0">
              <a:solidFill>
                <a:srgbClr val="00B0F0"/>
              </a:solidFill>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latin typeface="Consolas" panose="020B0609020204030204" charset="0"/>
                <a:sym typeface="+mn-ea"/>
              </a:rPr>
              <a:t>&gt;&gt;&gt; print("The number {1:,} in hex is: {1:#x}, the number {0} in oct is {0:o}".format(5555,55))</a:t>
            </a:r>
            <a:endParaRPr lang="zh-CN" sz="2000" dirty="0">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solidFill>
                  <a:srgbClr val="00B0F0"/>
                </a:solidFill>
                <a:latin typeface="Consolas" panose="020B0609020204030204" charset="0"/>
                <a:sym typeface="+mn-ea"/>
              </a:rPr>
              <a:t>The number 55 in hex is: 0x37, the number 5555 in oct is 12663</a:t>
            </a:r>
            <a:endParaRPr lang="zh-CN" sz="2000" dirty="0">
              <a:solidFill>
                <a:srgbClr val="00B0F0"/>
              </a:solidFill>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latin typeface="Consolas" panose="020B0609020204030204" charset="0"/>
                <a:sym typeface="+mn-ea"/>
              </a:rPr>
              <a:t>&gt;&gt;&gt; print("my name is {name}, my age is {age}, and my QQ is {qq}".format(name = "Dong Fuguo",age = 40,qq = "30646****"))</a:t>
            </a:r>
            <a:endParaRPr lang="zh-CN" sz="2000" dirty="0">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solidFill>
                  <a:srgbClr val="00B0F0"/>
                </a:solidFill>
                <a:latin typeface="Consolas" panose="020B0609020204030204" charset="0"/>
                <a:sym typeface="+mn-ea"/>
              </a:rPr>
              <a:t>my name is Dong Fuguo, my age is 40, and my QQ is 30646****</a:t>
            </a:r>
            <a:endParaRPr lang="zh-CN" sz="2000" dirty="0">
              <a:solidFill>
                <a:srgbClr val="00B0F0"/>
              </a:solidFill>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latin typeface="Consolas" panose="020B0609020204030204" charset="0"/>
                <a:sym typeface="+mn-ea"/>
              </a:rPr>
              <a:t>&gt;&gt;&gt; position = (5, 8, 13)</a:t>
            </a:r>
            <a:endParaRPr lang="zh-CN" sz="2000" dirty="0">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latin typeface="Consolas" panose="020B0609020204030204" charset="0"/>
                <a:sym typeface="+mn-ea"/>
              </a:rPr>
              <a:t>&gt;&gt;&gt; print("X:{0[0]};Y:{0[1]};Z:{0[2]}".format(position))</a:t>
            </a:r>
            <a:endParaRPr lang="zh-CN" sz="2000" dirty="0">
              <a:latin typeface="Consolas" panose="020B0609020204030204" charset="0"/>
            </a:endParaRPr>
          </a:p>
          <a:p>
            <a:pPr defTabSz="914400">
              <a:lnSpc>
                <a:spcPct val="100000"/>
              </a:lnSpc>
              <a:spcBef>
                <a:spcPts val="300"/>
              </a:spcBef>
              <a:buSzPct val="70000"/>
              <a:buFont typeface="Wingdings" panose="05000000000000000000" pitchFamily="2" charset="2"/>
              <a:buNone/>
            </a:pPr>
            <a:r>
              <a:rPr lang="zh-CN" sz="2000" dirty="0">
                <a:solidFill>
                  <a:srgbClr val="00B0F0"/>
                </a:solidFill>
                <a:latin typeface="Consolas" panose="020B0609020204030204" charset="0"/>
                <a:sym typeface="+mn-ea"/>
              </a:rPr>
              <a:t>X:5;Y:8;Z:13</a:t>
            </a:r>
            <a:endParaRPr lang="zh-CN" altLang="en-US" sz="200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7.4.3  </a:t>
            </a:r>
            <a:r>
              <a:rPr lang="zh-CN" altLang="en-US"/>
              <a:t>格式化的字符串常量</a:t>
            </a:r>
          </a:p>
        </p:txBody>
      </p:sp>
      <p:sp>
        <p:nvSpPr>
          <p:cNvPr id="3" name="内容占位符 2"/>
          <p:cNvSpPr>
            <a:spLocks noGrp="1"/>
          </p:cNvSpPr>
          <p:nvPr>
            <p:ph idx="1"/>
          </p:nvPr>
        </p:nvSpPr>
        <p:spPr/>
        <p:txBody>
          <a:bodyPr>
            <a:normAutofit fontScale="92500" lnSpcReduction="20000"/>
          </a:bodyPr>
          <a:lstStyle/>
          <a:p>
            <a:pPr fontAlgn="base">
              <a:lnSpc>
                <a:spcPct val="150000"/>
              </a:lnSpc>
              <a:spcBef>
                <a:spcPts val="0"/>
              </a:spcBef>
              <a:buFont typeface="Arial" panose="020B0604020202020204" pitchFamily="34" charset="0"/>
              <a:buChar char="•"/>
            </a:pPr>
            <a:r>
              <a:rPr lang="en-US" sz="2400" dirty="0" err="1">
                <a:latin typeface="+mn-ea"/>
                <a:sym typeface="+mn-ea"/>
              </a:rPr>
              <a:t>从Python</a:t>
            </a:r>
            <a:r>
              <a:rPr lang="en-US" sz="2400" dirty="0">
                <a:latin typeface="+mn-ea"/>
                <a:sym typeface="+mn-ea"/>
              </a:rPr>
              <a:t> 3.6.x开始支持一种新的字符串格式化方式，官方叫做</a:t>
            </a:r>
            <a:r>
              <a:rPr lang="en-US" sz="2400" dirty="0">
                <a:solidFill>
                  <a:srgbClr val="FF0000"/>
                </a:solidFill>
                <a:latin typeface="+mn-ea"/>
                <a:sym typeface="+mn-ea"/>
              </a:rPr>
              <a:t>Formatted String Literals</a:t>
            </a:r>
            <a:r>
              <a:rPr lang="en-US" sz="2400" dirty="0">
                <a:latin typeface="+mn-ea"/>
                <a:sym typeface="+mn-ea"/>
              </a:rPr>
              <a:t>，</a:t>
            </a:r>
            <a:r>
              <a:rPr lang="zh-CN" altLang="en-US" sz="2400" dirty="0">
                <a:latin typeface="+mn-ea"/>
                <a:sym typeface="+mn-ea"/>
              </a:rPr>
              <a:t>在</a:t>
            </a:r>
            <a:r>
              <a:rPr lang="zh-CN" altLang="en-US" sz="2400" dirty="0">
                <a:solidFill>
                  <a:srgbClr val="FF0000"/>
                </a:solidFill>
                <a:latin typeface="+mn-ea"/>
                <a:sym typeface="+mn-ea"/>
              </a:rPr>
              <a:t>字符串前加字母</a:t>
            </a:r>
            <a:r>
              <a:rPr lang="en-US" altLang="zh-CN" sz="2400" dirty="0">
                <a:solidFill>
                  <a:srgbClr val="FF0000"/>
                </a:solidFill>
                <a:latin typeface="+mn-ea"/>
                <a:sym typeface="+mn-ea"/>
              </a:rPr>
              <a:t>f</a:t>
            </a:r>
            <a:r>
              <a:rPr lang="zh-CN" altLang="en-US" sz="2400" dirty="0">
                <a:latin typeface="+mn-ea"/>
                <a:sym typeface="+mn-ea"/>
              </a:rPr>
              <a:t>，</a:t>
            </a:r>
            <a:r>
              <a:rPr lang="en-US" sz="2400" dirty="0" err="1">
                <a:latin typeface="+mn-ea"/>
                <a:sym typeface="+mn-ea"/>
              </a:rPr>
              <a:t>含义与字符串对象format</a:t>
            </a:r>
            <a:r>
              <a:rPr lang="en-US" sz="2400" dirty="0">
                <a:latin typeface="+mn-ea"/>
                <a:sym typeface="+mn-ea"/>
              </a:rPr>
              <a:t>()</a:t>
            </a:r>
            <a:r>
              <a:rPr lang="en-US" sz="2400" dirty="0" err="1">
                <a:latin typeface="+mn-ea"/>
                <a:sym typeface="+mn-ea"/>
              </a:rPr>
              <a:t>方法类似</a:t>
            </a:r>
            <a:r>
              <a:rPr lang="en-US" sz="2400" dirty="0">
                <a:latin typeface="+mn-ea"/>
                <a:sym typeface="+mn-ea"/>
              </a:rPr>
              <a:t>。</a:t>
            </a:r>
            <a:endParaRPr lang="en-US" sz="2400" strike="noStrike" noProof="1">
              <a:latin typeface="+mn-ea"/>
            </a:endParaRPr>
          </a:p>
          <a:p>
            <a:pPr marL="0" indent="0" fontAlgn="base">
              <a:buNone/>
            </a:pPr>
            <a:endParaRPr lang="en-US" sz="2000" dirty="0">
              <a:latin typeface="Consolas" panose="020B0609020204030204" charset="0"/>
              <a:sym typeface="+mn-ea"/>
            </a:endParaRPr>
          </a:p>
          <a:p>
            <a:pPr marL="0" indent="0" fontAlgn="base">
              <a:buNone/>
            </a:pPr>
            <a:r>
              <a:rPr lang="en-US" sz="2000" dirty="0">
                <a:latin typeface="Consolas" panose="020B0609020204030204" charset="0"/>
                <a:sym typeface="+mn-ea"/>
              </a:rPr>
              <a:t>&gt;&gt;&gt; name = 'Dong'</a:t>
            </a:r>
            <a:endParaRPr lang="en-US" sz="2000" strike="noStrike" noProof="1">
              <a:latin typeface="Consolas" panose="020B0609020204030204" charset="0"/>
            </a:endParaRPr>
          </a:p>
          <a:p>
            <a:pPr marL="0" indent="0" fontAlgn="base">
              <a:buNone/>
            </a:pPr>
            <a:r>
              <a:rPr lang="en-US" sz="2000" dirty="0">
                <a:latin typeface="Consolas" panose="020B0609020204030204" charset="0"/>
                <a:sym typeface="+mn-ea"/>
              </a:rPr>
              <a:t>&gt;&gt;&gt; age = 39</a:t>
            </a:r>
            <a:endParaRPr lang="en-US" sz="2000" strike="noStrike" noProof="1">
              <a:latin typeface="Consolas" panose="020B0609020204030204" charset="0"/>
            </a:endParaRPr>
          </a:p>
          <a:p>
            <a:pPr marL="0" indent="0" fontAlgn="base">
              <a:buNone/>
            </a:pPr>
            <a:r>
              <a:rPr lang="en-US" sz="2000" dirty="0">
                <a:latin typeface="Consolas" panose="020B0609020204030204" charset="0"/>
                <a:sym typeface="+mn-ea"/>
              </a:rPr>
              <a:t>&gt;&gt;&gt; </a:t>
            </a:r>
            <a:r>
              <a:rPr lang="en-US" sz="2000" dirty="0" err="1">
                <a:latin typeface="Consolas" panose="020B0609020204030204" charset="0"/>
                <a:sym typeface="+mn-ea"/>
              </a:rPr>
              <a:t>f'My</a:t>
            </a:r>
            <a:r>
              <a:rPr lang="en-US" sz="2000" dirty="0">
                <a:latin typeface="Consolas" panose="020B0609020204030204" charset="0"/>
                <a:sym typeface="+mn-ea"/>
              </a:rPr>
              <a:t> name is {name}, and I am {age} years old.'</a:t>
            </a:r>
            <a:endParaRPr lang="en-US" sz="2000" strike="noStrike" noProof="1">
              <a:latin typeface="Consolas" panose="020B0609020204030204" charset="0"/>
            </a:endParaRPr>
          </a:p>
          <a:p>
            <a:pPr marL="0" indent="0" fontAlgn="base">
              <a:buNone/>
            </a:pPr>
            <a:r>
              <a:rPr lang="en-US" sz="2000" dirty="0">
                <a:solidFill>
                  <a:srgbClr val="00B0F0"/>
                </a:solidFill>
                <a:latin typeface="Consolas" panose="020B0609020204030204" charset="0"/>
                <a:sym typeface="+mn-ea"/>
              </a:rPr>
              <a:t>'My name is Dong, and I am 39 years old</a:t>
            </a:r>
            <a:r>
              <a:rPr lang="en-US" sz="2000" dirty="0" smtClean="0">
                <a:solidFill>
                  <a:srgbClr val="00B0F0"/>
                </a:solidFill>
                <a:latin typeface="Consolas" panose="020B0609020204030204" charset="0"/>
                <a:sym typeface="+mn-ea"/>
              </a:rPr>
              <a:t>.‘</a:t>
            </a:r>
          </a:p>
          <a:p>
            <a:pPr marL="0" indent="0" fontAlgn="base">
              <a:buNone/>
            </a:pPr>
            <a:r>
              <a:rPr lang="en-US" altLang="zh-CN" sz="2000" dirty="0">
                <a:latin typeface="Consolas" panose="020B0609020204030204" charset="0"/>
                <a:sym typeface="+mn-ea"/>
              </a:rPr>
              <a:t>&gt;&gt;&gt;</a:t>
            </a:r>
            <a:r>
              <a:rPr lang="en-US" sz="2000" noProof="1" smtClean="0">
                <a:solidFill>
                  <a:srgbClr val="FF0000"/>
                </a:solidFill>
                <a:latin typeface="Consolas" panose="020B0609020204030204" charset="0"/>
              </a:rPr>
              <a:t>print(f'My </a:t>
            </a:r>
            <a:r>
              <a:rPr lang="en-US" sz="2000" noProof="1">
                <a:solidFill>
                  <a:srgbClr val="FF0000"/>
                </a:solidFill>
                <a:latin typeface="Consolas" panose="020B0609020204030204" charset="0"/>
              </a:rPr>
              <a:t>name is {name}, and I am {age} years old.')</a:t>
            </a:r>
            <a:endParaRPr lang="en-US" sz="2000" strike="noStrike" noProof="1">
              <a:solidFill>
                <a:srgbClr val="FF0000"/>
              </a:solidFill>
              <a:latin typeface="Consolas" panose="020B0609020204030204" charset="0"/>
            </a:endParaRPr>
          </a:p>
          <a:p>
            <a:pPr marL="0" indent="0" fontAlgn="base">
              <a:buNone/>
            </a:pPr>
            <a:r>
              <a:rPr lang="en-US" sz="2000" dirty="0">
                <a:latin typeface="Consolas" panose="020B0609020204030204" charset="0"/>
                <a:sym typeface="+mn-ea"/>
              </a:rPr>
              <a:t>&gt;&gt;&gt; width = 10</a:t>
            </a:r>
            <a:endParaRPr lang="en-US" sz="2000" strike="noStrike" noProof="1">
              <a:latin typeface="Consolas" panose="020B0609020204030204" charset="0"/>
            </a:endParaRPr>
          </a:p>
          <a:p>
            <a:pPr marL="0" indent="0" fontAlgn="base">
              <a:buNone/>
            </a:pPr>
            <a:r>
              <a:rPr lang="en-US" sz="2000" dirty="0">
                <a:latin typeface="Consolas" panose="020B0609020204030204" charset="0"/>
                <a:sym typeface="+mn-ea"/>
              </a:rPr>
              <a:t>&gt;&gt;&gt; precision = 4</a:t>
            </a:r>
            <a:endParaRPr lang="en-US" sz="2000" strike="noStrike" noProof="1">
              <a:latin typeface="Consolas" panose="020B0609020204030204" charset="0"/>
            </a:endParaRPr>
          </a:p>
          <a:p>
            <a:pPr marL="0" indent="0" fontAlgn="base">
              <a:buNone/>
            </a:pPr>
            <a:r>
              <a:rPr lang="en-US" sz="2000" dirty="0">
                <a:latin typeface="Consolas" panose="020B0609020204030204" charset="0"/>
                <a:sym typeface="+mn-ea"/>
              </a:rPr>
              <a:t>&gt;&gt;&gt; value = 11/3</a:t>
            </a:r>
            <a:endParaRPr lang="en-US" sz="2000" strike="noStrike" noProof="1">
              <a:latin typeface="Consolas" panose="020B0609020204030204" charset="0"/>
            </a:endParaRPr>
          </a:p>
          <a:p>
            <a:pPr marL="0" indent="0" fontAlgn="base">
              <a:buNone/>
            </a:pPr>
            <a:r>
              <a:rPr lang="en-US" sz="2000" dirty="0">
                <a:latin typeface="Consolas" panose="020B0609020204030204" charset="0"/>
                <a:sym typeface="+mn-ea"/>
              </a:rPr>
              <a:t>&gt;&gt;&gt; </a:t>
            </a:r>
            <a:r>
              <a:rPr lang="en-US" sz="2000" dirty="0" err="1">
                <a:latin typeface="Consolas" panose="020B0609020204030204" charset="0"/>
                <a:sym typeface="+mn-ea"/>
              </a:rPr>
              <a:t>f'result</a:t>
            </a:r>
            <a:r>
              <a:rPr lang="en-US" sz="2000" dirty="0">
                <a:latin typeface="Consolas" panose="020B0609020204030204" charset="0"/>
                <a:sym typeface="+mn-ea"/>
              </a:rPr>
              <a:t>:{value:{width}.{precision}}'</a:t>
            </a:r>
            <a:endParaRPr lang="en-US" sz="2000" strike="noStrike" noProof="1">
              <a:latin typeface="Consolas" panose="020B0609020204030204" charset="0"/>
            </a:endParaRPr>
          </a:p>
          <a:p>
            <a:pPr marL="0" indent="0" fontAlgn="base">
              <a:buNone/>
            </a:pPr>
            <a:r>
              <a:rPr lang="en-US" sz="2000" dirty="0">
                <a:solidFill>
                  <a:srgbClr val="00B0F0"/>
                </a:solidFill>
                <a:latin typeface="Consolas" panose="020B0609020204030204" charset="0"/>
                <a:sym typeface="+mn-ea"/>
              </a:rPr>
              <a:t>'result:     3.667'</a:t>
            </a:r>
            <a:endParaRPr lang="zh-CN" altLang="en-US" sz="200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a:xfrm>
            <a:off x="387350" y="0"/>
            <a:ext cx="9602788" cy="1049337"/>
          </a:xfrm>
        </p:spPr>
        <p:txBody>
          <a:bodyPr/>
          <a:lstStyle/>
          <a:p>
            <a:pPr eaLnBrk="1" hangingPunct="1"/>
            <a:r>
              <a:rPr lang="zh-CN" altLang="zh-CN" b="1" dirty="0" smtClean="0">
                <a:solidFill>
                  <a:srgbClr val="FF0000"/>
                </a:solidFill>
                <a:ea typeface="宋体" panose="02010600030101010101" pitchFamily="2" charset="-122"/>
              </a:rPr>
              <a:t>字符串处理的常用方法</a:t>
            </a:r>
            <a:endParaRPr lang="zh-CN" altLang="en-US" b="1" dirty="0" smtClean="0">
              <a:solidFill>
                <a:srgbClr val="FF0000"/>
              </a:solidFill>
              <a:ea typeface="宋体" panose="02010600030101010101" pitchFamily="2" charset="-122"/>
            </a:endParaRPr>
          </a:p>
        </p:txBody>
      </p:sp>
      <p:sp>
        <p:nvSpPr>
          <p:cNvPr id="18435" name="内容占位符 2"/>
          <p:cNvSpPr>
            <a:spLocks noGrp="1" noChangeArrowheads="1"/>
          </p:cNvSpPr>
          <p:nvPr>
            <p:ph idx="1"/>
          </p:nvPr>
        </p:nvSpPr>
        <p:spPr>
          <a:xfrm>
            <a:off x="982663" y="1700213"/>
            <a:ext cx="9602787" cy="3294062"/>
          </a:xfrm>
        </p:spPr>
        <p:txBody>
          <a:bodyPr/>
          <a:lstStyle/>
          <a:p>
            <a:pPr marL="0" indent="0" eaLnBrk="1" hangingPunct="1">
              <a:buFont typeface="Arial" panose="020B0604020202020204" pitchFamily="34" charset="0"/>
              <a:buNone/>
            </a:pPr>
            <a:r>
              <a:rPr lang="zh-CN" altLang="zh-CN" sz="2400" b="1" dirty="0" smtClean="0">
                <a:ea typeface="宋体" panose="02010600030101010101" pitchFamily="2" charset="-122"/>
              </a:rPr>
              <a:t>（</a:t>
            </a:r>
            <a:r>
              <a:rPr lang="en-US" altLang="zh-CN" sz="2400" b="1" dirty="0" smtClean="0">
                <a:ea typeface="宋体" panose="02010600030101010101" pitchFamily="2" charset="-122"/>
              </a:rPr>
              <a:t>1</a:t>
            </a:r>
            <a:r>
              <a:rPr lang="zh-CN" altLang="zh-CN" sz="2400" b="1" dirty="0" smtClean="0">
                <a:ea typeface="宋体" panose="02010600030101010101" pitchFamily="2" charset="-122"/>
              </a:rPr>
              <a:t>）使用</a:t>
            </a:r>
            <a:r>
              <a:rPr lang="en-US" altLang="zh-CN" sz="2400" b="1" dirty="0" err="1" smtClean="0">
                <a:solidFill>
                  <a:srgbClr val="FF0000"/>
                </a:solidFill>
                <a:ea typeface="宋体" panose="02010600030101010101" pitchFamily="2" charset="-122"/>
              </a:rPr>
              <a:t>str</a:t>
            </a:r>
            <a:r>
              <a:rPr lang="zh-CN" altLang="zh-CN" sz="2400" b="1" dirty="0" smtClean="0">
                <a:ea typeface="宋体" panose="02010600030101010101" pitchFamily="2" charset="-122"/>
              </a:rPr>
              <a:t>对象提供的方法，可以实现</a:t>
            </a:r>
            <a:r>
              <a:rPr lang="zh-CN" altLang="zh-CN" sz="2400" b="1" dirty="0" smtClean="0">
                <a:solidFill>
                  <a:srgbClr val="FF0000"/>
                </a:solidFill>
                <a:ea typeface="宋体" panose="02010600030101010101" pitchFamily="2" charset="-122"/>
              </a:rPr>
              <a:t>常用的字符串处理</a:t>
            </a:r>
            <a:r>
              <a:rPr lang="zh-CN" altLang="zh-CN" sz="2400" b="1" dirty="0" smtClean="0">
                <a:ea typeface="宋体" panose="02010600030101010101" pitchFamily="2" charset="-122"/>
              </a:rPr>
              <a:t>功能</a:t>
            </a:r>
          </a:p>
          <a:p>
            <a:pPr marL="0" indent="0" eaLnBrk="1" hangingPunct="1">
              <a:buFont typeface="Arial" panose="020B0604020202020204" pitchFamily="34" charset="0"/>
              <a:buNone/>
            </a:pPr>
            <a:r>
              <a:rPr lang="zh-CN" altLang="zh-CN" sz="2400" b="1" dirty="0" smtClean="0">
                <a:ea typeface="宋体" panose="02010600030101010101" pitchFamily="2" charset="-122"/>
              </a:rPr>
              <a:t>（</a:t>
            </a:r>
            <a:r>
              <a:rPr lang="en-US" altLang="zh-CN" sz="2400" b="1" dirty="0" smtClean="0">
                <a:ea typeface="宋体" panose="02010600030101010101" pitchFamily="2" charset="-122"/>
              </a:rPr>
              <a:t>2</a:t>
            </a:r>
            <a:r>
              <a:rPr lang="zh-CN" altLang="zh-CN" sz="2400" b="1" dirty="0" smtClean="0">
                <a:ea typeface="宋体" panose="02010600030101010101" pitchFamily="2" charset="-122"/>
              </a:rPr>
              <a:t>）使用</a:t>
            </a:r>
            <a:r>
              <a:rPr lang="zh-CN" altLang="zh-CN" sz="2400" b="1" dirty="0" smtClean="0">
                <a:solidFill>
                  <a:srgbClr val="FF0000"/>
                </a:solidFill>
                <a:ea typeface="宋体" panose="02010600030101010101" pitchFamily="2" charset="-122"/>
              </a:rPr>
              <a:t>正则表达式</a:t>
            </a:r>
            <a:r>
              <a:rPr lang="zh-CN" altLang="zh-CN" sz="2400" b="1" dirty="0" smtClean="0">
                <a:ea typeface="宋体" panose="02010600030101010101" pitchFamily="2" charset="-122"/>
              </a:rPr>
              <a:t>，</a:t>
            </a:r>
            <a:r>
              <a:rPr lang="zh-CN" altLang="zh-CN" sz="2400" b="1" dirty="0" smtClean="0">
                <a:solidFill>
                  <a:srgbClr val="FF0000"/>
                </a:solidFill>
                <a:ea typeface="宋体" panose="02010600030101010101" pitchFamily="2" charset="-122"/>
              </a:rPr>
              <a:t>匹配和查找字符串</a:t>
            </a:r>
            <a:r>
              <a:rPr lang="zh-CN" altLang="zh-CN" sz="2400" b="1" dirty="0" smtClean="0">
                <a:ea typeface="宋体" panose="02010600030101010101" pitchFamily="2" charset="-122"/>
              </a:rPr>
              <a:t>并对其进行相应的修改处理</a:t>
            </a:r>
          </a:p>
          <a:p>
            <a:pPr marL="0" indent="0" eaLnBrk="1" hangingPunct="1">
              <a:buFont typeface="Arial" panose="020B0604020202020204" pitchFamily="34" charset="0"/>
              <a:buNone/>
            </a:pPr>
            <a:r>
              <a:rPr lang="zh-CN" altLang="zh-CN" sz="2400" b="1" dirty="0" smtClean="0">
                <a:ea typeface="宋体" panose="02010600030101010101" pitchFamily="2" charset="-122"/>
              </a:rPr>
              <a:t>（</a:t>
            </a:r>
            <a:r>
              <a:rPr lang="en-US" altLang="zh-CN" sz="2400" b="1" dirty="0" smtClean="0">
                <a:ea typeface="宋体" panose="02010600030101010101" pitchFamily="2" charset="-122"/>
              </a:rPr>
              <a:t>3</a:t>
            </a:r>
            <a:r>
              <a:rPr lang="zh-CN" altLang="zh-CN" sz="2400" b="1" dirty="0" smtClean="0">
                <a:ea typeface="宋体" panose="02010600030101010101" pitchFamily="2" charset="-122"/>
              </a:rPr>
              <a:t>）使用专用第三方文本处理模块（例如</a:t>
            </a:r>
            <a:r>
              <a:rPr lang="en-US" altLang="zh-CN" sz="2400" b="1" dirty="0" smtClean="0">
                <a:ea typeface="宋体" panose="02010600030101010101" pitchFamily="2" charset="-122"/>
              </a:rPr>
              <a:t>NLTK</a:t>
            </a:r>
            <a:r>
              <a:rPr lang="zh-CN" altLang="zh-CN" sz="2400" b="1" dirty="0" smtClean="0">
                <a:ea typeface="宋体" panose="02010600030101010101" pitchFamily="2" charset="-122"/>
              </a:rPr>
              <a:t>）</a:t>
            </a:r>
            <a:endParaRPr lang="en-US" altLang="zh-CN" sz="2400" b="1" dirty="0" smtClean="0">
              <a:ea typeface="宋体" panose="02010600030101010101" pitchFamily="2" charset="-122"/>
            </a:endParaRPr>
          </a:p>
          <a:p>
            <a:pPr marL="0" indent="0" eaLnBrk="1" hangingPunct="1">
              <a:buFont typeface="Arial" panose="020B0604020202020204" pitchFamily="34" charset="0"/>
              <a:buNone/>
            </a:pPr>
            <a:r>
              <a:rPr lang="en-US" altLang="zh-CN" sz="2400" b="1" dirty="0" smtClean="0">
                <a:ea typeface="宋体" panose="02010600030101010101" pitchFamily="2" charset="-122"/>
              </a:rPr>
              <a:t>NLTK</a:t>
            </a:r>
            <a:r>
              <a:rPr lang="zh-CN" altLang="en-US" sz="2400" b="1" dirty="0" smtClean="0">
                <a:ea typeface="宋体" panose="02010600030101010101" pitchFamily="2" charset="-122"/>
              </a:rPr>
              <a:t>（</a:t>
            </a:r>
            <a:r>
              <a:rPr lang="en-US" altLang="zh-CN" sz="2400" dirty="0" smtClean="0"/>
              <a:t>Natural Language Toolkit</a:t>
            </a:r>
            <a:r>
              <a:rPr lang="zh-CN" altLang="en-US" sz="2400" dirty="0" smtClean="0"/>
              <a:t>，自然语言处理工具包）在</a:t>
            </a:r>
            <a:r>
              <a:rPr lang="en-US" altLang="zh-CN" sz="2400" dirty="0" smtClean="0"/>
              <a:t>NLP</a:t>
            </a:r>
            <a:r>
              <a:rPr lang="zh-CN" altLang="en-US" sz="2400" dirty="0" smtClean="0"/>
              <a:t>领域中，最常使用的一个</a:t>
            </a:r>
            <a:r>
              <a:rPr lang="en-US" altLang="zh-CN" sz="2400" dirty="0" smtClean="0"/>
              <a:t>Python</a:t>
            </a:r>
            <a:r>
              <a:rPr lang="zh-CN" altLang="en-US" sz="2400" dirty="0" smtClean="0"/>
              <a:t>库。</a:t>
            </a:r>
            <a:endParaRPr lang="zh-CN" altLang="en-US" sz="2400" b="1" dirty="0" smtClean="0">
              <a:ea typeface="宋体" panose="02010600030101010101" pitchFamily="2" charset="-122"/>
            </a:endParaRPr>
          </a:p>
        </p:txBody>
      </p:sp>
    </p:spTree>
    <p:extLst>
      <p:ext uri="{BB962C8B-B14F-4D97-AF65-F5344CB8AC3E}">
        <p14:creationId xmlns:p14="http://schemas.microsoft.com/office/powerpoint/2010/main" val="513276423"/>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7.5  </a:t>
            </a:r>
            <a:r>
              <a:rPr lang="zh-CN" altLang="en-US"/>
              <a:t>字符串常用方法与操作</a:t>
            </a:r>
          </a:p>
        </p:txBody>
      </p:sp>
      <p:sp>
        <p:nvSpPr>
          <p:cNvPr id="3" name="内容占位符 2"/>
          <p:cNvSpPr>
            <a:spLocks noGrp="1"/>
          </p:cNvSpPr>
          <p:nvPr>
            <p:ph idx="1"/>
          </p:nvPr>
        </p:nvSpPr>
        <p:spPr/>
        <p:txBody>
          <a:bodyPr/>
          <a:lstStyle/>
          <a:p>
            <a:pPr fontAlgn="auto">
              <a:lnSpc>
                <a:spcPct val="150000"/>
              </a:lnSpc>
            </a:pPr>
            <a:r>
              <a:rPr lang="zh-CN" altLang="en-US" sz="2400" dirty="0"/>
              <a:t>Python字符串对象提供了大量</a:t>
            </a:r>
            <a:r>
              <a:rPr lang="zh-CN" altLang="en-US" sz="2400" dirty="0">
                <a:solidFill>
                  <a:srgbClr val="FF0000"/>
                </a:solidFill>
              </a:rPr>
              <a:t>方法</a:t>
            </a:r>
            <a:r>
              <a:rPr lang="zh-CN" altLang="en-US" sz="2400" dirty="0"/>
              <a:t>用于字符串的</a:t>
            </a:r>
            <a:r>
              <a:rPr lang="zh-CN" altLang="en-US" sz="2400" b="1" dirty="0">
                <a:solidFill>
                  <a:srgbClr val="FF0000"/>
                </a:solidFill>
              </a:rPr>
              <a:t>切分、连接、替换和排版</a:t>
            </a:r>
            <a:r>
              <a:rPr lang="zh-CN" altLang="en-US" sz="2400" dirty="0"/>
              <a:t>等操作，另外还有大量</a:t>
            </a:r>
            <a:r>
              <a:rPr lang="zh-CN" altLang="en-US" sz="2400" dirty="0">
                <a:solidFill>
                  <a:srgbClr val="FF0000"/>
                </a:solidFill>
              </a:rPr>
              <a:t>内置函数</a:t>
            </a:r>
            <a:r>
              <a:rPr lang="zh-CN" altLang="en-US" sz="2400" dirty="0"/>
              <a:t>和</a:t>
            </a:r>
            <a:r>
              <a:rPr lang="zh-CN" altLang="en-US" sz="2400" dirty="0">
                <a:solidFill>
                  <a:srgbClr val="FF0000"/>
                </a:solidFill>
              </a:rPr>
              <a:t>运算符</a:t>
            </a:r>
            <a:r>
              <a:rPr lang="zh-CN" altLang="en-US" sz="2400" dirty="0"/>
              <a:t>也支持对字符串的操作。</a:t>
            </a:r>
          </a:p>
          <a:p>
            <a:pPr fontAlgn="auto">
              <a:lnSpc>
                <a:spcPct val="150000"/>
              </a:lnSpc>
            </a:pPr>
            <a:r>
              <a:rPr lang="zh-CN" altLang="en-US" sz="2400" dirty="0">
                <a:solidFill>
                  <a:srgbClr val="FF0000"/>
                </a:solidFill>
              </a:rPr>
              <a:t>字符串对象是不可变的</a:t>
            </a:r>
            <a:r>
              <a:rPr lang="zh-CN" altLang="en-US" sz="2400" dirty="0"/>
              <a:t>，所以字符串对象提供的涉及到字符串“修改”的方法都是</a:t>
            </a:r>
            <a:r>
              <a:rPr lang="zh-CN" altLang="en-US" sz="2400" b="1" dirty="0">
                <a:solidFill>
                  <a:srgbClr val="FF0000"/>
                </a:solidFill>
              </a:rPr>
              <a:t>返回修改后的新字符串</a:t>
            </a:r>
            <a:r>
              <a:rPr lang="zh-CN" altLang="en-US" sz="2400" dirty="0"/>
              <a:t>，并不对原始字符串做任何修改，无一例外。</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7.1</a:t>
            </a:r>
            <a:r>
              <a:rPr lang="zh-CN" altLang="en-US"/>
              <a:t>  字符串简介</a:t>
            </a:r>
          </a:p>
        </p:txBody>
      </p:sp>
      <p:sp>
        <p:nvSpPr>
          <p:cNvPr id="3" name="内容占位符 2"/>
          <p:cNvSpPr>
            <a:spLocks noGrp="1"/>
          </p:cNvSpPr>
          <p:nvPr>
            <p:ph idx="1"/>
          </p:nvPr>
        </p:nvSpPr>
        <p:spPr/>
        <p:txBody>
          <a:bodyPr/>
          <a:lstStyle/>
          <a:p>
            <a:pPr indent="-228600" fontAlgn="auto">
              <a:lnSpc>
                <a:spcPct val="150000"/>
              </a:lnSpc>
            </a:pPr>
            <a:r>
              <a:rPr lang="zh-CN" altLang="en-US" sz="2400" b="1" dirty="0"/>
              <a:t>在Python中，字符串属于</a:t>
            </a:r>
            <a:r>
              <a:rPr lang="zh-CN" altLang="en-US" sz="2400" b="1" dirty="0">
                <a:solidFill>
                  <a:srgbClr val="FF0000"/>
                </a:solidFill>
              </a:rPr>
              <a:t>不可变有序序列</a:t>
            </a:r>
            <a:r>
              <a:rPr lang="zh-CN" altLang="en-US" sz="2400" b="1" dirty="0"/>
              <a:t>，使用</a:t>
            </a:r>
            <a:r>
              <a:rPr lang="zh-CN" altLang="en-US" sz="2400" b="1" dirty="0">
                <a:solidFill>
                  <a:srgbClr val="FF0000"/>
                </a:solidFill>
              </a:rPr>
              <a:t>单引号</a:t>
            </a:r>
            <a:r>
              <a:rPr lang="zh-CN" altLang="en-US" sz="2400" b="1" dirty="0"/>
              <a:t>、</a:t>
            </a:r>
            <a:r>
              <a:rPr lang="zh-CN" altLang="en-US" sz="2400" b="1" dirty="0">
                <a:solidFill>
                  <a:srgbClr val="FF0000"/>
                </a:solidFill>
              </a:rPr>
              <a:t>双引号</a:t>
            </a:r>
            <a:r>
              <a:rPr lang="zh-CN" altLang="en-US" sz="2400" b="1" dirty="0"/>
              <a:t>、</a:t>
            </a:r>
            <a:r>
              <a:rPr lang="zh-CN" altLang="en-US" sz="2400" b="1" dirty="0">
                <a:solidFill>
                  <a:srgbClr val="FF0000"/>
                </a:solidFill>
              </a:rPr>
              <a:t>三单引号</a:t>
            </a:r>
            <a:r>
              <a:rPr lang="zh-CN" altLang="en-US" sz="2400" b="1" dirty="0"/>
              <a:t>或</a:t>
            </a:r>
            <a:r>
              <a:rPr lang="zh-CN" altLang="en-US" sz="2400" b="1" dirty="0">
                <a:solidFill>
                  <a:srgbClr val="FF0000"/>
                </a:solidFill>
              </a:rPr>
              <a:t>三双引号</a:t>
            </a:r>
            <a:r>
              <a:rPr lang="zh-CN" altLang="en-US" sz="2400" b="1" dirty="0"/>
              <a:t>作为定界符，并且不同的</a:t>
            </a:r>
            <a:r>
              <a:rPr lang="zh-CN" altLang="en-US" sz="2400" b="1" dirty="0">
                <a:solidFill>
                  <a:srgbClr val="FF0000"/>
                </a:solidFill>
              </a:rPr>
              <a:t>定界符之间可以互相嵌套</a:t>
            </a:r>
            <a:r>
              <a:rPr lang="zh-CN" altLang="en-US" sz="2400" b="1" dirty="0"/>
              <a:t>。</a:t>
            </a:r>
          </a:p>
          <a:p>
            <a:pPr marL="0" indent="0" fontAlgn="auto">
              <a:lnSpc>
                <a:spcPct val="150000"/>
              </a:lnSpc>
              <a:buNone/>
            </a:pPr>
            <a:r>
              <a:rPr lang="zh-CN" altLang="en-US" sz="2400" b="1" dirty="0">
                <a:latin typeface="Consolas" panose="020B0609020204030204" charset="0"/>
              </a:rPr>
              <a:t>'abc'、'123'、'中国'</a:t>
            </a:r>
          </a:p>
          <a:p>
            <a:pPr marL="0" indent="0" fontAlgn="auto">
              <a:lnSpc>
                <a:spcPct val="150000"/>
              </a:lnSpc>
              <a:buNone/>
            </a:pPr>
            <a:r>
              <a:rPr lang="zh-CN" altLang="en-US" sz="2400" b="1" dirty="0">
                <a:latin typeface="Consolas" panose="020B0609020204030204" charset="0"/>
              </a:rPr>
              <a:t>"Python"</a:t>
            </a:r>
          </a:p>
          <a:p>
            <a:pPr marL="0" indent="0" fontAlgn="auto">
              <a:lnSpc>
                <a:spcPct val="150000"/>
              </a:lnSpc>
              <a:buNone/>
            </a:pPr>
            <a:r>
              <a:rPr lang="zh-CN" altLang="en-US" sz="2400" b="1" dirty="0">
                <a:latin typeface="Consolas" panose="020B0609020204030204" charset="0"/>
              </a:rPr>
              <a:t>'''Tom said,"Let's go"'''</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7.</a:t>
            </a:r>
            <a:r>
              <a:rPr lang="en-US" altLang="zh-CN" dirty="0"/>
              <a:t>5</a:t>
            </a:r>
            <a:r>
              <a:rPr lang="zh-CN" altLang="en-US" dirty="0"/>
              <a:t>.</a:t>
            </a:r>
            <a:r>
              <a:rPr lang="zh-CN" altLang="en-US" dirty="0">
                <a:solidFill>
                  <a:srgbClr val="FF0000"/>
                </a:solidFill>
              </a:rPr>
              <a:t>1  find()、rfind()、index()、rindex()、count()</a:t>
            </a:r>
          </a:p>
        </p:txBody>
      </p:sp>
      <p:sp>
        <p:nvSpPr>
          <p:cNvPr id="3" name="内容占位符 2"/>
          <p:cNvSpPr>
            <a:spLocks noGrp="1"/>
          </p:cNvSpPr>
          <p:nvPr>
            <p:ph idx="1"/>
          </p:nvPr>
        </p:nvSpPr>
        <p:spPr/>
        <p:txBody>
          <a:bodyPr>
            <a:normAutofit/>
          </a:bodyPr>
          <a:lstStyle/>
          <a:p>
            <a:pPr marL="409575" indent="-409575" fontAlgn="base">
              <a:buFont typeface="Wingdings" panose="05000000000000000000" charset="0"/>
              <a:buChar char=""/>
            </a:pPr>
            <a:r>
              <a:rPr lang="en-US" altLang="zh-CN" sz="2400" dirty="0">
                <a:latin typeface="宋体" panose="02010600030101010101" pitchFamily="2" charset="-122"/>
                <a:sym typeface="+mn-ea"/>
              </a:rPr>
              <a:t>find()</a:t>
            </a:r>
            <a:r>
              <a:rPr lang="zh-CN" altLang="en-US" sz="2400" dirty="0">
                <a:latin typeface="宋体" panose="02010600030101010101" pitchFamily="2" charset="-122"/>
                <a:sym typeface="+mn-ea"/>
              </a:rPr>
              <a:t>、</a:t>
            </a:r>
            <a:r>
              <a:rPr lang="en-US" altLang="zh-CN" sz="2400" dirty="0" err="1">
                <a:latin typeface="宋体" panose="02010600030101010101" pitchFamily="2" charset="-122"/>
                <a:sym typeface="+mn-ea"/>
              </a:rPr>
              <a:t>rfind</a:t>
            </a:r>
            <a:r>
              <a:rPr lang="en-US" altLang="zh-CN" sz="2400" dirty="0">
                <a:latin typeface="宋体" panose="02010600030101010101" pitchFamily="2" charset="-122"/>
                <a:sym typeface="+mn-ea"/>
              </a:rPr>
              <a:t>()</a:t>
            </a:r>
            <a:r>
              <a:rPr lang="zh-CN" altLang="en-US" sz="2400" dirty="0">
                <a:latin typeface="宋体" panose="02010600030101010101" pitchFamily="2" charset="-122"/>
                <a:sym typeface="+mn-ea"/>
              </a:rPr>
              <a:t>、</a:t>
            </a:r>
            <a:r>
              <a:rPr lang="en-US" altLang="zh-CN" sz="2400" dirty="0">
                <a:latin typeface="宋体" panose="02010600030101010101" pitchFamily="2" charset="-122"/>
                <a:sym typeface="+mn-ea"/>
              </a:rPr>
              <a:t>index()</a:t>
            </a:r>
            <a:r>
              <a:rPr lang="zh-CN" altLang="en-US" sz="2400" dirty="0">
                <a:latin typeface="宋体" panose="02010600030101010101" pitchFamily="2" charset="-122"/>
                <a:sym typeface="+mn-ea"/>
              </a:rPr>
              <a:t>、</a:t>
            </a:r>
            <a:r>
              <a:rPr lang="en-US" altLang="zh-CN" sz="2400" dirty="0" err="1">
                <a:latin typeface="宋体" panose="02010600030101010101" pitchFamily="2" charset="-122"/>
                <a:sym typeface="+mn-ea"/>
              </a:rPr>
              <a:t>rindex</a:t>
            </a:r>
            <a:r>
              <a:rPr lang="en-US" altLang="zh-CN" sz="2400" dirty="0">
                <a:latin typeface="宋体" panose="02010600030101010101" pitchFamily="2" charset="-122"/>
                <a:sym typeface="+mn-ea"/>
              </a:rPr>
              <a:t>()</a:t>
            </a:r>
            <a:r>
              <a:rPr lang="zh-CN" altLang="en-US" sz="2400" dirty="0">
                <a:latin typeface="宋体" panose="02010600030101010101" pitchFamily="2" charset="-122"/>
                <a:sym typeface="+mn-ea"/>
              </a:rPr>
              <a:t>、</a:t>
            </a:r>
            <a:r>
              <a:rPr lang="en-US" altLang="zh-CN" sz="2400" dirty="0">
                <a:latin typeface="宋体" panose="02010600030101010101" pitchFamily="2" charset="-122"/>
                <a:sym typeface="+mn-ea"/>
              </a:rPr>
              <a:t>count()</a:t>
            </a:r>
            <a:endParaRPr lang="en-US" altLang="zh-CN" sz="2400" strike="noStrike" noProof="1">
              <a:latin typeface="宋体" panose="02010600030101010101" pitchFamily="2" charset="-122"/>
            </a:endParaRPr>
          </a:p>
          <a:p>
            <a:pPr marL="1905" indent="-344805" fontAlgn="base">
              <a:lnSpc>
                <a:spcPct val="150000"/>
              </a:lnSpc>
              <a:spcBef>
                <a:spcPts val="1200"/>
              </a:spcBef>
              <a:spcAft>
                <a:spcPts val="1200"/>
              </a:spcAft>
              <a:buFont typeface="Wingdings" panose="05000000000000000000" charset="0"/>
              <a:buChar char="ü"/>
            </a:pPr>
            <a:r>
              <a:rPr lang="en-US" altLang="zh-CN" sz="2400" dirty="0">
                <a:latin typeface="宋体" panose="02010600030101010101" pitchFamily="2" charset="-122"/>
                <a:sym typeface="+mn-ea"/>
              </a:rPr>
              <a:t>find()</a:t>
            </a:r>
            <a:r>
              <a:rPr lang="zh-CN" altLang="en-US" sz="2400" dirty="0">
                <a:latin typeface="宋体" panose="02010600030101010101" pitchFamily="2" charset="-122"/>
                <a:sym typeface="+mn-ea"/>
              </a:rPr>
              <a:t>和</a:t>
            </a:r>
            <a:r>
              <a:rPr lang="en-US" altLang="zh-CN" sz="2400" dirty="0" err="1">
                <a:latin typeface="宋体" panose="02010600030101010101" pitchFamily="2" charset="-122"/>
                <a:sym typeface="+mn-ea"/>
              </a:rPr>
              <a:t>rfind</a:t>
            </a:r>
            <a:r>
              <a:rPr lang="zh-CN" altLang="en-US" sz="2400" dirty="0">
                <a:latin typeface="宋体" panose="02010600030101010101" pitchFamily="2" charset="-122"/>
                <a:sym typeface="+mn-ea"/>
              </a:rPr>
              <a:t>方法分别用来查找一个字符串在另一个字符串指定范围（默认是整个字符串）中</a:t>
            </a:r>
            <a:r>
              <a:rPr lang="zh-CN" altLang="en-US" sz="2400" dirty="0">
                <a:solidFill>
                  <a:srgbClr val="FF0000"/>
                </a:solidFill>
                <a:latin typeface="宋体" panose="02010600030101010101" pitchFamily="2" charset="-122"/>
                <a:sym typeface="+mn-ea"/>
              </a:rPr>
              <a:t>首次</a:t>
            </a:r>
            <a:r>
              <a:rPr lang="zh-CN" altLang="en-US" sz="2400" dirty="0">
                <a:latin typeface="宋体" panose="02010600030101010101" pitchFamily="2" charset="-122"/>
                <a:sym typeface="+mn-ea"/>
              </a:rPr>
              <a:t>和</a:t>
            </a:r>
            <a:r>
              <a:rPr lang="zh-CN" altLang="en-US" sz="2400" dirty="0">
                <a:solidFill>
                  <a:srgbClr val="FF0000"/>
                </a:solidFill>
                <a:latin typeface="宋体" panose="02010600030101010101" pitchFamily="2" charset="-122"/>
                <a:sym typeface="+mn-ea"/>
              </a:rPr>
              <a:t>最后一次</a:t>
            </a:r>
            <a:r>
              <a:rPr lang="zh-CN" altLang="en-US" sz="2400" dirty="0">
                <a:latin typeface="宋体" panose="02010600030101010101" pitchFamily="2" charset="-122"/>
                <a:sym typeface="+mn-ea"/>
              </a:rPr>
              <a:t>出现的位置，如果</a:t>
            </a:r>
            <a:r>
              <a:rPr lang="zh-CN" altLang="en-US" sz="2400" dirty="0">
                <a:solidFill>
                  <a:srgbClr val="FF0000"/>
                </a:solidFill>
                <a:latin typeface="宋体" panose="02010600030101010101" pitchFamily="2" charset="-122"/>
                <a:sym typeface="+mn-ea"/>
              </a:rPr>
              <a:t>不存在则返回</a:t>
            </a:r>
            <a:r>
              <a:rPr lang="en-US" altLang="zh-CN" sz="2400" dirty="0">
                <a:solidFill>
                  <a:srgbClr val="FF0000"/>
                </a:solidFill>
                <a:latin typeface="宋体" panose="02010600030101010101" pitchFamily="2" charset="-122"/>
                <a:sym typeface="+mn-ea"/>
              </a:rPr>
              <a:t>-1</a:t>
            </a:r>
            <a:r>
              <a:rPr lang="zh-CN" altLang="en-US" sz="2400" dirty="0">
                <a:latin typeface="宋体" panose="02010600030101010101" pitchFamily="2" charset="-122"/>
                <a:sym typeface="+mn-ea"/>
              </a:rPr>
              <a:t>；</a:t>
            </a:r>
            <a:endParaRPr lang="zh-CN" altLang="en-US" sz="2400" strike="noStrike" noProof="1">
              <a:latin typeface="宋体" panose="02010600030101010101" pitchFamily="2" charset="-122"/>
            </a:endParaRPr>
          </a:p>
          <a:p>
            <a:pPr marL="1905" indent="-344805" fontAlgn="base">
              <a:lnSpc>
                <a:spcPct val="150000"/>
              </a:lnSpc>
              <a:spcBef>
                <a:spcPts val="1200"/>
              </a:spcBef>
              <a:spcAft>
                <a:spcPts val="1200"/>
              </a:spcAft>
              <a:buFont typeface="Wingdings" panose="05000000000000000000" charset="0"/>
              <a:buChar char="ü"/>
            </a:pPr>
            <a:r>
              <a:rPr lang="en-US" altLang="zh-CN" sz="2400" dirty="0">
                <a:latin typeface="宋体" panose="02010600030101010101" pitchFamily="2" charset="-122"/>
                <a:sym typeface="+mn-ea"/>
              </a:rPr>
              <a:t>index()</a:t>
            </a:r>
            <a:r>
              <a:rPr lang="zh-CN" altLang="en-US" sz="2400" dirty="0">
                <a:latin typeface="宋体" panose="02010600030101010101" pitchFamily="2" charset="-122"/>
                <a:sym typeface="+mn-ea"/>
              </a:rPr>
              <a:t>和</a:t>
            </a:r>
            <a:r>
              <a:rPr lang="en-US" altLang="zh-CN" sz="2400" dirty="0" err="1">
                <a:latin typeface="宋体" panose="02010600030101010101" pitchFamily="2" charset="-122"/>
                <a:sym typeface="+mn-ea"/>
              </a:rPr>
              <a:t>rindex</a:t>
            </a:r>
            <a:r>
              <a:rPr lang="en-US" altLang="zh-CN" sz="2400" dirty="0">
                <a:latin typeface="宋体" panose="02010600030101010101" pitchFamily="2" charset="-122"/>
                <a:sym typeface="+mn-ea"/>
              </a:rPr>
              <a:t>()</a:t>
            </a:r>
            <a:r>
              <a:rPr lang="zh-CN" altLang="en-US" sz="2400" dirty="0">
                <a:latin typeface="宋体" panose="02010600030101010101" pitchFamily="2" charset="-122"/>
                <a:sym typeface="+mn-ea"/>
              </a:rPr>
              <a:t>方法用来返回一个字符串在另一个字符串指定范围中</a:t>
            </a:r>
            <a:r>
              <a:rPr lang="zh-CN" altLang="en-US" sz="2400" dirty="0">
                <a:solidFill>
                  <a:srgbClr val="FF0000"/>
                </a:solidFill>
                <a:latin typeface="宋体" panose="02010600030101010101" pitchFamily="2" charset="-122"/>
                <a:sym typeface="+mn-ea"/>
              </a:rPr>
              <a:t>首次</a:t>
            </a:r>
            <a:r>
              <a:rPr lang="zh-CN" altLang="en-US" sz="2400" dirty="0">
                <a:latin typeface="宋体" panose="02010600030101010101" pitchFamily="2" charset="-122"/>
                <a:sym typeface="+mn-ea"/>
              </a:rPr>
              <a:t>和</a:t>
            </a:r>
            <a:r>
              <a:rPr lang="zh-CN" altLang="en-US" sz="2400" dirty="0">
                <a:solidFill>
                  <a:srgbClr val="FF0000"/>
                </a:solidFill>
                <a:latin typeface="宋体" panose="02010600030101010101" pitchFamily="2" charset="-122"/>
                <a:sym typeface="+mn-ea"/>
              </a:rPr>
              <a:t>最后一次</a:t>
            </a:r>
            <a:r>
              <a:rPr lang="zh-CN" altLang="en-US" sz="2400" dirty="0">
                <a:latin typeface="宋体" panose="02010600030101010101" pitchFamily="2" charset="-122"/>
                <a:sym typeface="+mn-ea"/>
              </a:rPr>
              <a:t>出现的位置，如果</a:t>
            </a:r>
            <a:r>
              <a:rPr lang="zh-CN" altLang="en-US" sz="2400" dirty="0">
                <a:solidFill>
                  <a:srgbClr val="FF0000"/>
                </a:solidFill>
                <a:latin typeface="宋体" panose="02010600030101010101" pitchFamily="2" charset="-122"/>
                <a:sym typeface="+mn-ea"/>
              </a:rPr>
              <a:t>不存在则抛出异常</a:t>
            </a:r>
            <a:r>
              <a:rPr lang="zh-CN" altLang="en-US" sz="2400" dirty="0">
                <a:latin typeface="宋体" panose="02010600030101010101" pitchFamily="2" charset="-122"/>
                <a:sym typeface="+mn-ea"/>
              </a:rPr>
              <a:t>；</a:t>
            </a:r>
            <a:endParaRPr lang="zh-CN" altLang="en-US" sz="2400" strike="noStrike" noProof="1">
              <a:latin typeface="宋体" panose="02010600030101010101" pitchFamily="2" charset="-122"/>
            </a:endParaRPr>
          </a:p>
          <a:p>
            <a:pPr marL="1905" indent="-344805" fontAlgn="base">
              <a:lnSpc>
                <a:spcPct val="150000"/>
              </a:lnSpc>
              <a:spcBef>
                <a:spcPts val="1200"/>
              </a:spcBef>
              <a:spcAft>
                <a:spcPts val="1200"/>
              </a:spcAft>
              <a:buFont typeface="Wingdings" panose="05000000000000000000" charset="0"/>
              <a:buChar char="ü"/>
            </a:pPr>
            <a:r>
              <a:rPr lang="en-US" altLang="zh-CN" sz="2400" dirty="0">
                <a:latin typeface="宋体" panose="02010600030101010101" pitchFamily="2" charset="-122"/>
                <a:sym typeface="+mn-ea"/>
              </a:rPr>
              <a:t>count()</a:t>
            </a:r>
            <a:r>
              <a:rPr lang="zh-CN" altLang="en-US" sz="2400" dirty="0">
                <a:latin typeface="宋体" panose="02010600030101010101" pitchFamily="2" charset="-122"/>
                <a:sym typeface="+mn-ea"/>
              </a:rPr>
              <a:t>方法用来返回一个字符串在当前字符串中出现的</a:t>
            </a:r>
            <a:r>
              <a:rPr lang="zh-CN" altLang="en-US" sz="2400" dirty="0">
                <a:solidFill>
                  <a:srgbClr val="FF0000"/>
                </a:solidFill>
                <a:latin typeface="宋体" panose="02010600030101010101" pitchFamily="2" charset="-122"/>
                <a:sym typeface="+mn-ea"/>
              </a:rPr>
              <a:t>次数</a:t>
            </a:r>
            <a:r>
              <a:rPr lang="zh-CN" altLang="en-US" sz="2400" dirty="0">
                <a:latin typeface="宋体" panose="02010600030101010101" pitchFamily="2" charset="-122"/>
                <a:sym typeface="+mn-ea"/>
              </a:rPr>
              <a:t>。</a:t>
            </a:r>
            <a:endParaRPr lang="zh-CN" altLang="en-US" sz="240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20</a:t>
            </a:fld>
            <a:endParaRPr lang="zh-CN" altLang="en-US"/>
          </a:p>
        </p:txBody>
      </p:sp>
      <p:sp>
        <p:nvSpPr>
          <p:cNvPr id="5" name="椭圆形标注 4"/>
          <p:cNvSpPr/>
          <p:nvPr/>
        </p:nvSpPr>
        <p:spPr>
          <a:xfrm>
            <a:off x="3286125" y="781050"/>
            <a:ext cx="1504950" cy="540385"/>
          </a:xfrm>
          <a:prstGeom prst="wedgeEllipseCallout">
            <a:avLst>
              <a:gd name="adj1" fmla="val -92352"/>
              <a:gd name="adj2" fmla="val 748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right</a:t>
            </a:r>
            <a:endParaRPr lang="zh-CN" alt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46125" y="1519562"/>
            <a:ext cx="11017250" cy="2862322"/>
          </a:xfrm>
          <a:prstGeom prst="rect">
            <a:avLst/>
          </a:prstGeom>
        </p:spPr>
        <p:txBody>
          <a:bodyPr>
            <a:spAutoFit/>
          </a:bodyPr>
          <a:lstStyle/>
          <a:p>
            <a:pPr marL="342900" indent="-342900" algn="just">
              <a:lnSpc>
                <a:spcPct val="150000"/>
              </a:lnSpc>
              <a:spcAft>
                <a:spcPts val="0"/>
              </a:spcAft>
              <a:buFont typeface="Wingdings" panose="05000000000000000000" pitchFamily="2" charset="2"/>
              <a:buChar char=""/>
              <a:defRPr/>
            </a:pPr>
            <a:r>
              <a:rPr lang="x-none" altLang="zh-CN" sz="2000" b="1" kern="100" dirty="0" smtClean="0">
                <a:solidFill>
                  <a:srgbClr val="FF0000"/>
                </a:solidFill>
                <a:latin typeface="Times New Roman" panose="02020603050405020304" pitchFamily="18" charset="0"/>
                <a:ea typeface="宋体" panose="02010600030101010101" pitchFamily="2" charset="-122"/>
              </a:rPr>
              <a:t>str.index(sub</a:t>
            </a:r>
            <a:r>
              <a:rPr lang="x-none" altLang="zh-CN" sz="2000" b="1" kern="100" dirty="0">
                <a:solidFill>
                  <a:srgbClr val="FF0000"/>
                </a:solidFill>
                <a:latin typeface="Times New Roman" panose="02020603050405020304" pitchFamily="18" charset="0"/>
                <a:ea typeface="宋体" panose="02010600030101010101" pitchFamily="2" charset="-122"/>
              </a:rPr>
              <a:t>[, start[, end]])    </a:t>
            </a:r>
            <a:r>
              <a:rPr lang="x-none" altLang="zh-CN" sz="2000" b="1" kern="100" dirty="0">
                <a:latin typeface="Times New Roman" panose="02020603050405020304" pitchFamily="18" charset="0"/>
                <a:ea typeface="宋体" panose="02010600030101010101" pitchFamily="2" charset="-122"/>
              </a:rPr>
              <a:t>     #</a:t>
            </a:r>
            <a:r>
              <a:rPr lang="zh-CN" altLang="zh-CN" sz="2000" b="1" kern="100" dirty="0">
                <a:latin typeface="Times New Roman" panose="02020603050405020304" pitchFamily="18" charset="0"/>
                <a:ea typeface="宋体" panose="02010600030101010101" pitchFamily="2" charset="-122"/>
              </a:rPr>
              <a:t>搜索指定字符串，返回</a:t>
            </a:r>
            <a:r>
              <a:rPr lang="zh-CN" altLang="zh-CN" sz="2000" b="1" kern="100" dirty="0">
                <a:solidFill>
                  <a:srgbClr val="FF0000"/>
                </a:solidFill>
                <a:latin typeface="Times New Roman" panose="02020603050405020304" pitchFamily="18" charset="0"/>
                <a:ea typeface="宋体" panose="02010600030101010101" pitchFamily="2" charset="-122"/>
              </a:rPr>
              <a:t>下标</a:t>
            </a:r>
            <a:r>
              <a:rPr lang="zh-CN" altLang="zh-CN" sz="2000" b="1" kern="100" dirty="0">
                <a:latin typeface="Times New Roman" panose="02020603050405020304" pitchFamily="18" charset="0"/>
                <a:ea typeface="宋体" panose="02010600030101010101" pitchFamily="2" charset="-122"/>
              </a:rPr>
              <a:t>，无则导致</a:t>
            </a:r>
            <a:r>
              <a:rPr lang="x-none" altLang="zh-CN" sz="2000" b="1" kern="100" dirty="0">
                <a:solidFill>
                  <a:srgbClr val="FF0000"/>
                </a:solidFill>
                <a:latin typeface="Times New Roman" panose="02020603050405020304" pitchFamily="18" charset="0"/>
                <a:ea typeface="宋体" panose="02010600030101010101" pitchFamily="2" charset="-122"/>
              </a:rPr>
              <a:t>ValueError</a:t>
            </a:r>
            <a:endParaRPr lang="zh-CN" altLang="zh-CN" sz="2000" kern="100" dirty="0">
              <a:solidFill>
                <a:srgbClr val="FF0000"/>
              </a:solidFill>
              <a:latin typeface="Times New Roman" panose="02020603050405020304" pitchFamily="18" charset="0"/>
              <a:ea typeface="宋体" panose="02010600030101010101" pitchFamily="2" charset="-122"/>
            </a:endParaRPr>
          </a:p>
          <a:p>
            <a:pPr marL="342900" indent="-342900" algn="just">
              <a:lnSpc>
                <a:spcPct val="150000"/>
              </a:lnSpc>
              <a:spcAft>
                <a:spcPts val="0"/>
              </a:spcAft>
              <a:buFont typeface="Wingdings" panose="05000000000000000000" pitchFamily="2" charset="2"/>
              <a:buChar char=""/>
              <a:defRPr/>
            </a:pPr>
            <a:r>
              <a:rPr lang="x-none" altLang="zh-CN" sz="2000" b="1" kern="100" dirty="0">
                <a:latin typeface="Times New Roman" panose="02020603050405020304" pitchFamily="18" charset="0"/>
                <a:ea typeface="宋体" panose="02010600030101010101" pitchFamily="2" charset="-122"/>
              </a:rPr>
              <a:t>str.rindex(sub[, start[, end]])     #</a:t>
            </a:r>
            <a:r>
              <a:rPr lang="x-none" altLang="zh-CN" sz="2000" b="1" kern="100" dirty="0">
                <a:latin typeface="宋体" panose="02010600030101010101" pitchFamily="2" charset="-122"/>
                <a:ea typeface="宋体" panose="02010600030101010101" pitchFamily="2" charset="-122"/>
              </a:rPr>
              <a:t>从右边开始搜索指定字符串，返回下标</a:t>
            </a:r>
            <a:endParaRPr lang="zh-CN" altLang="zh-CN" sz="2000" kern="100" dirty="0">
              <a:latin typeface="Times New Roman" panose="02020603050405020304" pitchFamily="18" charset="0"/>
              <a:ea typeface="宋体" panose="02010600030101010101" pitchFamily="2" charset="-122"/>
            </a:endParaRPr>
          </a:p>
          <a:p>
            <a:pPr marL="342900" indent="-342900" algn="just">
              <a:lnSpc>
                <a:spcPct val="150000"/>
              </a:lnSpc>
              <a:spcAft>
                <a:spcPts val="0"/>
              </a:spcAft>
              <a:buFont typeface="Wingdings" panose="05000000000000000000" pitchFamily="2" charset="2"/>
              <a:buChar char=""/>
              <a:defRPr/>
            </a:pPr>
            <a:r>
              <a:rPr lang="x-none" altLang="zh-CN" sz="2000" b="1" kern="100" dirty="0">
                <a:solidFill>
                  <a:srgbClr val="FF0000"/>
                </a:solidFill>
                <a:latin typeface="Times New Roman" panose="02020603050405020304" pitchFamily="18" charset="0"/>
                <a:ea typeface="宋体" panose="02010600030101010101" pitchFamily="2" charset="-122"/>
              </a:rPr>
              <a:t>str.find(sub[, start[, end]])  #</a:t>
            </a:r>
            <a:r>
              <a:rPr lang="zh-CN" altLang="zh-CN" sz="2000" b="1" kern="100" dirty="0">
                <a:solidFill>
                  <a:srgbClr val="FF0000"/>
                </a:solidFill>
                <a:latin typeface="Times New Roman" panose="02020603050405020304" pitchFamily="18" charset="0"/>
                <a:ea typeface="宋体" panose="02010600030101010101" pitchFamily="2" charset="-122"/>
              </a:rPr>
              <a:t>搜索指定字符串，返回下标</a:t>
            </a:r>
            <a:r>
              <a:rPr lang="zh-CN" altLang="zh-CN" sz="2000" b="1" kern="100" dirty="0">
                <a:latin typeface="Times New Roman" panose="02020603050405020304" pitchFamily="18" charset="0"/>
                <a:ea typeface="宋体" panose="02010600030101010101" pitchFamily="2" charset="-122"/>
              </a:rPr>
              <a:t>，没有则返回</a:t>
            </a:r>
            <a:r>
              <a:rPr lang="x-none" altLang="zh-CN" sz="2000" b="1" kern="100" dirty="0">
                <a:solidFill>
                  <a:srgbClr val="FF0000"/>
                </a:solidFill>
                <a:latin typeface="Times New Roman" panose="02020603050405020304" pitchFamily="18" charset="0"/>
                <a:ea typeface="宋体" panose="02010600030101010101" pitchFamily="2" charset="-122"/>
              </a:rPr>
              <a:t>-</a:t>
            </a:r>
            <a:r>
              <a:rPr lang="x-none" altLang="zh-CN" sz="2000" b="1" kern="100" dirty="0" smtClean="0">
                <a:solidFill>
                  <a:srgbClr val="FF0000"/>
                </a:solidFill>
                <a:latin typeface="Times New Roman" panose="02020603050405020304" pitchFamily="18" charset="0"/>
                <a:ea typeface="宋体" panose="02010600030101010101" pitchFamily="2" charset="-122"/>
              </a:rPr>
              <a:t>1</a:t>
            </a:r>
            <a:r>
              <a:rPr lang="zh-CN" altLang="en-US" sz="2000" b="1" kern="100" dirty="0" smtClean="0">
                <a:solidFill>
                  <a:srgbClr val="FF0000"/>
                </a:solidFill>
                <a:latin typeface="Times New Roman" panose="02020603050405020304" pitchFamily="18" charset="0"/>
                <a:ea typeface="宋体" panose="02010600030101010101" pitchFamily="2" charset="-122"/>
              </a:rPr>
              <a:t>，</a:t>
            </a:r>
            <a:r>
              <a:rPr lang="zh-CN" altLang="en-US" sz="2000" b="1" kern="100" dirty="0" smtClean="0">
                <a:solidFill>
                  <a:srgbClr val="0070C0"/>
                </a:solidFill>
                <a:latin typeface="Times New Roman" panose="02020603050405020304" pitchFamily="18" charset="0"/>
                <a:ea typeface="宋体" panose="02010600030101010101" pitchFamily="2" charset="-122"/>
              </a:rPr>
              <a:t>但是也容易引起新的错误，因为</a:t>
            </a:r>
            <a:r>
              <a:rPr lang="en-US" altLang="zh-CN" sz="2000" b="1" kern="100" dirty="0" smtClean="0">
                <a:solidFill>
                  <a:srgbClr val="0070C0"/>
                </a:solidFill>
                <a:latin typeface="Times New Roman" panose="02020603050405020304" pitchFamily="18" charset="0"/>
                <a:ea typeface="宋体" panose="02010600030101010101" pitchFamily="2" charset="-122"/>
              </a:rPr>
              <a:t>-1</a:t>
            </a:r>
            <a:r>
              <a:rPr lang="zh-CN" altLang="en-US" sz="2000" b="1" kern="100" dirty="0" smtClean="0">
                <a:solidFill>
                  <a:srgbClr val="0070C0"/>
                </a:solidFill>
                <a:latin typeface="Times New Roman" panose="02020603050405020304" pitchFamily="18" charset="0"/>
                <a:ea typeface="宋体" panose="02010600030101010101" pitchFamily="2" charset="-122"/>
              </a:rPr>
              <a:t>也是字符串下标</a:t>
            </a:r>
            <a:endParaRPr lang="zh-CN" altLang="zh-CN" sz="2000" kern="100" dirty="0">
              <a:solidFill>
                <a:srgbClr val="0070C0"/>
              </a:solidFill>
              <a:latin typeface="Times New Roman" panose="02020603050405020304" pitchFamily="18" charset="0"/>
              <a:ea typeface="宋体" panose="02010600030101010101" pitchFamily="2" charset="-122"/>
            </a:endParaRPr>
          </a:p>
          <a:p>
            <a:pPr marL="342900" indent="-342900" algn="just">
              <a:lnSpc>
                <a:spcPct val="150000"/>
              </a:lnSpc>
              <a:spcAft>
                <a:spcPts val="0"/>
              </a:spcAft>
              <a:buFont typeface="Wingdings" panose="05000000000000000000" pitchFamily="2" charset="2"/>
              <a:buChar char=""/>
              <a:defRPr/>
            </a:pPr>
            <a:r>
              <a:rPr lang="x-none" altLang="zh-CN" sz="2000" b="1" kern="100" dirty="0">
                <a:latin typeface="Times New Roman" panose="02020603050405020304" pitchFamily="18" charset="0"/>
                <a:ea typeface="宋体" panose="02010600030101010101" pitchFamily="2" charset="-122"/>
              </a:rPr>
              <a:t>str.rfind(sub[, start[, end]])  #</a:t>
            </a:r>
            <a:r>
              <a:rPr lang="zh-CN" altLang="zh-CN" sz="2000" b="1" kern="100" dirty="0">
                <a:latin typeface="Times New Roman" panose="02020603050405020304" pitchFamily="18" charset="0"/>
                <a:ea typeface="宋体" panose="02010600030101010101" pitchFamily="2" charset="-122"/>
              </a:rPr>
              <a:t>从右边开始搜索指定字符串，返回下标，没有则返回</a:t>
            </a:r>
            <a:r>
              <a:rPr lang="x-none" altLang="zh-CN" sz="2000" b="1" kern="100" dirty="0">
                <a:latin typeface="Times New Roman" panose="02020603050405020304" pitchFamily="18" charset="0"/>
                <a:ea typeface="宋体" panose="02010600030101010101" pitchFamily="2" charset="-122"/>
              </a:rPr>
              <a:t>-</a:t>
            </a:r>
            <a:r>
              <a:rPr lang="x-none" altLang="zh-CN" sz="2000" b="1" kern="100" dirty="0" smtClean="0">
                <a:latin typeface="Times New Roman" panose="02020603050405020304" pitchFamily="18" charset="0"/>
                <a:ea typeface="宋体" panose="02010600030101010101" pitchFamily="2" charset="-122"/>
              </a:rPr>
              <a:t>1</a:t>
            </a:r>
            <a:endParaRPr lang="en-US" altLang="zh-CN" sz="2000" b="1" kern="100" dirty="0" smtClean="0">
              <a:latin typeface="Times New Roman" panose="02020603050405020304" pitchFamily="18" charset="0"/>
              <a:ea typeface="宋体" panose="02010600030101010101" pitchFamily="2" charset="-122"/>
            </a:endParaRPr>
          </a:p>
          <a:p>
            <a:pPr marL="342900" indent="-342900" algn="just">
              <a:lnSpc>
                <a:spcPct val="150000"/>
              </a:lnSpc>
              <a:buFont typeface="Wingdings" panose="05000000000000000000" pitchFamily="2" charset="2"/>
              <a:buChar char=""/>
              <a:defRPr/>
            </a:pPr>
            <a:r>
              <a:rPr lang="x-none" altLang="zh-CN" sz="2000" b="1" kern="100" dirty="0">
                <a:solidFill>
                  <a:srgbClr val="FF0000"/>
                </a:solidFill>
                <a:latin typeface="Times New Roman" panose="02020603050405020304" pitchFamily="18" charset="0"/>
                <a:ea typeface="宋体" panose="02010600030101010101" pitchFamily="2" charset="-122"/>
              </a:rPr>
              <a:t>str.count(sub[, start[, end]])         #</a:t>
            </a:r>
            <a:r>
              <a:rPr lang="zh-CN" altLang="zh-CN" sz="2000" b="1" kern="100" dirty="0">
                <a:solidFill>
                  <a:srgbClr val="FF0000"/>
                </a:solidFill>
                <a:latin typeface="Times New Roman" panose="02020603050405020304" pitchFamily="18" charset="0"/>
                <a:ea typeface="宋体" panose="02010600030101010101" pitchFamily="2" charset="-122"/>
              </a:rPr>
              <a:t>返回指定字符串出现的</a:t>
            </a:r>
            <a:r>
              <a:rPr lang="zh-CN" altLang="zh-CN" sz="2000" b="1" kern="100" dirty="0" smtClean="0">
                <a:solidFill>
                  <a:srgbClr val="FF0000"/>
                </a:solidFill>
                <a:latin typeface="Times New Roman" panose="02020603050405020304" pitchFamily="18" charset="0"/>
                <a:ea typeface="宋体" panose="02010600030101010101" pitchFamily="2" charset="-122"/>
              </a:rPr>
              <a:t>次数</a:t>
            </a:r>
            <a:endParaRPr lang="zh-CN" altLang="zh-CN" sz="2000" kern="100" dirty="0">
              <a:latin typeface="Times New Roman" panose="02020603050405020304" pitchFamily="18" charset="0"/>
              <a:ea typeface="宋体" panose="02010600030101010101" pitchFamily="2" charset="-122"/>
            </a:endParaRPr>
          </a:p>
        </p:txBody>
      </p:sp>
      <p:sp>
        <p:nvSpPr>
          <p:cNvPr id="24591" name="Rectangle 15"/>
          <p:cNvSpPr>
            <a:spLocks noChangeArrowheads="1"/>
          </p:cNvSpPr>
          <p:nvPr/>
        </p:nvSpPr>
        <p:spPr bwMode="auto">
          <a:xfrm>
            <a:off x="956831" y="4836299"/>
            <a:ext cx="3887787" cy="40005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b="1">
                <a:solidFill>
                  <a:schemeClr val="bg1"/>
                </a:solidFill>
                <a:latin typeface="宋体" panose="02010600030101010101" pitchFamily="2" charset="-122"/>
                <a:ea typeface="宋体" panose="02010600030101010101" pitchFamily="2" charset="-122"/>
              </a:rPr>
              <a:t>print(s1.index(“cd”))#</a:t>
            </a:r>
            <a:r>
              <a:rPr lang="zh-CN" altLang="en-US" b="1">
                <a:solidFill>
                  <a:schemeClr val="bg1"/>
                </a:solidFill>
                <a:latin typeface="宋体" panose="02010600030101010101" pitchFamily="2" charset="-122"/>
                <a:ea typeface="宋体" panose="02010600030101010101" pitchFamily="2" charset="-122"/>
              </a:rPr>
              <a:t>出错</a:t>
            </a:r>
            <a:endParaRPr lang="en-US" altLang="zh-CN" sz="2400" b="1">
              <a:solidFill>
                <a:schemeClr val="bg1"/>
              </a:solidFill>
            </a:endParaRPr>
          </a:p>
        </p:txBody>
      </p:sp>
      <p:sp>
        <p:nvSpPr>
          <p:cNvPr id="4" name="矩形 3"/>
          <p:cNvSpPr/>
          <p:nvPr/>
        </p:nvSpPr>
        <p:spPr>
          <a:xfrm>
            <a:off x="956831" y="4363781"/>
            <a:ext cx="2177199" cy="461665"/>
          </a:xfrm>
          <a:prstGeom prst="rect">
            <a:avLst/>
          </a:prstGeom>
        </p:spPr>
        <p:txBody>
          <a:bodyPr wrap="none">
            <a:spAutoFit/>
          </a:bodyPr>
          <a:lstStyle/>
          <a:p>
            <a:pPr algn="just">
              <a:spcAft>
                <a:spcPts val="0"/>
              </a:spcAft>
            </a:pPr>
            <a:r>
              <a:rPr lang="en-US" altLang="zh-CN" sz="2400" kern="100" dirty="0"/>
              <a:t>s1="</a:t>
            </a:r>
            <a:r>
              <a:rPr lang="en-US" altLang="zh-CN" sz="2400" kern="100" dirty="0" err="1"/>
              <a:t>abABabCD</a:t>
            </a:r>
            <a:r>
              <a:rPr lang="en-US" altLang="zh-CN" sz="2400" kern="100" dirty="0"/>
              <a:t>"</a:t>
            </a:r>
            <a:endParaRPr lang="zh-CN" altLang="zh-CN" sz="2400" kern="100" dirty="0"/>
          </a:p>
        </p:txBody>
      </p:sp>
      <p:sp>
        <p:nvSpPr>
          <p:cNvPr id="10" name="标题 1"/>
          <p:cNvSpPr txBox="1">
            <a:spLocks/>
          </p:cNvSpPr>
          <p:nvPr/>
        </p:nvSpPr>
        <p:spPr>
          <a:xfrm>
            <a:off x="0" y="11091"/>
            <a:ext cx="12157075" cy="1002030"/>
          </a:xfrm>
          <a:prstGeom prst="rect">
            <a:avLst/>
          </a:prstGeo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7.</a:t>
            </a:r>
            <a:r>
              <a:rPr lang="en-US" altLang="zh-CN" dirty="0" smtClean="0"/>
              <a:t>5</a:t>
            </a:r>
            <a:r>
              <a:rPr lang="zh-CN" altLang="en-US" dirty="0" smtClean="0"/>
              <a:t>.</a:t>
            </a:r>
            <a:r>
              <a:rPr lang="zh-CN" altLang="en-US" dirty="0" smtClean="0">
                <a:solidFill>
                  <a:srgbClr val="FF0000"/>
                </a:solidFill>
              </a:rPr>
              <a:t>1  find()、rfind()、index()、rindex()、count()</a:t>
            </a:r>
            <a:endParaRPr lang="zh-CN" altLang="en-US" dirty="0">
              <a:solidFill>
                <a:srgbClr val="FF0000"/>
              </a:solidFill>
            </a:endParaRPr>
          </a:p>
        </p:txBody>
      </p:sp>
    </p:spTree>
    <p:extLst>
      <p:ext uri="{BB962C8B-B14F-4D97-AF65-F5344CB8AC3E}">
        <p14:creationId xmlns:p14="http://schemas.microsoft.com/office/powerpoint/2010/main" val="2721873231"/>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a:t>
            </a:r>
            <a:r>
              <a:rPr lang="en-US" altLang="zh-CN"/>
              <a:t>5</a:t>
            </a:r>
            <a:r>
              <a:rPr lang="zh-CN" altLang="en-US"/>
              <a:t>.1  find()、rfind()、index()、rindex()、count()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22</a:t>
            </a:fld>
            <a:endParaRPr lang="zh-CN" altLang="en-US"/>
          </a:p>
        </p:txBody>
      </p:sp>
      <p:sp>
        <p:nvSpPr>
          <p:cNvPr id="37890" name="文本占位符 31746"/>
          <p:cNvSpPr>
            <a:spLocks noGrp="1"/>
          </p:cNvSpPr>
          <p:nvPr>
            <p:ph idx="1"/>
          </p:nvPr>
        </p:nvSpPr>
        <p:spPr>
          <a:xfrm>
            <a:off x="855980" y="1373505"/>
            <a:ext cx="5005070" cy="4526280"/>
          </a:xfrm>
          <a:ln w="22225">
            <a:solidFill>
              <a:schemeClr val="accent1"/>
            </a:solidFill>
            <a:miter/>
          </a:ln>
        </p:spPr>
        <p:txBody>
          <a:bodyPr anchor="t"/>
          <a:lstStyle/>
          <a:p>
            <a:pPr marL="1905" indent="-344805" defTabSz="914400">
              <a:lnSpc>
                <a:spcPct val="100000"/>
              </a:lnSpc>
              <a:spcBef>
                <a:spcPct val="0"/>
              </a:spcBef>
              <a:buSzPct val="70000"/>
              <a:buFont typeface="Wingdings" panose="05000000000000000000" pitchFamily="2" charset="2"/>
              <a:buNone/>
            </a:pPr>
            <a:r>
              <a:rPr lang="en-US" altLang="zh-CN" sz="1800" dirty="0">
                <a:latin typeface="Consolas" panose="020B0609020204030204" charset="0"/>
              </a:rPr>
              <a:t>&gt;&gt;&gt; s="</a:t>
            </a:r>
            <a:r>
              <a:rPr lang="en-US" altLang="zh-CN" sz="1800" dirty="0" err="1">
                <a:latin typeface="Consolas" panose="020B0609020204030204" charset="0"/>
              </a:rPr>
              <a:t>apple,peach,banana,peach,pear</a:t>
            </a:r>
            <a:r>
              <a:rPr lang="en-US" altLang="zh-CN" sz="1800" dirty="0">
                <a:latin typeface="Consolas" panose="020B0609020204030204" charset="0"/>
              </a:rPr>
              <a:t>"</a:t>
            </a:r>
          </a:p>
          <a:p>
            <a:pPr marL="1905" indent="-344805">
              <a:lnSpc>
                <a:spcPct val="100000"/>
              </a:lnSpc>
              <a:spcBef>
                <a:spcPct val="0"/>
              </a:spcBef>
              <a:buSzPct val="70000"/>
              <a:buNone/>
            </a:pPr>
            <a:r>
              <a:rPr lang="en-US" altLang="zh-CN" sz="1800" dirty="0" smtClean="0">
                <a:latin typeface="Consolas" panose="020B0609020204030204" charset="0"/>
              </a:rPr>
              <a:t>&gt;&gt;&gt; </a:t>
            </a:r>
            <a:r>
              <a:rPr lang="en-US" altLang="zh-CN" sz="1800" dirty="0" err="1" smtClean="0">
                <a:latin typeface="Consolas" panose="020B0609020204030204" charset="0"/>
              </a:rPr>
              <a:t>s.find</a:t>
            </a:r>
            <a:r>
              <a:rPr lang="en-US" altLang="zh-CN" sz="1800" dirty="0" smtClean="0">
                <a:latin typeface="Consolas" panose="020B0609020204030204" charset="0"/>
              </a:rPr>
              <a:t>(“peach”) #</a:t>
            </a:r>
            <a:r>
              <a:rPr lang="zh-CN" altLang="en-US" sz="1800" dirty="0" smtClean="0">
                <a:latin typeface="Consolas" panose="020B0609020204030204" charset="0"/>
              </a:rPr>
              <a:t>从头找</a:t>
            </a:r>
            <a:endParaRPr lang="en-US" altLang="zh-CN" sz="1800" dirty="0" smtClean="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dirty="0" smtClean="0">
                <a:solidFill>
                  <a:srgbClr val="00B0F0"/>
                </a:solidFill>
                <a:latin typeface="Consolas" panose="020B0609020204030204" charset="0"/>
              </a:rPr>
              <a:t>6</a:t>
            </a:r>
          </a:p>
          <a:p>
            <a:pPr marL="1905" indent="-344805">
              <a:lnSpc>
                <a:spcPct val="100000"/>
              </a:lnSpc>
              <a:spcBef>
                <a:spcPct val="0"/>
              </a:spcBef>
              <a:buSzPct val="70000"/>
              <a:buNone/>
            </a:pPr>
            <a:r>
              <a:rPr lang="en-US" altLang="zh-CN" sz="1800" dirty="0">
                <a:latin typeface="Consolas" panose="020B0609020204030204" charset="0"/>
              </a:rPr>
              <a:t>&gt;&gt;&gt; </a:t>
            </a:r>
            <a:r>
              <a:rPr lang="en-US" altLang="zh-CN" sz="1800" dirty="0" err="1">
                <a:latin typeface="Consolas" panose="020B0609020204030204" charset="0"/>
              </a:rPr>
              <a:t>s.find</a:t>
            </a:r>
            <a:r>
              <a:rPr lang="en-US" altLang="zh-CN" sz="1800" dirty="0" smtClean="0">
                <a:latin typeface="Consolas" panose="020B0609020204030204" charset="0"/>
              </a:rPr>
              <a:t>(“peach”,</a:t>
            </a:r>
            <a:r>
              <a:rPr lang="en-US" altLang="zh-CN" sz="1800" dirty="0">
                <a:latin typeface="Consolas" panose="020B0609020204030204" charset="0"/>
              </a:rPr>
              <a:t>7) </a:t>
            </a:r>
            <a:r>
              <a:rPr lang="en-US" altLang="zh-CN" sz="1800" dirty="0" smtClean="0">
                <a:latin typeface="Consolas" panose="020B0609020204030204" charset="0"/>
              </a:rPr>
              <a:t>#</a:t>
            </a:r>
            <a:r>
              <a:rPr lang="zh-CN" altLang="en-US" sz="1800" dirty="0" smtClean="0">
                <a:latin typeface="Consolas" panose="020B0609020204030204" charset="0"/>
              </a:rPr>
              <a:t>从</a:t>
            </a:r>
            <a:r>
              <a:rPr lang="en-US" altLang="zh-CN" sz="1800" dirty="0" smtClean="0">
                <a:latin typeface="Consolas" panose="020B0609020204030204" charset="0"/>
              </a:rPr>
              <a:t>7</a:t>
            </a:r>
            <a:r>
              <a:rPr lang="zh-CN" altLang="en-US" sz="1800" dirty="0" smtClean="0">
                <a:latin typeface="Consolas" panose="020B0609020204030204" charset="0"/>
              </a:rPr>
              <a:t>开始找</a:t>
            </a:r>
            <a:endParaRPr lang="en-US" altLang="zh-CN" sz="1800" dirty="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dirty="0">
                <a:solidFill>
                  <a:srgbClr val="00B0F0"/>
                </a:solidFill>
                <a:latin typeface="Consolas" panose="020B0609020204030204" charset="0"/>
              </a:rPr>
              <a:t>19</a:t>
            </a:r>
          </a:p>
          <a:p>
            <a:pPr marL="1905" indent="-344805" defTabSz="914400">
              <a:lnSpc>
                <a:spcPct val="100000"/>
              </a:lnSpc>
              <a:spcBef>
                <a:spcPct val="0"/>
              </a:spcBef>
              <a:buSzPct val="70000"/>
              <a:buFont typeface="Wingdings" panose="05000000000000000000" pitchFamily="2" charset="2"/>
              <a:buNone/>
            </a:pPr>
            <a:r>
              <a:rPr lang="en-US" altLang="zh-CN" sz="1800" dirty="0">
                <a:latin typeface="Consolas" panose="020B0609020204030204" charset="0"/>
              </a:rPr>
              <a:t>&gt;&gt;&gt; </a:t>
            </a:r>
            <a:r>
              <a:rPr lang="en-US" altLang="zh-CN" sz="1800" dirty="0" err="1">
                <a:latin typeface="Consolas" panose="020B0609020204030204" charset="0"/>
              </a:rPr>
              <a:t>s.find</a:t>
            </a:r>
            <a:r>
              <a:rPr lang="en-US" altLang="zh-CN" sz="1800" dirty="0" smtClean="0">
                <a:latin typeface="Consolas" panose="020B0609020204030204" charset="0"/>
              </a:rPr>
              <a:t>(“peach”,</a:t>
            </a:r>
            <a:r>
              <a:rPr lang="en-US" altLang="zh-CN" sz="1800" dirty="0">
                <a:latin typeface="Consolas" panose="020B0609020204030204" charset="0"/>
              </a:rPr>
              <a:t>7,20</a:t>
            </a:r>
            <a:r>
              <a:rPr lang="en-US" altLang="zh-CN" sz="1600" dirty="0" smtClean="0">
                <a:latin typeface="Consolas" panose="020B0609020204030204" charset="0"/>
              </a:rPr>
              <a:t>)#</a:t>
            </a:r>
            <a:r>
              <a:rPr lang="zh-CN" altLang="en-US" sz="1600" dirty="0" smtClean="0">
                <a:latin typeface="Consolas" panose="020B0609020204030204" charset="0"/>
              </a:rPr>
              <a:t>从</a:t>
            </a:r>
            <a:r>
              <a:rPr lang="en-US" altLang="zh-CN" sz="1600" dirty="0" smtClean="0">
                <a:latin typeface="Consolas" panose="020B0609020204030204" charset="0"/>
              </a:rPr>
              <a:t>7</a:t>
            </a:r>
            <a:r>
              <a:rPr lang="zh-CN" altLang="en-US" sz="1600" dirty="0" smtClean="0">
                <a:latin typeface="Consolas" panose="020B0609020204030204" charset="0"/>
              </a:rPr>
              <a:t>开始，</a:t>
            </a:r>
            <a:r>
              <a:rPr lang="en-US" altLang="zh-CN" sz="1600" dirty="0" smtClean="0">
                <a:latin typeface="Consolas" panose="020B0609020204030204" charset="0"/>
              </a:rPr>
              <a:t>20</a:t>
            </a:r>
            <a:r>
              <a:rPr lang="zh-CN" altLang="en-US" sz="1600" dirty="0" smtClean="0">
                <a:latin typeface="Consolas" panose="020B0609020204030204" charset="0"/>
              </a:rPr>
              <a:t>终止</a:t>
            </a:r>
            <a:endParaRPr lang="en-US" altLang="zh-CN" sz="1600" dirty="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800" dirty="0">
                <a:solidFill>
                  <a:srgbClr val="00B0F0"/>
                </a:solidFill>
                <a:latin typeface="Consolas" panose="020B0609020204030204" charset="0"/>
              </a:rPr>
              <a:t>-1</a:t>
            </a:r>
          </a:p>
          <a:p>
            <a:pPr marL="1905" indent="-344805" defTabSz="914400">
              <a:lnSpc>
                <a:spcPct val="100000"/>
              </a:lnSpc>
              <a:spcBef>
                <a:spcPct val="0"/>
              </a:spcBef>
              <a:buSzPct val="70000"/>
              <a:buFont typeface="Wingdings" panose="05000000000000000000" pitchFamily="2" charset="2"/>
              <a:buNone/>
            </a:pPr>
            <a:r>
              <a:rPr lang="en-US" altLang="zh-CN" sz="1800" dirty="0">
                <a:latin typeface="Consolas" panose="020B0609020204030204" charset="0"/>
              </a:rPr>
              <a:t>&gt;&gt;&gt; </a:t>
            </a:r>
            <a:r>
              <a:rPr lang="en-US" altLang="zh-CN" sz="1800" dirty="0" err="1">
                <a:latin typeface="Consolas" panose="020B0609020204030204" charset="0"/>
              </a:rPr>
              <a:t>s.rfind</a:t>
            </a:r>
            <a:r>
              <a:rPr lang="en-US" altLang="zh-CN" sz="1800" dirty="0">
                <a:latin typeface="Consolas" panose="020B0609020204030204" charset="0"/>
              </a:rPr>
              <a:t>('p')</a:t>
            </a:r>
          </a:p>
          <a:p>
            <a:pPr marL="1905" indent="-344805" defTabSz="914400">
              <a:lnSpc>
                <a:spcPct val="100000"/>
              </a:lnSpc>
              <a:spcBef>
                <a:spcPct val="0"/>
              </a:spcBef>
              <a:buSzPct val="70000"/>
              <a:buFont typeface="Wingdings" panose="05000000000000000000" pitchFamily="2" charset="2"/>
              <a:buNone/>
            </a:pPr>
            <a:r>
              <a:rPr lang="en-US" altLang="zh-CN" sz="1800" dirty="0">
                <a:solidFill>
                  <a:srgbClr val="00B0F0"/>
                </a:solidFill>
                <a:latin typeface="Consolas" panose="020B0609020204030204" charset="0"/>
              </a:rPr>
              <a:t>25</a:t>
            </a:r>
          </a:p>
          <a:p>
            <a:pPr marL="1905" indent="-344805" defTabSz="914400">
              <a:lnSpc>
                <a:spcPct val="100000"/>
              </a:lnSpc>
              <a:spcBef>
                <a:spcPct val="0"/>
              </a:spcBef>
              <a:buSzPct val="70000"/>
              <a:buFont typeface="Wingdings" panose="05000000000000000000" pitchFamily="2" charset="2"/>
              <a:buNone/>
            </a:pPr>
            <a:r>
              <a:rPr lang="en-US" altLang="zh-CN" sz="1800" dirty="0">
                <a:latin typeface="Consolas" panose="020B0609020204030204" charset="0"/>
              </a:rPr>
              <a:t>&gt;&gt;&gt; </a:t>
            </a:r>
            <a:r>
              <a:rPr lang="en-US" altLang="zh-CN" sz="1800" dirty="0" err="1">
                <a:latin typeface="Consolas" panose="020B0609020204030204" charset="0"/>
              </a:rPr>
              <a:t>s.index</a:t>
            </a:r>
            <a:r>
              <a:rPr lang="en-US" altLang="zh-CN" sz="1800" dirty="0">
                <a:latin typeface="Consolas" panose="020B0609020204030204" charset="0"/>
              </a:rPr>
              <a:t>('p')</a:t>
            </a:r>
          </a:p>
          <a:p>
            <a:pPr marL="1905" indent="-344805" defTabSz="914400">
              <a:lnSpc>
                <a:spcPct val="100000"/>
              </a:lnSpc>
              <a:spcBef>
                <a:spcPct val="0"/>
              </a:spcBef>
              <a:buSzPct val="70000"/>
              <a:buFont typeface="Wingdings" panose="05000000000000000000" pitchFamily="2" charset="2"/>
              <a:buNone/>
            </a:pPr>
            <a:r>
              <a:rPr lang="en-US" altLang="zh-CN" sz="1800" dirty="0">
                <a:solidFill>
                  <a:srgbClr val="00B0F0"/>
                </a:solidFill>
                <a:latin typeface="Consolas" panose="020B0609020204030204" charset="0"/>
              </a:rPr>
              <a:t>1</a:t>
            </a:r>
          </a:p>
          <a:p>
            <a:pPr marL="1905" indent="-344805" defTabSz="914400">
              <a:lnSpc>
                <a:spcPct val="100000"/>
              </a:lnSpc>
              <a:spcBef>
                <a:spcPct val="0"/>
              </a:spcBef>
              <a:buSzPct val="70000"/>
              <a:buFont typeface="Wingdings" panose="05000000000000000000" pitchFamily="2" charset="2"/>
              <a:buNone/>
            </a:pPr>
            <a:r>
              <a:rPr lang="en-US" altLang="zh-CN" sz="1800" dirty="0">
                <a:latin typeface="Consolas" panose="020B0609020204030204" charset="0"/>
              </a:rPr>
              <a:t>&gt;&gt;&gt; </a:t>
            </a:r>
            <a:r>
              <a:rPr lang="en-US" altLang="zh-CN" sz="1800" dirty="0" err="1">
                <a:latin typeface="Consolas" panose="020B0609020204030204" charset="0"/>
              </a:rPr>
              <a:t>s.index</a:t>
            </a:r>
            <a:r>
              <a:rPr lang="en-US" altLang="zh-CN" sz="1800" dirty="0">
                <a:latin typeface="Consolas" panose="020B0609020204030204" charset="0"/>
              </a:rPr>
              <a:t>('</a:t>
            </a:r>
            <a:r>
              <a:rPr lang="en-US" altLang="zh-CN" sz="1800" dirty="0" err="1">
                <a:latin typeface="Consolas" panose="020B0609020204030204" charset="0"/>
              </a:rPr>
              <a:t>pe</a:t>
            </a:r>
            <a:r>
              <a:rPr lang="en-US" altLang="zh-CN" sz="1800" dirty="0">
                <a:latin typeface="Consolas" panose="020B0609020204030204" charset="0"/>
              </a:rPr>
              <a:t>')</a:t>
            </a:r>
          </a:p>
          <a:p>
            <a:pPr marL="1905" indent="-344805" defTabSz="914400">
              <a:lnSpc>
                <a:spcPct val="100000"/>
              </a:lnSpc>
              <a:spcBef>
                <a:spcPct val="0"/>
              </a:spcBef>
              <a:buSzPct val="70000"/>
              <a:buFont typeface="Wingdings" panose="05000000000000000000" pitchFamily="2" charset="2"/>
              <a:buNone/>
            </a:pPr>
            <a:r>
              <a:rPr lang="en-US" altLang="zh-CN" sz="1800" dirty="0">
                <a:solidFill>
                  <a:srgbClr val="00B0F0"/>
                </a:solidFill>
                <a:latin typeface="Consolas" panose="020B0609020204030204" charset="0"/>
              </a:rPr>
              <a:t>6</a:t>
            </a:r>
          </a:p>
          <a:p>
            <a:pPr marL="1905" indent="-344805" defTabSz="914400">
              <a:lnSpc>
                <a:spcPct val="100000"/>
              </a:lnSpc>
              <a:spcBef>
                <a:spcPct val="0"/>
              </a:spcBef>
              <a:buSzPct val="70000"/>
              <a:buFont typeface="Wingdings" panose="05000000000000000000" pitchFamily="2" charset="2"/>
              <a:buNone/>
            </a:pPr>
            <a:endParaRPr lang="en-US" altLang="zh-CN" sz="1800" dirty="0">
              <a:latin typeface="Consolas" panose="020B0609020204030204" charset="0"/>
            </a:endParaRPr>
          </a:p>
        </p:txBody>
      </p:sp>
      <p:sp>
        <p:nvSpPr>
          <p:cNvPr id="37891" name="文本框 1"/>
          <p:cNvSpPr txBox="1"/>
          <p:nvPr/>
        </p:nvSpPr>
        <p:spPr>
          <a:xfrm>
            <a:off x="6711315" y="1373505"/>
            <a:ext cx="4339590" cy="4523105"/>
          </a:xfrm>
          <a:prstGeom prst="rect">
            <a:avLst/>
          </a:prstGeom>
          <a:noFill/>
          <a:ln w="22225" cap="flat" cmpd="sng">
            <a:solidFill>
              <a:schemeClr val="accent1"/>
            </a:solidFill>
            <a:prstDash val="solid"/>
            <a:round/>
            <a:headEnd type="none" w="med" len="med"/>
            <a:tailEnd type="none" w="med" len="med"/>
          </a:ln>
        </p:spPr>
        <p:txBody>
          <a:bodyPr wrap="square" anchor="t">
            <a:spAutoFit/>
          </a:bodyPr>
          <a:lstStyle/>
          <a:p>
            <a:pPr marL="1905"/>
            <a:r>
              <a:rPr lang="en-US" altLang="zh-CN" dirty="0">
                <a:latin typeface="Consolas" panose="020B0609020204030204" charset="0"/>
                <a:ea typeface="宋体" panose="02010600030101010101" pitchFamily="2" charset="-122"/>
                <a:sym typeface="宋体" panose="02010600030101010101" pitchFamily="2" charset="-122"/>
              </a:rPr>
              <a:t>&gt;&gt;&gt; </a:t>
            </a:r>
            <a:r>
              <a:rPr lang="en-US" altLang="zh-CN" dirty="0" err="1">
                <a:latin typeface="Consolas" panose="020B0609020204030204" charset="0"/>
                <a:ea typeface="宋体" panose="02010600030101010101" pitchFamily="2" charset="-122"/>
                <a:sym typeface="宋体" panose="02010600030101010101" pitchFamily="2" charset="-122"/>
              </a:rPr>
              <a:t>s.index</a:t>
            </a:r>
            <a:r>
              <a:rPr lang="en-US" altLang="zh-CN" dirty="0">
                <a:latin typeface="Consolas" panose="020B0609020204030204" charset="0"/>
                <a:ea typeface="宋体" panose="02010600030101010101" pitchFamily="2" charset="-122"/>
                <a:sym typeface="宋体" panose="02010600030101010101" pitchFamily="2" charset="-122"/>
              </a:rPr>
              <a:t>('pear')</a:t>
            </a:r>
            <a:endParaRPr lang="en-US" altLang="zh-CN" dirty="0">
              <a:latin typeface="Consolas" panose="020B0609020204030204" charset="0"/>
              <a:ea typeface="宋体" panose="02010600030101010101" pitchFamily="2" charset="-122"/>
            </a:endParaRPr>
          </a:p>
          <a:p>
            <a:pPr marL="1905"/>
            <a:r>
              <a:rPr lang="en-US" altLang="zh-CN" dirty="0">
                <a:solidFill>
                  <a:srgbClr val="00B0F0"/>
                </a:solidFill>
                <a:latin typeface="Consolas" panose="020B0609020204030204" charset="0"/>
                <a:ea typeface="宋体" panose="02010600030101010101" pitchFamily="2" charset="-122"/>
                <a:sym typeface="宋体" panose="02010600030101010101" pitchFamily="2" charset="-122"/>
              </a:rPr>
              <a:t>25</a:t>
            </a:r>
          </a:p>
          <a:p>
            <a:pPr marL="1905"/>
            <a:r>
              <a:rPr lang="en-US" altLang="zh-CN" dirty="0">
                <a:latin typeface="Consolas" panose="020B0609020204030204" charset="0"/>
                <a:ea typeface="宋体" panose="02010600030101010101" pitchFamily="2" charset="-122"/>
                <a:sym typeface="宋体" panose="02010600030101010101" pitchFamily="2" charset="-122"/>
              </a:rPr>
              <a:t>&gt;&gt;&gt; </a:t>
            </a:r>
            <a:r>
              <a:rPr lang="en-US" altLang="zh-CN" dirty="0" err="1">
                <a:latin typeface="Consolas" panose="020B0609020204030204" charset="0"/>
                <a:ea typeface="宋体" panose="02010600030101010101" pitchFamily="2" charset="-122"/>
                <a:sym typeface="宋体" panose="02010600030101010101" pitchFamily="2" charset="-122"/>
              </a:rPr>
              <a:t>s.index</a:t>
            </a:r>
            <a:r>
              <a:rPr lang="en-US" altLang="zh-CN" dirty="0">
                <a:latin typeface="Consolas" panose="020B0609020204030204" charset="0"/>
                <a:ea typeface="宋体" panose="02010600030101010101" pitchFamily="2" charset="-122"/>
                <a:sym typeface="宋体" panose="02010600030101010101" pitchFamily="2" charset="-122"/>
              </a:rPr>
              <a:t>('</a:t>
            </a:r>
            <a:r>
              <a:rPr lang="en-US" altLang="zh-CN" dirty="0" err="1">
                <a:latin typeface="Consolas" panose="020B0609020204030204" charset="0"/>
                <a:ea typeface="宋体" panose="02010600030101010101" pitchFamily="2" charset="-122"/>
                <a:sym typeface="宋体" panose="02010600030101010101" pitchFamily="2" charset="-122"/>
              </a:rPr>
              <a:t>ppp</a:t>
            </a:r>
            <a:r>
              <a:rPr lang="en-US" altLang="zh-CN" dirty="0">
                <a:latin typeface="Consolas" panose="020B0609020204030204" charset="0"/>
                <a:ea typeface="宋体" panose="02010600030101010101" pitchFamily="2" charset="-122"/>
                <a:sym typeface="宋体" panose="02010600030101010101" pitchFamily="2" charset="-122"/>
              </a:rPr>
              <a:t>')</a:t>
            </a:r>
            <a:endParaRPr lang="en-US" altLang="zh-CN" dirty="0">
              <a:latin typeface="Consolas" panose="020B0609020204030204" charset="0"/>
              <a:ea typeface="宋体" panose="02010600030101010101" pitchFamily="2" charset="-122"/>
            </a:endParaRPr>
          </a:p>
          <a:p>
            <a:pPr marL="1905"/>
            <a:r>
              <a:rPr lang="en-US" altLang="zh-CN" dirty="0" err="1">
                <a:solidFill>
                  <a:srgbClr val="FF0000"/>
                </a:solidFill>
                <a:latin typeface="Consolas" panose="020B0609020204030204" charset="0"/>
                <a:ea typeface="宋体" panose="02010600030101010101" pitchFamily="2" charset="-122"/>
                <a:sym typeface="宋体" panose="02010600030101010101" pitchFamily="2" charset="-122"/>
              </a:rPr>
              <a:t>Traceback</a:t>
            </a:r>
            <a:r>
              <a:rPr lang="en-US" altLang="zh-CN" dirty="0">
                <a:solidFill>
                  <a:srgbClr val="FF0000"/>
                </a:solidFill>
                <a:latin typeface="Consolas" panose="020B0609020204030204" charset="0"/>
                <a:ea typeface="宋体" panose="02010600030101010101" pitchFamily="2" charset="-122"/>
                <a:sym typeface="宋体" panose="02010600030101010101" pitchFamily="2" charset="-122"/>
              </a:rPr>
              <a:t> (most recent call last):</a:t>
            </a:r>
          </a:p>
          <a:p>
            <a:pPr marL="1905"/>
            <a:r>
              <a:rPr lang="en-US" altLang="zh-CN" dirty="0">
                <a:solidFill>
                  <a:srgbClr val="FF0000"/>
                </a:solidFill>
                <a:latin typeface="Consolas" panose="020B0609020204030204" charset="0"/>
                <a:ea typeface="宋体" panose="02010600030101010101" pitchFamily="2" charset="-122"/>
                <a:sym typeface="宋体" panose="02010600030101010101" pitchFamily="2" charset="-122"/>
              </a:rPr>
              <a:t>  File "&lt;pyshell#11&gt;", line 1, in &lt;module&gt;</a:t>
            </a:r>
          </a:p>
          <a:p>
            <a:pPr marL="1905"/>
            <a:r>
              <a:rPr lang="en-US" altLang="zh-CN" dirty="0">
                <a:solidFill>
                  <a:srgbClr val="FF0000"/>
                </a:solidFill>
                <a:latin typeface="Consolas" panose="020B0609020204030204" charset="0"/>
                <a:ea typeface="宋体" panose="02010600030101010101" pitchFamily="2" charset="-122"/>
                <a:sym typeface="宋体" panose="02010600030101010101" pitchFamily="2" charset="-122"/>
              </a:rPr>
              <a:t>    </a:t>
            </a:r>
            <a:r>
              <a:rPr lang="en-US" altLang="zh-CN" dirty="0" err="1">
                <a:solidFill>
                  <a:srgbClr val="FF0000"/>
                </a:solidFill>
                <a:latin typeface="Consolas" panose="020B0609020204030204" charset="0"/>
                <a:ea typeface="宋体" panose="02010600030101010101" pitchFamily="2" charset="-122"/>
                <a:sym typeface="宋体" panose="02010600030101010101" pitchFamily="2" charset="-122"/>
              </a:rPr>
              <a:t>s.index</a:t>
            </a:r>
            <a:r>
              <a:rPr lang="en-US" altLang="zh-CN" dirty="0">
                <a:solidFill>
                  <a:srgbClr val="FF0000"/>
                </a:solidFill>
                <a:latin typeface="Consolas" panose="020B0609020204030204" charset="0"/>
                <a:ea typeface="宋体" panose="02010600030101010101" pitchFamily="2" charset="-122"/>
                <a:sym typeface="宋体" panose="02010600030101010101" pitchFamily="2" charset="-122"/>
              </a:rPr>
              <a:t>('</a:t>
            </a:r>
            <a:r>
              <a:rPr lang="en-US" altLang="zh-CN" dirty="0" err="1">
                <a:solidFill>
                  <a:srgbClr val="FF0000"/>
                </a:solidFill>
                <a:latin typeface="Consolas" panose="020B0609020204030204" charset="0"/>
                <a:ea typeface="宋体" panose="02010600030101010101" pitchFamily="2" charset="-122"/>
                <a:sym typeface="宋体" panose="02010600030101010101" pitchFamily="2" charset="-122"/>
              </a:rPr>
              <a:t>ppp</a:t>
            </a:r>
            <a:r>
              <a:rPr lang="en-US" altLang="zh-CN" dirty="0">
                <a:solidFill>
                  <a:srgbClr val="FF0000"/>
                </a:solidFill>
                <a:latin typeface="Consolas" panose="020B0609020204030204" charset="0"/>
                <a:ea typeface="宋体" panose="02010600030101010101" pitchFamily="2" charset="-122"/>
                <a:sym typeface="宋体" panose="02010600030101010101" pitchFamily="2" charset="-122"/>
              </a:rPr>
              <a:t>')</a:t>
            </a:r>
          </a:p>
          <a:p>
            <a:pPr marL="1905"/>
            <a:r>
              <a:rPr lang="en-US" altLang="zh-CN" dirty="0" err="1">
                <a:solidFill>
                  <a:srgbClr val="FF0000"/>
                </a:solidFill>
                <a:latin typeface="Consolas" panose="020B0609020204030204" charset="0"/>
                <a:ea typeface="宋体" panose="02010600030101010101" pitchFamily="2" charset="-122"/>
                <a:sym typeface="宋体" panose="02010600030101010101" pitchFamily="2" charset="-122"/>
              </a:rPr>
              <a:t>ValueError</a:t>
            </a:r>
            <a:r>
              <a:rPr lang="en-US" altLang="zh-CN" dirty="0">
                <a:solidFill>
                  <a:srgbClr val="FF0000"/>
                </a:solidFill>
                <a:latin typeface="Consolas" panose="020B0609020204030204" charset="0"/>
                <a:ea typeface="宋体" panose="02010600030101010101" pitchFamily="2" charset="-122"/>
                <a:sym typeface="宋体" panose="02010600030101010101" pitchFamily="2" charset="-122"/>
              </a:rPr>
              <a:t>: substring not found</a:t>
            </a:r>
          </a:p>
          <a:p>
            <a:pPr marL="1905"/>
            <a:r>
              <a:rPr lang="en-US" altLang="zh-CN" dirty="0">
                <a:latin typeface="Consolas" panose="020B0609020204030204" charset="0"/>
                <a:ea typeface="宋体" panose="02010600030101010101" pitchFamily="2" charset="-122"/>
                <a:sym typeface="宋体" panose="02010600030101010101" pitchFamily="2" charset="-122"/>
              </a:rPr>
              <a:t>&gt;&gt;&gt; </a:t>
            </a:r>
            <a:r>
              <a:rPr lang="en-US" altLang="zh-CN" dirty="0" err="1">
                <a:latin typeface="Consolas" panose="020B0609020204030204" charset="0"/>
                <a:ea typeface="宋体" panose="02010600030101010101" pitchFamily="2" charset="-122"/>
                <a:sym typeface="宋体" panose="02010600030101010101" pitchFamily="2" charset="-122"/>
              </a:rPr>
              <a:t>s.count</a:t>
            </a:r>
            <a:r>
              <a:rPr lang="en-US" altLang="zh-CN" dirty="0">
                <a:latin typeface="Consolas" panose="020B0609020204030204" charset="0"/>
                <a:ea typeface="宋体" panose="02010600030101010101" pitchFamily="2" charset="-122"/>
                <a:sym typeface="宋体" panose="02010600030101010101" pitchFamily="2" charset="-122"/>
              </a:rPr>
              <a:t>('p')</a:t>
            </a:r>
            <a:endParaRPr lang="en-US" altLang="zh-CN" dirty="0">
              <a:latin typeface="Consolas" panose="020B0609020204030204" charset="0"/>
              <a:ea typeface="宋体" panose="02010600030101010101" pitchFamily="2" charset="-122"/>
            </a:endParaRPr>
          </a:p>
          <a:p>
            <a:pPr marL="1905"/>
            <a:r>
              <a:rPr lang="en-US" altLang="zh-CN" dirty="0">
                <a:solidFill>
                  <a:srgbClr val="00B0F0"/>
                </a:solidFill>
                <a:latin typeface="Consolas" panose="020B0609020204030204" charset="0"/>
                <a:ea typeface="宋体" panose="02010600030101010101" pitchFamily="2" charset="-122"/>
                <a:sym typeface="宋体" panose="02010600030101010101" pitchFamily="2" charset="-122"/>
              </a:rPr>
              <a:t>5</a:t>
            </a:r>
          </a:p>
          <a:p>
            <a:pPr marL="1905"/>
            <a:r>
              <a:rPr lang="en-US" altLang="zh-CN" dirty="0">
                <a:latin typeface="Consolas" panose="020B0609020204030204" charset="0"/>
                <a:ea typeface="宋体" panose="02010600030101010101" pitchFamily="2" charset="-122"/>
                <a:sym typeface="宋体" panose="02010600030101010101" pitchFamily="2" charset="-122"/>
              </a:rPr>
              <a:t>&gt;&gt;&gt; </a:t>
            </a:r>
            <a:r>
              <a:rPr lang="en-US" altLang="zh-CN" dirty="0" err="1">
                <a:latin typeface="Consolas" panose="020B0609020204030204" charset="0"/>
                <a:ea typeface="宋体" panose="02010600030101010101" pitchFamily="2" charset="-122"/>
                <a:sym typeface="宋体" panose="02010600030101010101" pitchFamily="2" charset="-122"/>
              </a:rPr>
              <a:t>s.count</a:t>
            </a:r>
            <a:r>
              <a:rPr lang="en-US" altLang="zh-CN" dirty="0">
                <a:latin typeface="Consolas" panose="020B0609020204030204" charset="0"/>
                <a:ea typeface="宋体" panose="02010600030101010101" pitchFamily="2" charset="-122"/>
                <a:sym typeface="宋体" panose="02010600030101010101" pitchFamily="2" charset="-122"/>
              </a:rPr>
              <a:t>('</a:t>
            </a:r>
            <a:r>
              <a:rPr lang="en-US" altLang="zh-CN" dirty="0" err="1">
                <a:latin typeface="Consolas" panose="020B0609020204030204" charset="0"/>
                <a:ea typeface="宋体" panose="02010600030101010101" pitchFamily="2" charset="-122"/>
                <a:sym typeface="宋体" panose="02010600030101010101" pitchFamily="2" charset="-122"/>
              </a:rPr>
              <a:t>pp</a:t>
            </a:r>
            <a:r>
              <a:rPr lang="en-US" altLang="zh-CN" dirty="0">
                <a:latin typeface="Consolas" panose="020B0609020204030204" charset="0"/>
                <a:ea typeface="宋体" panose="02010600030101010101" pitchFamily="2" charset="-122"/>
                <a:sym typeface="宋体" panose="02010600030101010101" pitchFamily="2" charset="-122"/>
              </a:rPr>
              <a:t>')</a:t>
            </a:r>
            <a:endParaRPr lang="en-US" altLang="zh-CN" dirty="0">
              <a:latin typeface="Consolas" panose="020B0609020204030204" charset="0"/>
              <a:ea typeface="宋体" panose="02010600030101010101" pitchFamily="2" charset="-122"/>
            </a:endParaRPr>
          </a:p>
          <a:p>
            <a:pPr marL="1905"/>
            <a:r>
              <a:rPr lang="en-US" altLang="zh-CN" dirty="0">
                <a:solidFill>
                  <a:srgbClr val="00B0F0"/>
                </a:solidFill>
                <a:latin typeface="Consolas" panose="020B0609020204030204" charset="0"/>
                <a:ea typeface="宋体" panose="02010600030101010101" pitchFamily="2" charset="-122"/>
                <a:sym typeface="宋体" panose="02010600030101010101" pitchFamily="2" charset="-122"/>
              </a:rPr>
              <a:t>1</a:t>
            </a:r>
          </a:p>
          <a:p>
            <a:pPr marL="1905"/>
            <a:r>
              <a:rPr lang="en-US" altLang="zh-CN" dirty="0">
                <a:latin typeface="Consolas" panose="020B0609020204030204" charset="0"/>
                <a:ea typeface="宋体" panose="02010600030101010101" pitchFamily="2" charset="-122"/>
                <a:sym typeface="宋体" panose="02010600030101010101" pitchFamily="2" charset="-122"/>
              </a:rPr>
              <a:t>&gt;&gt;&gt; </a:t>
            </a:r>
            <a:r>
              <a:rPr lang="en-US" altLang="zh-CN" dirty="0" err="1">
                <a:latin typeface="Consolas" panose="020B0609020204030204" charset="0"/>
                <a:ea typeface="宋体" panose="02010600030101010101" pitchFamily="2" charset="-122"/>
                <a:sym typeface="宋体" panose="02010600030101010101" pitchFamily="2" charset="-122"/>
              </a:rPr>
              <a:t>s.count</a:t>
            </a:r>
            <a:r>
              <a:rPr lang="en-US" altLang="zh-CN" dirty="0">
                <a:latin typeface="Consolas" panose="020B0609020204030204" charset="0"/>
                <a:ea typeface="宋体" panose="02010600030101010101" pitchFamily="2" charset="-122"/>
                <a:sym typeface="宋体" panose="02010600030101010101" pitchFamily="2" charset="-122"/>
              </a:rPr>
              <a:t>('</a:t>
            </a:r>
            <a:r>
              <a:rPr lang="en-US" altLang="zh-CN" dirty="0" err="1">
                <a:latin typeface="Consolas" panose="020B0609020204030204" charset="0"/>
                <a:ea typeface="宋体" panose="02010600030101010101" pitchFamily="2" charset="-122"/>
                <a:sym typeface="宋体" panose="02010600030101010101" pitchFamily="2" charset="-122"/>
              </a:rPr>
              <a:t>ppp</a:t>
            </a:r>
            <a:r>
              <a:rPr lang="en-US" altLang="zh-CN" dirty="0">
                <a:latin typeface="Consolas" panose="020B0609020204030204" charset="0"/>
                <a:ea typeface="宋体" panose="02010600030101010101" pitchFamily="2" charset="-122"/>
                <a:sym typeface="宋体" panose="02010600030101010101" pitchFamily="2" charset="-122"/>
              </a:rPr>
              <a:t>')</a:t>
            </a:r>
            <a:endParaRPr lang="en-US" altLang="zh-CN" dirty="0">
              <a:latin typeface="Consolas" panose="020B0609020204030204" charset="0"/>
              <a:ea typeface="宋体" panose="02010600030101010101" pitchFamily="2" charset="-122"/>
            </a:endParaRPr>
          </a:p>
          <a:p>
            <a:pPr marL="1905"/>
            <a:r>
              <a:rPr lang="en-US" altLang="zh-CN" dirty="0">
                <a:solidFill>
                  <a:srgbClr val="00B0F0"/>
                </a:solidFill>
                <a:latin typeface="Consolas" panose="020B0609020204030204" charset="0"/>
                <a:ea typeface="宋体" panose="02010600030101010101" pitchFamily="2" charset="-122"/>
                <a:sym typeface="宋体" panose="02010600030101010101" pitchFamily="2" charset="-122"/>
              </a:rPr>
              <a:t>0</a:t>
            </a:r>
          </a:p>
          <a:p>
            <a:pPr marL="1905"/>
            <a:endParaRPr lang="en-US" altLang="zh-CN" dirty="0">
              <a:solidFill>
                <a:srgbClr val="00B0F0"/>
              </a:solidFill>
              <a:latin typeface="Consolas" panose="020B0609020204030204" charset="0"/>
              <a:ea typeface="宋体" panose="02010600030101010101" pitchFamily="2" charset="-122"/>
              <a:sym typeface="宋体" panose="02010600030101010101" pitchFamily="2" charset="-122"/>
            </a:endParaRPr>
          </a:p>
          <a:p>
            <a:pPr marL="1905"/>
            <a:endParaRPr lang="en-US" altLang="zh-CN" dirty="0">
              <a:solidFill>
                <a:srgbClr val="00B0F0"/>
              </a:solidFill>
              <a:latin typeface="Consolas" panose="020B0609020204030204" charset="0"/>
              <a:ea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a:t>
            </a:r>
            <a:r>
              <a:rPr lang="en-US" altLang="zh-CN"/>
              <a:t>5</a:t>
            </a:r>
            <a:r>
              <a:rPr lang="zh-CN" altLang="en-US"/>
              <a:t>.2  split()、rsplit()、partition()、rpartition()</a:t>
            </a:r>
          </a:p>
        </p:txBody>
      </p:sp>
      <p:sp>
        <p:nvSpPr>
          <p:cNvPr id="3" name="内容占位符 2"/>
          <p:cNvSpPr>
            <a:spLocks noGrp="1"/>
          </p:cNvSpPr>
          <p:nvPr>
            <p:ph idx="1"/>
          </p:nvPr>
        </p:nvSpPr>
        <p:spPr/>
        <p:txBody>
          <a:bodyPr>
            <a:normAutofit/>
          </a:bodyPr>
          <a:lstStyle/>
          <a:p>
            <a:pPr marL="353695" indent="-353695">
              <a:buFont typeface="Wingdings" panose="05000000000000000000" charset="0"/>
              <a:buChar char=""/>
            </a:pPr>
            <a:r>
              <a:rPr lang="en-US" altLang="zh-CN" sz="2400" b="1" dirty="0">
                <a:latin typeface="宋体" panose="02010600030101010101" pitchFamily="2" charset="-122"/>
                <a:sym typeface="+mn-ea"/>
              </a:rPr>
              <a:t>split()</a:t>
            </a:r>
            <a:r>
              <a:rPr lang="zh-CN" altLang="en-US" sz="2400" b="1" dirty="0">
                <a:latin typeface="宋体" panose="02010600030101010101" pitchFamily="2" charset="-122"/>
                <a:sym typeface="+mn-ea"/>
              </a:rPr>
              <a:t>、</a:t>
            </a:r>
            <a:r>
              <a:rPr lang="en-US" altLang="zh-CN" sz="2400" b="1" dirty="0" err="1">
                <a:latin typeface="宋体" panose="02010600030101010101" pitchFamily="2" charset="-122"/>
                <a:sym typeface="+mn-ea"/>
              </a:rPr>
              <a:t>rsplit</a:t>
            </a:r>
            <a:r>
              <a:rPr lang="en-US" altLang="zh-CN" sz="2400" b="1" dirty="0">
                <a:latin typeface="宋体" panose="02010600030101010101" pitchFamily="2" charset="-122"/>
                <a:sym typeface="+mn-ea"/>
              </a:rPr>
              <a:t>()</a:t>
            </a:r>
            <a:r>
              <a:rPr lang="zh-CN" altLang="en-US" sz="2400" b="1" dirty="0">
                <a:latin typeface="宋体" panose="02010600030101010101" pitchFamily="2" charset="-122"/>
                <a:sym typeface="+mn-ea"/>
              </a:rPr>
              <a:t>、</a:t>
            </a:r>
            <a:r>
              <a:rPr lang="en-US" altLang="zh-CN" sz="2400" b="1" dirty="0">
                <a:latin typeface="宋体" panose="02010600030101010101" pitchFamily="2" charset="-122"/>
                <a:sym typeface="+mn-ea"/>
              </a:rPr>
              <a:t>partition()</a:t>
            </a:r>
            <a:r>
              <a:rPr lang="zh-CN" altLang="en-US" sz="2400" b="1" dirty="0">
                <a:latin typeface="宋体" panose="02010600030101010101" pitchFamily="2" charset="-122"/>
                <a:sym typeface="+mn-ea"/>
              </a:rPr>
              <a:t>、</a:t>
            </a:r>
            <a:r>
              <a:rPr lang="en-US" altLang="zh-CN" sz="2400" b="1" dirty="0" err="1">
                <a:latin typeface="宋体" panose="02010600030101010101" pitchFamily="2" charset="-122"/>
                <a:sym typeface="+mn-ea"/>
              </a:rPr>
              <a:t>rpartition</a:t>
            </a:r>
            <a:r>
              <a:rPr lang="en-US" altLang="zh-CN" sz="2400" b="1" dirty="0">
                <a:latin typeface="宋体" panose="02010600030101010101" pitchFamily="2" charset="-122"/>
                <a:sym typeface="+mn-ea"/>
              </a:rPr>
              <a:t>()</a:t>
            </a:r>
            <a:endParaRPr lang="en-US" altLang="zh-CN" sz="2400" b="1" dirty="0">
              <a:latin typeface="宋体" panose="02010600030101010101" pitchFamily="2" charset="-122"/>
            </a:endParaRPr>
          </a:p>
          <a:p>
            <a:pPr marL="353695" indent="-353695">
              <a:lnSpc>
                <a:spcPct val="150000"/>
              </a:lnSpc>
              <a:spcBef>
                <a:spcPts val="1200"/>
              </a:spcBef>
              <a:spcAft>
                <a:spcPts val="1200"/>
              </a:spcAft>
              <a:buFont typeface="Wingdings" panose="05000000000000000000" charset="0"/>
              <a:buChar char="ü"/>
            </a:pPr>
            <a:r>
              <a:rPr lang="en-US" altLang="zh-CN" sz="2400" b="1" dirty="0">
                <a:latin typeface="宋体" panose="02010600030101010101" pitchFamily="2" charset="-122"/>
                <a:sym typeface="+mn-ea"/>
              </a:rPr>
              <a:t>split()</a:t>
            </a:r>
            <a:r>
              <a:rPr lang="zh-CN" altLang="en-US" sz="2400" b="1" dirty="0">
                <a:latin typeface="宋体" panose="02010600030101010101" pitchFamily="2" charset="-122"/>
                <a:sym typeface="+mn-ea"/>
              </a:rPr>
              <a:t>和</a:t>
            </a:r>
            <a:r>
              <a:rPr lang="en-US" altLang="zh-CN" sz="2400" b="1" dirty="0" err="1">
                <a:latin typeface="宋体" panose="02010600030101010101" pitchFamily="2" charset="-122"/>
                <a:sym typeface="+mn-ea"/>
              </a:rPr>
              <a:t>rsplit</a:t>
            </a:r>
            <a:r>
              <a:rPr lang="en-US" altLang="zh-CN" sz="2400" b="1" dirty="0">
                <a:latin typeface="宋体" panose="02010600030101010101" pitchFamily="2" charset="-122"/>
                <a:sym typeface="+mn-ea"/>
              </a:rPr>
              <a:t>()</a:t>
            </a:r>
            <a:r>
              <a:rPr lang="zh-CN" altLang="en-US" sz="2400" b="1" dirty="0">
                <a:latin typeface="宋体" panose="02010600030101010101" pitchFamily="2" charset="-122"/>
                <a:sym typeface="+mn-ea"/>
              </a:rPr>
              <a:t>方法分别用来</a:t>
            </a:r>
            <a:r>
              <a:rPr lang="zh-CN" altLang="en-US" sz="2400" b="1" dirty="0">
                <a:solidFill>
                  <a:srgbClr val="FF0000"/>
                </a:solidFill>
                <a:latin typeface="宋体" panose="02010600030101010101" pitchFamily="2" charset="-122"/>
                <a:sym typeface="+mn-ea"/>
              </a:rPr>
              <a:t>以指定字符为分隔符</a:t>
            </a:r>
            <a:r>
              <a:rPr lang="zh-CN" altLang="en-US" sz="2400" b="1" dirty="0">
                <a:latin typeface="宋体" panose="02010600030101010101" pitchFamily="2" charset="-122"/>
                <a:sym typeface="+mn-ea"/>
              </a:rPr>
              <a:t>，把当前字符串</a:t>
            </a:r>
            <a:r>
              <a:rPr lang="zh-CN" altLang="en-US" sz="2400" b="1" dirty="0">
                <a:solidFill>
                  <a:srgbClr val="FF0000"/>
                </a:solidFill>
                <a:latin typeface="宋体" panose="02010600030101010101" pitchFamily="2" charset="-122"/>
                <a:sym typeface="+mn-ea"/>
              </a:rPr>
              <a:t>从左往右</a:t>
            </a:r>
            <a:r>
              <a:rPr lang="zh-CN" altLang="en-US" sz="2400" b="1" dirty="0">
                <a:latin typeface="宋体" panose="02010600030101010101" pitchFamily="2" charset="-122"/>
                <a:sym typeface="+mn-ea"/>
              </a:rPr>
              <a:t>或</a:t>
            </a:r>
            <a:r>
              <a:rPr lang="zh-CN" altLang="en-US" sz="2400" b="1" dirty="0">
                <a:solidFill>
                  <a:srgbClr val="FF0000"/>
                </a:solidFill>
                <a:latin typeface="宋体" panose="02010600030101010101" pitchFamily="2" charset="-122"/>
                <a:sym typeface="+mn-ea"/>
              </a:rPr>
              <a:t>从右往左</a:t>
            </a:r>
            <a:r>
              <a:rPr lang="zh-CN" altLang="en-US" sz="2400" b="1" dirty="0">
                <a:latin typeface="宋体" panose="02010600030101010101" pitchFamily="2" charset="-122"/>
                <a:sym typeface="+mn-ea"/>
              </a:rPr>
              <a:t>分隔成</a:t>
            </a:r>
            <a:r>
              <a:rPr lang="zh-CN" altLang="en-US" sz="2400" b="1" dirty="0">
                <a:solidFill>
                  <a:srgbClr val="FF0000"/>
                </a:solidFill>
                <a:latin typeface="宋体" panose="02010600030101010101" pitchFamily="2" charset="-122"/>
                <a:sym typeface="+mn-ea"/>
              </a:rPr>
              <a:t>多个</a:t>
            </a:r>
            <a:r>
              <a:rPr lang="zh-CN" altLang="en-US" sz="2400" b="1" dirty="0">
                <a:latin typeface="宋体" panose="02010600030101010101" pitchFamily="2" charset="-122"/>
                <a:sym typeface="+mn-ea"/>
              </a:rPr>
              <a:t>字符串，并返回包含分隔结果的</a:t>
            </a:r>
            <a:r>
              <a:rPr lang="zh-CN" altLang="en-US" sz="2400" b="1" dirty="0">
                <a:solidFill>
                  <a:srgbClr val="FF0000"/>
                </a:solidFill>
                <a:latin typeface="宋体" panose="02010600030101010101" pitchFamily="2" charset="-122"/>
                <a:sym typeface="+mn-ea"/>
              </a:rPr>
              <a:t>列表</a:t>
            </a:r>
            <a:r>
              <a:rPr lang="zh-CN" altLang="en-US" sz="2400" b="1" dirty="0">
                <a:latin typeface="宋体" panose="02010600030101010101" pitchFamily="2" charset="-122"/>
                <a:sym typeface="+mn-ea"/>
              </a:rPr>
              <a:t>；</a:t>
            </a:r>
            <a:endParaRPr lang="zh-CN" altLang="en-US" sz="2400" b="1" dirty="0">
              <a:latin typeface="宋体" panose="02010600030101010101" pitchFamily="2" charset="-122"/>
            </a:endParaRPr>
          </a:p>
          <a:p>
            <a:pPr marL="353695" indent="-353695">
              <a:lnSpc>
                <a:spcPct val="150000"/>
              </a:lnSpc>
              <a:spcBef>
                <a:spcPts val="1200"/>
              </a:spcBef>
              <a:spcAft>
                <a:spcPts val="1200"/>
              </a:spcAft>
              <a:buFont typeface="Wingdings" panose="05000000000000000000" charset="0"/>
              <a:buChar char="ü"/>
            </a:pPr>
            <a:r>
              <a:rPr lang="en-US" altLang="zh-CN" sz="2400" b="1" dirty="0">
                <a:latin typeface="宋体" panose="02010600030101010101" pitchFamily="2" charset="-122"/>
                <a:sym typeface="+mn-ea"/>
              </a:rPr>
              <a:t>partition()</a:t>
            </a:r>
            <a:r>
              <a:rPr lang="zh-CN" altLang="en-US" sz="2400" b="1" dirty="0">
                <a:latin typeface="宋体" panose="02010600030101010101" pitchFamily="2" charset="-122"/>
                <a:sym typeface="+mn-ea"/>
              </a:rPr>
              <a:t>和</a:t>
            </a:r>
            <a:r>
              <a:rPr lang="en-US" altLang="zh-CN" sz="2400" b="1" dirty="0" err="1">
                <a:latin typeface="宋体" panose="02010600030101010101" pitchFamily="2" charset="-122"/>
                <a:sym typeface="+mn-ea"/>
              </a:rPr>
              <a:t>rpartition</a:t>
            </a:r>
            <a:r>
              <a:rPr lang="en-US" altLang="zh-CN" sz="2400" b="1" dirty="0">
                <a:latin typeface="宋体" panose="02010600030101010101" pitchFamily="2" charset="-122"/>
                <a:sym typeface="+mn-ea"/>
              </a:rPr>
              <a:t>()</a:t>
            </a:r>
            <a:r>
              <a:rPr lang="zh-CN" altLang="en-US" sz="2400" b="1" dirty="0">
                <a:latin typeface="宋体" panose="02010600030101010101" pitchFamily="2" charset="-122"/>
                <a:sym typeface="+mn-ea"/>
              </a:rPr>
              <a:t>用来</a:t>
            </a:r>
            <a:r>
              <a:rPr lang="zh-CN" altLang="en-US" sz="2400" b="1" dirty="0">
                <a:solidFill>
                  <a:srgbClr val="FF0000"/>
                </a:solidFill>
                <a:latin typeface="宋体" panose="02010600030101010101" pitchFamily="2" charset="-122"/>
                <a:sym typeface="+mn-ea"/>
              </a:rPr>
              <a:t>以指定字符串为分隔符</a:t>
            </a:r>
            <a:r>
              <a:rPr lang="zh-CN" altLang="en-US" sz="2400" b="1" dirty="0">
                <a:latin typeface="宋体" panose="02010600030101010101" pitchFamily="2" charset="-122"/>
                <a:sym typeface="+mn-ea"/>
              </a:rPr>
              <a:t>将原字符串分隔为</a:t>
            </a:r>
            <a:r>
              <a:rPr lang="en-US" altLang="zh-CN" sz="2400" b="1" dirty="0">
                <a:solidFill>
                  <a:srgbClr val="FF0000"/>
                </a:solidFill>
                <a:latin typeface="宋体" panose="02010600030101010101" pitchFamily="2" charset="-122"/>
                <a:sym typeface="+mn-ea"/>
              </a:rPr>
              <a:t>3</a:t>
            </a:r>
            <a:r>
              <a:rPr lang="zh-CN" altLang="en-US" sz="2400" b="1" dirty="0">
                <a:solidFill>
                  <a:srgbClr val="FF0000"/>
                </a:solidFill>
                <a:latin typeface="宋体" panose="02010600030101010101" pitchFamily="2" charset="-122"/>
                <a:sym typeface="+mn-ea"/>
              </a:rPr>
              <a:t>部分</a:t>
            </a:r>
            <a:r>
              <a:rPr lang="zh-CN" altLang="en-US" sz="2400" b="1" dirty="0">
                <a:latin typeface="宋体" panose="02010600030101010101" pitchFamily="2" charset="-122"/>
                <a:sym typeface="+mn-ea"/>
              </a:rPr>
              <a:t>，即</a:t>
            </a:r>
            <a:r>
              <a:rPr lang="zh-CN" altLang="en-US" sz="2400" b="1" dirty="0">
                <a:solidFill>
                  <a:srgbClr val="FF0000"/>
                </a:solidFill>
                <a:latin typeface="宋体" panose="02010600030101010101" pitchFamily="2" charset="-122"/>
                <a:sym typeface="+mn-ea"/>
              </a:rPr>
              <a:t>分隔符前的字符串、分隔符字符串、分隔符后的字符串</a:t>
            </a:r>
            <a:r>
              <a:rPr lang="zh-CN" altLang="en-US" sz="2400" b="1" dirty="0">
                <a:latin typeface="宋体" panose="02010600030101010101" pitchFamily="2" charset="-122"/>
                <a:sym typeface="+mn-ea"/>
              </a:rPr>
              <a:t>，如果指定的分隔符不在原字符串中，则返回原字符串和两个空字符串。</a:t>
            </a:r>
            <a:endParaRPr lang="zh-CN" altLang="en-US" sz="2400"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a:t>
            </a:r>
            <a:r>
              <a:rPr lang="en-US" altLang="zh-CN"/>
              <a:t>5</a:t>
            </a:r>
            <a:r>
              <a:rPr lang="zh-CN" altLang="en-US"/>
              <a:t>.2  split()、rsplit()、partition()、rpartition()</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24</a:t>
            </a:fld>
            <a:endParaRPr lang="zh-CN" altLang="en-US"/>
          </a:p>
        </p:txBody>
      </p:sp>
      <p:sp>
        <p:nvSpPr>
          <p:cNvPr id="39938" name="文本占位符 33794"/>
          <p:cNvSpPr>
            <a:spLocks noGrp="1"/>
          </p:cNvSpPr>
          <p:nvPr>
            <p:ph idx="1"/>
          </p:nvPr>
        </p:nvSpPr>
        <p:spPr>
          <a:xfrm>
            <a:off x="822642" y="1321118"/>
            <a:ext cx="10515600" cy="5400357"/>
          </a:xfrm>
        </p:spPr>
        <p:txBody>
          <a:bodyPr anchor="t">
            <a:noAutofit/>
          </a:bodyPr>
          <a:lstStyle/>
          <a:p>
            <a:pPr marL="1905" indent="-344805" defTabSz="914400">
              <a:lnSpc>
                <a:spcPct val="100000"/>
              </a:lnSpc>
              <a:spcBef>
                <a:spcPts val="300"/>
              </a:spcBef>
              <a:buSzPct val="70000"/>
              <a:buFont typeface="Wingdings" panose="05000000000000000000" pitchFamily="2" charset="2"/>
              <a:buNone/>
            </a:pPr>
            <a:r>
              <a:rPr lang="en-US" altLang="zh-CN" sz="2000" b="1" dirty="0">
                <a:latin typeface="Consolas" panose="020B0609020204030204" charset="0"/>
              </a:rPr>
              <a:t>&gt;&gt;&gt; </a:t>
            </a:r>
            <a:r>
              <a:rPr lang="en-US" altLang="zh-CN" sz="2000" b="1" dirty="0" smtClean="0">
                <a:latin typeface="Consolas" panose="020B0609020204030204" charset="0"/>
              </a:rPr>
              <a:t>s1=</a:t>
            </a:r>
            <a:r>
              <a:rPr lang="en-US" altLang="zh-CN" sz="2000" b="1" dirty="0" err="1" smtClean="0">
                <a:latin typeface="Consolas" panose="020B0609020204030204" charset="0"/>
              </a:rPr>
              <a:t>s.split</a:t>
            </a:r>
            <a:r>
              <a:rPr lang="en-US" altLang="zh-CN" sz="2000" b="1" dirty="0" smtClean="0">
                <a:latin typeface="Consolas" panose="020B0609020204030204" charset="0"/>
              </a:rPr>
              <a:t>(“,”)  #</a:t>
            </a:r>
            <a:r>
              <a:rPr lang="zh-CN" altLang="en-US" sz="2000" b="1" dirty="0" smtClean="0">
                <a:latin typeface="Consolas" panose="020B0609020204030204" charset="0"/>
              </a:rPr>
              <a:t>返回列表</a:t>
            </a:r>
            <a:endParaRPr lang="en-US" altLang="zh-CN" sz="2000" b="1" dirty="0">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2000" b="1" dirty="0">
                <a:solidFill>
                  <a:srgbClr val="00B0F0"/>
                </a:solidFill>
                <a:latin typeface="Consolas" panose="020B0609020204030204" charset="0"/>
              </a:rPr>
              <a:t>["apple", "peach", "banana", "pear"]</a:t>
            </a:r>
          </a:p>
          <a:p>
            <a:pPr marL="1905" indent="-344805" defTabSz="914400">
              <a:lnSpc>
                <a:spcPct val="100000"/>
              </a:lnSpc>
              <a:spcBef>
                <a:spcPts val="300"/>
              </a:spcBef>
              <a:buSzPct val="70000"/>
              <a:buFont typeface="Wingdings" panose="05000000000000000000" pitchFamily="2" charset="2"/>
              <a:buNone/>
            </a:pPr>
            <a:r>
              <a:rPr lang="en-US" altLang="zh-CN" sz="2000" b="1" dirty="0">
                <a:latin typeface="Consolas" panose="020B0609020204030204" charset="0"/>
              </a:rPr>
              <a:t>&gt;&gt;&gt; </a:t>
            </a:r>
            <a:r>
              <a:rPr lang="en-US" altLang="zh-CN" sz="2000" b="1" dirty="0" smtClean="0">
                <a:latin typeface="Consolas" panose="020B0609020204030204" charset="0"/>
              </a:rPr>
              <a:t>s2=</a:t>
            </a:r>
            <a:r>
              <a:rPr lang="en-US" altLang="zh-CN" sz="2000" b="1" dirty="0" err="1" smtClean="0">
                <a:latin typeface="Consolas" panose="020B0609020204030204" charset="0"/>
              </a:rPr>
              <a:t>s.partition</a:t>
            </a:r>
            <a:r>
              <a:rPr lang="en-US" altLang="zh-CN" sz="2000" b="1" dirty="0">
                <a:latin typeface="Consolas" panose="020B0609020204030204" charset="0"/>
              </a:rPr>
              <a:t>(',')</a:t>
            </a:r>
          </a:p>
          <a:p>
            <a:pPr marL="1905" indent="-344805" defTabSz="914400">
              <a:lnSpc>
                <a:spcPct val="100000"/>
              </a:lnSpc>
              <a:spcBef>
                <a:spcPts val="300"/>
              </a:spcBef>
              <a:buSzPct val="70000"/>
              <a:buFont typeface="Wingdings" panose="05000000000000000000" pitchFamily="2" charset="2"/>
              <a:buNone/>
            </a:pPr>
            <a:r>
              <a:rPr lang="en-US" altLang="zh-CN" sz="2000" b="1" dirty="0">
                <a:solidFill>
                  <a:srgbClr val="00B0F0"/>
                </a:solidFill>
                <a:latin typeface="Consolas" panose="020B0609020204030204" charset="0"/>
              </a:rPr>
              <a:t>('apple', ',', '</a:t>
            </a:r>
            <a:r>
              <a:rPr lang="en-US" altLang="zh-CN" sz="2000" b="1" dirty="0" err="1">
                <a:solidFill>
                  <a:srgbClr val="00B0F0"/>
                </a:solidFill>
                <a:latin typeface="Consolas" panose="020B0609020204030204" charset="0"/>
              </a:rPr>
              <a:t>peach,banana,pear</a:t>
            </a:r>
            <a:r>
              <a:rPr lang="en-US" altLang="zh-CN" sz="2000" b="1" dirty="0">
                <a:solidFill>
                  <a:srgbClr val="00B0F0"/>
                </a:solidFill>
                <a:latin typeface="Consolas" panose="020B0609020204030204" charset="0"/>
              </a:rPr>
              <a:t>')</a:t>
            </a:r>
          </a:p>
          <a:p>
            <a:pPr marL="1905" indent="-344805">
              <a:lnSpc>
                <a:spcPct val="100000"/>
              </a:lnSpc>
              <a:spcBef>
                <a:spcPts val="300"/>
              </a:spcBef>
              <a:buSzPct val="70000"/>
              <a:buNone/>
            </a:pPr>
            <a:r>
              <a:rPr lang="en-US" altLang="zh-CN" sz="2000" b="1" dirty="0">
                <a:latin typeface="Consolas" panose="020B0609020204030204" charset="0"/>
              </a:rPr>
              <a:t>&gt;&gt;&gt; </a:t>
            </a:r>
            <a:r>
              <a:rPr lang="en-US" altLang="zh-CN" sz="2000" b="1" dirty="0" err="1">
                <a:latin typeface="Consolas" panose="020B0609020204030204" charset="0"/>
              </a:rPr>
              <a:t>s.rpartition</a:t>
            </a:r>
            <a:r>
              <a:rPr lang="en-US" altLang="zh-CN" sz="2000" b="1" dirty="0" smtClean="0">
                <a:latin typeface="Consolas" panose="020B0609020204030204" charset="0"/>
              </a:rPr>
              <a:t>(‘,’) </a:t>
            </a:r>
            <a:r>
              <a:rPr lang="en-US" altLang="zh-CN" sz="2000" b="1" dirty="0">
                <a:latin typeface="Consolas" panose="020B0609020204030204" charset="0"/>
              </a:rPr>
              <a:t>#</a:t>
            </a:r>
            <a:r>
              <a:rPr lang="zh-CN" altLang="en-US" sz="2000" b="1" dirty="0" smtClean="0">
                <a:latin typeface="Consolas" panose="020B0609020204030204" charset="0"/>
              </a:rPr>
              <a:t>返回元组</a:t>
            </a:r>
            <a:endParaRPr lang="en-US" altLang="zh-CN" sz="2000" b="1" dirty="0" smtClean="0">
              <a:latin typeface="Consolas" panose="020B0609020204030204" charset="0"/>
            </a:endParaRPr>
          </a:p>
          <a:p>
            <a:pPr marL="1905" indent="-344805">
              <a:lnSpc>
                <a:spcPct val="100000"/>
              </a:lnSpc>
              <a:spcBef>
                <a:spcPts val="300"/>
              </a:spcBef>
              <a:buSzPct val="70000"/>
              <a:buNone/>
            </a:pPr>
            <a:r>
              <a:rPr lang="en-US" altLang="zh-CN" sz="2000" b="1" dirty="0" smtClean="0">
                <a:solidFill>
                  <a:srgbClr val="00B0F0"/>
                </a:solidFill>
                <a:latin typeface="Consolas" panose="020B0609020204030204" charset="0"/>
              </a:rPr>
              <a:t>(</a:t>
            </a:r>
            <a:r>
              <a:rPr lang="en-US" altLang="zh-CN" sz="2000" b="1" dirty="0">
                <a:solidFill>
                  <a:srgbClr val="00B0F0"/>
                </a:solidFill>
                <a:latin typeface="Consolas" panose="020B0609020204030204" charset="0"/>
              </a:rPr>
              <a:t>'</a:t>
            </a:r>
            <a:r>
              <a:rPr lang="en-US" altLang="zh-CN" sz="2000" b="1" dirty="0" err="1">
                <a:solidFill>
                  <a:srgbClr val="00B0F0"/>
                </a:solidFill>
                <a:latin typeface="Consolas" panose="020B0609020204030204" charset="0"/>
              </a:rPr>
              <a:t>apple,peach,banana</a:t>
            </a:r>
            <a:r>
              <a:rPr lang="en-US" altLang="zh-CN" sz="2000" b="1" dirty="0">
                <a:solidFill>
                  <a:srgbClr val="00B0F0"/>
                </a:solidFill>
                <a:latin typeface="Consolas" panose="020B0609020204030204" charset="0"/>
              </a:rPr>
              <a:t>', ',', 'pear</a:t>
            </a:r>
            <a:r>
              <a:rPr lang="en-US" altLang="zh-CN" sz="2000" b="1" dirty="0" smtClean="0">
                <a:solidFill>
                  <a:srgbClr val="00B0F0"/>
                </a:solidFill>
                <a:latin typeface="Consolas" panose="020B0609020204030204" charset="0"/>
              </a:rPr>
              <a:t>')</a:t>
            </a:r>
          </a:p>
          <a:p>
            <a:pPr marL="1905" indent="-344805">
              <a:lnSpc>
                <a:spcPct val="100000"/>
              </a:lnSpc>
              <a:spcBef>
                <a:spcPts val="300"/>
              </a:spcBef>
              <a:buSzPct val="70000"/>
              <a:buNone/>
            </a:pPr>
            <a:r>
              <a:rPr lang="en-US" altLang="zh-CN" sz="2000" b="1" dirty="0" smtClean="0">
                <a:latin typeface="Consolas" panose="020B0609020204030204" charset="0"/>
              </a:rPr>
              <a:t>&gt;&gt;&gt;</a:t>
            </a:r>
            <a:r>
              <a:rPr lang="en-US" altLang="zh-CN" sz="2000" b="1" dirty="0" err="1" smtClean="0">
                <a:solidFill>
                  <a:srgbClr val="FF0000"/>
                </a:solidFill>
                <a:latin typeface="Consolas" panose="020B0609020204030204" charset="0"/>
              </a:rPr>
              <a:t>s.partition</a:t>
            </a:r>
            <a:r>
              <a:rPr lang="en-US" altLang="zh-CN" sz="2000" b="1" dirty="0" smtClean="0">
                <a:solidFill>
                  <a:srgbClr val="FF0000"/>
                </a:solidFill>
                <a:latin typeface="Consolas" panose="020B0609020204030204" charset="0"/>
              </a:rPr>
              <a:t>(';')</a:t>
            </a:r>
          </a:p>
          <a:p>
            <a:pPr marL="1905" lvl="0" indent="-344805">
              <a:lnSpc>
                <a:spcPct val="100000"/>
              </a:lnSpc>
              <a:spcBef>
                <a:spcPts val="300"/>
              </a:spcBef>
              <a:buSzPct val="70000"/>
              <a:buNone/>
            </a:pPr>
            <a:r>
              <a:rPr lang="zh-CN" altLang="zh-CN" sz="2000" dirty="0">
                <a:solidFill>
                  <a:srgbClr val="0070C0"/>
                </a:solidFill>
                <a:latin typeface="Arial Unicode MS" panose="020B0604020202020204" pitchFamily="34" charset="-122"/>
                <a:ea typeface="Courier New" panose="02070309020205020404" pitchFamily="49" charset="0"/>
              </a:rPr>
              <a:t>('apple,peach,banana,peach,pear', '', '')</a:t>
            </a:r>
            <a:r>
              <a:rPr lang="zh-CN" altLang="zh-CN" sz="1600" dirty="0">
                <a:solidFill>
                  <a:srgbClr val="0070C0"/>
                </a:solidFill>
              </a:rPr>
              <a:t> </a:t>
            </a:r>
            <a:endParaRPr lang="zh-CN" altLang="zh-CN" sz="4400" dirty="0">
              <a:solidFill>
                <a:srgbClr val="0070C0"/>
              </a:solidFill>
              <a:latin typeface="Arial" panose="020B0604020202020204" pitchFamily="34" charset="0"/>
            </a:endParaRPr>
          </a:p>
          <a:p>
            <a:pPr marL="1905" indent="-344805" defTabSz="914400">
              <a:lnSpc>
                <a:spcPct val="100000"/>
              </a:lnSpc>
              <a:spcBef>
                <a:spcPts val="300"/>
              </a:spcBef>
              <a:buSzPct val="70000"/>
              <a:buFont typeface="Wingdings" panose="05000000000000000000" pitchFamily="2" charset="2"/>
              <a:buNone/>
            </a:pPr>
            <a:r>
              <a:rPr lang="en-US" altLang="zh-CN" sz="2000" b="1" dirty="0" smtClean="0">
                <a:latin typeface="Consolas" panose="020B0609020204030204" charset="0"/>
              </a:rPr>
              <a:t>&gt;&gt;&gt; </a:t>
            </a:r>
            <a:r>
              <a:rPr lang="en-US" altLang="zh-CN" sz="2000" b="1" dirty="0" err="1">
                <a:latin typeface="Consolas" panose="020B0609020204030204" charset="0"/>
              </a:rPr>
              <a:t>s.rpartition</a:t>
            </a:r>
            <a:r>
              <a:rPr lang="en-US" altLang="zh-CN" sz="2000" b="1" dirty="0">
                <a:latin typeface="Consolas" panose="020B0609020204030204" charset="0"/>
              </a:rPr>
              <a:t>('banana')</a:t>
            </a:r>
          </a:p>
          <a:p>
            <a:pPr marL="1905" indent="-344805" defTabSz="914400">
              <a:lnSpc>
                <a:spcPct val="100000"/>
              </a:lnSpc>
              <a:spcBef>
                <a:spcPts val="300"/>
              </a:spcBef>
              <a:buSzPct val="70000"/>
              <a:buFont typeface="Wingdings" panose="05000000000000000000" pitchFamily="2" charset="2"/>
              <a:buNone/>
            </a:pPr>
            <a:r>
              <a:rPr lang="en-US" altLang="zh-CN" sz="2000" b="1" dirty="0">
                <a:solidFill>
                  <a:srgbClr val="00B0F0"/>
                </a:solidFill>
                <a:latin typeface="Consolas" panose="020B0609020204030204" charset="0"/>
              </a:rPr>
              <a:t>('</a:t>
            </a:r>
            <a:r>
              <a:rPr lang="en-US" altLang="zh-CN" sz="2000" b="1" dirty="0" err="1">
                <a:solidFill>
                  <a:srgbClr val="00B0F0"/>
                </a:solidFill>
                <a:latin typeface="Consolas" panose="020B0609020204030204" charset="0"/>
              </a:rPr>
              <a:t>apple,peach</a:t>
            </a:r>
            <a:r>
              <a:rPr lang="en-US" altLang="zh-CN" sz="2000" b="1" dirty="0">
                <a:solidFill>
                  <a:srgbClr val="00B0F0"/>
                </a:solidFill>
                <a:latin typeface="Consolas" panose="020B0609020204030204" charset="0"/>
              </a:rPr>
              <a:t>,', 'banana', ',pear')</a:t>
            </a:r>
          </a:p>
          <a:p>
            <a:pPr marL="1905" indent="-344805" defTabSz="914400">
              <a:lnSpc>
                <a:spcPct val="100000"/>
              </a:lnSpc>
              <a:spcBef>
                <a:spcPts val="300"/>
              </a:spcBef>
              <a:buSzPct val="70000"/>
              <a:buFont typeface="Wingdings" panose="05000000000000000000" pitchFamily="2" charset="2"/>
              <a:buNone/>
            </a:pPr>
            <a:r>
              <a:rPr lang="en-US" altLang="zh-CN" sz="2000" b="1" dirty="0">
                <a:latin typeface="Consolas" panose="020B0609020204030204" charset="0"/>
              </a:rPr>
              <a:t>&gt;&gt;&gt; s = "</a:t>
            </a:r>
            <a:r>
              <a:rPr lang="en-US" altLang="zh-CN" sz="2000" b="1" dirty="0" smtClean="0">
                <a:latin typeface="Consolas" panose="020B0609020204030204" charset="0"/>
              </a:rPr>
              <a:t>2017-10-31</a:t>
            </a:r>
            <a:r>
              <a:rPr lang="en-US" altLang="zh-CN" sz="2000" b="1" dirty="0">
                <a:latin typeface="Consolas" panose="020B0609020204030204" charset="0"/>
              </a:rPr>
              <a:t>"</a:t>
            </a:r>
          </a:p>
          <a:p>
            <a:pPr marL="1905" indent="-344805" defTabSz="914400">
              <a:lnSpc>
                <a:spcPct val="100000"/>
              </a:lnSpc>
              <a:spcBef>
                <a:spcPts val="300"/>
              </a:spcBef>
              <a:buSzPct val="70000"/>
              <a:buFont typeface="Wingdings" panose="05000000000000000000" pitchFamily="2" charset="2"/>
              <a:buNone/>
            </a:pPr>
            <a:r>
              <a:rPr lang="en-US" altLang="zh-CN" sz="2000" b="1" dirty="0">
                <a:solidFill>
                  <a:srgbClr val="FF0000"/>
                </a:solidFill>
                <a:latin typeface="Consolas" panose="020B0609020204030204" charset="0"/>
              </a:rPr>
              <a:t>&gt;&gt;&gt; t = </a:t>
            </a:r>
            <a:r>
              <a:rPr lang="en-US" altLang="zh-CN" sz="2000" b="1" dirty="0" err="1">
                <a:solidFill>
                  <a:srgbClr val="FF0000"/>
                </a:solidFill>
                <a:latin typeface="Consolas" panose="020B0609020204030204" charset="0"/>
              </a:rPr>
              <a:t>s.split</a:t>
            </a:r>
            <a:r>
              <a:rPr lang="en-US" altLang="zh-CN" sz="2000" b="1" dirty="0" smtClean="0">
                <a:solidFill>
                  <a:srgbClr val="FF0000"/>
                </a:solidFill>
                <a:latin typeface="Consolas" panose="020B0609020204030204" charset="0"/>
              </a:rPr>
              <a:t>(“-")</a:t>
            </a:r>
            <a:endParaRPr lang="en-US" altLang="zh-CN" sz="2000" b="1" dirty="0">
              <a:solidFill>
                <a:srgbClr val="FF0000"/>
              </a:solidFill>
              <a:latin typeface="Consolas" panose="020B0609020204030204" charset="0"/>
            </a:endParaRPr>
          </a:p>
          <a:p>
            <a:pPr marL="1905" indent="-344805" defTabSz="914400">
              <a:lnSpc>
                <a:spcPct val="100000"/>
              </a:lnSpc>
              <a:spcBef>
                <a:spcPts val="300"/>
              </a:spcBef>
              <a:buSzPct val="70000"/>
              <a:buFont typeface="Wingdings" panose="05000000000000000000" pitchFamily="2" charset="2"/>
              <a:buNone/>
            </a:pPr>
            <a:r>
              <a:rPr lang="en-US" altLang="zh-CN" sz="2000" b="1" dirty="0">
                <a:latin typeface="Consolas" panose="020B0609020204030204" charset="0"/>
              </a:rPr>
              <a:t>&gt;&gt;&gt; print(t)</a:t>
            </a:r>
          </a:p>
          <a:p>
            <a:pPr marL="1905" indent="-344805" defTabSz="914400">
              <a:lnSpc>
                <a:spcPct val="100000"/>
              </a:lnSpc>
              <a:spcBef>
                <a:spcPts val="300"/>
              </a:spcBef>
              <a:buSzPct val="70000"/>
              <a:buFont typeface="Wingdings" panose="05000000000000000000" pitchFamily="2" charset="2"/>
              <a:buNone/>
            </a:pPr>
            <a:r>
              <a:rPr lang="en-US" altLang="zh-CN" sz="2000" b="1" dirty="0">
                <a:solidFill>
                  <a:srgbClr val="00B0F0"/>
                </a:solidFill>
                <a:latin typeface="Consolas" panose="020B0609020204030204" charset="0"/>
              </a:rPr>
              <a:t>['2017', '10', '31']</a:t>
            </a:r>
          </a:p>
          <a:p>
            <a:pPr marL="1905" indent="-344805" defTabSz="914400">
              <a:lnSpc>
                <a:spcPct val="100000"/>
              </a:lnSpc>
              <a:spcBef>
                <a:spcPts val="300"/>
              </a:spcBef>
              <a:buSzPct val="70000"/>
              <a:buFont typeface="Wingdings" panose="05000000000000000000" pitchFamily="2" charset="2"/>
              <a:buNone/>
            </a:pPr>
            <a:r>
              <a:rPr lang="en-US" altLang="zh-CN" sz="2000" b="1" dirty="0">
                <a:solidFill>
                  <a:srgbClr val="FF0000"/>
                </a:solidFill>
                <a:latin typeface="Consolas" panose="020B0609020204030204" charset="0"/>
              </a:rPr>
              <a:t>&gt;&gt;&gt; print(list(map(</a:t>
            </a:r>
            <a:r>
              <a:rPr lang="en-US" altLang="zh-CN" sz="2000" b="1" dirty="0" err="1">
                <a:solidFill>
                  <a:srgbClr val="FF0000"/>
                </a:solidFill>
                <a:latin typeface="Consolas" panose="020B0609020204030204" charset="0"/>
              </a:rPr>
              <a:t>int</a:t>
            </a:r>
            <a:r>
              <a:rPr lang="en-US" altLang="zh-CN" sz="2000" b="1" dirty="0">
                <a:solidFill>
                  <a:srgbClr val="FF0000"/>
                </a:solidFill>
                <a:latin typeface="Consolas" panose="020B0609020204030204" charset="0"/>
              </a:rPr>
              <a:t>, t</a:t>
            </a:r>
            <a:r>
              <a:rPr lang="en-US" altLang="zh-CN" sz="2000" b="1" dirty="0" smtClean="0">
                <a:solidFill>
                  <a:srgbClr val="FF0000"/>
                </a:solidFill>
                <a:latin typeface="Consolas" panose="020B0609020204030204" charset="0"/>
              </a:rPr>
              <a:t>)))#</a:t>
            </a:r>
            <a:r>
              <a:rPr lang="zh-CN" altLang="en-US" sz="2000" b="1" dirty="0" smtClean="0">
                <a:solidFill>
                  <a:srgbClr val="FF0000"/>
                </a:solidFill>
                <a:latin typeface="Consolas" panose="020B0609020204030204" charset="0"/>
              </a:rPr>
              <a:t>得到年月日</a:t>
            </a:r>
            <a:endParaRPr lang="en-US" altLang="zh-CN" sz="2000" b="1" dirty="0">
              <a:solidFill>
                <a:srgbClr val="FF0000"/>
              </a:solidFill>
              <a:latin typeface="Consolas" panose="020B0609020204030204" charset="0"/>
            </a:endParaRPr>
          </a:p>
          <a:p>
            <a:pPr marL="1905" indent="-344805">
              <a:lnSpc>
                <a:spcPct val="100000"/>
              </a:lnSpc>
              <a:spcBef>
                <a:spcPts val="300"/>
              </a:spcBef>
              <a:buSzPct val="70000"/>
              <a:buNone/>
            </a:pPr>
            <a:r>
              <a:rPr lang="en-US" altLang="zh-CN" sz="2000" b="1" dirty="0">
                <a:solidFill>
                  <a:srgbClr val="00B0F0"/>
                </a:solidFill>
                <a:latin typeface="Consolas" panose="020B0609020204030204" charset="0"/>
              </a:rPr>
              <a:t>[2017, 10, 31</a:t>
            </a:r>
            <a:r>
              <a:rPr lang="en-US" altLang="zh-CN" sz="2000" b="1" dirty="0" smtClean="0">
                <a:solidFill>
                  <a:srgbClr val="00B0F0"/>
                </a:solidFill>
                <a:latin typeface="Consolas" panose="020B0609020204030204" charset="0"/>
              </a:rPr>
              <a:t>]</a:t>
            </a:r>
            <a:endParaRPr lang="en-US" altLang="zh-CN" sz="2000" b="1" dirty="0">
              <a:solidFill>
                <a:srgbClr val="00B0F0"/>
              </a:solidFill>
              <a:latin typeface="Consolas" panose="020B0609020204030204" charset="0"/>
            </a:endParaRPr>
          </a:p>
        </p:txBody>
      </p:sp>
      <p:sp>
        <p:nvSpPr>
          <p:cNvPr id="5" name="线形标注 2 4"/>
          <p:cNvSpPr/>
          <p:nvPr/>
        </p:nvSpPr>
        <p:spPr>
          <a:xfrm>
            <a:off x="6368415" y="1101249"/>
            <a:ext cx="1393825" cy="439738"/>
          </a:xfrm>
          <a:prstGeom prst="borderCallout2">
            <a:avLst>
              <a:gd name="adj1" fmla="val 59740"/>
              <a:gd name="adj2" fmla="val 592"/>
              <a:gd name="adj3" fmla="val 56709"/>
              <a:gd name="adj4" fmla="val -16674"/>
              <a:gd name="adj5" fmla="val 233182"/>
              <a:gd name="adj6" fmla="val -188154"/>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solidFill>
                  <a:srgbClr val="FF0000"/>
                </a:solidFill>
              </a:rPr>
              <a:t>分隔符</a:t>
            </a:r>
          </a:p>
        </p:txBody>
      </p:sp>
      <p:cxnSp>
        <p:nvCxnSpPr>
          <p:cNvPr id="6" name="直接连接符 5"/>
          <p:cNvCxnSpPr/>
          <p:nvPr/>
        </p:nvCxnSpPr>
        <p:spPr>
          <a:xfrm>
            <a:off x="8134350" y="2263163"/>
            <a:ext cx="1" cy="3989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880328" y="2681955"/>
            <a:ext cx="4839786" cy="400110"/>
          </a:xfrm>
          <a:prstGeom prst="rect">
            <a:avLst/>
          </a:prstGeom>
        </p:spPr>
        <p:txBody>
          <a:bodyPr wrap="none">
            <a:spAutoFit/>
          </a:bodyPr>
          <a:lstStyle/>
          <a:p>
            <a:r>
              <a:rPr lang="en-US" altLang="zh-CN" sz="2000" dirty="0">
                <a:latin typeface="Consolas" panose="020B0609020204030204" charset="0"/>
              </a:rPr>
              <a:t>s="</a:t>
            </a:r>
            <a:r>
              <a:rPr lang="en-US" altLang="zh-CN" sz="2000" dirty="0" err="1">
                <a:latin typeface="Consolas" panose="020B0609020204030204" charset="0"/>
              </a:rPr>
              <a:t>apple,peach,banana,peach,pear</a:t>
            </a:r>
            <a:r>
              <a:rPr lang="en-US" altLang="zh-CN" sz="2000" dirty="0">
                <a:latin typeface="Consolas" panose="020B0609020204030204" charset="0"/>
              </a:rPr>
              <a:t>"</a:t>
            </a:r>
            <a:endParaRPr lang="zh-CN" altLang="en-US" sz="2000" dirty="0"/>
          </a:p>
        </p:txBody>
      </p:sp>
      <p:sp>
        <p:nvSpPr>
          <p:cNvPr id="1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a:t>
            </a:r>
            <a:r>
              <a:rPr lang="en-US" altLang="zh-CN"/>
              <a:t>5</a:t>
            </a:r>
            <a:r>
              <a:rPr lang="zh-CN" altLang="en-US"/>
              <a:t>.2  split()、rsplit()、partition()、rpartition()</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25</a:t>
            </a:fld>
            <a:endParaRPr lang="zh-CN" altLang="en-US"/>
          </a:p>
        </p:txBody>
      </p:sp>
      <p:sp>
        <p:nvSpPr>
          <p:cNvPr id="37890" name="文本占位符 35842"/>
          <p:cNvSpPr>
            <a:spLocks noGrp="1"/>
          </p:cNvSpPr>
          <p:nvPr>
            <p:ph idx="1"/>
          </p:nvPr>
        </p:nvSpPr>
        <p:spPr>
          <a:xfrm>
            <a:off x="838200" y="1321435"/>
            <a:ext cx="10515600" cy="4861560"/>
          </a:xfrm>
        </p:spPr>
        <p:txBody>
          <a:bodyPr anchor="t">
            <a:normAutofit/>
          </a:bodyPr>
          <a:lstStyle/>
          <a:p>
            <a:pPr defTabSz="914400" fontAlgn="base">
              <a:lnSpc>
                <a:spcPct val="80000"/>
              </a:lnSpc>
              <a:buSzPct val="70000"/>
              <a:buFont typeface="Wingdings" panose="05000000000000000000" charset="0"/>
              <a:buChar char=""/>
            </a:pPr>
            <a:r>
              <a:rPr lang="en-US" altLang="zh-CN" sz="2400" b="1" strike="noStrike" kern="1200" baseline="0" noProof="1">
                <a:latin typeface="宋体" panose="02010600030101010101" pitchFamily="2" charset="-122"/>
                <a:ea typeface="+mn-ea"/>
                <a:cs typeface="+mn-cs"/>
              </a:rPr>
              <a:t>split()</a:t>
            </a:r>
            <a:r>
              <a:rPr lang="zh-CN" altLang="en-US" sz="2400" b="1" strike="noStrike" kern="1200" baseline="0" noProof="1">
                <a:latin typeface="宋体" panose="02010600030101010101" pitchFamily="2" charset="-122"/>
                <a:ea typeface="+mn-ea"/>
                <a:cs typeface="+mn-cs"/>
              </a:rPr>
              <a:t>和</a:t>
            </a:r>
            <a:r>
              <a:rPr lang="en-US" altLang="zh-CN" sz="2400" b="1" strike="noStrike" kern="1200" baseline="0" noProof="1">
                <a:latin typeface="宋体" panose="02010600030101010101" pitchFamily="2" charset="-122"/>
                <a:ea typeface="+mn-ea"/>
                <a:cs typeface="+mn-cs"/>
              </a:rPr>
              <a:t>rsplit()</a:t>
            </a:r>
            <a:r>
              <a:rPr lang="zh-CN" altLang="en-US" sz="2400" b="1" strike="noStrike" kern="1200" baseline="0" noProof="1">
                <a:latin typeface="宋体" panose="02010600030101010101" pitchFamily="2" charset="-122"/>
                <a:ea typeface="+mn-ea"/>
                <a:cs typeface="+mn-cs"/>
              </a:rPr>
              <a:t>方法还允许指定最大分割次数。</a:t>
            </a:r>
          </a:p>
          <a:p>
            <a:pPr marL="1905" indent="-344805" defTabSz="914400" fontAlgn="base">
              <a:lnSpc>
                <a:spcPct val="80000"/>
              </a:lnSpc>
              <a:buSzPct val="70000"/>
              <a:buFont typeface="Wingdings" panose="05000000000000000000" pitchFamily="2" charset="2"/>
              <a:buNone/>
            </a:pPr>
            <a:endParaRPr lang="en-US" altLang="zh-CN" sz="1800" b="1"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2000" b="1" strike="noStrike" kern="1200" baseline="0" noProof="1">
                <a:latin typeface="Consolas" panose="020B0609020204030204" charset="0"/>
                <a:ea typeface="+mn-ea"/>
                <a:cs typeface="+mn-cs"/>
              </a:rPr>
              <a:t>&gt;&gt;&gt; s = '\n\nhello\t\t world \n\n\n My name is Dong   '</a:t>
            </a:r>
          </a:p>
          <a:p>
            <a:pPr marL="1905" indent="-344805" defTabSz="914400" fontAlgn="base">
              <a:lnSpc>
                <a:spcPct val="80000"/>
              </a:lnSpc>
              <a:buSzPct val="70000"/>
              <a:buFont typeface="Wingdings" panose="05000000000000000000" pitchFamily="2" charset="2"/>
              <a:buNone/>
            </a:pPr>
            <a:r>
              <a:rPr lang="en-US" altLang="zh-CN" sz="2000" b="1" strike="noStrike" kern="1200" baseline="0" noProof="1">
                <a:latin typeface="Consolas" panose="020B0609020204030204" charset="0"/>
                <a:ea typeface="+mn-ea"/>
                <a:cs typeface="+mn-cs"/>
              </a:rPr>
              <a:t>&gt;&gt;&gt; s.split(</a:t>
            </a:r>
            <a:r>
              <a:rPr lang="en-US" altLang="zh-CN" sz="2000" b="1" strike="noStrike" kern="1200" baseline="0" noProof="1">
                <a:solidFill>
                  <a:srgbClr val="FF0000"/>
                </a:solidFill>
                <a:latin typeface="Consolas" panose="020B0609020204030204" charset="0"/>
                <a:ea typeface="+mn-ea"/>
                <a:cs typeface="+mn-cs"/>
              </a:rPr>
              <a:t>None</a:t>
            </a:r>
            <a:r>
              <a:rPr lang="en-US" altLang="zh-CN" sz="2000" b="1" strike="noStrike" kern="1200" baseline="0" noProof="1">
                <a:latin typeface="Consolas" panose="020B0609020204030204" charset="0"/>
                <a:ea typeface="+mn-ea"/>
                <a:cs typeface="+mn-cs"/>
              </a:rPr>
              <a:t>, 1)</a:t>
            </a:r>
          </a:p>
          <a:p>
            <a:pPr marL="1905" indent="-344805" defTabSz="914400" fontAlgn="base">
              <a:lnSpc>
                <a:spcPct val="80000"/>
              </a:lnSpc>
              <a:buSzPct val="70000"/>
              <a:buFont typeface="Wingdings" panose="05000000000000000000" pitchFamily="2" charset="2"/>
              <a:buNone/>
            </a:pPr>
            <a:r>
              <a:rPr lang="en-US" altLang="zh-CN" sz="2000" b="1" strike="noStrike" kern="1200" baseline="0" noProof="1">
                <a:solidFill>
                  <a:srgbClr val="00B0F0"/>
                </a:solidFill>
                <a:latin typeface="Consolas" panose="020B0609020204030204" charset="0"/>
                <a:ea typeface="+mn-ea"/>
                <a:cs typeface="+mn-cs"/>
              </a:rPr>
              <a:t>['hello', 'world \n\n\n My name is Dong   ']</a:t>
            </a:r>
          </a:p>
          <a:p>
            <a:pPr marL="1905" indent="-344805" defTabSz="914400" fontAlgn="base">
              <a:lnSpc>
                <a:spcPct val="80000"/>
              </a:lnSpc>
              <a:buSzPct val="70000"/>
              <a:buFont typeface="Wingdings" panose="05000000000000000000" pitchFamily="2" charset="2"/>
              <a:buNone/>
            </a:pPr>
            <a:r>
              <a:rPr lang="en-US" altLang="zh-CN" sz="2000" b="1" strike="noStrike" kern="1200" baseline="0" noProof="1">
                <a:latin typeface="Consolas" panose="020B0609020204030204" charset="0"/>
                <a:ea typeface="+mn-ea"/>
                <a:cs typeface="+mn-cs"/>
              </a:rPr>
              <a:t>&gt;&gt;&gt; s.rsplit(None, 2)</a:t>
            </a:r>
          </a:p>
          <a:p>
            <a:pPr marL="1905" indent="-344805" defTabSz="914400" fontAlgn="base">
              <a:lnSpc>
                <a:spcPct val="80000"/>
              </a:lnSpc>
              <a:buSzPct val="70000"/>
              <a:buFont typeface="Wingdings" panose="05000000000000000000" pitchFamily="2" charset="2"/>
              <a:buNone/>
            </a:pPr>
            <a:r>
              <a:rPr lang="en-US" altLang="zh-CN" sz="2000" b="1" strike="noStrike" kern="1200" baseline="0" noProof="1">
                <a:solidFill>
                  <a:srgbClr val="00B0F0"/>
                </a:solidFill>
                <a:latin typeface="Consolas" panose="020B0609020204030204" charset="0"/>
                <a:ea typeface="+mn-ea"/>
                <a:cs typeface="+mn-cs"/>
              </a:rPr>
              <a:t>['\n\nhello\t\t world \n\n\n My name', 'is', 'Dong</a:t>
            </a:r>
            <a:r>
              <a:rPr lang="en-US" altLang="zh-CN" sz="2000" b="1" strike="noStrike" kern="1200" baseline="0" noProof="1" smtClean="0">
                <a:solidFill>
                  <a:srgbClr val="00B0F0"/>
                </a:solidFill>
                <a:latin typeface="Consolas" panose="020B0609020204030204" charset="0"/>
                <a:ea typeface="+mn-ea"/>
                <a:cs typeface="+mn-cs"/>
              </a:rPr>
              <a:t>']</a:t>
            </a:r>
          </a:p>
          <a:p>
            <a:pPr marL="1905" indent="-344805" fontAlgn="base">
              <a:lnSpc>
                <a:spcPct val="80000"/>
              </a:lnSpc>
              <a:buSzPct val="70000"/>
              <a:buNone/>
            </a:pPr>
            <a:r>
              <a:rPr lang="en-US" altLang="zh-CN" sz="2000" b="1" noProof="1">
                <a:latin typeface="Consolas" panose="020B0609020204030204" charset="0"/>
              </a:rPr>
              <a:t>&gt;&gt;&gt;</a:t>
            </a:r>
            <a:r>
              <a:rPr lang="en-US" altLang="zh-CN" sz="2000" b="1" noProof="1" smtClean="0">
                <a:solidFill>
                  <a:srgbClr val="00B0F0"/>
                </a:solidFill>
                <a:latin typeface="Consolas" panose="020B0609020204030204" charset="0"/>
              </a:rPr>
              <a:t>s.split(None,3)</a:t>
            </a:r>
          </a:p>
          <a:p>
            <a:pPr marL="1905" lvl="0" indent="-344805" fontAlgn="base">
              <a:lnSpc>
                <a:spcPct val="80000"/>
              </a:lnSpc>
              <a:buSzPct val="70000"/>
              <a:buNone/>
            </a:pPr>
            <a:r>
              <a:rPr lang="zh-CN" altLang="zh-CN" sz="2000" dirty="0">
                <a:solidFill>
                  <a:srgbClr val="000000"/>
                </a:solidFill>
                <a:latin typeface="Courier New" panose="02070309020205020404" pitchFamily="49" charset="0"/>
                <a:cs typeface="Courier New" panose="02070309020205020404" pitchFamily="49" charset="0"/>
              </a:rPr>
              <a:t>['hello', 'world', 'My', 'name is Dong ']</a:t>
            </a:r>
            <a:r>
              <a:rPr lang="zh-CN" altLang="zh-CN" sz="1600" dirty="0"/>
              <a:t> </a:t>
            </a:r>
            <a:endParaRPr lang="zh-CN" altLang="zh-CN" sz="4400" dirty="0">
              <a:latin typeface="Arial" panose="020B0604020202020204" pitchFamily="34" charset="0"/>
            </a:endParaRPr>
          </a:p>
          <a:p>
            <a:pPr marL="1905" indent="-344805" defTabSz="914400" fontAlgn="base">
              <a:lnSpc>
                <a:spcPct val="80000"/>
              </a:lnSpc>
              <a:buSzPct val="70000"/>
              <a:buFont typeface="Wingdings" panose="05000000000000000000" pitchFamily="2" charset="2"/>
              <a:buNone/>
            </a:pPr>
            <a:r>
              <a:rPr lang="en-US" altLang="zh-CN" sz="2000" b="1" strike="noStrike" kern="1200" baseline="0" noProof="1" smtClean="0">
                <a:latin typeface="Consolas" panose="020B0609020204030204" charset="0"/>
                <a:ea typeface="+mn-ea"/>
                <a:cs typeface="+mn-cs"/>
              </a:rPr>
              <a:t>&gt;&gt;&gt; </a:t>
            </a:r>
            <a:r>
              <a:rPr lang="en-US" altLang="zh-CN" sz="2000" b="1" strike="noStrike" kern="1200" baseline="0" noProof="1">
                <a:latin typeface="Consolas" panose="020B0609020204030204" charset="0"/>
                <a:ea typeface="+mn-ea"/>
                <a:cs typeface="+mn-cs"/>
              </a:rPr>
              <a:t>s.split(maxsplit=6)</a:t>
            </a:r>
          </a:p>
          <a:p>
            <a:pPr marL="1905" indent="-344805" defTabSz="914400" fontAlgn="base">
              <a:lnSpc>
                <a:spcPct val="80000"/>
              </a:lnSpc>
              <a:buSzPct val="70000"/>
              <a:buFont typeface="Wingdings" panose="05000000000000000000" pitchFamily="2" charset="2"/>
              <a:buNone/>
            </a:pPr>
            <a:r>
              <a:rPr lang="en-US" altLang="zh-CN" sz="2000" b="1" strike="noStrike" kern="1200" baseline="0" noProof="1">
                <a:solidFill>
                  <a:srgbClr val="00B0F0"/>
                </a:solidFill>
                <a:latin typeface="Consolas" panose="020B0609020204030204" charset="0"/>
                <a:ea typeface="+mn-ea"/>
                <a:cs typeface="+mn-cs"/>
              </a:rPr>
              <a:t>['hello', 'world', 'My', 'name', 'is', 'Dong']</a:t>
            </a:r>
          </a:p>
          <a:p>
            <a:pPr marL="1905" indent="-344805" defTabSz="914400" fontAlgn="base">
              <a:lnSpc>
                <a:spcPct val="80000"/>
              </a:lnSpc>
              <a:buSzPct val="70000"/>
              <a:buFont typeface="Wingdings" panose="05000000000000000000" pitchFamily="2" charset="2"/>
              <a:buNone/>
            </a:pPr>
            <a:r>
              <a:rPr lang="en-US" altLang="zh-CN" sz="2000" b="1" strike="noStrike" kern="1200" baseline="0" noProof="1">
                <a:latin typeface="Consolas" panose="020B0609020204030204" charset="0"/>
                <a:ea typeface="+mn-ea"/>
                <a:cs typeface="+mn-cs"/>
              </a:rPr>
              <a:t>&gt;&gt;&gt; s.split(maxsplit=100)     #</a:t>
            </a:r>
            <a:r>
              <a:rPr lang="zh-CN" altLang="en-US" sz="2000" b="1" strike="noStrike" kern="1200" baseline="0" noProof="1">
                <a:latin typeface="Consolas" panose="020B0609020204030204" charset="0"/>
                <a:ea typeface="+mn-ea"/>
                <a:cs typeface="+mn-cs"/>
              </a:rPr>
              <a:t>最大分隔次数大于可分隔次数时无效</a:t>
            </a:r>
          </a:p>
          <a:p>
            <a:pPr marL="1905" indent="-344805" defTabSz="914400" fontAlgn="base">
              <a:lnSpc>
                <a:spcPct val="80000"/>
              </a:lnSpc>
              <a:buSzPct val="70000"/>
              <a:buFont typeface="Wingdings" panose="05000000000000000000" pitchFamily="2" charset="2"/>
              <a:buNone/>
            </a:pPr>
            <a:r>
              <a:rPr lang="en-US" altLang="zh-CN" sz="2000" b="1" strike="noStrike" kern="1200" baseline="0" noProof="1">
                <a:solidFill>
                  <a:srgbClr val="00B0F0"/>
                </a:solidFill>
                <a:latin typeface="Consolas" panose="020B0609020204030204" charset="0"/>
                <a:ea typeface="+mn-ea"/>
                <a:cs typeface="+mn-cs"/>
              </a:rPr>
              <a:t>['hello', 'world', 'My', 'name', 'is', 'Dong']</a:t>
            </a:r>
          </a:p>
        </p:txBody>
      </p:sp>
      <p:cxnSp>
        <p:nvCxnSpPr>
          <p:cNvPr id="5" name="直接连接符 4"/>
          <p:cNvCxnSpPr/>
          <p:nvPr/>
        </p:nvCxnSpPr>
        <p:spPr>
          <a:xfrm>
            <a:off x="9544050" y="3282434"/>
            <a:ext cx="1" cy="3989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a:t>
            </a:r>
            <a:r>
              <a:rPr lang="en-US" altLang="zh-CN"/>
              <a:t>5</a:t>
            </a:r>
            <a:r>
              <a:rPr lang="zh-CN" altLang="en-US"/>
              <a:t>.2  split()、rsplit()、partition()、rpartition()</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26</a:t>
            </a:fld>
            <a:endParaRPr lang="zh-CN" altLang="en-US"/>
          </a:p>
        </p:txBody>
      </p:sp>
      <p:sp>
        <p:nvSpPr>
          <p:cNvPr id="36866" name="文本占位符 34818"/>
          <p:cNvSpPr>
            <a:spLocks noGrp="1"/>
          </p:cNvSpPr>
          <p:nvPr>
            <p:ph idx="1"/>
          </p:nvPr>
        </p:nvSpPr>
        <p:spPr>
          <a:xfrm>
            <a:off x="763905" y="1120140"/>
            <a:ext cx="10714355" cy="5122545"/>
          </a:xfrm>
        </p:spPr>
        <p:txBody>
          <a:bodyPr anchor="t">
            <a:normAutofit/>
          </a:bodyPr>
          <a:lstStyle/>
          <a:p>
            <a:pPr fontAlgn="base">
              <a:lnSpc>
                <a:spcPct val="150000"/>
              </a:lnSpc>
              <a:spcBef>
                <a:spcPts val="0"/>
              </a:spcBef>
              <a:buSzPct val="70000"/>
              <a:buFont typeface="Wingdings" panose="05000000000000000000" charset="0"/>
              <a:buChar char=""/>
            </a:pPr>
            <a:r>
              <a:rPr lang="zh-CN" altLang="en-US" sz="2400" b="1" strike="noStrike" kern="1200" baseline="0" noProof="1">
                <a:latin typeface="宋体" panose="02010600030101010101" pitchFamily="2" charset="-122"/>
              </a:rPr>
              <a:t>对于</a:t>
            </a:r>
            <a:r>
              <a:rPr lang="en-US" altLang="zh-CN" sz="2400" b="1" strike="noStrike" kern="1200" baseline="0" noProof="1">
                <a:latin typeface="宋体" panose="02010600030101010101" pitchFamily="2" charset="-122"/>
              </a:rPr>
              <a:t>split()</a:t>
            </a:r>
            <a:r>
              <a:rPr lang="zh-CN" altLang="en-US" sz="2400" b="1" strike="noStrike" kern="1200" baseline="0" noProof="1">
                <a:latin typeface="宋体" panose="02010600030101010101" pitchFamily="2" charset="-122"/>
              </a:rPr>
              <a:t>和</a:t>
            </a:r>
            <a:r>
              <a:rPr lang="en-US" altLang="zh-CN" sz="2400" b="1" strike="noStrike" kern="1200" baseline="0" noProof="1">
                <a:latin typeface="宋体" panose="02010600030101010101" pitchFamily="2" charset="-122"/>
              </a:rPr>
              <a:t>rsplit()</a:t>
            </a:r>
            <a:r>
              <a:rPr lang="zh-CN" altLang="en-US" sz="2400" b="1" strike="noStrike" kern="1200" baseline="0" noProof="1">
                <a:latin typeface="宋体" panose="02010600030101010101" pitchFamily="2" charset="-122"/>
              </a:rPr>
              <a:t>方法，如果</a:t>
            </a:r>
            <a:r>
              <a:rPr lang="zh-CN" altLang="en-US" sz="2400" b="1" strike="noStrike" kern="1200" baseline="0" noProof="1">
                <a:solidFill>
                  <a:srgbClr val="FF0000"/>
                </a:solidFill>
                <a:latin typeface="宋体" panose="02010600030101010101" pitchFamily="2" charset="-122"/>
              </a:rPr>
              <a:t>不指定分隔符</a:t>
            </a:r>
            <a:r>
              <a:rPr lang="zh-CN" altLang="en-US" sz="2400" b="1" strike="noStrike" kern="1200" baseline="0" noProof="1">
                <a:latin typeface="宋体" panose="02010600030101010101" pitchFamily="2" charset="-122"/>
              </a:rPr>
              <a:t>，则字符串中的任何空白符号（空格、换行符、制表符等）都将被认为是分隔符，</a:t>
            </a:r>
            <a:r>
              <a:rPr lang="zh-CN" altLang="en-US" sz="2400" b="1" strike="noStrike" noProof="1">
                <a:sym typeface="+mn-ea"/>
              </a:rPr>
              <a:t>把</a:t>
            </a:r>
            <a:r>
              <a:rPr lang="zh-CN" altLang="en-US" sz="2400" b="1" strike="noStrike" noProof="1">
                <a:solidFill>
                  <a:srgbClr val="FF0000"/>
                </a:solidFill>
                <a:sym typeface="+mn-ea"/>
              </a:rPr>
              <a:t>连续多个空白字符看作一个分隔符</a:t>
            </a:r>
            <a:r>
              <a:rPr lang="zh-CN" altLang="en-US" sz="2400" b="1" strike="noStrike" kern="1200" baseline="0" noProof="1" smtClean="0">
                <a:latin typeface="宋体" panose="02010600030101010101" pitchFamily="2" charset="-122"/>
              </a:rPr>
              <a:t>。</a:t>
            </a:r>
            <a:r>
              <a:rPr lang="en-US" altLang="zh-CN" sz="2400" b="1" noProof="1">
                <a:latin typeface="宋体" panose="02010600030101010101" pitchFamily="2" charset="-122"/>
              </a:rPr>
              <a:t>P56 a,b=map(int,input("</a:t>
            </a:r>
            <a:r>
              <a:rPr lang="zh-CN" altLang="en-US" sz="2400" b="1" noProof="1">
                <a:latin typeface="宋体" panose="02010600030101010101" pitchFamily="2" charset="-122"/>
              </a:rPr>
              <a:t>请输入</a:t>
            </a:r>
            <a:r>
              <a:rPr lang="en-US" altLang="zh-CN" sz="2400" b="1" noProof="1">
                <a:latin typeface="宋体" panose="02010600030101010101" pitchFamily="2" charset="-122"/>
              </a:rPr>
              <a:t>2</a:t>
            </a:r>
            <a:r>
              <a:rPr lang="zh-CN" altLang="en-US" sz="2400" b="1" noProof="1">
                <a:latin typeface="宋体" panose="02010600030101010101" pitchFamily="2" charset="-122"/>
              </a:rPr>
              <a:t>个整数：</a:t>
            </a:r>
            <a:r>
              <a:rPr lang="en-US" altLang="zh-CN" sz="2400" b="1" noProof="1">
                <a:latin typeface="宋体" panose="02010600030101010101" pitchFamily="2" charset="-122"/>
              </a:rPr>
              <a:t>").split</a:t>
            </a:r>
            <a:r>
              <a:rPr lang="en-US" altLang="zh-CN" sz="2400" b="1" noProof="1" smtClean="0">
                <a:latin typeface="宋体" panose="02010600030101010101" pitchFamily="2" charset="-122"/>
              </a:rPr>
              <a:t>()) </a:t>
            </a:r>
            <a:endParaRPr lang="zh-CN" altLang="en-US" sz="2400" b="1" strike="noStrike" kern="1200" baseline="0" noProof="1">
              <a:latin typeface="宋体" panose="02010600030101010101" pitchFamily="2" charset="-122"/>
            </a:endParaRP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 = 'hello world \n\n My name is Dong   '</a:t>
            </a: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s.split()</a:t>
            </a: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['hello', 'world', 'My', 'name', 'is', 'Dong']</a:t>
            </a: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 = '\n\nhello world \n\n\n My name is Dong   '</a:t>
            </a: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s.split()</a:t>
            </a: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['hello', 'world', 'My', 'name', 'is', 'Dong']</a:t>
            </a: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 = '\n\nhello\t\t world \n\n\n My name\t is Dong   '</a:t>
            </a: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latin typeface="Consolas" panose="020B0609020204030204" charset="0"/>
                <a:ea typeface="+mn-ea"/>
                <a:cs typeface="+mn-cs"/>
              </a:rPr>
              <a:t>&gt;&gt;&gt; s.split()</a:t>
            </a:r>
          </a:p>
          <a:p>
            <a:pPr marL="1905" indent="-344805" defTabSz="914400" fontAlgn="base">
              <a:lnSpc>
                <a:spcPct val="80000"/>
              </a:lnSpc>
              <a:buSzPct val="70000"/>
              <a:buFont typeface="Wingdings" panose="05000000000000000000" pitchFamily="2" charset="2"/>
              <a:buNone/>
            </a:pPr>
            <a:r>
              <a:rPr lang="en-US" altLang="zh-CN" sz="2000" strike="noStrike" kern="1200" baseline="0" noProof="1">
                <a:solidFill>
                  <a:srgbClr val="00B0F0"/>
                </a:solidFill>
                <a:latin typeface="Consolas" panose="020B0609020204030204" charset="0"/>
                <a:ea typeface="+mn-ea"/>
                <a:cs typeface="+mn-cs"/>
              </a:rPr>
              <a:t>['hello', 'world', 'My', 'name', 'is', 'Dong']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a:t>
            </a:r>
            <a:r>
              <a:rPr lang="en-US" altLang="zh-CN"/>
              <a:t>5</a:t>
            </a:r>
            <a:r>
              <a:rPr lang="zh-CN" altLang="en-US"/>
              <a:t>.2  split()、rsplit()、partition()、rpartition()</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27</a:t>
            </a:fld>
            <a:endParaRPr lang="zh-CN" altLang="en-US"/>
          </a:p>
        </p:txBody>
      </p:sp>
      <p:sp>
        <p:nvSpPr>
          <p:cNvPr id="5" name="内容占位符 4"/>
          <p:cNvSpPr>
            <a:spLocks noGrp="1"/>
          </p:cNvSpPr>
          <p:nvPr>
            <p:ph idx="1"/>
          </p:nvPr>
        </p:nvSpPr>
        <p:spPr>
          <a:xfrm>
            <a:off x="763905" y="1080135"/>
            <a:ext cx="10380345" cy="4526280"/>
          </a:xfrm>
        </p:spPr>
        <p:txBody>
          <a:bodyPr/>
          <a:lstStyle/>
          <a:p>
            <a:pPr fontAlgn="base">
              <a:lnSpc>
                <a:spcPct val="150000"/>
              </a:lnSpc>
              <a:spcBef>
                <a:spcPts val="0"/>
              </a:spcBef>
              <a:buFont typeface="Wingdings" panose="05000000000000000000" charset="0"/>
              <a:buChar char=""/>
            </a:pPr>
            <a:r>
              <a:rPr lang="zh-CN" altLang="en-US" sz="2400" strike="noStrike" noProof="1">
                <a:solidFill>
                  <a:srgbClr val="FF0000"/>
                </a:solidFill>
              </a:rPr>
              <a:t>然而</a:t>
            </a:r>
            <a:r>
              <a:rPr lang="zh-CN" altLang="en-US" sz="2400" strike="noStrike" noProof="1"/>
              <a:t>，明确传递参数指定split()使用的分隔符时，情况是不一样的。</a:t>
            </a:r>
          </a:p>
          <a:p>
            <a:pPr marL="0" indent="0" fontAlgn="base">
              <a:buNone/>
            </a:pPr>
            <a:endParaRPr lang="zh-CN" altLang="en-US" sz="2000" strike="noStrike" noProof="1"/>
          </a:p>
          <a:p>
            <a:pPr marL="0" indent="0" fontAlgn="base">
              <a:buNone/>
            </a:pPr>
            <a:r>
              <a:rPr lang="zh-CN" altLang="en-US" sz="2000" strike="noStrike" noProof="1">
                <a:latin typeface="Consolas" panose="020B0609020204030204" charset="0"/>
              </a:rPr>
              <a:t>&gt;&gt;&gt; 'a,,,bb,,ccc'.split(',')       #每个逗号都被作为独立的分隔符</a:t>
            </a:r>
          </a:p>
          <a:p>
            <a:pPr marL="0" indent="0" fontAlgn="base">
              <a:buNone/>
            </a:pPr>
            <a:r>
              <a:rPr lang="zh-CN" altLang="en-US" sz="2000" strike="noStrike" noProof="1">
                <a:solidFill>
                  <a:srgbClr val="00B0F0"/>
                </a:solidFill>
                <a:latin typeface="Consolas" panose="020B0609020204030204" charset="0"/>
              </a:rPr>
              <a:t>['a', '', '', 'bb', '', 'ccc']</a:t>
            </a:r>
          </a:p>
          <a:p>
            <a:pPr marL="0" indent="0" fontAlgn="base">
              <a:buNone/>
            </a:pPr>
            <a:r>
              <a:rPr lang="zh-CN" altLang="en-US" sz="2000" strike="noStrike" noProof="1">
                <a:latin typeface="Consolas" panose="020B0609020204030204" charset="0"/>
              </a:rPr>
              <a:t>&gt;&gt;&gt; 'a\t\t\tbb\t\tccc'.split('\t') #每个制表符都被作为独立的分隔符</a:t>
            </a:r>
          </a:p>
          <a:p>
            <a:pPr marL="0" indent="0" fontAlgn="base">
              <a:buNone/>
            </a:pPr>
            <a:r>
              <a:rPr lang="zh-CN" altLang="en-US" sz="2000" strike="noStrike" noProof="1">
                <a:solidFill>
                  <a:srgbClr val="00B0F0"/>
                </a:solidFill>
                <a:latin typeface="Consolas" panose="020B0609020204030204" charset="0"/>
              </a:rPr>
              <a:t>['a', '', '', 'bb', '', 'ccc']</a:t>
            </a:r>
          </a:p>
          <a:p>
            <a:pPr marL="0" indent="0" fontAlgn="base">
              <a:buNone/>
            </a:pPr>
            <a:r>
              <a:rPr lang="zh-CN" altLang="en-US" sz="2000" strike="noStrike" noProof="1">
                <a:latin typeface="Consolas" panose="020B0609020204030204" charset="0"/>
              </a:rPr>
              <a:t>&gt;&gt;&gt; 'a\t\t\tbb\t\tccc'.split()     #连续多个制表符被作为一个分隔符</a:t>
            </a:r>
          </a:p>
          <a:p>
            <a:pPr marL="0" indent="0" fontAlgn="base">
              <a:buNone/>
            </a:pPr>
            <a:r>
              <a:rPr lang="zh-CN" altLang="en-US" sz="2000" strike="noStrike" noProof="1">
                <a:solidFill>
                  <a:srgbClr val="00B0F0"/>
                </a:solidFill>
                <a:latin typeface="Consolas" panose="020B0609020204030204" charset="0"/>
              </a:rPr>
              <a:t>['a', 'bb', 'ccc']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a:t>
            </a:r>
            <a:r>
              <a:rPr lang="en-US" altLang="zh-CN"/>
              <a:t>5</a:t>
            </a:r>
            <a:r>
              <a:rPr lang="zh-CN" altLang="en-US"/>
              <a:t>.3  join()</a:t>
            </a:r>
          </a:p>
        </p:txBody>
      </p:sp>
      <p:sp>
        <p:nvSpPr>
          <p:cNvPr id="44034" name="文本占位符 36866"/>
          <p:cNvSpPr>
            <a:spLocks noGrp="1"/>
          </p:cNvSpPr>
          <p:nvPr>
            <p:ph idx="1"/>
          </p:nvPr>
        </p:nvSpPr>
        <p:spPr/>
        <p:txBody>
          <a:bodyPr anchor="t">
            <a:normAutofit fontScale="92500" lnSpcReduction="10000"/>
          </a:bodyPr>
          <a:lstStyle/>
          <a:p>
            <a:pPr defTabSz="914400">
              <a:buSzPct val="70000"/>
              <a:buFont typeface="Wingdings" panose="05000000000000000000" charset="0"/>
              <a:buChar char=""/>
            </a:pPr>
            <a:r>
              <a:rPr lang="zh-CN" altLang="en-US" sz="2400" b="1" dirty="0">
                <a:latin typeface="宋体" panose="02010600030101010101" pitchFamily="2" charset="-122"/>
              </a:rPr>
              <a:t>字符串连接join()</a:t>
            </a:r>
          </a:p>
          <a:p>
            <a:pPr defTabSz="914400">
              <a:buSzPct val="70000"/>
              <a:buFont typeface="Wingdings" panose="05000000000000000000" pitchFamily="2" charset="2"/>
              <a:buNone/>
            </a:pPr>
            <a:endParaRPr lang="zh-CN" altLang="en-US" sz="1800" b="1" dirty="0">
              <a:latin typeface="Consolas" panose="020B0609020204030204" charset="0"/>
            </a:endParaRPr>
          </a:p>
          <a:p>
            <a:pPr defTabSz="914400">
              <a:buSzPct val="70000"/>
              <a:buFont typeface="Wingdings" panose="05000000000000000000" pitchFamily="2" charset="2"/>
              <a:buNone/>
            </a:pPr>
            <a:endParaRPr lang="zh-CN" altLang="en-US" sz="1800" b="1" dirty="0">
              <a:latin typeface="Consolas" panose="020B0609020204030204" charset="0"/>
            </a:endParaRPr>
          </a:p>
          <a:p>
            <a:pPr defTabSz="914400">
              <a:buSzPct val="70000"/>
              <a:buFont typeface="Wingdings" panose="05000000000000000000" pitchFamily="2" charset="2"/>
              <a:buNone/>
            </a:pPr>
            <a:r>
              <a:rPr lang="zh-CN" altLang="en-US" sz="2000" b="1" dirty="0">
                <a:latin typeface="Consolas" panose="020B0609020204030204" charset="0"/>
              </a:rPr>
              <a:t>&gt;&gt;&gt; li = ["apple", "peach", "banana", "pear"]</a:t>
            </a:r>
          </a:p>
          <a:p>
            <a:pPr defTabSz="914400">
              <a:buSzPct val="70000"/>
              <a:buFont typeface="Wingdings" panose="05000000000000000000" pitchFamily="2" charset="2"/>
              <a:buNone/>
            </a:pPr>
            <a:r>
              <a:rPr lang="zh-CN" altLang="en-US" sz="2000" b="1" dirty="0">
                <a:latin typeface="Consolas" panose="020B0609020204030204" charset="0"/>
              </a:rPr>
              <a:t>&gt;&gt;&gt; ','.join(li)</a:t>
            </a:r>
          </a:p>
          <a:p>
            <a:pPr defTabSz="914400">
              <a:buSzPct val="70000"/>
              <a:buFont typeface="Wingdings" panose="05000000000000000000" pitchFamily="2" charset="2"/>
              <a:buNone/>
            </a:pPr>
            <a:r>
              <a:rPr lang="zh-CN" altLang="en-US" sz="2000" b="1" dirty="0">
                <a:solidFill>
                  <a:srgbClr val="00B0F0"/>
                </a:solidFill>
                <a:latin typeface="Consolas" panose="020B0609020204030204" charset="0"/>
              </a:rPr>
              <a:t>'apple,peach,banana,pear'</a:t>
            </a:r>
          </a:p>
          <a:p>
            <a:pPr defTabSz="914400">
              <a:buSzPct val="70000"/>
              <a:buFont typeface="Wingdings" panose="05000000000000000000" pitchFamily="2" charset="2"/>
              <a:buNone/>
            </a:pPr>
            <a:r>
              <a:rPr lang="zh-CN" altLang="en-US" sz="2000" b="1" dirty="0">
                <a:latin typeface="Consolas" panose="020B0609020204030204" charset="0"/>
              </a:rPr>
              <a:t>&gt;&gt;&gt; '.'.join(li)</a:t>
            </a:r>
          </a:p>
          <a:p>
            <a:pPr defTabSz="914400">
              <a:buSzPct val="70000"/>
              <a:buFont typeface="Wingdings" panose="05000000000000000000" pitchFamily="2" charset="2"/>
              <a:buNone/>
            </a:pPr>
            <a:r>
              <a:rPr lang="zh-CN" altLang="en-US" sz="2000" b="1" dirty="0">
                <a:solidFill>
                  <a:srgbClr val="00B0F0"/>
                </a:solidFill>
                <a:latin typeface="Consolas" panose="020B0609020204030204" charset="0"/>
              </a:rPr>
              <a:t>'apple.peach.banana.pear'</a:t>
            </a:r>
          </a:p>
          <a:p>
            <a:pPr defTabSz="914400">
              <a:buSzPct val="70000"/>
              <a:buFont typeface="Wingdings" panose="05000000000000000000" pitchFamily="2" charset="2"/>
              <a:buNone/>
            </a:pPr>
            <a:r>
              <a:rPr lang="zh-CN" altLang="en-US" sz="2000" b="1" dirty="0">
                <a:latin typeface="Consolas" panose="020B0609020204030204" charset="0"/>
              </a:rPr>
              <a:t>&gt;&gt;&gt; '::'.join(li)</a:t>
            </a:r>
          </a:p>
          <a:p>
            <a:pPr defTabSz="914400">
              <a:buSzPct val="70000"/>
              <a:buFont typeface="Wingdings" panose="05000000000000000000" pitchFamily="2" charset="2"/>
              <a:buNone/>
            </a:pPr>
            <a:r>
              <a:rPr lang="zh-CN" altLang="en-US" sz="2000" b="1" dirty="0">
                <a:solidFill>
                  <a:srgbClr val="00B0F0"/>
                </a:solidFill>
                <a:latin typeface="Consolas" panose="020B0609020204030204" charset="0"/>
              </a:rPr>
              <a:t>'apple::peach::banana::</a:t>
            </a:r>
            <a:r>
              <a:rPr lang="zh-CN" altLang="en-US" sz="2000" b="1" dirty="0" smtClean="0">
                <a:solidFill>
                  <a:srgbClr val="00B0F0"/>
                </a:solidFill>
                <a:latin typeface="Consolas" panose="020B0609020204030204" charset="0"/>
              </a:rPr>
              <a:t>pear‘</a:t>
            </a:r>
            <a:endParaRPr lang="en-US" altLang="zh-CN" sz="2000" b="1" dirty="0" smtClean="0">
              <a:solidFill>
                <a:srgbClr val="00B0F0"/>
              </a:solidFill>
              <a:latin typeface="Consolas" panose="020B0609020204030204" charset="0"/>
            </a:endParaRPr>
          </a:p>
          <a:p>
            <a:pPr>
              <a:buSzPct val="70000"/>
              <a:buNone/>
            </a:pPr>
            <a:r>
              <a:rPr lang="en-US" altLang="zh-CN" sz="2000" b="1" dirty="0">
                <a:solidFill>
                  <a:srgbClr val="FF0000"/>
                </a:solidFill>
                <a:latin typeface="Consolas" panose="020B0609020204030204" charset="0"/>
              </a:rPr>
              <a:t>&gt;&gt;&gt;''.join(li</a:t>
            </a:r>
            <a:r>
              <a:rPr lang="en-US" altLang="zh-CN" sz="2000" b="1" dirty="0" smtClean="0">
                <a:solidFill>
                  <a:srgbClr val="FF0000"/>
                </a:solidFill>
                <a:latin typeface="Consolas" panose="020B0609020204030204" charset="0"/>
              </a:rPr>
              <a:t>)</a:t>
            </a:r>
          </a:p>
          <a:p>
            <a:pPr>
              <a:buSzPct val="70000"/>
              <a:buNone/>
            </a:pPr>
            <a:r>
              <a:rPr lang="en-US" altLang="zh-CN" sz="2000" b="1" dirty="0" smtClean="0">
                <a:solidFill>
                  <a:srgbClr val="00B0F0"/>
                </a:solidFill>
                <a:latin typeface="Consolas" panose="020B0609020204030204" charset="0"/>
              </a:rPr>
              <a:t>'</a:t>
            </a:r>
            <a:r>
              <a:rPr lang="en-US" altLang="zh-CN" sz="2000" b="1" dirty="0" err="1" smtClean="0">
                <a:solidFill>
                  <a:srgbClr val="00B0F0"/>
                </a:solidFill>
                <a:latin typeface="Consolas" panose="020B0609020204030204" charset="0"/>
              </a:rPr>
              <a:t>applepeachbananapear</a:t>
            </a:r>
            <a:r>
              <a:rPr lang="en-US" altLang="zh-CN" sz="2000" b="1" dirty="0" smtClean="0">
                <a:solidFill>
                  <a:srgbClr val="00B0F0"/>
                </a:solidFill>
                <a:latin typeface="Consolas" panose="020B0609020204030204" charset="0"/>
              </a:rPr>
              <a:t>‘</a:t>
            </a:r>
          </a:p>
          <a:p>
            <a:pPr>
              <a:buSzPct val="70000"/>
              <a:buNone/>
            </a:pPr>
            <a:r>
              <a:rPr lang="zh-CN" altLang="en-US" sz="2000" b="1" dirty="0" smtClean="0">
                <a:solidFill>
                  <a:srgbClr val="00B0F0"/>
                </a:solidFill>
                <a:latin typeface="Consolas" panose="020B0609020204030204" charset="0"/>
              </a:rPr>
              <a:t>结合使用</a:t>
            </a:r>
            <a:r>
              <a:rPr lang="en-US" altLang="zh-CN" sz="2000" b="1" dirty="0" smtClean="0">
                <a:solidFill>
                  <a:srgbClr val="00B0F0"/>
                </a:solidFill>
                <a:latin typeface="Consolas" panose="020B0609020204030204" charset="0"/>
              </a:rPr>
              <a:t>spit</a:t>
            </a:r>
            <a:r>
              <a:rPr lang="zh-CN" altLang="en-US" sz="2000" b="1" dirty="0" smtClean="0">
                <a:solidFill>
                  <a:srgbClr val="00B0F0"/>
                </a:solidFill>
                <a:latin typeface="Consolas" panose="020B0609020204030204" charset="0"/>
              </a:rPr>
              <a:t>和</a:t>
            </a:r>
            <a:r>
              <a:rPr lang="en-US" altLang="zh-CN" sz="2000" b="1" dirty="0" smtClean="0">
                <a:solidFill>
                  <a:srgbClr val="00B0F0"/>
                </a:solidFill>
                <a:latin typeface="Consolas" panose="020B0609020204030204" charset="0"/>
              </a:rPr>
              <a:t>join</a:t>
            </a:r>
            <a:r>
              <a:rPr lang="zh-CN" altLang="en-US" sz="2000" b="1" dirty="0" smtClean="0">
                <a:solidFill>
                  <a:srgbClr val="00B0F0"/>
                </a:solidFill>
                <a:latin typeface="Consolas" panose="020B0609020204030204" charset="0"/>
              </a:rPr>
              <a:t>方法可以删除字符串中多余的空白符 </a:t>
            </a:r>
            <a:r>
              <a:rPr lang="en-US" altLang="zh-CN" sz="2000" b="1" dirty="0" smtClean="0">
                <a:solidFill>
                  <a:srgbClr val="00B0F0"/>
                </a:solidFill>
                <a:latin typeface="Consolas" panose="020B0609020204030204" charset="0"/>
              </a:rPr>
              <a:t>P113</a:t>
            </a:r>
            <a:endParaRPr lang="en-US" altLang="zh-CN" sz="2000" b="1" dirty="0">
              <a:solidFill>
                <a:srgbClr val="00B0F0"/>
              </a:solidFill>
              <a:latin typeface="Consolas" panose="020B0609020204030204" charset="0"/>
            </a:endParaRPr>
          </a:p>
          <a:p>
            <a:pPr>
              <a:buSzPct val="70000"/>
              <a:buNone/>
            </a:pPr>
            <a:endParaRPr lang="en-US" altLang="zh-CN" sz="2000" b="1" dirty="0">
              <a:solidFill>
                <a:srgbClr val="00B0F0"/>
              </a:solidFill>
              <a:latin typeface="Consolas" panose="020B0609020204030204" charset="0"/>
            </a:endParaRPr>
          </a:p>
        </p:txBody>
      </p:sp>
      <p:sp>
        <p:nvSpPr>
          <p:cNvPr id="5" name="线形标注 1 4"/>
          <p:cNvSpPr/>
          <p:nvPr/>
        </p:nvSpPr>
        <p:spPr>
          <a:xfrm>
            <a:off x="4891723" y="1853883"/>
            <a:ext cx="1138238" cy="457200"/>
          </a:xfrm>
          <a:prstGeom prst="borderCallout1">
            <a:avLst>
              <a:gd name="adj1" fmla="val 36893"/>
              <a:gd name="adj2" fmla="val -947"/>
              <a:gd name="adj3" fmla="val 206518"/>
              <a:gd name="adj4" fmla="val -96822"/>
            </a:avLst>
          </a:prstGeom>
          <a:ln>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solidFill>
                  <a:srgbClr val="FF0000"/>
                </a:solidFill>
              </a:rPr>
              <a:t>连接符</a:t>
            </a:r>
          </a:p>
        </p:txBody>
      </p:sp>
      <p:sp>
        <p:nvSpPr>
          <p:cNvPr id="3" name="矩形 2"/>
          <p:cNvSpPr/>
          <p:nvPr/>
        </p:nvSpPr>
        <p:spPr>
          <a:xfrm>
            <a:off x="1009649" y="5879782"/>
            <a:ext cx="3743326" cy="707886"/>
          </a:xfrm>
          <a:prstGeom prst="rect">
            <a:avLst/>
          </a:prstGeom>
        </p:spPr>
        <p:txBody>
          <a:bodyPr wrap="square">
            <a:spAutoFit/>
          </a:bodyPr>
          <a:lstStyle/>
          <a:p>
            <a:r>
              <a:rPr lang="en-US" altLang="zh-CN" sz="2000" dirty="0" smtClean="0"/>
              <a:t>&gt;&gt;&gt; </a:t>
            </a:r>
            <a:r>
              <a:rPr lang="zh-CN" altLang="en-US" sz="2000" dirty="0" smtClean="0"/>
              <a:t>x</a:t>
            </a:r>
            <a:r>
              <a:rPr lang="zh-CN" altLang="en-US" sz="2000" dirty="0"/>
              <a:t>='aaa      bb       c d e    fff'</a:t>
            </a:r>
          </a:p>
          <a:p>
            <a:r>
              <a:rPr lang="en-US" altLang="zh-CN" sz="2000" dirty="0" smtClean="0"/>
              <a:t>&gt;&gt;&gt; </a:t>
            </a:r>
            <a:r>
              <a:rPr lang="zh-CN" altLang="en-US" sz="2000" dirty="0" smtClean="0"/>
              <a:t>x</a:t>
            </a:r>
            <a:r>
              <a:rPr lang="zh-CN" altLang="en-US" sz="2000" dirty="0"/>
              <a:t>.split()</a:t>
            </a:r>
          </a:p>
        </p:txBody>
      </p:sp>
      <p:sp>
        <p:nvSpPr>
          <p:cNvPr id="4" name="Rectangle 1"/>
          <p:cNvSpPr>
            <a:spLocks noChangeArrowheads="1"/>
          </p:cNvSpPr>
          <p:nvPr/>
        </p:nvSpPr>
        <p:spPr bwMode="auto">
          <a:xfrm>
            <a:off x="1009649" y="6521461"/>
            <a:ext cx="498157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['aaa', 'bb', 'c', 'd', 'e', 'fff']</a:t>
            </a:r>
            <a:r>
              <a:rPr kumimoji="0" lang="zh-CN" altLang="zh-CN" sz="1400" b="1" i="0" u="none" strike="noStrike" cap="none" normalizeH="0" baseline="0" dirty="0" smtClean="0">
                <a:ln>
                  <a:noFill/>
                </a:ln>
                <a:solidFill>
                  <a:srgbClr val="0070C0"/>
                </a:solidFill>
                <a:effectLst/>
              </a:rPr>
              <a:t> </a:t>
            </a:r>
            <a:endParaRPr kumimoji="0" lang="zh-CN" altLang="zh-CN" sz="4000" b="1" i="0" u="none" strike="noStrike" cap="none" normalizeH="0" baseline="0" dirty="0" smtClean="0">
              <a:ln>
                <a:noFill/>
              </a:ln>
              <a:solidFill>
                <a:srgbClr val="0070C0"/>
              </a:solidFill>
              <a:effectLst/>
              <a:latin typeface="Arial" panose="020B0604020202020204" pitchFamily="34" charset="0"/>
            </a:endParaRPr>
          </a:p>
        </p:txBody>
      </p:sp>
      <p:sp>
        <p:nvSpPr>
          <p:cNvPr id="6" name="矩形 5"/>
          <p:cNvSpPr/>
          <p:nvPr/>
        </p:nvSpPr>
        <p:spPr>
          <a:xfrm>
            <a:off x="7866983" y="6002893"/>
            <a:ext cx="2502608" cy="461665"/>
          </a:xfrm>
          <a:prstGeom prst="rect">
            <a:avLst/>
          </a:prstGeom>
        </p:spPr>
        <p:txBody>
          <a:bodyPr wrap="none">
            <a:spAutoFit/>
          </a:bodyPr>
          <a:lstStyle/>
          <a:p>
            <a:r>
              <a:rPr lang="en-US" altLang="zh-CN" sz="2400" dirty="0" smtClean="0">
                <a:solidFill>
                  <a:srgbClr val="FF0000"/>
                </a:solidFill>
              </a:rPr>
              <a:t>&gt;&gt;&gt;</a:t>
            </a:r>
            <a:r>
              <a:rPr lang="zh-CN" altLang="en-US" sz="2400" dirty="0" smtClean="0">
                <a:solidFill>
                  <a:srgbClr val="FF0000"/>
                </a:solidFill>
              </a:rPr>
              <a:t>' </a:t>
            </a:r>
            <a:r>
              <a:rPr lang="zh-CN" altLang="en-US" sz="2400" dirty="0">
                <a:solidFill>
                  <a:srgbClr val="FF0000"/>
                </a:solidFill>
              </a:rPr>
              <a:t>'.join(x.split())</a:t>
            </a:r>
          </a:p>
        </p:txBody>
      </p:sp>
      <p:sp>
        <p:nvSpPr>
          <p:cNvPr id="7" name="Rectangle 2"/>
          <p:cNvSpPr>
            <a:spLocks noChangeArrowheads="1"/>
          </p:cNvSpPr>
          <p:nvPr/>
        </p:nvSpPr>
        <p:spPr bwMode="auto">
          <a:xfrm>
            <a:off x="7940716" y="6490682"/>
            <a:ext cx="2984459"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'aaa bb c d e fff'</a:t>
            </a:r>
            <a:r>
              <a:rPr kumimoji="0" lang="zh-CN" altLang="zh-CN" sz="1400" b="1" i="0" u="none" strike="noStrike" cap="none" normalizeH="0" baseline="0" dirty="0" smtClean="0">
                <a:ln>
                  <a:noFill/>
                </a:ln>
                <a:solidFill>
                  <a:schemeClr val="tx1"/>
                </a:solidFill>
                <a:effectLst/>
              </a:rPr>
              <a:t> </a:t>
            </a:r>
            <a:endParaRPr kumimoji="0" lang="zh-CN" altLang="zh-CN" sz="4000" b="1"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7.</a:t>
            </a:r>
            <a:r>
              <a:rPr lang="en-US" altLang="zh-CN"/>
              <a:t>5</a:t>
            </a:r>
            <a:r>
              <a:rPr lang="zh-CN" altLang="en-US"/>
              <a:t>.4  lower()、upper()、capitalize()、title()、swapcase()</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29</a:t>
            </a:fld>
            <a:endParaRPr lang="zh-CN" altLang="en-US"/>
          </a:p>
        </p:txBody>
      </p:sp>
      <p:sp>
        <p:nvSpPr>
          <p:cNvPr id="48130" name="文本占位符 37890"/>
          <p:cNvSpPr>
            <a:spLocks noGrp="1"/>
          </p:cNvSpPr>
          <p:nvPr>
            <p:ph idx="1"/>
          </p:nvPr>
        </p:nvSpPr>
        <p:spPr>
          <a:xfrm>
            <a:off x="737235" y="1280160"/>
            <a:ext cx="9789160" cy="4526280"/>
          </a:xfrm>
        </p:spPr>
        <p:txBody>
          <a:bodyPr anchor="t">
            <a:normAutofit lnSpcReduction="10000"/>
          </a:bodyPr>
          <a:lstStyle/>
          <a:p>
            <a:pPr defTabSz="914400">
              <a:lnSpc>
                <a:spcPct val="80000"/>
              </a:lnSpc>
              <a:buSzPct val="70000"/>
              <a:buFont typeface="Wingdings" panose="05000000000000000000" charset="0"/>
              <a:buChar char=""/>
            </a:pPr>
            <a:r>
              <a:rPr lang="zh-CN" altLang="en-US" sz="2400" dirty="0">
                <a:latin typeface="宋体" panose="02010600030101010101" pitchFamily="2" charset="-122"/>
              </a:rPr>
              <a:t>lower()、upper()、capitalize()、title()、swapcase()</a:t>
            </a:r>
          </a:p>
          <a:p>
            <a:pPr defTabSz="914400">
              <a:lnSpc>
                <a:spcPct val="80000"/>
              </a:lnSpc>
              <a:buSzPct val="70000"/>
              <a:buFont typeface="Wingdings" panose="05000000000000000000" pitchFamily="2" charset="2"/>
              <a:buNone/>
            </a:pPr>
            <a:endParaRPr lang="zh-CN" altLang="en-US" sz="2000" dirty="0">
              <a:latin typeface="宋体" panose="02010600030101010101" pitchFamily="2" charset="-122"/>
            </a:endParaRP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 = "What is Your Name?"</a:t>
            </a: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s.lower()                   #返回小写字符串</a:t>
            </a:r>
          </a:p>
          <a:p>
            <a:pPr defTabSz="914400">
              <a:lnSpc>
                <a:spcPct val="80000"/>
              </a:lnSpc>
              <a:buSzPct val="70000"/>
              <a:buFont typeface="Wingdings" panose="05000000000000000000" pitchFamily="2" charset="2"/>
              <a:buNone/>
            </a:pPr>
            <a:r>
              <a:rPr lang="zh-CN" altLang="en-US" sz="2000" dirty="0">
                <a:solidFill>
                  <a:srgbClr val="00B0F0"/>
                </a:solidFill>
                <a:latin typeface="Consolas" panose="020B0609020204030204" charset="0"/>
              </a:rPr>
              <a:t>'what is your name?'</a:t>
            </a: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s.upper()                   #返回大写字符串</a:t>
            </a:r>
          </a:p>
          <a:p>
            <a:pPr defTabSz="914400">
              <a:lnSpc>
                <a:spcPct val="80000"/>
              </a:lnSpc>
              <a:buSzPct val="70000"/>
              <a:buFont typeface="Wingdings" panose="05000000000000000000" pitchFamily="2" charset="2"/>
              <a:buNone/>
            </a:pPr>
            <a:r>
              <a:rPr lang="zh-CN" altLang="en-US" sz="2000" dirty="0">
                <a:solidFill>
                  <a:srgbClr val="00B0F0"/>
                </a:solidFill>
                <a:latin typeface="Consolas" panose="020B0609020204030204" charset="0"/>
              </a:rPr>
              <a:t>'WHAT IS YOUR NAME?'</a:t>
            </a: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s.capitalize()              #字符串首字符大写</a:t>
            </a:r>
          </a:p>
          <a:p>
            <a:pPr defTabSz="914400">
              <a:lnSpc>
                <a:spcPct val="80000"/>
              </a:lnSpc>
              <a:buSzPct val="70000"/>
              <a:buFont typeface="Wingdings" panose="05000000000000000000" pitchFamily="2" charset="2"/>
              <a:buNone/>
            </a:pPr>
            <a:r>
              <a:rPr lang="zh-CN" altLang="en-US" sz="2000" dirty="0">
                <a:solidFill>
                  <a:srgbClr val="00B0F0"/>
                </a:solidFill>
                <a:latin typeface="Consolas" panose="020B0609020204030204" charset="0"/>
              </a:rPr>
              <a:t>'What is your name?'</a:t>
            </a: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s.title()                   #每个单词的首字母大写</a:t>
            </a:r>
          </a:p>
          <a:p>
            <a:pPr defTabSz="914400">
              <a:lnSpc>
                <a:spcPct val="80000"/>
              </a:lnSpc>
              <a:buSzPct val="70000"/>
              <a:buFont typeface="Wingdings" panose="05000000000000000000" pitchFamily="2" charset="2"/>
              <a:buNone/>
            </a:pPr>
            <a:r>
              <a:rPr lang="zh-CN" altLang="en-US" sz="2000" dirty="0">
                <a:solidFill>
                  <a:srgbClr val="00B0F0"/>
                </a:solidFill>
                <a:latin typeface="Consolas" panose="020B0609020204030204" charset="0"/>
              </a:rPr>
              <a:t>'What Is Your Name?'</a:t>
            </a:r>
          </a:p>
          <a:p>
            <a:pPr defTabSz="914400">
              <a:lnSpc>
                <a:spcPct val="80000"/>
              </a:lnSpc>
              <a:buSzPct val="70000"/>
              <a:buFont typeface="Wingdings" panose="05000000000000000000" pitchFamily="2" charset="2"/>
              <a:buNone/>
            </a:pPr>
            <a:r>
              <a:rPr lang="zh-CN" altLang="en-US" sz="2000" dirty="0">
                <a:latin typeface="Consolas" panose="020B0609020204030204" charset="0"/>
              </a:rPr>
              <a:t>&gt;&gt;&gt; s.swapcase()                #大小写互换</a:t>
            </a:r>
          </a:p>
          <a:p>
            <a:pPr defTabSz="914400">
              <a:lnSpc>
                <a:spcPct val="80000"/>
              </a:lnSpc>
              <a:buSzPct val="70000"/>
              <a:buFont typeface="Wingdings" panose="05000000000000000000" pitchFamily="2" charset="2"/>
              <a:buNone/>
            </a:pPr>
            <a:r>
              <a:rPr lang="zh-CN" altLang="en-US" sz="2000" dirty="0">
                <a:solidFill>
                  <a:srgbClr val="00B0F0"/>
                </a:solidFill>
                <a:latin typeface="Consolas" panose="020B0609020204030204" charset="0"/>
              </a:rPr>
              <a:t>'wHAT IS yOUR nAME?'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7.1</a:t>
            </a:r>
            <a:r>
              <a:rPr lang="zh-CN" altLang="en-US">
                <a:sym typeface="+mn-ea"/>
              </a:rPr>
              <a:t>  字符串简介</a:t>
            </a:r>
            <a:endParaRPr lang="zh-CN" altLang="en-US"/>
          </a:p>
        </p:txBody>
      </p:sp>
      <p:sp>
        <p:nvSpPr>
          <p:cNvPr id="3" name="内容占位符 2"/>
          <p:cNvSpPr>
            <a:spLocks noGrp="1"/>
          </p:cNvSpPr>
          <p:nvPr>
            <p:ph idx="1"/>
          </p:nvPr>
        </p:nvSpPr>
        <p:spPr/>
        <p:txBody>
          <a:bodyPr/>
          <a:lstStyle/>
          <a:p>
            <a:pPr fontAlgn="auto">
              <a:lnSpc>
                <a:spcPct val="150000"/>
              </a:lnSpc>
            </a:pPr>
            <a:r>
              <a:rPr lang="zh-CN" altLang="en-US" sz="2400" b="1" dirty="0"/>
              <a:t>除了支持序列通用方法（包括双向索引、比较大小、计算长度、元素访问、切片、成员测试等操作）以外，字符串类型还支持一些特有的操作</a:t>
            </a:r>
            <a:r>
              <a:rPr lang="zh-CN" altLang="en-US" sz="2400" b="1" dirty="0">
                <a:solidFill>
                  <a:srgbClr val="FF0000"/>
                </a:solidFill>
              </a:rPr>
              <a:t>方法</a:t>
            </a:r>
            <a:r>
              <a:rPr lang="zh-CN" altLang="en-US" sz="2400" b="1" dirty="0"/>
              <a:t>，例如</a:t>
            </a:r>
            <a:r>
              <a:rPr lang="zh-CN" altLang="en-US" sz="2400" b="1" dirty="0">
                <a:solidFill>
                  <a:srgbClr val="FF0000"/>
                </a:solidFill>
              </a:rPr>
              <a:t>字符串格式化、查找、替换、排版</a:t>
            </a:r>
            <a:r>
              <a:rPr lang="zh-CN" altLang="en-US" sz="2400" b="1" dirty="0"/>
              <a:t>等等。</a:t>
            </a:r>
          </a:p>
          <a:p>
            <a:pPr fontAlgn="auto">
              <a:lnSpc>
                <a:spcPct val="150000"/>
              </a:lnSpc>
            </a:pPr>
            <a:r>
              <a:rPr lang="zh-CN" altLang="en-US" sz="2400" b="1" dirty="0"/>
              <a:t>字符串属于</a:t>
            </a:r>
            <a:r>
              <a:rPr lang="zh-CN" altLang="en-US" sz="2400" b="1" dirty="0">
                <a:solidFill>
                  <a:srgbClr val="FF0000"/>
                </a:solidFill>
              </a:rPr>
              <a:t>不可变</a:t>
            </a:r>
            <a:r>
              <a:rPr lang="zh-CN" altLang="en-US" sz="2400" b="1" dirty="0"/>
              <a:t>序列，</a:t>
            </a:r>
            <a:r>
              <a:rPr lang="zh-CN" altLang="en-US" sz="2400" b="1" dirty="0">
                <a:solidFill>
                  <a:srgbClr val="FF0000"/>
                </a:solidFill>
              </a:rPr>
              <a:t>不能</a:t>
            </a:r>
            <a:r>
              <a:rPr lang="zh-CN" altLang="en-US" sz="2400" b="1" dirty="0"/>
              <a:t>直接对字符串对象进行元素增加、修改与删除等操作，切片操作也只能访问其中的元素而无法使用切片来修改字符串中的字符。</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a:t>
            </a:r>
            <a:r>
              <a:rPr lang="en-US" altLang="zh-CN"/>
              <a:t>5</a:t>
            </a:r>
            <a:r>
              <a:rPr lang="zh-CN" altLang="en-US"/>
              <a:t>.5  replace()、maketrans()、translate()</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30</a:t>
            </a:fld>
            <a:endParaRPr lang="zh-CN" altLang="en-US"/>
          </a:p>
        </p:txBody>
      </p:sp>
      <p:sp>
        <p:nvSpPr>
          <p:cNvPr id="49154" name="文本占位符 38914"/>
          <p:cNvSpPr>
            <a:spLocks noGrp="1"/>
          </p:cNvSpPr>
          <p:nvPr>
            <p:ph idx="1"/>
          </p:nvPr>
        </p:nvSpPr>
        <p:spPr>
          <a:xfrm>
            <a:off x="750570" y="1266825"/>
            <a:ext cx="10381615" cy="4526280"/>
          </a:xfrm>
        </p:spPr>
        <p:txBody>
          <a:bodyPr anchor="t"/>
          <a:lstStyle/>
          <a:p>
            <a:pPr defTabSz="914400">
              <a:buSzPct val="70000"/>
              <a:buFont typeface="Wingdings" panose="05000000000000000000" charset="0"/>
              <a:buChar char=""/>
            </a:pPr>
            <a:r>
              <a:rPr lang="zh-CN" altLang="en-US" sz="2400" b="1" dirty="0">
                <a:latin typeface="宋体" panose="02010600030101010101" pitchFamily="2" charset="-122"/>
              </a:rPr>
              <a:t>查找替换replace()，类似于</a:t>
            </a:r>
            <a:r>
              <a:rPr lang="en-US" altLang="zh-CN" sz="2400" b="1" dirty="0">
                <a:latin typeface="宋体" panose="02010600030101010101" pitchFamily="2" charset="-122"/>
              </a:rPr>
              <a:t>Word</a:t>
            </a:r>
            <a:r>
              <a:rPr lang="zh-CN" altLang="en-US" sz="2400" b="1" dirty="0">
                <a:latin typeface="宋体" panose="02010600030101010101" pitchFamily="2" charset="-122"/>
              </a:rPr>
              <a:t>中的</a:t>
            </a:r>
            <a:r>
              <a:rPr lang="en-US" altLang="zh-CN" sz="2400" b="1" dirty="0">
                <a:latin typeface="宋体" panose="02010600030101010101" pitchFamily="2" charset="-122"/>
              </a:rPr>
              <a:t>“</a:t>
            </a:r>
            <a:r>
              <a:rPr lang="zh-CN" altLang="en-US" sz="2400" b="1" dirty="0">
                <a:solidFill>
                  <a:srgbClr val="FF0000"/>
                </a:solidFill>
                <a:latin typeface="宋体" panose="02010600030101010101" pitchFamily="2" charset="-122"/>
              </a:rPr>
              <a:t>全部替换</a:t>
            </a:r>
            <a:r>
              <a:rPr lang="en-US" altLang="zh-CN" sz="2400" b="1" dirty="0">
                <a:latin typeface="宋体" panose="02010600030101010101" pitchFamily="2" charset="-122"/>
              </a:rPr>
              <a:t>”</a:t>
            </a:r>
            <a:r>
              <a:rPr lang="zh-CN" altLang="en-US" sz="2400" b="1" dirty="0">
                <a:latin typeface="宋体" panose="02010600030101010101" pitchFamily="2" charset="-122"/>
              </a:rPr>
              <a:t>功能。</a:t>
            </a:r>
          </a:p>
          <a:p>
            <a:pPr defTabSz="914400">
              <a:buSzPct val="70000"/>
              <a:buFont typeface="Wingdings" panose="05000000000000000000" pitchFamily="2" charset="2"/>
              <a:buNone/>
            </a:pPr>
            <a:endParaRPr lang="zh-CN" altLang="en-US" sz="2000" b="1" dirty="0">
              <a:latin typeface="宋体" panose="02010600030101010101" pitchFamily="2" charset="-122"/>
            </a:endParaRPr>
          </a:p>
          <a:p>
            <a:pPr defTabSz="914400">
              <a:buSzPct val="70000"/>
              <a:buFont typeface="Wingdings" panose="05000000000000000000" pitchFamily="2" charset="2"/>
              <a:buNone/>
            </a:pPr>
            <a:r>
              <a:rPr lang="zh-CN" altLang="en-US" sz="2000" b="1" dirty="0">
                <a:latin typeface="Consolas" panose="020B0609020204030204" charset="0"/>
              </a:rPr>
              <a:t>&gt;&gt;&gt; s = "中国，中国"</a:t>
            </a:r>
          </a:p>
          <a:p>
            <a:pPr defTabSz="914400">
              <a:buSzPct val="70000"/>
              <a:buFont typeface="Wingdings" panose="05000000000000000000" pitchFamily="2" charset="2"/>
              <a:buNone/>
            </a:pPr>
            <a:r>
              <a:rPr lang="zh-CN" altLang="en-US" sz="2000" b="1" dirty="0">
                <a:latin typeface="Consolas" panose="020B0609020204030204" charset="0"/>
              </a:rPr>
              <a:t>&gt;&gt;&gt; </a:t>
            </a:r>
            <a:r>
              <a:rPr lang="en-US" altLang="zh-CN" sz="2000" b="1" dirty="0">
                <a:latin typeface="Consolas" panose="020B0609020204030204" charset="0"/>
              </a:rPr>
              <a:t>print(</a:t>
            </a:r>
            <a:r>
              <a:rPr lang="zh-CN" altLang="en-US" sz="2000" b="1" dirty="0">
                <a:latin typeface="Consolas" panose="020B0609020204030204" charset="0"/>
              </a:rPr>
              <a:t>s</a:t>
            </a:r>
            <a:r>
              <a:rPr lang="en-US" altLang="zh-CN" sz="2000" b="1" dirty="0">
                <a:latin typeface="Consolas" panose="020B0609020204030204" charset="0"/>
              </a:rPr>
              <a:t>)</a:t>
            </a:r>
          </a:p>
          <a:p>
            <a:pPr defTabSz="914400">
              <a:buSzPct val="70000"/>
              <a:buFont typeface="Wingdings" panose="05000000000000000000" pitchFamily="2" charset="2"/>
              <a:buNone/>
            </a:pPr>
            <a:r>
              <a:rPr lang="zh-CN" altLang="en-US" sz="2000" b="1" dirty="0">
                <a:solidFill>
                  <a:srgbClr val="00B0F0"/>
                </a:solidFill>
                <a:latin typeface="Consolas" panose="020B0609020204030204" charset="0"/>
              </a:rPr>
              <a:t>中国，中国</a:t>
            </a:r>
          </a:p>
          <a:p>
            <a:pPr defTabSz="914400">
              <a:buSzPct val="70000"/>
              <a:buFont typeface="Wingdings" panose="05000000000000000000" pitchFamily="2" charset="2"/>
              <a:buNone/>
            </a:pPr>
            <a:r>
              <a:rPr lang="zh-CN" altLang="en-US" sz="2000" b="1" dirty="0">
                <a:latin typeface="Consolas" panose="020B0609020204030204" charset="0"/>
              </a:rPr>
              <a:t>&gt;&gt;&gt; s2 = s.replace</a:t>
            </a:r>
            <a:r>
              <a:rPr lang="zh-CN" altLang="en-US" sz="2000" b="1" dirty="0" smtClean="0">
                <a:latin typeface="Consolas" panose="020B0609020204030204" charset="0"/>
              </a:rPr>
              <a:t>(“中国”, “中华人民共和国”)  </a:t>
            </a:r>
            <a:r>
              <a:rPr lang="en-US" altLang="zh-CN" sz="2000" b="1" dirty="0">
                <a:latin typeface="Consolas" panose="020B0609020204030204" charset="0"/>
              </a:rPr>
              <a:t>#</a:t>
            </a:r>
            <a:r>
              <a:rPr lang="zh-CN" altLang="en-US" sz="2000" b="1" dirty="0">
                <a:latin typeface="Consolas" panose="020B0609020204030204" charset="0"/>
              </a:rPr>
              <a:t>两个参数都作为一</a:t>
            </a:r>
            <a:r>
              <a:rPr lang="zh-CN" altLang="en-US" sz="2000" b="1" dirty="0" smtClean="0">
                <a:latin typeface="Consolas" panose="020B0609020204030204" charset="0"/>
              </a:rPr>
              <a:t>个</a:t>
            </a:r>
            <a:r>
              <a:rPr lang="zh-CN" altLang="en-US" sz="2000" b="1" dirty="0">
                <a:latin typeface="Consolas" panose="020B0609020204030204" charset="0"/>
              </a:rPr>
              <a:t>整体</a:t>
            </a:r>
          </a:p>
          <a:p>
            <a:pPr defTabSz="914400">
              <a:buSzPct val="70000"/>
              <a:buFont typeface="Wingdings" panose="05000000000000000000" pitchFamily="2" charset="2"/>
              <a:buNone/>
            </a:pPr>
            <a:r>
              <a:rPr lang="zh-CN" altLang="en-US" sz="2000" b="1" dirty="0">
                <a:latin typeface="Consolas" panose="020B0609020204030204" charset="0"/>
              </a:rPr>
              <a:t>&gt;&gt;&gt; </a:t>
            </a:r>
            <a:r>
              <a:rPr lang="en-US" altLang="zh-CN" sz="2000" b="1" dirty="0">
                <a:latin typeface="Consolas" panose="020B0609020204030204" charset="0"/>
              </a:rPr>
              <a:t>print(</a:t>
            </a:r>
            <a:r>
              <a:rPr lang="zh-CN" altLang="en-US" sz="2000" b="1" dirty="0">
                <a:latin typeface="Consolas" panose="020B0609020204030204" charset="0"/>
              </a:rPr>
              <a:t>s2</a:t>
            </a:r>
            <a:r>
              <a:rPr lang="en-US" altLang="zh-CN" sz="2000" b="1" dirty="0">
                <a:latin typeface="Consolas" panose="020B0609020204030204" charset="0"/>
              </a:rPr>
              <a:t>)</a:t>
            </a:r>
          </a:p>
          <a:p>
            <a:pPr defTabSz="914400">
              <a:buSzPct val="70000"/>
              <a:buFont typeface="Wingdings" panose="05000000000000000000" pitchFamily="2" charset="2"/>
              <a:buNone/>
            </a:pPr>
            <a:r>
              <a:rPr lang="zh-CN" altLang="en-US" sz="2000" b="1" dirty="0">
                <a:solidFill>
                  <a:srgbClr val="00B0F0"/>
                </a:solidFill>
                <a:latin typeface="Consolas" panose="020B0609020204030204" charset="0"/>
              </a:rPr>
              <a:t>中华人民共和国，中华人民共和国</a:t>
            </a:r>
          </a:p>
        </p:txBody>
      </p:sp>
      <p:sp>
        <p:nvSpPr>
          <p:cNvPr id="5" name="Rectangle 16"/>
          <p:cNvSpPr>
            <a:spLocks noChangeArrowheads="1"/>
          </p:cNvSpPr>
          <p:nvPr/>
        </p:nvSpPr>
        <p:spPr bwMode="auto">
          <a:xfrm>
            <a:off x="750569" y="4985781"/>
            <a:ext cx="6898005" cy="369332"/>
          </a:xfrm>
          <a:prstGeom prst="rect">
            <a:avLst/>
          </a:prstGeom>
          <a:solidFill>
            <a:schemeClr val="bg1"/>
          </a:solidFill>
          <a:ln>
            <a:noFill/>
          </a:ln>
          <a:effectLst/>
          <a:extLst/>
        </p:spPr>
        <p:txBody>
          <a:bodyPr wrap="square"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1800" b="1" dirty="0">
                <a:solidFill>
                  <a:srgbClr val="FF0000"/>
                </a:solidFill>
                <a:latin typeface="宋体" panose="02010600030101010101" pitchFamily="2" charset="-122"/>
                <a:ea typeface="宋体" panose="02010600030101010101" pitchFamily="2" charset="-122"/>
              </a:rPr>
              <a:t>print(s1.replace</a:t>
            </a:r>
            <a:r>
              <a:rPr lang="en-US" altLang="zh-CN" sz="1800" b="1" dirty="0" smtClean="0">
                <a:solidFill>
                  <a:srgbClr val="FF0000"/>
                </a:solidFill>
                <a:latin typeface="宋体" panose="02010600030101010101" pitchFamily="2" charset="-122"/>
                <a:ea typeface="宋体" panose="02010600030101010101" pitchFamily="2" charset="-122"/>
              </a:rPr>
              <a:t>(“ab”,“xyz”,</a:t>
            </a:r>
            <a:r>
              <a:rPr lang="en-US" altLang="zh-CN" sz="1800" b="1" dirty="0">
                <a:solidFill>
                  <a:srgbClr val="FF0000"/>
                </a:solidFill>
                <a:latin typeface="宋体" panose="02010600030101010101" pitchFamily="2" charset="-122"/>
                <a:ea typeface="宋体" panose="02010600030101010101" pitchFamily="2" charset="-122"/>
              </a:rPr>
              <a:t>1</a:t>
            </a:r>
            <a:r>
              <a:rPr lang="en-US" altLang="zh-CN" sz="1800" b="1" dirty="0" smtClean="0">
                <a:solidFill>
                  <a:srgbClr val="FF0000"/>
                </a:solidFill>
                <a:latin typeface="宋体" panose="02010600030101010101" pitchFamily="2" charset="-122"/>
                <a:ea typeface="宋体" panose="02010600030101010101" pitchFamily="2" charset="-122"/>
              </a:rPr>
              <a:t>))  #</a:t>
            </a:r>
            <a:r>
              <a:rPr lang="zh-CN" altLang="en-US" sz="1800" b="1" dirty="0" smtClean="0">
                <a:solidFill>
                  <a:srgbClr val="FF0000"/>
                </a:solidFill>
                <a:latin typeface="宋体" panose="02010600030101010101" pitchFamily="2" charset="-122"/>
                <a:ea typeface="宋体" panose="02010600030101010101" pitchFamily="2" charset="-122"/>
              </a:rPr>
              <a:t>指定替换次数</a:t>
            </a:r>
            <a:endParaRPr lang="en-US" altLang="zh-CN" b="1" dirty="0">
              <a:solidFill>
                <a:srgbClr val="FF0000"/>
              </a:solidFill>
            </a:endParaRPr>
          </a:p>
        </p:txBody>
      </p:sp>
      <p:sp>
        <p:nvSpPr>
          <p:cNvPr id="6" name="矩形 5"/>
          <p:cNvSpPr/>
          <p:nvPr/>
        </p:nvSpPr>
        <p:spPr>
          <a:xfrm>
            <a:off x="750570" y="4524116"/>
            <a:ext cx="2177199" cy="461665"/>
          </a:xfrm>
          <a:prstGeom prst="rect">
            <a:avLst/>
          </a:prstGeom>
        </p:spPr>
        <p:txBody>
          <a:bodyPr wrap="none">
            <a:spAutoFit/>
          </a:bodyPr>
          <a:lstStyle/>
          <a:p>
            <a:pPr algn="just">
              <a:spcAft>
                <a:spcPts val="0"/>
              </a:spcAft>
            </a:pPr>
            <a:r>
              <a:rPr lang="en-US" altLang="zh-CN" sz="2400" kern="100" dirty="0"/>
              <a:t>s1="</a:t>
            </a:r>
            <a:r>
              <a:rPr lang="en-US" altLang="zh-CN" sz="2400" kern="100" dirty="0" err="1"/>
              <a:t>abABabCD</a:t>
            </a:r>
            <a:r>
              <a:rPr lang="en-US" altLang="zh-CN" sz="2400" kern="100" dirty="0"/>
              <a:t>"</a:t>
            </a:r>
            <a:endParaRPr lang="zh-CN" altLang="zh-CN" sz="2400" kern="1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a:t>
            </a:r>
            <a:r>
              <a:rPr lang="en-US" altLang="zh-CN"/>
              <a:t>5</a:t>
            </a:r>
            <a:r>
              <a:rPr lang="zh-CN" altLang="en-US"/>
              <a:t>.5  replace()、maketrans()、translate()</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31</a:t>
            </a:fld>
            <a:endParaRPr lang="zh-CN" altLang="en-US"/>
          </a:p>
        </p:txBody>
      </p:sp>
      <p:sp>
        <p:nvSpPr>
          <p:cNvPr id="40962" name="文本占位符 39938"/>
          <p:cNvSpPr>
            <a:spLocks noGrp="1"/>
          </p:cNvSpPr>
          <p:nvPr>
            <p:ph idx="1"/>
          </p:nvPr>
        </p:nvSpPr>
        <p:spPr>
          <a:xfrm>
            <a:off x="789940" y="1165860"/>
            <a:ext cx="10116820" cy="4719955"/>
          </a:xfrm>
        </p:spPr>
        <p:txBody>
          <a:bodyPr anchor="t">
            <a:normAutofit lnSpcReduction="10000"/>
          </a:bodyPr>
          <a:lstStyle/>
          <a:p>
            <a:pPr defTabSz="914400" fontAlgn="base">
              <a:lnSpc>
                <a:spcPct val="150000"/>
              </a:lnSpc>
              <a:spcBef>
                <a:spcPts val="0"/>
              </a:spcBef>
              <a:buSzPct val="70000"/>
              <a:buFont typeface="Wingdings" panose="05000000000000000000" charset="0"/>
              <a:buChar char=""/>
            </a:pPr>
            <a:r>
              <a:rPr sz="2400" b="1" strike="noStrike" kern="1200" baseline="0" noProof="1">
                <a:latin typeface="宋体" panose="02010600030101010101" pitchFamily="2" charset="-122"/>
                <a:ea typeface="+mn-ea"/>
                <a:cs typeface="+mn-cs"/>
              </a:rPr>
              <a:t>字符串对象的</a:t>
            </a:r>
            <a:r>
              <a:rPr sz="2400" b="1" strike="noStrike" kern="1200" baseline="0" noProof="1">
                <a:solidFill>
                  <a:srgbClr val="FF0000"/>
                </a:solidFill>
                <a:latin typeface="宋体" panose="02010600030101010101" pitchFamily="2" charset="-122"/>
                <a:ea typeface="+mn-ea"/>
                <a:cs typeface="+mn-cs"/>
              </a:rPr>
              <a:t>maketrans()</a:t>
            </a:r>
            <a:r>
              <a:rPr sz="2400" b="1" strike="noStrike" kern="1200" baseline="0" noProof="1">
                <a:latin typeface="宋体" panose="02010600030101010101" pitchFamily="2" charset="-122"/>
                <a:ea typeface="+mn-ea"/>
                <a:cs typeface="+mn-cs"/>
              </a:rPr>
              <a:t>方法用来生成字符映射表，而</a:t>
            </a:r>
            <a:r>
              <a:rPr sz="2400" b="1" strike="noStrike" kern="1200" baseline="0" noProof="1">
                <a:solidFill>
                  <a:srgbClr val="FF0000"/>
                </a:solidFill>
                <a:latin typeface="宋体" panose="02010600030101010101" pitchFamily="2" charset="-122"/>
                <a:ea typeface="+mn-ea"/>
                <a:cs typeface="+mn-cs"/>
              </a:rPr>
              <a:t>translate()</a:t>
            </a:r>
            <a:r>
              <a:rPr sz="2400" b="1" strike="noStrike" kern="1200" baseline="0" noProof="1">
                <a:latin typeface="宋体" panose="02010600030101010101" pitchFamily="2" charset="-122"/>
                <a:ea typeface="+mn-ea"/>
                <a:cs typeface="+mn-cs"/>
              </a:rPr>
              <a:t>方法用来根据映射表中定义的对应关系转换字符串并替换其中的字符，使用这两个方法的组合</a:t>
            </a:r>
            <a:r>
              <a:rPr sz="2400" b="1" strike="noStrike" kern="1200" baseline="0" noProof="1">
                <a:solidFill>
                  <a:srgbClr val="FF0000"/>
                </a:solidFill>
                <a:latin typeface="宋体" panose="02010600030101010101" pitchFamily="2" charset="-122"/>
                <a:ea typeface="+mn-ea"/>
                <a:cs typeface="+mn-cs"/>
              </a:rPr>
              <a:t>可以同时处理多个字符</a:t>
            </a:r>
            <a:r>
              <a:rPr sz="2400" b="1" strike="noStrike" kern="1200" baseline="0" noProof="1">
                <a:latin typeface="宋体" panose="02010600030101010101" pitchFamily="2" charset="-122"/>
                <a:ea typeface="+mn-ea"/>
                <a:cs typeface="+mn-cs"/>
              </a:rPr>
              <a:t>。</a:t>
            </a:r>
          </a:p>
          <a:p>
            <a:pPr marL="0" indent="0" defTabSz="914400" fontAlgn="base">
              <a:buSzPct val="70000"/>
              <a:buFont typeface="Wingdings" panose="05000000000000000000" pitchFamily="2" charset="2"/>
              <a:buNone/>
            </a:pPr>
            <a:endParaRPr sz="2000" b="1" strike="noStrike" kern="1200" baseline="0" noProof="1">
              <a:latin typeface="Consolas" panose="020B0609020204030204" charset="0"/>
              <a:ea typeface="+mn-ea"/>
              <a:cs typeface="+mn-cs"/>
            </a:endParaRPr>
          </a:p>
          <a:p>
            <a:pPr marL="0" indent="0" defTabSz="914400" fontAlgn="base">
              <a:buSzPct val="70000"/>
              <a:buFont typeface="Wingdings" panose="05000000000000000000" pitchFamily="2" charset="2"/>
              <a:buNone/>
            </a:pPr>
            <a:endParaRPr sz="2000" b="1" strike="noStrike" kern="1200" baseline="0" noProof="1">
              <a:latin typeface="Consolas" panose="020B0609020204030204" charset="0"/>
              <a:ea typeface="+mn-ea"/>
              <a:cs typeface="+mn-cs"/>
            </a:endParaRPr>
          </a:p>
          <a:p>
            <a:pPr marL="0" indent="0" defTabSz="914400" fontAlgn="base">
              <a:buSzPct val="70000"/>
              <a:buFont typeface="Wingdings" panose="05000000000000000000" pitchFamily="2" charset="2"/>
              <a:buNone/>
            </a:pPr>
            <a:r>
              <a:rPr sz="2000" b="1" strike="noStrike" kern="1200" baseline="0" noProof="1">
                <a:latin typeface="Consolas" panose="020B0609020204030204" charset="0"/>
                <a:ea typeface="+mn-ea"/>
                <a:cs typeface="+mn-cs"/>
              </a:rPr>
              <a:t>#创建映射表，将字符"abcdef123"一一对应地转换为"uvwxyz@#$"</a:t>
            </a:r>
          </a:p>
          <a:p>
            <a:pPr defTabSz="914400" fontAlgn="base">
              <a:buSzPct val="70000"/>
              <a:buFont typeface="Wingdings" panose="05000000000000000000" pitchFamily="2" charset="2"/>
              <a:buNone/>
            </a:pPr>
            <a:r>
              <a:rPr sz="2000" b="1" strike="noStrike" kern="1200" baseline="0" noProof="1">
                <a:latin typeface="Consolas" panose="020B0609020204030204" charset="0"/>
                <a:ea typeface="+mn-ea"/>
                <a:cs typeface="+mn-cs"/>
              </a:rPr>
              <a:t>&gt;&gt;&gt; table = ''.maketrans('abcdef123', 'uvwxyz@#$')</a:t>
            </a:r>
          </a:p>
          <a:p>
            <a:pPr defTabSz="914400" fontAlgn="base">
              <a:buSzPct val="70000"/>
              <a:buFont typeface="Wingdings" panose="05000000000000000000" pitchFamily="2" charset="2"/>
              <a:buNone/>
            </a:pPr>
            <a:r>
              <a:rPr sz="2000" b="1" strike="noStrike" kern="1200" baseline="0" noProof="1">
                <a:latin typeface="Consolas" panose="020B0609020204030204" charset="0"/>
                <a:ea typeface="+mn-ea"/>
                <a:cs typeface="+mn-cs"/>
              </a:rPr>
              <a:t>&gt;&gt;&gt; s = "Python is a greate programming language. I like it!"</a:t>
            </a:r>
          </a:p>
          <a:p>
            <a:pPr defTabSz="914400" fontAlgn="base">
              <a:buSzPct val="70000"/>
              <a:buFont typeface="Wingdings" panose="05000000000000000000" pitchFamily="2" charset="2"/>
              <a:buNone/>
            </a:pPr>
            <a:r>
              <a:rPr sz="2000" b="1" strike="noStrike" kern="1200" baseline="0" noProof="1">
                <a:latin typeface="Consolas" panose="020B0609020204030204" charset="0"/>
                <a:ea typeface="+mn-ea"/>
                <a:cs typeface="+mn-cs"/>
              </a:rPr>
              <a:t>#按映射表进行替换</a:t>
            </a:r>
          </a:p>
          <a:p>
            <a:pPr defTabSz="914400" fontAlgn="base">
              <a:buSzPct val="70000"/>
              <a:buFont typeface="Wingdings" panose="05000000000000000000" pitchFamily="2" charset="2"/>
              <a:buNone/>
            </a:pPr>
            <a:r>
              <a:rPr sz="2000" b="1" strike="noStrike" kern="1200" baseline="0" noProof="1">
                <a:latin typeface="Consolas" panose="020B0609020204030204" charset="0"/>
                <a:ea typeface="+mn-ea"/>
                <a:cs typeface="+mn-cs"/>
              </a:rPr>
              <a:t>&gt;&gt;&gt; s.translate(table)</a:t>
            </a:r>
          </a:p>
          <a:p>
            <a:pPr defTabSz="914400" fontAlgn="base">
              <a:buSzPct val="70000"/>
              <a:buFont typeface="Wingdings" panose="05000000000000000000" pitchFamily="2" charset="2"/>
              <a:buNone/>
            </a:pPr>
            <a:r>
              <a:rPr sz="2000" b="1" strike="noStrike" kern="1200" baseline="0" noProof="1">
                <a:solidFill>
                  <a:srgbClr val="00B0F0"/>
                </a:solidFill>
                <a:latin typeface="Consolas" panose="020B0609020204030204" charset="0"/>
                <a:ea typeface="+mn-ea"/>
                <a:cs typeface="+mn-cs"/>
              </a:rPr>
              <a:t>'Python is u gryuty progrumming lunguugy. I liky it!'</a:t>
            </a:r>
          </a:p>
        </p:txBody>
      </p:sp>
      <p:sp>
        <p:nvSpPr>
          <p:cNvPr id="5" name="线形标注 1 4"/>
          <p:cNvSpPr/>
          <p:nvPr/>
        </p:nvSpPr>
        <p:spPr>
          <a:xfrm>
            <a:off x="4779010" y="2951480"/>
            <a:ext cx="2138363" cy="609600"/>
          </a:xfrm>
          <a:prstGeom prst="borderCallout1">
            <a:avLst>
              <a:gd name="adj1" fmla="val 98335"/>
              <a:gd name="adj2" fmla="val 50757"/>
              <a:gd name="adj3" fmla="val 164828"/>
              <a:gd name="adj4" fmla="val 16186"/>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solidFill>
                  <a:srgbClr val="FF0000"/>
                </a:solidFill>
              </a:rPr>
              <a:t>这两个参数不是作为整体进行处理的</a:t>
            </a:r>
          </a:p>
        </p:txBody>
      </p:sp>
      <p:cxnSp>
        <p:nvCxnSpPr>
          <p:cNvPr id="6" name="直接箭头连接符 5"/>
          <p:cNvCxnSpPr>
            <a:stCxn id="5" idx="1"/>
          </p:cNvCxnSpPr>
          <p:nvPr/>
        </p:nvCxnSpPr>
        <p:spPr>
          <a:xfrm>
            <a:off x="5848350" y="3561080"/>
            <a:ext cx="695325" cy="37465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4093806359"/>
              </p:ext>
            </p:extLst>
          </p:nvPr>
        </p:nvGraphicFramePr>
        <p:xfrm>
          <a:off x="8228100" y="2585720"/>
          <a:ext cx="3240000" cy="731520"/>
        </p:xfrm>
        <a:graphic>
          <a:graphicData uri="http://schemas.openxmlformats.org/drawingml/2006/table">
            <a:tbl>
              <a:tblPr firstRow="1" bandRow="1">
                <a:tableStyleId>{5C22544A-7EE6-4342-B048-85BDC9FD1C3A}</a:tableStyleId>
              </a:tblPr>
              <a:tblGrid>
                <a:gridCol w="360000"/>
                <a:gridCol w="360000"/>
                <a:gridCol w="360000"/>
                <a:gridCol w="360000"/>
                <a:gridCol w="360000"/>
                <a:gridCol w="360000"/>
                <a:gridCol w="360000"/>
                <a:gridCol w="360000"/>
                <a:gridCol w="360000"/>
              </a:tblGrid>
              <a:tr h="324000">
                <a:tc>
                  <a:txBody>
                    <a:bodyPr/>
                    <a:lstStyle/>
                    <a:p>
                      <a:r>
                        <a:rPr lang="en-US" altLang="zh-CN" dirty="0" smtClean="0">
                          <a:solidFill>
                            <a:schemeClr val="tx1"/>
                          </a:solidFill>
                        </a:rPr>
                        <a:t>a</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b</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c</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r>
                        <a:rPr lang="en-US" altLang="zh-CN" dirty="0" smtClean="0">
                          <a:solidFill>
                            <a:schemeClr val="tx1"/>
                          </a:solidFill>
                        </a:rPr>
                        <a:t>u</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v</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w</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x</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y</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z</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a:t>
            </a:r>
            <a:r>
              <a:rPr lang="en-US" altLang="zh-CN"/>
              <a:t>5</a:t>
            </a:r>
            <a:r>
              <a:rPr lang="zh-CN" altLang="en-US"/>
              <a:t>.5  replace()、maketrans()、translate()</a:t>
            </a:r>
          </a:p>
        </p:txBody>
      </p:sp>
      <p:sp>
        <p:nvSpPr>
          <p:cNvPr id="3" name="内容占位符 2"/>
          <p:cNvSpPr>
            <a:spLocks noGrp="1"/>
          </p:cNvSpPr>
          <p:nvPr>
            <p:ph idx="1"/>
          </p:nvPr>
        </p:nvSpPr>
        <p:spPr/>
        <p:txBody>
          <a:bodyPr>
            <a:normAutofit/>
          </a:bodyPr>
          <a:lstStyle/>
          <a:p>
            <a:pPr marL="326390" indent="-326390" defTabSz="914400" fontAlgn="base">
              <a:lnSpc>
                <a:spcPct val="100000"/>
              </a:lnSpc>
              <a:spcBef>
                <a:spcPts val="0"/>
              </a:spcBef>
              <a:buSzPct val="70000"/>
              <a:buFont typeface="Wingdings" panose="05000000000000000000" charset="0"/>
              <a:buChar char="n"/>
            </a:pPr>
            <a:r>
              <a:rPr sz="2400" b="1" dirty="0">
                <a:sym typeface="+mn-ea"/>
              </a:rPr>
              <a:t>例7-1  </a:t>
            </a:r>
            <a:r>
              <a:rPr sz="2400" b="1" dirty="0" err="1">
                <a:sym typeface="+mn-ea"/>
              </a:rPr>
              <a:t>使用maketrans</a:t>
            </a:r>
            <a:r>
              <a:rPr sz="2400" b="1" dirty="0">
                <a:sym typeface="+mn-ea"/>
              </a:rPr>
              <a:t>()</a:t>
            </a:r>
            <a:r>
              <a:rPr sz="2400" b="1" dirty="0" err="1">
                <a:sym typeface="+mn-ea"/>
              </a:rPr>
              <a:t>和translate</a:t>
            </a:r>
            <a:r>
              <a:rPr sz="2400" b="1" dirty="0">
                <a:sym typeface="+mn-ea"/>
              </a:rPr>
              <a:t>()</a:t>
            </a:r>
            <a:r>
              <a:rPr sz="2400" b="1" dirty="0" err="1">
                <a:sym typeface="+mn-ea"/>
              </a:rPr>
              <a:t>方法实现了凯撒加密算法，其中k表示算法秘钥，也就是把每个英文字母变为其后面的第几个字母</a:t>
            </a:r>
            <a:r>
              <a:rPr sz="2400" b="1" dirty="0">
                <a:sym typeface="+mn-ea"/>
              </a:rPr>
              <a:t>。</a:t>
            </a:r>
          </a:p>
          <a:p>
            <a:pPr marL="0" indent="0" defTabSz="914400" fontAlgn="base">
              <a:lnSpc>
                <a:spcPct val="100000"/>
              </a:lnSpc>
              <a:spcBef>
                <a:spcPts val="0"/>
              </a:spcBef>
              <a:buSzPct val="70000"/>
              <a:buFont typeface="Wingdings" panose="05000000000000000000" pitchFamily="2" charset="2"/>
              <a:buNone/>
            </a:pPr>
            <a:r>
              <a:rPr lang="zh-CN" altLang="en-US" sz="2000" dirty="0">
                <a:latin typeface="Consolas" panose="020B0609020204030204" charset="0"/>
                <a:sym typeface="+mn-ea"/>
              </a:rPr>
              <a:t>&gt;&gt;&gt; import string</a:t>
            </a:r>
            <a:endParaRPr lang="zh-CN" altLang="en-US" sz="2000" strike="noStrike" kern="1200" baseline="0" noProof="1">
              <a:latin typeface="Consolas" panose="020B0609020204030204" charset="0"/>
            </a:endParaRPr>
          </a:p>
          <a:p>
            <a:pPr marL="0" indent="0" defTabSz="914400" fontAlgn="base">
              <a:lnSpc>
                <a:spcPct val="100000"/>
              </a:lnSpc>
              <a:spcBef>
                <a:spcPts val="0"/>
              </a:spcBef>
              <a:buSzPct val="70000"/>
              <a:buFont typeface="Wingdings" panose="05000000000000000000" pitchFamily="2" charset="2"/>
              <a:buNone/>
            </a:pPr>
            <a:r>
              <a:rPr lang="zh-CN" altLang="en-US" sz="2000" dirty="0">
                <a:latin typeface="Consolas" panose="020B0609020204030204" charset="0"/>
                <a:sym typeface="+mn-ea"/>
              </a:rPr>
              <a:t>&gt;&gt;&gt; def kaisa(s, k):</a:t>
            </a:r>
            <a:endParaRPr lang="zh-CN" altLang="en-US" sz="2000" strike="noStrike" kern="1200" baseline="0" noProof="1">
              <a:latin typeface="Consolas" panose="020B0609020204030204" charset="0"/>
            </a:endParaRPr>
          </a:p>
          <a:p>
            <a:pPr marL="0" indent="0" defTabSz="914400" fontAlgn="base">
              <a:lnSpc>
                <a:spcPct val="100000"/>
              </a:lnSpc>
              <a:spcBef>
                <a:spcPts val="0"/>
              </a:spcBef>
              <a:buSzPct val="70000"/>
              <a:buFont typeface="Wingdings" panose="05000000000000000000" pitchFamily="2" charset="2"/>
              <a:buNone/>
            </a:pPr>
            <a:r>
              <a:rPr lang="zh-CN" altLang="en-US" sz="2000" dirty="0">
                <a:latin typeface="Consolas" panose="020B0609020204030204" charset="0"/>
                <a:sym typeface="+mn-ea"/>
              </a:rPr>
              <a:t>    lower = string.ascii_lowercase          #小写字母</a:t>
            </a:r>
            <a:endParaRPr lang="zh-CN" altLang="en-US" sz="2000" strike="noStrike" kern="1200" baseline="0" noProof="1">
              <a:latin typeface="Consolas" panose="020B0609020204030204" charset="0"/>
            </a:endParaRPr>
          </a:p>
          <a:p>
            <a:pPr marL="0" indent="0" defTabSz="914400" fontAlgn="base">
              <a:lnSpc>
                <a:spcPct val="100000"/>
              </a:lnSpc>
              <a:spcBef>
                <a:spcPts val="0"/>
              </a:spcBef>
              <a:buSzPct val="70000"/>
              <a:buFont typeface="Wingdings" panose="05000000000000000000" pitchFamily="2" charset="2"/>
              <a:buNone/>
            </a:pPr>
            <a:r>
              <a:rPr lang="zh-CN" altLang="en-US" sz="2000" dirty="0">
                <a:latin typeface="Consolas" panose="020B0609020204030204" charset="0"/>
                <a:sym typeface="+mn-ea"/>
              </a:rPr>
              <a:t>    upper = string.ascii_uppercase          #大写字母</a:t>
            </a:r>
            <a:endParaRPr lang="zh-CN" altLang="en-US" sz="2000" strike="noStrike" kern="1200" baseline="0" noProof="1">
              <a:latin typeface="Consolas" panose="020B0609020204030204" charset="0"/>
            </a:endParaRPr>
          </a:p>
          <a:p>
            <a:pPr marL="0" indent="0" fontAlgn="base">
              <a:lnSpc>
                <a:spcPct val="100000"/>
              </a:lnSpc>
              <a:spcBef>
                <a:spcPts val="0"/>
              </a:spcBef>
              <a:buSzPct val="70000"/>
              <a:buNone/>
            </a:pPr>
            <a:r>
              <a:rPr lang="zh-CN" altLang="en-US" sz="2000" dirty="0">
                <a:latin typeface="Consolas" panose="020B0609020204030204" charset="0"/>
                <a:sym typeface="+mn-ea"/>
              </a:rPr>
              <a:t>    before = string.ascii_</a:t>
            </a:r>
            <a:r>
              <a:rPr lang="zh-CN" altLang="en-US" sz="2000" dirty="0" smtClean="0">
                <a:latin typeface="Consolas" panose="020B0609020204030204" charset="0"/>
                <a:sym typeface="+mn-ea"/>
              </a:rPr>
              <a:t>letters           #大小写</a:t>
            </a:r>
            <a:r>
              <a:rPr lang="zh-CN" altLang="en-US" sz="2000" dirty="0">
                <a:latin typeface="Consolas" panose="020B0609020204030204" charset="0"/>
                <a:sym typeface="+mn-ea"/>
              </a:rPr>
              <a:t>字母</a:t>
            </a:r>
            <a:endParaRPr lang="zh-CN" altLang="en-US" sz="2000" strike="noStrike" kern="1200" baseline="0" noProof="1">
              <a:latin typeface="Consolas" panose="020B0609020204030204" charset="0"/>
            </a:endParaRPr>
          </a:p>
          <a:p>
            <a:pPr marL="0" indent="0" defTabSz="914400" fontAlgn="base">
              <a:lnSpc>
                <a:spcPct val="100000"/>
              </a:lnSpc>
              <a:spcBef>
                <a:spcPts val="0"/>
              </a:spcBef>
              <a:buSzPct val="70000"/>
              <a:buFont typeface="Wingdings" panose="05000000000000000000" pitchFamily="2" charset="2"/>
              <a:buNone/>
            </a:pPr>
            <a:r>
              <a:rPr lang="zh-CN" altLang="en-US" sz="2000" dirty="0">
                <a:latin typeface="Consolas" panose="020B0609020204030204" charset="0"/>
                <a:sym typeface="+mn-ea"/>
              </a:rPr>
              <a:t>    after = lower[k:] + lower[:k] + upper[k:] + upper[:k</a:t>
            </a:r>
            <a:r>
              <a:rPr lang="zh-CN" altLang="en-US" sz="2000" dirty="0" smtClean="0">
                <a:latin typeface="Consolas" panose="020B0609020204030204" charset="0"/>
                <a:sym typeface="+mn-ea"/>
              </a:rPr>
              <a:t>]</a:t>
            </a:r>
            <a:r>
              <a:rPr lang="en-US" altLang="zh-CN" sz="2000" dirty="0" smtClean="0">
                <a:latin typeface="Consolas" panose="020B0609020204030204" charset="0"/>
                <a:sym typeface="+mn-ea"/>
              </a:rPr>
              <a:t>#</a:t>
            </a:r>
            <a:r>
              <a:rPr lang="zh-CN" altLang="en-US" sz="2000" dirty="0" smtClean="0">
                <a:latin typeface="Consolas" panose="020B0609020204030204" charset="0"/>
                <a:sym typeface="+mn-ea"/>
              </a:rPr>
              <a:t>切片实现循环移位</a:t>
            </a:r>
            <a:endParaRPr lang="zh-CN" altLang="en-US" sz="2000" strike="noStrike" kern="1200" baseline="0" noProof="1">
              <a:latin typeface="Consolas" panose="020B0609020204030204" charset="0"/>
            </a:endParaRPr>
          </a:p>
          <a:p>
            <a:pPr marL="0" indent="0" defTabSz="914400" fontAlgn="base">
              <a:lnSpc>
                <a:spcPct val="100000"/>
              </a:lnSpc>
              <a:spcBef>
                <a:spcPts val="0"/>
              </a:spcBef>
              <a:buSzPct val="70000"/>
              <a:buFont typeface="Wingdings" panose="05000000000000000000" pitchFamily="2" charset="2"/>
              <a:buNone/>
            </a:pPr>
            <a:r>
              <a:rPr lang="zh-CN" altLang="en-US" sz="2000" dirty="0">
                <a:latin typeface="Consolas" panose="020B0609020204030204" charset="0"/>
                <a:sym typeface="+mn-ea"/>
              </a:rPr>
              <a:t>    table = ''.maketrans(before, after)     #创建映射表</a:t>
            </a:r>
            <a:endParaRPr lang="zh-CN" altLang="en-US" sz="2000" strike="noStrike" kern="1200" baseline="0" noProof="1">
              <a:latin typeface="Consolas" panose="020B0609020204030204" charset="0"/>
            </a:endParaRPr>
          </a:p>
          <a:p>
            <a:pPr marL="0" indent="0" defTabSz="914400" fontAlgn="base">
              <a:lnSpc>
                <a:spcPct val="100000"/>
              </a:lnSpc>
              <a:spcBef>
                <a:spcPts val="0"/>
              </a:spcBef>
              <a:buSzPct val="70000"/>
              <a:buFont typeface="Wingdings" panose="05000000000000000000" pitchFamily="2" charset="2"/>
              <a:buNone/>
            </a:pPr>
            <a:r>
              <a:rPr lang="zh-CN" altLang="en-US" sz="2000" dirty="0">
                <a:latin typeface="Consolas" panose="020B0609020204030204" charset="0"/>
                <a:sym typeface="+mn-ea"/>
              </a:rPr>
              <a:t>    return s.translate(table)</a:t>
            </a:r>
            <a:endParaRPr lang="zh-CN" altLang="en-US" sz="2000" strike="noStrike" kern="1200" baseline="0" noProof="1">
              <a:latin typeface="Consolas" panose="020B0609020204030204" charset="0"/>
            </a:endParaRPr>
          </a:p>
          <a:p>
            <a:pPr marL="0" indent="0" defTabSz="914400" fontAlgn="base">
              <a:lnSpc>
                <a:spcPct val="100000"/>
              </a:lnSpc>
              <a:spcBef>
                <a:spcPts val="0"/>
              </a:spcBef>
              <a:buSzPct val="70000"/>
              <a:buFont typeface="Wingdings" panose="05000000000000000000" pitchFamily="2" charset="2"/>
              <a:buNone/>
            </a:pPr>
            <a:endParaRPr lang="zh-CN" altLang="en-US" sz="2000" strike="noStrike" kern="1200" baseline="0" noProof="1">
              <a:latin typeface="Consolas" panose="020B0609020204030204" charset="0"/>
            </a:endParaRPr>
          </a:p>
          <a:p>
            <a:pPr marL="0" indent="0" defTabSz="914400" fontAlgn="base">
              <a:lnSpc>
                <a:spcPct val="100000"/>
              </a:lnSpc>
              <a:spcBef>
                <a:spcPts val="0"/>
              </a:spcBef>
              <a:buSzPct val="70000"/>
              <a:buFont typeface="Wingdings" panose="05000000000000000000" pitchFamily="2" charset="2"/>
              <a:buNone/>
            </a:pPr>
            <a:r>
              <a:rPr lang="zh-CN" altLang="en-US" sz="2000" dirty="0">
                <a:latin typeface="Consolas" panose="020B0609020204030204" charset="0"/>
                <a:sym typeface="+mn-ea"/>
              </a:rPr>
              <a:t>&gt;&gt;&gt; s = "Python is a greate programming language. I like it!"</a:t>
            </a:r>
            <a:endParaRPr lang="zh-CN" altLang="en-US" sz="2000" strike="noStrike" kern="1200" baseline="0" noProof="1">
              <a:latin typeface="Consolas" panose="020B0609020204030204" charset="0"/>
            </a:endParaRPr>
          </a:p>
          <a:p>
            <a:pPr marL="0" indent="0" defTabSz="914400" fontAlgn="base">
              <a:lnSpc>
                <a:spcPct val="100000"/>
              </a:lnSpc>
              <a:spcBef>
                <a:spcPts val="0"/>
              </a:spcBef>
              <a:buSzPct val="70000"/>
              <a:buFont typeface="Wingdings" panose="05000000000000000000" pitchFamily="2" charset="2"/>
              <a:buNone/>
            </a:pPr>
            <a:r>
              <a:rPr lang="zh-CN" altLang="en-US" sz="2000" dirty="0">
                <a:latin typeface="Consolas" panose="020B0609020204030204" charset="0"/>
                <a:sym typeface="+mn-ea"/>
              </a:rPr>
              <a:t>&gt;&gt;&gt; kaisa(s, 3)</a:t>
            </a:r>
            <a:endParaRPr lang="zh-CN" altLang="en-US" sz="2000" strike="noStrike" kern="1200" baseline="0" noProof="1">
              <a:latin typeface="Consolas" panose="020B0609020204030204" charset="0"/>
            </a:endParaRPr>
          </a:p>
          <a:p>
            <a:pPr marL="0" indent="0" defTabSz="914400" fontAlgn="base">
              <a:lnSpc>
                <a:spcPct val="100000"/>
              </a:lnSpc>
              <a:spcBef>
                <a:spcPts val="0"/>
              </a:spcBef>
              <a:buSzPct val="70000"/>
              <a:buFont typeface="Wingdings" panose="05000000000000000000" pitchFamily="2" charset="2"/>
              <a:buNone/>
            </a:pPr>
            <a:r>
              <a:rPr lang="zh-CN" altLang="en-US" sz="2000" dirty="0">
                <a:solidFill>
                  <a:srgbClr val="00B0F0"/>
                </a:solidFill>
                <a:latin typeface="Consolas" panose="020B0609020204030204" charset="0"/>
                <a:sym typeface="+mn-ea"/>
              </a:rPr>
              <a:t>'Sbwkrq lv d juhdwh surjudpplqj odqjxdjh. L olnh lw</a:t>
            </a:r>
            <a:r>
              <a:rPr lang="zh-CN" altLang="en-US" sz="2000" dirty="0" smtClean="0">
                <a:solidFill>
                  <a:srgbClr val="00B0F0"/>
                </a:solidFill>
                <a:latin typeface="Consolas" panose="020B0609020204030204" charset="0"/>
                <a:sym typeface="+mn-ea"/>
              </a:rPr>
              <a:t>!‘</a:t>
            </a:r>
            <a:endParaRPr lang="zh-CN" altLang="en-US" sz="2000" dirty="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32</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023845176"/>
              </p:ext>
            </p:extLst>
          </p:nvPr>
        </p:nvGraphicFramePr>
        <p:xfrm>
          <a:off x="6450600" y="5961380"/>
          <a:ext cx="4320000" cy="762000"/>
        </p:xfrm>
        <a:graphic>
          <a:graphicData uri="http://schemas.openxmlformats.org/drawingml/2006/table">
            <a:tbl>
              <a:tblPr firstRow="1" bandRow="1">
                <a:tableStyleId>{5C22544A-7EE6-4342-B048-85BDC9FD1C3A}</a:tableStyleId>
              </a:tblPr>
              <a:tblGrid>
                <a:gridCol w="360000"/>
                <a:gridCol w="360000"/>
                <a:gridCol w="360000"/>
                <a:gridCol w="360000"/>
                <a:gridCol w="360000"/>
                <a:gridCol w="360000"/>
                <a:gridCol w="360000"/>
                <a:gridCol w="360000"/>
                <a:gridCol w="360000"/>
                <a:gridCol w="360000"/>
                <a:gridCol w="360000"/>
                <a:gridCol w="360000"/>
              </a:tblGrid>
              <a:tr h="324000">
                <a:tc>
                  <a:txBody>
                    <a:bodyPr/>
                    <a:lstStyle/>
                    <a:p>
                      <a:r>
                        <a:rPr lang="en-US" altLang="zh-CN" dirty="0" smtClean="0">
                          <a:solidFill>
                            <a:schemeClr val="tx1"/>
                          </a:solidFill>
                        </a:rPr>
                        <a:t>a</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b</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c</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x</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y</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dirty="0" smtClean="0">
                          <a:solidFill>
                            <a:schemeClr val="tx1"/>
                          </a:solidFill>
                        </a:rPr>
                        <a:t>z</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A</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C</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Z</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r>
                        <a:rPr lang="en-US" altLang="zh-CN" dirty="0" smtClean="0">
                          <a:solidFill>
                            <a:schemeClr val="tx1"/>
                          </a:solidFill>
                        </a:rPr>
                        <a:t>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a</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solidFill>
                            <a:schemeClr val="tx1"/>
                          </a:solidFill>
                        </a:rPr>
                        <a:t>b</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a:t>
            </a:r>
            <a:r>
              <a:rPr lang="en-US" altLang="zh-CN"/>
              <a:t>5</a:t>
            </a:r>
            <a:r>
              <a:rPr lang="zh-CN" altLang="en-US"/>
              <a:t>.6  strip()、rstrip()、lstrip()</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33</a:t>
            </a:fld>
            <a:endParaRPr lang="zh-CN" altLang="en-US"/>
          </a:p>
        </p:txBody>
      </p:sp>
      <p:sp>
        <p:nvSpPr>
          <p:cNvPr id="53250" name="文本占位符 40962"/>
          <p:cNvSpPr>
            <a:spLocks noGrp="1"/>
          </p:cNvSpPr>
          <p:nvPr>
            <p:ph idx="1"/>
          </p:nvPr>
        </p:nvSpPr>
        <p:spPr/>
        <p:txBody>
          <a:bodyPr anchor="t">
            <a:normAutofit lnSpcReduction="10000"/>
          </a:bodyPr>
          <a:lstStyle/>
          <a:p>
            <a:pPr defTabSz="914400" fontAlgn="auto">
              <a:lnSpc>
                <a:spcPct val="100000"/>
              </a:lnSpc>
              <a:spcBef>
                <a:spcPts val="0"/>
              </a:spcBef>
              <a:buSzPct val="70000"/>
              <a:buFont typeface="Wingdings" panose="05000000000000000000" charset="0"/>
              <a:buChar char=""/>
            </a:pPr>
            <a:r>
              <a:rPr lang="en-US" altLang="zh-CN" sz="2400" b="1" dirty="0">
                <a:latin typeface="宋体" panose="02010600030101010101" pitchFamily="2" charset="-122"/>
              </a:rPr>
              <a:t>strip()</a:t>
            </a:r>
            <a:r>
              <a:rPr lang="zh-CN" altLang="en-US" sz="2400" b="1" dirty="0">
                <a:latin typeface="宋体" panose="02010600030101010101" pitchFamily="2" charset="-122"/>
              </a:rPr>
              <a:t>、</a:t>
            </a:r>
            <a:r>
              <a:rPr lang="en-US" altLang="zh-CN" sz="2400" b="1" dirty="0" err="1">
                <a:latin typeface="宋体" panose="02010600030101010101" pitchFamily="2" charset="-122"/>
              </a:rPr>
              <a:t>rstrip</a:t>
            </a:r>
            <a:r>
              <a:rPr lang="en-US" altLang="zh-CN" sz="2400" b="1" dirty="0">
                <a:latin typeface="宋体" panose="02010600030101010101" pitchFamily="2" charset="-122"/>
              </a:rPr>
              <a:t>()</a:t>
            </a:r>
            <a:r>
              <a:rPr lang="zh-CN" altLang="en-US" sz="2400" b="1" dirty="0">
                <a:latin typeface="宋体" panose="02010600030101010101" pitchFamily="2" charset="-122"/>
              </a:rPr>
              <a:t>、</a:t>
            </a:r>
            <a:r>
              <a:rPr lang="en-US" altLang="zh-CN" sz="2400" b="1" dirty="0" err="1">
                <a:latin typeface="宋体" panose="02010600030101010101" pitchFamily="2" charset="-122"/>
              </a:rPr>
              <a:t>lstrip</a:t>
            </a:r>
            <a:r>
              <a:rPr lang="en-US" altLang="zh-CN" sz="2400" b="1" dirty="0">
                <a:latin typeface="宋体" panose="02010600030101010101" pitchFamily="2" charset="-122"/>
              </a:rPr>
              <a:t>()</a:t>
            </a:r>
          </a:p>
          <a:p>
            <a:pPr defTabSz="914400" fontAlgn="auto">
              <a:lnSpc>
                <a:spcPct val="100000"/>
              </a:lnSpc>
              <a:spcBef>
                <a:spcPts val="0"/>
              </a:spcBef>
              <a:buSzPct val="70000"/>
              <a:buFont typeface="Wingdings" panose="05000000000000000000" pitchFamily="2" charset="2"/>
              <a:buNone/>
            </a:pPr>
            <a:endParaRPr lang="en-US" altLang="zh-CN" sz="1800" b="1" dirty="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b="1" dirty="0">
                <a:latin typeface="Consolas" panose="020B0609020204030204" charset="0"/>
              </a:rPr>
              <a:t>&gt;&gt;&gt; s = " </a:t>
            </a:r>
            <a:r>
              <a:rPr lang="en-US" altLang="zh-CN" sz="2000" b="1" dirty="0" err="1">
                <a:latin typeface="Consolas" panose="020B0609020204030204" charset="0"/>
              </a:rPr>
              <a:t>abc</a:t>
            </a:r>
            <a:r>
              <a:rPr lang="en-US" altLang="zh-CN" sz="2000" b="1" dirty="0">
                <a:latin typeface="Consolas" panose="020B0609020204030204" charset="0"/>
              </a:rPr>
              <a:t>  "</a:t>
            </a:r>
          </a:p>
          <a:p>
            <a:pPr defTabSz="914400" fontAlgn="auto">
              <a:lnSpc>
                <a:spcPct val="100000"/>
              </a:lnSpc>
              <a:spcBef>
                <a:spcPts val="0"/>
              </a:spcBef>
              <a:buSzPct val="70000"/>
              <a:buFont typeface="Wingdings" panose="05000000000000000000" pitchFamily="2" charset="2"/>
              <a:buNone/>
            </a:pPr>
            <a:r>
              <a:rPr lang="en-US" altLang="zh-CN" sz="2000" b="1" dirty="0">
                <a:latin typeface="Consolas" panose="020B0609020204030204" charset="0"/>
              </a:rPr>
              <a:t>&gt;&gt;&gt; </a:t>
            </a:r>
            <a:r>
              <a:rPr lang="en-US" altLang="zh-CN" sz="2000" b="1" dirty="0" err="1">
                <a:latin typeface="Consolas" panose="020B0609020204030204" charset="0"/>
              </a:rPr>
              <a:t>s.strip</a:t>
            </a:r>
            <a:r>
              <a:rPr lang="en-US" altLang="zh-CN" sz="2000" b="1" dirty="0">
                <a:latin typeface="Consolas" panose="020B0609020204030204" charset="0"/>
              </a:rPr>
              <a:t>()                             #</a:t>
            </a:r>
            <a:r>
              <a:rPr lang="en-US" altLang="zh-CN" sz="2000" b="1" dirty="0" err="1">
                <a:latin typeface="Consolas" panose="020B0609020204030204" charset="0"/>
              </a:rPr>
              <a:t>删除空白字符</a:t>
            </a:r>
            <a:endParaRPr lang="en-US" altLang="zh-CN" sz="2000" b="1" dirty="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b="1" dirty="0">
                <a:solidFill>
                  <a:srgbClr val="00B0F0"/>
                </a:solidFill>
                <a:latin typeface="Consolas" panose="020B0609020204030204" charset="0"/>
                <a:sym typeface="宋体" panose="02010600030101010101" pitchFamily="2" charset="-122"/>
              </a:rPr>
              <a:t>'</a:t>
            </a:r>
            <a:r>
              <a:rPr lang="en-US" altLang="zh-CN" sz="2000" b="1" dirty="0" err="1">
                <a:solidFill>
                  <a:srgbClr val="00B0F0"/>
                </a:solidFill>
                <a:latin typeface="Consolas" panose="020B0609020204030204" charset="0"/>
              </a:rPr>
              <a:t>abc</a:t>
            </a:r>
            <a:r>
              <a:rPr lang="en-US" altLang="zh-CN" sz="2000" b="1" dirty="0">
                <a:solidFill>
                  <a:srgbClr val="00B0F0"/>
                </a:solidFill>
                <a:latin typeface="Consolas" panose="020B0609020204030204" charset="0"/>
                <a:sym typeface="宋体" panose="02010600030101010101" pitchFamily="2" charset="-122"/>
              </a:rPr>
              <a:t>'</a:t>
            </a:r>
            <a:endParaRPr lang="en-US" altLang="zh-CN" sz="2000" b="1" dirty="0">
              <a:solidFill>
                <a:srgbClr val="00B0F0"/>
              </a:solidFill>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b="1" dirty="0">
                <a:latin typeface="Consolas" panose="020B0609020204030204" charset="0"/>
              </a:rPr>
              <a:t>&gt;&gt;&gt; '\n\</a:t>
            </a:r>
            <a:r>
              <a:rPr lang="en-US" altLang="zh-CN" sz="2000" b="1" dirty="0" err="1">
                <a:latin typeface="Consolas" panose="020B0609020204030204" charset="0"/>
              </a:rPr>
              <a:t>nhello</a:t>
            </a:r>
            <a:r>
              <a:rPr lang="en-US" altLang="zh-CN" sz="2000" b="1" dirty="0">
                <a:latin typeface="Consolas" panose="020B0609020204030204" charset="0"/>
              </a:rPr>
              <a:t> world   \n\</a:t>
            </a:r>
            <a:r>
              <a:rPr lang="en-US" altLang="zh-CN" sz="2000" b="1" dirty="0" err="1">
                <a:latin typeface="Consolas" panose="020B0609020204030204" charset="0"/>
              </a:rPr>
              <a:t>n'.strip</a:t>
            </a:r>
            <a:r>
              <a:rPr lang="en-US" altLang="zh-CN" sz="2000" b="1" dirty="0">
                <a:latin typeface="Consolas" panose="020B0609020204030204" charset="0"/>
              </a:rPr>
              <a:t>()      #</a:t>
            </a:r>
            <a:r>
              <a:rPr lang="en-US" altLang="zh-CN" sz="2000" b="1" dirty="0" err="1">
                <a:latin typeface="Consolas" panose="020B0609020204030204" charset="0"/>
              </a:rPr>
              <a:t>删除空白字符</a:t>
            </a:r>
            <a:endParaRPr lang="en-US" altLang="zh-CN" sz="2000" b="1" dirty="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b="1" dirty="0">
                <a:solidFill>
                  <a:srgbClr val="00B0F0"/>
                </a:solidFill>
                <a:latin typeface="Consolas" panose="020B0609020204030204" charset="0"/>
              </a:rPr>
              <a:t>'hello world'</a:t>
            </a:r>
          </a:p>
          <a:p>
            <a:pPr defTabSz="914400" fontAlgn="auto">
              <a:lnSpc>
                <a:spcPct val="100000"/>
              </a:lnSpc>
              <a:spcBef>
                <a:spcPts val="0"/>
              </a:spcBef>
              <a:buSzPct val="70000"/>
              <a:buFont typeface="Wingdings" panose="05000000000000000000" pitchFamily="2" charset="2"/>
              <a:buNone/>
            </a:pPr>
            <a:r>
              <a:rPr lang="en-US" altLang="zh-CN" sz="2000" b="1" dirty="0">
                <a:latin typeface="Consolas" panose="020B0609020204030204" charset="0"/>
              </a:rPr>
              <a:t>&gt;&gt;&gt; "</a:t>
            </a:r>
            <a:r>
              <a:rPr lang="en-US" altLang="zh-CN" sz="2000" b="1" dirty="0" err="1">
                <a:latin typeface="Consolas" panose="020B0609020204030204" charset="0"/>
              </a:rPr>
              <a:t>aaaassddf</a:t>
            </a:r>
            <a:r>
              <a:rPr lang="en-US" altLang="zh-CN" sz="2000" b="1" dirty="0">
                <a:latin typeface="Consolas" panose="020B0609020204030204" charset="0"/>
              </a:rPr>
              <a:t>".strip("a")                #</a:t>
            </a:r>
            <a:r>
              <a:rPr lang="en-US" altLang="zh-CN" sz="2000" b="1" dirty="0" err="1">
                <a:latin typeface="Consolas" panose="020B0609020204030204" charset="0"/>
              </a:rPr>
              <a:t>删除指定字符</a:t>
            </a:r>
            <a:endParaRPr lang="en-US" altLang="zh-CN" sz="2000" b="1" dirty="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b="1" dirty="0">
                <a:solidFill>
                  <a:srgbClr val="00B0F0"/>
                </a:solidFill>
                <a:latin typeface="Consolas" panose="020B0609020204030204" charset="0"/>
                <a:sym typeface="宋体" panose="02010600030101010101" pitchFamily="2" charset="-122"/>
              </a:rPr>
              <a:t>'</a:t>
            </a:r>
            <a:r>
              <a:rPr lang="en-US" altLang="zh-CN" sz="2000" b="1" dirty="0" err="1">
                <a:solidFill>
                  <a:srgbClr val="00B0F0"/>
                </a:solidFill>
                <a:latin typeface="Consolas" panose="020B0609020204030204" charset="0"/>
              </a:rPr>
              <a:t>ssddf</a:t>
            </a:r>
            <a:r>
              <a:rPr lang="en-US" altLang="zh-CN" sz="2000" b="1" dirty="0">
                <a:solidFill>
                  <a:srgbClr val="00B0F0"/>
                </a:solidFill>
                <a:latin typeface="Consolas" panose="020B0609020204030204" charset="0"/>
                <a:sym typeface="宋体" panose="02010600030101010101" pitchFamily="2" charset="-122"/>
              </a:rPr>
              <a:t>'</a:t>
            </a:r>
            <a:endParaRPr lang="en-US" altLang="zh-CN" sz="2000" b="1" dirty="0">
              <a:solidFill>
                <a:srgbClr val="00B0F0"/>
              </a:solidFill>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b="1" dirty="0">
                <a:latin typeface="Consolas" panose="020B0609020204030204" charset="0"/>
              </a:rPr>
              <a:t>&gt;&gt;&gt; "</a:t>
            </a:r>
            <a:r>
              <a:rPr lang="en-US" altLang="zh-CN" sz="2000" b="1" dirty="0" err="1">
                <a:latin typeface="Consolas" panose="020B0609020204030204" charset="0"/>
              </a:rPr>
              <a:t>aaaassddf</a:t>
            </a:r>
            <a:r>
              <a:rPr lang="en-US" altLang="zh-CN" sz="2000" b="1" dirty="0">
                <a:latin typeface="Consolas" panose="020B0609020204030204" charset="0"/>
              </a:rPr>
              <a:t>".strip("</a:t>
            </a:r>
            <a:r>
              <a:rPr lang="en-US" altLang="zh-CN" sz="2000" b="1" dirty="0" err="1">
                <a:latin typeface="Consolas" panose="020B0609020204030204" charset="0"/>
              </a:rPr>
              <a:t>af</a:t>
            </a:r>
            <a:r>
              <a:rPr lang="en-US" altLang="zh-CN" sz="2000" b="1" dirty="0">
                <a:latin typeface="Consolas" panose="020B0609020204030204" charset="0"/>
              </a:rPr>
              <a:t>")</a:t>
            </a:r>
          </a:p>
          <a:p>
            <a:pPr defTabSz="914400" fontAlgn="auto">
              <a:lnSpc>
                <a:spcPct val="100000"/>
              </a:lnSpc>
              <a:spcBef>
                <a:spcPts val="0"/>
              </a:spcBef>
              <a:buSzPct val="70000"/>
              <a:buFont typeface="Wingdings" panose="05000000000000000000" pitchFamily="2" charset="2"/>
              <a:buNone/>
            </a:pPr>
            <a:r>
              <a:rPr lang="en-US" altLang="zh-CN" sz="2000" b="1" dirty="0">
                <a:solidFill>
                  <a:srgbClr val="00B0F0"/>
                </a:solidFill>
                <a:latin typeface="Consolas" panose="020B0609020204030204" charset="0"/>
                <a:sym typeface="宋体" panose="02010600030101010101" pitchFamily="2" charset="-122"/>
              </a:rPr>
              <a:t>'</a:t>
            </a:r>
            <a:r>
              <a:rPr lang="en-US" altLang="zh-CN" sz="2000" b="1" dirty="0" err="1">
                <a:solidFill>
                  <a:srgbClr val="00B0F0"/>
                </a:solidFill>
                <a:latin typeface="Consolas" panose="020B0609020204030204" charset="0"/>
              </a:rPr>
              <a:t>ssdd</a:t>
            </a:r>
            <a:r>
              <a:rPr lang="en-US" altLang="zh-CN" sz="2000" b="1" dirty="0">
                <a:solidFill>
                  <a:srgbClr val="00B0F0"/>
                </a:solidFill>
                <a:latin typeface="Consolas" panose="020B0609020204030204" charset="0"/>
              </a:rPr>
              <a:t>'</a:t>
            </a:r>
          </a:p>
          <a:p>
            <a:pPr defTabSz="914400" fontAlgn="auto">
              <a:lnSpc>
                <a:spcPct val="100000"/>
              </a:lnSpc>
              <a:spcBef>
                <a:spcPts val="0"/>
              </a:spcBef>
              <a:buSzPct val="70000"/>
              <a:buFont typeface="Wingdings" panose="05000000000000000000" pitchFamily="2" charset="2"/>
              <a:buNone/>
            </a:pPr>
            <a:r>
              <a:rPr lang="en-US" altLang="zh-CN" sz="2000" b="1" dirty="0">
                <a:latin typeface="Consolas" panose="020B0609020204030204" charset="0"/>
              </a:rPr>
              <a:t>&gt;&gt;&gt; "</a:t>
            </a:r>
            <a:r>
              <a:rPr lang="en-US" altLang="zh-CN" sz="2000" b="1" dirty="0" err="1">
                <a:latin typeface="Consolas" panose="020B0609020204030204" charset="0"/>
              </a:rPr>
              <a:t>aaaassddfaaa</a:t>
            </a:r>
            <a:r>
              <a:rPr lang="en-US" altLang="zh-CN" sz="2000" b="1" dirty="0">
                <a:latin typeface="Consolas" panose="020B0609020204030204" charset="0"/>
              </a:rPr>
              <a:t>".</a:t>
            </a:r>
            <a:r>
              <a:rPr lang="en-US" altLang="zh-CN" sz="2000" b="1" dirty="0" err="1">
                <a:latin typeface="Consolas" panose="020B0609020204030204" charset="0"/>
              </a:rPr>
              <a:t>rstrip</a:t>
            </a:r>
            <a:r>
              <a:rPr lang="en-US" altLang="zh-CN" sz="2000" b="1" dirty="0">
                <a:latin typeface="Consolas" panose="020B0609020204030204" charset="0"/>
              </a:rPr>
              <a:t>("a")            #</a:t>
            </a:r>
            <a:r>
              <a:rPr lang="en-US" altLang="zh-CN" sz="2000" b="1" dirty="0" err="1">
                <a:latin typeface="Consolas" panose="020B0609020204030204" charset="0"/>
              </a:rPr>
              <a:t>删除字符串右端指定字符</a:t>
            </a:r>
            <a:endParaRPr lang="en-US" altLang="zh-CN" sz="2000" b="1" dirty="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b="1" dirty="0">
                <a:solidFill>
                  <a:srgbClr val="00B0F0"/>
                </a:solidFill>
                <a:latin typeface="Consolas" panose="020B0609020204030204" charset="0"/>
              </a:rPr>
              <a:t>'</a:t>
            </a:r>
            <a:r>
              <a:rPr lang="en-US" altLang="zh-CN" sz="2000" b="1" dirty="0" err="1">
                <a:solidFill>
                  <a:srgbClr val="00B0F0"/>
                </a:solidFill>
                <a:latin typeface="Consolas" panose="020B0609020204030204" charset="0"/>
              </a:rPr>
              <a:t>aaaassddf</a:t>
            </a:r>
            <a:r>
              <a:rPr lang="en-US" altLang="zh-CN" sz="2000" b="1" dirty="0">
                <a:solidFill>
                  <a:srgbClr val="00B0F0"/>
                </a:solidFill>
                <a:latin typeface="Consolas" panose="020B0609020204030204" charset="0"/>
              </a:rPr>
              <a:t>'</a:t>
            </a:r>
          </a:p>
          <a:p>
            <a:pPr defTabSz="914400" fontAlgn="auto">
              <a:lnSpc>
                <a:spcPct val="100000"/>
              </a:lnSpc>
              <a:spcBef>
                <a:spcPts val="0"/>
              </a:spcBef>
              <a:buSzPct val="70000"/>
              <a:buFont typeface="Wingdings" panose="05000000000000000000" pitchFamily="2" charset="2"/>
              <a:buNone/>
            </a:pPr>
            <a:r>
              <a:rPr lang="en-US" altLang="zh-CN" sz="2000" b="1" dirty="0">
                <a:latin typeface="Consolas" panose="020B0609020204030204" charset="0"/>
              </a:rPr>
              <a:t>&gt;&gt;&gt; "</a:t>
            </a:r>
            <a:r>
              <a:rPr lang="en-US" altLang="zh-CN" sz="2000" b="1" dirty="0" err="1">
                <a:latin typeface="Consolas" panose="020B0609020204030204" charset="0"/>
              </a:rPr>
              <a:t>aaaassddfaaa</a:t>
            </a:r>
            <a:r>
              <a:rPr lang="en-US" altLang="zh-CN" sz="2000" b="1" dirty="0">
                <a:latin typeface="Consolas" panose="020B0609020204030204" charset="0"/>
              </a:rPr>
              <a:t>".</a:t>
            </a:r>
            <a:r>
              <a:rPr lang="en-US" altLang="zh-CN" sz="2000" b="1" dirty="0" err="1">
                <a:latin typeface="Consolas" panose="020B0609020204030204" charset="0"/>
              </a:rPr>
              <a:t>lstrip</a:t>
            </a:r>
            <a:r>
              <a:rPr lang="en-US" altLang="zh-CN" sz="2000" b="1" dirty="0">
                <a:latin typeface="Consolas" panose="020B0609020204030204" charset="0"/>
              </a:rPr>
              <a:t>("a")            #</a:t>
            </a:r>
            <a:r>
              <a:rPr lang="en-US" altLang="zh-CN" sz="2000" b="1" dirty="0" err="1">
                <a:latin typeface="Consolas" panose="020B0609020204030204" charset="0"/>
              </a:rPr>
              <a:t>删除字符串左端指定字符</a:t>
            </a:r>
            <a:endParaRPr lang="en-US" altLang="zh-CN" sz="2000" b="1" dirty="0">
              <a:latin typeface="Consolas" panose="020B0609020204030204" charset="0"/>
            </a:endParaRPr>
          </a:p>
          <a:p>
            <a:pPr defTabSz="914400" fontAlgn="auto">
              <a:lnSpc>
                <a:spcPct val="100000"/>
              </a:lnSpc>
              <a:spcBef>
                <a:spcPts val="0"/>
              </a:spcBef>
              <a:buSzPct val="70000"/>
              <a:buFont typeface="Wingdings" panose="05000000000000000000" pitchFamily="2" charset="2"/>
              <a:buNone/>
            </a:pPr>
            <a:r>
              <a:rPr lang="en-US" altLang="zh-CN" sz="2000" b="1" dirty="0">
                <a:solidFill>
                  <a:srgbClr val="00B0F0"/>
                </a:solidFill>
                <a:latin typeface="Consolas" panose="020B0609020204030204" charset="0"/>
              </a:rPr>
              <a:t>'</a:t>
            </a:r>
            <a:r>
              <a:rPr lang="en-US" altLang="zh-CN" sz="2000" b="1" dirty="0" err="1">
                <a:solidFill>
                  <a:srgbClr val="00B0F0"/>
                </a:solidFill>
                <a:latin typeface="Consolas" panose="020B0609020204030204" charset="0"/>
              </a:rPr>
              <a:t>ssddfaaa</a:t>
            </a:r>
            <a:r>
              <a:rPr lang="en-US" altLang="zh-CN" sz="2000" b="1" dirty="0">
                <a:solidFill>
                  <a:srgbClr val="00B0F0"/>
                </a:solidFill>
                <a:latin typeface="Consolas" panose="020B0609020204030204"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a:t>
            </a:r>
            <a:r>
              <a:rPr lang="en-US" altLang="zh-CN"/>
              <a:t>5</a:t>
            </a:r>
            <a:r>
              <a:rPr lang="zh-CN" altLang="en-US"/>
              <a:t>.6  strip()、rstrip()、lstrip()</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34</a:t>
            </a:fld>
            <a:endParaRPr lang="zh-CN" altLang="en-US"/>
          </a:p>
        </p:txBody>
      </p:sp>
      <p:sp>
        <p:nvSpPr>
          <p:cNvPr id="5" name="内容占位符 4"/>
          <p:cNvSpPr>
            <a:spLocks noGrp="1"/>
          </p:cNvSpPr>
          <p:nvPr>
            <p:ph idx="1"/>
          </p:nvPr>
        </p:nvSpPr>
        <p:spPr>
          <a:xfrm>
            <a:off x="776605" y="1257300"/>
            <a:ext cx="10215245" cy="4847590"/>
          </a:xfrm>
        </p:spPr>
        <p:txBody>
          <a:bodyPr>
            <a:normAutofit/>
          </a:bodyPr>
          <a:lstStyle/>
          <a:p>
            <a:pPr marL="498475" indent="-471170" fontAlgn="base">
              <a:lnSpc>
                <a:spcPct val="100000"/>
              </a:lnSpc>
              <a:spcBef>
                <a:spcPts val="0"/>
              </a:spcBef>
              <a:buFont typeface="Wingdings" panose="05000000000000000000" charset="0"/>
              <a:buChar char=""/>
            </a:pPr>
            <a:r>
              <a:rPr lang="zh-CN" altLang="en-US" sz="2400" b="1" strike="noStrike" noProof="1"/>
              <a:t>这三个函数的</a:t>
            </a:r>
            <a:r>
              <a:rPr lang="zh-CN" altLang="en-US" sz="2400" b="1" strike="noStrike" noProof="1">
                <a:solidFill>
                  <a:srgbClr val="FF0000"/>
                </a:solidFill>
              </a:rPr>
              <a:t>参数指定的字符串并不作为一个整体对待</a:t>
            </a:r>
            <a:r>
              <a:rPr lang="zh-CN" altLang="en-US" sz="2400" b="1" strike="noStrike" noProof="1"/>
              <a:t>，而是在原字符串的两侧、右侧、左侧删除参数字符串中包含的所有字符，</a:t>
            </a:r>
            <a:r>
              <a:rPr lang="zh-CN" altLang="en-US" sz="2400" b="1" strike="noStrike" noProof="1">
                <a:solidFill>
                  <a:srgbClr val="FF0000"/>
                </a:solidFill>
              </a:rPr>
              <a:t>一层一层地从外往里扒</a:t>
            </a:r>
            <a:r>
              <a:rPr lang="zh-CN" altLang="en-US" sz="2400" b="1" strike="noStrike" noProof="1"/>
              <a:t>。</a:t>
            </a:r>
          </a:p>
          <a:p>
            <a:pPr marL="0" indent="0" fontAlgn="base">
              <a:lnSpc>
                <a:spcPct val="100000"/>
              </a:lnSpc>
              <a:spcBef>
                <a:spcPts val="0"/>
              </a:spcBef>
              <a:buNone/>
            </a:pPr>
            <a:endParaRPr lang="zh-CN" altLang="en-US" sz="2000" b="1" strike="noStrike" noProof="1">
              <a:latin typeface="Consolas" panose="020B0609020204030204" charset="0"/>
            </a:endParaRPr>
          </a:p>
          <a:p>
            <a:pPr marL="0" indent="0" fontAlgn="base">
              <a:lnSpc>
                <a:spcPct val="100000"/>
              </a:lnSpc>
              <a:spcBef>
                <a:spcPts val="0"/>
              </a:spcBef>
              <a:buNone/>
            </a:pPr>
            <a:r>
              <a:rPr lang="zh-CN" altLang="en-US" sz="2000" b="1" strike="noStrike" noProof="1">
                <a:latin typeface="Consolas" panose="020B0609020204030204" charset="0"/>
              </a:rPr>
              <a:t>&gt;&gt;&gt; 'aabbccddeeeffg'.strip('gbaefcd')</a:t>
            </a:r>
          </a:p>
          <a:p>
            <a:pPr marL="0" indent="0" fontAlgn="base">
              <a:lnSpc>
                <a:spcPct val="100000"/>
              </a:lnSpc>
              <a:spcBef>
                <a:spcPts val="0"/>
              </a:spcBef>
              <a:buNone/>
            </a:pPr>
            <a:r>
              <a:rPr lang="zh-CN" altLang="en-US" sz="2000" b="1" strike="noStrike" noProof="1">
                <a:solidFill>
                  <a:srgbClr val="00B0F0"/>
                </a:solidFill>
                <a:latin typeface="Consolas" panose="020B0609020204030204"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a:t>
            </a:r>
            <a:r>
              <a:rPr lang="en-US" altLang="zh-CN"/>
              <a:t>5</a:t>
            </a:r>
            <a:r>
              <a:rPr lang="zh-CN" altLang="en-US"/>
              <a:t>.7  startswith()、endswith()</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35</a:t>
            </a:fld>
            <a:endParaRPr lang="zh-CN" altLang="en-US"/>
          </a:p>
        </p:txBody>
      </p:sp>
      <p:sp>
        <p:nvSpPr>
          <p:cNvPr id="59394" name="内容占位符 2"/>
          <p:cNvSpPr>
            <a:spLocks noGrp="1"/>
          </p:cNvSpPr>
          <p:nvPr>
            <p:ph idx="1"/>
          </p:nvPr>
        </p:nvSpPr>
        <p:spPr>
          <a:xfrm>
            <a:off x="748665" y="1166495"/>
            <a:ext cx="11089005" cy="4525645"/>
          </a:xfrm>
        </p:spPr>
        <p:txBody>
          <a:bodyPr anchor="t"/>
          <a:lstStyle/>
          <a:p>
            <a:pPr defTabSz="914400">
              <a:lnSpc>
                <a:spcPct val="150000"/>
              </a:lnSpc>
              <a:spcBef>
                <a:spcPct val="0"/>
              </a:spcBef>
              <a:buSzPct val="70000"/>
              <a:buFont typeface="Wingdings" panose="05000000000000000000" charset="0"/>
              <a:buChar char=""/>
            </a:pPr>
            <a:r>
              <a:rPr lang="en-US" altLang="x-none" sz="2400" b="1" dirty="0">
                <a:latin typeface="宋体" panose="02010600030101010101" pitchFamily="2" charset="-122"/>
                <a:sym typeface="Arial" panose="020B0604020202020204" pitchFamily="34" charset="0"/>
              </a:rPr>
              <a:t>s.start</a:t>
            </a:r>
            <a:r>
              <a:rPr lang="zh-CN" altLang="en-US" sz="2400" b="1" dirty="0">
                <a:latin typeface="宋体" panose="02010600030101010101" pitchFamily="2" charset="-122"/>
                <a:sym typeface="Arial" panose="020B0604020202020204" pitchFamily="34" charset="0"/>
              </a:rPr>
              <a:t>s</a:t>
            </a:r>
            <a:r>
              <a:rPr lang="en-US" altLang="x-none" sz="2400" b="1" dirty="0">
                <a:latin typeface="宋体" panose="02010600030101010101" pitchFamily="2" charset="-122"/>
                <a:sym typeface="Arial" panose="020B0604020202020204" pitchFamily="34" charset="0"/>
              </a:rPr>
              <a:t>with(t)</a:t>
            </a:r>
            <a:r>
              <a:rPr lang="zh-CN" altLang="en-US" sz="2400" b="1" dirty="0">
                <a:latin typeface="宋体" panose="02010600030101010101" pitchFamily="2" charset="-122"/>
                <a:sym typeface="Arial" panose="020B0604020202020204" pitchFamily="34" charset="0"/>
              </a:rPr>
              <a:t>、</a:t>
            </a:r>
            <a:r>
              <a:rPr lang="en-US" altLang="x-none" sz="2400" b="1" dirty="0">
                <a:latin typeface="宋体" panose="02010600030101010101" pitchFamily="2" charset="-122"/>
                <a:sym typeface="Arial" panose="020B0604020202020204" pitchFamily="34" charset="0"/>
              </a:rPr>
              <a:t>s.endswith(t)</a:t>
            </a:r>
            <a:r>
              <a:rPr lang="zh-CN" altLang="en-US" sz="2400" b="1" dirty="0">
                <a:latin typeface="宋体" panose="02010600030101010101" pitchFamily="2" charset="-122"/>
                <a:sym typeface="Arial" panose="020B0604020202020204" pitchFamily="34" charset="0"/>
              </a:rPr>
              <a:t>，判断字符串是否以指定字符串开始或结束</a:t>
            </a:r>
            <a:endParaRPr lang="zh-CN" altLang="en-US" sz="2400" b="1" dirty="0">
              <a:latin typeface="宋体" panose="02010600030101010101" pitchFamily="2" charset="-122"/>
            </a:endParaRPr>
          </a:p>
          <a:p>
            <a:pPr defTabSz="914400">
              <a:lnSpc>
                <a:spcPct val="100000"/>
              </a:lnSpc>
              <a:spcBef>
                <a:spcPct val="0"/>
              </a:spcBef>
              <a:buSzPct val="70000"/>
              <a:buFont typeface="Wingdings" panose="05000000000000000000" pitchFamily="2" charset="2"/>
              <a:buNone/>
            </a:pPr>
            <a:endParaRPr lang="zh-CN" altLang="en-US" sz="1800" b="1" dirty="0">
              <a:latin typeface="Times New Roman" panose="02020603050405020304" pitchFamily="2"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2000" b="1" dirty="0">
                <a:latin typeface="Times New Roman" panose="02020603050405020304" pitchFamily="2" charset="0"/>
                <a:sym typeface="Arial" panose="020B0604020202020204" pitchFamily="34" charset="0"/>
              </a:rPr>
              <a:t>&gt;&gt;&gt; s = 'Beautiful is better than ugly.'</a:t>
            </a:r>
          </a:p>
          <a:p>
            <a:pPr defTabSz="914400">
              <a:lnSpc>
                <a:spcPct val="100000"/>
              </a:lnSpc>
              <a:spcBef>
                <a:spcPct val="0"/>
              </a:spcBef>
              <a:buSzPct val="70000"/>
              <a:buFont typeface="Wingdings" panose="05000000000000000000" pitchFamily="2" charset="2"/>
              <a:buNone/>
            </a:pPr>
            <a:r>
              <a:rPr lang="zh-CN" altLang="en-US" sz="2000" b="1" dirty="0">
                <a:latin typeface="Times New Roman" panose="02020603050405020304" pitchFamily="2" charset="0"/>
                <a:sym typeface="Arial" panose="020B0604020202020204" pitchFamily="34" charset="0"/>
              </a:rPr>
              <a:t>&gt;&gt;&gt; s.startswith('Be')             #检测整个字符串</a:t>
            </a:r>
          </a:p>
          <a:p>
            <a:pPr defTabSz="914400">
              <a:lnSpc>
                <a:spcPct val="100000"/>
              </a:lnSpc>
              <a:spcBef>
                <a:spcPct val="0"/>
              </a:spcBef>
              <a:buSzPct val="70000"/>
              <a:buFont typeface="Wingdings" panose="05000000000000000000" pitchFamily="2" charset="2"/>
              <a:buNone/>
            </a:pPr>
            <a:r>
              <a:rPr lang="zh-CN" altLang="en-US" sz="2000" b="1" dirty="0">
                <a:solidFill>
                  <a:srgbClr val="00B0F0"/>
                </a:solidFill>
                <a:latin typeface="Times New Roman" panose="02020603050405020304" pitchFamily="2" charset="0"/>
                <a:sym typeface="Arial" panose="020B0604020202020204" pitchFamily="34" charset="0"/>
              </a:rPr>
              <a:t>True</a:t>
            </a:r>
          </a:p>
          <a:p>
            <a:pPr defTabSz="914400">
              <a:lnSpc>
                <a:spcPct val="100000"/>
              </a:lnSpc>
              <a:spcBef>
                <a:spcPct val="0"/>
              </a:spcBef>
              <a:buSzPct val="70000"/>
              <a:buFont typeface="Wingdings" panose="05000000000000000000" pitchFamily="2" charset="2"/>
              <a:buNone/>
            </a:pPr>
            <a:r>
              <a:rPr lang="zh-CN" altLang="en-US" sz="2000" b="1" dirty="0">
                <a:latin typeface="Times New Roman" panose="02020603050405020304" pitchFamily="2" charset="0"/>
                <a:sym typeface="Arial" panose="020B0604020202020204" pitchFamily="34" charset="0"/>
              </a:rPr>
              <a:t>&gt;&gt;&gt; s.startswith('Be', 5)         #指定检测范围起始位置</a:t>
            </a:r>
          </a:p>
          <a:p>
            <a:pPr defTabSz="914400">
              <a:lnSpc>
                <a:spcPct val="100000"/>
              </a:lnSpc>
              <a:spcBef>
                <a:spcPct val="0"/>
              </a:spcBef>
              <a:buSzPct val="70000"/>
              <a:buFont typeface="Wingdings" panose="05000000000000000000" pitchFamily="2" charset="2"/>
              <a:buNone/>
            </a:pPr>
            <a:r>
              <a:rPr lang="zh-CN" altLang="en-US" sz="2000" b="1" dirty="0">
                <a:solidFill>
                  <a:srgbClr val="00B0F0"/>
                </a:solidFill>
                <a:latin typeface="Times New Roman" panose="02020603050405020304" pitchFamily="2" charset="0"/>
                <a:sym typeface="Arial" panose="020B0604020202020204" pitchFamily="34" charset="0"/>
              </a:rPr>
              <a:t>False</a:t>
            </a:r>
          </a:p>
          <a:p>
            <a:pPr defTabSz="914400">
              <a:lnSpc>
                <a:spcPct val="100000"/>
              </a:lnSpc>
              <a:spcBef>
                <a:spcPct val="0"/>
              </a:spcBef>
              <a:buSzPct val="70000"/>
              <a:buFont typeface="Wingdings" panose="05000000000000000000" pitchFamily="2" charset="2"/>
              <a:buNone/>
            </a:pPr>
            <a:r>
              <a:rPr lang="zh-CN" altLang="en-US" sz="2000" b="1" dirty="0">
                <a:latin typeface="Times New Roman" panose="02020603050405020304" pitchFamily="2" charset="0"/>
                <a:sym typeface="Arial" panose="020B0604020202020204" pitchFamily="34" charset="0"/>
              </a:rPr>
              <a:t>&gt;&gt;&gt; s.startswith('Be', 0, 5)     #指定检测范围起始和结束位置</a:t>
            </a:r>
          </a:p>
          <a:p>
            <a:pPr defTabSz="914400">
              <a:lnSpc>
                <a:spcPct val="100000"/>
              </a:lnSpc>
              <a:spcBef>
                <a:spcPct val="0"/>
              </a:spcBef>
              <a:buSzPct val="70000"/>
              <a:buFont typeface="Wingdings" panose="05000000000000000000" pitchFamily="2" charset="2"/>
              <a:buNone/>
            </a:pPr>
            <a:r>
              <a:rPr lang="zh-CN" altLang="en-US" sz="2000" b="1" dirty="0">
                <a:solidFill>
                  <a:srgbClr val="00B0F0"/>
                </a:solidFill>
                <a:latin typeface="Times New Roman" panose="02020603050405020304" pitchFamily="2" charset="0"/>
                <a:sym typeface="Arial" panose="020B0604020202020204" pitchFamily="34" charset="0"/>
              </a:rPr>
              <a:t>True</a:t>
            </a:r>
          </a:p>
          <a:p>
            <a:pPr defTabSz="914400">
              <a:lnSpc>
                <a:spcPct val="100000"/>
              </a:lnSpc>
              <a:spcBef>
                <a:spcPct val="0"/>
              </a:spcBef>
              <a:buSzPct val="70000"/>
              <a:buFont typeface="Wingdings" panose="05000000000000000000" pitchFamily="2" charset="2"/>
              <a:buNone/>
            </a:pPr>
            <a:r>
              <a:rPr lang="zh-CN" altLang="en-US" sz="2000" b="1" dirty="0">
                <a:latin typeface="Times New Roman" panose="02020603050405020304" pitchFamily="2" charset="0"/>
                <a:sym typeface="Arial" panose="020B0604020202020204" pitchFamily="34" charset="0"/>
              </a:rPr>
              <a:t>&gt;&gt;&gt; </a:t>
            </a:r>
            <a:r>
              <a:rPr lang="zh-CN" altLang="en-US" sz="2000" b="1" dirty="0">
                <a:solidFill>
                  <a:srgbClr val="FF0000"/>
                </a:solidFill>
                <a:latin typeface="Times New Roman" panose="02020603050405020304" pitchFamily="2" charset="0"/>
                <a:sym typeface="Arial" panose="020B0604020202020204" pitchFamily="34" charset="0"/>
              </a:rPr>
              <a:t>import os</a:t>
            </a:r>
            <a:endParaRPr lang="zh-CN" altLang="en-US" sz="2000" b="1" dirty="0">
              <a:solidFill>
                <a:srgbClr val="FF0000"/>
              </a:solidFill>
              <a:latin typeface="Times New Roman" panose="02020603050405020304" pitchFamily="2" charset="0"/>
            </a:endParaRPr>
          </a:p>
          <a:p>
            <a:pPr defTabSz="914400">
              <a:lnSpc>
                <a:spcPct val="100000"/>
              </a:lnSpc>
              <a:spcBef>
                <a:spcPct val="0"/>
              </a:spcBef>
              <a:buSzPct val="70000"/>
              <a:buFont typeface="Wingdings" panose="05000000000000000000" pitchFamily="2" charset="2"/>
              <a:buNone/>
            </a:pPr>
            <a:r>
              <a:rPr lang="zh-CN" altLang="en-US" sz="2000" b="1" dirty="0">
                <a:solidFill>
                  <a:srgbClr val="FF0000"/>
                </a:solidFill>
                <a:latin typeface="Times New Roman" panose="02020603050405020304" pitchFamily="2" charset="0"/>
                <a:sym typeface="Arial" panose="020B0604020202020204" pitchFamily="34" charset="0"/>
              </a:rPr>
              <a:t>&gt;&gt;&gt; [filename for filename in os.listdir(r'c:\\') if filename.endswith(('.bmp','.jpg','.gif'))]</a:t>
            </a:r>
            <a:endParaRPr lang="zh-CN" altLang="en-US" sz="2000" b="1" dirty="0">
              <a:solidFill>
                <a:srgbClr val="FF0000"/>
              </a:solidFill>
              <a:latin typeface="Times New Roman" panose="02020603050405020304" pitchFamily="2"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a:t>7.</a:t>
            </a:r>
            <a:r>
              <a:rPr lang="en-US" altLang="zh-CN" sz="3200"/>
              <a:t>5</a:t>
            </a:r>
            <a:r>
              <a:rPr lang="zh-CN" altLang="en-US" sz="3200"/>
              <a:t>.8  isalnum()、isalpha()、isdigit()、isspace()、isupper()、islower()</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36</a:t>
            </a:fld>
            <a:endParaRPr lang="zh-CN" altLang="en-US"/>
          </a:p>
        </p:txBody>
      </p:sp>
      <p:sp>
        <p:nvSpPr>
          <p:cNvPr id="5" name="内容占位符 4"/>
          <p:cNvSpPr>
            <a:spLocks noGrp="1"/>
          </p:cNvSpPr>
          <p:nvPr>
            <p:ph idx="1"/>
          </p:nvPr>
        </p:nvSpPr>
        <p:spPr>
          <a:xfrm>
            <a:off x="683895" y="1146810"/>
            <a:ext cx="10811510" cy="4526280"/>
          </a:xfrm>
        </p:spPr>
        <p:txBody>
          <a:bodyPr>
            <a:normAutofit lnSpcReduction="10000"/>
          </a:bodyPr>
          <a:lstStyle/>
          <a:p>
            <a:pPr marL="438785" indent="-438785" fontAlgn="base">
              <a:lnSpc>
                <a:spcPct val="150000"/>
              </a:lnSpc>
              <a:spcBef>
                <a:spcPts val="0"/>
              </a:spcBef>
              <a:buFont typeface="Wingdings" panose="05000000000000000000" charset="0"/>
              <a:buChar char="n"/>
            </a:pPr>
            <a:r>
              <a:rPr lang="zh-CN" altLang="en-US" sz="2400" b="1" strike="noStrike" noProof="1"/>
              <a:t>isalnum()、isalpha()、isdigit()、isspace()、isupper()、islower()，用来测试字符串是否为数字或字母、是否为字母、是否为数字字符、是否为空白字符、是否为大写字母以及是否为小写字母。</a:t>
            </a:r>
          </a:p>
          <a:p>
            <a:pPr marL="0" indent="0" fontAlgn="base">
              <a:spcBef>
                <a:spcPts val="0"/>
              </a:spcBef>
              <a:buNone/>
            </a:pPr>
            <a:endParaRPr lang="zh-CN" altLang="en-US" sz="2000" b="1" strike="noStrike" noProof="1">
              <a:latin typeface="Consolas" panose="020B0609020204030204" charset="0"/>
            </a:endParaRPr>
          </a:p>
          <a:p>
            <a:pPr marL="0" indent="0" fontAlgn="base">
              <a:spcBef>
                <a:spcPts val="0"/>
              </a:spcBef>
              <a:buNone/>
            </a:pPr>
            <a:r>
              <a:rPr lang="zh-CN" altLang="en-US" sz="2000" b="1" strike="noStrike" noProof="1">
                <a:latin typeface="Consolas" panose="020B0609020204030204" charset="0"/>
              </a:rPr>
              <a:t>&gt;&gt;&gt; '1234abcd'.isalnum()</a:t>
            </a:r>
          </a:p>
          <a:p>
            <a:pPr marL="0" indent="0" fontAlgn="base">
              <a:spcBef>
                <a:spcPts val="0"/>
              </a:spcBef>
              <a:buNone/>
            </a:pPr>
            <a:r>
              <a:rPr lang="zh-CN" altLang="en-US" sz="2000" b="1" strike="noStrike" noProof="1">
                <a:solidFill>
                  <a:srgbClr val="00B0F0"/>
                </a:solidFill>
                <a:latin typeface="Consolas" panose="020B0609020204030204" charset="0"/>
              </a:rPr>
              <a:t>True</a:t>
            </a:r>
          </a:p>
          <a:p>
            <a:pPr marL="0" indent="0" fontAlgn="base">
              <a:spcBef>
                <a:spcPts val="0"/>
              </a:spcBef>
              <a:buNone/>
            </a:pPr>
            <a:r>
              <a:rPr lang="zh-CN" altLang="en-US" sz="2000" b="1" strike="noStrike" noProof="1">
                <a:latin typeface="Consolas" panose="020B0609020204030204" charset="0"/>
              </a:rPr>
              <a:t>&gt;&gt;&gt; '1234abcd'.isalpha()         #全部为英文字母时返回True</a:t>
            </a:r>
          </a:p>
          <a:p>
            <a:pPr marL="0" indent="0" fontAlgn="base">
              <a:spcBef>
                <a:spcPts val="0"/>
              </a:spcBef>
              <a:buNone/>
            </a:pPr>
            <a:r>
              <a:rPr lang="zh-CN" altLang="en-US" sz="2000" b="1" strike="noStrike" noProof="1">
                <a:solidFill>
                  <a:srgbClr val="00B0F0"/>
                </a:solidFill>
                <a:latin typeface="Consolas" panose="020B0609020204030204" charset="0"/>
              </a:rPr>
              <a:t>False</a:t>
            </a:r>
          </a:p>
          <a:p>
            <a:pPr marL="0" indent="0" fontAlgn="base">
              <a:spcBef>
                <a:spcPts val="0"/>
              </a:spcBef>
              <a:buNone/>
            </a:pPr>
            <a:r>
              <a:rPr lang="zh-CN" altLang="en-US" sz="2000" b="1" strike="noStrike" noProof="1">
                <a:latin typeface="Consolas" panose="020B0609020204030204" charset="0"/>
              </a:rPr>
              <a:t>&gt;&gt;&gt; '1234abcd'.isdigit()         #全部为数字时返回True</a:t>
            </a:r>
          </a:p>
          <a:p>
            <a:pPr marL="0" indent="0" fontAlgn="base">
              <a:spcBef>
                <a:spcPts val="0"/>
              </a:spcBef>
              <a:buNone/>
            </a:pPr>
            <a:r>
              <a:rPr lang="zh-CN" altLang="en-US" sz="2000" b="1" strike="noStrike" noProof="1">
                <a:solidFill>
                  <a:srgbClr val="00B0F0"/>
                </a:solidFill>
                <a:latin typeface="Consolas" panose="020B0609020204030204" charset="0"/>
              </a:rPr>
              <a:t>False</a:t>
            </a:r>
          </a:p>
          <a:p>
            <a:pPr marL="0" indent="0" fontAlgn="base">
              <a:spcBef>
                <a:spcPts val="0"/>
              </a:spcBef>
              <a:buNone/>
            </a:pPr>
            <a:r>
              <a:rPr lang="zh-CN" altLang="en-US" sz="2000" b="1" strike="noStrike" noProof="1">
                <a:latin typeface="Consolas" panose="020B0609020204030204" charset="0"/>
              </a:rPr>
              <a:t>&gt;&gt;&gt; 'abcd'.isalpha()</a:t>
            </a:r>
          </a:p>
          <a:p>
            <a:pPr marL="0" indent="0" fontAlgn="base">
              <a:spcBef>
                <a:spcPts val="0"/>
              </a:spcBef>
              <a:buNone/>
            </a:pPr>
            <a:r>
              <a:rPr lang="zh-CN" altLang="en-US" sz="2000" b="1" strike="noStrike" noProof="1">
                <a:solidFill>
                  <a:srgbClr val="00B0F0"/>
                </a:solidFill>
                <a:latin typeface="Consolas" panose="020B0609020204030204" charset="0"/>
              </a:rPr>
              <a:t>True</a:t>
            </a:r>
          </a:p>
          <a:p>
            <a:pPr marL="0" indent="0" fontAlgn="base">
              <a:spcBef>
                <a:spcPts val="0"/>
              </a:spcBef>
              <a:buNone/>
            </a:pPr>
            <a:r>
              <a:rPr lang="zh-CN" altLang="en-US" sz="2000" b="1" strike="noStrike" noProof="1">
                <a:latin typeface="Consolas" panose="020B0609020204030204" charset="0"/>
              </a:rPr>
              <a:t>&gt;&gt;&gt; '1234.0'.isdigit()</a:t>
            </a:r>
          </a:p>
          <a:p>
            <a:pPr marL="0" indent="0" fontAlgn="base">
              <a:spcBef>
                <a:spcPts val="0"/>
              </a:spcBef>
              <a:buNone/>
            </a:pPr>
            <a:r>
              <a:rPr lang="zh-CN" altLang="en-US" sz="2000" b="1" strike="noStrike" noProof="1">
                <a:solidFill>
                  <a:srgbClr val="00B0F0"/>
                </a:solidFill>
                <a:latin typeface="Consolas" panose="020B0609020204030204" charset="0"/>
              </a:rPr>
              <a:t>False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a:t>
            </a:r>
            <a:r>
              <a:rPr lang="en-US" altLang="zh-CN"/>
              <a:t>5</a:t>
            </a:r>
            <a:r>
              <a:rPr lang="zh-CN" altLang="en-US"/>
              <a:t>.9  center()、ljust()、rjust()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37</a:t>
            </a:fld>
            <a:endParaRPr lang="zh-CN" altLang="en-US"/>
          </a:p>
        </p:txBody>
      </p:sp>
      <p:sp>
        <p:nvSpPr>
          <p:cNvPr id="45059" name="文本占位符 45058"/>
          <p:cNvSpPr>
            <a:spLocks noGrp="1"/>
          </p:cNvSpPr>
          <p:nvPr>
            <p:ph idx="1"/>
          </p:nvPr>
        </p:nvSpPr>
        <p:spPr>
          <a:xfrm>
            <a:off x="776605" y="1249680"/>
            <a:ext cx="10769600" cy="4526280"/>
          </a:xfrm>
          <a:ln>
            <a:miter/>
          </a:ln>
        </p:spPr>
        <p:txBody>
          <a:bodyPr anchor="t">
            <a:normAutofit/>
          </a:bodyPr>
          <a:lstStyle/>
          <a:p>
            <a:pPr marL="429260" indent="-401955" fontAlgn="base">
              <a:lnSpc>
                <a:spcPct val="100000"/>
              </a:lnSpc>
              <a:spcBef>
                <a:spcPts val="0"/>
              </a:spcBef>
              <a:buFont typeface="Wingdings" panose="05000000000000000000" charset="0"/>
              <a:buChar char=""/>
            </a:pPr>
            <a:r>
              <a:rPr lang="en-US" altLang="zh-CN" sz="2400" b="1" strike="noStrike" noProof="1">
                <a:latin typeface="宋体" panose="02010600030101010101" pitchFamily="2" charset="-122"/>
              </a:rPr>
              <a:t>center()</a:t>
            </a:r>
            <a:r>
              <a:rPr lang="zh-CN" altLang="en-US" sz="2400" b="1" strike="noStrike" noProof="1">
                <a:latin typeface="宋体" panose="02010600030101010101" pitchFamily="2" charset="-122"/>
              </a:rPr>
              <a:t>、</a:t>
            </a:r>
            <a:r>
              <a:rPr lang="en-US" altLang="zh-CN" sz="2400" b="1" strike="noStrike" noProof="1">
                <a:latin typeface="宋体" panose="02010600030101010101" pitchFamily="2" charset="-122"/>
              </a:rPr>
              <a:t>ljust()</a:t>
            </a:r>
            <a:r>
              <a:rPr lang="zh-CN" altLang="en-US" sz="2400" b="1" strike="noStrike" noProof="1">
                <a:latin typeface="宋体" panose="02010600030101010101" pitchFamily="2" charset="-122"/>
              </a:rPr>
              <a:t>、</a:t>
            </a:r>
            <a:r>
              <a:rPr lang="en-US" altLang="zh-CN" sz="2400" b="1" strike="noStrike" noProof="1">
                <a:latin typeface="宋体" panose="02010600030101010101" pitchFamily="2" charset="-122"/>
              </a:rPr>
              <a:t>rjust()</a:t>
            </a:r>
            <a:r>
              <a:rPr lang="zh-CN" altLang="en-US" sz="2400" b="1" strike="noStrike" noProof="1">
                <a:latin typeface="宋体" panose="02010600030101010101" pitchFamily="2" charset="-122"/>
              </a:rPr>
              <a:t>，返回指定宽度的新字符串，原字符串</a:t>
            </a:r>
            <a:r>
              <a:rPr lang="zh-CN" altLang="en-US" sz="2400" b="1" strike="noStrike" noProof="1">
                <a:solidFill>
                  <a:srgbClr val="FF0000"/>
                </a:solidFill>
                <a:latin typeface="宋体" panose="02010600030101010101" pitchFamily="2" charset="-122"/>
              </a:rPr>
              <a:t>居中</a:t>
            </a:r>
            <a:r>
              <a:rPr lang="zh-CN" altLang="en-US" sz="2400" b="1" strike="noStrike" noProof="1">
                <a:latin typeface="宋体" panose="02010600030101010101" pitchFamily="2" charset="-122"/>
              </a:rPr>
              <a:t>、</a:t>
            </a:r>
            <a:r>
              <a:rPr lang="zh-CN" altLang="en-US" sz="2400" b="1" strike="noStrike" noProof="1">
                <a:solidFill>
                  <a:srgbClr val="FF0000"/>
                </a:solidFill>
                <a:latin typeface="宋体" panose="02010600030101010101" pitchFamily="2" charset="-122"/>
              </a:rPr>
              <a:t>左对齐</a:t>
            </a:r>
            <a:r>
              <a:rPr lang="zh-CN" altLang="en-US" sz="2400" b="1" strike="noStrike" noProof="1">
                <a:latin typeface="宋体" panose="02010600030101010101" pitchFamily="2" charset="-122"/>
              </a:rPr>
              <a:t>或</a:t>
            </a:r>
            <a:r>
              <a:rPr lang="zh-CN" altLang="en-US" sz="2400" b="1" strike="noStrike" noProof="1">
                <a:solidFill>
                  <a:srgbClr val="FF0000"/>
                </a:solidFill>
                <a:latin typeface="宋体" panose="02010600030101010101" pitchFamily="2" charset="-122"/>
              </a:rPr>
              <a:t>右对齐</a:t>
            </a:r>
            <a:r>
              <a:rPr lang="zh-CN" altLang="en-US" sz="2400" b="1" strike="noStrike" noProof="1">
                <a:latin typeface="宋体" panose="02010600030101010101" pitchFamily="2" charset="-122"/>
              </a:rPr>
              <a:t>出现在新字符串中，如果指定宽度大于字符串长度，则使用指定的字符（默认为空格）进行填充。</a:t>
            </a:r>
          </a:p>
          <a:p>
            <a:pPr marL="1905" indent="0" fontAlgn="base">
              <a:lnSpc>
                <a:spcPct val="100000"/>
              </a:lnSpc>
              <a:spcBef>
                <a:spcPts val="0"/>
              </a:spcBef>
              <a:buNone/>
            </a:pPr>
            <a:endParaRPr lang="en-US" altLang="zh-CN" sz="1800" b="1" strike="noStrike" noProof="1">
              <a:latin typeface="Consolas" panose="020B0609020204030204" charset="0"/>
            </a:endParaRPr>
          </a:p>
          <a:p>
            <a:pPr marL="1905" indent="0" fontAlgn="base">
              <a:lnSpc>
                <a:spcPct val="100000"/>
              </a:lnSpc>
              <a:spcBef>
                <a:spcPts val="0"/>
              </a:spcBef>
              <a:buNone/>
            </a:pPr>
            <a:r>
              <a:rPr lang="en-US" altLang="zh-CN" sz="2000" b="1" strike="noStrike" noProof="1">
                <a:latin typeface="Consolas" panose="020B0609020204030204" charset="0"/>
              </a:rPr>
              <a:t>&gt;&gt;&gt; 'Hello world!'.center(20)        #居中对齐，以空格进行填充</a:t>
            </a:r>
          </a:p>
          <a:p>
            <a:pPr marL="1905" indent="0" fontAlgn="base">
              <a:lnSpc>
                <a:spcPct val="100000"/>
              </a:lnSpc>
              <a:spcBef>
                <a:spcPts val="0"/>
              </a:spcBef>
              <a:buNone/>
            </a:pPr>
            <a:r>
              <a:rPr lang="en-US" altLang="zh-CN" sz="2000" b="1" strike="noStrike" noProof="1">
                <a:solidFill>
                  <a:srgbClr val="00B0F0"/>
                </a:solidFill>
                <a:latin typeface="Consolas" panose="020B0609020204030204" charset="0"/>
              </a:rPr>
              <a:t>'    Hello world!    '</a:t>
            </a:r>
          </a:p>
          <a:p>
            <a:pPr marL="1905" indent="0" fontAlgn="base">
              <a:lnSpc>
                <a:spcPct val="100000"/>
              </a:lnSpc>
              <a:spcBef>
                <a:spcPts val="0"/>
              </a:spcBef>
              <a:buNone/>
            </a:pPr>
            <a:r>
              <a:rPr lang="en-US" altLang="zh-CN" sz="2000" b="1" strike="noStrike" noProof="1">
                <a:latin typeface="Consolas" panose="020B0609020204030204" charset="0"/>
              </a:rPr>
              <a:t>&gt;&gt;&gt; 'Hello world!'.center(20, '=')   #居中对齐，以字符=进行填充</a:t>
            </a:r>
          </a:p>
          <a:p>
            <a:pPr marL="1905" indent="0" fontAlgn="base">
              <a:lnSpc>
                <a:spcPct val="100000"/>
              </a:lnSpc>
              <a:spcBef>
                <a:spcPts val="0"/>
              </a:spcBef>
              <a:buNone/>
            </a:pPr>
            <a:r>
              <a:rPr lang="en-US" altLang="zh-CN" sz="2000" b="1" strike="noStrike" noProof="1">
                <a:solidFill>
                  <a:srgbClr val="00B0F0"/>
                </a:solidFill>
                <a:latin typeface="Consolas" panose="020B0609020204030204" charset="0"/>
              </a:rPr>
              <a:t>'====Hello world!===='</a:t>
            </a:r>
          </a:p>
          <a:p>
            <a:pPr marL="1905" indent="0" fontAlgn="base">
              <a:lnSpc>
                <a:spcPct val="100000"/>
              </a:lnSpc>
              <a:spcBef>
                <a:spcPts val="0"/>
              </a:spcBef>
              <a:buNone/>
            </a:pPr>
            <a:r>
              <a:rPr lang="en-US" altLang="zh-CN" sz="2000" b="1" strike="noStrike" noProof="1">
                <a:latin typeface="Consolas" panose="020B0609020204030204" charset="0"/>
              </a:rPr>
              <a:t>&gt;&gt;&gt; 'Hello world!'.ljust(20, '=')    #左对齐</a:t>
            </a:r>
          </a:p>
          <a:p>
            <a:pPr marL="1905" indent="0" fontAlgn="base">
              <a:lnSpc>
                <a:spcPct val="100000"/>
              </a:lnSpc>
              <a:spcBef>
                <a:spcPts val="0"/>
              </a:spcBef>
              <a:buNone/>
            </a:pPr>
            <a:r>
              <a:rPr lang="en-US" altLang="zh-CN" sz="2000" b="1" strike="noStrike" noProof="1">
                <a:solidFill>
                  <a:srgbClr val="00B0F0"/>
                </a:solidFill>
                <a:latin typeface="Consolas" panose="020B0609020204030204" charset="0"/>
              </a:rPr>
              <a:t>'Hello world!========'</a:t>
            </a:r>
          </a:p>
          <a:p>
            <a:pPr marL="1905" indent="0" fontAlgn="base">
              <a:lnSpc>
                <a:spcPct val="100000"/>
              </a:lnSpc>
              <a:spcBef>
                <a:spcPts val="0"/>
              </a:spcBef>
              <a:buNone/>
            </a:pPr>
            <a:r>
              <a:rPr lang="en-US" altLang="zh-CN" sz="2000" b="1" strike="noStrike" noProof="1">
                <a:latin typeface="Consolas" panose="020B0609020204030204" charset="0"/>
              </a:rPr>
              <a:t>&gt;&gt;&gt; 'Hello world!'.rjust(20, '=')    #右对齐</a:t>
            </a:r>
          </a:p>
          <a:p>
            <a:pPr marL="1905" indent="0" fontAlgn="base">
              <a:lnSpc>
                <a:spcPct val="100000"/>
              </a:lnSpc>
              <a:spcBef>
                <a:spcPts val="0"/>
              </a:spcBef>
              <a:buNone/>
            </a:pPr>
            <a:r>
              <a:rPr lang="en-US" altLang="zh-CN" sz="2000" b="1" strike="noStrike" noProof="1">
                <a:solidFill>
                  <a:srgbClr val="00B0F0"/>
                </a:solidFill>
                <a:latin typeface="Consolas" panose="020B0609020204030204" charset="0"/>
              </a:rPr>
              <a:t>'========Hello world!'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a:t>
            </a:r>
            <a:r>
              <a:rPr lang="en-US" altLang="zh-CN"/>
              <a:t>5</a:t>
            </a:r>
            <a:r>
              <a:rPr lang="zh-CN" altLang="en-US"/>
              <a:t>.10  字符串对象支持的运算符</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38</a:t>
            </a:fld>
            <a:endParaRPr lang="zh-CN" altLang="en-US"/>
          </a:p>
        </p:txBody>
      </p:sp>
      <p:sp>
        <p:nvSpPr>
          <p:cNvPr id="5" name="Content Placeholder 2"/>
          <p:cNvSpPr>
            <a:spLocks noGrp="1"/>
          </p:cNvSpPr>
          <p:nvPr>
            <p:ph idx="1"/>
          </p:nvPr>
        </p:nvSpPr>
        <p:spPr>
          <a:xfrm>
            <a:off x="749300" y="1273175"/>
            <a:ext cx="10769600" cy="4526280"/>
          </a:xfrm>
        </p:spPr>
        <p:txBody>
          <a:bodyPr/>
          <a:lstStyle/>
          <a:p>
            <a:pPr marL="442595" indent="-442595" fontAlgn="base">
              <a:lnSpc>
                <a:spcPct val="150000"/>
              </a:lnSpc>
              <a:spcBef>
                <a:spcPts val="0"/>
              </a:spcBef>
              <a:buFont typeface="Wingdings" panose="05000000000000000000" charset="0"/>
              <a:buChar char=""/>
            </a:pPr>
            <a:r>
              <a:rPr lang="en-US" sz="2400" b="1" strike="noStrike" noProof="1"/>
              <a:t>Python字符串支持</a:t>
            </a:r>
            <a:r>
              <a:rPr lang="zh-CN" altLang="en-US" sz="2400" b="1" strike="noStrike" noProof="1"/>
              <a:t>加法运算符，表示两个字符串连接，生成</a:t>
            </a:r>
            <a:r>
              <a:rPr lang="zh-CN" altLang="en-US" sz="2400" b="1" strike="noStrike" noProof="1">
                <a:solidFill>
                  <a:srgbClr val="FF0000"/>
                </a:solidFill>
              </a:rPr>
              <a:t>新字符串</a:t>
            </a:r>
            <a:r>
              <a:rPr lang="en-US" sz="2400" b="1" strike="noStrike" noProof="1"/>
              <a:t>。</a:t>
            </a:r>
          </a:p>
          <a:p>
            <a:pPr marL="0" indent="0" fontAlgn="base">
              <a:buNone/>
            </a:pPr>
            <a:endParaRPr lang="en-US" sz="2400" b="1" strike="noStrike" noProof="1"/>
          </a:p>
          <a:p>
            <a:pPr marL="0" indent="0" fontAlgn="base">
              <a:buNone/>
            </a:pPr>
            <a:r>
              <a:rPr lang="en-US" sz="2000" b="1" strike="noStrike" noProof="1">
                <a:latin typeface="Consolas" panose="020B0609020204030204" charset="0"/>
              </a:rPr>
              <a:t>&gt;&gt;&gt; 'hello ' + 'world'</a:t>
            </a:r>
          </a:p>
          <a:p>
            <a:pPr marL="0" indent="0" fontAlgn="base">
              <a:buNone/>
            </a:pPr>
            <a:r>
              <a:rPr lang="en-US" sz="2000" b="1" strike="noStrike" noProof="1">
                <a:solidFill>
                  <a:srgbClr val="00B0F0"/>
                </a:solidFill>
                <a:latin typeface="Consolas" panose="020B0609020204030204" charset="0"/>
              </a:rPr>
              <a:t>'hello world'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a:t>
            </a:r>
            <a:r>
              <a:rPr lang="en-US" altLang="zh-CN"/>
              <a:t>5</a:t>
            </a:r>
            <a:r>
              <a:rPr lang="zh-CN" altLang="en-US"/>
              <a:t>.10  字符串对象支持的运算符</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39</a:t>
            </a:fld>
            <a:endParaRPr lang="zh-CN" altLang="en-US"/>
          </a:p>
        </p:txBody>
      </p:sp>
      <p:sp>
        <p:nvSpPr>
          <p:cNvPr id="57346" name="文本占位符 44034"/>
          <p:cNvSpPr>
            <a:spLocks noGrp="1"/>
          </p:cNvSpPr>
          <p:nvPr>
            <p:ph idx="1"/>
          </p:nvPr>
        </p:nvSpPr>
        <p:spPr/>
        <p:txBody>
          <a:bodyPr anchor="t"/>
          <a:lstStyle/>
          <a:p>
            <a:pPr defTabSz="914400">
              <a:lnSpc>
                <a:spcPct val="80000"/>
              </a:lnSpc>
              <a:buSzPct val="70000"/>
              <a:buFont typeface="Wingdings" panose="05000000000000000000" charset="0"/>
              <a:buChar char=""/>
            </a:pPr>
            <a:r>
              <a:rPr lang="zh-CN" altLang="en-US" sz="2400" dirty="0">
                <a:latin typeface="宋体" panose="02010600030101010101" pitchFamily="2" charset="-122"/>
                <a:sym typeface="Arial" panose="020B0604020202020204" pitchFamily="34" charset="0"/>
              </a:rPr>
              <a:t>成员判断，关键字</a:t>
            </a:r>
            <a:r>
              <a:rPr lang="en-US" altLang="zh-CN" sz="2400" dirty="0">
                <a:latin typeface="宋体" panose="02010600030101010101" pitchFamily="2" charset="-122"/>
                <a:sym typeface="Arial" panose="020B0604020202020204" pitchFamily="34" charset="0"/>
              </a:rPr>
              <a:t>in</a:t>
            </a:r>
          </a:p>
          <a:p>
            <a:pPr defTabSz="914400">
              <a:lnSpc>
                <a:spcPct val="80000"/>
              </a:lnSpc>
              <a:buSzPct val="70000"/>
              <a:buFont typeface="Wingdings" panose="05000000000000000000" pitchFamily="2" charset="2"/>
              <a:buNone/>
            </a:pPr>
            <a:endParaRPr lang="en-US" altLang="zh-CN" sz="1800" dirty="0">
              <a:latin typeface="Consolas" panose="020B0609020204030204" charset="0"/>
            </a:endParaRPr>
          </a:p>
          <a:p>
            <a:pPr defTabSz="914400">
              <a:lnSpc>
                <a:spcPct val="80000"/>
              </a:lnSpc>
              <a:buSzPct val="70000"/>
              <a:buFont typeface="Wingdings" panose="05000000000000000000" pitchFamily="2" charset="2"/>
              <a:buNone/>
            </a:pPr>
            <a:r>
              <a:rPr lang="en-US" altLang="zh-CN" sz="2000" dirty="0">
                <a:latin typeface="Consolas" panose="020B0609020204030204" charset="0"/>
              </a:rPr>
              <a:t>&gt;&gt;&gt; "a" in "abcde"     #</a:t>
            </a:r>
            <a:r>
              <a:rPr lang="zh-CN" altLang="en-US" sz="2000" dirty="0">
                <a:latin typeface="Consolas" panose="020B0609020204030204" charset="0"/>
              </a:rPr>
              <a:t>测试一个字符中是否存在于另一个字符串中</a:t>
            </a:r>
          </a:p>
          <a:p>
            <a:pPr defTabSz="914400">
              <a:lnSpc>
                <a:spcPct val="80000"/>
              </a:lnSpc>
              <a:buSzPct val="70000"/>
              <a:buFont typeface="Wingdings" panose="05000000000000000000" pitchFamily="2" charset="2"/>
              <a:buNone/>
            </a:pPr>
            <a:r>
              <a:rPr lang="en-US" altLang="zh-CN" sz="2000" dirty="0">
                <a:solidFill>
                  <a:srgbClr val="00B0F0"/>
                </a:solidFill>
                <a:latin typeface="Consolas" panose="020B0609020204030204" charset="0"/>
              </a:rPr>
              <a:t>True</a:t>
            </a:r>
          </a:p>
          <a:p>
            <a:pPr defTabSz="914400">
              <a:lnSpc>
                <a:spcPct val="80000"/>
              </a:lnSpc>
              <a:buSzPct val="70000"/>
              <a:buFont typeface="Wingdings" panose="05000000000000000000" pitchFamily="2" charset="2"/>
              <a:buNone/>
            </a:pPr>
            <a:r>
              <a:rPr lang="en-US" altLang="zh-CN" sz="2000" dirty="0">
                <a:latin typeface="Consolas" panose="020B0609020204030204" charset="0"/>
              </a:rPr>
              <a:t>&gt;&gt;&gt; 'ab' in 'abcde'</a:t>
            </a:r>
          </a:p>
          <a:p>
            <a:pPr defTabSz="914400">
              <a:lnSpc>
                <a:spcPct val="80000"/>
              </a:lnSpc>
              <a:buSzPct val="70000"/>
              <a:buFont typeface="Wingdings" panose="05000000000000000000" pitchFamily="2" charset="2"/>
              <a:buNone/>
            </a:pPr>
            <a:r>
              <a:rPr lang="en-US" altLang="zh-CN" sz="2000" dirty="0">
                <a:solidFill>
                  <a:srgbClr val="00B0F0"/>
                </a:solidFill>
                <a:latin typeface="Consolas" panose="020B0609020204030204" charset="0"/>
              </a:rPr>
              <a:t>True</a:t>
            </a:r>
          </a:p>
          <a:p>
            <a:pPr defTabSz="914400">
              <a:lnSpc>
                <a:spcPct val="80000"/>
              </a:lnSpc>
              <a:buSzPct val="70000"/>
              <a:buFont typeface="Wingdings" panose="05000000000000000000" pitchFamily="2" charset="2"/>
              <a:buNone/>
            </a:pPr>
            <a:r>
              <a:rPr lang="en-US" altLang="zh-CN" sz="2000" dirty="0">
                <a:latin typeface="Consolas" panose="020B0609020204030204" charset="0"/>
              </a:rPr>
              <a:t>&gt;&gt;&gt; 'ac' in 'abcde'    #</a:t>
            </a:r>
            <a:r>
              <a:rPr lang="zh-CN" altLang="en-US" sz="2000" dirty="0">
                <a:latin typeface="Consolas" panose="020B0609020204030204" charset="0"/>
              </a:rPr>
              <a:t>关键字</a:t>
            </a:r>
            <a:r>
              <a:rPr lang="en-US" altLang="zh-CN" sz="2000" dirty="0">
                <a:latin typeface="Consolas" panose="020B0609020204030204" charset="0"/>
              </a:rPr>
              <a:t>in</a:t>
            </a:r>
            <a:r>
              <a:rPr lang="zh-CN" altLang="en-US" sz="2000" dirty="0">
                <a:latin typeface="Consolas" panose="020B0609020204030204" charset="0"/>
              </a:rPr>
              <a:t>左边的字符串作为一个整体对待</a:t>
            </a:r>
          </a:p>
          <a:p>
            <a:pPr defTabSz="914400">
              <a:lnSpc>
                <a:spcPct val="80000"/>
              </a:lnSpc>
              <a:buSzPct val="70000"/>
              <a:buFont typeface="Wingdings" panose="05000000000000000000" pitchFamily="2" charset="2"/>
              <a:buNone/>
            </a:pPr>
            <a:r>
              <a:rPr lang="en-US" altLang="zh-CN" sz="2000" dirty="0">
                <a:solidFill>
                  <a:srgbClr val="00B0F0"/>
                </a:solidFill>
                <a:latin typeface="Consolas" panose="020B0609020204030204" charset="0"/>
              </a:rPr>
              <a:t>False</a:t>
            </a:r>
          </a:p>
          <a:p>
            <a:pPr defTabSz="914400">
              <a:lnSpc>
                <a:spcPct val="80000"/>
              </a:lnSpc>
              <a:buSzPct val="70000"/>
              <a:buFont typeface="Wingdings" panose="05000000000000000000" pitchFamily="2" charset="2"/>
              <a:buNone/>
            </a:pPr>
            <a:r>
              <a:rPr lang="en-US" altLang="zh-CN" sz="2000" dirty="0">
                <a:latin typeface="Consolas" panose="020B0609020204030204" charset="0"/>
              </a:rPr>
              <a:t>&gt;&gt;&gt; "j" in "abcde"</a:t>
            </a:r>
          </a:p>
          <a:p>
            <a:pPr defTabSz="914400">
              <a:lnSpc>
                <a:spcPct val="80000"/>
              </a:lnSpc>
              <a:buSzPct val="70000"/>
              <a:buFont typeface="Wingdings" panose="05000000000000000000" pitchFamily="2" charset="2"/>
              <a:buNone/>
            </a:pPr>
            <a:r>
              <a:rPr lang="en-US" altLang="zh-CN" sz="2000" dirty="0">
                <a:solidFill>
                  <a:srgbClr val="00B0F0"/>
                </a:solidFill>
                <a:latin typeface="Consolas" panose="020B0609020204030204" charset="0"/>
              </a:rPr>
              <a:t>False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7.2  </a:t>
            </a:r>
            <a:r>
              <a:rPr lang="zh-CN" altLang="en-US"/>
              <a:t>字符串编码</a:t>
            </a:r>
          </a:p>
        </p:txBody>
      </p:sp>
      <p:sp>
        <p:nvSpPr>
          <p:cNvPr id="3" name="内容占位符 2"/>
          <p:cNvSpPr>
            <a:spLocks noGrp="1"/>
          </p:cNvSpPr>
          <p:nvPr>
            <p:ph idx="1"/>
          </p:nvPr>
        </p:nvSpPr>
        <p:spPr/>
        <p:txBody>
          <a:bodyPr/>
          <a:lstStyle/>
          <a:p>
            <a:pPr fontAlgn="auto">
              <a:lnSpc>
                <a:spcPct val="150000"/>
              </a:lnSpc>
            </a:pPr>
            <a:r>
              <a:rPr lang="zh-CN" altLang="en-US" sz="2400" b="1" dirty="0">
                <a:latin typeface="宋体" panose="02010600030101010101" pitchFamily="2" charset="-122"/>
                <a:sym typeface="+mn-ea"/>
              </a:rPr>
              <a:t>最早的字符串编码是美国标准信息交换码</a:t>
            </a:r>
            <a:r>
              <a:rPr lang="zh-CN" altLang="en-US" sz="2400" b="1" dirty="0">
                <a:solidFill>
                  <a:srgbClr val="FF0000"/>
                </a:solidFill>
                <a:latin typeface="宋体" panose="02010600030101010101" pitchFamily="2" charset="-122"/>
                <a:sym typeface="+mn-ea"/>
              </a:rPr>
              <a:t>ASCII</a:t>
            </a:r>
            <a:r>
              <a:rPr lang="zh-CN" altLang="en-US" sz="2400" b="1" dirty="0">
                <a:latin typeface="宋体" panose="02010600030101010101" pitchFamily="2" charset="-122"/>
                <a:sym typeface="+mn-ea"/>
              </a:rPr>
              <a:t>，仅对10个数字、26个大写英文字母、26个小写英文字母及一些其他符号进行了编码。ASCII码采用</a:t>
            </a:r>
            <a:r>
              <a:rPr lang="zh-CN" altLang="en-US" sz="2400" b="1" dirty="0">
                <a:solidFill>
                  <a:srgbClr val="FF0000"/>
                </a:solidFill>
                <a:latin typeface="宋体" panose="02010600030101010101" pitchFamily="2" charset="-122"/>
                <a:sym typeface="+mn-ea"/>
              </a:rPr>
              <a:t>1个字节</a:t>
            </a:r>
            <a:r>
              <a:rPr lang="zh-CN" altLang="en-US" sz="2400" b="1" dirty="0">
                <a:latin typeface="宋体" panose="02010600030101010101" pitchFamily="2" charset="-122"/>
                <a:sym typeface="+mn-ea"/>
              </a:rPr>
              <a:t>来对字符进行编码，最多只能表示256个符号。</a:t>
            </a:r>
            <a:endParaRPr lang="zh-CN" altLang="en-US" sz="2400"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a:t>
            </a:r>
            <a:r>
              <a:rPr lang="en-US" altLang="zh-CN"/>
              <a:t>5</a:t>
            </a:r>
            <a:r>
              <a:rPr lang="zh-CN" altLang="en-US"/>
              <a:t>.10  字符串对象支持的运算符</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40</a:t>
            </a:fld>
            <a:endParaRPr lang="zh-CN" altLang="en-US"/>
          </a:p>
        </p:txBody>
      </p:sp>
      <p:sp>
        <p:nvSpPr>
          <p:cNvPr id="5" name="Content Placeholder 2"/>
          <p:cNvSpPr>
            <a:spLocks noGrp="1"/>
          </p:cNvSpPr>
          <p:nvPr>
            <p:ph idx="1"/>
          </p:nvPr>
        </p:nvSpPr>
        <p:spPr>
          <a:xfrm>
            <a:off x="749300" y="1273175"/>
            <a:ext cx="10769600" cy="4526280"/>
          </a:xfrm>
        </p:spPr>
        <p:txBody>
          <a:bodyPr/>
          <a:lstStyle/>
          <a:p>
            <a:pPr marL="442595" indent="-442595" fontAlgn="base">
              <a:lnSpc>
                <a:spcPct val="150000"/>
              </a:lnSpc>
              <a:spcBef>
                <a:spcPts val="0"/>
              </a:spcBef>
              <a:buFont typeface="Wingdings" panose="05000000000000000000" charset="0"/>
              <a:buChar char=""/>
            </a:pPr>
            <a:r>
              <a:rPr lang="en-US" sz="2400" strike="noStrike" noProof="1"/>
              <a:t>Python字符串支持与</a:t>
            </a:r>
            <a:r>
              <a:rPr lang="en-US" sz="2400" strike="noStrike" noProof="1">
                <a:solidFill>
                  <a:srgbClr val="FF0000"/>
                </a:solidFill>
              </a:rPr>
              <a:t>整数</a:t>
            </a:r>
            <a:r>
              <a:rPr lang="en-US" sz="2400" strike="noStrike" noProof="1"/>
              <a:t>的乘法运算，表示序列重复，也就是</a:t>
            </a:r>
            <a:r>
              <a:rPr lang="en-US" sz="2400" strike="noStrike" noProof="1">
                <a:solidFill>
                  <a:srgbClr val="FF0000"/>
                </a:solidFill>
              </a:rPr>
              <a:t>字符串内容的重复</a:t>
            </a:r>
            <a:r>
              <a:rPr lang="zh-CN" altLang="en-US" sz="2400" strike="noStrike" noProof="1">
                <a:solidFill>
                  <a:srgbClr val="FF0000"/>
                </a:solidFill>
              </a:rPr>
              <a:t>，得到新字符串</a:t>
            </a:r>
            <a:r>
              <a:rPr lang="en-US" sz="2400" strike="noStrike" noProof="1"/>
              <a:t>。</a:t>
            </a:r>
          </a:p>
          <a:p>
            <a:pPr marL="0" indent="0" fontAlgn="base">
              <a:buNone/>
            </a:pPr>
            <a:endParaRPr lang="en-US" sz="2400" strike="noStrike" noProof="1"/>
          </a:p>
          <a:p>
            <a:pPr marL="0" indent="0" fontAlgn="base">
              <a:buNone/>
            </a:pPr>
            <a:r>
              <a:rPr lang="en-US" sz="2000" strike="noStrike" noProof="1">
                <a:latin typeface="Consolas" panose="020B0609020204030204" charset="0"/>
              </a:rPr>
              <a:t>&gt;&gt;&gt; 'abcd' * 3</a:t>
            </a:r>
          </a:p>
          <a:p>
            <a:pPr marL="0" indent="0" fontAlgn="base">
              <a:buNone/>
            </a:pPr>
            <a:r>
              <a:rPr lang="en-US" sz="2000" strike="noStrike" noProof="1">
                <a:solidFill>
                  <a:srgbClr val="00B0F0"/>
                </a:solidFill>
                <a:latin typeface="Consolas" panose="020B0609020204030204" charset="0"/>
              </a:rPr>
              <a:t>'abcdabcdabcd'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sym typeface="+mn-ea"/>
              </a:rPr>
              <a:t>7.</a:t>
            </a:r>
            <a:r>
              <a:rPr lang="en-US" altLang="zh-CN">
                <a:sym typeface="+mn-ea"/>
              </a:rPr>
              <a:t>5</a:t>
            </a:r>
            <a:r>
              <a:rPr lang="zh-CN" altLang="en-US">
                <a:sym typeface="+mn-ea"/>
              </a:rPr>
              <a:t>.10  字符串对象支持的运算符</a:t>
            </a:r>
            <a:endParaRPr lang="en-US"/>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b="1" dirty="0"/>
              <a:t>例7-2  </a:t>
            </a:r>
            <a:r>
              <a:rPr lang="en-US" sz="2400" b="1" dirty="0" err="1"/>
              <a:t>检测用户输入中是否有不允许的敏感字词，如果有就提示非法，否则提示正常</a:t>
            </a:r>
            <a:r>
              <a:rPr lang="en-US" sz="2400" b="1" dirty="0"/>
              <a:t>。</a:t>
            </a:r>
          </a:p>
          <a:p>
            <a:pPr marL="0" indent="0" fontAlgn="auto">
              <a:lnSpc>
                <a:spcPct val="100000"/>
              </a:lnSpc>
              <a:spcBef>
                <a:spcPts val="0"/>
              </a:spcBef>
              <a:buNone/>
            </a:pPr>
            <a:endParaRPr lang="en-US" sz="2400" b="1" dirty="0"/>
          </a:p>
          <a:p>
            <a:pPr marL="0" indent="0" fontAlgn="auto">
              <a:lnSpc>
                <a:spcPct val="100000"/>
              </a:lnSpc>
              <a:spcBef>
                <a:spcPts val="0"/>
              </a:spcBef>
              <a:buNone/>
            </a:pPr>
            <a:r>
              <a:rPr lang="en-US" sz="2000" b="1" dirty="0"/>
              <a:t>&gt;&gt;&gt; words = ('</a:t>
            </a:r>
            <a:r>
              <a:rPr lang="en-US" sz="2000" b="1" dirty="0" err="1"/>
              <a:t>测试</a:t>
            </a:r>
            <a:r>
              <a:rPr lang="en-US" sz="2000" b="1" dirty="0"/>
              <a:t>', '</a:t>
            </a:r>
            <a:r>
              <a:rPr lang="en-US" sz="2000" b="1" dirty="0" err="1"/>
              <a:t>非法</a:t>
            </a:r>
            <a:r>
              <a:rPr lang="en-US" sz="2000" b="1" dirty="0"/>
              <a:t>', '</a:t>
            </a:r>
            <a:r>
              <a:rPr lang="en-US" sz="2000" b="1" dirty="0" err="1"/>
              <a:t>暴力</a:t>
            </a:r>
            <a:r>
              <a:rPr lang="en-US" sz="2000" b="1" dirty="0"/>
              <a:t>')</a:t>
            </a:r>
          </a:p>
          <a:p>
            <a:pPr marL="0" indent="0" fontAlgn="auto">
              <a:lnSpc>
                <a:spcPct val="100000"/>
              </a:lnSpc>
              <a:spcBef>
                <a:spcPts val="0"/>
              </a:spcBef>
              <a:buNone/>
            </a:pPr>
            <a:r>
              <a:rPr lang="en-US" sz="2000" b="1" dirty="0"/>
              <a:t>&gt;&gt;&gt; text = '</a:t>
            </a:r>
            <a:r>
              <a:rPr lang="en-US" sz="2000" b="1" dirty="0" err="1"/>
              <a:t>这句话里含有非法内容</a:t>
            </a:r>
            <a:r>
              <a:rPr lang="en-US" sz="2000" b="1" dirty="0"/>
              <a:t>'</a:t>
            </a:r>
          </a:p>
          <a:p>
            <a:pPr marL="0" indent="0" fontAlgn="auto">
              <a:lnSpc>
                <a:spcPct val="100000"/>
              </a:lnSpc>
              <a:spcBef>
                <a:spcPts val="0"/>
              </a:spcBef>
              <a:buNone/>
            </a:pPr>
            <a:r>
              <a:rPr lang="en-US" sz="2000" b="1" dirty="0"/>
              <a:t>&gt;&gt;&gt; for word in words:</a:t>
            </a:r>
          </a:p>
          <a:p>
            <a:pPr marL="0" indent="0" fontAlgn="auto">
              <a:lnSpc>
                <a:spcPct val="100000"/>
              </a:lnSpc>
              <a:spcBef>
                <a:spcPts val="0"/>
              </a:spcBef>
              <a:buNone/>
            </a:pPr>
            <a:r>
              <a:rPr lang="en-US" sz="2000" b="1" dirty="0"/>
              <a:t>	if word in text:</a:t>
            </a:r>
          </a:p>
          <a:p>
            <a:pPr marL="0" indent="0" fontAlgn="auto">
              <a:lnSpc>
                <a:spcPct val="100000"/>
              </a:lnSpc>
              <a:spcBef>
                <a:spcPts val="0"/>
              </a:spcBef>
              <a:buNone/>
            </a:pPr>
            <a:r>
              <a:rPr lang="en-US" sz="2000" b="1" dirty="0"/>
              <a:t>		print('</a:t>
            </a:r>
            <a:r>
              <a:rPr lang="en-US" sz="2000" b="1" dirty="0" err="1"/>
              <a:t>非法</a:t>
            </a:r>
            <a:r>
              <a:rPr lang="en-US" sz="2000" b="1" dirty="0"/>
              <a:t>')</a:t>
            </a:r>
          </a:p>
          <a:p>
            <a:pPr marL="0" indent="0" fontAlgn="auto">
              <a:lnSpc>
                <a:spcPct val="100000"/>
              </a:lnSpc>
              <a:spcBef>
                <a:spcPts val="0"/>
              </a:spcBef>
              <a:buNone/>
            </a:pPr>
            <a:r>
              <a:rPr lang="en-US" sz="2000" b="1" dirty="0"/>
              <a:t>		break</a:t>
            </a:r>
          </a:p>
          <a:p>
            <a:pPr marL="0" indent="0" fontAlgn="auto">
              <a:lnSpc>
                <a:spcPct val="100000"/>
              </a:lnSpc>
              <a:spcBef>
                <a:spcPts val="0"/>
              </a:spcBef>
              <a:buNone/>
            </a:pPr>
            <a:r>
              <a:rPr lang="en-US" sz="2000" b="1" dirty="0"/>
              <a:t>else:</a:t>
            </a:r>
          </a:p>
          <a:p>
            <a:pPr marL="0" indent="0" fontAlgn="auto">
              <a:lnSpc>
                <a:spcPct val="100000"/>
              </a:lnSpc>
              <a:spcBef>
                <a:spcPts val="0"/>
              </a:spcBef>
              <a:buNone/>
            </a:pPr>
            <a:r>
              <a:rPr lang="en-US" sz="2000" b="1" dirty="0"/>
              <a:t>	print('</a:t>
            </a:r>
            <a:r>
              <a:rPr lang="en-US" sz="2000" b="1" dirty="0" err="1"/>
              <a:t>正常</a:t>
            </a:r>
            <a:r>
              <a:rPr lang="en-US" sz="2000" b="1" dirty="0"/>
              <a:t>')</a:t>
            </a:r>
          </a:p>
          <a:p>
            <a:pPr marL="0" indent="0" fontAlgn="auto">
              <a:lnSpc>
                <a:spcPct val="100000"/>
              </a:lnSpc>
              <a:spcBef>
                <a:spcPts val="0"/>
              </a:spcBef>
              <a:buNone/>
            </a:pPr>
            <a:endParaRPr lang="en-US" sz="2000" b="1" dirty="0"/>
          </a:p>
          <a:p>
            <a:pPr marL="0" indent="0" fontAlgn="auto">
              <a:lnSpc>
                <a:spcPct val="100000"/>
              </a:lnSpc>
              <a:spcBef>
                <a:spcPts val="0"/>
              </a:spcBef>
              <a:buNone/>
            </a:pPr>
            <a:r>
              <a:rPr lang="en-US" sz="2000" b="1" dirty="0"/>
              <a:t>	</a:t>
            </a:r>
          </a:p>
          <a:p>
            <a:pPr marL="0" indent="0" fontAlgn="auto">
              <a:lnSpc>
                <a:spcPct val="100000"/>
              </a:lnSpc>
              <a:spcBef>
                <a:spcPts val="0"/>
              </a:spcBef>
              <a:buNone/>
            </a:pPr>
            <a:r>
              <a:rPr lang="en-US" sz="2000" b="1" dirty="0" err="1"/>
              <a:t>非法</a:t>
            </a:r>
            <a:endParaRPr lang="en-US" sz="2000" b="1" dirty="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sym typeface="+mn-ea"/>
              </a:rPr>
              <a:t>7.</a:t>
            </a:r>
            <a:r>
              <a:rPr lang="en-US" altLang="zh-CN">
                <a:sym typeface="+mn-ea"/>
              </a:rPr>
              <a:t>5</a:t>
            </a:r>
            <a:r>
              <a:rPr lang="zh-CN" altLang="en-US">
                <a:sym typeface="+mn-ea"/>
              </a:rPr>
              <a:t>.10  字符串对象支持的运算符</a:t>
            </a:r>
            <a:endParaRPr lang="en-US"/>
          </a:p>
        </p:txBody>
      </p:sp>
      <p:sp>
        <p:nvSpPr>
          <p:cNvPr id="3" name="Content Placeholder 2"/>
          <p:cNvSpPr>
            <a:spLocks noGrp="1"/>
          </p:cNvSpPr>
          <p:nvPr>
            <p:ph idx="1"/>
          </p:nvPr>
        </p:nvSpPr>
        <p:spPr/>
        <p:txBody>
          <a:bodyPr>
            <a:normAutofit fontScale="97500" lnSpcReduction="10000"/>
          </a:bodyPr>
          <a:lstStyle/>
          <a:p>
            <a:pPr>
              <a:buFont typeface="Arial" panose="020B0604020202020204" pitchFamily="34" charset="0"/>
              <a:buChar char="•"/>
            </a:pPr>
            <a:r>
              <a:rPr lang="en-US" sz="2400" b="1" dirty="0"/>
              <a:t>例7-3  测试用户输入中是否有敏感词，如果有的话就把敏感词替换为3个星号***。</a:t>
            </a:r>
          </a:p>
          <a:p>
            <a:pPr marL="0" indent="0">
              <a:buNone/>
            </a:pPr>
            <a:endParaRPr lang="en-US" sz="2400" b="1" dirty="0"/>
          </a:p>
          <a:p>
            <a:pPr marL="0" indent="0" fontAlgn="auto">
              <a:lnSpc>
                <a:spcPct val="100000"/>
              </a:lnSpc>
              <a:spcBef>
                <a:spcPts val="400"/>
              </a:spcBef>
              <a:buNone/>
            </a:pPr>
            <a:r>
              <a:rPr lang="en-US" b="1" dirty="0">
                <a:latin typeface="Consolas" panose="020B0609020204030204" charset="0"/>
              </a:rPr>
              <a:t>&gt;&gt;&gt; words = ('</a:t>
            </a:r>
            <a:r>
              <a:rPr lang="en-US" b="1" dirty="0" err="1">
                <a:latin typeface="Consolas" panose="020B0609020204030204" charset="0"/>
              </a:rPr>
              <a:t>测试</a:t>
            </a:r>
            <a:r>
              <a:rPr lang="en-US" b="1" dirty="0">
                <a:latin typeface="Consolas" panose="020B0609020204030204" charset="0"/>
              </a:rPr>
              <a:t>', '</a:t>
            </a:r>
            <a:r>
              <a:rPr lang="en-US" b="1" dirty="0" err="1">
                <a:latin typeface="Consolas" panose="020B0609020204030204" charset="0"/>
              </a:rPr>
              <a:t>非法</a:t>
            </a:r>
            <a:r>
              <a:rPr lang="en-US" b="1" dirty="0">
                <a:latin typeface="Consolas" panose="020B0609020204030204" charset="0"/>
              </a:rPr>
              <a:t>', '</a:t>
            </a:r>
            <a:r>
              <a:rPr lang="en-US" b="1" dirty="0" err="1">
                <a:latin typeface="Consolas" panose="020B0609020204030204" charset="0"/>
              </a:rPr>
              <a:t>暴力</a:t>
            </a:r>
            <a:r>
              <a:rPr lang="en-US" b="1" dirty="0">
                <a:latin typeface="Consolas" panose="020B0609020204030204" charset="0"/>
              </a:rPr>
              <a:t>', '话')</a:t>
            </a:r>
          </a:p>
          <a:p>
            <a:pPr marL="0" indent="0" fontAlgn="auto">
              <a:lnSpc>
                <a:spcPct val="100000"/>
              </a:lnSpc>
              <a:spcBef>
                <a:spcPts val="400"/>
              </a:spcBef>
              <a:buNone/>
            </a:pPr>
            <a:r>
              <a:rPr lang="en-US" b="1" dirty="0">
                <a:latin typeface="Consolas" panose="020B0609020204030204" charset="0"/>
              </a:rPr>
              <a:t>&gt;&gt;&gt; text = '</a:t>
            </a:r>
            <a:r>
              <a:rPr lang="en-US" b="1" dirty="0" err="1">
                <a:latin typeface="Consolas" panose="020B0609020204030204" charset="0"/>
              </a:rPr>
              <a:t>这句话里含有非法内容</a:t>
            </a:r>
            <a:r>
              <a:rPr lang="en-US" b="1" dirty="0">
                <a:latin typeface="Consolas" panose="020B0609020204030204" charset="0"/>
              </a:rPr>
              <a:t>'</a:t>
            </a:r>
          </a:p>
          <a:p>
            <a:pPr marL="0" indent="0" fontAlgn="auto">
              <a:lnSpc>
                <a:spcPct val="100000"/>
              </a:lnSpc>
              <a:spcBef>
                <a:spcPts val="400"/>
              </a:spcBef>
              <a:buNone/>
            </a:pPr>
            <a:r>
              <a:rPr lang="en-US" b="1" dirty="0">
                <a:latin typeface="Consolas" panose="020B0609020204030204" charset="0"/>
              </a:rPr>
              <a:t>&gt;&gt;&gt; for word in words:</a:t>
            </a:r>
          </a:p>
          <a:p>
            <a:pPr marL="0" indent="0" fontAlgn="auto">
              <a:lnSpc>
                <a:spcPct val="100000"/>
              </a:lnSpc>
              <a:spcBef>
                <a:spcPts val="400"/>
              </a:spcBef>
              <a:buNone/>
            </a:pPr>
            <a:r>
              <a:rPr lang="en-US" b="1" dirty="0">
                <a:latin typeface="Consolas" panose="020B0609020204030204" charset="0"/>
              </a:rPr>
              <a:t>	if word in text:</a:t>
            </a:r>
          </a:p>
          <a:p>
            <a:pPr marL="0" indent="0" fontAlgn="auto">
              <a:lnSpc>
                <a:spcPct val="100000"/>
              </a:lnSpc>
              <a:spcBef>
                <a:spcPts val="400"/>
              </a:spcBef>
              <a:buNone/>
            </a:pPr>
            <a:r>
              <a:rPr lang="en-US" b="1" dirty="0">
                <a:latin typeface="Consolas" panose="020B0609020204030204" charset="0"/>
              </a:rPr>
              <a:t>		text = </a:t>
            </a:r>
            <a:r>
              <a:rPr lang="en-US" b="1" dirty="0" err="1">
                <a:latin typeface="Consolas" panose="020B0609020204030204" charset="0"/>
              </a:rPr>
              <a:t>text.replace</a:t>
            </a:r>
            <a:r>
              <a:rPr lang="en-US" b="1" dirty="0">
                <a:latin typeface="Consolas" panose="020B0609020204030204" charset="0"/>
              </a:rPr>
              <a:t>(word, '***')</a:t>
            </a:r>
          </a:p>
          <a:p>
            <a:pPr marL="0" indent="0" fontAlgn="auto">
              <a:lnSpc>
                <a:spcPct val="100000"/>
              </a:lnSpc>
              <a:spcBef>
                <a:spcPts val="400"/>
              </a:spcBef>
              <a:buNone/>
            </a:pPr>
            <a:endParaRPr lang="en-US" b="1" dirty="0">
              <a:latin typeface="Consolas" panose="020B0609020204030204" charset="0"/>
            </a:endParaRPr>
          </a:p>
          <a:p>
            <a:pPr marL="0" indent="0" fontAlgn="auto">
              <a:lnSpc>
                <a:spcPct val="100000"/>
              </a:lnSpc>
              <a:spcBef>
                <a:spcPts val="400"/>
              </a:spcBef>
              <a:buNone/>
            </a:pPr>
            <a:r>
              <a:rPr lang="en-US" b="1" dirty="0">
                <a:latin typeface="Consolas" panose="020B0609020204030204" charset="0"/>
              </a:rPr>
              <a:t>&gt;&gt;&gt; text</a:t>
            </a:r>
          </a:p>
          <a:p>
            <a:pPr marL="0" indent="0" fontAlgn="auto">
              <a:lnSpc>
                <a:spcPct val="100000"/>
              </a:lnSpc>
              <a:spcBef>
                <a:spcPts val="400"/>
              </a:spcBef>
              <a:buNone/>
            </a:pPr>
            <a:r>
              <a:rPr lang="en-US" b="1" dirty="0">
                <a:latin typeface="Consolas" panose="020B0609020204030204" charset="0"/>
              </a:rPr>
              <a:t>'</a:t>
            </a:r>
            <a:r>
              <a:rPr lang="en-US" b="1" dirty="0" err="1">
                <a:latin typeface="Consolas" panose="020B0609020204030204" charset="0"/>
              </a:rPr>
              <a:t>这句</a:t>
            </a:r>
            <a:r>
              <a:rPr lang="en-US" b="1" dirty="0">
                <a:latin typeface="Consolas" panose="020B0609020204030204" charset="0"/>
              </a:rPr>
              <a:t>***</a:t>
            </a:r>
            <a:r>
              <a:rPr lang="en-US" b="1" dirty="0" err="1">
                <a:latin typeface="Consolas" panose="020B0609020204030204" charset="0"/>
              </a:rPr>
              <a:t>里含有</a:t>
            </a:r>
            <a:r>
              <a:rPr lang="en-US" b="1" dirty="0">
                <a:latin typeface="Consolas" panose="020B0609020204030204" charset="0"/>
              </a:rPr>
              <a:t>***</a:t>
            </a:r>
            <a:r>
              <a:rPr lang="en-US" b="1" dirty="0" err="1">
                <a:latin typeface="Consolas" panose="020B0609020204030204" charset="0"/>
              </a:rPr>
              <a:t>内容</a:t>
            </a:r>
            <a:r>
              <a:rPr lang="en-US" b="1" dirty="0">
                <a:latin typeface="Consolas" panose="020B0609020204030204" charset="0"/>
              </a:rPr>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a:t>
            </a:r>
            <a:r>
              <a:rPr lang="en-US" altLang="zh-CN"/>
              <a:t>5</a:t>
            </a:r>
            <a:r>
              <a:rPr lang="zh-CN" altLang="en-US"/>
              <a:t>.11  适用于字符串对象的内置函数</a:t>
            </a:r>
          </a:p>
        </p:txBody>
      </p:sp>
      <p:sp>
        <p:nvSpPr>
          <p:cNvPr id="3" name="内容占位符 2"/>
          <p:cNvSpPr>
            <a:spLocks noGrp="1"/>
          </p:cNvSpPr>
          <p:nvPr>
            <p:ph idx="1"/>
          </p:nvPr>
        </p:nvSpPr>
        <p:spPr>
          <a:xfrm>
            <a:off x="838200" y="1321435"/>
            <a:ext cx="10515600" cy="5035550"/>
          </a:xfrm>
        </p:spPr>
        <p:txBody>
          <a:bodyPr>
            <a:normAutofit fontScale="92500" lnSpcReduction="20000"/>
          </a:bodyPr>
          <a:lstStyle/>
          <a:p>
            <a:pPr marL="0" indent="0" fontAlgn="auto">
              <a:lnSpc>
                <a:spcPct val="100000"/>
              </a:lnSpc>
              <a:spcBef>
                <a:spcPts val="0"/>
              </a:spcBef>
              <a:buNone/>
            </a:pPr>
            <a:r>
              <a:rPr lang="zh-CN" altLang="en-US" sz="2000" b="1" dirty="0">
                <a:latin typeface="Consolas" panose="020B0609020204030204" charset="0"/>
              </a:rPr>
              <a:t>&gt;&gt;&gt; x = 'Hello world.'</a:t>
            </a:r>
          </a:p>
          <a:p>
            <a:pPr marL="0" indent="0" fontAlgn="auto">
              <a:lnSpc>
                <a:spcPct val="100000"/>
              </a:lnSpc>
              <a:spcBef>
                <a:spcPts val="0"/>
              </a:spcBef>
              <a:buNone/>
            </a:pPr>
            <a:r>
              <a:rPr lang="zh-CN" altLang="en-US" sz="2000" b="1" dirty="0">
                <a:latin typeface="Consolas" panose="020B0609020204030204" charset="0"/>
              </a:rPr>
              <a:t>&gt;&gt;&gt; len(x)                       #字符串长度</a:t>
            </a:r>
          </a:p>
          <a:p>
            <a:pPr marL="0" indent="0" fontAlgn="auto">
              <a:lnSpc>
                <a:spcPct val="100000"/>
              </a:lnSpc>
              <a:spcBef>
                <a:spcPts val="0"/>
              </a:spcBef>
              <a:buNone/>
            </a:pPr>
            <a:r>
              <a:rPr lang="zh-CN" altLang="en-US" sz="2000" b="1" dirty="0">
                <a:solidFill>
                  <a:srgbClr val="00B0F0"/>
                </a:solidFill>
                <a:latin typeface="Consolas" panose="020B0609020204030204" charset="0"/>
              </a:rPr>
              <a:t>12</a:t>
            </a:r>
          </a:p>
          <a:p>
            <a:pPr marL="0" indent="0" fontAlgn="auto">
              <a:lnSpc>
                <a:spcPct val="100000"/>
              </a:lnSpc>
              <a:spcBef>
                <a:spcPts val="0"/>
              </a:spcBef>
              <a:buNone/>
            </a:pPr>
            <a:r>
              <a:rPr lang="zh-CN" altLang="en-US" sz="2000" b="1" dirty="0">
                <a:latin typeface="Consolas" panose="020B0609020204030204" charset="0"/>
              </a:rPr>
              <a:t>&gt;&gt;&gt; max(x)                       #最大字符</a:t>
            </a:r>
          </a:p>
          <a:p>
            <a:pPr marL="0" indent="0" fontAlgn="auto">
              <a:lnSpc>
                <a:spcPct val="100000"/>
              </a:lnSpc>
              <a:spcBef>
                <a:spcPts val="0"/>
              </a:spcBef>
              <a:buNone/>
            </a:pPr>
            <a:r>
              <a:rPr lang="zh-CN" altLang="en-US" sz="2000" b="1" dirty="0">
                <a:solidFill>
                  <a:srgbClr val="00B0F0"/>
                </a:solidFill>
                <a:latin typeface="Consolas" panose="020B0609020204030204" charset="0"/>
              </a:rPr>
              <a:t>'w'</a:t>
            </a:r>
          </a:p>
          <a:p>
            <a:pPr marL="0" indent="0" fontAlgn="auto">
              <a:lnSpc>
                <a:spcPct val="100000"/>
              </a:lnSpc>
              <a:spcBef>
                <a:spcPts val="0"/>
              </a:spcBef>
              <a:buNone/>
            </a:pPr>
            <a:r>
              <a:rPr lang="zh-CN" altLang="en-US" sz="2000" b="1" dirty="0">
                <a:latin typeface="Consolas" panose="020B0609020204030204" charset="0"/>
              </a:rPr>
              <a:t>&gt;&gt;&gt; min(x)</a:t>
            </a:r>
          </a:p>
          <a:p>
            <a:pPr marL="0" indent="0" fontAlgn="auto">
              <a:lnSpc>
                <a:spcPct val="100000"/>
              </a:lnSpc>
              <a:spcBef>
                <a:spcPts val="0"/>
              </a:spcBef>
              <a:buNone/>
            </a:pPr>
            <a:r>
              <a:rPr lang="zh-CN" altLang="en-US" sz="2000" b="1" dirty="0">
                <a:solidFill>
                  <a:srgbClr val="00B0F0"/>
                </a:solidFill>
                <a:latin typeface="Consolas" panose="020B0609020204030204" charset="0"/>
              </a:rPr>
              <a:t>' '</a:t>
            </a:r>
          </a:p>
          <a:p>
            <a:pPr marL="0" indent="0" fontAlgn="auto">
              <a:lnSpc>
                <a:spcPct val="100000"/>
              </a:lnSpc>
              <a:spcBef>
                <a:spcPts val="0"/>
              </a:spcBef>
              <a:buNone/>
            </a:pPr>
            <a:r>
              <a:rPr lang="zh-CN" altLang="en-US" sz="2000" b="1" dirty="0">
                <a:latin typeface="Consolas" panose="020B0609020204030204" charset="0"/>
              </a:rPr>
              <a:t>&gt;&gt;&gt; list(zip(x,x))               #zip()也可以作用于字符串</a:t>
            </a:r>
          </a:p>
          <a:p>
            <a:pPr marL="0" indent="0" fontAlgn="auto">
              <a:lnSpc>
                <a:spcPct val="100000"/>
              </a:lnSpc>
              <a:spcBef>
                <a:spcPts val="0"/>
              </a:spcBef>
              <a:buNone/>
            </a:pPr>
            <a:r>
              <a:rPr lang="zh-CN" altLang="en-US" sz="2000" b="1" dirty="0">
                <a:solidFill>
                  <a:srgbClr val="00B0F0"/>
                </a:solidFill>
                <a:latin typeface="Consolas" panose="020B0609020204030204" charset="0"/>
              </a:rPr>
              <a:t>[('H', 'H'), ('e', 'e'), ('l', 'l'), ('l', 'l'), ('o', 'o'), (' ', ' '), ('w', 'w'), ('o', 'o'), ('r', 'r'), ('l', 'l'), ('d', 'd'), ('.', '.')]</a:t>
            </a:r>
          </a:p>
          <a:p>
            <a:pPr marL="0" indent="0" fontAlgn="auto">
              <a:lnSpc>
                <a:spcPct val="100000"/>
              </a:lnSpc>
              <a:spcBef>
                <a:spcPts val="0"/>
              </a:spcBef>
              <a:buNone/>
            </a:pPr>
            <a:r>
              <a:rPr lang="zh-CN" altLang="en-US" sz="2000" b="1" dirty="0">
                <a:latin typeface="Consolas" panose="020B0609020204030204" charset="0"/>
              </a:rPr>
              <a:t>&gt;&gt;&gt; sorted(x)</a:t>
            </a:r>
          </a:p>
          <a:p>
            <a:pPr marL="0" indent="0" fontAlgn="auto">
              <a:lnSpc>
                <a:spcPct val="100000"/>
              </a:lnSpc>
              <a:spcBef>
                <a:spcPts val="0"/>
              </a:spcBef>
              <a:buNone/>
            </a:pPr>
            <a:r>
              <a:rPr lang="zh-CN" altLang="en-US" sz="2000" b="1" dirty="0">
                <a:solidFill>
                  <a:srgbClr val="00B0F0"/>
                </a:solidFill>
                <a:latin typeface="Consolas" panose="020B0609020204030204" charset="0"/>
              </a:rPr>
              <a:t>[' ', '.', 'H', 'd', 'e', 'l', 'l', 'l', 'o', 'o', 'r', 'w']</a:t>
            </a:r>
          </a:p>
          <a:p>
            <a:pPr marL="0" indent="0" fontAlgn="auto">
              <a:lnSpc>
                <a:spcPct val="100000"/>
              </a:lnSpc>
              <a:spcBef>
                <a:spcPts val="0"/>
              </a:spcBef>
              <a:buNone/>
            </a:pPr>
            <a:r>
              <a:rPr lang="zh-CN" altLang="en-US" sz="2000" b="1" dirty="0">
                <a:latin typeface="Consolas" panose="020B0609020204030204" charset="0"/>
              </a:rPr>
              <a:t>&gt;&gt;&gt; list(reversed(x))</a:t>
            </a:r>
          </a:p>
          <a:p>
            <a:pPr marL="0" indent="0" fontAlgn="auto">
              <a:lnSpc>
                <a:spcPct val="100000"/>
              </a:lnSpc>
              <a:spcBef>
                <a:spcPts val="0"/>
              </a:spcBef>
              <a:buNone/>
            </a:pPr>
            <a:r>
              <a:rPr lang="zh-CN" altLang="en-US" sz="2000" b="1" dirty="0">
                <a:solidFill>
                  <a:srgbClr val="00B0F0"/>
                </a:solidFill>
                <a:latin typeface="Consolas" panose="020B0609020204030204" charset="0"/>
              </a:rPr>
              <a:t>['.', 'd', 'l', 'r', 'o', 'w', ' ', 'o', 'l', 'l', 'e', 'H']</a:t>
            </a:r>
          </a:p>
          <a:p>
            <a:pPr marL="0" indent="0" fontAlgn="auto">
              <a:lnSpc>
                <a:spcPct val="100000"/>
              </a:lnSpc>
              <a:spcBef>
                <a:spcPts val="0"/>
              </a:spcBef>
              <a:buNone/>
            </a:pPr>
            <a:r>
              <a:rPr lang="zh-CN" altLang="en-US" sz="2000" b="1" dirty="0">
                <a:latin typeface="Consolas" panose="020B0609020204030204" charset="0"/>
              </a:rPr>
              <a:t>&gt;&gt;&gt; list(enumerate(x))</a:t>
            </a:r>
          </a:p>
          <a:p>
            <a:pPr marL="0" indent="0" fontAlgn="auto">
              <a:lnSpc>
                <a:spcPct val="100000"/>
              </a:lnSpc>
              <a:spcBef>
                <a:spcPts val="0"/>
              </a:spcBef>
              <a:buNone/>
            </a:pPr>
            <a:r>
              <a:rPr lang="zh-CN" altLang="en-US" sz="2000" b="1" dirty="0">
                <a:solidFill>
                  <a:srgbClr val="00B0F0"/>
                </a:solidFill>
                <a:latin typeface="Consolas" panose="020B0609020204030204" charset="0"/>
              </a:rPr>
              <a:t>[(0, 'H'), (1, 'e'), (2, 'l'), (3, 'l'), (4, 'o'), (5, ' '), (6, 'w'), (7, 'o'), (8, 'r'), (9, 'l'), (10, 'd'), (11, '.')]</a:t>
            </a:r>
          </a:p>
          <a:p>
            <a:pPr marL="0" indent="0" fontAlgn="auto">
              <a:lnSpc>
                <a:spcPct val="100000"/>
              </a:lnSpc>
              <a:spcBef>
                <a:spcPts val="0"/>
              </a:spcBef>
              <a:buNone/>
            </a:pPr>
            <a:r>
              <a:rPr lang="zh-CN" altLang="en-US" sz="2000" b="1" dirty="0">
                <a:latin typeface="Consolas" panose="020B0609020204030204" charset="0"/>
              </a:rPr>
              <a:t>&gt;&gt;&gt; list(map(add, x, x))</a:t>
            </a:r>
          </a:p>
          <a:p>
            <a:pPr marL="0" indent="0" fontAlgn="auto">
              <a:lnSpc>
                <a:spcPct val="100000"/>
              </a:lnSpc>
              <a:spcBef>
                <a:spcPts val="0"/>
              </a:spcBef>
              <a:buNone/>
            </a:pPr>
            <a:r>
              <a:rPr lang="zh-CN" altLang="en-US" sz="2000" b="1" dirty="0">
                <a:solidFill>
                  <a:srgbClr val="00B0F0"/>
                </a:solidFill>
                <a:latin typeface="Consolas" panose="020B0609020204030204" charset="0"/>
              </a:rPr>
              <a:t>['HH', 'ee', 'll', 'll', 'oo', '  ', 'ww', 'oo', 'rr', 'll', 'dd', '..']</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a:t>
            </a:r>
            <a:r>
              <a:rPr lang="en-US" altLang="zh-CN"/>
              <a:t>5</a:t>
            </a:r>
            <a:r>
              <a:rPr lang="zh-CN" altLang="en-US"/>
              <a:t>.11  适用于字符串对象的内置函数</a:t>
            </a:r>
          </a:p>
        </p:txBody>
      </p:sp>
      <p:sp>
        <p:nvSpPr>
          <p:cNvPr id="3" name="内容占位符 2"/>
          <p:cNvSpPr>
            <a:spLocks noGrp="1"/>
          </p:cNvSpPr>
          <p:nvPr>
            <p:ph idx="1"/>
          </p:nvPr>
        </p:nvSpPr>
        <p:spPr/>
        <p:txBody>
          <a:bodyPr>
            <a:normAutofit/>
          </a:bodyPr>
          <a:lstStyle/>
          <a:p>
            <a:pPr fontAlgn="auto">
              <a:lnSpc>
                <a:spcPct val="100000"/>
              </a:lnSpc>
              <a:spcBef>
                <a:spcPts val="0"/>
              </a:spcBef>
            </a:pPr>
            <a:r>
              <a:rPr lang="zh-CN" altLang="en-US" sz="2400" dirty="0"/>
              <a:t>内置函数eval()用来把任意字符串转化为Python表达式并进行求值。</a:t>
            </a:r>
          </a:p>
          <a:p>
            <a:pPr marL="0" indent="0" fontAlgn="auto">
              <a:lnSpc>
                <a:spcPct val="100000"/>
              </a:lnSpc>
              <a:spcBef>
                <a:spcPts val="0"/>
              </a:spcBef>
              <a:buNone/>
            </a:pP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rPr>
              <a:t>&gt;&gt;&gt; eval("3+4")                         #计算表达式的值</a:t>
            </a:r>
          </a:p>
          <a:p>
            <a:pPr marL="0" indent="0" fontAlgn="auto">
              <a:lnSpc>
                <a:spcPct val="100000"/>
              </a:lnSpc>
              <a:spcBef>
                <a:spcPts val="0"/>
              </a:spcBef>
              <a:buNone/>
            </a:pPr>
            <a:r>
              <a:rPr lang="zh-CN" altLang="en-US" sz="2000" dirty="0">
                <a:solidFill>
                  <a:srgbClr val="00B0F0"/>
                </a:solidFill>
                <a:latin typeface="Consolas" panose="020B0609020204030204" charset="0"/>
              </a:rPr>
              <a:t>7</a:t>
            </a:r>
          </a:p>
          <a:p>
            <a:pPr marL="0" indent="0" fontAlgn="auto">
              <a:lnSpc>
                <a:spcPct val="100000"/>
              </a:lnSpc>
              <a:spcBef>
                <a:spcPts val="0"/>
              </a:spcBef>
              <a:buNone/>
            </a:pPr>
            <a:r>
              <a:rPr lang="zh-CN" altLang="en-US" sz="2000" dirty="0">
                <a:latin typeface="Consolas" panose="020B0609020204030204" charset="0"/>
              </a:rPr>
              <a:t>&gt;&gt;&gt; a = 3</a:t>
            </a:r>
          </a:p>
          <a:p>
            <a:pPr marL="0" indent="0" fontAlgn="auto">
              <a:lnSpc>
                <a:spcPct val="100000"/>
              </a:lnSpc>
              <a:spcBef>
                <a:spcPts val="0"/>
              </a:spcBef>
              <a:buNone/>
            </a:pPr>
            <a:r>
              <a:rPr lang="zh-CN" altLang="en-US" sz="2000" dirty="0">
                <a:latin typeface="Consolas" panose="020B0609020204030204" charset="0"/>
              </a:rPr>
              <a:t>&gt;&gt;&gt; b = 5</a:t>
            </a:r>
          </a:p>
          <a:p>
            <a:pPr marL="0" indent="0" fontAlgn="auto">
              <a:lnSpc>
                <a:spcPct val="100000"/>
              </a:lnSpc>
              <a:spcBef>
                <a:spcPts val="0"/>
              </a:spcBef>
              <a:buNone/>
            </a:pPr>
            <a:r>
              <a:rPr lang="zh-CN" altLang="en-US" sz="2000" dirty="0">
                <a:latin typeface="Consolas" panose="020B0609020204030204" charset="0"/>
              </a:rPr>
              <a:t>&gt;&gt;&gt; eval('a+b')                         #这时候要求变量a和b已存在</a:t>
            </a:r>
          </a:p>
          <a:p>
            <a:pPr marL="0" indent="0" fontAlgn="auto">
              <a:lnSpc>
                <a:spcPct val="100000"/>
              </a:lnSpc>
              <a:spcBef>
                <a:spcPts val="0"/>
              </a:spcBef>
              <a:buNone/>
            </a:pPr>
            <a:r>
              <a:rPr lang="zh-CN" altLang="en-US" sz="2000" dirty="0">
                <a:solidFill>
                  <a:srgbClr val="00B0F0"/>
                </a:solidFill>
                <a:latin typeface="Consolas" panose="020B0609020204030204" charset="0"/>
              </a:rPr>
              <a:t>8</a:t>
            </a:r>
          </a:p>
          <a:p>
            <a:pPr marL="0" indent="0" fontAlgn="auto">
              <a:lnSpc>
                <a:spcPct val="100000"/>
              </a:lnSpc>
              <a:spcBef>
                <a:spcPts val="0"/>
              </a:spcBef>
              <a:buNone/>
            </a:pPr>
            <a:r>
              <a:rPr lang="zh-CN" altLang="en-US" sz="2000" dirty="0">
                <a:latin typeface="Consolas" panose="020B0609020204030204" charset="0"/>
              </a:rPr>
              <a:t>&gt;&gt;&gt; import math</a:t>
            </a:r>
          </a:p>
          <a:p>
            <a:pPr marL="0" indent="0" fontAlgn="auto">
              <a:lnSpc>
                <a:spcPct val="100000"/>
              </a:lnSpc>
              <a:spcBef>
                <a:spcPts val="0"/>
              </a:spcBef>
              <a:buNone/>
            </a:pPr>
            <a:r>
              <a:rPr lang="zh-CN" altLang="en-US" sz="2000" dirty="0">
                <a:latin typeface="Consolas" panose="020B0609020204030204" charset="0"/>
              </a:rPr>
              <a:t>&gt;&gt;&gt; eval('math.sqrt(3)')</a:t>
            </a:r>
          </a:p>
          <a:p>
            <a:pPr marL="0" indent="0" fontAlgn="auto">
              <a:lnSpc>
                <a:spcPct val="100000"/>
              </a:lnSpc>
              <a:spcBef>
                <a:spcPts val="0"/>
              </a:spcBef>
              <a:buNone/>
            </a:pPr>
            <a:r>
              <a:rPr lang="zh-CN" altLang="en-US" sz="2000" dirty="0">
                <a:solidFill>
                  <a:srgbClr val="00B0F0"/>
                </a:solidFill>
                <a:latin typeface="Consolas" panose="020B0609020204030204" charset="0"/>
              </a:rPr>
              <a:t>1.7320508075688772</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a:t>
            </a:r>
            <a:r>
              <a:rPr lang="en-US" altLang="zh-CN"/>
              <a:t>5</a:t>
            </a:r>
            <a:r>
              <a:rPr lang="zh-CN" altLang="en-US"/>
              <a:t>.12  字符串切片</a:t>
            </a:r>
          </a:p>
        </p:txBody>
      </p:sp>
      <p:sp>
        <p:nvSpPr>
          <p:cNvPr id="3" name="内容占位符 2"/>
          <p:cNvSpPr>
            <a:spLocks noGrp="1"/>
          </p:cNvSpPr>
          <p:nvPr>
            <p:ph idx="1"/>
          </p:nvPr>
        </p:nvSpPr>
        <p:spPr/>
        <p:txBody>
          <a:bodyPr/>
          <a:lstStyle/>
          <a:p>
            <a:r>
              <a:rPr lang="zh-CN" altLang="en-US" sz="2400" dirty="0"/>
              <a:t>切片也适用于字符串，但仅限于读取其中的元素，不支持字符串修改。</a:t>
            </a:r>
          </a:p>
          <a:p>
            <a:pPr marL="0" indent="0">
              <a:buNone/>
            </a:pPr>
            <a:endParaRPr lang="zh-CN" altLang="en-US" sz="2000" dirty="0">
              <a:latin typeface="Consolas" panose="020B0609020204030204" charset="0"/>
            </a:endParaRPr>
          </a:p>
          <a:p>
            <a:pPr marL="0" indent="0">
              <a:buNone/>
            </a:pPr>
            <a:r>
              <a:rPr lang="zh-CN" altLang="en-US" sz="2000" dirty="0">
                <a:latin typeface="Consolas" panose="020B0609020204030204" charset="0"/>
              </a:rPr>
              <a:t>&gt;&gt;&gt; 'Explicit is better than implicit.'[:8]</a:t>
            </a:r>
          </a:p>
          <a:p>
            <a:pPr marL="0" indent="0">
              <a:buNone/>
            </a:pPr>
            <a:r>
              <a:rPr lang="zh-CN" altLang="en-US" sz="2000" dirty="0">
                <a:solidFill>
                  <a:srgbClr val="00B0F0"/>
                </a:solidFill>
                <a:latin typeface="Consolas" panose="020B0609020204030204" charset="0"/>
              </a:rPr>
              <a:t>'Explicit'</a:t>
            </a:r>
          </a:p>
          <a:p>
            <a:pPr marL="0" indent="0">
              <a:buNone/>
            </a:pPr>
            <a:r>
              <a:rPr lang="zh-CN" altLang="en-US" sz="2000" dirty="0">
                <a:latin typeface="Consolas" panose="020B0609020204030204" charset="0"/>
              </a:rPr>
              <a:t>&gt;&gt;&gt; 'Explicit is better than implicit.'[9:23]</a:t>
            </a:r>
          </a:p>
          <a:p>
            <a:pPr marL="0" indent="0">
              <a:buNone/>
            </a:pPr>
            <a:r>
              <a:rPr lang="zh-CN" altLang="en-US" sz="2000" dirty="0">
                <a:solidFill>
                  <a:srgbClr val="00B0F0"/>
                </a:solidFill>
                <a:latin typeface="Consolas" panose="020B0609020204030204" charset="0"/>
              </a:rPr>
              <a:t>'is better than'</a:t>
            </a:r>
          </a:p>
          <a:p>
            <a:pPr marL="0" indent="0">
              <a:buNone/>
            </a:pPr>
            <a:r>
              <a:rPr lang="zh-CN" altLang="en-US" sz="2000" dirty="0">
                <a:latin typeface="Consolas" panose="020B0609020204030204" charset="0"/>
              </a:rPr>
              <a:t>&gt;&gt;&gt; path = 'C:\\Python35\\test.bmp'</a:t>
            </a:r>
          </a:p>
          <a:p>
            <a:pPr marL="0" indent="0">
              <a:buNone/>
            </a:pPr>
            <a:r>
              <a:rPr lang="zh-CN" altLang="en-US" sz="2000" dirty="0">
                <a:latin typeface="Consolas" panose="020B0609020204030204" charset="0"/>
              </a:rPr>
              <a:t>&gt;&gt;&gt; path[:-4] + '_new' + path[-4:]</a:t>
            </a:r>
          </a:p>
          <a:p>
            <a:pPr marL="0" indent="0">
              <a:buNone/>
            </a:pPr>
            <a:r>
              <a:rPr lang="zh-CN" altLang="en-US" sz="2000" dirty="0">
                <a:solidFill>
                  <a:srgbClr val="00B0F0"/>
                </a:solidFill>
                <a:latin typeface="Consolas" panose="020B0609020204030204" charset="0"/>
              </a:rPr>
              <a:t>'C:\\Python35\\test_new.bmp'</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7.6  </a:t>
            </a:r>
            <a:r>
              <a:rPr lang="zh-CN" altLang="en-US"/>
              <a:t>字符串常量</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46</a:t>
            </a:fld>
            <a:endParaRPr lang="zh-CN" altLang="en-US"/>
          </a:p>
        </p:txBody>
      </p:sp>
      <p:sp>
        <p:nvSpPr>
          <p:cNvPr id="68610" name="文本占位符 46082"/>
          <p:cNvSpPr>
            <a:spLocks noGrp="1"/>
          </p:cNvSpPr>
          <p:nvPr>
            <p:ph idx="1"/>
          </p:nvPr>
        </p:nvSpPr>
        <p:spPr>
          <a:xfrm>
            <a:off x="748665" y="1165860"/>
            <a:ext cx="10881995" cy="4900295"/>
          </a:xfrm>
        </p:spPr>
        <p:txBody>
          <a:bodyPr anchor="t">
            <a:normAutofit/>
          </a:bodyPr>
          <a:lstStyle/>
          <a:p>
            <a:pPr defTabSz="914400">
              <a:lnSpc>
                <a:spcPct val="100000"/>
              </a:lnSpc>
              <a:spcBef>
                <a:spcPct val="0"/>
              </a:spcBef>
              <a:buSzPct val="70000"/>
              <a:buFont typeface="Arial" panose="020B0604020202020204" pitchFamily="34" charset="0"/>
              <a:buChar char="•"/>
            </a:pPr>
            <a:r>
              <a:rPr lang="en-US" altLang="zh-CN" sz="2400" b="1" dirty="0">
                <a:latin typeface="Consolas" panose="020B0609020204030204" charset="0"/>
              </a:rPr>
              <a:t>例7-5</a:t>
            </a:r>
            <a:r>
              <a:rPr lang="en-US" altLang="zh-CN" sz="2400" dirty="0">
                <a:latin typeface="Consolas" panose="020B0609020204030204" charset="0"/>
              </a:rPr>
              <a:t>  </a:t>
            </a:r>
            <a:r>
              <a:rPr lang="en-US" altLang="zh-CN" sz="2400" dirty="0" err="1">
                <a:latin typeface="Consolas" panose="020B0609020204030204" charset="0"/>
              </a:rPr>
              <a:t>使用string模块提供的字符串常量，模拟生成指定长度的随机密码</a:t>
            </a:r>
            <a:r>
              <a:rPr lang="en-US" altLang="zh-CN" sz="2400" dirty="0">
                <a:latin typeface="Consolas" panose="020B0609020204030204" charset="0"/>
              </a:rPr>
              <a:t>。</a:t>
            </a:r>
          </a:p>
          <a:p>
            <a:pPr defTabSz="914400">
              <a:lnSpc>
                <a:spcPct val="100000"/>
              </a:lnSpc>
              <a:spcBef>
                <a:spcPct val="0"/>
              </a:spcBef>
              <a:buSzPct val="70000"/>
              <a:buFont typeface="Wingdings" panose="05000000000000000000" pitchFamily="2" charset="2"/>
              <a:buNone/>
            </a:pPr>
            <a:endParaRPr lang="en-US" altLang="zh-CN" sz="20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2000" dirty="0">
                <a:latin typeface="Consolas" panose="020B0609020204030204" charset="0"/>
              </a:rPr>
              <a:t>from random import choice</a:t>
            </a:r>
          </a:p>
          <a:p>
            <a:pPr defTabSz="914400">
              <a:lnSpc>
                <a:spcPct val="100000"/>
              </a:lnSpc>
              <a:spcBef>
                <a:spcPct val="0"/>
              </a:spcBef>
              <a:buSzPct val="70000"/>
              <a:buFont typeface="Wingdings" panose="05000000000000000000" pitchFamily="2" charset="2"/>
              <a:buNone/>
            </a:pPr>
            <a:r>
              <a:rPr lang="en-US" altLang="zh-CN" sz="2000" dirty="0">
                <a:latin typeface="Consolas" panose="020B0609020204030204" charset="0"/>
              </a:rPr>
              <a:t>from string import </a:t>
            </a:r>
            <a:r>
              <a:rPr lang="en-US" altLang="zh-CN" sz="2000" dirty="0" err="1">
                <a:latin typeface="Consolas" panose="020B0609020204030204" charset="0"/>
              </a:rPr>
              <a:t>ascii_letters</a:t>
            </a:r>
            <a:r>
              <a:rPr lang="en-US" altLang="zh-CN" sz="2000" dirty="0">
                <a:latin typeface="Consolas" panose="020B0609020204030204" charset="0"/>
              </a:rPr>
              <a:t>, digits</a:t>
            </a:r>
          </a:p>
          <a:p>
            <a:pPr defTabSz="914400">
              <a:lnSpc>
                <a:spcPct val="100000"/>
              </a:lnSpc>
              <a:spcBef>
                <a:spcPct val="0"/>
              </a:spcBef>
              <a:buSzPct val="70000"/>
              <a:buFont typeface="Wingdings" panose="05000000000000000000" pitchFamily="2" charset="2"/>
              <a:buNone/>
            </a:pPr>
            <a:endParaRPr lang="en-US" altLang="zh-CN" sz="20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2000" dirty="0">
                <a:latin typeface="Consolas" panose="020B0609020204030204" charset="0"/>
              </a:rPr>
              <a:t>characters = digits + </a:t>
            </a:r>
            <a:r>
              <a:rPr lang="en-US" altLang="zh-CN" sz="2000" dirty="0" err="1">
                <a:latin typeface="Consolas" panose="020B0609020204030204" charset="0"/>
              </a:rPr>
              <a:t>ascii_letters</a:t>
            </a:r>
            <a:endParaRPr lang="en-US" altLang="zh-CN" sz="2000" dirty="0">
              <a:latin typeface="Consolas" panose="020B0609020204030204" charset="0"/>
            </a:endParaRPr>
          </a:p>
          <a:p>
            <a:pPr defTabSz="914400">
              <a:lnSpc>
                <a:spcPct val="100000"/>
              </a:lnSpc>
              <a:spcBef>
                <a:spcPct val="0"/>
              </a:spcBef>
              <a:buSzPct val="70000"/>
              <a:buFont typeface="Wingdings" panose="05000000000000000000" pitchFamily="2" charset="2"/>
              <a:buNone/>
            </a:pPr>
            <a:endParaRPr lang="en-US" altLang="zh-CN" sz="20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2000" dirty="0" err="1">
                <a:latin typeface="Consolas" panose="020B0609020204030204" charset="0"/>
              </a:rPr>
              <a:t>def</a:t>
            </a:r>
            <a:r>
              <a:rPr lang="en-US" altLang="zh-CN" sz="2000" dirty="0">
                <a:latin typeface="Consolas" panose="020B0609020204030204" charset="0"/>
              </a:rPr>
              <a:t> </a:t>
            </a:r>
            <a:r>
              <a:rPr lang="en-US" altLang="zh-CN" sz="2000" dirty="0" err="1">
                <a:latin typeface="Consolas" panose="020B0609020204030204" charset="0"/>
              </a:rPr>
              <a:t>generatePassword</a:t>
            </a:r>
            <a:r>
              <a:rPr lang="en-US" altLang="zh-CN" sz="2000" dirty="0">
                <a:latin typeface="Consolas" panose="020B0609020204030204" charset="0"/>
              </a:rPr>
              <a:t>(n):</a:t>
            </a:r>
          </a:p>
          <a:p>
            <a:pPr defTabSz="914400">
              <a:lnSpc>
                <a:spcPct val="100000"/>
              </a:lnSpc>
              <a:spcBef>
                <a:spcPct val="0"/>
              </a:spcBef>
              <a:buSzPct val="70000"/>
              <a:buFont typeface="Wingdings" panose="05000000000000000000" pitchFamily="2" charset="2"/>
              <a:buNone/>
            </a:pPr>
            <a:r>
              <a:rPr lang="en-US" altLang="zh-CN" sz="2000" dirty="0">
                <a:latin typeface="Consolas" panose="020B0609020204030204" charset="0"/>
              </a:rPr>
              <a:t>    return ''.join((choice(characters) for _ in range(n)))</a:t>
            </a:r>
          </a:p>
          <a:p>
            <a:pPr defTabSz="914400">
              <a:lnSpc>
                <a:spcPct val="100000"/>
              </a:lnSpc>
              <a:spcBef>
                <a:spcPct val="0"/>
              </a:spcBef>
              <a:buSzPct val="70000"/>
              <a:buFont typeface="Wingdings" panose="05000000000000000000" pitchFamily="2" charset="2"/>
              <a:buNone/>
            </a:pPr>
            <a:endParaRPr lang="en-US" altLang="zh-CN" sz="20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2000" dirty="0">
                <a:latin typeface="Consolas" panose="020B0609020204030204" charset="0"/>
              </a:rPr>
              <a:t>print(</a:t>
            </a:r>
            <a:r>
              <a:rPr lang="en-US" altLang="zh-CN" sz="2000" dirty="0" err="1">
                <a:latin typeface="Consolas" panose="020B0609020204030204" charset="0"/>
              </a:rPr>
              <a:t>generatePassword</a:t>
            </a:r>
            <a:r>
              <a:rPr lang="en-US" altLang="zh-CN" sz="2000" dirty="0">
                <a:latin typeface="Consolas" panose="020B0609020204030204" charset="0"/>
              </a:rPr>
              <a:t>(8))</a:t>
            </a:r>
          </a:p>
          <a:p>
            <a:pPr defTabSz="914400">
              <a:lnSpc>
                <a:spcPct val="100000"/>
              </a:lnSpc>
              <a:spcBef>
                <a:spcPct val="0"/>
              </a:spcBef>
              <a:buSzPct val="70000"/>
              <a:buFont typeface="Wingdings" panose="05000000000000000000" pitchFamily="2" charset="2"/>
              <a:buNone/>
            </a:pPr>
            <a:r>
              <a:rPr lang="en-US" altLang="zh-CN" sz="2000" dirty="0">
                <a:latin typeface="Consolas" panose="020B0609020204030204" charset="0"/>
              </a:rPr>
              <a:t>print(</a:t>
            </a:r>
            <a:r>
              <a:rPr lang="en-US" altLang="zh-CN" sz="2000" dirty="0" err="1">
                <a:latin typeface="Consolas" panose="020B0609020204030204" charset="0"/>
              </a:rPr>
              <a:t>generatePassword</a:t>
            </a:r>
            <a:r>
              <a:rPr lang="en-US" altLang="zh-CN" sz="2000" dirty="0">
                <a:latin typeface="Consolas" panose="020B0609020204030204" charset="0"/>
              </a:rPr>
              <a:t>(15))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7.7  </a:t>
            </a:r>
            <a:r>
              <a:rPr lang="zh-CN" altLang="en-US"/>
              <a:t>中英文分词</a:t>
            </a:r>
          </a:p>
        </p:txBody>
      </p:sp>
      <p:sp>
        <p:nvSpPr>
          <p:cNvPr id="3" name="内容占位符 2"/>
          <p:cNvSpPr>
            <a:spLocks noGrp="1"/>
          </p:cNvSpPr>
          <p:nvPr>
            <p:ph idx="1"/>
          </p:nvPr>
        </p:nvSpPr>
        <p:spPr>
          <a:xfrm>
            <a:off x="838200" y="1321435"/>
            <a:ext cx="11070590" cy="5180965"/>
          </a:xfrm>
        </p:spPr>
        <p:txBody>
          <a:bodyPr>
            <a:normAutofit fontScale="92500" lnSpcReduction="20000"/>
          </a:bodyPr>
          <a:lstStyle/>
          <a:p>
            <a:pPr marL="0" indent="0" fontAlgn="auto">
              <a:lnSpc>
                <a:spcPct val="100000"/>
              </a:lnSpc>
              <a:spcBef>
                <a:spcPts val="0"/>
              </a:spcBef>
              <a:buNone/>
            </a:pPr>
            <a:r>
              <a:rPr lang="zh-CN" altLang="en-US" sz="2000" dirty="0">
                <a:latin typeface="Consolas" panose="020B0609020204030204" charset="0"/>
              </a:rPr>
              <a:t>&gt;&gt;&gt; import jieba                    #导入jieba模块</a:t>
            </a:r>
          </a:p>
          <a:p>
            <a:pPr marL="0" indent="0" fontAlgn="auto">
              <a:lnSpc>
                <a:spcPct val="100000"/>
              </a:lnSpc>
              <a:spcBef>
                <a:spcPts val="0"/>
              </a:spcBef>
              <a:buNone/>
            </a:pPr>
            <a:r>
              <a:rPr lang="zh-CN" altLang="en-US" sz="2000" dirty="0">
                <a:latin typeface="Consolas" panose="020B0609020204030204" charset="0"/>
              </a:rPr>
              <a:t>&gt;&gt;&gt; x = '分词的准确度直接影响了后续文本处理和挖掘算法的最终效果。'</a:t>
            </a:r>
          </a:p>
          <a:p>
            <a:pPr marL="0" indent="0" fontAlgn="auto">
              <a:lnSpc>
                <a:spcPct val="100000"/>
              </a:lnSpc>
              <a:spcBef>
                <a:spcPts val="0"/>
              </a:spcBef>
              <a:buNone/>
            </a:pPr>
            <a:r>
              <a:rPr lang="zh-CN" altLang="en-US" sz="2000" dirty="0">
                <a:latin typeface="Consolas" panose="020B0609020204030204" charset="0"/>
              </a:rPr>
              <a:t>&gt;&gt;&gt; jieba.cut(x)                    #使用默认词库进行分词</a:t>
            </a:r>
          </a:p>
          <a:p>
            <a:pPr marL="0" indent="0" fontAlgn="auto">
              <a:lnSpc>
                <a:spcPct val="100000"/>
              </a:lnSpc>
              <a:spcBef>
                <a:spcPts val="0"/>
              </a:spcBef>
              <a:buNone/>
            </a:pPr>
            <a:r>
              <a:rPr lang="zh-CN" altLang="en-US" sz="2000" dirty="0">
                <a:solidFill>
                  <a:srgbClr val="00B0F0"/>
                </a:solidFill>
                <a:latin typeface="Consolas" panose="020B0609020204030204" charset="0"/>
              </a:rPr>
              <a:t>&lt;generator object Tokenizer.cut at 0x000000000342C990&gt;</a:t>
            </a:r>
          </a:p>
          <a:p>
            <a:pPr marL="0" indent="0" fontAlgn="auto">
              <a:lnSpc>
                <a:spcPct val="100000"/>
              </a:lnSpc>
              <a:spcBef>
                <a:spcPts val="0"/>
              </a:spcBef>
              <a:buNone/>
            </a:pPr>
            <a:r>
              <a:rPr lang="zh-CN" altLang="en-US" sz="2000" dirty="0">
                <a:latin typeface="Consolas" panose="020B0609020204030204" charset="0"/>
              </a:rPr>
              <a:t>&gt;&gt;&gt; list(_)</a:t>
            </a:r>
          </a:p>
          <a:p>
            <a:pPr marL="0" indent="0" fontAlgn="auto">
              <a:lnSpc>
                <a:spcPct val="100000"/>
              </a:lnSpc>
              <a:spcBef>
                <a:spcPts val="0"/>
              </a:spcBef>
              <a:buNone/>
            </a:pPr>
            <a:r>
              <a:rPr lang="zh-CN" altLang="en-US" sz="2000" dirty="0">
                <a:solidFill>
                  <a:srgbClr val="00B0F0"/>
                </a:solidFill>
                <a:latin typeface="Consolas" panose="020B0609020204030204" charset="0"/>
              </a:rPr>
              <a:t>['分词', '的', '准确度', '直接', '影响', '了', '后续', '文本处理', '和', '挖掘', '算法', '的', '最终', '效果', '。']</a:t>
            </a:r>
          </a:p>
          <a:p>
            <a:pPr marL="0" indent="0" fontAlgn="auto">
              <a:lnSpc>
                <a:spcPct val="100000"/>
              </a:lnSpc>
              <a:spcBef>
                <a:spcPts val="0"/>
              </a:spcBef>
              <a:buNone/>
            </a:pPr>
            <a:r>
              <a:rPr lang="zh-CN" altLang="en-US" sz="2000" dirty="0">
                <a:latin typeface="Consolas" panose="020B0609020204030204" charset="0"/>
              </a:rPr>
              <a:t>&gt;&gt;&gt; list(jieba.cut('纸杯'))</a:t>
            </a:r>
          </a:p>
          <a:p>
            <a:pPr marL="0" indent="0" fontAlgn="auto">
              <a:lnSpc>
                <a:spcPct val="100000"/>
              </a:lnSpc>
              <a:spcBef>
                <a:spcPts val="0"/>
              </a:spcBef>
              <a:buNone/>
            </a:pPr>
            <a:r>
              <a:rPr lang="zh-CN" altLang="en-US" sz="2000" dirty="0">
                <a:solidFill>
                  <a:srgbClr val="00B0F0"/>
                </a:solidFill>
                <a:latin typeface="Consolas" panose="020B0609020204030204" charset="0"/>
              </a:rPr>
              <a:t>['纸杯']</a:t>
            </a:r>
          </a:p>
          <a:p>
            <a:pPr marL="0" indent="0" fontAlgn="auto">
              <a:lnSpc>
                <a:spcPct val="100000"/>
              </a:lnSpc>
              <a:spcBef>
                <a:spcPts val="0"/>
              </a:spcBef>
              <a:buNone/>
            </a:pPr>
            <a:r>
              <a:rPr lang="zh-CN" altLang="en-US" sz="2000" dirty="0">
                <a:latin typeface="Consolas" panose="020B0609020204030204" charset="0"/>
              </a:rPr>
              <a:t>&gt;&gt;&gt; list(jieba.cut('花纸杯'))</a:t>
            </a:r>
          </a:p>
          <a:p>
            <a:pPr marL="0" indent="0" fontAlgn="auto">
              <a:lnSpc>
                <a:spcPct val="100000"/>
              </a:lnSpc>
              <a:spcBef>
                <a:spcPts val="0"/>
              </a:spcBef>
              <a:buNone/>
            </a:pPr>
            <a:r>
              <a:rPr lang="zh-CN" altLang="en-US" sz="2000" dirty="0">
                <a:solidFill>
                  <a:srgbClr val="00B0F0"/>
                </a:solidFill>
                <a:latin typeface="Consolas" panose="020B0609020204030204" charset="0"/>
              </a:rPr>
              <a:t>['花', '纸杯']</a:t>
            </a:r>
          </a:p>
          <a:p>
            <a:pPr marL="0" indent="0" fontAlgn="auto">
              <a:lnSpc>
                <a:spcPct val="100000"/>
              </a:lnSpc>
              <a:spcBef>
                <a:spcPts val="0"/>
              </a:spcBef>
              <a:buNone/>
            </a:pPr>
            <a:r>
              <a:rPr lang="zh-CN" altLang="en-US" sz="2000" dirty="0">
                <a:latin typeface="Consolas" panose="020B0609020204030204" charset="0"/>
              </a:rPr>
              <a:t>&gt;&gt;&gt; jieba.add_word('花纸杯')         #增加词条</a:t>
            </a:r>
          </a:p>
          <a:p>
            <a:pPr marL="0" indent="0" fontAlgn="auto">
              <a:lnSpc>
                <a:spcPct val="100000"/>
              </a:lnSpc>
              <a:spcBef>
                <a:spcPts val="0"/>
              </a:spcBef>
              <a:buNone/>
            </a:pPr>
            <a:r>
              <a:rPr lang="zh-CN" altLang="en-US" sz="2000" dirty="0">
                <a:latin typeface="Consolas" panose="020B0609020204030204" charset="0"/>
              </a:rPr>
              <a:t>&gt;&gt;&gt; list(jieba.cut('花纸杯'))        #使用新词库进行分词</a:t>
            </a:r>
          </a:p>
          <a:p>
            <a:pPr marL="0" indent="0" fontAlgn="auto">
              <a:lnSpc>
                <a:spcPct val="100000"/>
              </a:lnSpc>
              <a:spcBef>
                <a:spcPts val="0"/>
              </a:spcBef>
              <a:buNone/>
            </a:pPr>
            <a:r>
              <a:rPr lang="zh-CN" altLang="en-US" sz="2000" dirty="0">
                <a:solidFill>
                  <a:srgbClr val="00B0F0"/>
                </a:solidFill>
                <a:latin typeface="Consolas" panose="020B0609020204030204" charset="0"/>
              </a:rPr>
              <a:t>['花纸杯']</a:t>
            </a:r>
          </a:p>
          <a:p>
            <a:pPr marL="0" indent="0" fontAlgn="auto">
              <a:lnSpc>
                <a:spcPct val="100000"/>
              </a:lnSpc>
              <a:spcBef>
                <a:spcPts val="0"/>
              </a:spcBef>
              <a:buNone/>
            </a:pPr>
            <a:r>
              <a:rPr lang="zh-CN" altLang="en-US" sz="2000" dirty="0">
                <a:latin typeface="Consolas" panose="020B0609020204030204" charset="0"/>
              </a:rPr>
              <a:t>&gt;&gt;&gt; import snownlp                  </a:t>
            </a:r>
            <a:r>
              <a:rPr lang="en-US" altLang="zh-CN" sz="2000" dirty="0">
                <a:latin typeface="Consolas" panose="020B0609020204030204" charset="0"/>
              </a:rPr>
              <a:t>#</a:t>
            </a:r>
            <a:r>
              <a:rPr lang="zh-CN" altLang="en-US" sz="2000" dirty="0">
                <a:latin typeface="Consolas" panose="020B0609020204030204" charset="0"/>
              </a:rPr>
              <a:t>导入snownlp</a:t>
            </a:r>
            <a:r>
              <a:rPr lang="zh-CN" altLang="en-US" sz="2000" dirty="0" smtClean="0">
                <a:latin typeface="Consolas" panose="020B0609020204030204" charset="0"/>
              </a:rPr>
              <a:t>模块</a:t>
            </a:r>
            <a:r>
              <a:rPr lang="en-US" altLang="zh-CN" sz="2000" dirty="0" smtClean="0">
                <a:latin typeface="Consolas" panose="020B0609020204030204" charset="0"/>
              </a:rPr>
              <a:t>,</a:t>
            </a:r>
            <a:r>
              <a:rPr lang="zh-CN" altLang="en-US" sz="2000" smtClean="0">
                <a:latin typeface="Consolas" panose="020B0609020204030204" charset="0"/>
              </a:rPr>
              <a:t>分词，情感分析</a:t>
            </a: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rPr>
              <a:t>&gt;&gt;&gt; snownlp.SnowNLP('学而时习之，不亦说乎').words</a:t>
            </a:r>
          </a:p>
          <a:p>
            <a:pPr marL="0" indent="0" fontAlgn="auto">
              <a:lnSpc>
                <a:spcPct val="100000"/>
              </a:lnSpc>
              <a:spcBef>
                <a:spcPts val="0"/>
              </a:spcBef>
              <a:buNone/>
            </a:pPr>
            <a:r>
              <a:rPr lang="zh-CN" altLang="en-US" sz="2000" dirty="0">
                <a:solidFill>
                  <a:srgbClr val="00B0F0"/>
                </a:solidFill>
                <a:latin typeface="Consolas" panose="020B0609020204030204" charset="0"/>
              </a:rPr>
              <a:t>['学而', '时习', '之', '，', '不亦', '说乎']</a:t>
            </a:r>
          </a:p>
          <a:p>
            <a:pPr marL="0" indent="0" fontAlgn="auto">
              <a:lnSpc>
                <a:spcPct val="100000"/>
              </a:lnSpc>
              <a:spcBef>
                <a:spcPts val="0"/>
              </a:spcBef>
              <a:buNone/>
            </a:pPr>
            <a:r>
              <a:rPr lang="zh-CN" altLang="en-US" sz="2000" dirty="0">
                <a:latin typeface="Consolas" panose="020B0609020204030204" charset="0"/>
              </a:rPr>
              <a:t>&gt;&gt;&gt; snownlp.SnowNLP(x).words</a:t>
            </a:r>
          </a:p>
          <a:p>
            <a:pPr marL="0" indent="0" fontAlgn="auto">
              <a:lnSpc>
                <a:spcPct val="100000"/>
              </a:lnSpc>
              <a:spcBef>
                <a:spcPts val="0"/>
              </a:spcBef>
              <a:buNone/>
            </a:pPr>
            <a:r>
              <a:rPr lang="zh-CN" altLang="en-US" sz="2000" dirty="0">
                <a:solidFill>
                  <a:srgbClr val="00B0F0"/>
                </a:solidFill>
                <a:latin typeface="Consolas" panose="020B0609020204030204" charset="0"/>
              </a:rPr>
              <a:t>['分词', '的', '准确度', '直接', '影响', '了', '后续', '文本', '处理', '和', '挖掘', '算法', '的', '最终', '效果', '。'</a:t>
            </a:r>
            <a:r>
              <a:rPr lang="zh-CN" altLang="en-US" sz="2000" dirty="0">
                <a:latin typeface="Consolas" panose="020B0609020204030204" charset="0"/>
              </a:rPr>
              <a: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47</a:t>
            </a:fld>
            <a:endParaRPr lang="zh-CN" altLang="en-US"/>
          </a:p>
        </p:txBody>
      </p:sp>
      <p:sp>
        <p:nvSpPr>
          <p:cNvPr id="6" name="矩形 5"/>
          <p:cNvSpPr/>
          <p:nvPr/>
        </p:nvSpPr>
        <p:spPr>
          <a:xfrm>
            <a:off x="1005727" y="6171684"/>
            <a:ext cx="5540812" cy="369332"/>
          </a:xfrm>
          <a:prstGeom prst="rect">
            <a:avLst/>
          </a:prstGeom>
        </p:spPr>
        <p:txBody>
          <a:bodyPr wrap="none">
            <a:spAutoFit/>
          </a:bodyPr>
          <a:lstStyle/>
          <a:p>
            <a:r>
              <a:rPr lang="zh-CN" altLang="en-US" dirty="0"/>
              <a:t>https://www.cnblogs.com/zhuminghui/p/10953717.html</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7.8  </a:t>
            </a:r>
            <a:r>
              <a:rPr lang="zh-CN" altLang="en-US"/>
              <a:t>汉字到拼音的转换</a:t>
            </a:r>
          </a:p>
        </p:txBody>
      </p:sp>
      <p:sp>
        <p:nvSpPr>
          <p:cNvPr id="3" name="内容占位符 2"/>
          <p:cNvSpPr>
            <a:spLocks noGrp="1"/>
          </p:cNvSpPr>
          <p:nvPr>
            <p:ph idx="1"/>
          </p:nvPr>
        </p:nvSpPr>
        <p:spPr>
          <a:xfrm>
            <a:off x="838200" y="1321435"/>
            <a:ext cx="10515600" cy="5125085"/>
          </a:xfrm>
        </p:spPr>
        <p:txBody>
          <a:bodyPr>
            <a:normAutofit lnSpcReduction="10000"/>
          </a:bodyPr>
          <a:lstStyle/>
          <a:p>
            <a:pPr marL="0" indent="0" fontAlgn="auto">
              <a:lnSpc>
                <a:spcPct val="100000"/>
              </a:lnSpc>
              <a:spcBef>
                <a:spcPts val="0"/>
              </a:spcBef>
              <a:buNone/>
            </a:pPr>
            <a:r>
              <a:rPr lang="zh-CN" altLang="en-US" sz="2000">
                <a:latin typeface="Consolas" panose="020B0609020204030204" charset="0"/>
              </a:rPr>
              <a:t>&gt;&gt;&gt; from pypinyin import lazy_pinyin, pinyin</a:t>
            </a:r>
          </a:p>
          <a:p>
            <a:pPr marL="0" indent="0" fontAlgn="auto">
              <a:lnSpc>
                <a:spcPct val="100000"/>
              </a:lnSpc>
              <a:spcBef>
                <a:spcPts val="0"/>
              </a:spcBef>
              <a:buNone/>
            </a:pPr>
            <a:r>
              <a:rPr lang="zh-CN" altLang="en-US" sz="2000">
                <a:latin typeface="Consolas" panose="020B0609020204030204" charset="0"/>
              </a:rPr>
              <a:t>&gt;&gt;&gt; lazy_pinyin('董付国')            #返回拼音</a:t>
            </a:r>
          </a:p>
          <a:p>
            <a:pPr marL="0" indent="0" fontAlgn="auto">
              <a:lnSpc>
                <a:spcPct val="100000"/>
              </a:lnSpc>
              <a:spcBef>
                <a:spcPts val="0"/>
              </a:spcBef>
              <a:buNone/>
            </a:pPr>
            <a:r>
              <a:rPr lang="zh-CN" altLang="en-US" sz="2000">
                <a:solidFill>
                  <a:srgbClr val="00B0F0"/>
                </a:solidFill>
                <a:latin typeface="Consolas" panose="020B0609020204030204" charset="0"/>
              </a:rPr>
              <a:t>['dong', 'fu', 'guo']</a:t>
            </a:r>
          </a:p>
          <a:p>
            <a:pPr marL="0" indent="0" fontAlgn="auto">
              <a:lnSpc>
                <a:spcPct val="100000"/>
              </a:lnSpc>
              <a:spcBef>
                <a:spcPts val="0"/>
              </a:spcBef>
              <a:buNone/>
            </a:pPr>
            <a:r>
              <a:rPr lang="zh-CN" altLang="en-US" sz="2000">
                <a:latin typeface="Consolas" panose="020B0609020204030204" charset="0"/>
              </a:rPr>
              <a:t>&gt;&gt;&gt; lazy_pinyin('董付国', 1)         #带声调的拼音</a:t>
            </a:r>
          </a:p>
          <a:p>
            <a:pPr marL="0" indent="0" fontAlgn="auto">
              <a:lnSpc>
                <a:spcPct val="100000"/>
              </a:lnSpc>
              <a:spcBef>
                <a:spcPts val="0"/>
              </a:spcBef>
              <a:buNone/>
            </a:pPr>
            <a:r>
              <a:rPr lang="zh-CN" altLang="en-US" sz="2000">
                <a:solidFill>
                  <a:srgbClr val="00B0F0"/>
                </a:solidFill>
                <a:latin typeface="Consolas" panose="020B0609020204030204" charset="0"/>
              </a:rPr>
              <a:t>['dǒng', 'fù', 'guó']</a:t>
            </a:r>
          </a:p>
          <a:p>
            <a:pPr marL="0" indent="0" fontAlgn="auto">
              <a:lnSpc>
                <a:spcPct val="100000"/>
              </a:lnSpc>
              <a:spcBef>
                <a:spcPts val="0"/>
              </a:spcBef>
              <a:buNone/>
            </a:pPr>
            <a:r>
              <a:rPr lang="zh-CN" altLang="en-US" sz="2000">
                <a:latin typeface="Consolas" panose="020B0609020204030204" charset="0"/>
              </a:rPr>
              <a:t>&gt;&gt;&gt; lazy_pinyin('董付国', 2)         #另一种拼音形式，数字表示前面字母的声调</a:t>
            </a:r>
          </a:p>
          <a:p>
            <a:pPr marL="0" indent="0" fontAlgn="auto">
              <a:lnSpc>
                <a:spcPct val="100000"/>
              </a:lnSpc>
              <a:spcBef>
                <a:spcPts val="0"/>
              </a:spcBef>
              <a:buNone/>
            </a:pPr>
            <a:r>
              <a:rPr lang="zh-CN" altLang="en-US" sz="2000">
                <a:solidFill>
                  <a:srgbClr val="00B0F0"/>
                </a:solidFill>
                <a:latin typeface="Consolas" panose="020B0609020204030204" charset="0"/>
              </a:rPr>
              <a:t>['do3ng', 'fu4', 'guo2']</a:t>
            </a:r>
          </a:p>
          <a:p>
            <a:pPr marL="0" indent="0" fontAlgn="auto">
              <a:lnSpc>
                <a:spcPct val="100000"/>
              </a:lnSpc>
              <a:spcBef>
                <a:spcPts val="0"/>
              </a:spcBef>
              <a:buNone/>
            </a:pPr>
            <a:r>
              <a:rPr lang="zh-CN" altLang="en-US" sz="2000">
                <a:latin typeface="Consolas" panose="020B0609020204030204" charset="0"/>
              </a:rPr>
              <a:t>&gt;&gt;&gt; lazy_pinyin('董付国', 3)         #只返回拼音首字母</a:t>
            </a:r>
          </a:p>
          <a:p>
            <a:pPr marL="0" indent="0" fontAlgn="auto">
              <a:lnSpc>
                <a:spcPct val="100000"/>
              </a:lnSpc>
              <a:spcBef>
                <a:spcPts val="0"/>
              </a:spcBef>
              <a:buNone/>
            </a:pPr>
            <a:r>
              <a:rPr lang="zh-CN" altLang="en-US" sz="2000">
                <a:solidFill>
                  <a:srgbClr val="00B0F0"/>
                </a:solidFill>
                <a:latin typeface="Consolas" panose="020B0609020204030204" charset="0"/>
              </a:rPr>
              <a:t>['d', 'f', 'g']</a:t>
            </a:r>
          </a:p>
          <a:p>
            <a:pPr marL="0" indent="0" fontAlgn="auto">
              <a:lnSpc>
                <a:spcPct val="100000"/>
              </a:lnSpc>
              <a:spcBef>
                <a:spcPts val="0"/>
              </a:spcBef>
              <a:buNone/>
            </a:pPr>
            <a:r>
              <a:rPr lang="zh-CN" altLang="en-US" sz="2000">
                <a:latin typeface="Consolas" panose="020B0609020204030204" charset="0"/>
              </a:rPr>
              <a:t>&gt;&gt;&gt; lazy_pinyin('重要', 1)           #能够根据词组智能识别多音字</a:t>
            </a:r>
          </a:p>
          <a:p>
            <a:pPr marL="0" indent="0" fontAlgn="auto">
              <a:lnSpc>
                <a:spcPct val="100000"/>
              </a:lnSpc>
              <a:spcBef>
                <a:spcPts val="0"/>
              </a:spcBef>
              <a:buNone/>
            </a:pPr>
            <a:r>
              <a:rPr lang="zh-CN" altLang="en-US" sz="2000">
                <a:solidFill>
                  <a:srgbClr val="00B0F0"/>
                </a:solidFill>
                <a:latin typeface="Consolas" panose="020B0609020204030204" charset="0"/>
              </a:rPr>
              <a:t>['zhòng', 'yào']</a:t>
            </a:r>
          </a:p>
          <a:p>
            <a:pPr marL="0" indent="0" fontAlgn="auto">
              <a:lnSpc>
                <a:spcPct val="100000"/>
              </a:lnSpc>
              <a:spcBef>
                <a:spcPts val="0"/>
              </a:spcBef>
              <a:buNone/>
            </a:pPr>
            <a:r>
              <a:rPr lang="zh-CN" altLang="en-US" sz="2000">
                <a:latin typeface="Consolas" panose="020B0609020204030204" charset="0"/>
              </a:rPr>
              <a:t>&gt;&gt;&gt; lazy_pinyin('重阳', 1)</a:t>
            </a:r>
          </a:p>
          <a:p>
            <a:pPr marL="0" indent="0" fontAlgn="auto">
              <a:lnSpc>
                <a:spcPct val="100000"/>
              </a:lnSpc>
              <a:spcBef>
                <a:spcPts val="0"/>
              </a:spcBef>
              <a:buNone/>
            </a:pPr>
            <a:r>
              <a:rPr lang="zh-CN" altLang="en-US" sz="2000">
                <a:solidFill>
                  <a:srgbClr val="00B0F0"/>
                </a:solidFill>
                <a:latin typeface="Consolas" panose="020B0609020204030204" charset="0"/>
              </a:rPr>
              <a:t>['chóng', 'yáng']</a:t>
            </a:r>
          </a:p>
          <a:p>
            <a:pPr marL="0" indent="0" fontAlgn="auto">
              <a:lnSpc>
                <a:spcPct val="100000"/>
              </a:lnSpc>
              <a:spcBef>
                <a:spcPts val="0"/>
              </a:spcBef>
              <a:buNone/>
            </a:pPr>
            <a:r>
              <a:rPr lang="zh-CN" altLang="en-US" sz="2000">
                <a:latin typeface="Consolas" panose="020B0609020204030204" charset="0"/>
              </a:rPr>
              <a:t>&gt;&gt;&gt; pinyin('重阳')                   #返回拼音</a:t>
            </a:r>
          </a:p>
          <a:p>
            <a:pPr marL="0" indent="0" fontAlgn="auto">
              <a:lnSpc>
                <a:spcPct val="100000"/>
              </a:lnSpc>
              <a:spcBef>
                <a:spcPts val="0"/>
              </a:spcBef>
              <a:buNone/>
            </a:pPr>
            <a:r>
              <a:rPr lang="zh-CN" altLang="en-US" sz="2000">
                <a:solidFill>
                  <a:srgbClr val="00B0F0"/>
                </a:solidFill>
                <a:latin typeface="Consolas" panose="020B0609020204030204" charset="0"/>
              </a:rPr>
              <a:t>[['chóng'], ['yáng']]</a:t>
            </a:r>
          </a:p>
          <a:p>
            <a:pPr marL="0" indent="0" fontAlgn="auto">
              <a:lnSpc>
                <a:spcPct val="100000"/>
              </a:lnSpc>
              <a:spcBef>
                <a:spcPts val="0"/>
              </a:spcBef>
              <a:buNone/>
            </a:pPr>
            <a:r>
              <a:rPr lang="zh-CN" altLang="en-US" sz="2000">
                <a:latin typeface="Consolas" panose="020B0609020204030204" charset="0"/>
              </a:rPr>
              <a:t>&gt;&gt;&gt; pinyin('重阳节', heteronym=True) #返回多音字的所有读音</a:t>
            </a:r>
          </a:p>
          <a:p>
            <a:pPr marL="0" indent="0" fontAlgn="auto">
              <a:lnSpc>
                <a:spcPct val="100000"/>
              </a:lnSpc>
              <a:spcBef>
                <a:spcPts val="0"/>
              </a:spcBef>
              <a:buNone/>
            </a:pPr>
            <a:r>
              <a:rPr lang="zh-CN" altLang="en-US" sz="2000">
                <a:solidFill>
                  <a:srgbClr val="00B0F0"/>
                </a:solidFill>
                <a:latin typeface="Consolas" panose="020B0609020204030204" charset="0"/>
              </a:rPr>
              <a:t>[['zhòng', 'chóng', 'tóng'], ['yáng'], ['jié', 'jiē']]</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7.8  </a:t>
            </a:r>
            <a:r>
              <a:rPr lang="zh-CN" altLang="en-US">
                <a:sym typeface="+mn-ea"/>
              </a:rPr>
              <a:t>汉字到拼音的转换</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49</a:t>
            </a:fld>
            <a:endParaRPr lang="zh-CN" altLang="en-US"/>
          </a:p>
        </p:txBody>
      </p:sp>
      <p:sp>
        <p:nvSpPr>
          <p:cNvPr id="5" name="内容占位符 4"/>
          <p:cNvSpPr>
            <a:spLocks noGrp="1"/>
          </p:cNvSpPr>
          <p:nvPr>
            <p:ph idx="1"/>
          </p:nvPr>
        </p:nvSpPr>
        <p:spPr>
          <a:xfrm>
            <a:off x="838200" y="1321435"/>
            <a:ext cx="10515600" cy="5125085"/>
          </a:xfrm>
        </p:spPr>
        <p:txBody>
          <a:bodyPr>
            <a:normAutofit/>
          </a:bodyPr>
          <a:lstStyle/>
          <a:p>
            <a:pPr marL="0" indent="0" fontAlgn="auto">
              <a:lnSpc>
                <a:spcPct val="100000"/>
              </a:lnSpc>
              <a:spcBef>
                <a:spcPts val="0"/>
              </a:spcBef>
              <a:buNone/>
            </a:pPr>
            <a:r>
              <a:rPr lang="zh-CN" altLang="en-US" sz="2000">
                <a:latin typeface="Consolas" panose="020B0609020204030204" charset="0"/>
              </a:rPr>
              <a:t>&gt;&gt;&gt; import jieba                     #其实不需要导入jieba，这里只是说明已安装</a:t>
            </a:r>
          </a:p>
          <a:p>
            <a:pPr marL="0" indent="0" fontAlgn="auto">
              <a:lnSpc>
                <a:spcPct val="100000"/>
              </a:lnSpc>
              <a:spcBef>
                <a:spcPts val="0"/>
              </a:spcBef>
              <a:buNone/>
            </a:pPr>
            <a:r>
              <a:rPr lang="zh-CN" altLang="en-US" sz="2000">
                <a:latin typeface="Consolas" panose="020B0609020204030204" charset="0"/>
              </a:rPr>
              <a:t>&gt;&gt;&gt; x = '中英文混合test123'</a:t>
            </a:r>
          </a:p>
          <a:p>
            <a:pPr marL="0" indent="0" fontAlgn="auto">
              <a:lnSpc>
                <a:spcPct val="100000"/>
              </a:lnSpc>
              <a:spcBef>
                <a:spcPts val="0"/>
              </a:spcBef>
              <a:buNone/>
            </a:pPr>
            <a:r>
              <a:rPr lang="zh-CN" altLang="en-US" sz="2000">
                <a:latin typeface="Consolas" panose="020B0609020204030204" charset="0"/>
              </a:rPr>
              <a:t>&gt;&gt;&gt; lazy_pinyin(x)                   #自动调用已安装的jieba扩展库分词功能</a:t>
            </a:r>
          </a:p>
          <a:p>
            <a:pPr marL="0" indent="0" fontAlgn="auto">
              <a:lnSpc>
                <a:spcPct val="100000"/>
              </a:lnSpc>
              <a:spcBef>
                <a:spcPts val="0"/>
              </a:spcBef>
              <a:buNone/>
            </a:pPr>
            <a:r>
              <a:rPr lang="zh-CN" altLang="en-US" sz="2000">
                <a:solidFill>
                  <a:srgbClr val="00B0F0"/>
                </a:solidFill>
                <a:latin typeface="Consolas" panose="020B0609020204030204" charset="0"/>
              </a:rPr>
              <a:t>['zhong', 'ying', 'wen', 'hun', 'he', 'test123']</a:t>
            </a:r>
          </a:p>
          <a:p>
            <a:pPr marL="0" indent="0" fontAlgn="auto">
              <a:lnSpc>
                <a:spcPct val="100000"/>
              </a:lnSpc>
              <a:spcBef>
                <a:spcPts val="0"/>
              </a:spcBef>
              <a:buNone/>
            </a:pPr>
            <a:r>
              <a:rPr lang="zh-CN" altLang="en-US" sz="2000">
                <a:latin typeface="Consolas" panose="020B0609020204030204" charset="0"/>
              </a:rPr>
              <a:t>&gt;&gt;&gt; lazy_pinyin(jieba.cut(x))</a:t>
            </a:r>
          </a:p>
          <a:p>
            <a:pPr marL="0" indent="0" fontAlgn="auto">
              <a:lnSpc>
                <a:spcPct val="100000"/>
              </a:lnSpc>
              <a:spcBef>
                <a:spcPts val="0"/>
              </a:spcBef>
              <a:buNone/>
            </a:pPr>
            <a:r>
              <a:rPr lang="zh-CN" altLang="en-US" sz="2000">
                <a:solidFill>
                  <a:srgbClr val="00B0F0"/>
                </a:solidFill>
                <a:latin typeface="Consolas" panose="020B0609020204030204" charset="0"/>
              </a:rPr>
              <a:t>['zhong', 'ying', 'wen', 'hun', 'he', 'test123']</a:t>
            </a:r>
          </a:p>
          <a:p>
            <a:pPr marL="0" indent="0" fontAlgn="auto">
              <a:lnSpc>
                <a:spcPct val="100000"/>
              </a:lnSpc>
              <a:spcBef>
                <a:spcPts val="0"/>
              </a:spcBef>
              <a:buNone/>
            </a:pPr>
            <a:r>
              <a:rPr lang="zh-CN" altLang="en-US" sz="2000">
                <a:latin typeface="Consolas" panose="020B0609020204030204" charset="0"/>
              </a:rPr>
              <a:t>&gt;&gt;&gt; x = '山东烟台的大樱桃真好吃啊'</a:t>
            </a:r>
          </a:p>
          <a:p>
            <a:pPr marL="0" indent="0" fontAlgn="auto">
              <a:lnSpc>
                <a:spcPct val="100000"/>
              </a:lnSpc>
              <a:spcBef>
                <a:spcPts val="0"/>
              </a:spcBef>
              <a:buNone/>
            </a:pPr>
            <a:r>
              <a:rPr lang="zh-CN" altLang="en-US" sz="2000">
                <a:latin typeface="Consolas" panose="020B0609020204030204" charset="0"/>
              </a:rPr>
              <a:t>&gt;&gt;&gt; sorted(x, key=lambda ch: lazy_pinyin(ch))</a:t>
            </a:r>
          </a:p>
          <a:p>
            <a:pPr marL="0" indent="0" fontAlgn="auto">
              <a:lnSpc>
                <a:spcPct val="100000"/>
              </a:lnSpc>
              <a:spcBef>
                <a:spcPts val="0"/>
              </a:spcBef>
              <a:buNone/>
            </a:pPr>
            <a:r>
              <a:rPr lang="zh-CN" altLang="en-US" sz="2000">
                <a:latin typeface="Consolas" panose="020B0609020204030204" charset="0"/>
              </a:rPr>
              <a:t>                                     #按拼音对汉字进行排序</a:t>
            </a:r>
          </a:p>
          <a:p>
            <a:pPr marL="0" indent="0" fontAlgn="auto">
              <a:lnSpc>
                <a:spcPct val="100000"/>
              </a:lnSpc>
              <a:spcBef>
                <a:spcPts val="0"/>
              </a:spcBef>
              <a:buNone/>
            </a:pPr>
            <a:r>
              <a:rPr lang="zh-CN" altLang="en-US" sz="2000">
                <a:solidFill>
                  <a:srgbClr val="00B0F0"/>
                </a:solidFill>
                <a:latin typeface="Consolas" panose="020B0609020204030204" charset="0"/>
              </a:rPr>
              <a:t>['啊', '吃', '大', '的', '东', '好', '山', '台', '桃', '烟', '樱', '真']</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7.2  </a:t>
            </a:r>
            <a:r>
              <a:rPr lang="zh-CN" altLang="en-US">
                <a:sym typeface="+mn-ea"/>
              </a:rPr>
              <a:t>字符串编码</a:t>
            </a:r>
            <a:endParaRPr lang="zh-CN" altLang="en-US"/>
          </a:p>
        </p:txBody>
      </p:sp>
      <p:sp>
        <p:nvSpPr>
          <p:cNvPr id="3" name="内容占位符 2"/>
          <p:cNvSpPr>
            <a:spLocks noGrp="1"/>
          </p:cNvSpPr>
          <p:nvPr>
            <p:ph idx="1"/>
          </p:nvPr>
        </p:nvSpPr>
        <p:spPr/>
        <p:txBody>
          <a:bodyPr/>
          <a:lstStyle/>
          <a:p>
            <a:pPr>
              <a:lnSpc>
                <a:spcPct val="150000"/>
              </a:lnSpc>
              <a:spcBef>
                <a:spcPct val="0"/>
              </a:spcBef>
              <a:spcAft>
                <a:spcPts val="600"/>
              </a:spcAft>
              <a:buFont typeface="Arial" panose="020B0604020202020204" pitchFamily="34" charset="0"/>
              <a:buChar char="•"/>
            </a:pPr>
            <a:r>
              <a:rPr lang="zh-CN" altLang="en-US" sz="2400" b="1" dirty="0">
                <a:solidFill>
                  <a:srgbClr val="FF0000"/>
                </a:solidFill>
                <a:latin typeface="宋体" panose="02010600030101010101" pitchFamily="2" charset="-122"/>
                <a:sym typeface="+mn-ea"/>
              </a:rPr>
              <a:t>GB2312</a:t>
            </a:r>
            <a:r>
              <a:rPr lang="zh-CN" altLang="en-US" sz="2400" b="1" dirty="0">
                <a:latin typeface="宋体" panose="02010600030101010101" pitchFamily="2" charset="-122"/>
                <a:sym typeface="+mn-ea"/>
              </a:rPr>
              <a:t>是我国制定的中文编码，使用1个字节表示英语，2个字节表示中文；GBK是GB2312的扩充，而CP936是微软在GBK基础上开发的编码方式。</a:t>
            </a:r>
            <a:r>
              <a:rPr lang="zh-CN" altLang="en-US" sz="2400" b="1" dirty="0">
                <a:solidFill>
                  <a:srgbClr val="FF0000"/>
                </a:solidFill>
                <a:latin typeface="宋体" panose="02010600030101010101" pitchFamily="2" charset="-122"/>
                <a:sym typeface="+mn-ea"/>
              </a:rPr>
              <a:t>GB2312、GBK和CP936都是使用2个字节表示中文</a:t>
            </a:r>
            <a:r>
              <a:rPr lang="zh-CN" altLang="en-US" sz="2400" b="1" dirty="0">
                <a:latin typeface="宋体" panose="02010600030101010101" pitchFamily="2" charset="-122"/>
                <a:sym typeface="+mn-ea"/>
              </a:rPr>
              <a:t>。</a:t>
            </a:r>
            <a:endParaRPr lang="en-US" altLang="en-US" sz="2400" b="1" dirty="0"/>
          </a:p>
          <a:p>
            <a:pPr>
              <a:lnSpc>
                <a:spcPct val="150000"/>
              </a:lnSpc>
              <a:spcBef>
                <a:spcPct val="0"/>
              </a:spcBef>
              <a:spcAft>
                <a:spcPts val="600"/>
              </a:spcAft>
              <a:buFont typeface="Arial" panose="020B0604020202020204" pitchFamily="34" charset="0"/>
              <a:buChar char="•"/>
            </a:pPr>
            <a:r>
              <a:rPr lang="zh-CN" altLang="en-US" sz="2400" b="1" dirty="0">
                <a:solidFill>
                  <a:srgbClr val="FF0000"/>
                </a:solidFill>
                <a:latin typeface="宋体" panose="02010600030101010101" pitchFamily="2" charset="-122"/>
                <a:sym typeface="+mn-ea"/>
              </a:rPr>
              <a:t>UTF-8</a:t>
            </a:r>
            <a:r>
              <a:rPr lang="zh-CN" altLang="en-US" sz="2400" b="1" dirty="0">
                <a:latin typeface="宋体" panose="02010600030101010101" pitchFamily="2" charset="-122"/>
                <a:sym typeface="+mn-ea"/>
              </a:rPr>
              <a:t>对全世界所有国家需要用到的字符进行了编码，以1个字节表示英语字符(兼容ASCII)，以</a:t>
            </a:r>
            <a:r>
              <a:rPr lang="zh-CN" altLang="en-US" sz="2400" b="1" dirty="0">
                <a:solidFill>
                  <a:srgbClr val="FF0000"/>
                </a:solidFill>
                <a:latin typeface="宋体" panose="02010600030101010101" pitchFamily="2" charset="-122"/>
                <a:sym typeface="+mn-ea"/>
              </a:rPr>
              <a:t>3个字节表示中文</a:t>
            </a:r>
            <a:r>
              <a:rPr lang="zh-CN" altLang="en-US" sz="2400" b="1" dirty="0">
                <a:latin typeface="宋体" panose="02010600030101010101" pitchFamily="2" charset="-122"/>
                <a:sym typeface="+mn-ea"/>
              </a:rPr>
              <a:t>，还有些语言的符号使用2个字节（例如俄语和希腊语符号）或4个字节。</a:t>
            </a:r>
            <a:endParaRPr lang="zh-CN" altLang="en-US" sz="2400"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7.9  综合案例解析</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50</a:t>
            </a:fld>
            <a:endParaRPr lang="zh-CN" altLang="en-US"/>
          </a:p>
        </p:txBody>
      </p:sp>
      <p:sp>
        <p:nvSpPr>
          <p:cNvPr id="6" name="内容占位符 5"/>
          <p:cNvSpPr>
            <a:spLocks noGrp="1"/>
          </p:cNvSpPr>
          <p:nvPr>
            <p:ph idx="1"/>
          </p:nvPr>
        </p:nvSpPr>
        <p:spPr>
          <a:xfrm>
            <a:off x="748665" y="1259840"/>
            <a:ext cx="10756265" cy="4526280"/>
          </a:xfrm>
        </p:spPr>
        <p:txBody>
          <a:bodyPr/>
          <a:lstStyle/>
          <a:p>
            <a:pPr fontAlgn="base">
              <a:lnSpc>
                <a:spcPct val="150000"/>
              </a:lnSpc>
              <a:spcBef>
                <a:spcPts val="0"/>
              </a:spcBef>
            </a:pPr>
            <a:r>
              <a:rPr lang="zh-CN" altLang="en-US" sz="2400" b="1" strike="noStrike" noProof="1"/>
              <a:t>例</a:t>
            </a:r>
            <a:r>
              <a:rPr lang="en-US" altLang="zh-CN" sz="2400" b="1" strike="noStrike" noProof="1"/>
              <a:t>7</a:t>
            </a:r>
            <a:r>
              <a:rPr lang="zh-CN" altLang="en-US" sz="2400" b="1" strike="noStrike" noProof="1"/>
              <a:t>-</a:t>
            </a:r>
            <a:r>
              <a:rPr lang="en-US" altLang="zh-CN" sz="2400" b="1" strike="noStrike" noProof="1"/>
              <a:t>6</a:t>
            </a:r>
            <a:r>
              <a:rPr lang="zh-CN" altLang="en-US" sz="2400" b="1" strike="noStrike" noProof="1"/>
              <a:t>  </a:t>
            </a:r>
            <a:r>
              <a:rPr lang="zh-CN" altLang="en-US" sz="2400" strike="noStrike" noProof="1"/>
              <a:t>编写函数实现字符串加密和解密，循环使用指定密钥，采用简单的异或算法。</a:t>
            </a:r>
          </a:p>
          <a:p>
            <a:pPr marL="0" indent="0" fontAlgn="base">
              <a:buNone/>
            </a:pPr>
            <a:endParaRPr lang="zh-CN" altLang="en-US" sz="18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def crypt(source, key):</a:t>
            </a:r>
          </a:p>
          <a:p>
            <a:pPr marL="0" indent="0" fontAlgn="base">
              <a:lnSpc>
                <a:spcPct val="100000"/>
              </a:lnSpc>
              <a:spcBef>
                <a:spcPts val="0"/>
              </a:spcBef>
              <a:buNone/>
            </a:pPr>
            <a:r>
              <a:rPr lang="zh-CN" altLang="en-US" sz="2000" strike="noStrike" noProof="1">
                <a:latin typeface="Consolas" panose="020B0609020204030204" charset="0"/>
              </a:rPr>
              <a:t>    from itertools import cycle</a:t>
            </a:r>
          </a:p>
          <a:p>
            <a:pPr marL="0" indent="0" fontAlgn="base">
              <a:lnSpc>
                <a:spcPct val="100000"/>
              </a:lnSpc>
              <a:spcBef>
                <a:spcPts val="0"/>
              </a:spcBef>
              <a:buNone/>
            </a:pPr>
            <a:r>
              <a:rPr lang="zh-CN" altLang="en-US" sz="2000" strike="noStrike" noProof="1">
                <a:latin typeface="Consolas" panose="020B0609020204030204" charset="0"/>
              </a:rPr>
              <a:t>    result = ''</a:t>
            </a:r>
          </a:p>
          <a:p>
            <a:pPr marL="0" indent="0" fontAlgn="base">
              <a:lnSpc>
                <a:spcPct val="100000"/>
              </a:lnSpc>
              <a:spcBef>
                <a:spcPts val="0"/>
              </a:spcBef>
              <a:buNone/>
            </a:pPr>
            <a:r>
              <a:rPr lang="zh-CN" altLang="en-US" sz="2000" strike="noStrike" noProof="1">
                <a:latin typeface="Consolas" panose="020B0609020204030204" charset="0"/>
              </a:rPr>
              <a:t>    temp = cycle(key)</a:t>
            </a:r>
          </a:p>
          <a:p>
            <a:pPr marL="0" indent="0" fontAlgn="base">
              <a:lnSpc>
                <a:spcPct val="100000"/>
              </a:lnSpc>
              <a:spcBef>
                <a:spcPts val="0"/>
              </a:spcBef>
              <a:buNone/>
            </a:pPr>
            <a:r>
              <a:rPr lang="zh-CN" altLang="en-US" sz="2000" strike="noStrike" noProof="1">
                <a:latin typeface="Consolas" panose="020B0609020204030204" charset="0"/>
              </a:rPr>
              <a:t>    for ch in source:</a:t>
            </a:r>
          </a:p>
          <a:p>
            <a:pPr marL="0" indent="0" fontAlgn="base">
              <a:lnSpc>
                <a:spcPct val="100000"/>
              </a:lnSpc>
              <a:spcBef>
                <a:spcPts val="0"/>
              </a:spcBef>
              <a:buNone/>
            </a:pPr>
            <a:r>
              <a:rPr lang="zh-CN" altLang="en-US" sz="2000" strike="noStrike" noProof="1">
                <a:latin typeface="Consolas" panose="020B0609020204030204" charset="0"/>
              </a:rPr>
              <a:t>        result = result + </a:t>
            </a:r>
            <a:r>
              <a:rPr lang="zh-CN" altLang="en-US" sz="2000" strike="noStrike" noProof="1">
                <a:solidFill>
                  <a:srgbClr val="FF0000"/>
                </a:solidFill>
                <a:latin typeface="Consolas" panose="020B0609020204030204" charset="0"/>
              </a:rPr>
              <a:t>chr</a:t>
            </a:r>
            <a:r>
              <a:rPr lang="zh-CN" altLang="en-US" sz="2000" strike="noStrike" noProof="1">
                <a:latin typeface="Consolas" panose="020B0609020204030204" charset="0"/>
              </a:rPr>
              <a:t>(</a:t>
            </a:r>
            <a:r>
              <a:rPr lang="zh-CN" altLang="en-US" sz="2000" strike="noStrike" noProof="1">
                <a:solidFill>
                  <a:srgbClr val="FF0000"/>
                </a:solidFill>
                <a:latin typeface="Consolas" panose="020B0609020204030204" charset="0"/>
              </a:rPr>
              <a:t>ord</a:t>
            </a:r>
            <a:r>
              <a:rPr lang="zh-CN" altLang="en-US" sz="2000" strike="noStrike" noProof="1">
                <a:latin typeface="Consolas" panose="020B0609020204030204" charset="0"/>
              </a:rPr>
              <a:t>(ch) ^ ord(next(temp</a:t>
            </a:r>
            <a:r>
              <a:rPr lang="zh-CN" altLang="en-US" sz="2000" strike="noStrike" noProof="1" smtClean="0">
                <a:latin typeface="Consolas" panose="020B0609020204030204" charset="0"/>
              </a:rPr>
              <a:t>)))</a:t>
            </a:r>
            <a:r>
              <a:rPr lang="zh-CN" altLang="en-US" sz="2000" dirty="0"/>
              <a:t> </a:t>
            </a:r>
            <a:endParaRPr lang="en-US" altLang="zh-CN" sz="2000" dirty="0" smtClean="0"/>
          </a:p>
          <a:p>
            <a:pPr marL="0" indent="0" fontAlgn="base">
              <a:lnSpc>
                <a:spcPct val="100000"/>
              </a:lnSpc>
              <a:spcBef>
                <a:spcPts val="0"/>
              </a:spcBef>
              <a:buNone/>
            </a:pPr>
            <a:r>
              <a:rPr lang="en-US" altLang="zh-CN" sz="2000" dirty="0"/>
              <a:t>#</a:t>
            </a:r>
            <a:r>
              <a:rPr lang="en-US" altLang="zh-CN" sz="2000" dirty="0" err="1" smtClean="0"/>
              <a:t>chr</a:t>
            </a:r>
            <a:r>
              <a:rPr lang="en-US" altLang="zh-CN" sz="2000" dirty="0"/>
              <a:t>() </a:t>
            </a:r>
            <a:r>
              <a:rPr lang="zh-CN" altLang="en-US" sz="2000" dirty="0" smtClean="0"/>
              <a:t>返回</a:t>
            </a:r>
            <a:r>
              <a:rPr lang="en-US" altLang="zh-CN" sz="2000" dirty="0" smtClean="0"/>
              <a:t>Unicode</a:t>
            </a:r>
            <a:r>
              <a:rPr lang="zh-CN" altLang="en-US" sz="2000" dirty="0" smtClean="0"/>
              <a:t>编码对应</a:t>
            </a:r>
            <a:r>
              <a:rPr lang="zh-CN" altLang="en-US" sz="2000" dirty="0"/>
              <a:t>的</a:t>
            </a:r>
            <a:r>
              <a:rPr lang="zh-CN" altLang="en-US" sz="2000" dirty="0" smtClean="0"/>
              <a:t>字符，</a:t>
            </a:r>
            <a:r>
              <a:rPr lang="zh-CN" altLang="en-US" sz="2000" noProof="1" smtClean="0">
                <a:solidFill>
                  <a:srgbClr val="FF0000"/>
                </a:solidFill>
                <a:latin typeface="Consolas" panose="020B0609020204030204" charset="0"/>
              </a:rPr>
              <a:t>ord</a:t>
            </a:r>
            <a:r>
              <a:rPr lang="en-US" altLang="zh-CN" sz="2000" noProof="1" smtClean="0">
                <a:solidFill>
                  <a:srgbClr val="FF0000"/>
                </a:solidFill>
                <a:latin typeface="Consolas" panose="020B0609020204030204" charset="0"/>
              </a:rPr>
              <a:t>()</a:t>
            </a:r>
            <a:r>
              <a:rPr lang="zh-CN" altLang="en-US" sz="2000" noProof="1" smtClean="0">
                <a:solidFill>
                  <a:srgbClr val="FF0000"/>
                </a:solidFill>
                <a:latin typeface="Consolas" panose="020B0609020204030204" charset="0"/>
              </a:rPr>
              <a:t>返回一个字符的</a:t>
            </a:r>
            <a:r>
              <a:rPr lang="en-US" altLang="zh-CN" sz="2000" noProof="1" smtClean="0">
                <a:solidFill>
                  <a:srgbClr val="FF0000"/>
                </a:solidFill>
                <a:latin typeface="Consolas" panose="020B0609020204030204" charset="0"/>
              </a:rPr>
              <a:t>Unicode</a:t>
            </a:r>
            <a:r>
              <a:rPr lang="zh-CN" altLang="en-US" sz="2000" noProof="1" smtClean="0">
                <a:solidFill>
                  <a:srgbClr val="FF0000"/>
                </a:solidFill>
                <a:latin typeface="Consolas" panose="020B0609020204030204" charset="0"/>
              </a:rPr>
              <a:t>编码</a:t>
            </a:r>
            <a:endParaRPr lang="en-US" altLang="zh-CN" sz="2000" dirty="0" smtClean="0"/>
          </a:p>
          <a:p>
            <a:pPr marL="0" indent="0" fontAlgn="base">
              <a:lnSpc>
                <a:spcPct val="100000"/>
              </a:lnSpc>
              <a:spcBef>
                <a:spcPts val="0"/>
              </a:spcBef>
              <a:buNone/>
            </a:pP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strike="noStrike" noProof="1">
                <a:latin typeface="Consolas" panose="020B0609020204030204" charset="0"/>
              </a:rPr>
              <a:t>    return result</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02730" y="5346700"/>
            <a:ext cx="5329237"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7.9  综合案例解析</a:t>
            </a:r>
          </a:p>
        </p:txBody>
      </p:sp>
      <p:sp>
        <p:nvSpPr>
          <p:cNvPr id="3" name="内容占位符 2"/>
          <p:cNvSpPr>
            <a:spLocks noGrp="1"/>
          </p:cNvSpPr>
          <p:nvPr>
            <p:ph idx="1"/>
          </p:nvPr>
        </p:nvSpPr>
        <p:spPr/>
        <p:txBody>
          <a:bodyPr/>
          <a:lstStyle/>
          <a:p>
            <a:pPr marL="0" indent="0" defTabSz="914400">
              <a:buSzPct val="70000"/>
              <a:buFont typeface="Wingdings" panose="05000000000000000000" pitchFamily="2" charset="2"/>
              <a:buNone/>
            </a:pPr>
            <a:r>
              <a:rPr lang="zh-CN" altLang="en-US" sz="2000">
                <a:latin typeface="Consolas" panose="020B0609020204030204" charset="0"/>
                <a:sym typeface="+mn-ea"/>
              </a:rPr>
              <a:t>source = 'Shandong Institute of Business and Technology'</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key = 'Dong Fuguo'</a:t>
            </a:r>
            <a:endParaRPr lang="zh-CN" altLang="en-US" sz="2000">
              <a:latin typeface="Consolas" panose="020B0609020204030204" charset="0"/>
            </a:endParaRPr>
          </a:p>
          <a:p>
            <a:pPr marL="0" indent="0" defTabSz="914400">
              <a:buSzPct val="70000"/>
              <a:buFont typeface="Wingdings" panose="05000000000000000000" pitchFamily="2" charset="2"/>
              <a:buNone/>
            </a:pP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print('Before Encrypted:'+source)</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encrypted = crypt(source, key)</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print('After Encrypted:'+encrypted)</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decrypted = crypt(encrypted, key)</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print('After Decrypted:'+decrypted)</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a:sym typeface="+mn-ea"/>
              </a:rPr>
              <a:t>7.9  综合案例解析</a:t>
            </a:r>
            <a:endParaRPr lang="en-US"/>
          </a:p>
        </p:txBody>
      </p:sp>
      <p:sp>
        <p:nvSpPr>
          <p:cNvPr id="3" name="Content Placeholder 2"/>
          <p:cNvSpPr>
            <a:spLocks noGrp="1"/>
          </p:cNvSpPr>
          <p:nvPr>
            <p:ph idx="1"/>
          </p:nvPr>
        </p:nvSpPr>
        <p:spPr/>
        <p:txBody>
          <a:bodyPr>
            <a:normAutofit/>
          </a:bodyPr>
          <a:lstStyle/>
          <a:p>
            <a:r>
              <a:rPr lang="en-US" sz="2400" b="1" dirty="0"/>
              <a:t>例7-7  </a:t>
            </a:r>
            <a:r>
              <a:rPr lang="en-US" sz="2400" b="1" dirty="0" err="1"/>
              <a:t>编写程序，统计一段文字中每个词出现的次数</a:t>
            </a:r>
            <a:r>
              <a:rPr lang="en-US" sz="2400" b="1" dirty="0"/>
              <a:t>。</a:t>
            </a:r>
          </a:p>
          <a:p>
            <a:pPr marL="0" indent="0">
              <a:buNone/>
            </a:pPr>
            <a:endParaRPr lang="en-US" b="1" dirty="0"/>
          </a:p>
          <a:p>
            <a:pPr marL="0" indent="0" fontAlgn="auto">
              <a:lnSpc>
                <a:spcPct val="100000"/>
              </a:lnSpc>
              <a:spcBef>
                <a:spcPts val="0"/>
              </a:spcBef>
              <a:buNone/>
            </a:pPr>
            <a:r>
              <a:rPr lang="en-US" sz="2000" b="1" dirty="0">
                <a:latin typeface="Consolas" panose="020B0609020204030204" charset="0"/>
              </a:rPr>
              <a:t>from collections import Counter</a:t>
            </a:r>
          </a:p>
          <a:p>
            <a:pPr marL="0" indent="0" fontAlgn="auto">
              <a:lnSpc>
                <a:spcPct val="100000"/>
              </a:lnSpc>
              <a:spcBef>
                <a:spcPts val="0"/>
              </a:spcBef>
              <a:buNone/>
            </a:pPr>
            <a:r>
              <a:rPr lang="en-US" sz="2000" b="1" dirty="0">
                <a:latin typeface="Consolas" panose="020B0609020204030204" charset="0"/>
              </a:rPr>
              <a:t>from </a:t>
            </a:r>
            <a:r>
              <a:rPr lang="en-US" sz="2000" b="1" dirty="0" err="1">
                <a:latin typeface="Consolas" panose="020B0609020204030204" charset="0"/>
              </a:rPr>
              <a:t>jieba</a:t>
            </a:r>
            <a:r>
              <a:rPr lang="en-US" sz="2000" b="1" dirty="0">
                <a:latin typeface="Consolas" panose="020B0609020204030204" charset="0"/>
              </a:rPr>
              <a:t> import cut</a:t>
            </a:r>
          </a:p>
          <a:p>
            <a:pPr marL="0" indent="0" fontAlgn="auto">
              <a:lnSpc>
                <a:spcPct val="100000"/>
              </a:lnSpc>
              <a:spcBef>
                <a:spcPts val="0"/>
              </a:spcBef>
              <a:buNone/>
            </a:pPr>
            <a:endParaRPr lang="en-US" sz="2000" b="1" dirty="0">
              <a:latin typeface="Consolas" panose="020B0609020204030204" charset="0"/>
            </a:endParaRPr>
          </a:p>
          <a:p>
            <a:pPr marL="0" indent="0" fontAlgn="auto">
              <a:lnSpc>
                <a:spcPct val="100000"/>
              </a:lnSpc>
              <a:spcBef>
                <a:spcPts val="0"/>
              </a:spcBef>
              <a:buNone/>
            </a:pPr>
            <a:r>
              <a:rPr lang="en-US" sz="2000" b="1" dirty="0" err="1">
                <a:latin typeface="Consolas" panose="020B0609020204030204" charset="0"/>
              </a:rPr>
              <a:t>def</a:t>
            </a:r>
            <a:r>
              <a:rPr lang="en-US" sz="2000" b="1" dirty="0">
                <a:latin typeface="Consolas" panose="020B0609020204030204" charset="0"/>
              </a:rPr>
              <a:t> frequency(text):</a:t>
            </a:r>
          </a:p>
          <a:p>
            <a:pPr marL="0" indent="0" fontAlgn="auto">
              <a:lnSpc>
                <a:spcPct val="100000"/>
              </a:lnSpc>
              <a:spcBef>
                <a:spcPts val="0"/>
              </a:spcBef>
              <a:buNone/>
            </a:pPr>
            <a:r>
              <a:rPr lang="en-US" sz="2000" b="1" dirty="0">
                <a:latin typeface="Consolas" panose="020B0609020204030204" charset="0"/>
              </a:rPr>
              <a:t>    return Counter(cut(text))</a:t>
            </a:r>
          </a:p>
          <a:p>
            <a:pPr marL="0" indent="0" fontAlgn="auto">
              <a:lnSpc>
                <a:spcPct val="100000"/>
              </a:lnSpc>
              <a:spcBef>
                <a:spcPts val="0"/>
              </a:spcBef>
              <a:buNone/>
            </a:pPr>
            <a:endParaRPr lang="en-US" sz="2000" b="1" dirty="0">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text = '''</a:t>
            </a:r>
            <a:r>
              <a:rPr lang="en-US" sz="2000" b="1" dirty="0" err="1">
                <a:latin typeface="Consolas" panose="020B0609020204030204" charset="0"/>
              </a:rPr>
              <a:t>八百标兵奔北坡，北坡八百炮兵炮</a:t>
            </a:r>
            <a:r>
              <a:rPr lang="en-US" sz="2000" b="1" dirty="0">
                <a:latin typeface="Consolas" panose="020B0609020204030204" charset="0"/>
              </a:rPr>
              <a:t>。</a:t>
            </a:r>
          </a:p>
          <a:p>
            <a:pPr marL="0" indent="0" fontAlgn="auto">
              <a:lnSpc>
                <a:spcPct val="100000"/>
              </a:lnSpc>
              <a:spcBef>
                <a:spcPts val="0"/>
              </a:spcBef>
              <a:buNone/>
            </a:pPr>
            <a:r>
              <a:rPr lang="en-US" sz="2000" b="1" dirty="0" err="1">
                <a:latin typeface="Consolas" panose="020B0609020204030204" charset="0"/>
              </a:rPr>
              <a:t>标兵怕碰炮兵炮，炮兵怕把标兵碰</a:t>
            </a:r>
            <a:r>
              <a:rPr lang="en-US" sz="2000" b="1" dirty="0">
                <a:latin typeface="Consolas" panose="020B0609020204030204" charset="0"/>
              </a:rPr>
              <a:t>。'''</a:t>
            </a:r>
          </a:p>
          <a:p>
            <a:pPr marL="0" indent="0" fontAlgn="auto">
              <a:lnSpc>
                <a:spcPct val="100000"/>
              </a:lnSpc>
              <a:spcBef>
                <a:spcPts val="0"/>
              </a:spcBef>
              <a:buNone/>
            </a:pPr>
            <a:r>
              <a:rPr lang="en-US" sz="2000" b="1" dirty="0">
                <a:latin typeface="Consolas" panose="020B0609020204030204" charset="0"/>
              </a:rPr>
              <a:t>print(frequency(text))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7.9  综合案例解析</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53</a:t>
            </a:fld>
            <a:endParaRPr lang="zh-CN" altLang="en-US"/>
          </a:p>
        </p:txBody>
      </p:sp>
      <p:sp>
        <p:nvSpPr>
          <p:cNvPr id="5" name="Content Placeholder 2"/>
          <p:cNvSpPr>
            <a:spLocks noGrp="1"/>
          </p:cNvSpPr>
          <p:nvPr>
            <p:ph idx="1"/>
          </p:nvPr>
        </p:nvSpPr>
        <p:spPr>
          <a:xfrm>
            <a:off x="749300" y="1290955"/>
            <a:ext cx="10852785" cy="4780280"/>
          </a:xfrm>
        </p:spPr>
        <p:txBody>
          <a:bodyPr>
            <a:normAutofit lnSpcReduction="10000"/>
          </a:bodyPr>
          <a:lstStyle/>
          <a:p>
            <a:pPr fontAlgn="base">
              <a:lnSpc>
                <a:spcPct val="150000"/>
              </a:lnSpc>
              <a:spcBef>
                <a:spcPts val="0"/>
              </a:spcBef>
            </a:pPr>
            <a:r>
              <a:rPr lang="zh-CN" altLang="en-US" sz="2400" b="1" strike="noStrike" noProof="1"/>
              <a:t>例</a:t>
            </a:r>
            <a:r>
              <a:rPr lang="en-US" altLang="zh-CN" sz="2400" b="1" strike="noStrike" noProof="1"/>
              <a:t>7-8  </a:t>
            </a:r>
            <a:r>
              <a:rPr lang="en-US" sz="2400" b="1" strike="noStrike" noProof="1"/>
              <a:t>检查并判断密码字符串的安全强度。</a:t>
            </a:r>
            <a:endParaRPr lang="zh-CN" altLang="en-US" sz="2400" b="1" strike="noStrike" noProof="1"/>
          </a:p>
          <a:p>
            <a:pPr marL="0" indent="0" fontAlgn="base">
              <a:buNone/>
            </a:pPr>
            <a:endParaRPr lang="en-US" sz="1600" b="1" strike="noStrike" noProof="1"/>
          </a:p>
          <a:p>
            <a:pPr marL="0" indent="0" fontAlgn="base">
              <a:buNone/>
            </a:pPr>
            <a:r>
              <a:rPr lang="en-US" sz="2000" b="1" strike="noStrike" noProof="1">
                <a:latin typeface="Consolas" panose="020B0609020204030204" charset="0"/>
              </a:rPr>
              <a:t>import string</a:t>
            </a:r>
          </a:p>
          <a:p>
            <a:pPr marL="0" indent="0" fontAlgn="base">
              <a:buNone/>
            </a:pPr>
            <a:endParaRPr lang="en-US" sz="2000" b="1" strike="noStrike" noProof="1">
              <a:latin typeface="Consolas" panose="020B0609020204030204" charset="0"/>
            </a:endParaRPr>
          </a:p>
          <a:p>
            <a:pPr marL="0" indent="0" fontAlgn="base">
              <a:buNone/>
            </a:pPr>
            <a:r>
              <a:rPr lang="en-US" sz="2000" b="1" strike="noStrike" noProof="1">
                <a:latin typeface="Consolas" panose="020B0609020204030204" charset="0"/>
              </a:rPr>
              <a:t>def check(pwd):</a:t>
            </a:r>
          </a:p>
          <a:p>
            <a:pPr marL="0" indent="0" fontAlgn="base">
              <a:buNone/>
            </a:pPr>
            <a:r>
              <a:rPr lang="en-US" sz="2000" b="1" strike="noStrike" noProof="1">
                <a:latin typeface="Consolas" panose="020B0609020204030204" charset="0"/>
              </a:rPr>
              <a:t>    #密码必须至少包含6个字符</a:t>
            </a:r>
          </a:p>
          <a:p>
            <a:pPr marL="0" indent="0" fontAlgn="base">
              <a:buNone/>
            </a:pPr>
            <a:r>
              <a:rPr lang="en-US" sz="2000" b="1" strike="noStrike" noProof="1">
                <a:latin typeface="Consolas" panose="020B0609020204030204" charset="0"/>
              </a:rPr>
              <a:t>    if not isinstance(pwd, str) or len(pwd)&lt;6:</a:t>
            </a:r>
          </a:p>
          <a:p>
            <a:pPr marL="0" indent="0" fontAlgn="base">
              <a:buNone/>
            </a:pPr>
            <a:r>
              <a:rPr lang="en-US" sz="2000" b="1" strike="noStrike" noProof="1">
                <a:latin typeface="Consolas" panose="020B0609020204030204" charset="0"/>
              </a:rPr>
              <a:t>        return 'not suitable for password'</a:t>
            </a:r>
          </a:p>
          <a:p>
            <a:pPr marL="0" indent="0" fontAlgn="base">
              <a:buNone/>
            </a:pPr>
            <a:r>
              <a:rPr lang="en-US" sz="2000" b="1" strike="noStrike" noProof="1">
                <a:latin typeface="Consolas" panose="020B0609020204030204" charset="0"/>
              </a:rPr>
              <a:t>    #密码强度等级与包含字符种类的对应关系</a:t>
            </a:r>
          </a:p>
          <a:p>
            <a:pPr marL="0" indent="0" fontAlgn="base">
              <a:buNone/>
            </a:pPr>
            <a:r>
              <a:rPr lang="en-US" sz="2000" b="1" strike="noStrike" noProof="1">
                <a:latin typeface="Consolas" panose="020B0609020204030204" charset="0"/>
              </a:rPr>
              <a:t>    d = {1:'weak', 2:'below middle', 3:'above middle', 4:'strong'}</a:t>
            </a:r>
          </a:p>
          <a:p>
            <a:pPr marL="0" indent="0" fontAlgn="base">
              <a:buNone/>
            </a:pPr>
            <a:r>
              <a:rPr lang="en-US" sz="2000" b="1" strike="noStrike" noProof="1">
                <a:latin typeface="Consolas" panose="020B0609020204030204" charset="0"/>
              </a:rPr>
              <a:t>    #分别用来标记pwd是否含有数字、小写字母、大写字母和指定的标点符号</a:t>
            </a:r>
          </a:p>
          <a:p>
            <a:pPr marL="0" indent="0" fontAlgn="base">
              <a:buNone/>
            </a:pPr>
            <a:r>
              <a:rPr lang="en-US" sz="2000" b="1" strike="noStrike" noProof="1">
                <a:latin typeface="Consolas" panose="020B0609020204030204" charset="0"/>
              </a:rPr>
              <a:t>    r = [False] * 4</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7.9  综合案例解析</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54</a:t>
            </a:fld>
            <a:endParaRPr lang="zh-CN" altLang="en-US"/>
          </a:p>
        </p:txBody>
      </p:sp>
      <p:sp>
        <p:nvSpPr>
          <p:cNvPr id="82945" name="Content Placeholder 2"/>
          <p:cNvSpPr>
            <a:spLocks noGrp="1"/>
          </p:cNvSpPr>
          <p:nvPr>
            <p:ph idx="1"/>
          </p:nvPr>
        </p:nvSpPr>
        <p:spPr/>
        <p:txBody>
          <a:bodyPr anchor="t">
            <a:noAutofit/>
          </a:bodyPr>
          <a:lstStyle/>
          <a:p>
            <a:pPr marL="0" indent="0">
              <a:spcBef>
                <a:spcPct val="0"/>
              </a:spcBef>
              <a:buNone/>
            </a:pPr>
            <a:r>
              <a:rPr lang="en-US" altLang="en-US" sz="2000">
                <a:latin typeface="Consolas" panose="020B0609020204030204" charset="0"/>
              </a:rPr>
              <a:t>    for ch in pwd:</a:t>
            </a:r>
          </a:p>
          <a:p>
            <a:pPr marL="0" indent="0">
              <a:spcBef>
                <a:spcPct val="0"/>
              </a:spcBef>
              <a:buNone/>
            </a:pPr>
            <a:r>
              <a:rPr lang="en-US" altLang="en-US" sz="2000">
                <a:latin typeface="Consolas" panose="020B0609020204030204" charset="0"/>
              </a:rPr>
              <a:t>        #是否包含数字</a:t>
            </a:r>
          </a:p>
          <a:p>
            <a:pPr marL="0" indent="0">
              <a:spcBef>
                <a:spcPct val="0"/>
              </a:spcBef>
              <a:buNone/>
            </a:pPr>
            <a:r>
              <a:rPr lang="en-US" altLang="en-US" sz="2000">
                <a:latin typeface="Consolas" panose="020B0609020204030204" charset="0"/>
              </a:rPr>
              <a:t>        if not r[0] and ch in string.digits:</a:t>
            </a:r>
          </a:p>
          <a:p>
            <a:pPr marL="0" indent="0">
              <a:spcBef>
                <a:spcPct val="0"/>
              </a:spcBef>
              <a:buNone/>
            </a:pPr>
            <a:r>
              <a:rPr lang="en-US" altLang="en-US" sz="2000">
                <a:latin typeface="Consolas" panose="020B0609020204030204" charset="0"/>
              </a:rPr>
              <a:t>            r[0] = True</a:t>
            </a:r>
          </a:p>
          <a:p>
            <a:pPr marL="0" indent="0">
              <a:spcBef>
                <a:spcPct val="0"/>
              </a:spcBef>
              <a:buNone/>
            </a:pPr>
            <a:r>
              <a:rPr lang="en-US" altLang="en-US" sz="2000">
                <a:latin typeface="Consolas" panose="020B0609020204030204" charset="0"/>
              </a:rPr>
              <a:t>        #是否包含小写字母</a:t>
            </a:r>
          </a:p>
          <a:p>
            <a:pPr marL="0" indent="0">
              <a:spcBef>
                <a:spcPct val="0"/>
              </a:spcBef>
              <a:buNone/>
            </a:pPr>
            <a:r>
              <a:rPr lang="en-US" altLang="en-US" sz="2000">
                <a:latin typeface="Consolas" panose="020B0609020204030204" charset="0"/>
              </a:rPr>
              <a:t>        elif not r[1] and ch in string.ascii_lowercase:</a:t>
            </a:r>
          </a:p>
          <a:p>
            <a:pPr marL="0" indent="0">
              <a:spcBef>
                <a:spcPct val="0"/>
              </a:spcBef>
              <a:buNone/>
            </a:pPr>
            <a:r>
              <a:rPr lang="en-US" altLang="en-US" sz="2000">
                <a:latin typeface="Consolas" panose="020B0609020204030204" charset="0"/>
              </a:rPr>
              <a:t>            r[1] = True</a:t>
            </a:r>
          </a:p>
          <a:p>
            <a:pPr marL="0" indent="0">
              <a:spcBef>
                <a:spcPct val="0"/>
              </a:spcBef>
              <a:buNone/>
            </a:pPr>
            <a:r>
              <a:rPr lang="en-US" altLang="en-US" sz="2000">
                <a:latin typeface="Consolas" panose="020B0609020204030204" charset="0"/>
              </a:rPr>
              <a:t>        #是否包含大写字母</a:t>
            </a:r>
          </a:p>
          <a:p>
            <a:pPr marL="0" indent="0">
              <a:spcBef>
                <a:spcPct val="0"/>
              </a:spcBef>
              <a:buNone/>
            </a:pPr>
            <a:r>
              <a:rPr lang="en-US" altLang="en-US" sz="2000">
                <a:latin typeface="Consolas" panose="020B0609020204030204" charset="0"/>
              </a:rPr>
              <a:t>        elif not r[2] and ch in string.ascii_uppercase:</a:t>
            </a:r>
          </a:p>
          <a:p>
            <a:pPr marL="0" indent="0">
              <a:spcBef>
                <a:spcPct val="0"/>
              </a:spcBef>
              <a:buNone/>
            </a:pPr>
            <a:r>
              <a:rPr lang="en-US" altLang="en-US" sz="2000">
                <a:latin typeface="Consolas" panose="020B0609020204030204" charset="0"/>
              </a:rPr>
              <a:t>            r[2] = True</a:t>
            </a:r>
          </a:p>
          <a:p>
            <a:pPr marL="0" indent="0">
              <a:spcBef>
                <a:spcPct val="0"/>
              </a:spcBef>
              <a:buNone/>
            </a:pPr>
            <a:r>
              <a:rPr lang="en-US" altLang="en-US" sz="2000">
                <a:latin typeface="Consolas" panose="020B0609020204030204" charset="0"/>
              </a:rPr>
              <a:t>        #是否包含指定的标点符号</a:t>
            </a:r>
          </a:p>
          <a:p>
            <a:pPr marL="0" indent="0">
              <a:spcBef>
                <a:spcPct val="0"/>
              </a:spcBef>
              <a:buNone/>
            </a:pPr>
            <a:r>
              <a:rPr lang="en-US" altLang="en-US" sz="2000">
                <a:latin typeface="Consolas" panose="020B0609020204030204" charset="0"/>
              </a:rPr>
              <a:t>        elif not r[3] and ch in ',.!;?&lt;&gt;':</a:t>
            </a:r>
          </a:p>
          <a:p>
            <a:pPr marL="0" indent="0">
              <a:spcBef>
                <a:spcPct val="0"/>
              </a:spcBef>
              <a:buNone/>
            </a:pPr>
            <a:r>
              <a:rPr lang="en-US" altLang="en-US" sz="2000">
                <a:latin typeface="Consolas" panose="020B0609020204030204" charset="0"/>
              </a:rPr>
              <a:t>            r[3] = True</a:t>
            </a:r>
          </a:p>
          <a:p>
            <a:pPr marL="0" indent="0">
              <a:spcBef>
                <a:spcPct val="0"/>
              </a:spcBef>
              <a:buNone/>
            </a:pPr>
            <a:r>
              <a:rPr lang="en-US" altLang="en-US" sz="2000">
                <a:latin typeface="Consolas" panose="020B0609020204030204" charset="0"/>
              </a:rPr>
              <a:t>    #统计包含的字符种类，返回密码强度</a:t>
            </a:r>
          </a:p>
          <a:p>
            <a:pPr marL="0" indent="0">
              <a:spcBef>
                <a:spcPct val="0"/>
              </a:spcBef>
              <a:buNone/>
            </a:pPr>
            <a:r>
              <a:rPr lang="en-US" altLang="en-US" sz="2000">
                <a:latin typeface="Consolas" panose="020B0609020204030204" charset="0"/>
              </a:rPr>
              <a:t>    return d.get(r.count(True), 'error')</a:t>
            </a:r>
          </a:p>
          <a:p>
            <a:pPr marL="0" indent="0">
              <a:spcBef>
                <a:spcPct val="0"/>
              </a:spcBef>
              <a:buNone/>
            </a:pP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print(check('a2Cd,'))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noChangeArrowheads="1"/>
          </p:cNvSpPr>
          <p:nvPr>
            <p:ph idx="1"/>
          </p:nvPr>
        </p:nvSpPr>
        <p:spPr>
          <a:xfrm>
            <a:off x="520700" y="1163638"/>
            <a:ext cx="10914063" cy="4114800"/>
          </a:xfrm>
        </p:spPr>
        <p:txBody>
          <a:bodyPr/>
          <a:lstStyle/>
          <a:p>
            <a:pPr marL="0" indent="0" eaLnBrk="1" hangingPunct="1">
              <a:buFont typeface="Arial" panose="020B0604020202020204" pitchFamily="34" charset="0"/>
              <a:buNone/>
            </a:pPr>
            <a:r>
              <a:rPr lang="zh-CN" altLang="zh-CN" sz="2400" b="1" dirty="0" smtClean="0">
                <a:ea typeface="宋体" panose="02010600030101010101" pitchFamily="2" charset="-122"/>
              </a:rPr>
              <a:t>字符串的使用示例：输入任意字符串，统计其中元音字母（</a:t>
            </a:r>
            <a:r>
              <a:rPr lang="en-US" altLang="zh-CN" sz="2400" b="1" dirty="0" smtClean="0">
                <a:ea typeface="宋体" panose="02010600030101010101" pitchFamily="2" charset="-122"/>
              </a:rPr>
              <a:t>'a'</a:t>
            </a:r>
            <a:r>
              <a:rPr lang="zh-CN" altLang="zh-CN" sz="2400" b="1" dirty="0" smtClean="0">
                <a:ea typeface="宋体" panose="02010600030101010101" pitchFamily="2" charset="-122"/>
              </a:rPr>
              <a:t>、</a:t>
            </a:r>
            <a:r>
              <a:rPr lang="en-US" altLang="zh-CN" sz="2400" b="1" dirty="0" smtClean="0">
                <a:ea typeface="宋体" panose="02010600030101010101" pitchFamily="2" charset="-122"/>
              </a:rPr>
              <a:t>'e'</a:t>
            </a:r>
            <a:r>
              <a:rPr lang="zh-CN" altLang="zh-CN" sz="2400" b="1" dirty="0" smtClean="0">
                <a:ea typeface="宋体" panose="02010600030101010101" pitchFamily="2" charset="-122"/>
              </a:rPr>
              <a:t>、</a:t>
            </a:r>
            <a:r>
              <a:rPr lang="en-US" altLang="zh-CN" sz="2400" b="1" dirty="0" smtClean="0">
                <a:ea typeface="宋体" panose="02010600030101010101" pitchFamily="2" charset="-122"/>
              </a:rPr>
              <a:t>'</a:t>
            </a:r>
            <a:r>
              <a:rPr lang="en-US" altLang="zh-CN" sz="2400" b="1" dirty="0" err="1" smtClean="0">
                <a:ea typeface="宋体" panose="02010600030101010101" pitchFamily="2" charset="-122"/>
              </a:rPr>
              <a:t>i</a:t>
            </a:r>
            <a:r>
              <a:rPr lang="en-US" altLang="zh-CN" sz="2400" b="1" dirty="0" smtClean="0">
                <a:ea typeface="宋体" panose="02010600030101010101" pitchFamily="2" charset="-122"/>
              </a:rPr>
              <a:t>'</a:t>
            </a:r>
            <a:r>
              <a:rPr lang="zh-CN" altLang="zh-CN" sz="2400" b="1" dirty="0" smtClean="0">
                <a:ea typeface="宋体" panose="02010600030101010101" pitchFamily="2" charset="-122"/>
              </a:rPr>
              <a:t>、</a:t>
            </a:r>
            <a:r>
              <a:rPr lang="en-US" altLang="zh-CN" sz="2400" b="1" dirty="0" smtClean="0">
                <a:ea typeface="宋体" panose="02010600030101010101" pitchFamily="2" charset="-122"/>
              </a:rPr>
              <a:t>'o'</a:t>
            </a:r>
            <a:r>
              <a:rPr lang="zh-CN" altLang="zh-CN" sz="2400" b="1" dirty="0" smtClean="0">
                <a:ea typeface="宋体" panose="02010600030101010101" pitchFamily="2" charset="-122"/>
              </a:rPr>
              <a:t>、</a:t>
            </a:r>
            <a:r>
              <a:rPr lang="en-US" altLang="zh-CN" sz="2400" b="1" dirty="0" smtClean="0">
                <a:ea typeface="宋体" panose="02010600030101010101" pitchFamily="2" charset="-122"/>
              </a:rPr>
              <a:t>'u'</a:t>
            </a:r>
            <a:r>
              <a:rPr lang="zh-CN" altLang="zh-CN" sz="2400" b="1" dirty="0" smtClean="0">
                <a:ea typeface="宋体" panose="02010600030101010101" pitchFamily="2" charset="-122"/>
              </a:rPr>
              <a:t>，不区分大小写）出现的次数和频率</a:t>
            </a:r>
            <a:endParaRPr lang="en-US" altLang="zh-CN" sz="2400" b="1" dirty="0" smtClean="0">
              <a:ea typeface="宋体" panose="02010600030101010101" pitchFamily="2" charset="-122"/>
            </a:endParaRPr>
          </a:p>
        </p:txBody>
      </p:sp>
      <p:pic>
        <p:nvPicPr>
          <p:cNvPr id="41987"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39907" y="3221038"/>
            <a:ext cx="4321175"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55638" y="1916113"/>
            <a:ext cx="8510587" cy="4094162"/>
          </a:xfrm>
          <a:prstGeom prst="rect">
            <a:avLst/>
          </a:prstGeom>
          <a:ln>
            <a:solidFill>
              <a:srgbClr val="FF0000"/>
            </a:solidFill>
          </a:ln>
        </p:spPr>
        <p:txBody>
          <a:bodyPr>
            <a:spAutoFit/>
          </a:bodyPr>
          <a:lstStyle/>
          <a:p>
            <a:pPr marL="266700" algn="just">
              <a:spcAft>
                <a:spcPts val="0"/>
              </a:spcAft>
              <a:defRPr/>
            </a:pPr>
            <a:r>
              <a:rPr lang="x-none" altLang="zh-CN" sz="2000" b="1" kern="100" dirty="0">
                <a:latin typeface="Times New Roman" panose="02020603050405020304" pitchFamily="18" charset="0"/>
                <a:ea typeface="宋体" panose="02010600030101010101" pitchFamily="2" charset="-122"/>
              </a:rPr>
              <a:t>s1 = input('</a:t>
            </a:r>
            <a:r>
              <a:rPr lang="x-none" altLang="zh-CN" sz="2000" b="1" kern="100" dirty="0">
                <a:latin typeface="宋体" panose="02010600030101010101" pitchFamily="2" charset="-122"/>
                <a:ea typeface="宋体" panose="02010600030101010101" pitchFamily="2" charset="-122"/>
              </a:rPr>
              <a:t>请输入字符串：</a:t>
            </a:r>
            <a:r>
              <a:rPr lang="x-none" altLang="zh-CN" sz="2000" b="1" kern="100" dirty="0">
                <a:latin typeface="Times New Roman" panose="02020603050405020304" pitchFamily="18" charset="0"/>
                <a:ea typeface="宋体" panose="02010600030101010101" pitchFamily="2" charset="-122"/>
              </a:rPr>
              <a:t>') #'The quick brown fox jumps over the lazy dog'</a:t>
            </a:r>
            <a:endParaRPr lang="zh-CN" altLang="zh-CN" sz="2000" b="1"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2000" b="1" kern="100" dirty="0">
                <a:solidFill>
                  <a:srgbClr val="FF0000"/>
                </a:solidFill>
                <a:latin typeface="Times New Roman" panose="02020603050405020304" pitchFamily="18" charset="0"/>
                <a:ea typeface="宋体" panose="02010600030101010101" pitchFamily="2" charset="-122"/>
              </a:rPr>
              <a:t>s2 = s1.upper()            #</a:t>
            </a:r>
            <a:r>
              <a:rPr lang="x-none" altLang="zh-CN" sz="2000" b="1" kern="100" dirty="0">
                <a:solidFill>
                  <a:srgbClr val="FF0000"/>
                </a:solidFill>
                <a:latin typeface="宋体" panose="02010600030101010101" pitchFamily="2" charset="-122"/>
                <a:ea typeface="宋体" panose="02010600030101010101" pitchFamily="2" charset="-122"/>
              </a:rPr>
              <a:t>转换为大写</a:t>
            </a:r>
            <a:endParaRPr lang="zh-CN" altLang="zh-CN" sz="2000" b="1" kern="100" dirty="0">
              <a:solidFill>
                <a:srgbClr val="FF0000"/>
              </a:solidFill>
              <a:latin typeface="Times New Roman" panose="02020603050405020304" pitchFamily="18" charset="0"/>
              <a:ea typeface="宋体" panose="02010600030101010101" pitchFamily="2" charset="-122"/>
            </a:endParaRPr>
          </a:p>
          <a:p>
            <a:pPr marL="266700" algn="just">
              <a:spcAft>
                <a:spcPts val="0"/>
              </a:spcAft>
              <a:defRPr/>
            </a:pPr>
            <a:r>
              <a:rPr lang="x-none" altLang="zh-CN" sz="2000" b="1" kern="100" dirty="0">
                <a:latin typeface="Times New Roman" panose="02020603050405020304" pitchFamily="18" charset="0"/>
                <a:ea typeface="宋体" panose="02010600030101010101" pitchFamily="2" charset="-122"/>
              </a:rPr>
              <a:t>countall = len(s1)          #</a:t>
            </a:r>
            <a:r>
              <a:rPr lang="x-none" altLang="zh-CN" sz="2000" b="1" kern="100" dirty="0">
                <a:latin typeface="宋体" panose="02010600030101010101" pitchFamily="2" charset="-122"/>
                <a:ea typeface="宋体" panose="02010600030101010101" pitchFamily="2" charset="-122"/>
              </a:rPr>
              <a:t>字符串长度</a:t>
            </a:r>
            <a:endParaRPr lang="zh-CN" altLang="zh-CN" sz="2000" b="1"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2000" b="1" kern="100" dirty="0">
                <a:latin typeface="Times New Roman" panose="02020603050405020304" pitchFamily="18" charset="0"/>
                <a:ea typeface="宋体" panose="02010600030101010101" pitchFamily="2" charset="-122"/>
              </a:rPr>
              <a:t>counta=s2.count('A');counte=s2.count('E');counti=s2.count('I')</a:t>
            </a:r>
            <a:endParaRPr lang="zh-CN" altLang="zh-CN" sz="2000" b="1"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2000" b="1" kern="100" dirty="0">
                <a:latin typeface="Times New Roman" panose="02020603050405020304" pitchFamily="18" charset="0"/>
                <a:ea typeface="宋体" panose="02010600030101010101" pitchFamily="2" charset="-122"/>
              </a:rPr>
              <a:t>counto=s2.count('O');countu=s2.count('U')</a:t>
            </a:r>
            <a:endParaRPr lang="zh-CN" altLang="zh-CN" sz="2000" b="1"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2000" b="1" kern="100" dirty="0">
                <a:latin typeface="Times New Roman" panose="02020603050405020304" pitchFamily="18" charset="0"/>
                <a:ea typeface="宋体" panose="02010600030101010101" pitchFamily="2" charset="-122"/>
              </a:rPr>
              <a:t>print(‘</a:t>
            </a:r>
            <a:r>
              <a:rPr lang="x-none" altLang="zh-CN" sz="2000" b="1" kern="100" dirty="0">
                <a:latin typeface="宋体" panose="02010600030101010101" pitchFamily="2" charset="-122"/>
                <a:ea typeface="宋体" panose="02010600030101010101" pitchFamily="2" charset="-122"/>
              </a:rPr>
              <a:t>所有字</a:t>
            </a:r>
            <a:r>
              <a:rPr lang="zh-CN" altLang="en-US" sz="2000" b="1" kern="100" dirty="0">
                <a:latin typeface="宋体" panose="02010600030101010101" pitchFamily="2" charset="-122"/>
                <a:ea typeface="宋体" panose="02010600030101010101" pitchFamily="2" charset="-122"/>
              </a:rPr>
              <a:t>符</a:t>
            </a:r>
            <a:r>
              <a:rPr lang="x-none" altLang="zh-CN" sz="2000" b="1" kern="100" dirty="0">
                <a:latin typeface="宋体" panose="02010600030101010101" pitchFamily="2" charset="-122"/>
                <a:ea typeface="宋体" panose="02010600030101010101" pitchFamily="2" charset="-122"/>
              </a:rPr>
              <a:t>的总数为：</a:t>
            </a:r>
            <a:r>
              <a:rPr lang="x-none" altLang="zh-CN" sz="2000" b="1" kern="100" dirty="0">
                <a:latin typeface="Times New Roman" panose="02020603050405020304" pitchFamily="18" charset="0"/>
                <a:ea typeface="宋体" panose="02010600030101010101" pitchFamily="2" charset="-122"/>
              </a:rPr>
              <a:t>', </a:t>
            </a:r>
            <a:r>
              <a:rPr lang="x-none" altLang="zh-CN" sz="2000" b="1" kern="100" dirty="0">
                <a:solidFill>
                  <a:srgbClr val="FF0000"/>
                </a:solidFill>
                <a:latin typeface="Times New Roman" panose="02020603050405020304" pitchFamily="18" charset="0"/>
                <a:ea typeface="宋体" panose="02010600030101010101" pitchFamily="2" charset="-122"/>
              </a:rPr>
              <a:t>countall)</a:t>
            </a:r>
            <a:endParaRPr lang="zh-CN" altLang="zh-CN" sz="2000" b="1" kern="100" dirty="0">
              <a:solidFill>
                <a:srgbClr val="FF0000"/>
              </a:solidFill>
              <a:latin typeface="Times New Roman" panose="02020603050405020304" pitchFamily="18" charset="0"/>
              <a:ea typeface="宋体" panose="02010600030101010101" pitchFamily="2" charset="-122"/>
            </a:endParaRPr>
          </a:p>
          <a:p>
            <a:pPr marL="266700" algn="just">
              <a:spcAft>
                <a:spcPts val="0"/>
              </a:spcAft>
              <a:defRPr/>
            </a:pPr>
            <a:r>
              <a:rPr lang="x-none" altLang="zh-CN" sz="2000" b="1" kern="100" dirty="0">
                <a:latin typeface="Times New Roman" panose="02020603050405020304" pitchFamily="18" charset="0"/>
                <a:ea typeface="宋体" panose="02010600030101010101" pitchFamily="2" charset="-122"/>
              </a:rPr>
              <a:t>print('</a:t>
            </a:r>
            <a:r>
              <a:rPr lang="x-none" altLang="zh-CN" sz="2000" b="1" kern="100" dirty="0">
                <a:latin typeface="宋体" panose="02010600030101010101" pitchFamily="2" charset="-122"/>
                <a:ea typeface="宋体" panose="02010600030101010101" pitchFamily="2" charset="-122"/>
              </a:rPr>
              <a:t>元音字母出现的次数和频率分别为：</a:t>
            </a:r>
            <a:r>
              <a:rPr lang="x-none" altLang="zh-CN" sz="2000" b="1" kern="100" dirty="0">
                <a:latin typeface="Times New Roman" panose="02020603050405020304" pitchFamily="18" charset="0"/>
                <a:ea typeface="宋体" panose="02010600030101010101" pitchFamily="2" charset="-122"/>
              </a:rPr>
              <a:t>')</a:t>
            </a:r>
            <a:endParaRPr lang="zh-CN" altLang="zh-CN" sz="2000" b="1"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2000" b="1" kern="100" dirty="0">
                <a:latin typeface="Times New Roman" panose="02020603050405020304" pitchFamily="18" charset="0"/>
                <a:ea typeface="宋体" panose="02010600030101010101" pitchFamily="2" charset="-122"/>
              </a:rPr>
              <a:t>print('A</a:t>
            </a:r>
            <a:r>
              <a:rPr lang="x-none" altLang="zh-CN" sz="2000" b="1" kern="100" dirty="0">
                <a:latin typeface="宋体" panose="02010600030101010101" pitchFamily="2" charset="-122"/>
                <a:ea typeface="宋体" panose="02010600030101010101" pitchFamily="2" charset="-122"/>
              </a:rPr>
              <a:t>：</a:t>
            </a:r>
            <a:r>
              <a:rPr lang="x-none" altLang="zh-CN" sz="2000" b="1" kern="100" dirty="0">
                <a:latin typeface="Times New Roman" panose="02020603050405020304" pitchFamily="18" charset="0"/>
                <a:ea typeface="宋体" panose="02010600030101010101" pitchFamily="2" charset="-122"/>
              </a:rPr>
              <a:t>{0}\t{1:2.2f}%'.format(counta, counta/countall * 100))</a:t>
            </a:r>
            <a:endParaRPr lang="zh-CN" altLang="zh-CN" sz="2000" b="1"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2000" b="1" kern="100" dirty="0">
                <a:latin typeface="Times New Roman" panose="02020603050405020304" pitchFamily="18" charset="0"/>
                <a:ea typeface="宋体" panose="02010600030101010101" pitchFamily="2" charset="-122"/>
              </a:rPr>
              <a:t>print('E</a:t>
            </a:r>
            <a:r>
              <a:rPr lang="x-none" altLang="zh-CN" sz="2000" b="1" kern="100" dirty="0">
                <a:latin typeface="宋体" panose="02010600030101010101" pitchFamily="2" charset="-122"/>
                <a:ea typeface="宋体" panose="02010600030101010101" pitchFamily="2" charset="-122"/>
              </a:rPr>
              <a:t>：</a:t>
            </a:r>
            <a:r>
              <a:rPr lang="x-none" altLang="zh-CN" sz="2000" b="1" kern="100" dirty="0">
                <a:latin typeface="Times New Roman" panose="02020603050405020304" pitchFamily="18" charset="0"/>
                <a:ea typeface="宋体" panose="02010600030101010101" pitchFamily="2" charset="-122"/>
              </a:rPr>
              <a:t>{0}\t{1:2.2f}%'.format(counte, counte/countall * 100))</a:t>
            </a:r>
            <a:endParaRPr lang="zh-CN" altLang="zh-CN" sz="2000" b="1"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2000" b="1" kern="100" dirty="0">
                <a:latin typeface="Times New Roman" panose="02020603050405020304" pitchFamily="18" charset="0"/>
                <a:ea typeface="宋体" panose="02010600030101010101" pitchFamily="2" charset="-122"/>
              </a:rPr>
              <a:t>print('I</a:t>
            </a:r>
            <a:r>
              <a:rPr lang="x-none" altLang="zh-CN" sz="2000" b="1" kern="100" dirty="0">
                <a:latin typeface="宋体" panose="02010600030101010101" pitchFamily="2" charset="-122"/>
                <a:ea typeface="宋体" panose="02010600030101010101" pitchFamily="2" charset="-122"/>
              </a:rPr>
              <a:t>：</a:t>
            </a:r>
            <a:r>
              <a:rPr lang="x-none" altLang="zh-CN" sz="2000" b="1" kern="100" dirty="0">
                <a:latin typeface="Times New Roman" panose="02020603050405020304" pitchFamily="18" charset="0"/>
                <a:ea typeface="宋体" panose="02010600030101010101" pitchFamily="2" charset="-122"/>
              </a:rPr>
              <a:t>{0}\t{1:2.2f}%'.format(counti, counti/countall * 100))</a:t>
            </a:r>
            <a:endParaRPr lang="zh-CN" altLang="zh-CN" sz="2000" b="1"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2000" b="1" kern="100" dirty="0">
                <a:latin typeface="Times New Roman" panose="02020603050405020304" pitchFamily="18" charset="0"/>
                <a:ea typeface="宋体" panose="02010600030101010101" pitchFamily="2" charset="-122"/>
              </a:rPr>
              <a:t>print('O</a:t>
            </a:r>
            <a:r>
              <a:rPr lang="x-none" altLang="zh-CN" sz="2000" b="1" kern="100" dirty="0">
                <a:latin typeface="宋体" panose="02010600030101010101" pitchFamily="2" charset="-122"/>
                <a:ea typeface="宋体" panose="02010600030101010101" pitchFamily="2" charset="-122"/>
              </a:rPr>
              <a:t>：</a:t>
            </a:r>
            <a:r>
              <a:rPr lang="x-none" altLang="zh-CN" sz="2000" b="1" kern="100" dirty="0">
                <a:latin typeface="Times New Roman" panose="02020603050405020304" pitchFamily="18" charset="0"/>
                <a:ea typeface="宋体" panose="02010600030101010101" pitchFamily="2" charset="-122"/>
              </a:rPr>
              <a:t>{0}\t{1:2.2f}%'.format(counto, counto/countall * 100))</a:t>
            </a:r>
            <a:endParaRPr lang="zh-CN" altLang="zh-CN" sz="2000" b="1" kern="100" dirty="0">
              <a:latin typeface="Times New Roman" panose="02020603050405020304" pitchFamily="18" charset="0"/>
              <a:ea typeface="宋体" panose="02010600030101010101" pitchFamily="2" charset="-122"/>
            </a:endParaRPr>
          </a:p>
          <a:p>
            <a:pPr marL="266700" algn="just">
              <a:spcAft>
                <a:spcPts val="0"/>
              </a:spcAft>
              <a:defRPr/>
            </a:pPr>
            <a:r>
              <a:rPr lang="x-none" altLang="zh-CN" sz="2000" b="1" kern="100" dirty="0">
                <a:latin typeface="Times New Roman" panose="02020603050405020304" pitchFamily="18" charset="0"/>
                <a:ea typeface="宋体" panose="02010600030101010101" pitchFamily="2" charset="-122"/>
              </a:rPr>
              <a:t>print('U</a:t>
            </a:r>
            <a:r>
              <a:rPr lang="x-none" altLang="zh-CN" sz="2000" b="1" kern="100" dirty="0">
                <a:latin typeface="宋体" panose="02010600030101010101" pitchFamily="2" charset="-122"/>
                <a:ea typeface="宋体" panose="02010600030101010101" pitchFamily="2" charset="-122"/>
              </a:rPr>
              <a:t>：</a:t>
            </a:r>
            <a:r>
              <a:rPr lang="x-none" altLang="zh-CN" sz="2000" b="1" kern="100" dirty="0">
                <a:latin typeface="Times New Roman" panose="02020603050405020304" pitchFamily="18" charset="0"/>
                <a:ea typeface="宋体" panose="02010600030101010101" pitchFamily="2" charset="-122"/>
              </a:rPr>
              <a:t>{0}\t{1:2.2f}%'.format(countu, countu/countall * 100))</a:t>
            </a:r>
            <a:endParaRPr lang="zh-CN" altLang="zh-CN" sz="2000" b="1" kern="100" dirty="0">
              <a:latin typeface="Times New Roman" panose="02020603050405020304" pitchFamily="18" charset="0"/>
              <a:ea typeface="宋体" panose="02010600030101010101" pitchFamily="2" charset="-122"/>
            </a:endParaRPr>
          </a:p>
        </p:txBody>
      </p:sp>
      <p:sp>
        <p:nvSpPr>
          <p:cNvPr id="41989" name="标题 1"/>
          <p:cNvSpPr txBox="1">
            <a:spLocks/>
          </p:cNvSpPr>
          <p:nvPr/>
        </p:nvSpPr>
        <p:spPr bwMode="auto">
          <a:xfrm>
            <a:off x="1055688" y="115888"/>
            <a:ext cx="9602787"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defTabSz="914400">
              <a:lnSpc>
                <a:spcPct val="90000"/>
              </a:lnSpc>
              <a:spcBef>
                <a:spcPct val="0"/>
              </a:spcBef>
              <a:buClrTx/>
              <a:buSzTx/>
              <a:buFontTx/>
              <a:buNone/>
            </a:pPr>
            <a:r>
              <a:rPr lang="zh-CN" altLang="en-US" sz="3200" b="1">
                <a:solidFill>
                  <a:srgbClr val="00B0F0"/>
                </a:solidFill>
                <a:ea typeface="宋体" panose="02010600030101010101" pitchFamily="2" charset="-122"/>
              </a:rPr>
              <a:t>字符串应用举例</a:t>
            </a:r>
            <a:endParaRPr lang="zh-CN" altLang="en-US" sz="3200" b="1">
              <a:solidFill>
                <a:srgbClr val="00B0F0"/>
              </a:solidFill>
              <a:ea typeface="等线 Light" panose="02010600030101010101" pitchFamily="2" charset="-122"/>
              <a:sym typeface="+mn-ea"/>
            </a:endParaRPr>
          </a:p>
        </p:txBody>
      </p:sp>
    </p:spTree>
    <p:extLst>
      <p:ext uri="{BB962C8B-B14F-4D97-AF65-F5344CB8AC3E}">
        <p14:creationId xmlns:p14="http://schemas.microsoft.com/office/powerpoint/2010/main" val="2918852359"/>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框 4"/>
          <p:cNvSpPr txBox="1">
            <a:spLocks noChangeArrowheads="1"/>
          </p:cNvSpPr>
          <p:nvPr>
            <p:custDataLst>
              <p:tags r:id="rId2"/>
            </p:custDataLst>
          </p:nvPr>
        </p:nvSpPr>
        <p:spPr bwMode="auto">
          <a:xfrm>
            <a:off x="1219200" y="635000"/>
            <a:ext cx="9753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endParaRPr lang="en-US" altLang="zh-CN" sz="4000"/>
          </a:p>
          <a:p>
            <a:pPr>
              <a:lnSpc>
                <a:spcPct val="100000"/>
              </a:lnSpc>
              <a:spcBef>
                <a:spcPct val="0"/>
              </a:spcBef>
              <a:buClrTx/>
              <a:buSzTx/>
              <a:buFontTx/>
              <a:buAutoNum type="arabicPeriod"/>
            </a:pPr>
            <a:r>
              <a:rPr lang="zh-CN" altLang="en-US" sz="2800">
                <a:solidFill>
                  <a:srgbClr val="3F3F3F"/>
                </a:solidFill>
                <a:latin typeface="微软雅黑" panose="020B0503020204020204" pitchFamily="34" charset="-122"/>
                <a:ea typeface="微软雅黑" panose="020B0503020204020204" pitchFamily="34" charset="-122"/>
              </a:rPr>
              <a:t>已知字符串 </a:t>
            </a:r>
            <a:r>
              <a:rPr lang="en-US" altLang="zh-CN" sz="2800">
                <a:solidFill>
                  <a:srgbClr val="3F3F3F"/>
                </a:solidFill>
                <a:latin typeface="微软雅黑" panose="020B0503020204020204" pitchFamily="34" charset="-122"/>
                <a:ea typeface="微软雅黑" panose="020B0503020204020204" pitchFamily="34" charset="-122"/>
              </a:rPr>
              <a:t>a = </a:t>
            </a:r>
            <a:r>
              <a:rPr lang="en-US" altLang="zh-CN" sz="2800">
                <a:solidFill>
                  <a:srgbClr val="3F3F3F"/>
                </a:solidFill>
                <a:ea typeface="微软雅黑" panose="020B0503020204020204" pitchFamily="34" charset="-122"/>
              </a:rPr>
              <a:t>“</a:t>
            </a:r>
            <a:r>
              <a:rPr lang="en-US" altLang="zh-CN" sz="2800">
                <a:solidFill>
                  <a:srgbClr val="3F3F3F"/>
                </a:solidFill>
                <a:latin typeface="微软雅黑" panose="020B0503020204020204" pitchFamily="34" charset="-122"/>
                <a:ea typeface="微软雅黑" panose="020B0503020204020204" pitchFamily="34" charset="-122"/>
              </a:rPr>
              <a:t>aAsmr3idd4bgs7Dlsf9eAF</a:t>
            </a:r>
            <a:r>
              <a:rPr lang="en-US" altLang="zh-CN" sz="2800">
                <a:solidFill>
                  <a:srgbClr val="3F3F3F"/>
                </a:solidFill>
                <a:ea typeface="微软雅黑" panose="020B0503020204020204" pitchFamily="34" charset="-122"/>
              </a:rPr>
              <a:t>”</a:t>
            </a:r>
            <a:r>
              <a:rPr lang="en-US" altLang="zh-CN" sz="2800">
                <a:solidFill>
                  <a:srgbClr val="3F3F3F"/>
                </a:solidFill>
                <a:latin typeface="微软雅黑" panose="020B0503020204020204" pitchFamily="34" charset="-122"/>
                <a:ea typeface="微软雅黑" panose="020B0503020204020204" pitchFamily="34" charset="-122"/>
              </a:rPr>
              <a:t>,</a:t>
            </a:r>
            <a:r>
              <a:rPr lang="zh-CN" altLang="en-US" sz="2800">
                <a:solidFill>
                  <a:srgbClr val="3F3F3F"/>
                </a:solidFill>
                <a:latin typeface="微软雅黑" panose="020B0503020204020204" pitchFamily="34" charset="-122"/>
                <a:ea typeface="微软雅黑" panose="020B0503020204020204" pitchFamily="34" charset="-122"/>
              </a:rPr>
              <a:t>要求如下</a:t>
            </a:r>
            <a:r>
              <a:rPr lang="zh-CN" altLang="en-US" sz="2800">
                <a:solidFill>
                  <a:srgbClr val="3F3F3F"/>
                </a:solidFill>
                <a:ea typeface="微软雅黑" panose="020B0503020204020204" pitchFamily="34" charset="-122"/>
              </a:rPr>
              <a:t> </a:t>
            </a:r>
            <a:r>
              <a:rPr lang="zh-CN" altLang="en-US" sz="2800">
                <a:solidFill>
                  <a:srgbClr val="3F3F3F"/>
                </a:solidFill>
                <a:latin typeface="微软雅黑" panose="020B0503020204020204" pitchFamily="34" charset="-122"/>
                <a:ea typeface="微软雅黑" panose="020B0503020204020204" pitchFamily="34" charset="-122"/>
              </a:rPr>
              <a:t/>
            </a:r>
            <a:br>
              <a:rPr lang="zh-CN" altLang="en-US" sz="2800">
                <a:solidFill>
                  <a:srgbClr val="3F3F3F"/>
                </a:solidFill>
                <a:latin typeface="微软雅黑" panose="020B0503020204020204" pitchFamily="34" charset="-122"/>
                <a:ea typeface="微软雅黑" panose="020B0503020204020204" pitchFamily="34" charset="-122"/>
              </a:rPr>
            </a:br>
            <a:r>
              <a:rPr lang="zh-CN" altLang="en-US" sz="2800">
                <a:solidFill>
                  <a:srgbClr val="3F3F3F"/>
                </a:solidFill>
                <a:latin typeface="微软雅黑" panose="020B0503020204020204" pitchFamily="34" charset="-122"/>
                <a:ea typeface="微软雅黑" panose="020B0503020204020204" pitchFamily="34" charset="-122"/>
              </a:rPr>
              <a:t>请将</a:t>
            </a:r>
            <a:r>
              <a:rPr lang="en-US" altLang="zh-CN" sz="2800">
                <a:solidFill>
                  <a:srgbClr val="3F3F3F"/>
                </a:solidFill>
                <a:latin typeface="微软雅黑" panose="020B0503020204020204" pitchFamily="34" charset="-122"/>
                <a:ea typeface="微软雅黑" panose="020B0503020204020204" pitchFamily="34" charset="-122"/>
              </a:rPr>
              <a:t>a</a:t>
            </a:r>
            <a:r>
              <a:rPr lang="zh-CN" altLang="en-US" sz="2800">
                <a:solidFill>
                  <a:srgbClr val="3F3F3F"/>
                </a:solidFill>
                <a:latin typeface="微软雅黑" panose="020B0503020204020204" pitchFamily="34" charset="-122"/>
                <a:ea typeface="微软雅黑" panose="020B0503020204020204" pitchFamily="34" charset="-122"/>
              </a:rPr>
              <a:t>字符串的大写改为小写，小写改为大写。（ ）</a:t>
            </a:r>
            <a:endParaRPr lang="zh-CN" altLang="en-US" sz="2800">
              <a:solidFill>
                <a:srgbClr val="3F3F3F"/>
              </a:solidFill>
              <a:ea typeface="microsoft yahei" panose="020B0503020204020204" pitchFamily="34" charset="-122"/>
            </a:endParaRPr>
          </a:p>
        </p:txBody>
      </p:sp>
      <p:sp>
        <p:nvSpPr>
          <p:cNvPr id="49155" name="文本框 5"/>
          <p:cNvSpPr txBox="1">
            <a:spLocks noChangeArrowheads="1"/>
          </p:cNvSpPr>
          <p:nvPr>
            <p:custDataLst>
              <p:tags r:id="rId3"/>
            </p:custDataLst>
          </p:nvPr>
        </p:nvSpPr>
        <p:spPr bwMode="auto">
          <a:xfrm>
            <a:off x="2438400" y="28940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endParaRPr lang="en-US" altLang="zh-CN" sz="2800"/>
          </a:p>
          <a:p>
            <a:pPr>
              <a:lnSpc>
                <a:spcPct val="100000"/>
              </a:lnSpc>
              <a:spcBef>
                <a:spcPct val="0"/>
              </a:spcBef>
              <a:buClrTx/>
              <a:buSzTx/>
              <a:buFontTx/>
              <a:buNone/>
            </a:pPr>
            <a:r>
              <a:rPr lang="en-US" altLang="zh-CN" sz="2800"/>
              <a:t>a.swapcase()</a:t>
            </a:r>
          </a:p>
          <a:p>
            <a:pPr>
              <a:lnSpc>
                <a:spcPct val="100000"/>
              </a:lnSpc>
              <a:spcBef>
                <a:spcPct val="0"/>
              </a:spcBef>
              <a:buClrTx/>
              <a:buSzTx/>
              <a:buFontTx/>
              <a:buNone/>
            </a:pPr>
            <a:r>
              <a:rPr lang="en-US" altLang="zh-CN" sz="2800"/>
              <a:t/>
            </a:r>
            <a:br>
              <a:rPr lang="en-US" altLang="zh-CN" sz="2800"/>
            </a:b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9156" name="文本框 6"/>
          <p:cNvSpPr txBox="1">
            <a:spLocks noChangeArrowheads="1"/>
          </p:cNvSpPr>
          <p:nvPr>
            <p:custDataLst>
              <p:tags r:id="rId4"/>
            </p:custDataLst>
          </p:nvPr>
        </p:nvSpPr>
        <p:spPr bwMode="auto">
          <a:xfrm>
            <a:off x="2438400" y="36433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800"/>
              <a:t> capitalize()</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9157" name="文本框 7"/>
          <p:cNvSpPr txBox="1">
            <a:spLocks noChangeArrowheads="1"/>
          </p:cNvSpPr>
          <p:nvPr>
            <p:custDataLst>
              <p:tags r:id="rId5"/>
            </p:custDataLst>
          </p:nvPr>
        </p:nvSpPr>
        <p:spPr bwMode="auto">
          <a:xfrm>
            <a:off x="2438400" y="450056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800"/>
              <a:t> title()</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9158" name="文本框 8"/>
          <p:cNvSpPr txBox="1">
            <a:spLocks noChangeArrowheads="1"/>
          </p:cNvSpPr>
          <p:nvPr>
            <p:custDataLst>
              <p:tags r:id="rId6"/>
            </p:custDataLst>
          </p:nvPr>
        </p:nvSpPr>
        <p:spPr bwMode="auto">
          <a:xfrm>
            <a:off x="2438400" y="53578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800"/>
              <a:t>a.</a:t>
            </a:r>
            <a:r>
              <a:rPr lang="zh-CN" altLang="en-US" sz="2800"/>
              <a:t>upper()</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7"/>
            </p:custDataLst>
          </p:nvPr>
        </p:nvSpPr>
        <p:spPr>
          <a:xfrm>
            <a:off x="1571625" y="284956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15716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15716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15716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8832850" y="5473700"/>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49164" name="Rectangle 1"/>
          <p:cNvSpPr>
            <a:spLocks noChangeArrowheads="1"/>
          </p:cNvSpPr>
          <p:nvPr/>
        </p:nvSpPr>
        <p:spPr bwMode="auto">
          <a:xfrm>
            <a:off x="0" y="-307975"/>
            <a:ext cx="128588" cy="61595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AutoNum type="arabicPeriod"/>
            </a:pPr>
            <a:r>
              <a:rPr lang="zh-CN" altLang="en-US" sz="1000">
                <a:solidFill>
                  <a:srgbClr val="333333"/>
                </a:solidFill>
                <a:latin typeface="Source Code Pro"/>
                <a:ea typeface="微软雅黑" panose="020B0503020204020204" pitchFamily="34" charset="-122"/>
              </a:rPr>
              <a:t/>
            </a:r>
            <a:br>
              <a:rPr lang="zh-CN" altLang="en-US" sz="1000">
                <a:solidFill>
                  <a:srgbClr val="333333"/>
                </a:solidFill>
                <a:latin typeface="Source Code Pro"/>
                <a:ea typeface="微软雅黑" panose="020B0503020204020204" pitchFamily="34" charset="-122"/>
              </a:rPr>
            </a:br>
            <a:endParaRPr lang="zh-CN" altLang="en-US" sz="1200">
              <a:solidFill>
                <a:srgbClr val="333333"/>
              </a:solidFill>
              <a:latin typeface="微软雅黑" panose="020B0503020204020204" pitchFamily="34" charset="-122"/>
              <a:ea typeface="微软雅黑" panose="020B0503020204020204" pitchFamily="34" charset="-122"/>
            </a:endParaRPr>
          </a:p>
          <a:p>
            <a:pPr>
              <a:lnSpc>
                <a:spcPct val="100000"/>
              </a:lnSpc>
              <a:spcBef>
                <a:spcPct val="0"/>
              </a:spcBef>
              <a:buClrTx/>
              <a:buSzTx/>
              <a:buFontTx/>
              <a:buNone/>
            </a:pPr>
            <a:endParaRPr lang="zh-CN" altLang="en-US" sz="1800"/>
          </a:p>
        </p:txBody>
      </p:sp>
      <p:grpSp>
        <p:nvGrpSpPr>
          <p:cNvPr id="49165" name="组合 18"/>
          <p:cNvGrpSpPr>
            <a:grpSpLocks/>
          </p:cNvGrpSpPr>
          <p:nvPr>
            <p:custDataLst>
              <p:tags r:id="rId12"/>
            </p:custDataLst>
          </p:nvPr>
        </p:nvGrpSpPr>
        <p:grpSpPr bwMode="auto">
          <a:xfrm>
            <a:off x="0" y="0"/>
            <a:ext cx="12192000" cy="635000"/>
            <a:chOff x="0" y="0"/>
            <a:chExt cx="12192000" cy="635000"/>
          </a:xfrm>
        </p:grpSpPr>
        <p:sp>
          <p:nvSpPr>
            <p:cNvPr id="15" name="TitleBackground"/>
            <p:cNvSpPr/>
            <p:nvPr>
              <p:custDataLst>
                <p:tags r:id="rId14"/>
              </p:custDataLst>
            </p:nvPr>
          </p:nvSpPr>
          <p:spPr>
            <a:xfrm>
              <a:off x="0" y="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69" name="TypeText"/>
            <p:cNvSpPr txBox="1">
              <a:spLocks noChangeArrowheads="1"/>
            </p:cNvSpPr>
            <p:nvPr>
              <p:custDataLst>
                <p:tags r:id="rId16"/>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49170" name="TipText"/>
            <p:cNvSpPr txBox="1">
              <a:spLocks noChangeArrowheads="1"/>
            </p:cNvSpPr>
            <p:nvPr>
              <p:custDataLst>
                <p:tags r:id="rId17"/>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9166" name="图片 3"/>
          <p:cNvPicPr>
            <a:picLocks/>
          </p:cNvPicPr>
          <p:nvPr>
            <p:custDataLst>
              <p:tags r:id="rId13"/>
            </p:custDataLst>
          </p:nvPr>
        </p:nvPicPr>
        <p:blipFill>
          <a:blip r:embed="rId19">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438036280"/>
      </p:ext>
    </p:extLst>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文本框 2"/>
          <p:cNvSpPr txBox="1">
            <a:spLocks noChangeArrowheads="1"/>
          </p:cNvSpPr>
          <p:nvPr>
            <p:custDataLst>
              <p:tags r:id="rId2"/>
            </p:custDataLst>
          </p:nvPr>
        </p:nvSpPr>
        <p:spPr bwMode="auto">
          <a:xfrm>
            <a:off x="1219200" y="635000"/>
            <a:ext cx="9753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endParaRPr lang="en-US" altLang="zh-CN" sz="2800">
              <a:solidFill>
                <a:srgbClr val="3F3F3F"/>
              </a:solidFill>
              <a:ea typeface="microsoft yahei" panose="020B0503020204020204" pitchFamily="34" charset="-122"/>
            </a:endParaRPr>
          </a:p>
          <a:p>
            <a:pPr>
              <a:lnSpc>
                <a:spcPct val="100000"/>
              </a:lnSpc>
              <a:spcBef>
                <a:spcPct val="0"/>
              </a:spcBef>
              <a:buClrTx/>
              <a:buSzTx/>
              <a:buFontTx/>
              <a:buNone/>
            </a:pPr>
            <a:endParaRPr lang="en-US" altLang="zh-CN" sz="2800">
              <a:solidFill>
                <a:srgbClr val="3F3F3F"/>
              </a:solidFill>
              <a:ea typeface="microsoft yahei" panose="020B0503020204020204" pitchFamily="34" charset="-122"/>
            </a:endParaRPr>
          </a:p>
          <a:p>
            <a:pPr>
              <a:lnSpc>
                <a:spcPct val="100000"/>
              </a:lnSpc>
              <a:spcBef>
                <a:spcPct val="0"/>
              </a:spcBef>
              <a:buClrTx/>
              <a:buSzTx/>
              <a:buFontTx/>
              <a:buNone/>
            </a:pPr>
            <a:r>
              <a:rPr lang="zh-CN" altLang="en-US" sz="2800">
                <a:solidFill>
                  <a:srgbClr val="3F3F3F"/>
                </a:solidFill>
                <a:latin typeface="微软雅黑" panose="020B0503020204020204" pitchFamily="34" charset="-122"/>
                <a:ea typeface="微软雅黑" panose="020B0503020204020204" pitchFamily="34" charset="-122"/>
              </a:rPr>
              <a:t>已知字符串 </a:t>
            </a:r>
            <a:r>
              <a:rPr lang="en-US" altLang="zh-CN" sz="2800">
                <a:solidFill>
                  <a:srgbClr val="3F3F3F"/>
                </a:solidFill>
                <a:latin typeface="微软雅黑" panose="020B0503020204020204" pitchFamily="34" charset="-122"/>
                <a:ea typeface="微软雅黑" panose="020B0503020204020204" pitchFamily="34" charset="-122"/>
              </a:rPr>
              <a:t>a = </a:t>
            </a:r>
            <a:r>
              <a:rPr lang="en-US" altLang="zh-CN" sz="2800">
                <a:solidFill>
                  <a:srgbClr val="3F3F3F"/>
                </a:solidFill>
                <a:ea typeface="微软雅黑" panose="020B0503020204020204" pitchFamily="34" charset="-122"/>
              </a:rPr>
              <a:t>“</a:t>
            </a:r>
            <a:r>
              <a:rPr lang="en-US" altLang="zh-CN" sz="2800">
                <a:solidFill>
                  <a:srgbClr val="3F3F3F"/>
                </a:solidFill>
                <a:latin typeface="微软雅黑" panose="020B0503020204020204" pitchFamily="34" charset="-122"/>
                <a:ea typeface="微软雅黑" panose="020B0503020204020204" pitchFamily="34" charset="-122"/>
              </a:rPr>
              <a:t>aAsmr3idd4bgs7Dlsf9eAF</a:t>
            </a:r>
            <a:r>
              <a:rPr lang="en-US" altLang="zh-CN" sz="2800">
                <a:solidFill>
                  <a:srgbClr val="3F3F3F"/>
                </a:solidFill>
                <a:ea typeface="微软雅黑" panose="020B0503020204020204" pitchFamily="34" charset="-122"/>
              </a:rPr>
              <a:t>”</a:t>
            </a:r>
            <a:r>
              <a:rPr lang="zh-CN" altLang="en-US" sz="2800">
                <a:solidFill>
                  <a:srgbClr val="3F3F3F"/>
                </a:solidFill>
                <a:ea typeface="微软雅黑" panose="020B0503020204020204" pitchFamily="34" charset="-122"/>
              </a:rPr>
              <a:t>。</a:t>
            </a:r>
            <a:r>
              <a:rPr lang="zh-CN" altLang="en-US" sz="2800">
                <a:solidFill>
                  <a:srgbClr val="3F3F3F"/>
                </a:solidFill>
                <a:ea typeface="microsoft yahei" panose="020B0503020204020204" pitchFamily="34" charset="-122"/>
              </a:rPr>
              <a:t>请将</a:t>
            </a:r>
            <a:r>
              <a:rPr lang="en-US" altLang="zh-CN" sz="2800">
                <a:solidFill>
                  <a:srgbClr val="3F3F3F"/>
                </a:solidFill>
                <a:ea typeface="microsoft yahei" panose="020B0503020204020204" pitchFamily="34" charset="-122"/>
              </a:rPr>
              <a:t>a</a:t>
            </a:r>
            <a:r>
              <a:rPr lang="zh-CN" altLang="en-US" sz="2800">
                <a:solidFill>
                  <a:srgbClr val="3F3F3F"/>
                </a:solidFill>
                <a:ea typeface="microsoft yahei" panose="020B0503020204020204" pitchFamily="34" charset="-122"/>
              </a:rPr>
              <a:t>字符串的数字取出，并形成一个新的字符串</a:t>
            </a:r>
            <a:r>
              <a:rPr lang="en-US" altLang="zh-CN" sz="2800">
                <a:solidFill>
                  <a:srgbClr val="3F3F3F"/>
                </a:solidFill>
                <a:ea typeface="microsoft yahei" panose="020B0503020204020204" pitchFamily="34" charset="-122"/>
              </a:rPr>
              <a:t>b</a:t>
            </a:r>
            <a:r>
              <a:rPr lang="zh-CN" altLang="en-US" sz="2800">
                <a:solidFill>
                  <a:srgbClr val="3F3F3F"/>
                </a:solidFill>
                <a:ea typeface="microsoft yahei" panose="020B0503020204020204" pitchFamily="34" charset="-122"/>
              </a:rPr>
              <a:t>。</a:t>
            </a:r>
            <a:r>
              <a:rPr lang="zh-CN" altLang="en-US" sz="2800">
                <a:solidFill>
                  <a:srgbClr val="333333"/>
                </a:solidFill>
                <a:latin typeface="Source Code Pro"/>
                <a:ea typeface="微软雅黑" panose="020B0503020204020204" pitchFamily="34" charset="-122"/>
              </a:rPr>
              <a:t/>
            </a:r>
            <a:br>
              <a:rPr lang="zh-CN" altLang="en-US" sz="2800">
                <a:solidFill>
                  <a:srgbClr val="333333"/>
                </a:solidFill>
                <a:latin typeface="Source Code Pro"/>
                <a:ea typeface="微软雅黑" panose="020B0503020204020204" pitchFamily="34" charset="-122"/>
              </a:rPr>
            </a:br>
            <a:endParaRPr lang="zh-CN" altLang="en-US" sz="2800">
              <a:solidFill>
                <a:srgbClr val="333333"/>
              </a:solidFill>
              <a:latin typeface="微软雅黑" panose="020B0503020204020204" pitchFamily="34" charset="-122"/>
              <a:ea typeface="微软雅黑" panose="020B0503020204020204" pitchFamily="34" charset="-122"/>
            </a:endParaRPr>
          </a:p>
          <a:p>
            <a:pPr>
              <a:lnSpc>
                <a:spcPct val="100000"/>
              </a:lnSpc>
              <a:spcBef>
                <a:spcPct val="0"/>
              </a:spcBef>
              <a:buClrTx/>
              <a:buSzTx/>
              <a:buFontTx/>
              <a:buNone/>
            </a:pPr>
            <a:endParaRPr lang="zh-CN" altLang="en-US" sz="4000"/>
          </a:p>
        </p:txBody>
      </p:sp>
      <p:sp>
        <p:nvSpPr>
          <p:cNvPr id="50179" name="文本框 3"/>
          <p:cNvSpPr txBox="1">
            <a:spLocks noChangeArrowheads="1"/>
          </p:cNvSpPr>
          <p:nvPr>
            <p:custDataLst>
              <p:tags r:id="rId3"/>
            </p:custDataLst>
          </p:nvPr>
        </p:nvSpPr>
        <p:spPr bwMode="auto">
          <a:xfrm>
            <a:off x="2438400" y="278606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400"/>
              <a:t>b=[s for s in a if s.isdigit()]</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0180" name="文本框 4"/>
          <p:cNvSpPr txBox="1">
            <a:spLocks noChangeArrowheads="1"/>
          </p:cNvSpPr>
          <p:nvPr>
            <p:custDataLst>
              <p:tags r:id="rId4"/>
            </p:custDataLst>
          </p:nvPr>
        </p:nvSpPr>
        <p:spPr bwMode="auto">
          <a:xfrm>
            <a:off x="2351088" y="4208463"/>
            <a:ext cx="8534400"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400"/>
              <a:t>b=''.join([s for s in a if s.isdigit()])</a:t>
            </a:r>
          </a:p>
          <a:p>
            <a:pPr>
              <a:lnSpc>
                <a:spcPct val="100000"/>
              </a:lnSpc>
              <a:spcBef>
                <a:spcPct val="0"/>
              </a:spcBef>
              <a:buClrTx/>
              <a:buSzTx/>
              <a:buFontTx/>
              <a:buNone/>
            </a:pPr>
            <a:r>
              <a:rPr lang="en-US" altLang="zh-CN" sz="2400"/>
              <a:t/>
            </a:r>
            <a:br>
              <a:rPr lang="en-US" altLang="zh-CN" sz="2400"/>
            </a:b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0181" name="文本框 5"/>
          <p:cNvSpPr txBox="1">
            <a:spLocks noChangeArrowheads="1"/>
          </p:cNvSpPr>
          <p:nvPr>
            <p:custDataLst>
              <p:tags r:id="rId5"/>
            </p:custDataLst>
          </p:nvPr>
        </p:nvSpPr>
        <p:spPr bwMode="auto">
          <a:xfrm>
            <a:off x="2438400" y="4724400"/>
            <a:ext cx="85344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400"/>
              <a:t>l=[]</a:t>
            </a:r>
          </a:p>
          <a:p>
            <a:pPr>
              <a:lnSpc>
                <a:spcPct val="100000"/>
              </a:lnSpc>
              <a:spcBef>
                <a:spcPct val="0"/>
              </a:spcBef>
              <a:buClrTx/>
              <a:buSzTx/>
              <a:buFontTx/>
              <a:buNone/>
            </a:pPr>
            <a:r>
              <a:rPr lang="en-US" altLang="zh-CN" sz="2400"/>
              <a:t>for s in a:</a:t>
            </a:r>
          </a:p>
          <a:p>
            <a:pPr>
              <a:lnSpc>
                <a:spcPct val="100000"/>
              </a:lnSpc>
              <a:spcBef>
                <a:spcPct val="0"/>
              </a:spcBef>
              <a:buClrTx/>
              <a:buSzTx/>
              <a:buFontTx/>
              <a:buNone/>
            </a:pPr>
            <a:r>
              <a:rPr lang="en-US" altLang="zh-CN" sz="2400"/>
              <a:t>	if s.isdigit():</a:t>
            </a:r>
          </a:p>
          <a:p>
            <a:pPr>
              <a:lnSpc>
                <a:spcPct val="100000"/>
              </a:lnSpc>
              <a:spcBef>
                <a:spcPct val="0"/>
              </a:spcBef>
              <a:buClrTx/>
              <a:buSzTx/>
              <a:buFontTx/>
              <a:buNone/>
            </a:pPr>
            <a:r>
              <a:rPr lang="en-US" altLang="zh-CN" sz="2400"/>
              <a:t>		l.append(s)</a:t>
            </a:r>
          </a:p>
          <a:p>
            <a:pPr>
              <a:lnSpc>
                <a:spcPct val="100000"/>
              </a:lnSpc>
              <a:spcBef>
                <a:spcPct val="0"/>
              </a:spcBef>
              <a:buClrTx/>
              <a:buSzTx/>
              <a:buFontTx/>
              <a:buNone/>
            </a:pPr>
            <a:r>
              <a:rPr lang="en-US" altLang="zh-CN" sz="2400"/>
              <a:t>b = ''.join(l)</a:t>
            </a:r>
          </a:p>
        </p:txBody>
      </p:sp>
      <p:sp>
        <p:nvSpPr>
          <p:cNvPr id="8" name="矩形 7"/>
          <p:cNvSpPr>
            <a:spLocks noChangeAspect="1"/>
          </p:cNvSpPr>
          <p:nvPr>
            <p:custDataLst>
              <p:tags r:id="rId6"/>
            </p:custDataLst>
          </p:nvPr>
        </p:nvSpPr>
        <p:spPr>
          <a:xfrm>
            <a:off x="1571625" y="2849563"/>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7"/>
            </p:custDataLst>
          </p:nvPr>
        </p:nvSpPr>
        <p:spPr>
          <a:xfrm>
            <a:off x="1571625" y="3706813"/>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8"/>
            </p:custDataLst>
          </p:nvPr>
        </p:nvSpPr>
        <p:spPr>
          <a:xfrm>
            <a:off x="1571625" y="4564063"/>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9"/>
            </p:custDataLst>
          </p:nvPr>
        </p:nvSpPr>
        <p:spPr>
          <a:xfrm>
            <a:off x="8832850" y="5435600"/>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50186" name="Rectangle 1"/>
          <p:cNvSpPr>
            <a:spLocks noChangeArrowheads="1"/>
          </p:cNvSpPr>
          <p:nvPr/>
        </p:nvSpPr>
        <p:spPr bwMode="auto">
          <a:xfrm>
            <a:off x="0" y="90488"/>
            <a:ext cx="0" cy="276225"/>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endParaRPr lang="zh-CN" altLang="en-US" sz="1800"/>
          </a:p>
        </p:txBody>
      </p:sp>
      <p:grpSp>
        <p:nvGrpSpPr>
          <p:cNvPr id="50187" name="组合 21"/>
          <p:cNvGrpSpPr>
            <a:grpSpLocks/>
          </p:cNvGrpSpPr>
          <p:nvPr>
            <p:custDataLst>
              <p:tags r:id="rId10"/>
            </p:custDataLst>
          </p:nvPr>
        </p:nvGrpSpPr>
        <p:grpSpPr bwMode="auto">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191" name="TypeText"/>
            <p:cNvSpPr txBox="1">
              <a:spLocks noChangeArrowheads="1"/>
            </p:cNvSpPr>
            <p:nvPr>
              <p:custDataLst>
                <p:tags r:id="rId1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50192" name="TipText"/>
            <p:cNvSpPr txBox="1">
              <a:spLocks noChangeArrowheads="1"/>
            </p:cNvSpPr>
            <p:nvPr>
              <p:custDataLst>
                <p:tags r:id="rId1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1.5</a:t>
              </a:r>
              <a:r>
                <a:rPr lang="zh-CN" alt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0188" name="图片 1"/>
          <p:cNvPicPr>
            <a:picLocks/>
          </p:cNvPicPr>
          <p:nvPr>
            <p:custDataLst>
              <p:tags r:id="rId11"/>
            </p:custDataLst>
          </p:nvPr>
        </p:nvPicPr>
        <p:blipFill>
          <a:blip r:embed="rId18">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233941614"/>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文本框 2"/>
          <p:cNvSpPr txBox="1">
            <a:spLocks noChangeArrowheads="1"/>
          </p:cNvSpPr>
          <p:nvPr>
            <p:custDataLst>
              <p:tags r:id="rId2"/>
            </p:custDataLst>
          </p:nvPr>
        </p:nvSpPr>
        <p:spPr bwMode="auto">
          <a:xfrm>
            <a:off x="1416050" y="1484313"/>
            <a:ext cx="97536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50000"/>
              </a:lnSpc>
              <a:spcBef>
                <a:spcPct val="0"/>
              </a:spcBef>
              <a:buClrTx/>
              <a:buSzTx/>
              <a:buFontTx/>
              <a:buNone/>
            </a:pPr>
            <a:r>
              <a:rPr lang="zh-CN" altLang="en-US" sz="2400">
                <a:solidFill>
                  <a:srgbClr val="000000"/>
                </a:solidFill>
                <a:latin typeface="Consolas" panose="020B0609020204030204" pitchFamily="49" charset="0"/>
              </a:rPr>
              <a:t>写代码，有如下变量，请按照要求实现每个功能</a:t>
            </a:r>
            <a:r>
              <a:rPr lang="en-US" altLang="zh-CN" sz="2400">
                <a:solidFill>
                  <a:srgbClr val="000000"/>
                </a:solidFill>
                <a:latin typeface="Consolas" panose="020B0609020204030204" pitchFamily="49" charset="0"/>
              </a:rPr>
              <a:t>:</a:t>
            </a:r>
            <a:r>
              <a:rPr lang="zh-CN" altLang="en-US" sz="2400">
                <a:solidFill>
                  <a:srgbClr val="000000"/>
                </a:solidFill>
                <a:latin typeface="Consolas" panose="020B0609020204030204" pitchFamily="49" charset="0"/>
              </a:rPr>
              <a:t/>
            </a:r>
            <a:br>
              <a:rPr lang="zh-CN" altLang="en-US" sz="2400">
                <a:solidFill>
                  <a:srgbClr val="000000"/>
                </a:solidFill>
                <a:latin typeface="Consolas" panose="020B0609020204030204" pitchFamily="49" charset="0"/>
              </a:rPr>
            </a:br>
            <a:r>
              <a:rPr lang="en-US" altLang="zh-CN" sz="2400">
                <a:solidFill>
                  <a:srgbClr val="000000"/>
                </a:solidFill>
                <a:latin typeface="Consolas" panose="020B0609020204030204" pitchFamily="49" charset="0"/>
              </a:rPr>
              <a:t>name = " GuojiaQ "</a:t>
            </a:r>
            <a:br>
              <a:rPr lang="en-US" altLang="zh-CN" sz="2400">
                <a:solidFill>
                  <a:srgbClr val="000000"/>
                </a:solidFill>
                <a:latin typeface="Consolas" panose="020B0609020204030204" pitchFamily="49" charset="0"/>
              </a:rPr>
            </a:br>
            <a:r>
              <a:rPr lang="zh-CN" altLang="en-US" sz="2400">
                <a:solidFill>
                  <a:srgbClr val="000000"/>
                </a:solidFill>
                <a:latin typeface="Consolas" panose="020B0609020204030204" pitchFamily="49" charset="0"/>
              </a:rPr>
              <a:t>移除</a:t>
            </a:r>
            <a:r>
              <a:rPr lang="en-US" altLang="zh-CN" sz="2400">
                <a:solidFill>
                  <a:srgbClr val="000000"/>
                </a:solidFill>
                <a:latin typeface="Consolas" panose="020B0609020204030204" pitchFamily="49" charset="0"/>
              </a:rPr>
              <a:t>name</a:t>
            </a:r>
            <a:r>
              <a:rPr lang="zh-CN" altLang="en-US" sz="2400">
                <a:solidFill>
                  <a:srgbClr val="000000"/>
                </a:solidFill>
                <a:latin typeface="Consolas" panose="020B0609020204030204" pitchFamily="49" charset="0"/>
              </a:rPr>
              <a:t>变量对应值的两边的空格</a:t>
            </a:r>
            <a:r>
              <a:rPr lang="zh-CN" altLang="en-US" sz="2400"/>
              <a:t> </a:t>
            </a:r>
            <a:r>
              <a:rPr lang="zh-CN" altLang="en-US" sz="2400">
                <a:solidFill>
                  <a:srgbClr val="639EF4"/>
                </a:solidFill>
              </a:rPr>
              <a:t> </a:t>
            </a:r>
            <a:r>
              <a:rPr lang="en-US" altLang="zh-CN" sz="2400">
                <a:solidFill>
                  <a:srgbClr val="639EF4"/>
                </a:solidFill>
              </a:rPr>
              <a:t>[</a:t>
            </a:r>
            <a:r>
              <a:rPr lang="zh-CN" altLang="en-US" sz="2400">
                <a:solidFill>
                  <a:srgbClr val="639EF4"/>
                </a:solidFill>
              </a:rPr>
              <a:t>填空</a:t>
            </a:r>
            <a:r>
              <a:rPr lang="en-US" altLang="zh-CN" sz="2400">
                <a:solidFill>
                  <a:srgbClr val="639EF4"/>
                </a:solidFill>
              </a:rPr>
              <a:t>1]</a:t>
            </a:r>
            <a:r>
              <a:rPr lang="en-US" altLang="zh-CN" sz="2400">
                <a:solidFill>
                  <a:srgbClr val="000000"/>
                </a:solidFill>
              </a:rPr>
              <a:t> </a:t>
            </a:r>
          </a:p>
          <a:p>
            <a:pPr>
              <a:lnSpc>
                <a:spcPct val="150000"/>
              </a:lnSpc>
              <a:spcBef>
                <a:spcPct val="0"/>
              </a:spcBef>
              <a:buClrTx/>
              <a:buSzTx/>
              <a:buFontTx/>
              <a:buNone/>
            </a:pPr>
            <a:r>
              <a:rPr lang="zh-CN" altLang="en-US" sz="2400">
                <a:solidFill>
                  <a:srgbClr val="000000"/>
                </a:solidFill>
                <a:latin typeface="Consolas" panose="020B0609020204030204" pitchFamily="49" charset="0"/>
              </a:rPr>
              <a:t>将</a:t>
            </a:r>
            <a:r>
              <a:rPr lang="en-US" altLang="zh-CN" sz="2400">
                <a:solidFill>
                  <a:srgbClr val="000000"/>
                </a:solidFill>
                <a:latin typeface="Consolas" panose="020B0609020204030204" pitchFamily="49" charset="0"/>
              </a:rPr>
              <a:t>name</a:t>
            </a:r>
            <a:r>
              <a:rPr lang="zh-CN" altLang="en-US" sz="2400">
                <a:solidFill>
                  <a:srgbClr val="000000"/>
                </a:solidFill>
                <a:latin typeface="Consolas" panose="020B0609020204030204" pitchFamily="49" charset="0"/>
              </a:rPr>
              <a:t>变量对应的值中的</a:t>
            </a:r>
            <a:r>
              <a:rPr lang="en-US" altLang="zh-CN" sz="2400">
                <a:solidFill>
                  <a:srgbClr val="000000"/>
                </a:solidFill>
                <a:latin typeface="Consolas" panose="020B0609020204030204" pitchFamily="49" charset="0"/>
              </a:rPr>
              <a:t>"o"</a:t>
            </a:r>
            <a:r>
              <a:rPr lang="zh-CN" altLang="en-US" sz="2400">
                <a:solidFill>
                  <a:srgbClr val="000000"/>
                </a:solidFill>
                <a:latin typeface="Consolas" panose="020B0609020204030204" pitchFamily="49" charset="0"/>
              </a:rPr>
              <a:t>，替换为</a:t>
            </a:r>
            <a:r>
              <a:rPr lang="en-US" altLang="zh-CN" sz="2400">
                <a:solidFill>
                  <a:srgbClr val="000000"/>
                </a:solidFill>
                <a:latin typeface="Consolas" panose="020B0609020204030204" pitchFamily="49" charset="0"/>
              </a:rPr>
              <a:t>"p"</a:t>
            </a:r>
            <a:r>
              <a:rPr lang="zh-CN" altLang="en-US" sz="2400">
                <a:solidFill>
                  <a:srgbClr val="000000"/>
                </a:solidFill>
                <a:latin typeface="Consolas" panose="020B0609020204030204" pitchFamily="49" charset="0"/>
              </a:rPr>
              <a:t>，</a:t>
            </a:r>
            <a:r>
              <a:rPr lang="zh-CN" altLang="en-US" sz="2400">
                <a:solidFill>
                  <a:srgbClr val="639EF4"/>
                </a:solidFill>
                <a:latin typeface="Consolas" panose="020B0609020204030204" pitchFamily="49" charset="0"/>
              </a:rPr>
              <a:t> </a:t>
            </a:r>
            <a:r>
              <a:rPr lang="en-US" altLang="zh-CN" sz="2400">
                <a:solidFill>
                  <a:srgbClr val="639EF4"/>
                </a:solidFill>
                <a:latin typeface="Consolas" panose="020B0609020204030204" pitchFamily="49" charset="0"/>
              </a:rPr>
              <a:t>[</a:t>
            </a:r>
            <a:r>
              <a:rPr lang="zh-CN" altLang="en-US" sz="2400">
                <a:solidFill>
                  <a:srgbClr val="639EF4"/>
                </a:solidFill>
                <a:latin typeface="Consolas" panose="020B0609020204030204" pitchFamily="49" charset="0"/>
              </a:rPr>
              <a:t>填空</a:t>
            </a:r>
            <a:r>
              <a:rPr lang="en-US" altLang="zh-CN" sz="2400">
                <a:solidFill>
                  <a:srgbClr val="639EF4"/>
                </a:solidFill>
                <a:latin typeface="Consolas" panose="020B0609020204030204" pitchFamily="49" charset="0"/>
              </a:rPr>
              <a:t>2]</a:t>
            </a:r>
          </a:p>
          <a:p>
            <a:pPr>
              <a:lnSpc>
                <a:spcPct val="150000"/>
              </a:lnSpc>
              <a:spcBef>
                <a:spcPct val="0"/>
              </a:spcBef>
              <a:buClrTx/>
              <a:buSzTx/>
              <a:buFontTx/>
              <a:buNone/>
            </a:pPr>
            <a:r>
              <a:rPr lang="zh-CN" altLang="en-US" sz="2400">
                <a:solidFill>
                  <a:srgbClr val="000000"/>
                </a:solidFill>
                <a:latin typeface="Consolas" panose="020B0609020204030204" pitchFamily="49" charset="0"/>
              </a:rPr>
              <a:t>将</a:t>
            </a:r>
            <a:r>
              <a:rPr lang="en-US" altLang="zh-CN" sz="2400">
                <a:solidFill>
                  <a:srgbClr val="000000"/>
                </a:solidFill>
                <a:latin typeface="Consolas" panose="020B0609020204030204" pitchFamily="49" charset="0"/>
              </a:rPr>
              <a:t>name</a:t>
            </a:r>
            <a:r>
              <a:rPr lang="zh-CN" altLang="en-US" sz="2400">
                <a:solidFill>
                  <a:srgbClr val="000000"/>
                </a:solidFill>
                <a:latin typeface="Consolas" panose="020B0609020204030204" pitchFamily="49" charset="0"/>
              </a:rPr>
              <a:t>变量对应的值根据</a:t>
            </a:r>
            <a:r>
              <a:rPr lang="en-US" altLang="zh-CN" sz="2400">
                <a:solidFill>
                  <a:srgbClr val="000000"/>
                </a:solidFill>
                <a:latin typeface="Consolas" panose="020B0609020204030204" pitchFamily="49" charset="0"/>
              </a:rPr>
              <a:t>“a"</a:t>
            </a:r>
            <a:r>
              <a:rPr lang="zh-CN" altLang="en-US" sz="2400">
                <a:solidFill>
                  <a:srgbClr val="000000"/>
                </a:solidFill>
                <a:latin typeface="Consolas" panose="020B0609020204030204" pitchFamily="49" charset="0"/>
              </a:rPr>
              <a:t>分割，并输出结果</a:t>
            </a:r>
            <a:r>
              <a:rPr lang="zh-CN" altLang="en-US" sz="2400"/>
              <a:t> </a:t>
            </a:r>
            <a:r>
              <a:rPr lang="zh-CN" altLang="en-US" sz="2400">
                <a:solidFill>
                  <a:srgbClr val="639EF4"/>
                </a:solidFill>
              </a:rPr>
              <a:t> </a:t>
            </a:r>
            <a:r>
              <a:rPr lang="en-US" altLang="zh-CN" sz="2400">
                <a:solidFill>
                  <a:srgbClr val="639EF4"/>
                </a:solidFill>
              </a:rPr>
              <a:t>[</a:t>
            </a:r>
            <a:r>
              <a:rPr lang="zh-CN" altLang="en-US" sz="2400">
                <a:solidFill>
                  <a:srgbClr val="639EF4"/>
                </a:solidFill>
              </a:rPr>
              <a:t>填空</a:t>
            </a:r>
            <a:r>
              <a:rPr lang="en-US" altLang="zh-CN" sz="2400">
                <a:solidFill>
                  <a:srgbClr val="639EF4"/>
                </a:solidFill>
              </a:rPr>
              <a:t>3]</a:t>
            </a:r>
            <a:r>
              <a:rPr lang="en-US" altLang="zh-CN" sz="2400">
                <a:solidFill>
                  <a:srgbClr val="000000"/>
                </a:solidFill>
              </a:rPr>
              <a:t> </a:t>
            </a:r>
            <a:endParaRPr lang="zh-CN" altLang="en-US" sz="4800">
              <a:solidFill>
                <a:srgbClr val="000000"/>
              </a:solidFill>
            </a:endParaRPr>
          </a:p>
          <a:p>
            <a:pPr>
              <a:lnSpc>
                <a:spcPct val="150000"/>
              </a:lnSpc>
              <a:spcBef>
                <a:spcPct val="0"/>
              </a:spcBef>
              <a:buClrTx/>
              <a:buSzTx/>
              <a:buFontTx/>
              <a:buNone/>
            </a:pPr>
            <a:endParaRPr lang="zh-CN" altLang="en-US" sz="2400">
              <a:solidFill>
                <a:srgbClr val="333333"/>
              </a:solidFill>
              <a:ea typeface="-apple-system"/>
              <a:cs typeface="-apple-system"/>
            </a:endParaRPr>
          </a:p>
          <a:p>
            <a:pPr>
              <a:lnSpc>
                <a:spcPct val="150000"/>
              </a:lnSpc>
              <a:spcBef>
                <a:spcPct val="0"/>
              </a:spcBef>
              <a:buClrTx/>
              <a:buSzTx/>
              <a:buFontTx/>
              <a:buNone/>
            </a:pPr>
            <a:endParaRPr lang="zh-CN" altLang="en-US" sz="2400">
              <a:solidFill>
                <a:srgbClr val="000000"/>
              </a:solidFill>
            </a:endParaRPr>
          </a:p>
        </p:txBody>
      </p:sp>
      <p:sp>
        <p:nvSpPr>
          <p:cNvPr id="4" name="圆角矩形 3"/>
          <p:cNvSpPr/>
          <p:nvPr>
            <p:custDataLst>
              <p:tags r:id="rId3"/>
            </p:custDataLst>
          </p:nvPr>
        </p:nvSpPr>
        <p:spPr>
          <a:xfrm>
            <a:off x="9067800" y="5165725"/>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 name="矩形 9"/>
          <p:cNvSpPr/>
          <p:nvPr>
            <p:custDataLst>
              <p:tags r:id="rId4"/>
            </p:custDataLst>
          </p:nvPr>
        </p:nvSpPr>
        <p:spPr>
          <a:xfrm>
            <a:off x="0" y="5727700"/>
            <a:ext cx="12192000" cy="487363"/>
          </a:xfrm>
          <a:prstGeom prst="rect">
            <a:avLst/>
          </a:prstGeom>
          <a:solidFill>
            <a:srgbClr val="FBFAEF"/>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pPr>
              <a:defRPr/>
            </a:pPr>
            <a:r>
              <a:rPr lang="zh-CN" alt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52229" name="Rectangle 1"/>
          <p:cNvSpPr>
            <a:spLocks noChangeArrowheads="1"/>
          </p:cNvSpPr>
          <p:nvPr/>
        </p:nvSpPr>
        <p:spPr bwMode="auto">
          <a:xfrm>
            <a:off x="0" y="12700"/>
            <a:ext cx="0" cy="431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52352"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endParaRPr lang="zh-CN" altLang="en-US" sz="1800"/>
          </a:p>
        </p:txBody>
      </p:sp>
      <p:sp>
        <p:nvSpPr>
          <p:cNvPr id="52230" name="Rectangle 2"/>
          <p:cNvSpPr>
            <a:spLocks noChangeArrowheads="1"/>
          </p:cNvSpPr>
          <p:nvPr/>
        </p:nvSpPr>
        <p:spPr bwMode="auto">
          <a:xfrm>
            <a:off x="0" y="74613"/>
            <a:ext cx="0" cy="307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52352"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endParaRPr lang="en-US" altLang="zh-CN" sz="1000">
              <a:solidFill>
                <a:srgbClr val="333333"/>
              </a:solidFill>
              <a:ea typeface="-apple-system"/>
              <a:cs typeface="-apple-system"/>
            </a:endParaRPr>
          </a:p>
        </p:txBody>
      </p:sp>
      <p:pic>
        <p:nvPicPr>
          <p:cNvPr id="52231" name="Picture 3" descr="https://images.cnblogs.com/OutliningIndicators/ContractedBlock.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25" y="76200"/>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2" name="Picture 4" descr="https://images.cnblogs.com/OutliningIndicators/ExpandedBlockStart.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6375" y="76200"/>
            <a:ext cx="104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3" name="Rectangle 5"/>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52352"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1000">
                <a:solidFill>
                  <a:srgbClr val="000000"/>
                </a:solidFill>
                <a:latin typeface="Consolas" panose="020B0609020204030204" pitchFamily="49" charset="0"/>
              </a:rPr>
              <a:t>name.split(</a:t>
            </a:r>
            <a:r>
              <a:rPr lang="en-US" altLang="zh-CN" sz="1000">
                <a:solidFill>
                  <a:srgbClr val="800000"/>
                </a:solidFill>
                <a:latin typeface="微软雅黑" panose="020B0503020204020204" pitchFamily="34" charset="-122"/>
                <a:ea typeface="微软雅黑" panose="020B0503020204020204" pitchFamily="34" charset="-122"/>
              </a:rPr>
              <a:t>'o'</a:t>
            </a:r>
            <a:r>
              <a:rPr lang="en-US" altLang="zh-CN" sz="1000">
                <a:solidFill>
                  <a:srgbClr val="000000"/>
                </a:solidFill>
                <a:latin typeface="微软雅黑" panose="020B0503020204020204" pitchFamily="34" charset="-122"/>
                <a:ea typeface="微软雅黑" panose="020B0503020204020204" pitchFamily="34" charset="-122"/>
              </a:rPr>
              <a:t>)</a:t>
            </a:r>
            <a:r>
              <a:rPr lang="en-US" altLang="zh-CN" sz="800"/>
              <a:t> </a:t>
            </a:r>
            <a:endParaRPr lang="en-US" altLang="zh-CN" sz="1800"/>
          </a:p>
        </p:txBody>
      </p:sp>
      <p:sp>
        <p:nvSpPr>
          <p:cNvPr id="52234" name="Rectangle 6"/>
          <p:cNvSpPr>
            <a:spLocks noChangeArrowheads="1"/>
          </p:cNvSpPr>
          <p:nvPr/>
        </p:nvSpPr>
        <p:spPr bwMode="auto">
          <a:xfrm>
            <a:off x="152400" y="165100"/>
            <a:ext cx="0" cy="431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52352"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endParaRPr lang="zh-CN" altLang="en-US" sz="1800"/>
          </a:p>
        </p:txBody>
      </p:sp>
      <p:grpSp>
        <p:nvGrpSpPr>
          <p:cNvPr id="52235" name="组合 8"/>
          <p:cNvGrpSpPr>
            <a:grpSpLocks/>
          </p:cNvGrpSpPr>
          <p:nvPr>
            <p:custDataLst>
              <p:tags r:id="rId5"/>
            </p:custDataLst>
          </p:nvPr>
        </p:nvGrpSpPr>
        <p:grpSpPr bwMode="auto">
          <a:xfrm>
            <a:off x="0" y="0"/>
            <a:ext cx="12192000" cy="635000"/>
            <a:chOff x="0" y="0"/>
            <a:chExt cx="12192000" cy="635000"/>
          </a:xfrm>
        </p:grpSpPr>
        <p:sp>
          <p:nvSpPr>
            <p:cNvPr id="5" name="TitleBackground"/>
            <p:cNvSpPr/>
            <p:nvPr>
              <p:custDataLst>
                <p:tags r:id="rId7"/>
              </p:custDataLst>
            </p:nvPr>
          </p:nvSpPr>
          <p:spPr>
            <a:xfrm>
              <a:off x="0" y="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ColorBlock"/>
            <p:cNvSpPr/>
            <p:nvPr>
              <p:custDataLst>
                <p:tags r:id="rId8"/>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239" name="TypeText"/>
            <p:cNvSpPr txBox="1">
              <a:spLocks noChangeArrowheads="1"/>
            </p:cNvSpPr>
            <p:nvPr>
              <p:custDataLst>
                <p:tags r:id="rId9"/>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52240" name="TipText"/>
            <p:cNvSpPr txBox="1">
              <a:spLocks noChangeArrowheads="1"/>
            </p:cNvSpPr>
            <p:nvPr>
              <p:custDataLst>
                <p:tags r:id="rId10"/>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2236" name="图片 1"/>
          <p:cNvPicPr>
            <a:picLocks/>
          </p:cNvPicPr>
          <p:nvPr>
            <p:custDataLst>
              <p:tags r:id="rId6"/>
            </p:custDataLst>
          </p:nvPr>
        </p:nvPicPr>
        <p:blipFill>
          <a:blip r:embed="rId14">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732943546"/>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b="1" smtClean="0">
                <a:hlinkClick r:id="rId2"/>
              </a:rPr>
              <a:t>python ----</a:t>
            </a:r>
            <a:r>
              <a:rPr lang="zh-CN" altLang="en-US" b="1" smtClean="0">
                <a:hlinkClick r:id="rId2"/>
              </a:rPr>
              <a:t>字符串基础练习题</a:t>
            </a:r>
            <a:r>
              <a:rPr lang="en-US" altLang="zh-CN" b="1" smtClean="0">
                <a:hlinkClick r:id="rId2"/>
              </a:rPr>
              <a:t>30</a:t>
            </a:r>
            <a:r>
              <a:rPr lang="zh-CN" altLang="en-US" b="1" smtClean="0">
                <a:hlinkClick r:id="rId2"/>
              </a:rPr>
              <a:t>道</a:t>
            </a:r>
            <a:endParaRPr lang="zh-CN" altLang="en-US" smtClean="0"/>
          </a:p>
        </p:txBody>
      </p:sp>
      <p:sp>
        <p:nvSpPr>
          <p:cNvPr id="53251" name="内容占位符 2"/>
          <p:cNvSpPr>
            <a:spLocks noGrp="1"/>
          </p:cNvSpPr>
          <p:nvPr>
            <p:ph idx="1"/>
          </p:nvPr>
        </p:nvSpPr>
        <p:spPr>
          <a:xfrm>
            <a:off x="1128713" y="1773238"/>
            <a:ext cx="9602787" cy="3294062"/>
          </a:xfrm>
        </p:spPr>
        <p:txBody>
          <a:bodyPr/>
          <a:lstStyle/>
          <a:p>
            <a:r>
              <a:rPr lang="en-US" altLang="zh-CN" sz="2400" smtClean="0"/>
              <a:t>https://www.cnblogs.com/kangming-</a:t>
            </a:r>
            <a:r>
              <a:rPr lang="en-US" altLang="zh-CN" smtClean="0"/>
              <a:t>/p/9839059.html</a:t>
            </a:r>
            <a:endParaRPr lang="zh-CN" altLang="en-US" smtClean="0"/>
          </a:p>
        </p:txBody>
      </p:sp>
      <p:sp>
        <p:nvSpPr>
          <p:cNvPr id="53252" name="矩形 3"/>
          <p:cNvSpPr>
            <a:spLocks noChangeArrowheads="1"/>
          </p:cNvSpPr>
          <p:nvPr/>
        </p:nvSpPr>
        <p:spPr bwMode="auto">
          <a:xfrm>
            <a:off x="1149350" y="2957513"/>
            <a:ext cx="820896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a:hlinkClick r:id="rId3"/>
              </a:rPr>
              <a:t>https://blog.csdn.net/qq_14945431/article/details/78752180</a:t>
            </a:r>
            <a:endParaRPr lang="en-US" altLang="zh-CN"/>
          </a:p>
          <a:p>
            <a:pPr>
              <a:lnSpc>
                <a:spcPct val="100000"/>
              </a:lnSpc>
              <a:spcBef>
                <a:spcPct val="0"/>
              </a:spcBef>
              <a:buClrTx/>
              <a:buSzTx/>
              <a:buFontTx/>
              <a:buNone/>
            </a:pPr>
            <a:r>
              <a:rPr lang="en-US" altLang="zh-CN" b="1"/>
              <a:t>Python</a:t>
            </a:r>
            <a:r>
              <a:rPr lang="zh-CN" altLang="en-US" b="1"/>
              <a:t>字符串练习题</a:t>
            </a:r>
          </a:p>
          <a:p>
            <a:pPr>
              <a:lnSpc>
                <a:spcPct val="100000"/>
              </a:lnSpc>
              <a:spcBef>
                <a:spcPct val="0"/>
              </a:spcBef>
              <a:buClrTx/>
              <a:buSzTx/>
              <a:buFontTx/>
              <a:buNone/>
            </a:pPr>
            <a:endParaRPr lang="zh-CN" altLang="en-US" sz="1800"/>
          </a:p>
        </p:txBody>
      </p:sp>
    </p:spTree>
    <p:extLst>
      <p:ext uri="{BB962C8B-B14F-4D97-AF65-F5344CB8AC3E}">
        <p14:creationId xmlns:p14="http://schemas.microsoft.com/office/powerpoint/2010/main" val="274622876"/>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7.2  </a:t>
            </a:r>
            <a:r>
              <a:rPr lang="zh-CN" altLang="en-US">
                <a:sym typeface="+mn-ea"/>
              </a:rPr>
              <a:t>字符串编码</a:t>
            </a:r>
            <a:endParaRPr lang="zh-CN" altLang="en-US"/>
          </a:p>
        </p:txBody>
      </p:sp>
      <p:sp>
        <p:nvSpPr>
          <p:cNvPr id="3" name="内容占位符 2"/>
          <p:cNvSpPr>
            <a:spLocks noGrp="1"/>
          </p:cNvSpPr>
          <p:nvPr>
            <p:ph idx="1"/>
          </p:nvPr>
        </p:nvSpPr>
        <p:spPr/>
        <p:txBody>
          <a:bodyPr/>
          <a:lstStyle/>
          <a:p>
            <a:pPr fontAlgn="auto">
              <a:lnSpc>
                <a:spcPct val="150000"/>
              </a:lnSpc>
            </a:pPr>
            <a:r>
              <a:rPr lang="zh-CN" altLang="en-US" sz="2400" b="1" dirty="0">
                <a:latin typeface="宋体" panose="02010600030101010101" pitchFamily="2" charset="-122"/>
                <a:sym typeface="+mn-ea"/>
              </a:rPr>
              <a:t>不同编码格式之间相差很大，采用</a:t>
            </a:r>
            <a:r>
              <a:rPr lang="zh-CN" altLang="en-US" sz="2400" b="1" dirty="0">
                <a:solidFill>
                  <a:srgbClr val="FF0000"/>
                </a:solidFill>
                <a:latin typeface="宋体" panose="02010600030101010101" pitchFamily="2" charset="-122"/>
                <a:sym typeface="+mn-ea"/>
              </a:rPr>
              <a:t>不同的编码格式意味着不同的表示和存储形式</a:t>
            </a:r>
            <a:r>
              <a:rPr lang="zh-CN" altLang="en-US" sz="2400" b="1" dirty="0">
                <a:latin typeface="宋体" panose="02010600030101010101" pitchFamily="2" charset="-122"/>
                <a:sym typeface="+mn-ea"/>
              </a:rPr>
              <a:t>，把同一字符存入文件时，写入的内容可能会不同，在试图理解其内容时</a:t>
            </a:r>
            <a:r>
              <a:rPr lang="zh-CN" altLang="en-US" sz="2400" b="1" dirty="0">
                <a:solidFill>
                  <a:srgbClr val="FF0000"/>
                </a:solidFill>
                <a:latin typeface="宋体" panose="02010600030101010101" pitchFamily="2" charset="-122"/>
                <a:sym typeface="+mn-ea"/>
              </a:rPr>
              <a:t>必须了解编码规则</a:t>
            </a:r>
            <a:r>
              <a:rPr lang="zh-CN" altLang="en-US" sz="2400" b="1" dirty="0">
                <a:latin typeface="宋体" panose="02010600030101010101" pitchFamily="2" charset="-122"/>
                <a:sym typeface="+mn-ea"/>
              </a:rPr>
              <a:t>并进行正确的解码。如果解码方法不正确就无法还原信息，从这个角度来讲，</a:t>
            </a:r>
            <a:r>
              <a:rPr lang="zh-CN" altLang="en-US" sz="2400" b="1" dirty="0">
                <a:solidFill>
                  <a:srgbClr val="FF0000"/>
                </a:solidFill>
                <a:latin typeface="宋体" panose="02010600030101010101" pitchFamily="2" charset="-122"/>
                <a:sym typeface="+mn-ea"/>
              </a:rPr>
              <a:t>字符串编码也具有加密的效果</a:t>
            </a:r>
            <a:r>
              <a:rPr lang="zh-CN" altLang="en-US" sz="2400" b="1" dirty="0">
                <a:latin typeface="宋体" panose="02010600030101010101" pitchFamily="2" charset="-122"/>
                <a:sym typeface="+mn-ea"/>
              </a:rPr>
              <a:t>。</a:t>
            </a:r>
            <a:endParaRPr lang="zh-CN" altLang="en-US" sz="2400"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6</a:t>
            </a:fld>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0572" y="1361281"/>
            <a:ext cx="5388990" cy="4640263"/>
          </a:xfrm>
        </p:spPr>
      </p:pic>
      <p:sp>
        <p:nvSpPr>
          <p:cNvPr id="4" name="灯片编号占位符 3"/>
          <p:cNvSpPr>
            <a:spLocks noGrp="1"/>
          </p:cNvSpPr>
          <p:nvPr>
            <p:ph type="sldNum" sz="quarter" idx="12"/>
          </p:nvPr>
        </p:nvSpPr>
        <p:spPr/>
        <p:txBody>
          <a:bodyPr/>
          <a:lstStyle/>
          <a:p>
            <a:fld id="{565CE74E-AB26-4998-AD42-012C4C1AD076}" type="slidenum">
              <a:rPr lang="zh-CN" altLang="en-US" smtClean="0"/>
              <a:t>60</a:t>
            </a:fld>
            <a:endParaRPr lang="zh-CN" altLang="en-US"/>
          </a:p>
        </p:txBody>
      </p:sp>
    </p:spTree>
    <p:extLst>
      <p:ext uri="{BB962C8B-B14F-4D97-AF65-F5344CB8AC3E}">
        <p14:creationId xmlns:p14="http://schemas.microsoft.com/office/powerpoint/2010/main" val="41629624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2704" y="1372394"/>
            <a:ext cx="6257925" cy="1438275"/>
          </a:xfrm>
        </p:spPr>
      </p:pic>
      <p:sp>
        <p:nvSpPr>
          <p:cNvPr id="4" name="灯片编号占位符 3"/>
          <p:cNvSpPr>
            <a:spLocks noGrp="1"/>
          </p:cNvSpPr>
          <p:nvPr>
            <p:ph type="sldNum" sz="quarter" idx="12"/>
          </p:nvPr>
        </p:nvSpPr>
        <p:spPr/>
        <p:txBody>
          <a:bodyPr/>
          <a:lstStyle/>
          <a:p>
            <a:fld id="{565CE74E-AB26-4998-AD42-012C4C1AD076}" type="slidenum">
              <a:rPr lang="zh-CN" altLang="en-US" smtClean="0"/>
              <a:t>61</a:t>
            </a:fld>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312" y="3550709"/>
            <a:ext cx="4448175" cy="2381250"/>
          </a:xfrm>
          <a:prstGeom prst="rect">
            <a:avLst/>
          </a:prstGeom>
        </p:spPr>
      </p:pic>
    </p:spTree>
    <p:extLst>
      <p:ext uri="{BB962C8B-B14F-4D97-AF65-F5344CB8AC3E}">
        <p14:creationId xmlns:p14="http://schemas.microsoft.com/office/powerpoint/2010/main" val="2393371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7.2  </a:t>
            </a:r>
            <a:r>
              <a:rPr lang="zh-CN" altLang="en-US">
                <a:sym typeface="+mn-ea"/>
              </a:rPr>
              <a:t>字符串编码</a:t>
            </a:r>
            <a:endParaRPr lang="zh-CN" altLang="en-US"/>
          </a:p>
        </p:txBody>
      </p:sp>
      <p:sp>
        <p:nvSpPr>
          <p:cNvPr id="3" name="内容占位符 2"/>
          <p:cNvSpPr>
            <a:spLocks noGrp="1"/>
          </p:cNvSpPr>
          <p:nvPr>
            <p:ph idx="1"/>
          </p:nvPr>
        </p:nvSpPr>
        <p:spPr/>
        <p:txBody>
          <a:bodyPr>
            <a:normAutofit/>
          </a:bodyPr>
          <a:lstStyle/>
          <a:p>
            <a:pPr defTabSz="914400">
              <a:lnSpc>
                <a:spcPct val="150000"/>
              </a:lnSpc>
              <a:spcBef>
                <a:spcPct val="0"/>
              </a:spcBef>
              <a:buSzPct val="70000"/>
              <a:buFont typeface="Wingdings" panose="05000000000000000000" charset="0"/>
              <a:buChar char=""/>
            </a:pPr>
            <a:r>
              <a:rPr lang="zh-CN" altLang="en-US" sz="2400" b="1" dirty="0">
                <a:latin typeface="宋体" panose="02010600030101010101" pitchFamily="2" charset="-122"/>
                <a:sym typeface="+mn-ea"/>
              </a:rPr>
              <a:t>Python 3.x完全支持中文字符，</a:t>
            </a:r>
            <a:r>
              <a:rPr lang="zh-CN" altLang="en-US" sz="2400" b="1" dirty="0">
                <a:solidFill>
                  <a:srgbClr val="FF0000"/>
                </a:solidFill>
                <a:latin typeface="宋体" panose="02010600030101010101" pitchFamily="2" charset="-122"/>
                <a:sym typeface="+mn-ea"/>
              </a:rPr>
              <a:t>默认使用UTF8编码格式</a:t>
            </a:r>
            <a:r>
              <a:rPr lang="zh-CN" altLang="en-US" sz="2400" b="1" dirty="0">
                <a:latin typeface="宋体" panose="02010600030101010101" pitchFamily="2" charset="-122"/>
                <a:sym typeface="+mn-ea"/>
              </a:rPr>
              <a:t>，无论是一个数字、英文字母，还是一个汉字，</a:t>
            </a:r>
            <a:r>
              <a:rPr lang="zh-CN" altLang="en-US" sz="2400" b="1" dirty="0">
                <a:solidFill>
                  <a:srgbClr val="FF0000"/>
                </a:solidFill>
                <a:latin typeface="宋体" panose="02010600030101010101" pitchFamily="2" charset="-122"/>
                <a:sym typeface="+mn-ea"/>
              </a:rPr>
              <a:t>在</a:t>
            </a:r>
            <a:r>
              <a:rPr lang="zh-CN" altLang="en-US" sz="2400" b="1" u="sng" dirty="0">
                <a:solidFill>
                  <a:srgbClr val="FF0000"/>
                </a:solidFill>
                <a:latin typeface="宋体" panose="02010600030101010101" pitchFamily="2" charset="-122"/>
                <a:sym typeface="+mn-ea"/>
              </a:rPr>
              <a:t>统计字符串长度</a:t>
            </a:r>
            <a:r>
              <a:rPr lang="zh-CN" altLang="en-US" sz="2400" b="1" dirty="0">
                <a:solidFill>
                  <a:srgbClr val="FF0000"/>
                </a:solidFill>
                <a:latin typeface="宋体" panose="02010600030101010101" pitchFamily="2" charset="-122"/>
                <a:sym typeface="+mn-ea"/>
              </a:rPr>
              <a:t>时都按一个字符对待和处理</a:t>
            </a:r>
            <a:r>
              <a:rPr lang="zh-CN" altLang="en-US" sz="2400" b="1" dirty="0">
                <a:latin typeface="宋体" panose="02010600030101010101" pitchFamily="2" charset="-122"/>
                <a:sym typeface="+mn-ea"/>
              </a:rPr>
              <a:t>。</a:t>
            </a:r>
            <a:endParaRPr lang="zh-CN" altLang="en-US" sz="2400" b="1" dirty="0">
              <a:latin typeface="宋体" panose="02010600030101010101" pitchFamily="2" charset="-122"/>
            </a:endParaRPr>
          </a:p>
          <a:p>
            <a:pPr defTabSz="914400">
              <a:lnSpc>
                <a:spcPct val="80000"/>
              </a:lnSpc>
              <a:buSzPct val="70000"/>
              <a:buFont typeface="Wingdings" panose="05000000000000000000" pitchFamily="2" charset="2"/>
              <a:buNone/>
            </a:pPr>
            <a:endParaRPr lang="zh-CN" altLang="en-US" b="1" dirty="0">
              <a:latin typeface="宋体" panose="02010600030101010101" pitchFamily="2" charset="-122"/>
            </a:endParaRPr>
          </a:p>
          <a:p>
            <a:pPr defTabSz="914400">
              <a:lnSpc>
                <a:spcPct val="100000"/>
              </a:lnSpc>
              <a:spcBef>
                <a:spcPct val="0"/>
              </a:spcBef>
              <a:buSzPct val="70000"/>
              <a:buFont typeface="Wingdings" panose="05000000000000000000" pitchFamily="2" charset="2"/>
              <a:buNone/>
            </a:pPr>
            <a:r>
              <a:rPr lang="zh-CN" altLang="en-US" sz="2000" b="1" dirty="0">
                <a:latin typeface="Consolas" panose="020B0609020204030204" charset="0"/>
                <a:sym typeface="+mn-ea"/>
              </a:rPr>
              <a:t>&gt;&gt;&gt; s = </a:t>
            </a:r>
            <a:r>
              <a:rPr lang="en-US" altLang="zh-CN" sz="2000" b="1" dirty="0" smtClean="0">
                <a:latin typeface="Consolas" panose="020B0609020204030204" charset="0"/>
                <a:sym typeface="+mn-ea"/>
              </a:rPr>
              <a:t>‘</a:t>
            </a:r>
            <a:r>
              <a:rPr lang="zh-CN" altLang="en-US" sz="2000" b="1" dirty="0" smtClean="0">
                <a:latin typeface="Consolas" panose="020B0609020204030204" charset="0"/>
                <a:sym typeface="+mn-ea"/>
              </a:rPr>
              <a:t>我和我的祖国'</a:t>
            </a:r>
            <a:endParaRPr lang="zh-CN" altLang="en-US" sz="2000" b="1"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b="1" dirty="0">
                <a:latin typeface="Consolas" panose="020B0609020204030204" charset="0"/>
                <a:sym typeface="+mn-ea"/>
              </a:rPr>
              <a:t>&gt;&gt;&gt; len(s)                   #字符串长度，或者包含的字符个数</a:t>
            </a:r>
            <a:endParaRPr lang="zh-CN" altLang="en-US" sz="2000" b="1"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b="1" dirty="0">
                <a:solidFill>
                  <a:srgbClr val="00B0F0"/>
                </a:solidFill>
                <a:latin typeface="Consolas" panose="020B0609020204030204" charset="0"/>
                <a:sym typeface="+mn-ea"/>
              </a:rPr>
              <a:t>6</a:t>
            </a:r>
            <a:endParaRPr lang="zh-CN" altLang="en-US" sz="2000" b="1" dirty="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b="1" dirty="0">
                <a:latin typeface="Consolas" panose="020B0609020204030204" charset="0"/>
                <a:sym typeface="+mn-ea"/>
              </a:rPr>
              <a:t>&gt;&gt;&gt; s = </a:t>
            </a:r>
            <a:r>
              <a:rPr lang="zh-CN" altLang="en-US" sz="2000" b="1" dirty="0" smtClean="0">
                <a:latin typeface="Consolas" panose="020B0609020204030204" charset="0"/>
                <a:sym typeface="+mn-ea"/>
              </a:rPr>
              <a:t>‘中国湖北孝感ABCDE</a:t>
            </a:r>
            <a:r>
              <a:rPr lang="zh-CN" altLang="en-US" sz="2000" b="1" dirty="0">
                <a:latin typeface="Consolas" panose="020B0609020204030204" charset="0"/>
                <a:sym typeface="+mn-ea"/>
              </a:rPr>
              <a:t>'   #中文与英文字符同样对待，都算一个字符</a:t>
            </a:r>
            <a:endParaRPr lang="zh-CN" altLang="en-US" sz="2000" b="1"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b="1" dirty="0">
                <a:latin typeface="Consolas" panose="020B0609020204030204" charset="0"/>
                <a:sym typeface="+mn-ea"/>
              </a:rPr>
              <a:t>&gt;&gt;&gt; len(s)</a:t>
            </a:r>
            <a:endParaRPr lang="zh-CN" altLang="en-US" sz="2000" b="1"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b="1" dirty="0">
                <a:solidFill>
                  <a:srgbClr val="00B0F0"/>
                </a:solidFill>
                <a:latin typeface="Consolas" panose="020B0609020204030204" charset="0"/>
                <a:sym typeface="+mn-ea"/>
              </a:rPr>
              <a:t>11</a:t>
            </a:r>
            <a:endParaRPr lang="zh-CN" altLang="en-US" sz="2000" b="1" dirty="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b="1" dirty="0">
                <a:latin typeface="Consolas" panose="020B0609020204030204" charset="0"/>
                <a:sym typeface="+mn-ea"/>
              </a:rPr>
              <a:t>&gt;&gt;&gt; 姓名 = '张三'             #使用中文作为变量名</a:t>
            </a:r>
            <a:endParaRPr lang="zh-CN" altLang="en-US" sz="2000" b="1"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b="1" dirty="0">
                <a:latin typeface="Consolas" panose="020B0609020204030204" charset="0"/>
                <a:sym typeface="+mn-ea"/>
              </a:rPr>
              <a:t>&gt;&gt;&gt; print(姓名)               #输出变量的值</a:t>
            </a:r>
            <a:endParaRPr lang="zh-CN" altLang="en-US" sz="2000" b="1"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2000" b="1" dirty="0">
                <a:solidFill>
                  <a:srgbClr val="00B0F0"/>
                </a:solidFill>
                <a:latin typeface="Consolas" panose="020B0609020204030204" charset="0"/>
                <a:sym typeface="+mn-ea"/>
              </a:rPr>
              <a:t>张三</a:t>
            </a:r>
            <a:endParaRPr lang="zh-CN" altLang="en-US" sz="2000" b="1" dirty="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7.3  </a:t>
            </a:r>
            <a:r>
              <a:rPr lang="zh-CN" altLang="en-US"/>
              <a:t>转义字符</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8</a:t>
            </a:fld>
            <a:endParaRPr lang="zh-CN" altLang="en-US"/>
          </a:p>
        </p:txBody>
      </p:sp>
      <p:graphicFrame>
        <p:nvGraphicFramePr>
          <p:cNvPr id="3" name="Table -1"/>
          <p:cNvGraphicFramePr/>
          <p:nvPr/>
        </p:nvGraphicFramePr>
        <p:xfrm>
          <a:off x="974090" y="1528445"/>
          <a:ext cx="9140825" cy="3315956"/>
        </p:xfrm>
        <a:graphic>
          <a:graphicData uri="http://schemas.openxmlformats.org/drawingml/2006/table">
            <a:tbl>
              <a:tblPr firstRow="1" bandRow="1">
                <a:tableStyleId>{5940675A-B579-460E-94D1-54222C63F5DA}</a:tableStyleId>
              </a:tblPr>
              <a:tblGrid>
                <a:gridCol w="1179195"/>
                <a:gridCol w="3249295"/>
                <a:gridCol w="946785"/>
                <a:gridCol w="3765550"/>
              </a:tblGrid>
              <a:tr h="412750">
                <a:tc>
                  <a:txBody>
                    <a:bodyPr/>
                    <a:lstStyle/>
                    <a:p>
                      <a:pPr marL="0" indent="0" algn="ctr">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转义字符</a:t>
                      </a:r>
                    </a:p>
                  </a:txBody>
                  <a:tcPr marL="0" marR="0" marT="99694" marB="99694">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含义</a:t>
                      </a:r>
                    </a:p>
                  </a:txBody>
                  <a:tcPr marL="0" marR="0" marT="99694" marB="99694">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转义字符</a:t>
                      </a:r>
                    </a:p>
                  </a:txBody>
                  <a:tcPr marL="0" marR="0" marT="99694" marB="99694">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含义</a:t>
                      </a:r>
                    </a:p>
                  </a:txBody>
                  <a:tcPr marL="0" marR="0" marT="99694" marB="99694">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417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a:t>
                      </a:r>
                    </a:p>
                  </a:txBody>
                  <a:tcPr marL="36195" marR="0" marT="99694" marB="99694">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退格，把光标移动到前一列位置</a:t>
                      </a:r>
                    </a:p>
                  </a:txBody>
                  <a:tcPr marL="36195" marR="0" marT="99694" marB="99694">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p>
                  </a:txBody>
                  <a:tcPr marL="36195" marR="0" marT="99694" marB="99694">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一个斜线</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99694" marB="99694">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\f</a:t>
                      </a:r>
                    </a:p>
                  </a:txBody>
                  <a:tcPr marL="36195" marR="0" marT="99694" marB="99694">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换页符</a:t>
                      </a:r>
                    </a:p>
                  </a:txBody>
                  <a:tcPr marL="36195" marR="0" marT="99694" marB="99694">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Times New Roman" panose="02020603050405020304" pitchFamily="2" charset="0"/>
                          <a:ea typeface="Times New Roman" panose="02020603050405020304" pitchFamily="2" charset="0"/>
                          <a:cs typeface="Times New Roman" panose="02020603050405020304" pitchFamily="2" charset="0"/>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单引号</a:t>
                      </a:r>
                      <a:r>
                        <a:rPr lang="zh-CN" altLang="en-US" sz="1800" b="0" u="none" dirty="0">
                          <a:latin typeface="Times New Roman" panose="02020603050405020304" pitchFamily="2" charset="0"/>
                          <a:ea typeface="Times New Roman" panose="02020603050405020304" pitchFamily="2" charset="0"/>
                          <a:cs typeface="Times New Roman" panose="02020603050405020304" pitchFamily="2" charset="0"/>
                        </a:rPr>
                        <a:t>’</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99694" marB="99694">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a:t>
                      </a:r>
                    </a:p>
                  </a:txBody>
                  <a:tcPr marL="36195" marR="0" marT="99694" marB="99694">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换行符</a:t>
                      </a:r>
                    </a:p>
                  </a:txBody>
                  <a:tcPr marL="36195" marR="0" marT="99694" marB="99694">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Times New Roman" panose="02020603050405020304" pitchFamily="2" charset="0"/>
                          <a:ea typeface="Times New Roman" panose="02020603050405020304" pitchFamily="2" charset="0"/>
                          <a:cs typeface="Times New Roman" panose="02020603050405020304" pitchFamily="2" charset="0"/>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99694" marB="99694">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双引号</a:t>
                      </a:r>
                      <a:r>
                        <a:rPr lang="zh-CN" altLang="en-US" sz="1800" b="0" u="none" dirty="0">
                          <a:latin typeface="Times New Roman" panose="02020603050405020304" pitchFamily="2" charset="0"/>
                          <a:ea typeface="Times New Roman" panose="02020603050405020304" pitchFamily="2" charset="0"/>
                          <a:cs typeface="Times New Roman" panose="02020603050405020304" pitchFamily="2" charset="0"/>
                        </a:rPr>
                        <a:t>”</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99694" marB="99694">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99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a:t>
                      </a:r>
                    </a:p>
                  </a:txBody>
                  <a:tcPr marL="36195" marR="0" marT="99694" marB="99694">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回车</a:t>
                      </a:r>
                    </a:p>
                  </a:txBody>
                  <a:tcPr marL="36195" marR="0" marT="99694" marB="99694">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\ooo</a:t>
                      </a:r>
                    </a:p>
                  </a:txBody>
                  <a:tcPr marL="36195" marR="0" marT="99694" marB="99694">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3</a:t>
                      </a:r>
                      <a:r>
                        <a:rPr lang="zh-CN" altLang="en-US" sz="1800" b="0" u="none" dirty="0">
                          <a:latin typeface="宋体" panose="02010600030101010101" pitchFamily="2" charset="-122"/>
                          <a:ea typeface="宋体" panose="02010600030101010101" pitchFamily="2" charset="-122"/>
                          <a:cs typeface="宋体" panose="02010600030101010101" pitchFamily="2" charset="-122"/>
                        </a:rPr>
                        <a:t>位八进制数对应的字符</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99694" marB="99694">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\t</a:t>
                      </a:r>
                    </a:p>
                  </a:txBody>
                  <a:tcPr marL="36195" marR="0" marT="99694" marB="99694">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水平制表符</a:t>
                      </a:r>
                    </a:p>
                  </a:txBody>
                  <a:tcPr marL="36195" marR="0" marT="99694" marB="99694">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\xhh</a:t>
                      </a:r>
                    </a:p>
                  </a:txBody>
                  <a:tcPr marL="36195" marR="0" marT="99694" marB="99694">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2</a:t>
                      </a:r>
                      <a:r>
                        <a:rPr lang="zh-CN" altLang="en-US" sz="1800" b="0" u="none" dirty="0">
                          <a:latin typeface="宋体" panose="02010600030101010101" pitchFamily="2" charset="-122"/>
                          <a:ea typeface="宋体" panose="02010600030101010101" pitchFamily="2" charset="-122"/>
                          <a:cs typeface="宋体" panose="02010600030101010101" pitchFamily="2" charset="-122"/>
                        </a:rPr>
                        <a:t>位十六进制数对应的字符</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99694" marB="99694">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\v</a:t>
                      </a:r>
                    </a:p>
                  </a:txBody>
                  <a:tcPr marL="36195" marR="0" marT="99694" marB="99694">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垂直制表符</a:t>
                      </a:r>
                    </a:p>
                  </a:txBody>
                  <a:tcPr marL="36195" marR="0" marT="99694" marB="99694">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\uhhhh</a:t>
                      </a:r>
                    </a:p>
                  </a:txBody>
                  <a:tcPr marL="36195" marR="0" marT="99694" marB="99694">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4</a:t>
                      </a:r>
                      <a:r>
                        <a:rPr lang="zh-CN" altLang="en-US" sz="1800" b="0" u="none" dirty="0">
                          <a:latin typeface="宋体" panose="02010600030101010101" pitchFamily="2" charset="-122"/>
                          <a:ea typeface="宋体" panose="02010600030101010101" pitchFamily="2" charset="-122"/>
                          <a:cs typeface="宋体" panose="02010600030101010101" pitchFamily="2" charset="-122"/>
                        </a:rPr>
                        <a:t>位十六进制数表示的</a:t>
                      </a:r>
                      <a:r>
                        <a:rPr lang="en-US" altLang="zh-CN" sz="1800" b="0" u="none" dirty="0">
                          <a:latin typeface="宋体" panose="02010600030101010101" pitchFamily="2" charset="-122"/>
                          <a:ea typeface="宋体" panose="02010600030101010101" pitchFamily="2" charset="-122"/>
                          <a:cs typeface="宋体" panose="02010600030101010101" pitchFamily="2" charset="-122"/>
                        </a:rPr>
                        <a:t>Unicode</a:t>
                      </a:r>
                      <a:r>
                        <a:rPr lang="zh-CN" altLang="en-US" sz="1800" b="0" u="none" dirty="0">
                          <a:latin typeface="宋体" panose="02010600030101010101" pitchFamily="2" charset="-122"/>
                          <a:ea typeface="宋体" panose="02010600030101010101" pitchFamily="2" charset="-122"/>
                          <a:cs typeface="宋体" panose="02010600030101010101" pitchFamily="2" charset="-122"/>
                        </a:rPr>
                        <a:t>字符</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99694" marB="99694">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7.3  </a:t>
            </a:r>
            <a:r>
              <a:rPr lang="zh-CN" altLang="en-US">
                <a:sym typeface="+mn-ea"/>
              </a:rPr>
              <a:t>转义字符</a:t>
            </a:r>
            <a:endParaRPr lang="zh-CN" altLang="en-US"/>
          </a:p>
        </p:txBody>
      </p:sp>
      <p:sp>
        <p:nvSpPr>
          <p:cNvPr id="3" name="内容占位符 2"/>
          <p:cNvSpPr>
            <a:spLocks noGrp="1"/>
          </p:cNvSpPr>
          <p:nvPr>
            <p:ph idx="1"/>
          </p:nvPr>
        </p:nvSpPr>
        <p:spPr/>
        <p:txBody>
          <a:bodyPr>
            <a:normAutofit/>
          </a:bodyPr>
          <a:lstStyle/>
          <a:p>
            <a:pPr>
              <a:buFont typeface="Wingdings" panose="05000000000000000000" charset="0"/>
              <a:buChar char="v"/>
            </a:pPr>
            <a:r>
              <a:rPr lang="zh-CN" altLang="en-US" sz="2400" dirty="0">
                <a:sym typeface="+mn-ea"/>
              </a:rPr>
              <a:t>转义字符用法</a:t>
            </a:r>
            <a:endParaRPr lang="zh-CN" altLang="en-US" sz="2400" dirty="0"/>
          </a:p>
          <a:p>
            <a:pPr>
              <a:buNone/>
            </a:pPr>
            <a:endParaRPr lang="zh-CN" altLang="en-US" sz="2400" dirty="0"/>
          </a:p>
          <a:p>
            <a:pPr>
              <a:buNone/>
            </a:pPr>
            <a:r>
              <a:rPr lang="zh-CN" altLang="en-US" sz="2000" dirty="0">
                <a:latin typeface="Consolas" panose="020B0609020204030204" charset="0"/>
                <a:sym typeface="+mn-ea"/>
              </a:rPr>
              <a:t>&gt;&gt;&gt; print('Hello\nWorld')          #包含转义字符的字符串</a:t>
            </a:r>
            <a:endParaRPr lang="zh-CN" altLang="en-US" sz="2000" dirty="0">
              <a:latin typeface="Consolas" panose="020B0609020204030204" charset="0"/>
            </a:endParaRPr>
          </a:p>
          <a:p>
            <a:pPr>
              <a:buNone/>
            </a:pPr>
            <a:r>
              <a:rPr lang="zh-CN" altLang="en-US" sz="2000" dirty="0">
                <a:solidFill>
                  <a:srgbClr val="00B0F0"/>
                </a:solidFill>
                <a:latin typeface="Consolas" panose="020B0609020204030204" charset="0"/>
                <a:sym typeface="+mn-ea"/>
              </a:rPr>
              <a:t>Hello</a:t>
            </a:r>
            <a:endParaRPr lang="zh-CN" altLang="en-US" sz="2000" dirty="0">
              <a:solidFill>
                <a:srgbClr val="00B0F0"/>
              </a:solidFill>
              <a:latin typeface="Consolas" panose="020B0609020204030204" charset="0"/>
            </a:endParaRPr>
          </a:p>
          <a:p>
            <a:pPr>
              <a:buNone/>
            </a:pPr>
            <a:r>
              <a:rPr lang="zh-CN" altLang="en-US" sz="2000" dirty="0">
                <a:solidFill>
                  <a:srgbClr val="00B0F0"/>
                </a:solidFill>
                <a:latin typeface="Consolas" panose="020B0609020204030204" charset="0"/>
                <a:sym typeface="+mn-ea"/>
              </a:rPr>
              <a:t>World</a:t>
            </a:r>
            <a:endParaRPr lang="zh-CN" altLang="en-US" sz="2000" dirty="0">
              <a:solidFill>
                <a:srgbClr val="00B0F0"/>
              </a:solidFill>
              <a:latin typeface="Consolas" panose="020B0609020204030204" charset="0"/>
            </a:endParaRPr>
          </a:p>
          <a:p>
            <a:pPr>
              <a:buNone/>
            </a:pPr>
            <a:r>
              <a:rPr lang="zh-CN" altLang="en-US" sz="2000" dirty="0">
                <a:latin typeface="Consolas" panose="020B0609020204030204" charset="0"/>
                <a:sym typeface="+mn-ea"/>
              </a:rPr>
              <a:t>&gt;&gt;&gt; print('\101')                  #三位八进制数对应的字符</a:t>
            </a:r>
            <a:endParaRPr lang="zh-CN" altLang="en-US" sz="2000" dirty="0">
              <a:latin typeface="Consolas" panose="020B0609020204030204" charset="0"/>
            </a:endParaRPr>
          </a:p>
          <a:p>
            <a:pPr>
              <a:buNone/>
            </a:pPr>
            <a:r>
              <a:rPr lang="zh-CN" altLang="en-US" sz="2000" dirty="0">
                <a:solidFill>
                  <a:srgbClr val="00B0F0"/>
                </a:solidFill>
                <a:latin typeface="Consolas" panose="020B0609020204030204" charset="0"/>
                <a:sym typeface="+mn-ea"/>
              </a:rPr>
              <a:t>A</a:t>
            </a:r>
            <a:endParaRPr lang="zh-CN" altLang="en-US" sz="2000" dirty="0">
              <a:solidFill>
                <a:srgbClr val="00B0F0"/>
              </a:solidFill>
              <a:latin typeface="Consolas" panose="020B0609020204030204" charset="0"/>
            </a:endParaRPr>
          </a:p>
          <a:p>
            <a:pPr>
              <a:buNone/>
            </a:pPr>
            <a:r>
              <a:rPr lang="zh-CN" altLang="en-US" sz="2000" dirty="0">
                <a:latin typeface="Consolas" panose="020B0609020204030204" charset="0"/>
                <a:sym typeface="+mn-ea"/>
              </a:rPr>
              <a:t>&gt;&gt;&gt; print('\x41')                  #两位十六进制数对应的字符</a:t>
            </a:r>
            <a:endParaRPr lang="zh-CN" altLang="en-US" sz="2000" dirty="0">
              <a:latin typeface="Consolas" panose="020B0609020204030204" charset="0"/>
            </a:endParaRPr>
          </a:p>
          <a:p>
            <a:pPr>
              <a:buNone/>
            </a:pPr>
            <a:r>
              <a:rPr lang="zh-CN" altLang="en-US" sz="2000" dirty="0">
                <a:solidFill>
                  <a:srgbClr val="00B0F0"/>
                </a:solidFill>
                <a:latin typeface="Consolas" panose="020B0609020204030204" charset="0"/>
                <a:sym typeface="+mn-ea"/>
              </a:rPr>
              <a:t>A</a:t>
            </a:r>
            <a:endParaRPr lang="zh-CN" altLang="en-US" sz="2000" dirty="0">
              <a:solidFill>
                <a:srgbClr val="00B0F0"/>
              </a:solidFill>
              <a:latin typeface="Consolas" panose="020B0609020204030204" charset="0"/>
            </a:endParaRPr>
          </a:p>
          <a:p>
            <a:pPr>
              <a:buNone/>
            </a:pPr>
            <a:r>
              <a:rPr lang="zh-CN" altLang="en-US" sz="2000" dirty="0">
                <a:latin typeface="Consolas" panose="020B0609020204030204" charset="0"/>
                <a:sym typeface="+mn-ea"/>
              </a:rPr>
              <a:t>&gt;&gt;&gt; print('我是\u8463\u4ed8\u56fd')#四位十六进制数表示Unicode字符</a:t>
            </a:r>
            <a:endParaRPr lang="zh-CN" altLang="en-US" sz="2000" dirty="0">
              <a:latin typeface="Consolas" panose="020B0609020204030204" charset="0"/>
            </a:endParaRPr>
          </a:p>
          <a:p>
            <a:pPr>
              <a:buNone/>
            </a:pPr>
            <a:r>
              <a:rPr lang="zh-CN" altLang="en-US" sz="2000" dirty="0">
                <a:solidFill>
                  <a:srgbClr val="00B0F0"/>
                </a:solidFill>
                <a:latin typeface="Consolas" panose="020B0609020204030204" charset="0"/>
                <a:sym typeface="+mn-ea"/>
              </a:rPr>
              <a:t>我是董付国</a:t>
            </a:r>
            <a:endParaRPr lang="zh-CN" altLang="en-US" sz="2000" dirty="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9</a:t>
            </a:fld>
            <a:endParaRPr lang="zh-CN" alt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MultipleChoiceMA"/>
  <p:tag name="RAINPROBLEM" val="MultipleChoiceMA"/>
  <p:tag name="PROBLEMSCORE_HALF" val="0.0"/>
  <p:tag name="PROBLEMSCORE" val="1.5"/>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3.0"/>
  <p:tag name="PROBLEMBLANK" val="[{&quot;Num&quot;:1,&quot;Score&quot;:1.0,&quot;Answers&quot;:[&quot;name.strip()&quot;],&quot;CaseSensitive&quot;:false,&quot;FuzzyMatch&quot;:true},{&quot;Num&quot;:2,&quot;Score&quot;:1.0,&quot;Answers&quot;:[&quot;name.replace(\&quot;o\&quot;,\&quot;p\&quot;)&quot;,&quot;name.replace('o','p')&quot;],&quot;CaseSensitive&quot;:false,&quot;FuzzyMatch&quot;:true},{&quot;Num&quot;:3,&quot;Score&quot;:1.0,&quot;Answers&quot;:[&quot;name.split('o')&quot;,&quot;name.split(\&quot;o\&quot;)&quot;],&quot;CaseSensitive&quot;:false,&quot;FuzzyMatch&quot;:true}]"/>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6.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5984</Words>
  <Application>Microsoft Office PowerPoint</Application>
  <PresentationFormat>宽屏</PresentationFormat>
  <Paragraphs>770</Paragraphs>
  <Slides>61</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9" baseType="lpstr">
      <vt:lpstr>Arial Unicode MS</vt:lpstr>
      <vt:lpstr>microsoft yahei</vt:lpstr>
      <vt:lpstr>microsoft yahei</vt:lpstr>
      <vt:lpstr>等线 Light</vt:lpstr>
      <vt:lpstr>宋体</vt:lpstr>
      <vt:lpstr>微软雅黑</vt:lpstr>
      <vt:lpstr>-apple-system</vt:lpstr>
      <vt:lpstr>Arial</vt:lpstr>
      <vt:lpstr>Calibri</vt:lpstr>
      <vt:lpstr>Calibri Light</vt:lpstr>
      <vt:lpstr>Century Gothic</vt:lpstr>
      <vt:lpstr>Consolas</vt:lpstr>
      <vt:lpstr>Courier New</vt:lpstr>
      <vt:lpstr>Source Code Pro</vt:lpstr>
      <vt:lpstr>Times New Roman</vt:lpstr>
      <vt:lpstr>Wingdings</vt:lpstr>
      <vt:lpstr>Office 主题</vt:lpstr>
      <vt:lpstr>Bitmap Image</vt:lpstr>
      <vt:lpstr>第7章  字符串</vt:lpstr>
      <vt:lpstr>7.1  字符串简介</vt:lpstr>
      <vt:lpstr>7.1  字符串简介</vt:lpstr>
      <vt:lpstr>7.2  字符串编码</vt:lpstr>
      <vt:lpstr>7.2  字符串编码</vt:lpstr>
      <vt:lpstr>7.2  字符串编码</vt:lpstr>
      <vt:lpstr>7.2  字符串编码</vt:lpstr>
      <vt:lpstr>7.3  转义字符</vt:lpstr>
      <vt:lpstr>7.3  转义字符</vt:lpstr>
      <vt:lpstr>7.3  转义字符</vt:lpstr>
      <vt:lpstr>7.4  字符串格式化</vt:lpstr>
      <vt:lpstr>7.4.1  使用%运算符进行格式化</vt:lpstr>
      <vt:lpstr>7.4.1  使用%运算符进行格式化</vt:lpstr>
      <vt:lpstr>7.4.1  使用%运算符进行格式化</vt:lpstr>
      <vt:lpstr>7.4.2  使用format()方法进行格式化</vt:lpstr>
      <vt:lpstr>7.4.2  使用format()方法进行格式化</vt:lpstr>
      <vt:lpstr>7.4.3  格式化的字符串常量</vt:lpstr>
      <vt:lpstr>字符串处理的常用方法</vt:lpstr>
      <vt:lpstr>7.5  字符串常用方法与操作</vt:lpstr>
      <vt:lpstr>7.5.1  find()、rfind()、index()、rindex()、count()</vt:lpstr>
      <vt:lpstr>PowerPoint 演示文稿</vt:lpstr>
      <vt:lpstr>7.5.1  find()、rfind()、index()、rindex()、count()</vt:lpstr>
      <vt:lpstr>7.5.2  split()、rsplit()、partition()、rpartition()</vt:lpstr>
      <vt:lpstr>7.5.2  split()、rsplit()、partition()、rpartition()</vt:lpstr>
      <vt:lpstr>7.5.2  split()、rsplit()、partition()、rpartition()</vt:lpstr>
      <vt:lpstr>7.5.2  split()、rsplit()、partition()、rpartition()</vt:lpstr>
      <vt:lpstr>7.5.2  split()、rsplit()、partition()、rpartition()</vt:lpstr>
      <vt:lpstr>7.5.3  join()</vt:lpstr>
      <vt:lpstr>7.5.4  lower()、upper()、capitalize()、title()、swapcase()</vt:lpstr>
      <vt:lpstr>7.5.5  replace()、maketrans()、translate()</vt:lpstr>
      <vt:lpstr>7.5.5  replace()、maketrans()、translate()</vt:lpstr>
      <vt:lpstr>7.5.5  replace()、maketrans()、translate()</vt:lpstr>
      <vt:lpstr>7.5.6  strip()、rstrip()、lstrip()</vt:lpstr>
      <vt:lpstr>7.5.6  strip()、rstrip()、lstrip()</vt:lpstr>
      <vt:lpstr>7.5.7  startswith()、endswith()</vt:lpstr>
      <vt:lpstr>7.5.8  isalnum()、isalpha()、isdigit()、isspace()、isupper()、islower()</vt:lpstr>
      <vt:lpstr>7.5.9  center()、ljust()、rjust()</vt:lpstr>
      <vt:lpstr>7.5.10  字符串对象支持的运算符</vt:lpstr>
      <vt:lpstr>7.5.10  字符串对象支持的运算符</vt:lpstr>
      <vt:lpstr>7.5.10  字符串对象支持的运算符</vt:lpstr>
      <vt:lpstr>7.5.10  字符串对象支持的运算符</vt:lpstr>
      <vt:lpstr>7.5.10  字符串对象支持的运算符</vt:lpstr>
      <vt:lpstr>7.5.11  适用于字符串对象的内置函数</vt:lpstr>
      <vt:lpstr>7.5.11  适用于字符串对象的内置函数</vt:lpstr>
      <vt:lpstr>7.5.12  字符串切片</vt:lpstr>
      <vt:lpstr>7.6  字符串常量</vt:lpstr>
      <vt:lpstr>7.7  中英文分词</vt:lpstr>
      <vt:lpstr>7.8  汉字到拼音的转换</vt:lpstr>
      <vt:lpstr>7.8  汉字到拼音的转换</vt:lpstr>
      <vt:lpstr>7.9  综合案例解析</vt:lpstr>
      <vt:lpstr>7.9  综合案例解析</vt:lpstr>
      <vt:lpstr>7.9  综合案例解析</vt:lpstr>
      <vt:lpstr>7.9  综合案例解析</vt:lpstr>
      <vt:lpstr>7.9  综合案例解析</vt:lpstr>
      <vt:lpstr>PowerPoint 演示文稿</vt:lpstr>
      <vt:lpstr>PowerPoint 演示文稿</vt:lpstr>
      <vt:lpstr>PowerPoint 演示文稿</vt:lpstr>
      <vt:lpstr>PowerPoint 演示文稿</vt:lpstr>
      <vt:lpstr>python ----字符串基础练习题30道</vt:lpstr>
      <vt:lpstr>习题</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字符串</dc:title>
  <dc:creator>Dong</dc:creator>
  <cp:lastModifiedBy>lenovo</cp:lastModifiedBy>
  <cp:revision>378</cp:revision>
  <dcterms:created xsi:type="dcterms:W3CDTF">2015-05-05T08:02:00Z</dcterms:created>
  <dcterms:modified xsi:type="dcterms:W3CDTF">2020-10-20T01:52:28Z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