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handoutMasterIdLst>
    <p:handoutMasterId r:id="rId49"/>
  </p:handoutMasterIdLst>
  <p:sldIdLst>
    <p:sldId id="848" r:id="rId2"/>
    <p:sldId id="1773" r:id="rId3"/>
    <p:sldId id="1774" r:id="rId4"/>
    <p:sldId id="1775" r:id="rId5"/>
    <p:sldId id="1776" r:id="rId6"/>
    <p:sldId id="1780" r:id="rId7"/>
    <p:sldId id="1781" r:id="rId8"/>
    <p:sldId id="1782" r:id="rId9"/>
    <p:sldId id="1777" r:id="rId10"/>
    <p:sldId id="1778" r:id="rId11"/>
    <p:sldId id="1779" r:id="rId12"/>
    <p:sldId id="1783" r:id="rId13"/>
    <p:sldId id="1784" r:id="rId14"/>
    <p:sldId id="1785" r:id="rId15"/>
    <p:sldId id="1786" r:id="rId16"/>
    <p:sldId id="1787" r:id="rId17"/>
    <p:sldId id="1788" r:id="rId18"/>
    <p:sldId id="1789" r:id="rId19"/>
    <p:sldId id="1790" r:id="rId20"/>
    <p:sldId id="1791" r:id="rId21"/>
    <p:sldId id="1792" r:id="rId22"/>
    <p:sldId id="1793" r:id="rId23"/>
    <p:sldId id="1804" r:id="rId24"/>
    <p:sldId id="1805" r:id="rId25"/>
    <p:sldId id="1806" r:id="rId26"/>
    <p:sldId id="1807" r:id="rId27"/>
    <p:sldId id="1811" r:id="rId28"/>
    <p:sldId id="1812" r:id="rId29"/>
    <p:sldId id="1832" r:id="rId30"/>
    <p:sldId id="1817" r:id="rId31"/>
    <p:sldId id="1818" r:id="rId32"/>
    <p:sldId id="1819" r:id="rId33"/>
    <p:sldId id="1820" r:id="rId34"/>
    <p:sldId id="1821" r:id="rId35"/>
    <p:sldId id="1822" r:id="rId36"/>
    <p:sldId id="1823" r:id="rId37"/>
    <p:sldId id="1824" r:id="rId38"/>
    <p:sldId id="1825" r:id="rId39"/>
    <p:sldId id="1826" r:id="rId40"/>
    <p:sldId id="1831" r:id="rId41"/>
    <p:sldId id="1827" r:id="rId42"/>
    <p:sldId id="1828" r:id="rId43"/>
    <p:sldId id="1829" r:id="rId44"/>
    <p:sldId id="1830" r:id="rId45"/>
    <p:sldId id="1834" r:id="rId46"/>
    <p:sldId id="1835"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3209235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336225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nblogs.com/mjiang2017/p/8431977.html"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942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A9BFE4D3-775D-4105-B952-5DE5BB2ABC9A}" type="slidenum">
              <a:rPr lang="zh-CN" altLang="en-US" smtClean="0">
                <a:latin typeface="Calibri" panose="020F0502020204030204" pitchFamily="34" charset="0"/>
              </a:rPr>
              <a:pPr/>
              <a:t>34</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130860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b="1" smtClean="0"/>
              <a:t>如何一劳永逸的解决</a:t>
            </a:r>
            <a:r>
              <a:rPr lang="en-US" altLang="zh-CN" b="1" smtClean="0"/>
              <a:t>UnicodeDecodeError: 'gbk' codec can't decode byte 0xaf in position 60: illegal multibyte sequence</a:t>
            </a:r>
            <a:r>
              <a:rPr lang="zh-CN" altLang="en-US" b="1" smtClean="0"/>
              <a:t>问题</a:t>
            </a:r>
            <a:endParaRPr lang="en-US" altLang="zh-CN" b="1" smtClean="0"/>
          </a:p>
          <a:p>
            <a:r>
              <a:rPr lang="en-US" altLang="zh-CN" smtClean="0"/>
              <a:t>https://www.jianshu.com/p/e68193d3d998 </a:t>
            </a:r>
          </a:p>
          <a:p>
            <a:endParaRPr lang="en-US" altLang="zh-CN" smtClean="0"/>
          </a:p>
          <a:p>
            <a:r>
              <a:rPr lang="en-US" altLang="zh-CN" smtClean="0"/>
              <a:t>https://www.jb51.net/article/127780.htm   </a:t>
            </a:r>
            <a:r>
              <a:rPr lang="en-US" altLang="zh-CN" b="1" smtClean="0"/>
              <a:t>python</a:t>
            </a:r>
            <a:r>
              <a:rPr lang="zh-CN" altLang="en-US" b="1" smtClean="0"/>
              <a:t>实现简单中文词频统计示例</a:t>
            </a:r>
            <a:endParaRPr lang="en-US" altLang="zh-CN" b="1" smtClean="0"/>
          </a:p>
          <a:p>
            <a:endParaRPr lang="en-US" altLang="zh-CN" b="1" smtClean="0"/>
          </a:p>
          <a:p>
            <a:r>
              <a:rPr lang="en-US" altLang="zh-CN" smtClean="0">
                <a:hlinkClick r:id="rId3"/>
              </a:rPr>
              <a:t>python </a:t>
            </a:r>
            <a:r>
              <a:rPr lang="zh-CN" altLang="en-US" smtClean="0">
                <a:hlinkClick r:id="rId3"/>
              </a:rPr>
              <a:t>字符串转列表出现</a:t>
            </a:r>
            <a:r>
              <a:rPr lang="en-US" altLang="zh-CN" smtClean="0">
                <a:hlinkClick r:id="rId3"/>
              </a:rPr>
              <a:t>\ufeff</a:t>
            </a:r>
            <a:r>
              <a:rPr lang="zh-CN" altLang="en-US" smtClean="0">
                <a:hlinkClick r:id="rId3"/>
              </a:rPr>
              <a:t>的解决方法</a:t>
            </a:r>
            <a:endParaRPr lang="en-US" altLang="zh-CN" smtClean="0"/>
          </a:p>
          <a:p>
            <a:endParaRPr lang="en-US" altLang="zh-CN" smtClean="0"/>
          </a:p>
          <a:p>
            <a:r>
              <a:rPr lang="en-US" altLang="zh-CN" smtClean="0"/>
              <a:t>https://blog.csdn.net/spynao/article/details/50187419 </a:t>
            </a:r>
            <a:r>
              <a:rPr lang="en-US" altLang="zh-CN" b="1" smtClean="0"/>
              <a:t>python--</a:t>
            </a:r>
            <a:r>
              <a:rPr lang="zh-CN" altLang="en-US" b="1" smtClean="0"/>
              <a:t>更干净的词频统计</a:t>
            </a:r>
          </a:p>
          <a:p>
            <a:endParaRPr lang="zh-CN" altLang="en-US" smtClean="0"/>
          </a:p>
          <a:p>
            <a:endParaRPr lang="zh-CN" altLang="en-US" smtClean="0"/>
          </a:p>
        </p:txBody>
      </p:sp>
      <p:sp>
        <p:nvSpPr>
          <p:cNvPr id="962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D77A591C-B48A-4C1C-9105-4A42077A6AC1}" type="slidenum">
              <a:rPr lang="zh-CN" altLang="en-US" smtClean="0">
                <a:latin typeface="Calibri" panose="020F0502020204030204" pitchFamily="34" charset="0"/>
              </a:rPr>
              <a:pPr/>
              <a:t>35</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456406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list1 = ["</a:t>
            </a:r>
            <a:r>
              <a:rPr lang="zh-CN" altLang="en-US" smtClean="0"/>
              <a:t>这</a:t>
            </a:r>
            <a:r>
              <a:rPr lang="en-US" altLang="zh-CN" smtClean="0"/>
              <a:t>", "</a:t>
            </a:r>
            <a:r>
              <a:rPr lang="zh-CN" altLang="en-US" smtClean="0"/>
              <a:t>是</a:t>
            </a:r>
            <a:r>
              <a:rPr lang="en-US" altLang="zh-CN" smtClean="0"/>
              <a:t>", "</a:t>
            </a:r>
            <a:r>
              <a:rPr lang="zh-CN" altLang="en-US" smtClean="0"/>
              <a:t>一个</a:t>
            </a:r>
            <a:r>
              <a:rPr lang="en-US" altLang="zh-CN" smtClean="0"/>
              <a:t>", "</a:t>
            </a:r>
            <a:r>
              <a:rPr lang="zh-CN" altLang="en-US" smtClean="0"/>
              <a:t>测试</a:t>
            </a:r>
            <a:r>
              <a:rPr lang="en-US" altLang="zh-CN" smtClean="0"/>
              <a:t>"] </a:t>
            </a:r>
          </a:p>
          <a:p>
            <a:r>
              <a:rPr lang="en-US" altLang="zh-CN" smtClean="0"/>
              <a:t>for index, item in enumerate(list1): </a:t>
            </a:r>
          </a:p>
          <a:p>
            <a:r>
              <a:rPr lang="en-US" altLang="zh-CN" smtClean="0"/>
              <a:t>    print index, item</a:t>
            </a:r>
          </a:p>
          <a:p>
            <a:endParaRPr lang="zh-CN" altLang="en-US" smtClean="0"/>
          </a:p>
        </p:txBody>
      </p:sp>
      <p:sp>
        <p:nvSpPr>
          <p:cNvPr id="993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0D9F8D5E-F8A2-42A2-9701-6A163C7D13C8}" type="slidenum">
              <a:rPr lang="zh-CN" altLang="en-US" smtClean="0">
                <a:latin typeface="Calibri" panose="020F0502020204030204" pitchFamily="34" charset="0"/>
              </a:rPr>
              <a:pPr/>
              <a:t>37</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108781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b="1" smtClean="0"/>
              <a:t>无穷循环器</a:t>
            </a:r>
          </a:p>
          <a:p>
            <a:r>
              <a:rPr lang="en-US" altLang="zh-CN" smtClean="0"/>
              <a:t>count(5, 2)     #</a:t>
            </a:r>
            <a:r>
              <a:rPr lang="zh-CN" altLang="en-US" smtClean="0"/>
              <a:t>从</a:t>
            </a:r>
            <a:r>
              <a:rPr lang="en-US" altLang="zh-CN" smtClean="0"/>
              <a:t>5</a:t>
            </a:r>
            <a:r>
              <a:rPr lang="zh-CN" altLang="en-US" smtClean="0"/>
              <a:t>开始的整数循环器，每次增加</a:t>
            </a:r>
            <a:r>
              <a:rPr lang="en-US" altLang="zh-CN" smtClean="0"/>
              <a:t>2</a:t>
            </a:r>
            <a:r>
              <a:rPr lang="zh-CN" altLang="en-US" smtClean="0"/>
              <a:t>，即</a:t>
            </a:r>
            <a:r>
              <a:rPr lang="en-US" altLang="zh-CN" smtClean="0"/>
              <a:t>5, 7, 9, 11, 13, 15 ...</a:t>
            </a:r>
            <a:endParaRPr lang="zh-CN" altLang="en-US" smtClean="0"/>
          </a:p>
          <a:p>
            <a:r>
              <a:rPr lang="en-US" altLang="zh-CN" smtClean="0"/>
              <a:t>cycle('abc')    #</a:t>
            </a:r>
            <a:r>
              <a:rPr lang="zh-CN" altLang="en-US" smtClean="0"/>
              <a:t>重复序列的元素，既</a:t>
            </a:r>
            <a:r>
              <a:rPr lang="en-US" altLang="zh-CN" smtClean="0"/>
              <a:t>a, b, c, a, b, c ...</a:t>
            </a:r>
          </a:p>
          <a:p>
            <a:r>
              <a:rPr lang="en-US" altLang="zh-CN" smtClean="0"/>
              <a:t>repeat(1.2)     #</a:t>
            </a:r>
            <a:r>
              <a:rPr lang="zh-CN" altLang="en-US" smtClean="0"/>
              <a:t>重复</a:t>
            </a:r>
            <a:r>
              <a:rPr lang="en-US" altLang="zh-CN" smtClean="0"/>
              <a:t>1.2</a:t>
            </a:r>
            <a:r>
              <a:rPr lang="zh-CN" altLang="en-US" smtClean="0"/>
              <a:t>，构成无穷循环器，即</a:t>
            </a:r>
            <a:r>
              <a:rPr lang="en-US" altLang="zh-CN" smtClean="0"/>
              <a:t>1.2, 1.2, 1.2, ...</a:t>
            </a:r>
            <a:endParaRPr lang="zh-CN" altLang="en-US" smtClean="0"/>
          </a:p>
          <a:p>
            <a:r>
              <a:rPr lang="zh-CN" altLang="en-US" smtClean="0"/>
              <a:t> </a:t>
            </a:r>
          </a:p>
          <a:p>
            <a:r>
              <a:rPr lang="en-US" altLang="zh-CN" smtClean="0"/>
              <a:t>repeat</a:t>
            </a:r>
            <a:r>
              <a:rPr lang="zh-CN" altLang="en-US" smtClean="0"/>
              <a:t>也可以有一个次数限制</a:t>
            </a:r>
            <a:r>
              <a:rPr lang="en-US" altLang="zh-CN" smtClean="0"/>
              <a:t>:</a:t>
            </a:r>
            <a:endParaRPr lang="zh-CN" altLang="en-US" smtClean="0"/>
          </a:p>
          <a:p>
            <a:r>
              <a:rPr lang="en-US" altLang="zh-CN" smtClean="0"/>
              <a:t>repeat(10, 5)   #</a:t>
            </a:r>
            <a:r>
              <a:rPr lang="zh-CN" altLang="en-US" smtClean="0"/>
              <a:t>重复</a:t>
            </a:r>
            <a:r>
              <a:rPr lang="en-US" altLang="zh-CN" smtClean="0"/>
              <a:t>10</a:t>
            </a:r>
            <a:r>
              <a:rPr lang="zh-CN" altLang="en-US" smtClean="0"/>
              <a:t>，共重复</a:t>
            </a:r>
            <a:r>
              <a:rPr lang="en-US" altLang="zh-CN" smtClean="0"/>
              <a:t>5</a:t>
            </a:r>
            <a:r>
              <a:rPr lang="zh-CN" altLang="en-US" smtClean="0"/>
              <a:t>次</a:t>
            </a:r>
          </a:p>
          <a:p>
            <a:endParaRPr lang="zh-CN" altLang="en-US" smtClean="0"/>
          </a:p>
        </p:txBody>
      </p:sp>
      <p:sp>
        <p:nvSpPr>
          <p:cNvPr id="1024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ACA1D2A1-3267-4DA1-A39D-A704B4C81F21}" type="slidenum">
              <a:rPr lang="zh-CN" altLang="en-US" smtClean="0">
                <a:latin typeface="Calibri" panose="020F0502020204030204" pitchFamily="34" charset="0"/>
              </a:rPr>
              <a:pPr/>
              <a:t>39</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1190527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CA4B44C5-B1B0-4005-A6C7-63831671A1C3}" type="slidenum">
              <a:rPr lang="zh-CN" altLang="en-US" smtClean="0">
                <a:latin typeface="Calibri" panose="020F0502020204030204" pitchFamily="34" charset="0"/>
              </a:rPr>
              <a:pPr/>
              <a:t>42</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969492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https://www.cnblogs.com/zhizhan/p/4542455.html</a:t>
            </a:r>
            <a:endParaRPr lang="zh-CN" altLang="en-US" smtClean="0"/>
          </a:p>
        </p:txBody>
      </p:sp>
      <p:sp>
        <p:nvSpPr>
          <p:cNvPr id="1075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7B3C66CF-5AC4-449C-827D-5A27A21D5106}" type="slidenum">
              <a:rPr lang="zh-CN" altLang="en-US" smtClean="0">
                <a:latin typeface="Calibri" panose="020F0502020204030204" pitchFamily="34" charset="0"/>
              </a:rPr>
              <a:pPr/>
              <a:t>43</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4013361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2020/11/5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2020/11/5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6.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42.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image" Target="../media/image6.png"/><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notesSlide" Target="../notesSlides/notesSlide5.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0640" y="1122680"/>
            <a:ext cx="12091670" cy="2387600"/>
          </a:xfrm>
        </p:spPr>
        <p:txBody>
          <a:bodyPr/>
          <a:lstStyle/>
          <a:p>
            <a:pPr fontAlgn="auto">
              <a:lnSpc>
                <a:spcPct val="120000"/>
              </a:lnSpc>
            </a:pPr>
            <a:r>
              <a:rPr lang="zh-CN" altLang="en-US" b="1" dirty="0"/>
              <a:t>第</a:t>
            </a:r>
            <a:r>
              <a:rPr lang="en-US" altLang="zh-CN" b="1" dirty="0"/>
              <a:t>8</a:t>
            </a:r>
            <a:r>
              <a:rPr lang="zh-CN" altLang="en-US" b="1" dirty="0"/>
              <a:t>章  正则表达式</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a:t>
            </a:fld>
            <a:endParaRPr lang="zh-CN" altLang="en-US"/>
          </a:p>
        </p:txBody>
      </p:sp>
      <p:sp>
        <p:nvSpPr>
          <p:cNvPr id="5" name="副标题 4"/>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8.1.3  </a:t>
            </a:r>
            <a:r>
              <a:rPr lang="zh-CN" altLang="en-US">
                <a:sym typeface="+mn-ea"/>
              </a:rPr>
              <a:t>正则表达式集锦</a:t>
            </a:r>
            <a:endParaRPr lang="zh-CN" altLang="en-US"/>
          </a:p>
        </p:txBody>
      </p:sp>
      <p:sp>
        <p:nvSpPr>
          <p:cNvPr id="3" name="内容占位符 2"/>
          <p:cNvSpPr>
            <a:spLocks noGrp="1"/>
          </p:cNvSpPr>
          <p:nvPr>
            <p:ph idx="1"/>
          </p:nvPr>
        </p:nvSpPr>
        <p:spPr>
          <a:xfrm>
            <a:off x="838200" y="1321435"/>
            <a:ext cx="10515600" cy="5278120"/>
          </a:xfrm>
        </p:spPr>
        <p:txBody>
          <a:bodyPr>
            <a:normAutofit fontScale="85000" lnSpcReduction="20000"/>
          </a:bodyPr>
          <a:lstStyle/>
          <a:p>
            <a:pPr defTabSz="914400">
              <a:lnSpc>
                <a:spcPct val="130000"/>
              </a:lnSpc>
              <a:spcBef>
                <a:spcPts val="600"/>
              </a:spcBef>
              <a:buSzPct val="70000"/>
              <a:buFont typeface="Wingdings" panose="05000000000000000000" charset="0"/>
              <a:buChar char="ü"/>
            </a:pPr>
            <a:r>
              <a:rPr lang="zh-CN" altLang="en-US" b="1" dirty="0">
                <a:latin typeface="Times New Roman" panose="02020603050405020304" pitchFamily="2" charset="0"/>
                <a:sym typeface="+mn-ea"/>
              </a:rPr>
              <a:t>'(a|b)*c'：匹配多个（包含0个）a或b，后面紧跟一个字母c。</a:t>
            </a:r>
            <a:endParaRPr lang="zh-CN" altLang="en-US" b="1" dirty="0">
              <a:latin typeface="Times New Roman" panose="02020603050405020304" pitchFamily="2" charset="0"/>
            </a:endParaRPr>
          </a:p>
          <a:p>
            <a:pPr defTabSz="914400">
              <a:lnSpc>
                <a:spcPct val="130000"/>
              </a:lnSpc>
              <a:spcBef>
                <a:spcPts val="600"/>
              </a:spcBef>
              <a:buSzPct val="70000"/>
              <a:buFont typeface="Wingdings" panose="05000000000000000000" charset="0"/>
              <a:buChar char="ü"/>
            </a:pPr>
            <a:r>
              <a:rPr lang="zh-CN" altLang="en-US" b="1" dirty="0">
                <a:latin typeface="Times New Roman" panose="02020603050405020304" pitchFamily="2" charset="0"/>
                <a:sym typeface="+mn-ea"/>
              </a:rPr>
              <a:t>'ab{1,}'：等价于'ab+'，匹配以字母a开头后面带1个至多个字母b的字符串。</a:t>
            </a:r>
            <a:endParaRPr lang="zh-CN" altLang="en-US" b="1" dirty="0">
              <a:latin typeface="Times New Roman" panose="02020603050405020304" pitchFamily="2" charset="0"/>
            </a:endParaRPr>
          </a:p>
          <a:p>
            <a:pPr defTabSz="914400">
              <a:lnSpc>
                <a:spcPct val="130000"/>
              </a:lnSpc>
              <a:spcBef>
                <a:spcPts val="600"/>
              </a:spcBef>
              <a:buSzPct val="70000"/>
              <a:buFont typeface="Wingdings" panose="05000000000000000000" charset="0"/>
              <a:buChar char="ü"/>
            </a:pPr>
            <a:r>
              <a:rPr lang="zh-CN" altLang="en-US" b="1" dirty="0">
                <a:latin typeface="Times New Roman" panose="02020603050405020304" pitchFamily="2" charset="0"/>
                <a:sym typeface="+mn-ea"/>
              </a:rPr>
              <a:t>'^[a-zA-Z]{1}([a-zA-Z0-9._]){4,19}$'：匹配长度为</a:t>
            </a:r>
            <a:r>
              <a:rPr lang="zh-CN" altLang="en-US" b="1" dirty="0">
                <a:solidFill>
                  <a:srgbClr val="FF0000"/>
                </a:solidFill>
                <a:latin typeface="Times New Roman" panose="02020603050405020304" pitchFamily="2" charset="0"/>
                <a:sym typeface="+mn-ea"/>
              </a:rPr>
              <a:t>5-20的字符串</a:t>
            </a:r>
            <a:r>
              <a:rPr lang="zh-CN" altLang="en-US" b="1" dirty="0">
                <a:latin typeface="Times New Roman" panose="02020603050405020304" pitchFamily="2" charset="0"/>
                <a:sym typeface="+mn-ea"/>
              </a:rPr>
              <a:t>，必须以字母开头并且可带字母、数字、“_”、“.”的字符串。</a:t>
            </a:r>
            <a:endParaRPr lang="zh-CN" altLang="en-US" b="1" dirty="0">
              <a:latin typeface="Times New Roman" panose="02020603050405020304" pitchFamily="2" charset="0"/>
            </a:endParaRPr>
          </a:p>
          <a:p>
            <a:pPr defTabSz="914400">
              <a:lnSpc>
                <a:spcPct val="130000"/>
              </a:lnSpc>
              <a:spcBef>
                <a:spcPts val="600"/>
              </a:spcBef>
              <a:buSzPct val="70000"/>
              <a:buFont typeface="Wingdings" panose="05000000000000000000" charset="0"/>
              <a:buChar char="ü"/>
            </a:pPr>
            <a:r>
              <a:rPr lang="zh-CN" altLang="en-US" b="1" dirty="0">
                <a:latin typeface="Times New Roman" panose="02020603050405020304" pitchFamily="2" charset="0"/>
                <a:sym typeface="+mn-ea"/>
              </a:rPr>
              <a:t>'^(\w){6,20}$'：匹配长度为6-20的字符串，可以包含字母、数字、下划线。</a:t>
            </a:r>
            <a:endParaRPr lang="zh-CN" altLang="en-US" b="1" dirty="0">
              <a:latin typeface="Times New Roman" panose="02020603050405020304" pitchFamily="2" charset="0"/>
            </a:endParaRPr>
          </a:p>
          <a:p>
            <a:pPr defTabSz="914400">
              <a:lnSpc>
                <a:spcPct val="130000"/>
              </a:lnSpc>
              <a:spcBef>
                <a:spcPts val="600"/>
              </a:spcBef>
              <a:buSzPct val="70000"/>
              <a:buFont typeface="Wingdings" panose="05000000000000000000" charset="0"/>
              <a:buChar char="ü"/>
            </a:pPr>
            <a:r>
              <a:rPr lang="zh-CN" altLang="en-US" b="1" dirty="0">
                <a:latin typeface="Times New Roman" panose="02020603050405020304" pitchFamily="2" charset="0"/>
                <a:sym typeface="+mn-ea"/>
              </a:rPr>
              <a:t>'^\d{1,3}\.\d{1,3}\.\d{1,3}\.\d{1,3}$'：检查给定字符串是否为</a:t>
            </a:r>
            <a:r>
              <a:rPr lang="zh-CN" altLang="en-US" b="1" dirty="0">
                <a:solidFill>
                  <a:srgbClr val="FF0000"/>
                </a:solidFill>
                <a:latin typeface="Times New Roman" panose="02020603050405020304" pitchFamily="2" charset="0"/>
                <a:sym typeface="+mn-ea"/>
              </a:rPr>
              <a:t>合法IP地址</a:t>
            </a:r>
            <a:r>
              <a:rPr lang="zh-CN" altLang="en-US" b="1" dirty="0">
                <a:latin typeface="Times New Roman" panose="02020603050405020304" pitchFamily="2" charset="0"/>
                <a:sym typeface="+mn-ea"/>
              </a:rPr>
              <a:t>。</a:t>
            </a:r>
            <a:endParaRPr lang="zh-CN" altLang="en-US" b="1" dirty="0">
              <a:latin typeface="Times New Roman" panose="02020603050405020304" pitchFamily="2" charset="0"/>
            </a:endParaRPr>
          </a:p>
          <a:p>
            <a:pPr defTabSz="914400">
              <a:lnSpc>
                <a:spcPct val="130000"/>
              </a:lnSpc>
              <a:spcBef>
                <a:spcPts val="600"/>
              </a:spcBef>
              <a:buSzPct val="70000"/>
              <a:buFont typeface="Wingdings" panose="05000000000000000000" charset="0"/>
              <a:buChar char="ü"/>
            </a:pPr>
            <a:r>
              <a:rPr lang="zh-CN" altLang="en-US" b="1" dirty="0">
                <a:latin typeface="Times New Roman" panose="02020603050405020304" pitchFamily="2" charset="0"/>
                <a:sym typeface="+mn-ea"/>
              </a:rPr>
              <a:t>'^(13[4-9]\d{8})|(15[01289]\d{8})$'：检查给定字符串是否为移动</a:t>
            </a:r>
            <a:r>
              <a:rPr lang="zh-CN" altLang="en-US" b="1" dirty="0">
                <a:solidFill>
                  <a:srgbClr val="FF0000"/>
                </a:solidFill>
                <a:latin typeface="Times New Roman" panose="02020603050405020304" pitchFamily="2" charset="0"/>
                <a:sym typeface="+mn-ea"/>
              </a:rPr>
              <a:t>手机号码</a:t>
            </a:r>
            <a:r>
              <a:rPr lang="zh-CN" altLang="en-US" b="1" dirty="0">
                <a:latin typeface="Times New Roman" panose="02020603050405020304" pitchFamily="2" charset="0"/>
                <a:sym typeface="+mn-ea"/>
              </a:rPr>
              <a:t>。</a:t>
            </a:r>
            <a:endParaRPr lang="zh-CN" altLang="en-US" b="1" dirty="0">
              <a:latin typeface="Times New Roman" panose="02020603050405020304" pitchFamily="2" charset="0"/>
            </a:endParaRPr>
          </a:p>
          <a:p>
            <a:pPr defTabSz="914400">
              <a:lnSpc>
                <a:spcPct val="130000"/>
              </a:lnSpc>
              <a:spcBef>
                <a:spcPts val="600"/>
              </a:spcBef>
              <a:buSzPct val="70000"/>
              <a:buFont typeface="Wingdings" panose="05000000000000000000" charset="0"/>
              <a:buChar char="ü"/>
            </a:pPr>
            <a:r>
              <a:rPr lang="zh-CN" altLang="en-US" b="1" dirty="0">
                <a:latin typeface="Times New Roman" panose="02020603050405020304" pitchFamily="2" charset="0"/>
                <a:sym typeface="+mn-ea"/>
              </a:rPr>
              <a:t>'^[a-zA-Z]+$'：检查给定字符串是否只包含英文字母大小写。</a:t>
            </a:r>
            <a:endParaRPr lang="zh-CN" altLang="en-US" b="1" dirty="0">
              <a:latin typeface="Times New Roman" panose="02020603050405020304" pitchFamily="2" charset="0"/>
            </a:endParaRPr>
          </a:p>
          <a:p>
            <a:pPr defTabSz="914400">
              <a:lnSpc>
                <a:spcPct val="130000"/>
              </a:lnSpc>
              <a:spcBef>
                <a:spcPts val="600"/>
              </a:spcBef>
              <a:buSzPct val="70000"/>
              <a:buFont typeface="Wingdings" panose="05000000000000000000" charset="0"/>
              <a:buChar char="ü"/>
            </a:pPr>
            <a:r>
              <a:rPr lang="zh-CN" altLang="en-US" b="1" dirty="0">
                <a:latin typeface="Times New Roman" panose="02020603050405020304" pitchFamily="2" charset="0"/>
                <a:sym typeface="+mn-ea"/>
              </a:rPr>
              <a:t>'^\w+@(\w+\.)+\w+$'：检查给定字符串是否为合法</a:t>
            </a:r>
            <a:r>
              <a:rPr lang="zh-CN" altLang="en-US" b="1" dirty="0">
                <a:solidFill>
                  <a:srgbClr val="FF0000"/>
                </a:solidFill>
                <a:latin typeface="Times New Roman" panose="02020603050405020304" pitchFamily="2" charset="0"/>
                <a:sym typeface="+mn-ea"/>
              </a:rPr>
              <a:t>电子邮件地</a:t>
            </a:r>
            <a:r>
              <a:rPr lang="zh-CN" altLang="en-US" b="1" dirty="0">
                <a:latin typeface="Times New Roman" panose="02020603050405020304" pitchFamily="2" charset="0"/>
                <a:sym typeface="+mn-ea"/>
              </a:rPr>
              <a:t>址。</a:t>
            </a:r>
            <a:endParaRPr lang="zh-CN" altLang="en-US" b="1" dirty="0">
              <a:latin typeface="Times New Roman" panose="02020603050405020304" pitchFamily="2" charset="0"/>
            </a:endParaRPr>
          </a:p>
          <a:p>
            <a:pPr defTabSz="914400">
              <a:lnSpc>
                <a:spcPct val="130000"/>
              </a:lnSpc>
              <a:spcBef>
                <a:spcPts val="600"/>
              </a:spcBef>
              <a:buSzPct val="70000"/>
              <a:buFont typeface="Wingdings" panose="05000000000000000000" charset="0"/>
              <a:buChar char="ü"/>
            </a:pPr>
            <a:r>
              <a:rPr lang="en-US" altLang="en-US" b="1" dirty="0">
                <a:latin typeface="Consolas" panose="020B0609020204030204" charset="0"/>
                <a:sym typeface="+mn-ea"/>
              </a:rPr>
              <a:t>r'(\w)(?!.*\1)'</a:t>
            </a:r>
            <a:r>
              <a:rPr lang="zh-CN" altLang="en-US" b="1" dirty="0">
                <a:latin typeface="Consolas" panose="020B0609020204030204" charset="0"/>
                <a:sym typeface="+mn-ea"/>
              </a:rPr>
              <a:t>：查找字符串中每个字符的</a:t>
            </a:r>
            <a:r>
              <a:rPr lang="zh-CN" altLang="en-US" b="1" dirty="0">
                <a:solidFill>
                  <a:srgbClr val="FF0000"/>
                </a:solidFill>
                <a:latin typeface="Consolas" panose="020B0609020204030204" charset="0"/>
                <a:sym typeface="+mn-ea"/>
              </a:rPr>
              <a:t>最后一次出现</a:t>
            </a:r>
            <a:r>
              <a:rPr lang="zh-CN" altLang="en-US" b="1" dirty="0">
                <a:latin typeface="Consolas" panose="020B0609020204030204" charset="0"/>
                <a:sym typeface="+mn-ea"/>
              </a:rPr>
              <a:t>。</a:t>
            </a:r>
            <a:endParaRPr lang="zh-CN" altLang="en-US" b="1" dirty="0">
              <a:latin typeface="Consolas" panose="020B0609020204030204" charset="0"/>
            </a:endParaRPr>
          </a:p>
          <a:p>
            <a:pPr defTabSz="914400">
              <a:lnSpc>
                <a:spcPct val="130000"/>
              </a:lnSpc>
              <a:spcBef>
                <a:spcPts val="600"/>
              </a:spcBef>
              <a:buSzPct val="70000"/>
              <a:buFont typeface="Wingdings" panose="05000000000000000000" charset="0"/>
              <a:buChar char="ü"/>
            </a:pPr>
            <a:r>
              <a:rPr lang="zh-CN" altLang="en-US" b="1" dirty="0">
                <a:latin typeface="Consolas" panose="020B0609020204030204" charset="0"/>
                <a:sym typeface="+mn-ea"/>
              </a:rPr>
              <a:t>r'(\w)(?=.*\1)'：查找字符串中所有重复出现的字符。</a:t>
            </a:r>
            <a:endParaRPr lang="zh-CN" altLang="en-US" b="1"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8.1.3  </a:t>
            </a:r>
            <a:r>
              <a:rPr lang="zh-CN" altLang="en-US">
                <a:sym typeface="+mn-ea"/>
              </a:rPr>
              <a:t>正则表达式集锦</a:t>
            </a:r>
            <a:endParaRPr lang="zh-CN" altLang="en-US"/>
          </a:p>
        </p:txBody>
      </p:sp>
      <p:sp>
        <p:nvSpPr>
          <p:cNvPr id="3" name="内容占位符 2"/>
          <p:cNvSpPr>
            <a:spLocks noGrp="1"/>
          </p:cNvSpPr>
          <p:nvPr>
            <p:ph idx="1"/>
          </p:nvPr>
        </p:nvSpPr>
        <p:spPr>
          <a:xfrm>
            <a:off x="838200" y="1321435"/>
            <a:ext cx="10515600" cy="5034280"/>
          </a:xfrm>
        </p:spPr>
        <p:txBody>
          <a:bodyPr>
            <a:normAutofit lnSpcReduction="10000"/>
          </a:bodyPr>
          <a:lstStyle/>
          <a:p>
            <a:pPr indent="-269875" defTabSz="914400">
              <a:lnSpc>
                <a:spcPct val="130000"/>
              </a:lnSpc>
              <a:spcBef>
                <a:spcPts val="600"/>
              </a:spcBef>
              <a:buSzPct val="70000"/>
              <a:buFont typeface="Wingdings" panose="05000000000000000000" charset="0"/>
              <a:buChar char="ü"/>
            </a:pPr>
            <a:r>
              <a:rPr lang="zh-CN" altLang="en-US" sz="2000" b="1" dirty="0">
                <a:latin typeface="Times New Roman" panose="02020603050405020304" pitchFamily="2" charset="0"/>
                <a:sym typeface="+mn-ea"/>
              </a:rPr>
              <a:t>'^(\-)?\d+(\.\d{1,2})?$'：检查给定字符串是否为最多带有2位小数的正数或负数。</a:t>
            </a:r>
            <a:endParaRPr lang="zh-CN" altLang="en-US" sz="2000" b="1" dirty="0">
              <a:latin typeface="Times New Roman" panose="02020603050405020304" pitchFamily="2" charset="0"/>
            </a:endParaRPr>
          </a:p>
          <a:p>
            <a:pPr indent="-269875" defTabSz="914400">
              <a:lnSpc>
                <a:spcPct val="130000"/>
              </a:lnSpc>
              <a:spcBef>
                <a:spcPts val="600"/>
              </a:spcBef>
              <a:buSzPct val="70000"/>
              <a:buFont typeface="Wingdings" panose="05000000000000000000" charset="0"/>
              <a:buChar char="ü"/>
            </a:pPr>
            <a:r>
              <a:rPr lang="zh-CN" altLang="en-US" sz="2000" b="1" dirty="0">
                <a:latin typeface="Times New Roman" panose="02020603050405020304" pitchFamily="2" charset="0"/>
                <a:sym typeface="+mn-ea"/>
              </a:rPr>
              <a:t>'[\u4e00-\u9fa5]'：匹配给定字符串中所有</a:t>
            </a:r>
            <a:r>
              <a:rPr lang="zh-CN" altLang="en-US" sz="2000" b="1" dirty="0">
                <a:solidFill>
                  <a:srgbClr val="FF0000"/>
                </a:solidFill>
                <a:latin typeface="Times New Roman" panose="02020603050405020304" pitchFamily="2" charset="0"/>
                <a:sym typeface="+mn-ea"/>
              </a:rPr>
              <a:t>汉字</a:t>
            </a:r>
            <a:r>
              <a:rPr lang="zh-CN" altLang="en-US" sz="2000" b="1" dirty="0">
                <a:latin typeface="Times New Roman" panose="02020603050405020304" pitchFamily="2" charset="0"/>
                <a:sym typeface="+mn-ea"/>
              </a:rPr>
              <a:t>。</a:t>
            </a:r>
            <a:endParaRPr lang="zh-CN" altLang="en-US" sz="2000" b="1" dirty="0">
              <a:latin typeface="Times New Roman" panose="02020603050405020304" pitchFamily="2" charset="0"/>
            </a:endParaRPr>
          </a:p>
          <a:p>
            <a:pPr indent="-269875" defTabSz="914400">
              <a:lnSpc>
                <a:spcPct val="130000"/>
              </a:lnSpc>
              <a:spcBef>
                <a:spcPts val="600"/>
              </a:spcBef>
              <a:buSzPct val="70000"/>
              <a:buFont typeface="Wingdings" panose="05000000000000000000" charset="0"/>
              <a:buChar char="ü"/>
            </a:pPr>
            <a:r>
              <a:rPr lang="zh-CN" altLang="en-US" sz="2000" b="1" dirty="0">
                <a:latin typeface="Times New Roman" panose="02020603050405020304" pitchFamily="2" charset="0"/>
                <a:sym typeface="+mn-ea"/>
              </a:rPr>
              <a:t>'^\d{18}|\d{15}$'：检查给定字符串是否为合法</a:t>
            </a:r>
            <a:r>
              <a:rPr lang="zh-CN" altLang="en-US" sz="2000" b="1" dirty="0">
                <a:solidFill>
                  <a:srgbClr val="FF0000"/>
                </a:solidFill>
                <a:latin typeface="Times New Roman" panose="02020603050405020304" pitchFamily="2" charset="0"/>
                <a:sym typeface="+mn-ea"/>
              </a:rPr>
              <a:t>身份证</a:t>
            </a:r>
            <a:r>
              <a:rPr lang="zh-CN" altLang="en-US" sz="2000" b="1" dirty="0">
                <a:latin typeface="Times New Roman" panose="02020603050405020304" pitchFamily="2" charset="0"/>
                <a:sym typeface="+mn-ea"/>
              </a:rPr>
              <a:t>格式。</a:t>
            </a:r>
            <a:endParaRPr lang="zh-CN" altLang="en-US" sz="2000" b="1" dirty="0">
              <a:latin typeface="Times New Roman" panose="02020603050405020304" pitchFamily="2" charset="0"/>
            </a:endParaRPr>
          </a:p>
          <a:p>
            <a:pPr indent="-269875" defTabSz="914400">
              <a:lnSpc>
                <a:spcPct val="130000"/>
              </a:lnSpc>
              <a:spcBef>
                <a:spcPts val="600"/>
              </a:spcBef>
              <a:buSzPct val="70000"/>
              <a:buFont typeface="Wingdings" panose="05000000000000000000" charset="0"/>
              <a:buChar char="ü"/>
            </a:pPr>
            <a:r>
              <a:rPr lang="zh-CN" altLang="en-US" sz="2000" b="1" dirty="0">
                <a:latin typeface="Times New Roman" panose="02020603050405020304" pitchFamily="2" charset="0"/>
                <a:sym typeface="+mn-ea"/>
              </a:rPr>
              <a:t>'\d{4}-\d{1,2}-\d{1,2}'：匹配指定格式的</a:t>
            </a:r>
            <a:r>
              <a:rPr lang="zh-CN" altLang="en-US" sz="2000" b="1" dirty="0">
                <a:solidFill>
                  <a:srgbClr val="FF0000"/>
                </a:solidFill>
                <a:latin typeface="Times New Roman" panose="02020603050405020304" pitchFamily="2" charset="0"/>
                <a:sym typeface="+mn-ea"/>
              </a:rPr>
              <a:t>日期</a:t>
            </a:r>
            <a:r>
              <a:rPr lang="zh-CN" altLang="en-US" sz="2000" b="1" dirty="0">
                <a:latin typeface="Times New Roman" panose="02020603050405020304" pitchFamily="2" charset="0"/>
                <a:sym typeface="+mn-ea"/>
              </a:rPr>
              <a:t>，例如2016-1-31。</a:t>
            </a:r>
            <a:endParaRPr lang="zh-CN" altLang="en-US" sz="2000" b="1" dirty="0">
              <a:latin typeface="Times New Roman" panose="02020603050405020304" pitchFamily="2" charset="0"/>
            </a:endParaRPr>
          </a:p>
          <a:p>
            <a:pPr indent="-269875" defTabSz="914400">
              <a:lnSpc>
                <a:spcPct val="130000"/>
              </a:lnSpc>
              <a:spcBef>
                <a:spcPts val="600"/>
              </a:spcBef>
              <a:buSzPct val="70000"/>
              <a:buFont typeface="Wingdings" panose="05000000000000000000" charset="0"/>
              <a:buChar char="ü"/>
            </a:pPr>
            <a:r>
              <a:rPr lang="zh-CN" altLang="en-US" sz="2000" b="1" dirty="0">
                <a:latin typeface="Times New Roman" panose="02020603050405020304" pitchFamily="2" charset="0"/>
                <a:sym typeface="+mn-ea"/>
              </a:rPr>
              <a:t>'^(?=.*[a-z])(?=.*[A-Z])(?=.*\d)(?=.*[,._]).{8,}$'：检查给定字符串是否为</a:t>
            </a:r>
            <a:r>
              <a:rPr lang="zh-CN" altLang="en-US" sz="2000" b="1" dirty="0">
                <a:solidFill>
                  <a:srgbClr val="FF0000"/>
                </a:solidFill>
                <a:latin typeface="Times New Roman" panose="02020603050405020304" pitchFamily="2" charset="0"/>
                <a:sym typeface="+mn-ea"/>
              </a:rPr>
              <a:t>强密码</a:t>
            </a:r>
            <a:r>
              <a:rPr lang="zh-CN" altLang="en-US" sz="2000" b="1" dirty="0">
                <a:latin typeface="Times New Roman" panose="02020603050405020304" pitchFamily="2" charset="0"/>
                <a:sym typeface="+mn-ea"/>
              </a:rPr>
              <a:t>，必须同时包含英语字母大写字母、英文小写字母、数字或特殊符号（如英文逗号、英文句号、下划线），并且长度必须至少8位。</a:t>
            </a:r>
            <a:endParaRPr lang="zh-CN" altLang="en-US" sz="2000" b="1" dirty="0">
              <a:latin typeface="Times New Roman" panose="02020603050405020304" pitchFamily="2" charset="0"/>
            </a:endParaRPr>
          </a:p>
          <a:p>
            <a:pPr indent="-269875" defTabSz="914400">
              <a:lnSpc>
                <a:spcPct val="130000"/>
              </a:lnSpc>
              <a:spcBef>
                <a:spcPts val="600"/>
              </a:spcBef>
              <a:buSzPct val="70000"/>
              <a:buFont typeface="Wingdings" panose="05000000000000000000" charset="0"/>
              <a:buChar char="ü"/>
            </a:pPr>
            <a:r>
              <a:rPr lang="zh-CN" altLang="en-US" sz="2000" b="1" dirty="0">
                <a:latin typeface="Times New Roman" panose="02020603050405020304" pitchFamily="2" charset="0"/>
                <a:sym typeface="+mn-ea"/>
              </a:rPr>
              <a:t>"(?!.*[\'\"\/;=%?]).+"：如果给定字符串中包含’、”、/、;、=、%、?则匹配失败。</a:t>
            </a:r>
            <a:endParaRPr lang="zh-CN" altLang="en-US" sz="2000" b="1" dirty="0">
              <a:latin typeface="Times New Roman" panose="02020603050405020304" pitchFamily="2" charset="0"/>
            </a:endParaRPr>
          </a:p>
          <a:p>
            <a:pPr indent="-269875" defTabSz="914400">
              <a:lnSpc>
                <a:spcPct val="130000"/>
              </a:lnSpc>
              <a:spcBef>
                <a:spcPts val="600"/>
              </a:spcBef>
              <a:buSzPct val="70000"/>
              <a:buFont typeface="Wingdings" panose="05000000000000000000" charset="0"/>
              <a:buChar char="ü"/>
            </a:pPr>
            <a:r>
              <a:rPr lang="zh-CN" altLang="en-US" sz="2000" b="1" dirty="0">
                <a:latin typeface="Times New Roman" panose="02020603050405020304" pitchFamily="2" charset="0"/>
                <a:sym typeface="+mn-ea"/>
              </a:rPr>
              <a:t>'(.)\\1+'：匹配任意字符的一次或多次重复出现。</a:t>
            </a:r>
            <a:endParaRPr lang="zh-CN" altLang="en-US" sz="2000" b="1" dirty="0">
              <a:latin typeface="Times New Roman" panose="02020603050405020304" pitchFamily="2" charset="0"/>
            </a:endParaRPr>
          </a:p>
          <a:p>
            <a:pPr indent="-269875" defTabSz="914400">
              <a:lnSpc>
                <a:spcPct val="130000"/>
              </a:lnSpc>
              <a:spcBef>
                <a:spcPts val="600"/>
              </a:spcBef>
              <a:buSzPct val="70000"/>
              <a:buFont typeface="Wingdings" panose="05000000000000000000" charset="0"/>
              <a:buChar char="ü"/>
            </a:pPr>
            <a:r>
              <a:rPr lang="zh-CN" altLang="en-US" sz="2000" b="1" dirty="0">
                <a:latin typeface="Times New Roman" panose="02020603050405020304" pitchFamily="2" charset="0"/>
                <a:sym typeface="+mn-ea"/>
              </a:rPr>
              <a:t>'((?P&lt;f&gt;\b\w+\b)\s+(?P=f))'：匹配连续出现两次的单词。</a:t>
            </a:r>
            <a:endParaRPr lang="zh-CN" altLang="en-US" sz="2000" b="1" dirty="0">
              <a:latin typeface="Times New Roman" panose="02020603050405020304" pitchFamily="2" charset="0"/>
            </a:endParaRPr>
          </a:p>
          <a:p>
            <a:pPr indent="-269875" defTabSz="914400">
              <a:lnSpc>
                <a:spcPct val="130000"/>
              </a:lnSpc>
              <a:spcBef>
                <a:spcPts val="600"/>
              </a:spcBef>
              <a:buSzPct val="70000"/>
              <a:buFont typeface="Wingdings" panose="05000000000000000000" charset="0"/>
              <a:buChar char="ü"/>
            </a:pPr>
            <a:r>
              <a:rPr lang="zh-CN" altLang="en-US" sz="2000" b="1" dirty="0">
                <a:latin typeface="Times New Roman" panose="02020603050405020304" pitchFamily="2" charset="0"/>
                <a:sym typeface="+mn-ea"/>
              </a:rPr>
              <a:t>'((?P&lt;f&gt;.)(?P=f)(?P&lt;g&gt;.)(?P=g))'：匹配</a:t>
            </a:r>
            <a:r>
              <a:rPr lang="zh-CN" altLang="en-US" sz="2000" b="1" dirty="0">
                <a:solidFill>
                  <a:srgbClr val="FF0000"/>
                </a:solidFill>
                <a:latin typeface="Times New Roman" panose="02020603050405020304" pitchFamily="2" charset="0"/>
                <a:sym typeface="+mn-ea"/>
              </a:rPr>
              <a:t>AABB</a:t>
            </a:r>
            <a:r>
              <a:rPr lang="zh-CN" altLang="en-US" sz="2000" b="1" dirty="0">
                <a:latin typeface="Times New Roman" panose="02020603050405020304" pitchFamily="2" charset="0"/>
                <a:sym typeface="+mn-ea"/>
              </a:rPr>
              <a:t>形式的成语或字母组合。</a:t>
            </a:r>
            <a:endParaRPr lang="zh-CN" altLang="en-US" sz="2000" b="1"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8.1.3  </a:t>
            </a:r>
            <a:r>
              <a:rPr lang="zh-CN" altLang="en-US">
                <a:sym typeface="+mn-ea"/>
              </a:rPr>
              <a:t>正则表达式集锦</a:t>
            </a:r>
            <a:endParaRPr lang="zh-CN" altLang="en-US"/>
          </a:p>
        </p:txBody>
      </p:sp>
      <p:sp>
        <p:nvSpPr>
          <p:cNvPr id="3" name="内容占位符 2"/>
          <p:cNvSpPr>
            <a:spLocks noGrp="1"/>
          </p:cNvSpPr>
          <p:nvPr>
            <p:ph idx="1"/>
          </p:nvPr>
        </p:nvSpPr>
        <p:spPr/>
        <p:txBody>
          <a:bodyPr/>
          <a:lstStyle/>
          <a:p>
            <a:pPr fontAlgn="auto">
              <a:lnSpc>
                <a:spcPct val="150000"/>
              </a:lnSpc>
            </a:pPr>
            <a:r>
              <a:rPr lang="zh-CN" altLang="en-US" sz="2400" b="1" dirty="0"/>
              <a:t>使用时要注意的是，</a:t>
            </a:r>
            <a:r>
              <a:rPr lang="zh-CN" altLang="en-US" sz="2400" b="1" dirty="0">
                <a:solidFill>
                  <a:srgbClr val="FF0000"/>
                </a:solidFill>
              </a:rPr>
              <a:t>正则表达式只是进行形式上的检查</a:t>
            </a:r>
            <a:r>
              <a:rPr lang="zh-CN" altLang="en-US" sz="2400" b="1" dirty="0"/>
              <a:t>，并不保证内容一定正确。</a:t>
            </a:r>
          </a:p>
          <a:p>
            <a:pPr fontAlgn="auto">
              <a:lnSpc>
                <a:spcPct val="150000"/>
              </a:lnSpc>
            </a:pPr>
            <a:r>
              <a:rPr lang="zh-CN" altLang="en-US" sz="2400" b="1" dirty="0"/>
              <a:t>例如上面的例子中，正则表达式'^\d{1,3}\.\d{1,3}\.\d{1,3}\.\d{1,3}$'可以检查字符串是否为IP地址，字符串’888.888.888.888’这样的也能通过检查，但实际上并不是有效的IP地址。</a:t>
            </a:r>
          </a:p>
          <a:p>
            <a:pPr fontAlgn="auto">
              <a:lnSpc>
                <a:spcPct val="150000"/>
              </a:lnSpc>
            </a:pPr>
            <a:r>
              <a:rPr lang="zh-CN" altLang="en-US" sz="2400" b="1" dirty="0"/>
              <a:t>同样的道理，正则表达式'^\d{18}|\d{15}$'也只负责检查字符串是否为18位或15位数字，并不保证一定是合法的身份证号。</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8.2  直接使用正则表达式模块re处理字符串</a:t>
            </a:r>
          </a:p>
        </p:txBody>
      </p:sp>
      <p:sp>
        <p:nvSpPr>
          <p:cNvPr id="3" name="内容占位符 2"/>
          <p:cNvSpPr>
            <a:spLocks noGrp="1"/>
          </p:cNvSpPr>
          <p:nvPr>
            <p:ph idx="1"/>
          </p:nvPr>
        </p:nvSpPr>
        <p:spPr/>
        <p:txBody>
          <a:bodyPr/>
          <a:lstStyle/>
          <a:p>
            <a:r>
              <a:rPr lang="en-US" altLang="x-none" sz="2400" b="1" dirty="0">
                <a:latin typeface="宋体" panose="02010600030101010101" pitchFamily="2" charset="-122"/>
                <a:sym typeface="+mn-ea"/>
              </a:rPr>
              <a:t>Python</a:t>
            </a:r>
            <a:r>
              <a:rPr lang="zh-CN" altLang="en-US" sz="2400" b="1" dirty="0">
                <a:latin typeface="宋体" panose="02010600030101010101" pitchFamily="2" charset="-122"/>
                <a:sym typeface="+mn-ea"/>
              </a:rPr>
              <a:t>标准库</a:t>
            </a:r>
            <a:r>
              <a:rPr lang="en-US" altLang="x-none" sz="2400" b="1" dirty="0">
                <a:latin typeface="宋体" panose="02010600030101010101" pitchFamily="2" charset="-122"/>
                <a:sym typeface="+mn-ea"/>
              </a:rPr>
              <a:t>re</a:t>
            </a:r>
            <a:r>
              <a:rPr lang="zh-CN" altLang="en-US" sz="2400" b="1" dirty="0">
                <a:latin typeface="宋体" panose="02010600030101010101" pitchFamily="2" charset="-122"/>
                <a:sym typeface="+mn-ea"/>
              </a:rPr>
              <a:t>模块提供了正则表达式操作所需要的功能。</a:t>
            </a:r>
            <a:endParaRPr lang="zh-CN" altLang="en-US" sz="2400" b="1"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13</a:t>
            </a:fld>
            <a:endParaRPr lang="zh-CN" altLang="en-US"/>
          </a:p>
        </p:txBody>
      </p:sp>
      <p:graphicFrame>
        <p:nvGraphicFramePr>
          <p:cNvPr id="5" name="Content Placeholder -1"/>
          <p:cNvGraphicFramePr/>
          <p:nvPr>
            <p:extLst>
              <p:ext uri="{D42A27DB-BD31-4B8C-83A1-F6EECF244321}">
                <p14:modId xmlns:p14="http://schemas.microsoft.com/office/powerpoint/2010/main" val="2521653928"/>
              </p:ext>
            </p:extLst>
          </p:nvPr>
        </p:nvGraphicFramePr>
        <p:xfrm>
          <a:off x="838200" y="1976120"/>
          <a:ext cx="9492615" cy="2527302"/>
        </p:xfrm>
        <a:graphic>
          <a:graphicData uri="http://schemas.openxmlformats.org/drawingml/2006/table">
            <a:tbl>
              <a:tblPr firstRow="1" bandRow="1">
                <a:tableStyleId>{5940675A-B579-460E-94D1-54222C63F5DA}</a:tableStyleId>
              </a:tblPr>
              <a:tblGrid>
                <a:gridCol w="3169920"/>
                <a:gridCol w="6322695"/>
              </a:tblGrid>
              <a:tr h="288925">
                <a:tc>
                  <a:txBody>
                    <a:bodyPr/>
                    <a:lstStyle/>
                    <a:p>
                      <a:pPr marL="0" indent="0" algn="ctr">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方法</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lstStyle/>
                    <a:p>
                      <a:pPr marL="0" indent="0" algn="l">
                        <a:buNone/>
                      </a:pPr>
                      <a:r>
                        <a:rPr lang="en-US" altLang="zh-CN" sz="1800" b="1" u="none" dirty="0" err="1">
                          <a:latin typeface="Times New Roman" panose="02020603050405020304" pitchFamily="2" charset="0"/>
                          <a:ea typeface="宋体" panose="02010600030101010101" pitchFamily="2" charset="-122"/>
                          <a:cs typeface="宋体" panose="02010600030101010101" pitchFamily="2" charset="-122"/>
                        </a:rPr>
                        <a:t>findall</a:t>
                      </a:r>
                      <a:r>
                        <a:rPr lang="en-US" altLang="zh-CN" sz="1800" b="1" u="none" dirty="0">
                          <a:latin typeface="Times New Roman" panose="02020603050405020304" pitchFamily="2" charset="0"/>
                          <a:ea typeface="宋体" panose="02010600030101010101" pitchFamily="2" charset="-122"/>
                          <a:cs typeface="宋体" panose="02010600030101010101" pitchFamily="2" charset="-122"/>
                        </a:rPr>
                        <a:t>(pattern, string[, flags])</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返回包含字符串中</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所有</a:t>
                      </a:r>
                      <a:r>
                        <a:rPr lang="zh-CN" altLang="en-US" sz="1800" b="1" u="none" dirty="0">
                          <a:latin typeface="宋体" panose="02010600030101010101" pitchFamily="2" charset="-122"/>
                          <a:ea typeface="宋体" panose="02010600030101010101" pitchFamily="2" charset="-122"/>
                          <a:cs typeface="宋体" panose="02010600030101010101" pitchFamily="2" charset="-122"/>
                        </a:rPr>
                        <a:t>与给定模式匹配的项的</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列表</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lstStyle/>
                    <a:p>
                      <a:pPr marL="0" indent="0" algn="l">
                        <a:buNone/>
                      </a:pPr>
                      <a:r>
                        <a:rPr lang="en-US" altLang="zh-CN" sz="1800" b="1" u="none" dirty="0">
                          <a:latin typeface="Times New Roman" panose="02020603050405020304" pitchFamily="2" charset="0"/>
                          <a:ea typeface="宋体" panose="02010600030101010101" pitchFamily="2" charset="-122"/>
                          <a:cs typeface="宋体" panose="02010600030101010101" pitchFamily="2" charset="-122"/>
                        </a:rPr>
                        <a:t>match(pattern, string[, flags])</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从字符串的</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开始处</a:t>
                      </a:r>
                      <a:r>
                        <a:rPr lang="zh-CN" altLang="en-US" sz="1800" b="1" u="none" dirty="0">
                          <a:latin typeface="宋体" panose="02010600030101010101" pitchFamily="2" charset="-122"/>
                          <a:ea typeface="宋体" panose="02010600030101010101" pitchFamily="2" charset="-122"/>
                          <a:cs typeface="宋体" panose="02010600030101010101" pitchFamily="2" charset="-122"/>
                        </a:rPr>
                        <a:t>匹配模式，返回</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match</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对</a:t>
                      </a:r>
                      <a:r>
                        <a:rPr lang="zh-CN" altLang="en-US" sz="1800" b="1" u="none" dirty="0">
                          <a:latin typeface="宋体" panose="02010600030101010101" pitchFamily="2" charset="-122"/>
                          <a:ea typeface="宋体" panose="02010600030101010101" pitchFamily="2" charset="-122"/>
                          <a:cs typeface="宋体" panose="02010600030101010101" pitchFamily="2" charset="-122"/>
                        </a:rPr>
                        <a:t>象或</a:t>
                      </a:r>
                      <a:r>
                        <a:rPr lang="en-US" altLang="zh-CN" sz="1800" b="1" u="none" dirty="0">
                          <a:latin typeface="宋体" panose="02010600030101010101" pitchFamily="2" charset="-122"/>
                          <a:ea typeface="宋体" panose="02010600030101010101" pitchFamily="2" charset="-122"/>
                          <a:cs typeface="宋体" panose="02010600030101010101" pitchFamily="2" charset="-122"/>
                        </a:rPr>
                        <a:t>None</a:t>
                      </a:r>
                      <a:endParaRPr lang="en-US" sz="1800" b="1"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lstStyle/>
                    <a:p>
                      <a:pPr marL="0" indent="0" algn="l">
                        <a:buNone/>
                      </a:pPr>
                      <a:r>
                        <a:rPr lang="en-US" altLang="zh-CN" sz="1800" b="1" u="none">
                          <a:latin typeface="Times New Roman" panose="02020603050405020304" pitchFamily="2" charset="0"/>
                          <a:ea typeface="宋体" panose="02010600030101010101" pitchFamily="2" charset="-122"/>
                          <a:cs typeface="宋体" panose="02010600030101010101" pitchFamily="2" charset="-122"/>
                        </a:rPr>
                        <a:t>search(pattern, string[, flags])</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在</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整个字符串</a:t>
                      </a:r>
                      <a:r>
                        <a:rPr lang="zh-CN" altLang="en-US" sz="1800" b="1" u="none" dirty="0">
                          <a:latin typeface="宋体" panose="02010600030101010101" pitchFamily="2" charset="-122"/>
                          <a:ea typeface="宋体" panose="02010600030101010101" pitchFamily="2" charset="-122"/>
                          <a:cs typeface="宋体" panose="02010600030101010101" pitchFamily="2" charset="-122"/>
                        </a:rPr>
                        <a:t>中寻找模式，返回</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match</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对</a:t>
                      </a:r>
                      <a:r>
                        <a:rPr lang="zh-CN" altLang="en-US" sz="1800" b="1" u="none" dirty="0">
                          <a:latin typeface="宋体" panose="02010600030101010101" pitchFamily="2" charset="-122"/>
                          <a:ea typeface="宋体" panose="02010600030101010101" pitchFamily="2" charset="-122"/>
                          <a:cs typeface="宋体" panose="02010600030101010101" pitchFamily="2" charset="-122"/>
                        </a:rPr>
                        <a:t>象或</a:t>
                      </a:r>
                      <a:r>
                        <a:rPr lang="en-US" altLang="zh-CN" sz="1800" b="1" u="none" dirty="0">
                          <a:latin typeface="宋体" panose="02010600030101010101" pitchFamily="2" charset="-122"/>
                          <a:ea typeface="宋体" panose="02010600030101010101" pitchFamily="2" charset="-122"/>
                          <a:cs typeface="宋体" panose="02010600030101010101" pitchFamily="2" charset="-122"/>
                        </a:rPr>
                        <a:t>None</a:t>
                      </a:r>
                      <a:endParaRPr lang="en-US" sz="1800" b="1"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lstStyle/>
                    <a:p>
                      <a:pPr marL="0" indent="0" algn="l">
                        <a:buNone/>
                      </a:pPr>
                      <a:r>
                        <a:rPr lang="en-US" altLang="zh-CN" sz="1800" b="1" u="none">
                          <a:latin typeface="Times New Roman" panose="02020603050405020304" pitchFamily="2" charset="0"/>
                          <a:ea typeface="宋体" panose="02010600030101010101" pitchFamily="2" charset="-122"/>
                          <a:cs typeface="宋体" panose="02010600030101010101" pitchFamily="2" charset="-122"/>
                        </a:rPr>
                        <a:t>split(pattern, string[, maxsplit=0])</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根据模式匹配项</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分隔</a:t>
                      </a:r>
                      <a:r>
                        <a:rPr lang="zh-CN" altLang="en-US" sz="1800" b="1" u="none" dirty="0">
                          <a:latin typeface="宋体" panose="02010600030101010101" pitchFamily="2" charset="-122"/>
                          <a:ea typeface="宋体" panose="02010600030101010101" pitchFamily="2" charset="-122"/>
                          <a:cs typeface="宋体" panose="02010600030101010101" pitchFamily="2" charset="-122"/>
                        </a:rPr>
                        <a:t>字符</a:t>
                      </a:r>
                      <a:r>
                        <a:rPr lang="zh-CN" altLang="en-US" sz="1800" b="1" u="none" dirty="0" smtClean="0">
                          <a:latin typeface="宋体" panose="02010600030101010101" pitchFamily="2" charset="-122"/>
                          <a:ea typeface="宋体" panose="02010600030101010101" pitchFamily="2" charset="-122"/>
                          <a:cs typeface="宋体" panose="02010600030101010101" pitchFamily="2" charset="-122"/>
                        </a:rPr>
                        <a:t>串，结果为</a:t>
                      </a:r>
                      <a:r>
                        <a:rPr lang="zh-CN" altLang="en-US" sz="1800" b="1" u="none" dirty="0" smtClean="0">
                          <a:solidFill>
                            <a:srgbClr val="0070C0"/>
                          </a:solidFill>
                          <a:latin typeface="宋体" panose="02010600030101010101" pitchFamily="2" charset="-122"/>
                          <a:ea typeface="宋体" panose="02010600030101010101" pitchFamily="2" charset="-122"/>
                          <a:cs typeface="宋体" panose="02010600030101010101" pitchFamily="2" charset="-122"/>
                        </a:rPr>
                        <a:t>列表</a:t>
                      </a:r>
                      <a:endParaRPr lang="zh-CN" altLang="en-US" sz="1800" b="1" u="none" dirty="0">
                        <a:solidFill>
                          <a:srgbClr val="0070C0"/>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8485">
                <a:tc>
                  <a:txBody>
                    <a:bodyPr/>
                    <a:lstStyle/>
                    <a:p>
                      <a:pPr marL="0" indent="0" algn="l">
                        <a:buNone/>
                      </a:pPr>
                      <a:r>
                        <a:rPr lang="en-US" altLang="zh-CN" sz="1800" b="1" u="none" dirty="0">
                          <a:latin typeface="Times New Roman" panose="02020603050405020304" pitchFamily="2" charset="0"/>
                          <a:ea typeface="宋体" panose="02010600030101010101" pitchFamily="2" charset="-122"/>
                          <a:cs typeface="宋体" panose="02010600030101010101" pitchFamily="2" charset="-122"/>
                        </a:rPr>
                        <a:t>sub(pat, </a:t>
                      </a:r>
                      <a:r>
                        <a:rPr lang="en-US" altLang="zh-CN" sz="1800" b="1" u="none" dirty="0" err="1">
                          <a:latin typeface="Times New Roman" panose="02020603050405020304" pitchFamily="2" charset="0"/>
                          <a:ea typeface="宋体" panose="02010600030101010101" pitchFamily="2" charset="-122"/>
                          <a:cs typeface="宋体" panose="02010600030101010101" pitchFamily="2" charset="-122"/>
                        </a:rPr>
                        <a:t>repl</a:t>
                      </a:r>
                      <a:r>
                        <a:rPr lang="en-US" altLang="zh-CN" sz="1800" b="1" u="none" dirty="0">
                          <a:latin typeface="Times New Roman" panose="02020603050405020304" pitchFamily="2" charset="0"/>
                          <a:ea typeface="宋体" panose="02010600030101010101" pitchFamily="2" charset="-122"/>
                          <a:cs typeface="宋体" panose="02010600030101010101" pitchFamily="2" charset="-122"/>
                        </a:rPr>
                        <a:t>, string[, count=0])</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将字符串中所有与</a:t>
                      </a:r>
                      <a:r>
                        <a:rPr lang="en-US" altLang="zh-CN" sz="1800" b="1" u="none" dirty="0">
                          <a:latin typeface="宋体" panose="02010600030101010101" pitchFamily="2" charset="-122"/>
                          <a:ea typeface="宋体" panose="02010600030101010101" pitchFamily="2" charset="-122"/>
                          <a:cs typeface="宋体" panose="02010600030101010101" pitchFamily="2" charset="-122"/>
                        </a:rPr>
                        <a:t>pat</a:t>
                      </a:r>
                      <a:r>
                        <a:rPr lang="zh-CN" altLang="en-US" sz="1800" b="1" u="none" dirty="0">
                          <a:latin typeface="宋体" panose="02010600030101010101" pitchFamily="2" charset="-122"/>
                          <a:ea typeface="宋体" panose="02010600030101010101" pitchFamily="2" charset="-122"/>
                          <a:cs typeface="宋体" panose="02010600030101010101" pitchFamily="2" charset="-122"/>
                        </a:rPr>
                        <a:t>匹配的项用</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repl</a:t>
                      </a:r>
                      <a:r>
                        <a:rPr lang="zh-CN" altLang="en-US" sz="1800" b="1" u="none" dirty="0">
                          <a:latin typeface="宋体" panose="02010600030101010101" pitchFamily="2" charset="-122"/>
                          <a:ea typeface="宋体" panose="02010600030101010101" pitchFamily="2" charset="-122"/>
                          <a:cs typeface="宋体" panose="02010600030101010101" pitchFamily="2" charset="-122"/>
                        </a:rPr>
                        <a:t>替换，</a:t>
                      </a:r>
                      <a:r>
                        <a:rPr lang="zh-CN" altLang="en-US"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返回新字符串</a:t>
                      </a:r>
                      <a:r>
                        <a:rPr lang="zh-CN" altLang="en-US" sz="1800" b="1" u="none" dirty="0">
                          <a:latin typeface="宋体" panose="02010600030101010101" pitchFamily="2" charset="-122"/>
                          <a:ea typeface="宋体" panose="02010600030101010101" pitchFamily="2" charset="-122"/>
                          <a:cs typeface="宋体" panose="02010600030101010101" pitchFamily="2" charset="-122"/>
                        </a:rPr>
                        <a:t>，</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repl</a:t>
                      </a:r>
                      <a:r>
                        <a:rPr lang="zh-CN" altLang="en-US" sz="1800" b="1" u="none" dirty="0">
                          <a:latin typeface="宋体" panose="02010600030101010101" pitchFamily="2" charset="-122"/>
                          <a:ea typeface="宋体" panose="02010600030101010101" pitchFamily="2" charset="-122"/>
                          <a:cs typeface="宋体" panose="02010600030101010101" pitchFamily="2" charset="-122"/>
                        </a:rPr>
                        <a:t>可以是字符串或返回字符串的可调用对象，作用于每个匹配的</a:t>
                      </a:r>
                      <a:r>
                        <a:rPr lang="en-US" altLang="zh-CN" sz="1800" b="1" u="none" dirty="0">
                          <a:latin typeface="宋体" panose="02010600030101010101" pitchFamily="2" charset="-122"/>
                          <a:ea typeface="宋体" panose="02010600030101010101" pitchFamily="2" charset="-122"/>
                          <a:cs typeface="宋体" panose="02010600030101010101" pitchFamily="2" charset="-122"/>
                        </a:rPr>
                        <a:t>match</a:t>
                      </a:r>
                      <a:r>
                        <a:rPr lang="zh-CN" altLang="en-US" sz="1800" b="1" u="none" dirty="0">
                          <a:latin typeface="宋体" panose="02010600030101010101" pitchFamily="2" charset="-122"/>
                          <a:ea typeface="宋体" panose="02010600030101010101" pitchFamily="2" charset="-122"/>
                          <a:cs typeface="宋体" panose="02010600030101010101" pitchFamily="2" charset="-122"/>
                        </a:rPr>
                        <a:t>对象</a:t>
                      </a:r>
                      <a:endParaRPr lang="en-US" sz="1800" b="1"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8.2  直接使用正则表达式模块re处理字符串</a:t>
            </a:r>
            <a:endParaRPr lang="zh-CN" altLang="en-US"/>
          </a:p>
        </p:txBody>
      </p:sp>
      <p:sp>
        <p:nvSpPr>
          <p:cNvPr id="3" name="内容占位符 2"/>
          <p:cNvSpPr>
            <a:spLocks noGrp="1"/>
          </p:cNvSpPr>
          <p:nvPr>
            <p:ph idx="1"/>
          </p:nvPr>
        </p:nvSpPr>
        <p:spPr>
          <a:xfrm>
            <a:off x="838200" y="1321435"/>
            <a:ext cx="11028680" cy="4639945"/>
          </a:xfrm>
        </p:spPr>
        <p:txBody>
          <a:bodyPr>
            <a:normAutofit/>
          </a:bodyPr>
          <a:lstStyle/>
          <a:p>
            <a:pPr fontAlgn="auto">
              <a:lnSpc>
                <a:spcPct val="150000"/>
              </a:lnSpc>
              <a:spcBef>
                <a:spcPts val="400"/>
              </a:spcBef>
            </a:pPr>
            <a:r>
              <a:rPr lang="zh-CN" altLang="en-US" sz="2400" b="1" dirty="0"/>
              <a:t>其中函数参数“flags”的值可以是下面几个</a:t>
            </a:r>
            <a:r>
              <a:rPr lang="zh-CN" altLang="en-US" sz="2400" b="1" dirty="0">
                <a:sym typeface="+mn-ea"/>
              </a:rPr>
              <a:t>的不同组合（使用“|”进行组合）：</a:t>
            </a:r>
            <a:endParaRPr lang="zh-CN" altLang="en-US" sz="2400" b="1" dirty="0"/>
          </a:p>
          <a:p>
            <a:pPr fontAlgn="auto">
              <a:lnSpc>
                <a:spcPct val="150000"/>
              </a:lnSpc>
              <a:spcBef>
                <a:spcPts val="400"/>
              </a:spcBef>
              <a:buFont typeface="Wingdings" panose="05000000000000000000" charset="0"/>
              <a:buChar char=""/>
            </a:pPr>
            <a:r>
              <a:rPr lang="zh-CN" altLang="en-US" sz="2000" b="1" dirty="0"/>
              <a:t>re.I（注意是大写字母I，不是数字1，表示忽略大小写）</a:t>
            </a:r>
          </a:p>
          <a:p>
            <a:pPr fontAlgn="auto">
              <a:lnSpc>
                <a:spcPct val="150000"/>
              </a:lnSpc>
              <a:spcBef>
                <a:spcPts val="400"/>
              </a:spcBef>
              <a:buFont typeface="Wingdings" panose="05000000000000000000" charset="0"/>
              <a:buChar char=""/>
            </a:pPr>
            <a:r>
              <a:rPr lang="zh-CN" altLang="en-US" sz="2000" b="1" dirty="0"/>
              <a:t>re.L（支持本地字符集的字符）</a:t>
            </a:r>
          </a:p>
          <a:p>
            <a:pPr fontAlgn="auto">
              <a:lnSpc>
                <a:spcPct val="150000"/>
              </a:lnSpc>
              <a:spcBef>
                <a:spcPts val="400"/>
              </a:spcBef>
              <a:buFont typeface="Wingdings" panose="05000000000000000000" charset="0"/>
              <a:buChar char=""/>
            </a:pPr>
            <a:r>
              <a:rPr lang="zh-CN" altLang="en-US" sz="2000" b="1" dirty="0"/>
              <a:t>re.M（多行匹配模式）</a:t>
            </a:r>
          </a:p>
          <a:p>
            <a:pPr fontAlgn="auto">
              <a:lnSpc>
                <a:spcPct val="150000"/>
              </a:lnSpc>
              <a:spcBef>
                <a:spcPts val="400"/>
              </a:spcBef>
              <a:buFont typeface="Wingdings" panose="05000000000000000000" charset="0"/>
              <a:buChar char=""/>
            </a:pPr>
            <a:r>
              <a:rPr lang="zh-CN" altLang="en-US" sz="2000" b="1" dirty="0"/>
              <a:t>re.S（使元字符“.”匹配任意字符，包括换行符）</a:t>
            </a:r>
          </a:p>
          <a:p>
            <a:pPr fontAlgn="auto">
              <a:lnSpc>
                <a:spcPct val="150000"/>
              </a:lnSpc>
              <a:spcBef>
                <a:spcPts val="400"/>
              </a:spcBef>
              <a:buFont typeface="Wingdings" panose="05000000000000000000" charset="0"/>
              <a:buChar char=""/>
            </a:pPr>
            <a:r>
              <a:rPr lang="zh-CN" altLang="en-US" sz="2000" b="1" dirty="0"/>
              <a:t>re.U（匹配Unicode字符）</a:t>
            </a:r>
          </a:p>
          <a:p>
            <a:pPr fontAlgn="auto">
              <a:lnSpc>
                <a:spcPct val="150000"/>
              </a:lnSpc>
              <a:spcBef>
                <a:spcPts val="400"/>
              </a:spcBef>
              <a:buFont typeface="Wingdings" panose="05000000000000000000" charset="0"/>
              <a:buChar char=""/>
            </a:pPr>
            <a:r>
              <a:rPr lang="zh-CN" altLang="en-US" sz="2000" b="1" dirty="0"/>
              <a:t>re.X（忽略模式中的空格，并可以使用#注释）</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8.2  直接使用正则表达式模块re处理字符串</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15</a:t>
            </a:fld>
            <a:endParaRPr lang="zh-CN" altLang="en-US"/>
          </a:p>
        </p:txBody>
      </p:sp>
      <p:sp>
        <p:nvSpPr>
          <p:cNvPr id="103426" name="文本占位符 53250"/>
          <p:cNvSpPr>
            <a:spLocks noGrp="1"/>
          </p:cNvSpPr>
          <p:nvPr>
            <p:ph idx="1"/>
          </p:nvPr>
        </p:nvSpPr>
        <p:spPr>
          <a:xfrm>
            <a:off x="838200" y="1321435"/>
            <a:ext cx="10515600" cy="5060315"/>
          </a:xfrm>
        </p:spPr>
        <p:txBody>
          <a:bodyPr anchor="t">
            <a:normAutofit fontScale="85000" lnSpcReduction="20000"/>
          </a:bodyPr>
          <a:lstStyle/>
          <a:p>
            <a:pPr defTabSz="914400">
              <a:lnSpc>
                <a:spcPct val="100000"/>
              </a:lnSpc>
              <a:spcBef>
                <a:spcPts val="600"/>
              </a:spcBef>
              <a:buSzPct val="70000"/>
              <a:buFont typeface="Wingdings" panose="05000000000000000000" pitchFamily="2" charset="2"/>
              <a:buNone/>
            </a:pPr>
            <a:r>
              <a:rPr lang="en-US" altLang="zh-CN" sz="2000" b="1" dirty="0">
                <a:latin typeface="Consolas" panose="020B0609020204030204" charset="0"/>
              </a:rPr>
              <a:t>&gt;&gt;&gt; import re                            #</a:t>
            </a:r>
            <a:r>
              <a:rPr lang="en-US" altLang="zh-CN" sz="2000" b="1" dirty="0" err="1">
                <a:latin typeface="Consolas" panose="020B0609020204030204" charset="0"/>
              </a:rPr>
              <a:t>导入re模块</a:t>
            </a:r>
            <a:endParaRPr lang="en-US" altLang="zh-CN" sz="2000" b="1" dirty="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b="1" dirty="0">
                <a:latin typeface="Consolas" panose="020B0609020204030204" charset="0"/>
              </a:rPr>
              <a:t>&gt;&gt;&gt; text = 'alpha. beta....gamma delta'  #</a:t>
            </a:r>
            <a:r>
              <a:rPr lang="en-US" altLang="zh-CN" sz="2000" b="1" dirty="0" err="1">
                <a:latin typeface="Consolas" panose="020B0609020204030204" charset="0"/>
              </a:rPr>
              <a:t>测试用的字符串</a:t>
            </a:r>
            <a:endParaRPr lang="en-US" altLang="zh-CN" sz="2000" b="1" dirty="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b="1" dirty="0">
                <a:latin typeface="Consolas" panose="020B0609020204030204" charset="0"/>
              </a:rPr>
              <a:t>&gt;&gt;&gt; </a:t>
            </a:r>
            <a:r>
              <a:rPr lang="en-US" altLang="zh-CN" sz="2000" b="1" dirty="0" err="1">
                <a:latin typeface="Consolas" panose="020B0609020204030204" charset="0"/>
              </a:rPr>
              <a:t>re.split</a:t>
            </a:r>
            <a:r>
              <a:rPr lang="en-US" altLang="zh-CN" sz="2000" b="1" dirty="0">
                <a:latin typeface="Consolas" panose="020B0609020204030204" charset="0"/>
              </a:rPr>
              <a:t>('[\. ]+', text)             #</a:t>
            </a:r>
            <a:r>
              <a:rPr lang="en-US" altLang="zh-CN" sz="2000" b="1" dirty="0" err="1">
                <a:latin typeface="Consolas" panose="020B0609020204030204" charset="0"/>
              </a:rPr>
              <a:t>使用指定字符作为分隔符进行分隔</a:t>
            </a:r>
            <a:endParaRPr lang="en-US" altLang="zh-CN" sz="2000" b="1" dirty="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b="1" dirty="0">
                <a:solidFill>
                  <a:srgbClr val="00B0F0"/>
                </a:solidFill>
                <a:latin typeface="Consolas" panose="020B0609020204030204" charset="0"/>
              </a:rPr>
              <a:t>['alpha', 'beta', 'gamma', 'delta']</a:t>
            </a:r>
          </a:p>
          <a:p>
            <a:pPr defTabSz="914400">
              <a:lnSpc>
                <a:spcPct val="100000"/>
              </a:lnSpc>
              <a:spcBef>
                <a:spcPts val="600"/>
              </a:spcBef>
              <a:buSzPct val="70000"/>
              <a:buFont typeface="Wingdings" panose="05000000000000000000" pitchFamily="2" charset="2"/>
              <a:buNone/>
            </a:pPr>
            <a:r>
              <a:rPr lang="en-US" altLang="zh-CN" sz="2000" b="1" dirty="0">
                <a:latin typeface="Consolas" panose="020B0609020204030204" charset="0"/>
              </a:rPr>
              <a:t>&gt;&gt;&gt; </a:t>
            </a:r>
            <a:r>
              <a:rPr lang="en-US" altLang="zh-CN" sz="2000" b="1" dirty="0" err="1">
                <a:latin typeface="Consolas" panose="020B0609020204030204" charset="0"/>
              </a:rPr>
              <a:t>re.split</a:t>
            </a:r>
            <a:r>
              <a:rPr lang="en-US" altLang="zh-CN" sz="2000" b="1" dirty="0">
                <a:latin typeface="Consolas" panose="020B0609020204030204" charset="0"/>
              </a:rPr>
              <a:t>('[\. ]+', text, </a:t>
            </a:r>
            <a:r>
              <a:rPr lang="en-US" altLang="zh-CN" sz="2000" b="1" dirty="0" err="1">
                <a:latin typeface="Consolas" panose="020B0609020204030204" charset="0"/>
              </a:rPr>
              <a:t>maxsplit</a:t>
            </a:r>
            <a:r>
              <a:rPr lang="en-US" altLang="zh-CN" sz="2000" b="1" dirty="0">
                <a:latin typeface="Consolas" panose="020B0609020204030204" charset="0"/>
              </a:rPr>
              <a:t>=2) #最多分隔2次</a:t>
            </a:r>
          </a:p>
          <a:p>
            <a:pPr defTabSz="914400">
              <a:lnSpc>
                <a:spcPct val="100000"/>
              </a:lnSpc>
              <a:spcBef>
                <a:spcPts val="600"/>
              </a:spcBef>
              <a:buSzPct val="70000"/>
              <a:buFont typeface="Wingdings" panose="05000000000000000000" pitchFamily="2" charset="2"/>
              <a:buNone/>
            </a:pPr>
            <a:r>
              <a:rPr lang="en-US" altLang="zh-CN" sz="2000" b="1" dirty="0">
                <a:solidFill>
                  <a:srgbClr val="00B0F0"/>
                </a:solidFill>
                <a:latin typeface="Consolas" panose="020B0609020204030204" charset="0"/>
              </a:rPr>
              <a:t>['alpha', 'beta', 'gamma delta']</a:t>
            </a:r>
          </a:p>
          <a:p>
            <a:pPr defTabSz="914400">
              <a:lnSpc>
                <a:spcPct val="100000"/>
              </a:lnSpc>
              <a:spcBef>
                <a:spcPts val="600"/>
              </a:spcBef>
              <a:buSzPct val="70000"/>
              <a:buFont typeface="Wingdings" panose="05000000000000000000" pitchFamily="2" charset="2"/>
              <a:buNone/>
            </a:pPr>
            <a:r>
              <a:rPr lang="en-US" altLang="zh-CN" sz="2000" b="1" dirty="0">
                <a:latin typeface="Consolas" panose="020B0609020204030204" charset="0"/>
              </a:rPr>
              <a:t>&gt;&gt;&gt; </a:t>
            </a:r>
            <a:r>
              <a:rPr lang="en-US" altLang="zh-CN" sz="2000" b="1" dirty="0" err="1">
                <a:latin typeface="Consolas" panose="020B0609020204030204" charset="0"/>
              </a:rPr>
              <a:t>re.split</a:t>
            </a:r>
            <a:r>
              <a:rPr lang="en-US" altLang="zh-CN" sz="2000" b="1" dirty="0">
                <a:latin typeface="Consolas" panose="020B0609020204030204" charset="0"/>
              </a:rPr>
              <a:t>('[\. ]+', text, </a:t>
            </a:r>
            <a:r>
              <a:rPr lang="en-US" altLang="zh-CN" sz="2000" b="1" dirty="0" err="1">
                <a:latin typeface="Consolas" panose="020B0609020204030204" charset="0"/>
              </a:rPr>
              <a:t>maxsplit</a:t>
            </a:r>
            <a:r>
              <a:rPr lang="en-US" altLang="zh-CN" sz="2000" b="1" dirty="0">
                <a:latin typeface="Consolas" panose="020B0609020204030204" charset="0"/>
              </a:rPr>
              <a:t>=1) #最多分隔1次</a:t>
            </a:r>
          </a:p>
          <a:p>
            <a:pPr defTabSz="914400">
              <a:lnSpc>
                <a:spcPct val="100000"/>
              </a:lnSpc>
              <a:spcBef>
                <a:spcPts val="600"/>
              </a:spcBef>
              <a:buSzPct val="70000"/>
              <a:buFont typeface="Wingdings" panose="05000000000000000000" pitchFamily="2" charset="2"/>
              <a:buNone/>
            </a:pPr>
            <a:r>
              <a:rPr lang="en-US" altLang="zh-CN" sz="2000" b="1" dirty="0">
                <a:solidFill>
                  <a:srgbClr val="00B0F0"/>
                </a:solidFill>
                <a:latin typeface="Consolas" panose="020B0609020204030204" charset="0"/>
              </a:rPr>
              <a:t>['alpha', 'beta....gamma delta']</a:t>
            </a:r>
          </a:p>
          <a:p>
            <a:pPr defTabSz="914400">
              <a:lnSpc>
                <a:spcPct val="100000"/>
              </a:lnSpc>
              <a:spcBef>
                <a:spcPts val="600"/>
              </a:spcBef>
              <a:buSzPct val="70000"/>
              <a:buFont typeface="Wingdings" panose="05000000000000000000" pitchFamily="2" charset="2"/>
              <a:buNone/>
            </a:pPr>
            <a:r>
              <a:rPr lang="en-US" altLang="zh-CN" sz="2000" b="1" dirty="0">
                <a:latin typeface="Consolas" panose="020B0609020204030204" charset="0"/>
              </a:rPr>
              <a:t>&gt;&gt;&gt; pat = '[a-</a:t>
            </a:r>
            <a:r>
              <a:rPr lang="en-US" altLang="zh-CN" sz="2000" b="1" dirty="0" err="1">
                <a:latin typeface="Consolas" panose="020B0609020204030204" charset="0"/>
              </a:rPr>
              <a:t>zA</a:t>
            </a:r>
            <a:r>
              <a:rPr lang="en-US" altLang="zh-CN" sz="2000" b="1" dirty="0">
                <a:latin typeface="Consolas" panose="020B0609020204030204" charset="0"/>
              </a:rPr>
              <a:t>-Z]+'</a:t>
            </a:r>
          </a:p>
          <a:p>
            <a:pPr defTabSz="914400">
              <a:lnSpc>
                <a:spcPct val="100000"/>
              </a:lnSpc>
              <a:spcBef>
                <a:spcPts val="600"/>
              </a:spcBef>
              <a:buSzPct val="70000"/>
              <a:buFont typeface="Wingdings" panose="05000000000000000000" pitchFamily="2" charset="2"/>
              <a:buNone/>
            </a:pPr>
            <a:r>
              <a:rPr lang="en-US" altLang="zh-CN" sz="2000" b="1" dirty="0">
                <a:latin typeface="Consolas" panose="020B0609020204030204" charset="0"/>
              </a:rPr>
              <a:t>&gt;&gt;&gt; </a:t>
            </a:r>
            <a:r>
              <a:rPr lang="en-US" altLang="zh-CN" sz="2000" b="1" dirty="0" err="1">
                <a:latin typeface="Consolas" panose="020B0609020204030204" charset="0"/>
              </a:rPr>
              <a:t>re.findall</a:t>
            </a:r>
            <a:r>
              <a:rPr lang="en-US" altLang="zh-CN" sz="2000" b="1" dirty="0">
                <a:latin typeface="Consolas" panose="020B0609020204030204" charset="0"/>
              </a:rPr>
              <a:t>(pat, text)                #</a:t>
            </a:r>
            <a:r>
              <a:rPr lang="en-US" altLang="zh-CN" sz="2000" b="1" dirty="0" err="1">
                <a:latin typeface="Consolas" panose="020B0609020204030204" charset="0"/>
              </a:rPr>
              <a:t>查找所有单词</a:t>
            </a:r>
            <a:endParaRPr lang="en-US" altLang="zh-CN" sz="2000" b="1" dirty="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b="1" dirty="0">
                <a:solidFill>
                  <a:srgbClr val="00B0F0"/>
                </a:solidFill>
                <a:latin typeface="Consolas" panose="020B0609020204030204" charset="0"/>
              </a:rPr>
              <a:t>['alpha', 'beta', 'gamma', 'delta</a:t>
            </a:r>
            <a:r>
              <a:rPr lang="en-US" altLang="zh-CN" sz="2000" b="1" dirty="0" smtClean="0">
                <a:solidFill>
                  <a:srgbClr val="00B0F0"/>
                </a:solidFill>
                <a:latin typeface="Consolas" panose="020B0609020204030204" charset="0"/>
              </a:rPr>
              <a:t>']</a:t>
            </a:r>
          </a:p>
          <a:p>
            <a:pPr marL="171450" indent="0" algn="just">
              <a:spcAft>
                <a:spcPts val="0"/>
              </a:spcAft>
              <a:buNone/>
              <a:defRPr/>
            </a:pPr>
            <a:r>
              <a:rPr lang="x-none" altLang="zh-CN" sz="2000" b="1" kern="100" dirty="0">
                <a:latin typeface="Times New Roman" panose="02020603050405020304" pitchFamily="18" charset="0"/>
              </a:rPr>
              <a:t>&gt;&gt;&gt; re.findall('d', 'godness')   #</a:t>
            </a:r>
            <a:r>
              <a:rPr lang="zh-CN" altLang="zh-CN" sz="2000" b="1" kern="100" dirty="0">
                <a:latin typeface="Times New Roman" panose="02020603050405020304" pitchFamily="18" charset="0"/>
              </a:rPr>
              <a:t>输出：</a:t>
            </a:r>
            <a:r>
              <a:rPr lang="x-none" altLang="zh-CN" sz="2000" b="1" kern="100" dirty="0">
                <a:latin typeface="Times New Roman" panose="02020603050405020304" pitchFamily="18" charset="0"/>
              </a:rPr>
              <a:t>['d']</a:t>
            </a:r>
            <a:endParaRPr lang="en-US" altLang="zh-CN" sz="2000" b="1" kern="100" dirty="0">
              <a:latin typeface="Times New Roman" panose="02020603050405020304" pitchFamily="18" charset="0"/>
            </a:endParaRPr>
          </a:p>
          <a:p>
            <a:pPr marL="171450" indent="0" algn="just">
              <a:spcAft>
                <a:spcPts val="0"/>
              </a:spcAft>
              <a:buNone/>
              <a:defRPr/>
            </a:pPr>
            <a:r>
              <a:rPr lang="en-US" altLang="zh-CN" sz="2000" b="1" kern="100" dirty="0">
                <a:latin typeface="Times New Roman" panose="02020603050405020304" pitchFamily="18" charset="0"/>
              </a:rPr>
              <a:t>&gt;&gt;&gt; </a:t>
            </a:r>
            <a:r>
              <a:rPr lang="en-US" altLang="zh-CN" sz="2000" b="1" kern="100" dirty="0" err="1">
                <a:latin typeface="Times New Roman" panose="02020603050405020304" pitchFamily="18" charset="0"/>
              </a:rPr>
              <a:t>re.search</a:t>
            </a:r>
            <a:r>
              <a:rPr lang="en-US" altLang="zh-CN" sz="2000" b="1" kern="100" dirty="0">
                <a:latin typeface="Times New Roman" panose="02020603050405020304" pitchFamily="18" charset="0"/>
              </a:rPr>
              <a:t>('d', '</a:t>
            </a:r>
            <a:r>
              <a:rPr lang="en-US" altLang="zh-CN" sz="2000" b="1" kern="100" dirty="0" err="1">
                <a:latin typeface="Times New Roman" panose="02020603050405020304" pitchFamily="18" charset="0"/>
              </a:rPr>
              <a:t>godness</a:t>
            </a:r>
            <a:r>
              <a:rPr lang="en-US" altLang="zh-CN" sz="2000" b="1" kern="100" dirty="0">
                <a:latin typeface="Times New Roman" panose="02020603050405020304" pitchFamily="18" charset="0"/>
              </a:rPr>
              <a:t>'))</a:t>
            </a:r>
          </a:p>
          <a:p>
            <a:pPr marL="171450" indent="0" algn="just">
              <a:spcAft>
                <a:spcPts val="0"/>
              </a:spcAft>
              <a:buNone/>
              <a:defRPr/>
            </a:pPr>
            <a:r>
              <a:rPr lang="en-US" altLang="zh-CN" sz="2000" b="1" kern="100" dirty="0">
                <a:latin typeface="Times New Roman" panose="02020603050405020304" pitchFamily="18" charset="0"/>
              </a:rPr>
              <a:t>&lt;</a:t>
            </a:r>
            <a:r>
              <a:rPr lang="en-US" altLang="zh-CN" sz="2000" b="1" kern="100" dirty="0" err="1">
                <a:latin typeface="Times New Roman" panose="02020603050405020304" pitchFamily="18" charset="0"/>
              </a:rPr>
              <a:t>re.Match</a:t>
            </a:r>
            <a:r>
              <a:rPr lang="en-US" altLang="zh-CN" sz="2000" b="1" kern="100" dirty="0">
                <a:latin typeface="Times New Roman" panose="02020603050405020304" pitchFamily="18" charset="0"/>
              </a:rPr>
              <a:t> object; span=(2, 3), match='d</a:t>
            </a:r>
            <a:r>
              <a:rPr lang="en-US" altLang="zh-CN" sz="2000" b="1" kern="100" dirty="0" smtClean="0">
                <a:latin typeface="Times New Roman" panose="02020603050405020304" pitchFamily="18" charset="0"/>
              </a:rPr>
              <a:t>'&gt;</a:t>
            </a:r>
          </a:p>
          <a:p>
            <a:pPr marL="171450" indent="0">
              <a:spcAft>
                <a:spcPts val="0"/>
              </a:spcAft>
              <a:buNone/>
              <a:defRPr/>
            </a:pPr>
            <a:r>
              <a:rPr lang="en-US" altLang="zh-CN" sz="2000" dirty="0" smtClean="0"/>
              <a:t>m=</a:t>
            </a:r>
            <a:r>
              <a:rPr lang="en-US" altLang="zh-CN" sz="2000" dirty="0" err="1" smtClean="0"/>
              <a:t>re.match</a:t>
            </a:r>
            <a:r>
              <a:rPr lang="en-US" altLang="zh-CN" sz="2000" dirty="0" smtClean="0"/>
              <a:t>(</a:t>
            </a:r>
            <a:r>
              <a:rPr lang="en-US" altLang="zh-CN" sz="2000" dirty="0" err="1" smtClean="0"/>
              <a:t>pat,text</a:t>
            </a:r>
            <a:r>
              <a:rPr lang="en-US" altLang="zh-CN" sz="2000" dirty="0" smtClean="0"/>
              <a:t>) #</a:t>
            </a:r>
            <a:r>
              <a:rPr lang="zh-CN" altLang="en-US" sz="2000" dirty="0" smtClean="0"/>
              <a:t>只找到一个</a:t>
            </a:r>
            <a:r>
              <a:rPr lang="en-US" altLang="zh-CN" sz="2000" dirty="0"/>
              <a:t/>
            </a:r>
            <a:br>
              <a:rPr lang="en-US" altLang="zh-CN" sz="2000" dirty="0"/>
            </a:br>
            <a:r>
              <a:rPr lang="en-US" altLang="zh-CN" sz="2000" dirty="0"/>
              <a:t/>
            </a:r>
            <a:br>
              <a:rPr lang="en-US" altLang="zh-CN" sz="2000" dirty="0"/>
            </a:br>
            <a:endParaRPr lang="en-US" altLang="zh-CN" sz="2000" b="1" dirty="0">
              <a:solidFill>
                <a:srgbClr val="00B0F0"/>
              </a:solidFill>
              <a:latin typeface="Consolas" panose="020B0609020204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8.2  直接使用正则表达式模块re处理字符串</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16</a:t>
            </a:fld>
            <a:endParaRPr lang="zh-CN" altLang="en-US"/>
          </a:p>
        </p:txBody>
      </p:sp>
      <p:sp>
        <p:nvSpPr>
          <p:cNvPr id="104450" name="文本占位符 54274"/>
          <p:cNvSpPr>
            <a:spLocks noGrp="1"/>
          </p:cNvSpPr>
          <p:nvPr>
            <p:ph idx="1"/>
          </p:nvPr>
        </p:nvSpPr>
        <p:spPr/>
        <p:txBody>
          <a:bodyPr anchor="t">
            <a:noAutofit/>
          </a:bodyPr>
          <a:lstStyle/>
          <a:p>
            <a:pPr marL="1905" indent="-1905" fontAlgn="auto">
              <a:lnSpc>
                <a:spcPct val="100000"/>
              </a:lnSpc>
              <a:spcBef>
                <a:spcPts val="0"/>
              </a:spcBef>
              <a:buNone/>
            </a:pPr>
            <a:r>
              <a:rPr lang="en-US" altLang="zh-CN" sz="2000" b="1" dirty="0">
                <a:latin typeface="Consolas" panose="020B0609020204030204" charset="0"/>
              </a:rPr>
              <a:t>&gt;&gt;&gt; pat = '{name}'</a:t>
            </a:r>
          </a:p>
          <a:p>
            <a:pPr marL="1905" indent="-1905" fontAlgn="auto">
              <a:lnSpc>
                <a:spcPct val="100000"/>
              </a:lnSpc>
              <a:spcBef>
                <a:spcPts val="0"/>
              </a:spcBef>
              <a:buNone/>
            </a:pPr>
            <a:r>
              <a:rPr lang="en-US" altLang="zh-CN" sz="2000" b="1" dirty="0">
                <a:latin typeface="Consolas" panose="020B0609020204030204" charset="0"/>
              </a:rPr>
              <a:t>&gt;&gt;&gt; text = 'Dear {name}...'</a:t>
            </a:r>
          </a:p>
          <a:p>
            <a:pPr marL="1905" indent="-1905" fontAlgn="auto">
              <a:lnSpc>
                <a:spcPct val="100000"/>
              </a:lnSpc>
              <a:spcBef>
                <a:spcPts val="0"/>
              </a:spcBef>
              <a:buNone/>
            </a:pPr>
            <a:r>
              <a:rPr lang="en-US" altLang="zh-CN" sz="2000" b="1" dirty="0">
                <a:latin typeface="Consolas" panose="020B0609020204030204" charset="0"/>
              </a:rPr>
              <a:t>&gt;&gt;&gt; </a:t>
            </a:r>
            <a:r>
              <a:rPr lang="en-US" altLang="zh-CN" sz="2000" b="1" dirty="0" err="1">
                <a:latin typeface="Consolas" panose="020B0609020204030204" charset="0"/>
              </a:rPr>
              <a:t>re.sub</a:t>
            </a:r>
            <a:r>
              <a:rPr lang="en-US" altLang="zh-CN" sz="2000" b="1" dirty="0">
                <a:latin typeface="Consolas" panose="020B0609020204030204" charset="0"/>
              </a:rPr>
              <a:t>(pat, '</a:t>
            </a:r>
            <a:r>
              <a:rPr lang="en-US" altLang="zh-CN" sz="2000" b="1" dirty="0" err="1">
                <a:latin typeface="Consolas" panose="020B0609020204030204" charset="0"/>
              </a:rPr>
              <a:t>Mr.Dong</a:t>
            </a:r>
            <a:r>
              <a:rPr lang="en-US" altLang="zh-CN" sz="2000" b="1" dirty="0">
                <a:latin typeface="Consolas" panose="020B0609020204030204" charset="0"/>
              </a:rPr>
              <a:t>', text)        #</a:t>
            </a:r>
            <a:r>
              <a:rPr lang="en-US" altLang="zh-CN" sz="2000" b="1" dirty="0" err="1">
                <a:latin typeface="Consolas" panose="020B0609020204030204" charset="0"/>
              </a:rPr>
              <a:t>字符串替换</a:t>
            </a:r>
            <a:endParaRPr lang="en-US" altLang="zh-CN" sz="2000" b="1" dirty="0">
              <a:latin typeface="Consolas" panose="020B0609020204030204" charset="0"/>
            </a:endParaRPr>
          </a:p>
          <a:p>
            <a:pPr marL="1905" indent="-1905" fontAlgn="auto">
              <a:lnSpc>
                <a:spcPct val="100000"/>
              </a:lnSpc>
              <a:spcBef>
                <a:spcPts val="0"/>
              </a:spcBef>
              <a:buNone/>
            </a:pPr>
            <a:r>
              <a:rPr lang="en-US" altLang="zh-CN" sz="2000" b="1" dirty="0">
                <a:solidFill>
                  <a:srgbClr val="00B0F0"/>
                </a:solidFill>
                <a:latin typeface="Consolas" panose="020B0609020204030204" charset="0"/>
              </a:rPr>
              <a:t>'Dear </a:t>
            </a:r>
            <a:r>
              <a:rPr lang="en-US" altLang="zh-CN" sz="2000" b="1" dirty="0" err="1">
                <a:solidFill>
                  <a:srgbClr val="00B0F0"/>
                </a:solidFill>
                <a:latin typeface="Consolas" panose="020B0609020204030204" charset="0"/>
              </a:rPr>
              <a:t>Mr.Dong</a:t>
            </a:r>
            <a:r>
              <a:rPr lang="en-US" altLang="zh-CN" sz="2000" b="1" dirty="0">
                <a:solidFill>
                  <a:srgbClr val="00B0F0"/>
                </a:solidFill>
                <a:latin typeface="Consolas" panose="020B0609020204030204" charset="0"/>
              </a:rPr>
              <a:t>...'</a:t>
            </a:r>
          </a:p>
          <a:p>
            <a:pPr marL="1905" indent="-1905" fontAlgn="auto">
              <a:lnSpc>
                <a:spcPct val="100000"/>
              </a:lnSpc>
              <a:spcBef>
                <a:spcPts val="0"/>
              </a:spcBef>
              <a:buNone/>
            </a:pPr>
            <a:r>
              <a:rPr lang="en-US" altLang="zh-CN" sz="2000" b="1" dirty="0">
                <a:latin typeface="Consolas" panose="020B0609020204030204" charset="0"/>
              </a:rPr>
              <a:t>&gt;&gt;&gt; s = 'a s d'</a:t>
            </a:r>
          </a:p>
          <a:p>
            <a:pPr marL="1905" indent="-1905" fontAlgn="auto">
              <a:lnSpc>
                <a:spcPct val="100000"/>
              </a:lnSpc>
              <a:spcBef>
                <a:spcPts val="0"/>
              </a:spcBef>
              <a:buNone/>
            </a:pPr>
            <a:r>
              <a:rPr lang="en-US" altLang="zh-CN" sz="2000" b="1" dirty="0">
                <a:latin typeface="Consolas" panose="020B0609020204030204" charset="0"/>
              </a:rPr>
              <a:t>&gt;&gt;&gt; </a:t>
            </a:r>
            <a:r>
              <a:rPr lang="en-US" altLang="zh-CN" sz="2000" b="1" dirty="0" err="1">
                <a:latin typeface="Consolas" panose="020B0609020204030204" charset="0"/>
              </a:rPr>
              <a:t>re.sub</a:t>
            </a:r>
            <a:r>
              <a:rPr lang="en-US" altLang="zh-CN" sz="2000" b="1" dirty="0">
                <a:latin typeface="Consolas" panose="020B0609020204030204" charset="0"/>
              </a:rPr>
              <a:t>('</a:t>
            </a:r>
            <a:r>
              <a:rPr lang="en-US" altLang="zh-CN" sz="2000" b="1" dirty="0" err="1">
                <a:latin typeface="Consolas" panose="020B0609020204030204" charset="0"/>
              </a:rPr>
              <a:t>a|s|d</a:t>
            </a:r>
            <a:r>
              <a:rPr lang="en-US" altLang="zh-CN" sz="2000" b="1" dirty="0">
                <a:latin typeface="Consolas" panose="020B0609020204030204" charset="0"/>
              </a:rPr>
              <a:t>', 'good', s)          #</a:t>
            </a:r>
            <a:r>
              <a:rPr lang="en-US" altLang="zh-CN" sz="2000" b="1" dirty="0" err="1">
                <a:latin typeface="Consolas" panose="020B0609020204030204" charset="0"/>
              </a:rPr>
              <a:t>字符串替换</a:t>
            </a:r>
            <a:endParaRPr lang="en-US" altLang="zh-CN" sz="2000" b="1" dirty="0">
              <a:latin typeface="Consolas" panose="020B0609020204030204" charset="0"/>
            </a:endParaRPr>
          </a:p>
          <a:p>
            <a:pPr marL="1905" indent="-1905" fontAlgn="auto">
              <a:lnSpc>
                <a:spcPct val="100000"/>
              </a:lnSpc>
              <a:spcBef>
                <a:spcPts val="0"/>
              </a:spcBef>
              <a:buNone/>
            </a:pPr>
            <a:r>
              <a:rPr lang="en-US" altLang="zh-CN" sz="2000" b="1" dirty="0">
                <a:solidFill>
                  <a:srgbClr val="00B0F0"/>
                </a:solidFill>
                <a:latin typeface="Consolas" panose="020B0609020204030204" charset="0"/>
              </a:rPr>
              <a:t>'good </a:t>
            </a:r>
            <a:r>
              <a:rPr lang="en-US" altLang="zh-CN" sz="2000" b="1" dirty="0" err="1">
                <a:solidFill>
                  <a:srgbClr val="00B0F0"/>
                </a:solidFill>
                <a:latin typeface="Consolas" panose="020B0609020204030204" charset="0"/>
              </a:rPr>
              <a:t>good</a:t>
            </a:r>
            <a:r>
              <a:rPr lang="en-US" altLang="zh-CN" sz="2000" b="1" dirty="0">
                <a:solidFill>
                  <a:srgbClr val="00B0F0"/>
                </a:solidFill>
                <a:latin typeface="Consolas" panose="020B0609020204030204" charset="0"/>
              </a:rPr>
              <a:t> </a:t>
            </a:r>
            <a:r>
              <a:rPr lang="en-US" altLang="zh-CN" sz="2000" b="1" dirty="0" err="1">
                <a:solidFill>
                  <a:srgbClr val="00B0F0"/>
                </a:solidFill>
                <a:latin typeface="Consolas" panose="020B0609020204030204" charset="0"/>
              </a:rPr>
              <a:t>good</a:t>
            </a:r>
            <a:r>
              <a:rPr lang="en-US" altLang="zh-CN" sz="2000" b="1" dirty="0">
                <a:solidFill>
                  <a:srgbClr val="00B0F0"/>
                </a:solidFill>
                <a:latin typeface="Consolas" panose="020B0609020204030204" charset="0"/>
              </a:rPr>
              <a:t>'</a:t>
            </a:r>
          </a:p>
          <a:p>
            <a:pPr marL="1905" indent="-1905" fontAlgn="auto">
              <a:lnSpc>
                <a:spcPct val="100000"/>
              </a:lnSpc>
              <a:spcBef>
                <a:spcPts val="0"/>
              </a:spcBef>
              <a:buNone/>
            </a:pPr>
            <a:r>
              <a:rPr lang="en-US" altLang="zh-CN" sz="2000" b="1" dirty="0">
                <a:latin typeface="Consolas" panose="020B0609020204030204" charset="0"/>
              </a:rPr>
              <a:t>&gt;&gt;&gt; s = "It's a very good </a:t>
            </a:r>
            <a:r>
              <a:rPr lang="en-US" altLang="zh-CN" sz="2000" b="1" dirty="0" err="1">
                <a:latin typeface="Consolas" panose="020B0609020204030204" charset="0"/>
              </a:rPr>
              <a:t>good</a:t>
            </a:r>
            <a:r>
              <a:rPr lang="en-US" altLang="zh-CN" sz="2000" b="1" dirty="0">
                <a:latin typeface="Consolas" panose="020B0609020204030204" charset="0"/>
              </a:rPr>
              <a:t> idea"</a:t>
            </a:r>
          </a:p>
          <a:p>
            <a:pPr marL="1905" indent="-1905" fontAlgn="auto">
              <a:lnSpc>
                <a:spcPct val="100000"/>
              </a:lnSpc>
              <a:spcBef>
                <a:spcPts val="0"/>
              </a:spcBef>
              <a:buNone/>
            </a:pPr>
            <a:r>
              <a:rPr lang="en-US" altLang="zh-CN" sz="2000" b="1" dirty="0">
                <a:latin typeface="Consolas" panose="020B0609020204030204" charset="0"/>
              </a:rPr>
              <a:t>&gt;&gt;&gt; </a:t>
            </a:r>
            <a:r>
              <a:rPr lang="en-US" altLang="zh-CN" sz="2000" b="1" dirty="0" err="1">
                <a:latin typeface="Consolas" panose="020B0609020204030204" charset="0"/>
              </a:rPr>
              <a:t>re.sub</a:t>
            </a:r>
            <a:r>
              <a:rPr lang="en-US" altLang="zh-CN" sz="2000" b="1" dirty="0">
                <a:latin typeface="Consolas" panose="020B0609020204030204" charset="0"/>
              </a:rPr>
              <a:t>(r'(\b\w+) \1', r'\1', s)     #</a:t>
            </a:r>
            <a:r>
              <a:rPr lang="en-US" altLang="zh-CN" sz="2000" b="1" dirty="0" err="1">
                <a:latin typeface="Consolas" panose="020B0609020204030204" charset="0"/>
              </a:rPr>
              <a:t>处理连续的重复单词</a:t>
            </a:r>
            <a:endParaRPr lang="en-US" altLang="zh-CN" sz="2000" b="1" dirty="0">
              <a:latin typeface="Consolas" panose="020B0609020204030204" charset="0"/>
            </a:endParaRPr>
          </a:p>
          <a:p>
            <a:pPr marL="1905" indent="-1905" fontAlgn="auto">
              <a:lnSpc>
                <a:spcPct val="100000"/>
              </a:lnSpc>
              <a:spcBef>
                <a:spcPts val="0"/>
              </a:spcBef>
              <a:buNone/>
            </a:pPr>
            <a:r>
              <a:rPr lang="en-US" altLang="zh-CN" sz="2000" b="1" dirty="0">
                <a:solidFill>
                  <a:srgbClr val="00B0F0"/>
                </a:solidFill>
                <a:latin typeface="Consolas" panose="020B0609020204030204" charset="0"/>
              </a:rPr>
              <a:t>"It's a very good idea"</a:t>
            </a:r>
          </a:p>
          <a:p>
            <a:pPr marL="1905" indent="-1905" fontAlgn="auto">
              <a:lnSpc>
                <a:spcPct val="100000"/>
              </a:lnSpc>
              <a:spcBef>
                <a:spcPts val="0"/>
              </a:spcBef>
              <a:buNone/>
            </a:pPr>
            <a:r>
              <a:rPr lang="en-US" altLang="zh-CN" sz="2000" b="1" dirty="0">
                <a:latin typeface="Consolas" panose="020B0609020204030204" charset="0"/>
              </a:rPr>
              <a:t>&gt;&gt;&gt; </a:t>
            </a:r>
            <a:r>
              <a:rPr lang="en-US" altLang="zh-CN" sz="2000" b="1" dirty="0" err="1">
                <a:latin typeface="Consolas" panose="020B0609020204030204" charset="0"/>
              </a:rPr>
              <a:t>re.sub</a:t>
            </a:r>
            <a:r>
              <a:rPr lang="en-US" altLang="zh-CN" sz="2000" b="1" dirty="0">
                <a:latin typeface="Consolas" panose="020B0609020204030204" charset="0"/>
              </a:rPr>
              <a:t>(r'((\w+) )\1', r'\2', s)</a:t>
            </a:r>
          </a:p>
          <a:p>
            <a:pPr marL="1905" indent="-1905" fontAlgn="auto">
              <a:lnSpc>
                <a:spcPct val="100000"/>
              </a:lnSpc>
              <a:spcBef>
                <a:spcPts val="0"/>
              </a:spcBef>
              <a:buNone/>
            </a:pPr>
            <a:r>
              <a:rPr lang="en-US" altLang="zh-CN" sz="2000" b="1" dirty="0">
                <a:solidFill>
                  <a:srgbClr val="00B0F0"/>
                </a:solidFill>
                <a:latin typeface="Consolas" panose="020B0609020204030204" charset="0"/>
              </a:rPr>
              <a:t>"It's a very </a:t>
            </a:r>
            <a:r>
              <a:rPr lang="en-US" altLang="zh-CN" sz="2000" b="1" dirty="0" err="1">
                <a:solidFill>
                  <a:srgbClr val="00B0F0"/>
                </a:solidFill>
                <a:latin typeface="Consolas" panose="020B0609020204030204" charset="0"/>
              </a:rPr>
              <a:t>goodidea</a:t>
            </a:r>
            <a:r>
              <a:rPr lang="en-US" altLang="zh-CN" sz="2000" b="1" dirty="0">
                <a:solidFill>
                  <a:srgbClr val="00B0F0"/>
                </a:solidFill>
                <a:latin typeface="Consolas" panose="020B0609020204030204" charset="0"/>
              </a:rPr>
              <a:t>"</a:t>
            </a:r>
          </a:p>
          <a:p>
            <a:pPr marL="1905" indent="-1905" fontAlgn="auto">
              <a:lnSpc>
                <a:spcPct val="100000"/>
              </a:lnSpc>
              <a:spcBef>
                <a:spcPts val="0"/>
              </a:spcBef>
              <a:buNone/>
            </a:pPr>
            <a:r>
              <a:rPr lang="en-US" altLang="zh-CN" sz="2000" b="1" dirty="0">
                <a:latin typeface="Consolas" panose="020B0609020204030204" charset="0"/>
              </a:rPr>
              <a:t>&gt;&gt;&gt; </a:t>
            </a:r>
            <a:r>
              <a:rPr lang="en-US" altLang="zh-CN" sz="2000" b="1" dirty="0" err="1">
                <a:latin typeface="Consolas" panose="020B0609020204030204" charset="0"/>
              </a:rPr>
              <a:t>re.sub</a:t>
            </a:r>
            <a:r>
              <a:rPr lang="en-US" altLang="zh-CN" sz="2000" b="1" dirty="0">
                <a:latin typeface="Consolas" panose="020B0609020204030204" charset="0"/>
              </a:rPr>
              <a:t>('a', lambda x:x.group(0).upper(), '</a:t>
            </a:r>
            <a:r>
              <a:rPr lang="en-US" altLang="zh-CN" sz="2000" b="1" dirty="0" err="1">
                <a:latin typeface="Consolas" panose="020B0609020204030204" charset="0"/>
              </a:rPr>
              <a:t>aaa</a:t>
            </a:r>
            <a:r>
              <a:rPr lang="en-US" altLang="zh-CN" sz="2000" b="1" dirty="0">
                <a:latin typeface="Consolas" panose="020B0609020204030204" charset="0"/>
              </a:rPr>
              <a:t> </a:t>
            </a:r>
            <a:r>
              <a:rPr lang="en-US" altLang="zh-CN" sz="2000" b="1" dirty="0" err="1">
                <a:latin typeface="Consolas" panose="020B0609020204030204" charset="0"/>
              </a:rPr>
              <a:t>abc</a:t>
            </a:r>
            <a:r>
              <a:rPr lang="en-US" altLang="zh-CN" sz="2000" b="1" dirty="0">
                <a:latin typeface="Consolas" panose="020B0609020204030204" charset="0"/>
              </a:rPr>
              <a:t> </a:t>
            </a:r>
            <a:r>
              <a:rPr lang="en-US" altLang="zh-CN" sz="2000" b="1" dirty="0" err="1">
                <a:latin typeface="Consolas" panose="020B0609020204030204" charset="0"/>
              </a:rPr>
              <a:t>abde</a:t>
            </a:r>
            <a:r>
              <a:rPr lang="en-US" altLang="zh-CN" sz="2000" b="1" dirty="0">
                <a:latin typeface="Consolas" panose="020B0609020204030204" charset="0"/>
              </a:rPr>
              <a:t>')</a:t>
            </a:r>
          </a:p>
          <a:p>
            <a:pPr marL="1905" indent="-1905" fontAlgn="auto">
              <a:lnSpc>
                <a:spcPct val="100000"/>
              </a:lnSpc>
              <a:spcBef>
                <a:spcPts val="0"/>
              </a:spcBef>
              <a:buNone/>
            </a:pPr>
            <a:r>
              <a:rPr lang="en-US" altLang="zh-CN" sz="2000" b="1" dirty="0">
                <a:latin typeface="Consolas" panose="020B0609020204030204" charset="0"/>
              </a:rPr>
              <a:t>                                        #</a:t>
            </a:r>
            <a:r>
              <a:rPr lang="en-US" altLang="zh-CN" sz="2000" b="1" dirty="0" err="1">
                <a:latin typeface="Consolas" panose="020B0609020204030204" charset="0"/>
              </a:rPr>
              <a:t>repl为可调用对象</a:t>
            </a:r>
            <a:endParaRPr lang="en-US" altLang="zh-CN" sz="2000" b="1" dirty="0">
              <a:latin typeface="Consolas" panose="020B0609020204030204" charset="0"/>
            </a:endParaRPr>
          </a:p>
          <a:p>
            <a:pPr marL="1905" indent="-1905" fontAlgn="auto">
              <a:lnSpc>
                <a:spcPct val="100000"/>
              </a:lnSpc>
              <a:spcBef>
                <a:spcPts val="0"/>
              </a:spcBef>
              <a:buNone/>
            </a:pPr>
            <a:r>
              <a:rPr lang="en-US" altLang="zh-CN" sz="2000" b="1" dirty="0">
                <a:solidFill>
                  <a:srgbClr val="00B0F0"/>
                </a:solidFill>
                <a:latin typeface="Consolas" panose="020B0609020204030204" charset="0"/>
              </a:rPr>
              <a:t>'AAA </a:t>
            </a:r>
            <a:r>
              <a:rPr lang="en-US" altLang="zh-CN" sz="2000" b="1" dirty="0" err="1">
                <a:solidFill>
                  <a:srgbClr val="00B0F0"/>
                </a:solidFill>
                <a:latin typeface="Consolas" panose="020B0609020204030204" charset="0"/>
              </a:rPr>
              <a:t>Abc</a:t>
            </a:r>
            <a:r>
              <a:rPr lang="en-US" altLang="zh-CN" sz="2000" b="1" dirty="0">
                <a:solidFill>
                  <a:srgbClr val="00B0F0"/>
                </a:solidFill>
                <a:latin typeface="Consolas" panose="020B0609020204030204" charset="0"/>
              </a:rPr>
              <a:t> </a:t>
            </a:r>
            <a:r>
              <a:rPr lang="en-US" altLang="zh-CN" sz="2000" b="1" dirty="0" err="1">
                <a:solidFill>
                  <a:srgbClr val="00B0F0"/>
                </a:solidFill>
                <a:latin typeface="Consolas" panose="020B0609020204030204" charset="0"/>
              </a:rPr>
              <a:t>Abde</a:t>
            </a:r>
            <a:r>
              <a:rPr lang="en-US" altLang="zh-CN" sz="2000" b="1" dirty="0">
                <a:solidFill>
                  <a:srgbClr val="00B0F0"/>
                </a:solidFill>
                <a:latin typeface="Consolas" panose="020B0609020204030204"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8.2  直接使用正则表达式模块re处理字符串</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17</a:t>
            </a:fld>
            <a:endParaRPr lang="zh-CN" altLang="en-US"/>
          </a:p>
        </p:txBody>
      </p:sp>
      <p:sp>
        <p:nvSpPr>
          <p:cNvPr id="105474" name="文本占位符 55298"/>
          <p:cNvSpPr>
            <a:spLocks noGrp="1"/>
          </p:cNvSpPr>
          <p:nvPr>
            <p:ph idx="1"/>
          </p:nvPr>
        </p:nvSpPr>
        <p:spPr/>
        <p:txBody>
          <a:bodyPr anchor="t"/>
          <a:lstStyle/>
          <a:p>
            <a:pPr defTabSz="914400">
              <a:lnSpc>
                <a:spcPct val="100000"/>
              </a:lnSpc>
              <a:spcBef>
                <a:spcPts val="600"/>
              </a:spcBef>
              <a:buSzPct val="70000"/>
              <a:buFont typeface="Wingdings" panose="05000000000000000000" pitchFamily="2" charset="2"/>
              <a:buNone/>
            </a:pPr>
            <a:r>
              <a:rPr lang="en-US" altLang="x-none" sz="2000" b="1" dirty="0">
                <a:latin typeface="Consolas" panose="020B0609020204030204" charset="0"/>
              </a:rPr>
              <a:t>&gt;&gt;&gt; re.sub('[a-z]', lambda x:x.group(0).upper(), 'aaa abc abde')</a:t>
            </a:r>
          </a:p>
          <a:p>
            <a:pPr defTabSz="914400">
              <a:lnSpc>
                <a:spcPct val="100000"/>
              </a:lnSpc>
              <a:spcBef>
                <a:spcPts val="600"/>
              </a:spcBef>
              <a:buSzPct val="70000"/>
              <a:buFont typeface="Wingdings" panose="05000000000000000000" pitchFamily="2" charset="2"/>
              <a:buNone/>
            </a:pPr>
            <a:r>
              <a:rPr lang="en-US" altLang="x-none" sz="2000" b="1" dirty="0">
                <a:solidFill>
                  <a:srgbClr val="00B0F0"/>
                </a:solidFill>
                <a:latin typeface="Consolas" panose="020B0609020204030204" charset="0"/>
              </a:rPr>
              <a:t>'AAA ABC ABDE'</a:t>
            </a:r>
          </a:p>
          <a:p>
            <a:pPr defTabSz="914400">
              <a:lnSpc>
                <a:spcPct val="100000"/>
              </a:lnSpc>
              <a:spcBef>
                <a:spcPts val="600"/>
              </a:spcBef>
              <a:buSzPct val="70000"/>
              <a:buFont typeface="Wingdings" panose="05000000000000000000" pitchFamily="2" charset="2"/>
              <a:buNone/>
            </a:pPr>
            <a:r>
              <a:rPr lang="en-US" altLang="x-none" sz="2000" b="1" dirty="0">
                <a:latin typeface="Consolas" panose="020B0609020204030204" charset="0"/>
              </a:rPr>
              <a:t>&gt;&gt;&gt; re.sub('[a-zA-z]', lambda x:chr(ord(x.group(0))^32), 'aaa aBc abde') </a:t>
            </a:r>
          </a:p>
          <a:p>
            <a:pPr defTabSz="914400">
              <a:lnSpc>
                <a:spcPct val="100000"/>
              </a:lnSpc>
              <a:spcBef>
                <a:spcPts val="600"/>
              </a:spcBef>
              <a:buSzPct val="70000"/>
              <a:buFont typeface="Wingdings" panose="05000000000000000000" pitchFamily="2" charset="2"/>
              <a:buNone/>
            </a:pPr>
            <a:r>
              <a:rPr lang="en-US" altLang="x-none" sz="2000" b="1" dirty="0">
                <a:latin typeface="Consolas" panose="020B0609020204030204" charset="0"/>
              </a:rPr>
              <a:t>                                            #</a:t>
            </a:r>
            <a:r>
              <a:rPr lang="en-US" altLang="x-none" sz="2000" b="1" dirty="0">
                <a:solidFill>
                  <a:srgbClr val="FF0000"/>
                </a:solidFill>
                <a:latin typeface="Consolas" panose="020B0609020204030204" charset="0"/>
              </a:rPr>
              <a:t>英文字母大小写互换</a:t>
            </a:r>
          </a:p>
          <a:p>
            <a:pPr defTabSz="914400">
              <a:lnSpc>
                <a:spcPct val="100000"/>
              </a:lnSpc>
              <a:spcBef>
                <a:spcPts val="600"/>
              </a:spcBef>
              <a:buSzPct val="70000"/>
              <a:buFont typeface="Wingdings" panose="05000000000000000000" pitchFamily="2" charset="2"/>
              <a:buNone/>
            </a:pPr>
            <a:r>
              <a:rPr lang="en-US" altLang="x-none" sz="2000" b="1" dirty="0">
                <a:solidFill>
                  <a:srgbClr val="00B0F0"/>
                </a:solidFill>
                <a:latin typeface="Consolas" panose="020B0609020204030204" charset="0"/>
              </a:rPr>
              <a:t>'AAA AbC ABDE'</a:t>
            </a:r>
          </a:p>
          <a:p>
            <a:pPr defTabSz="914400">
              <a:lnSpc>
                <a:spcPct val="100000"/>
              </a:lnSpc>
              <a:spcBef>
                <a:spcPts val="600"/>
              </a:spcBef>
              <a:buSzPct val="70000"/>
              <a:buFont typeface="Wingdings" panose="05000000000000000000" pitchFamily="2" charset="2"/>
              <a:buNone/>
            </a:pPr>
            <a:r>
              <a:rPr lang="en-US" altLang="x-none" sz="2000" b="1" dirty="0">
                <a:latin typeface="Consolas" panose="020B0609020204030204" charset="0"/>
              </a:rPr>
              <a:t>&gt;&gt;&gt; re.subn('a', 'dfg', 'aaa abc abde')     #返回新字符串和替换次数</a:t>
            </a:r>
          </a:p>
          <a:p>
            <a:pPr defTabSz="914400">
              <a:lnSpc>
                <a:spcPct val="100000"/>
              </a:lnSpc>
              <a:spcBef>
                <a:spcPts val="600"/>
              </a:spcBef>
              <a:buSzPct val="70000"/>
              <a:buFont typeface="Wingdings" panose="05000000000000000000" pitchFamily="2" charset="2"/>
              <a:buNone/>
            </a:pPr>
            <a:r>
              <a:rPr lang="en-US" altLang="x-none" sz="2000" b="1" dirty="0">
                <a:solidFill>
                  <a:srgbClr val="00B0F0"/>
                </a:solidFill>
                <a:latin typeface="Consolas" panose="020B0609020204030204" charset="0"/>
              </a:rPr>
              <a:t>('dfgdfgdfg dfgbc dfgbde', 5)</a:t>
            </a:r>
          </a:p>
          <a:p>
            <a:pPr defTabSz="914400">
              <a:lnSpc>
                <a:spcPct val="100000"/>
              </a:lnSpc>
              <a:spcBef>
                <a:spcPts val="600"/>
              </a:spcBef>
              <a:buSzPct val="70000"/>
              <a:buFont typeface="Wingdings" panose="05000000000000000000" pitchFamily="2" charset="2"/>
              <a:buNone/>
            </a:pPr>
            <a:r>
              <a:rPr lang="en-US" altLang="x-none" sz="2000" b="1" dirty="0">
                <a:latin typeface="Consolas" panose="020B0609020204030204" charset="0"/>
              </a:rPr>
              <a:t>&gt;&gt;&gt; re.sub('a', 'dfg', 'aaa abc abde')</a:t>
            </a:r>
          </a:p>
          <a:p>
            <a:pPr defTabSz="914400">
              <a:lnSpc>
                <a:spcPct val="100000"/>
              </a:lnSpc>
              <a:spcBef>
                <a:spcPts val="600"/>
              </a:spcBef>
              <a:buSzPct val="70000"/>
              <a:buFont typeface="Wingdings" panose="05000000000000000000" pitchFamily="2" charset="2"/>
              <a:buNone/>
            </a:pPr>
            <a:r>
              <a:rPr lang="en-US" altLang="x-none" sz="2000" b="1" dirty="0">
                <a:solidFill>
                  <a:srgbClr val="00B0F0"/>
                </a:solidFill>
                <a:latin typeface="Consolas" panose="020B0609020204030204" charset="0"/>
              </a:rPr>
              <a:t>'dfgdfgdfg dfgbc dfgbde'</a:t>
            </a:r>
          </a:p>
          <a:p>
            <a:pPr defTabSz="914400">
              <a:lnSpc>
                <a:spcPct val="100000"/>
              </a:lnSpc>
              <a:spcBef>
                <a:spcPts val="600"/>
              </a:spcBef>
              <a:buSzPct val="70000"/>
              <a:buFont typeface="Wingdings" panose="05000000000000000000" pitchFamily="2" charset="2"/>
              <a:buNone/>
            </a:pPr>
            <a:r>
              <a:rPr lang="en-US" altLang="x-none" sz="2000" b="1" dirty="0">
                <a:latin typeface="Consolas" panose="020B0609020204030204" charset="0"/>
              </a:rPr>
              <a:t>&gt;&gt;&gt; re.escape('http://www.python.org')      #字符串转义</a:t>
            </a:r>
          </a:p>
          <a:p>
            <a:pPr defTabSz="914400">
              <a:lnSpc>
                <a:spcPct val="100000"/>
              </a:lnSpc>
              <a:spcBef>
                <a:spcPts val="600"/>
              </a:spcBef>
              <a:buSzPct val="70000"/>
              <a:buFont typeface="Wingdings" panose="05000000000000000000" pitchFamily="2" charset="2"/>
              <a:buNone/>
            </a:pPr>
            <a:r>
              <a:rPr lang="en-US" altLang="x-none" sz="2000" b="1" dirty="0">
                <a:solidFill>
                  <a:srgbClr val="00B0F0"/>
                </a:solidFill>
                <a:latin typeface="Consolas" panose="020B0609020204030204" charset="0"/>
              </a:rPr>
              <a:t>'http\\:\\/\\/www\\.python\\.org'</a:t>
            </a:r>
          </a:p>
          <a:p>
            <a:pPr defTabSz="914400">
              <a:lnSpc>
                <a:spcPct val="80000"/>
              </a:lnSpc>
              <a:buSzPct val="70000"/>
              <a:buFont typeface="Wingdings" panose="05000000000000000000" pitchFamily="2" charset="2"/>
              <a:buChar char="•"/>
            </a:pPr>
            <a:endParaRPr lang="zh-CN" altLang="en-US" sz="2000" b="1" dirty="0">
              <a:latin typeface="Consolas" panose="020B060902020403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8.2  直接使用正则表达式模块re处理字符串</a:t>
            </a:r>
            <a:endParaRPr lang="zh-CN" altLang="en-US"/>
          </a:p>
        </p:txBody>
      </p:sp>
      <p:sp>
        <p:nvSpPr>
          <p:cNvPr id="3" name="内容占位符 2"/>
          <p:cNvSpPr>
            <a:spLocks noGrp="1"/>
          </p:cNvSpPr>
          <p:nvPr>
            <p:ph idx="1"/>
          </p:nvPr>
        </p:nvSpPr>
        <p:spPr/>
        <p:txBody>
          <a:bodyPr>
            <a:normAutofit/>
          </a:bodyPr>
          <a:lstStyle/>
          <a:p>
            <a:pPr marL="0" indent="0">
              <a:buNone/>
            </a:pPr>
            <a:r>
              <a:rPr lang="zh-CN" altLang="en-US" sz="2000" b="1" dirty="0">
                <a:latin typeface="Consolas" panose="020B0609020204030204" charset="0"/>
              </a:rPr>
              <a:t>&gt;&gt;&gt; print(re.match('done|quit', 'done'))         #匹配成功，返回match对象</a:t>
            </a:r>
          </a:p>
          <a:p>
            <a:pPr marL="0" indent="0">
              <a:buNone/>
            </a:pPr>
            <a:r>
              <a:rPr lang="zh-CN" altLang="en-US" sz="2000" b="1" dirty="0">
                <a:solidFill>
                  <a:srgbClr val="00B0F0"/>
                </a:solidFill>
                <a:latin typeface="Consolas" panose="020B0609020204030204" charset="0"/>
              </a:rPr>
              <a:t>&lt;_sre.SRE_Match object at 0x00B121A8&gt;</a:t>
            </a:r>
          </a:p>
          <a:p>
            <a:pPr marL="0" indent="0">
              <a:buNone/>
            </a:pPr>
            <a:r>
              <a:rPr lang="zh-CN" altLang="en-US" sz="2000" b="1" dirty="0">
                <a:latin typeface="Consolas" panose="020B0609020204030204" charset="0"/>
              </a:rPr>
              <a:t>&gt;&gt;&gt; print(re.match('done|quit', 'done!'))        #匹配成功</a:t>
            </a:r>
          </a:p>
          <a:p>
            <a:pPr marL="0" indent="0">
              <a:buNone/>
            </a:pPr>
            <a:r>
              <a:rPr lang="zh-CN" altLang="en-US" sz="2000" b="1" dirty="0">
                <a:solidFill>
                  <a:srgbClr val="00B0F0"/>
                </a:solidFill>
                <a:latin typeface="Consolas" panose="020B0609020204030204" charset="0"/>
              </a:rPr>
              <a:t>&lt;_sre.SRE_Match object at 0x00B121A8&gt; </a:t>
            </a:r>
          </a:p>
          <a:p>
            <a:pPr marL="0" indent="0">
              <a:buNone/>
            </a:pPr>
            <a:r>
              <a:rPr lang="zh-CN" altLang="en-US" sz="2000" b="1" dirty="0">
                <a:latin typeface="Consolas" panose="020B0609020204030204" charset="0"/>
              </a:rPr>
              <a:t>&gt;&gt;&gt; print(re.match('done|quit', 'doe!'))         #匹配不成功，返回空值None</a:t>
            </a:r>
          </a:p>
          <a:p>
            <a:pPr marL="0" indent="0">
              <a:buNone/>
            </a:pPr>
            <a:r>
              <a:rPr lang="zh-CN" altLang="en-US" sz="2000" b="1" dirty="0">
                <a:solidFill>
                  <a:srgbClr val="00B0F0"/>
                </a:solidFill>
                <a:latin typeface="Consolas" panose="020B0609020204030204" charset="0"/>
              </a:rPr>
              <a:t>None</a:t>
            </a:r>
          </a:p>
          <a:p>
            <a:pPr marL="0" indent="0">
              <a:buNone/>
            </a:pPr>
            <a:r>
              <a:rPr lang="zh-CN" altLang="en-US" sz="2000" b="1" dirty="0">
                <a:latin typeface="Consolas" panose="020B0609020204030204" charset="0"/>
              </a:rPr>
              <a:t>&gt;&gt;&gt; print(re.match('done|quit', 'd!one!'))       #匹配不成功</a:t>
            </a:r>
          </a:p>
          <a:p>
            <a:pPr marL="0" indent="0">
              <a:buNone/>
            </a:pPr>
            <a:r>
              <a:rPr lang="zh-CN" altLang="en-US" sz="2000" b="1" dirty="0">
                <a:solidFill>
                  <a:srgbClr val="00B0F0"/>
                </a:solidFill>
                <a:latin typeface="Consolas" panose="020B0609020204030204" charset="0"/>
              </a:rPr>
              <a:t>None</a:t>
            </a:r>
          </a:p>
          <a:p>
            <a:pPr marL="0" indent="0">
              <a:buNone/>
            </a:pPr>
            <a:r>
              <a:rPr lang="zh-CN" altLang="en-US" sz="2000" b="1" dirty="0">
                <a:latin typeface="Consolas" panose="020B0609020204030204" charset="0"/>
              </a:rPr>
              <a:t>&gt;&gt;&gt; print(re.search('done|quit', 'd!one!done'))  #匹配成功</a:t>
            </a:r>
          </a:p>
          <a:p>
            <a:pPr marL="0" indent="0">
              <a:buNone/>
            </a:pPr>
            <a:r>
              <a:rPr lang="zh-CN" altLang="en-US" sz="2000" b="1" dirty="0">
                <a:solidFill>
                  <a:srgbClr val="00B0F0"/>
                </a:solidFill>
                <a:latin typeface="Consolas" panose="020B0609020204030204" charset="0"/>
              </a:rPr>
              <a:t>&lt;_sre.SRE_Match object at 0x0000000002D03D98&gt;</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8.2  直接使用正则表达式模块re处理字符串</a:t>
            </a:r>
            <a:endParaRPr lang="zh-CN" altLang="en-US"/>
          </a:p>
        </p:txBody>
      </p:sp>
      <p:sp>
        <p:nvSpPr>
          <p:cNvPr id="3" name="内容占位符 2"/>
          <p:cNvSpPr>
            <a:spLocks noGrp="1"/>
          </p:cNvSpPr>
          <p:nvPr>
            <p:ph idx="1"/>
          </p:nvPr>
        </p:nvSpPr>
        <p:spPr>
          <a:xfrm>
            <a:off x="838200" y="1321435"/>
            <a:ext cx="11168380" cy="4639945"/>
          </a:xfrm>
        </p:spPr>
        <p:txBody>
          <a:bodyPr>
            <a:normAutofit/>
          </a:bodyPr>
          <a:lstStyle/>
          <a:p>
            <a:pPr fontAlgn="auto">
              <a:lnSpc>
                <a:spcPct val="100000"/>
              </a:lnSpc>
              <a:spcBef>
                <a:spcPts val="0"/>
              </a:spcBef>
              <a:buFont typeface="Arial" panose="020B0604020202020204" pitchFamily="34" charset="0"/>
              <a:buChar char="•"/>
            </a:pPr>
            <a:r>
              <a:rPr lang="zh-CN" altLang="en-US" sz="2400" b="1" dirty="0"/>
              <a:t>下面的代码</a:t>
            </a:r>
            <a:r>
              <a:rPr lang="zh-CN" altLang="en-US" sz="2400" b="1" dirty="0">
                <a:solidFill>
                  <a:srgbClr val="FF0000"/>
                </a:solidFill>
              </a:rPr>
              <a:t>使用不同的方法删除字符串中多余的空格</a:t>
            </a:r>
            <a:r>
              <a:rPr lang="zh-CN" altLang="en-US" sz="2400" b="1" dirty="0"/>
              <a:t>，如果遇到连续多个空格则只保留一个，同时删除字符串两侧的所有空白字符。</a:t>
            </a:r>
          </a:p>
          <a:p>
            <a:pPr marL="0" indent="0" fontAlgn="auto">
              <a:lnSpc>
                <a:spcPct val="100000"/>
              </a:lnSpc>
              <a:spcBef>
                <a:spcPts val="0"/>
              </a:spcBef>
              <a:buNone/>
            </a:pPr>
            <a:endParaRPr lang="zh-CN" altLang="en-US" sz="2000" b="1" dirty="0">
              <a:latin typeface="Consolas" panose="020B0609020204030204" charset="0"/>
            </a:endParaRPr>
          </a:p>
          <a:p>
            <a:pPr marL="0" indent="0" fontAlgn="auto">
              <a:lnSpc>
                <a:spcPct val="100000"/>
              </a:lnSpc>
              <a:spcBef>
                <a:spcPts val="0"/>
              </a:spcBef>
              <a:buNone/>
            </a:pPr>
            <a:r>
              <a:rPr lang="zh-CN" altLang="en-US" sz="2000" b="1" dirty="0">
                <a:latin typeface="Consolas" panose="020B0609020204030204" charset="0"/>
              </a:rPr>
              <a:t>&gt;&gt;&gt; import re</a:t>
            </a:r>
          </a:p>
          <a:p>
            <a:pPr marL="0" indent="0" fontAlgn="auto">
              <a:lnSpc>
                <a:spcPct val="100000"/>
              </a:lnSpc>
              <a:spcBef>
                <a:spcPts val="0"/>
              </a:spcBef>
              <a:buNone/>
            </a:pPr>
            <a:r>
              <a:rPr lang="zh-CN" altLang="en-US" sz="2000" b="1" dirty="0">
                <a:latin typeface="Consolas" panose="020B0609020204030204" charset="0"/>
              </a:rPr>
              <a:t>&gt;&gt;&gt; s = 'aaa      bb      c d e   fff    '</a:t>
            </a:r>
          </a:p>
          <a:p>
            <a:pPr marL="0" indent="0" fontAlgn="auto">
              <a:lnSpc>
                <a:spcPct val="100000"/>
              </a:lnSpc>
              <a:spcBef>
                <a:spcPts val="0"/>
              </a:spcBef>
              <a:buNone/>
            </a:pPr>
            <a:r>
              <a:rPr lang="zh-CN" altLang="en-US" sz="2000" b="1" dirty="0">
                <a:latin typeface="Consolas" panose="020B0609020204030204" charset="0"/>
              </a:rPr>
              <a:t>&gt;&gt;&gt; ' '.join(s.split())                    #直接使用字符串对象的方法</a:t>
            </a:r>
          </a:p>
          <a:p>
            <a:pPr marL="0" indent="0" fontAlgn="auto">
              <a:lnSpc>
                <a:spcPct val="100000"/>
              </a:lnSpc>
              <a:spcBef>
                <a:spcPts val="0"/>
              </a:spcBef>
              <a:buNone/>
            </a:pPr>
            <a:r>
              <a:rPr lang="zh-CN" altLang="en-US" sz="2000" b="1" dirty="0">
                <a:solidFill>
                  <a:srgbClr val="00B0F0"/>
                </a:solidFill>
                <a:latin typeface="Consolas" panose="020B0609020204030204" charset="0"/>
              </a:rPr>
              <a:t>'aaa bb c d e fff'</a:t>
            </a:r>
          </a:p>
          <a:p>
            <a:pPr marL="0" indent="0" fontAlgn="auto">
              <a:lnSpc>
                <a:spcPct val="100000"/>
              </a:lnSpc>
              <a:spcBef>
                <a:spcPts val="0"/>
              </a:spcBef>
              <a:buNone/>
            </a:pPr>
            <a:r>
              <a:rPr lang="zh-CN" altLang="en-US" sz="2000" b="1" dirty="0">
                <a:latin typeface="Consolas" panose="020B0609020204030204" charset="0"/>
              </a:rPr>
              <a:t>&gt;&gt;&gt; ' '.join(re.split('[\s]+', s.strip())) #同时使用re中的函数和字符串对象的方法</a:t>
            </a:r>
          </a:p>
          <a:p>
            <a:pPr marL="0" indent="0" fontAlgn="auto">
              <a:lnSpc>
                <a:spcPct val="100000"/>
              </a:lnSpc>
              <a:spcBef>
                <a:spcPts val="0"/>
              </a:spcBef>
              <a:buNone/>
            </a:pPr>
            <a:r>
              <a:rPr lang="zh-CN" altLang="en-US" sz="2000" b="1" dirty="0">
                <a:solidFill>
                  <a:srgbClr val="00B0F0"/>
                </a:solidFill>
                <a:latin typeface="Consolas" panose="020B0609020204030204" charset="0"/>
              </a:rPr>
              <a:t>'aaa bb c d e fff'</a:t>
            </a:r>
          </a:p>
          <a:p>
            <a:pPr marL="0" indent="0" fontAlgn="auto">
              <a:lnSpc>
                <a:spcPct val="100000"/>
              </a:lnSpc>
              <a:spcBef>
                <a:spcPts val="0"/>
              </a:spcBef>
              <a:buNone/>
            </a:pPr>
            <a:r>
              <a:rPr lang="zh-CN" altLang="en-US" sz="2000" b="1" dirty="0">
                <a:latin typeface="Consolas" panose="020B0609020204030204" charset="0"/>
              </a:rPr>
              <a:t>&gt;&gt;&gt; ' '.join(re.split('\s+', s.strip()))   #与上一行代码等价</a:t>
            </a:r>
          </a:p>
          <a:p>
            <a:pPr marL="0" indent="0" fontAlgn="auto">
              <a:lnSpc>
                <a:spcPct val="100000"/>
              </a:lnSpc>
              <a:spcBef>
                <a:spcPts val="0"/>
              </a:spcBef>
              <a:buNone/>
            </a:pPr>
            <a:r>
              <a:rPr lang="zh-CN" altLang="en-US" sz="2000" b="1" dirty="0">
                <a:solidFill>
                  <a:srgbClr val="00B0F0"/>
                </a:solidFill>
                <a:latin typeface="Consolas" panose="020B0609020204030204" charset="0"/>
              </a:rPr>
              <a:t>'aaa bb c d e fff'</a:t>
            </a:r>
          </a:p>
          <a:p>
            <a:pPr marL="0" indent="0" fontAlgn="auto">
              <a:lnSpc>
                <a:spcPct val="100000"/>
              </a:lnSpc>
              <a:spcBef>
                <a:spcPts val="0"/>
              </a:spcBef>
              <a:buNone/>
            </a:pPr>
            <a:r>
              <a:rPr lang="zh-CN" altLang="en-US" sz="2000" b="1" dirty="0">
                <a:latin typeface="Consolas" panose="020B0609020204030204" charset="0"/>
              </a:rPr>
              <a:t>&gt;&gt;&gt; re.sub('\s+', ' ', s.strip())          #直接</a:t>
            </a:r>
            <a:r>
              <a:rPr lang="zh-CN" altLang="en-US" sz="2000" b="1" dirty="0">
                <a:solidFill>
                  <a:srgbClr val="0070C0"/>
                </a:solidFill>
                <a:latin typeface="Consolas" panose="020B0609020204030204" charset="0"/>
              </a:rPr>
              <a:t>使用re模块的字符串替换方法</a:t>
            </a:r>
          </a:p>
          <a:p>
            <a:pPr marL="0" indent="0" fontAlgn="auto">
              <a:lnSpc>
                <a:spcPct val="100000"/>
              </a:lnSpc>
              <a:spcBef>
                <a:spcPts val="0"/>
              </a:spcBef>
              <a:buNone/>
            </a:pPr>
            <a:r>
              <a:rPr lang="zh-CN" altLang="en-US" sz="2000" b="1" dirty="0">
                <a:solidFill>
                  <a:srgbClr val="00B0F0"/>
                </a:solidFill>
                <a:latin typeface="Consolas" panose="020B0609020204030204" charset="0"/>
              </a:rPr>
              <a:t>'aaa bb c d e fff'</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a:t>
            </a:r>
            <a:r>
              <a:rPr lang="en-US" altLang="zh-CN"/>
              <a:t>8</a:t>
            </a:r>
            <a:r>
              <a:rPr lang="zh-CN" altLang="en-US"/>
              <a:t>章  正则表达式</a:t>
            </a:r>
          </a:p>
        </p:txBody>
      </p:sp>
      <p:sp>
        <p:nvSpPr>
          <p:cNvPr id="3" name="内容占位符 2"/>
          <p:cNvSpPr>
            <a:spLocks noGrp="1"/>
          </p:cNvSpPr>
          <p:nvPr>
            <p:ph idx="1"/>
          </p:nvPr>
        </p:nvSpPr>
        <p:spPr/>
        <p:txBody>
          <a:bodyPr/>
          <a:lstStyle/>
          <a:p>
            <a:pPr fontAlgn="auto">
              <a:lnSpc>
                <a:spcPct val="150000"/>
              </a:lnSpc>
            </a:pPr>
            <a:r>
              <a:rPr lang="zh-CN" altLang="en-US" sz="2400" b="1" dirty="0"/>
              <a:t>正则表达式是字符串处理的有力工具，正则表达式</a:t>
            </a:r>
            <a:r>
              <a:rPr lang="zh-CN" altLang="en-US" sz="2400" b="1" dirty="0">
                <a:solidFill>
                  <a:srgbClr val="0070C0"/>
                </a:solidFill>
              </a:rPr>
              <a:t>使用预定义的模式去匹配一类具有共同特征的字符串，</a:t>
            </a:r>
            <a:r>
              <a:rPr lang="zh-CN" altLang="en-US" sz="2400" b="1" dirty="0"/>
              <a:t>可以快速、准确地完成复杂的查找、替换等处理要求，比字符串自身提供的方法提供了</a:t>
            </a:r>
            <a:r>
              <a:rPr lang="zh-CN" altLang="en-US" sz="2400" b="1" dirty="0">
                <a:solidFill>
                  <a:srgbClr val="FF0000"/>
                </a:solidFill>
              </a:rPr>
              <a:t>更强大的处理</a:t>
            </a:r>
            <a:r>
              <a:rPr lang="zh-CN" altLang="en-US" sz="2400" b="1" dirty="0"/>
              <a:t>功能。</a:t>
            </a:r>
            <a:r>
              <a:rPr lang="zh-CN" altLang="en-US" sz="2400" b="1" dirty="0">
                <a:solidFill>
                  <a:srgbClr val="FF0000"/>
                </a:solidFill>
              </a:rPr>
              <a:t>例如</a:t>
            </a:r>
            <a:r>
              <a:rPr lang="zh-CN" altLang="en-US" sz="2400" b="1" dirty="0"/>
              <a:t>使用字符串对象的split()方法只能指定一个分隔符，而使用正则表达式可以很方便地</a:t>
            </a:r>
            <a:r>
              <a:rPr lang="zh-CN" altLang="en-US" sz="2400" b="1" dirty="0">
                <a:solidFill>
                  <a:srgbClr val="FF0000"/>
                </a:solidFill>
              </a:rPr>
              <a:t>指定多个符号</a:t>
            </a:r>
            <a:r>
              <a:rPr lang="zh-CN" altLang="en-US" sz="2400" b="1" dirty="0"/>
              <a:t>作为</a:t>
            </a:r>
            <a:r>
              <a:rPr lang="zh-CN" altLang="en-US" sz="2400" b="1" dirty="0">
                <a:solidFill>
                  <a:srgbClr val="FF0000"/>
                </a:solidFill>
              </a:rPr>
              <a:t>分隔符</a:t>
            </a:r>
            <a:r>
              <a:rPr lang="zh-CN" altLang="en-US" sz="2400" b="1" dirty="0"/>
              <a:t>；使用字符串对象的split()并指定分隔符时，很难</a:t>
            </a:r>
            <a:r>
              <a:rPr lang="zh-CN" altLang="en-US" sz="2400" b="1" dirty="0">
                <a:solidFill>
                  <a:srgbClr val="FF0000"/>
                </a:solidFill>
              </a:rPr>
              <a:t>处理分隔符连续多次出现</a:t>
            </a:r>
            <a:r>
              <a:rPr lang="zh-CN" altLang="en-US" sz="2400" b="1" dirty="0"/>
              <a:t>的情况，而正则表达式让这一切都变成非常轻松。</a:t>
            </a:r>
          </a:p>
          <a:p>
            <a:pPr fontAlgn="auto">
              <a:lnSpc>
                <a:spcPct val="150000"/>
              </a:lnSpc>
            </a:pPr>
            <a:r>
              <a:rPr lang="zh-CN" altLang="en-US" sz="2400" b="1" dirty="0">
                <a:latin typeface="宋体" panose="02010600030101010101" pitchFamily="2" charset="-122"/>
                <a:sym typeface="+mn-ea"/>
              </a:rPr>
              <a:t>正则表达式在</a:t>
            </a:r>
            <a:r>
              <a:rPr lang="zh-CN" altLang="en-US" sz="2400" b="1" dirty="0">
                <a:solidFill>
                  <a:srgbClr val="FF0000"/>
                </a:solidFill>
                <a:latin typeface="宋体" panose="02010600030101010101" pitchFamily="2" charset="-122"/>
                <a:sym typeface="+mn-ea"/>
              </a:rPr>
              <a:t>文本编辑与处理</a:t>
            </a:r>
            <a:r>
              <a:rPr lang="zh-CN" altLang="en-US" sz="2400" b="1" dirty="0">
                <a:latin typeface="宋体" panose="02010600030101010101" pitchFamily="2" charset="-122"/>
                <a:sym typeface="+mn-ea"/>
              </a:rPr>
              <a:t>、</a:t>
            </a:r>
            <a:r>
              <a:rPr lang="zh-CN" altLang="en-US" sz="2400" b="1" dirty="0">
                <a:solidFill>
                  <a:srgbClr val="FF0000"/>
                </a:solidFill>
                <a:latin typeface="宋体" panose="02010600030101010101" pitchFamily="2" charset="-122"/>
                <a:sym typeface="+mn-ea"/>
              </a:rPr>
              <a:t>网页爬虫</a:t>
            </a:r>
            <a:r>
              <a:rPr lang="zh-CN" altLang="en-US" sz="2400" b="1" dirty="0">
                <a:latin typeface="宋体" panose="02010600030101010101" pitchFamily="2" charset="-122"/>
                <a:sym typeface="+mn-ea"/>
              </a:rPr>
              <a:t>之类的场合中有重要应用。</a:t>
            </a:r>
            <a:endParaRPr lang="zh-CN" altLang="en-US" sz="2400" b="1"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8.2  直接使用正则表达式模块re处理字符串</a:t>
            </a:r>
            <a:endParaRPr lang="zh-CN" altLang="en-US"/>
          </a:p>
        </p:txBody>
      </p:sp>
      <p:sp>
        <p:nvSpPr>
          <p:cNvPr id="3" name="内容占位符 2"/>
          <p:cNvSpPr>
            <a:spLocks noGrp="1"/>
          </p:cNvSpPr>
          <p:nvPr>
            <p:ph idx="1"/>
          </p:nvPr>
        </p:nvSpPr>
        <p:spPr/>
        <p:txBody>
          <a:bodyPr>
            <a:normAutofit/>
          </a:bodyPr>
          <a:lstStyle/>
          <a:p>
            <a:pPr fontAlgn="auto">
              <a:lnSpc>
                <a:spcPct val="100000"/>
              </a:lnSpc>
              <a:spcBef>
                <a:spcPts val="0"/>
              </a:spcBef>
            </a:pPr>
            <a:r>
              <a:rPr lang="zh-CN" altLang="en-US" sz="2400" b="1" dirty="0"/>
              <a:t>下面的代码使用几种不同的方法来删除字符串中指定</a:t>
            </a:r>
            <a:r>
              <a:rPr lang="zh-CN" altLang="en-US" sz="2400" b="1" dirty="0" smtClean="0"/>
              <a:t>内容</a:t>
            </a:r>
            <a:r>
              <a:rPr lang="en-US" altLang="zh-CN" sz="2400" b="1" dirty="0" err="1" smtClean="0"/>
              <a:t>removethis</a:t>
            </a:r>
            <a:r>
              <a:rPr lang="zh-CN" altLang="en-US" sz="2400" b="1" dirty="0" smtClean="0"/>
              <a:t>：</a:t>
            </a:r>
            <a:endParaRPr lang="zh-CN" altLang="en-US" sz="2400" b="1" dirty="0"/>
          </a:p>
          <a:p>
            <a:pPr marL="0" indent="0" fontAlgn="auto">
              <a:lnSpc>
                <a:spcPct val="100000"/>
              </a:lnSpc>
              <a:spcBef>
                <a:spcPts val="0"/>
              </a:spcBef>
              <a:buNone/>
            </a:pPr>
            <a:endParaRPr lang="zh-CN" altLang="en-US" sz="2000" b="1" dirty="0">
              <a:latin typeface="Consolas" panose="020B0609020204030204" charset="0"/>
            </a:endParaRPr>
          </a:p>
          <a:p>
            <a:pPr marL="0" indent="0" fontAlgn="auto">
              <a:lnSpc>
                <a:spcPct val="100000"/>
              </a:lnSpc>
              <a:spcBef>
                <a:spcPts val="0"/>
              </a:spcBef>
              <a:buNone/>
            </a:pPr>
            <a:r>
              <a:rPr lang="zh-CN" altLang="en-US" sz="2000" b="1" dirty="0">
                <a:latin typeface="Consolas" panose="020B0609020204030204" charset="0"/>
              </a:rPr>
              <a:t>&gt;&gt;&gt; email = "tony@tiremove_thisger.net"</a:t>
            </a:r>
          </a:p>
          <a:p>
            <a:pPr marL="0" indent="0" fontAlgn="auto">
              <a:lnSpc>
                <a:spcPct val="100000"/>
              </a:lnSpc>
              <a:spcBef>
                <a:spcPts val="0"/>
              </a:spcBef>
              <a:buNone/>
            </a:pPr>
            <a:r>
              <a:rPr lang="zh-CN" altLang="en-US" sz="2000" b="1" dirty="0">
                <a:latin typeface="Consolas" panose="020B0609020204030204" charset="0"/>
              </a:rPr>
              <a:t>&gt;&gt;&gt; m = re.search("</a:t>
            </a:r>
            <a:r>
              <a:rPr lang="zh-CN" altLang="en-US" sz="2000" b="1" dirty="0">
                <a:solidFill>
                  <a:srgbClr val="FF0000"/>
                </a:solidFill>
                <a:latin typeface="Consolas" panose="020B0609020204030204" charset="0"/>
              </a:rPr>
              <a:t>remove_this</a:t>
            </a:r>
            <a:r>
              <a:rPr lang="zh-CN" altLang="en-US" sz="2000" b="1" dirty="0">
                <a:latin typeface="Consolas" panose="020B0609020204030204" charset="0"/>
              </a:rPr>
              <a:t>", email)    #使用search()方法返回的match对象</a:t>
            </a:r>
          </a:p>
          <a:p>
            <a:pPr marL="0" indent="0" fontAlgn="auto">
              <a:lnSpc>
                <a:spcPct val="100000"/>
              </a:lnSpc>
              <a:spcBef>
                <a:spcPts val="0"/>
              </a:spcBef>
              <a:buNone/>
            </a:pPr>
            <a:r>
              <a:rPr lang="zh-CN" altLang="en-US" sz="2000" b="1" dirty="0">
                <a:latin typeface="Consolas" panose="020B0609020204030204" charset="0"/>
              </a:rPr>
              <a:t>&gt;&gt;&gt; email[:</a:t>
            </a:r>
            <a:r>
              <a:rPr lang="zh-CN" altLang="en-US" sz="2000" b="1" dirty="0">
                <a:solidFill>
                  <a:srgbClr val="FF0000"/>
                </a:solidFill>
                <a:latin typeface="Consolas" panose="020B0609020204030204" charset="0"/>
              </a:rPr>
              <a:t>m.start()] </a:t>
            </a:r>
            <a:r>
              <a:rPr lang="zh-CN" altLang="en-US" sz="2000" b="1" dirty="0">
                <a:latin typeface="Consolas" panose="020B0609020204030204" charset="0"/>
              </a:rPr>
              <a:t>+ email[m.end():]    #字符串切片</a:t>
            </a:r>
          </a:p>
          <a:p>
            <a:pPr marL="0" indent="0" fontAlgn="auto">
              <a:lnSpc>
                <a:spcPct val="100000"/>
              </a:lnSpc>
              <a:spcBef>
                <a:spcPts val="0"/>
              </a:spcBef>
              <a:buNone/>
            </a:pPr>
            <a:r>
              <a:rPr lang="zh-CN" altLang="en-US" sz="2000" b="1" dirty="0">
                <a:solidFill>
                  <a:srgbClr val="00B0F0"/>
                </a:solidFill>
                <a:latin typeface="Consolas" panose="020B0609020204030204" charset="0"/>
              </a:rPr>
              <a:t>'tony@tiger.net'</a:t>
            </a:r>
          </a:p>
          <a:p>
            <a:pPr marL="0" indent="0" fontAlgn="auto">
              <a:lnSpc>
                <a:spcPct val="100000"/>
              </a:lnSpc>
              <a:spcBef>
                <a:spcPts val="0"/>
              </a:spcBef>
              <a:buNone/>
            </a:pPr>
            <a:r>
              <a:rPr lang="zh-CN" altLang="en-US" sz="2000" b="1" dirty="0">
                <a:latin typeface="Consolas" panose="020B0609020204030204" charset="0"/>
              </a:rPr>
              <a:t>&gt;&gt;&gt; re.sub('remove_this', '', email)       #直接使用re模块的sub()方法</a:t>
            </a:r>
          </a:p>
          <a:p>
            <a:pPr marL="0" indent="0" fontAlgn="auto">
              <a:lnSpc>
                <a:spcPct val="100000"/>
              </a:lnSpc>
              <a:spcBef>
                <a:spcPts val="0"/>
              </a:spcBef>
              <a:buNone/>
            </a:pPr>
            <a:r>
              <a:rPr lang="zh-CN" altLang="en-US" sz="2000" b="1" dirty="0">
                <a:solidFill>
                  <a:srgbClr val="00B0F0"/>
                </a:solidFill>
                <a:latin typeface="Consolas" panose="020B0609020204030204" charset="0"/>
              </a:rPr>
              <a:t>'tony@tiger.net'</a:t>
            </a:r>
          </a:p>
          <a:p>
            <a:pPr marL="0" indent="0" fontAlgn="auto">
              <a:lnSpc>
                <a:spcPct val="100000"/>
              </a:lnSpc>
              <a:spcBef>
                <a:spcPts val="0"/>
              </a:spcBef>
              <a:buNone/>
            </a:pPr>
            <a:r>
              <a:rPr lang="zh-CN" altLang="en-US" sz="2000" b="1" dirty="0">
                <a:latin typeface="Consolas" panose="020B0609020204030204" charset="0"/>
              </a:rPr>
              <a:t>&gt;&gt;&gt; email.replace('remove_this', '')       #</a:t>
            </a:r>
            <a:r>
              <a:rPr lang="zh-CN" altLang="en-US" sz="2000" b="1" dirty="0">
                <a:solidFill>
                  <a:srgbClr val="FF0000"/>
                </a:solidFill>
                <a:latin typeface="Consolas" panose="020B0609020204030204" charset="0"/>
              </a:rPr>
              <a:t>直接使用字符串替换方法</a:t>
            </a:r>
          </a:p>
          <a:p>
            <a:pPr marL="0" indent="0" fontAlgn="auto">
              <a:lnSpc>
                <a:spcPct val="100000"/>
              </a:lnSpc>
              <a:spcBef>
                <a:spcPts val="0"/>
              </a:spcBef>
              <a:buNone/>
            </a:pPr>
            <a:r>
              <a:rPr lang="zh-CN" altLang="en-US" sz="2000" b="1" dirty="0">
                <a:solidFill>
                  <a:srgbClr val="00B0F0"/>
                </a:solidFill>
                <a:latin typeface="Consolas" panose="020B0609020204030204" charset="0"/>
              </a:rPr>
              <a:t>'tony@tiger.net'</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8.2  直接使用正则表达式模块re处理字符串</a:t>
            </a:r>
            <a:endParaRPr lang="zh-CN" altLang="en-US"/>
          </a:p>
        </p:txBody>
      </p:sp>
      <p:sp>
        <p:nvSpPr>
          <p:cNvPr id="3" name="内容占位符 2"/>
          <p:cNvSpPr>
            <a:spLocks noGrp="1"/>
          </p:cNvSpPr>
          <p:nvPr>
            <p:ph idx="1"/>
          </p:nvPr>
        </p:nvSpPr>
        <p:spPr/>
        <p:txBody>
          <a:bodyPr>
            <a:normAutofit/>
          </a:bodyPr>
          <a:lstStyle/>
          <a:p>
            <a:pPr fontAlgn="auto">
              <a:lnSpc>
                <a:spcPct val="100000"/>
              </a:lnSpc>
              <a:spcBef>
                <a:spcPts val="0"/>
              </a:spcBef>
              <a:buFont typeface="Arial" panose="020B0604020202020204" pitchFamily="34" charset="0"/>
              <a:buChar char="•"/>
            </a:pPr>
            <a:r>
              <a:rPr lang="zh-CN" altLang="en-US" sz="2400" b="1" dirty="0"/>
              <a:t>下面的代码使用以“\”开头的元字符来实现</a:t>
            </a:r>
            <a:r>
              <a:rPr lang="zh-CN" altLang="en-US" sz="2400" b="1" dirty="0">
                <a:solidFill>
                  <a:srgbClr val="FF0000"/>
                </a:solidFill>
              </a:rPr>
              <a:t>字符串的特定搜索</a:t>
            </a:r>
            <a:r>
              <a:rPr lang="zh-CN" altLang="en-US" sz="2400" b="1" dirty="0"/>
              <a:t>。</a:t>
            </a:r>
          </a:p>
          <a:p>
            <a:pPr marL="0" indent="0" fontAlgn="auto">
              <a:lnSpc>
                <a:spcPct val="100000"/>
              </a:lnSpc>
              <a:spcBef>
                <a:spcPts val="0"/>
              </a:spcBef>
              <a:buNone/>
            </a:pPr>
            <a:endParaRPr lang="zh-CN" altLang="en-US" sz="2000" b="1" dirty="0">
              <a:latin typeface="Consolas" panose="020B0609020204030204" charset="0"/>
            </a:endParaRPr>
          </a:p>
          <a:p>
            <a:pPr marL="0" indent="0" fontAlgn="auto">
              <a:lnSpc>
                <a:spcPct val="100000"/>
              </a:lnSpc>
              <a:spcBef>
                <a:spcPts val="0"/>
              </a:spcBef>
              <a:buNone/>
            </a:pPr>
            <a:r>
              <a:rPr lang="zh-CN" altLang="en-US" sz="2000" b="1" dirty="0">
                <a:latin typeface="Consolas" panose="020B0609020204030204" charset="0"/>
              </a:rPr>
              <a:t>&gt;&gt;&gt; import re</a:t>
            </a:r>
          </a:p>
          <a:p>
            <a:pPr marL="0" indent="0" fontAlgn="auto">
              <a:lnSpc>
                <a:spcPct val="100000"/>
              </a:lnSpc>
              <a:spcBef>
                <a:spcPts val="0"/>
              </a:spcBef>
              <a:buNone/>
            </a:pPr>
            <a:r>
              <a:rPr lang="zh-CN" altLang="en-US" sz="2000" b="1" dirty="0">
                <a:latin typeface="Consolas" panose="020B0609020204030204" charset="0"/>
              </a:rPr>
              <a:t>&gt;&gt;&gt; example = 'Beautiful is better than ugly.'</a:t>
            </a:r>
          </a:p>
          <a:p>
            <a:pPr marL="0" indent="0" fontAlgn="auto">
              <a:lnSpc>
                <a:spcPct val="100000"/>
              </a:lnSpc>
              <a:spcBef>
                <a:spcPts val="0"/>
              </a:spcBef>
              <a:buNone/>
            </a:pPr>
            <a:r>
              <a:rPr lang="zh-CN" altLang="en-US" sz="2000" b="1" dirty="0">
                <a:latin typeface="Consolas" panose="020B0609020204030204" charset="0"/>
              </a:rPr>
              <a:t>&gt;&gt;&gt; re.findall('\\bb.+?\\b', example)    #以字母b开头的完整单词</a:t>
            </a:r>
          </a:p>
          <a:p>
            <a:pPr marL="0" indent="0" fontAlgn="auto">
              <a:lnSpc>
                <a:spcPct val="100000"/>
              </a:lnSpc>
              <a:spcBef>
                <a:spcPts val="0"/>
              </a:spcBef>
              <a:buNone/>
            </a:pPr>
            <a:r>
              <a:rPr lang="zh-CN" altLang="en-US" sz="2000" b="1" dirty="0">
                <a:latin typeface="Consolas" panose="020B0609020204030204" charset="0"/>
              </a:rPr>
              <a:t>                                         #此处问号?表示非贪心模式</a:t>
            </a:r>
          </a:p>
          <a:p>
            <a:pPr marL="0" indent="0" fontAlgn="auto">
              <a:lnSpc>
                <a:spcPct val="100000"/>
              </a:lnSpc>
              <a:spcBef>
                <a:spcPts val="0"/>
              </a:spcBef>
              <a:buNone/>
            </a:pPr>
            <a:r>
              <a:rPr lang="zh-CN" altLang="en-US" sz="2000" b="1" dirty="0">
                <a:solidFill>
                  <a:srgbClr val="00B0F0"/>
                </a:solidFill>
                <a:latin typeface="Consolas" panose="020B0609020204030204" charset="0"/>
              </a:rPr>
              <a:t>['better']</a:t>
            </a:r>
          </a:p>
          <a:p>
            <a:pPr marL="0" indent="0" fontAlgn="auto">
              <a:lnSpc>
                <a:spcPct val="100000"/>
              </a:lnSpc>
              <a:spcBef>
                <a:spcPts val="0"/>
              </a:spcBef>
              <a:buNone/>
            </a:pPr>
            <a:r>
              <a:rPr lang="zh-CN" altLang="en-US" sz="2000" b="1" dirty="0">
                <a:latin typeface="Consolas" panose="020B0609020204030204" charset="0"/>
              </a:rPr>
              <a:t>&gt;&gt;&gt; re.findall('\\bb.+\\b', example)     #贪心模式的匹配结果</a:t>
            </a:r>
          </a:p>
          <a:p>
            <a:pPr marL="0" indent="0" fontAlgn="auto">
              <a:lnSpc>
                <a:spcPct val="100000"/>
              </a:lnSpc>
              <a:spcBef>
                <a:spcPts val="0"/>
              </a:spcBef>
              <a:buNone/>
            </a:pPr>
            <a:r>
              <a:rPr lang="zh-CN" altLang="en-US" sz="2000" b="1" dirty="0">
                <a:solidFill>
                  <a:srgbClr val="00B0F0"/>
                </a:solidFill>
                <a:latin typeface="Consolas" panose="020B0609020204030204" charset="0"/>
              </a:rPr>
              <a:t>['better than ugly']</a:t>
            </a:r>
          </a:p>
          <a:p>
            <a:pPr marL="0" indent="0" fontAlgn="auto">
              <a:lnSpc>
                <a:spcPct val="100000"/>
              </a:lnSpc>
              <a:spcBef>
                <a:spcPts val="0"/>
              </a:spcBef>
              <a:buNone/>
            </a:pPr>
            <a:r>
              <a:rPr lang="zh-CN" altLang="en-US" sz="2000" b="1" dirty="0">
                <a:latin typeface="Consolas" panose="020B0609020204030204" charset="0"/>
              </a:rPr>
              <a:t>&gt;&gt;&gt; re.findall('\\bb\w*\\b', example)</a:t>
            </a:r>
          </a:p>
          <a:p>
            <a:pPr marL="0" indent="0" fontAlgn="auto">
              <a:lnSpc>
                <a:spcPct val="100000"/>
              </a:lnSpc>
              <a:spcBef>
                <a:spcPts val="0"/>
              </a:spcBef>
              <a:buNone/>
            </a:pPr>
            <a:r>
              <a:rPr lang="zh-CN" altLang="en-US" sz="2000" b="1" dirty="0">
                <a:solidFill>
                  <a:srgbClr val="00B0F0"/>
                </a:solidFill>
                <a:latin typeface="Consolas" panose="020B0609020204030204" charset="0"/>
              </a:rPr>
              <a:t>['better']</a:t>
            </a:r>
          </a:p>
          <a:p>
            <a:pPr marL="0" indent="0" fontAlgn="auto">
              <a:lnSpc>
                <a:spcPct val="100000"/>
              </a:lnSpc>
              <a:spcBef>
                <a:spcPts val="0"/>
              </a:spcBef>
              <a:buNone/>
            </a:pPr>
            <a:r>
              <a:rPr lang="zh-CN" altLang="en-US" sz="2000" b="1" dirty="0">
                <a:latin typeface="Consolas" panose="020B0609020204030204" charset="0"/>
              </a:rPr>
              <a:t>&gt;&gt;&gt; re.findall('\\Bh.+?\\b', example)    #不以h开头且含有h字母的单词剩余部分</a:t>
            </a:r>
          </a:p>
          <a:p>
            <a:pPr marL="0" indent="0" fontAlgn="auto">
              <a:lnSpc>
                <a:spcPct val="100000"/>
              </a:lnSpc>
              <a:spcBef>
                <a:spcPts val="0"/>
              </a:spcBef>
              <a:buNone/>
            </a:pPr>
            <a:r>
              <a:rPr lang="zh-CN" altLang="en-US" sz="2000" b="1" dirty="0">
                <a:solidFill>
                  <a:srgbClr val="00B0F0"/>
                </a:solidFill>
                <a:latin typeface="Consolas" panose="020B0609020204030204" charset="0"/>
              </a:rPr>
              <a:t>['han']</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8.2  直接使用正则表达式模块re处理字符串</a:t>
            </a:r>
            <a:endParaRPr lang="zh-CN" altLang="en-US"/>
          </a:p>
        </p:txBody>
      </p:sp>
      <p:sp>
        <p:nvSpPr>
          <p:cNvPr id="3" name="内容占位符 2"/>
          <p:cNvSpPr>
            <a:spLocks noGrp="1"/>
          </p:cNvSpPr>
          <p:nvPr>
            <p:ph idx="1"/>
          </p:nvPr>
        </p:nvSpPr>
        <p:spPr>
          <a:xfrm>
            <a:off x="838200" y="1321435"/>
            <a:ext cx="10515600" cy="5292725"/>
          </a:xfrm>
        </p:spPr>
        <p:txBody>
          <a:bodyPr>
            <a:normAutofit lnSpcReduction="10000"/>
          </a:bodyPr>
          <a:lstStyle/>
          <a:p>
            <a:pPr marL="0" indent="0" fontAlgn="auto">
              <a:lnSpc>
                <a:spcPct val="100000"/>
              </a:lnSpc>
              <a:spcBef>
                <a:spcPts val="0"/>
              </a:spcBef>
              <a:buNone/>
            </a:pPr>
            <a:r>
              <a:rPr lang="zh-CN" altLang="en-US" sz="1800" dirty="0">
                <a:latin typeface="Consolas" panose="020B0609020204030204" charset="0"/>
              </a:rPr>
              <a:t>&gt;&gt;&gt; re.findall('\\b\w.+?\\b', example)           </a:t>
            </a:r>
            <a:r>
              <a:rPr lang="zh-CN" altLang="en-US" sz="1800" dirty="0">
                <a:solidFill>
                  <a:srgbClr val="FF0000"/>
                </a:solidFill>
                <a:latin typeface="Consolas" panose="020B0609020204030204" charset="0"/>
              </a:rPr>
              <a:t>#所有单词</a:t>
            </a:r>
          </a:p>
          <a:p>
            <a:pPr marL="0" indent="0" fontAlgn="auto">
              <a:lnSpc>
                <a:spcPct val="100000"/>
              </a:lnSpc>
              <a:spcBef>
                <a:spcPts val="0"/>
              </a:spcBef>
              <a:buNone/>
            </a:pPr>
            <a:r>
              <a:rPr lang="zh-CN" altLang="en-US" sz="1800" dirty="0">
                <a:solidFill>
                  <a:srgbClr val="00B0F0"/>
                </a:solidFill>
                <a:latin typeface="Consolas" panose="020B0609020204030204" charset="0"/>
              </a:rPr>
              <a:t>['Beautiful', 'is', 'better', 'than', 'ugly']</a:t>
            </a:r>
          </a:p>
          <a:p>
            <a:pPr marL="0" indent="0" fontAlgn="auto">
              <a:lnSpc>
                <a:spcPct val="100000"/>
              </a:lnSpc>
              <a:spcBef>
                <a:spcPts val="0"/>
              </a:spcBef>
              <a:buNone/>
            </a:pPr>
            <a:r>
              <a:rPr lang="zh-CN" altLang="en-US" sz="1800" dirty="0">
                <a:latin typeface="Consolas" panose="020B0609020204030204" charset="0"/>
              </a:rPr>
              <a:t>&gt;&gt;&gt; </a:t>
            </a:r>
            <a:r>
              <a:rPr lang="zh-CN" altLang="en-US" sz="1800" dirty="0">
                <a:solidFill>
                  <a:srgbClr val="FF0000"/>
                </a:solidFill>
                <a:latin typeface="Consolas" panose="020B0609020204030204" charset="0"/>
              </a:rPr>
              <a:t>re.findall('\w+', example)                   #所有单词</a:t>
            </a:r>
          </a:p>
          <a:p>
            <a:pPr marL="0" indent="0" fontAlgn="auto">
              <a:lnSpc>
                <a:spcPct val="100000"/>
              </a:lnSpc>
              <a:spcBef>
                <a:spcPts val="0"/>
              </a:spcBef>
              <a:buNone/>
            </a:pPr>
            <a:r>
              <a:rPr lang="zh-CN" altLang="en-US" sz="1800" dirty="0">
                <a:solidFill>
                  <a:srgbClr val="00B0F0"/>
                </a:solidFill>
                <a:latin typeface="Consolas" panose="020B0609020204030204" charset="0"/>
              </a:rPr>
              <a:t>['Beautiful', 'is', 'better', 'than', 'ugly']</a:t>
            </a:r>
          </a:p>
          <a:p>
            <a:pPr marL="0" indent="0" fontAlgn="auto">
              <a:lnSpc>
                <a:spcPct val="100000"/>
              </a:lnSpc>
              <a:spcBef>
                <a:spcPts val="0"/>
              </a:spcBef>
              <a:buNone/>
            </a:pPr>
            <a:r>
              <a:rPr lang="zh-CN" altLang="en-US" sz="1800" dirty="0">
                <a:latin typeface="Consolas" panose="020B0609020204030204" charset="0"/>
              </a:rPr>
              <a:t>&gt;&gt;&gt; re.findall(r'\b\w.+?\b', example)            #使用原始字符串</a:t>
            </a:r>
          </a:p>
          <a:p>
            <a:pPr marL="0" indent="0" fontAlgn="auto">
              <a:lnSpc>
                <a:spcPct val="100000"/>
              </a:lnSpc>
              <a:spcBef>
                <a:spcPts val="0"/>
              </a:spcBef>
              <a:buNone/>
            </a:pPr>
            <a:r>
              <a:rPr lang="zh-CN" altLang="en-US" sz="1800" dirty="0">
                <a:solidFill>
                  <a:srgbClr val="00B0F0"/>
                </a:solidFill>
                <a:latin typeface="Consolas" panose="020B0609020204030204" charset="0"/>
              </a:rPr>
              <a:t>['Beautiful', 'is', 'better', 'than', 'ugly']</a:t>
            </a:r>
          </a:p>
          <a:p>
            <a:pPr marL="0" indent="0" fontAlgn="auto">
              <a:lnSpc>
                <a:spcPct val="100000"/>
              </a:lnSpc>
              <a:spcBef>
                <a:spcPts val="0"/>
              </a:spcBef>
              <a:buNone/>
            </a:pPr>
            <a:r>
              <a:rPr lang="zh-CN" altLang="en-US" sz="1800" dirty="0">
                <a:latin typeface="Consolas" panose="020B0609020204030204" charset="0"/>
              </a:rPr>
              <a:t>&gt;&gt;&gt; re.split('\s', example)                      #使用任何空白字符分隔字符串</a:t>
            </a:r>
          </a:p>
          <a:p>
            <a:pPr marL="0" indent="0" fontAlgn="auto">
              <a:lnSpc>
                <a:spcPct val="100000"/>
              </a:lnSpc>
              <a:spcBef>
                <a:spcPts val="0"/>
              </a:spcBef>
              <a:buNone/>
            </a:pPr>
            <a:r>
              <a:rPr lang="zh-CN" altLang="en-US" sz="1800" dirty="0">
                <a:solidFill>
                  <a:srgbClr val="00B0F0"/>
                </a:solidFill>
                <a:latin typeface="Consolas" panose="020B0609020204030204" charset="0"/>
              </a:rPr>
              <a:t>['Beautiful', 'is', 'better', 'than', 'ugly.']</a:t>
            </a:r>
          </a:p>
          <a:p>
            <a:pPr marL="0" indent="0" fontAlgn="auto">
              <a:lnSpc>
                <a:spcPct val="100000"/>
              </a:lnSpc>
              <a:spcBef>
                <a:spcPts val="0"/>
              </a:spcBef>
              <a:buNone/>
            </a:pPr>
            <a:r>
              <a:rPr lang="zh-CN" altLang="en-US" sz="1800" dirty="0">
                <a:latin typeface="Consolas" panose="020B0609020204030204" charset="0"/>
              </a:rPr>
              <a:t>&gt;&gt;&gt; re.findall('\d+\.\d+\.\d+', 'Python 2.7.13') #查找并返回x.x.x形式的数字</a:t>
            </a:r>
          </a:p>
          <a:p>
            <a:pPr marL="0" indent="0" fontAlgn="auto">
              <a:lnSpc>
                <a:spcPct val="100000"/>
              </a:lnSpc>
              <a:spcBef>
                <a:spcPts val="0"/>
              </a:spcBef>
              <a:buNone/>
            </a:pPr>
            <a:r>
              <a:rPr lang="zh-CN" altLang="en-US" sz="1800" dirty="0">
                <a:solidFill>
                  <a:srgbClr val="00B0F0"/>
                </a:solidFill>
                <a:latin typeface="Consolas" panose="020B0609020204030204" charset="0"/>
              </a:rPr>
              <a:t>['2.7.13']</a:t>
            </a:r>
          </a:p>
          <a:p>
            <a:pPr marL="0" indent="0" fontAlgn="auto">
              <a:lnSpc>
                <a:spcPct val="100000"/>
              </a:lnSpc>
              <a:spcBef>
                <a:spcPts val="0"/>
              </a:spcBef>
              <a:buNone/>
            </a:pPr>
            <a:r>
              <a:rPr lang="zh-CN" altLang="en-US" sz="1800" dirty="0">
                <a:latin typeface="Consolas" panose="020B0609020204030204" charset="0"/>
              </a:rPr>
              <a:t>&gt;&gt;&gt; re.findall('\d+\.\d+\.\d+', 'Python 2.7.13,Python 3.6.0')</a:t>
            </a:r>
          </a:p>
          <a:p>
            <a:pPr marL="0" indent="0" fontAlgn="auto">
              <a:lnSpc>
                <a:spcPct val="100000"/>
              </a:lnSpc>
              <a:spcBef>
                <a:spcPts val="0"/>
              </a:spcBef>
              <a:buNone/>
            </a:pPr>
            <a:r>
              <a:rPr lang="zh-CN" altLang="en-US" sz="1800" dirty="0">
                <a:solidFill>
                  <a:srgbClr val="00B0F0"/>
                </a:solidFill>
                <a:latin typeface="Consolas" panose="020B0609020204030204" charset="0"/>
              </a:rPr>
              <a:t>['2.7.13', '3.6.0']</a:t>
            </a:r>
          </a:p>
          <a:p>
            <a:pPr marL="0" indent="0" fontAlgn="auto">
              <a:lnSpc>
                <a:spcPct val="100000"/>
              </a:lnSpc>
              <a:spcBef>
                <a:spcPts val="0"/>
              </a:spcBef>
              <a:buNone/>
            </a:pPr>
            <a:r>
              <a:rPr lang="zh-CN" altLang="en-US" sz="1800" dirty="0">
                <a:latin typeface="Consolas" panose="020B0609020204030204" charset="0"/>
              </a:rPr>
              <a:t>&gt;&gt;&gt; s = '&lt;html&gt;&lt;head&gt;This is head.&lt;/head&gt;&lt;body&gt;This is body.&lt;/body&gt;&lt;/html&gt;'</a:t>
            </a:r>
          </a:p>
          <a:p>
            <a:pPr marL="0" indent="0" fontAlgn="auto">
              <a:lnSpc>
                <a:spcPct val="100000"/>
              </a:lnSpc>
              <a:spcBef>
                <a:spcPts val="0"/>
              </a:spcBef>
              <a:buNone/>
            </a:pPr>
            <a:r>
              <a:rPr lang="zh-CN" altLang="en-US" sz="1800" dirty="0">
                <a:latin typeface="Consolas" panose="020B0609020204030204" charset="0"/>
              </a:rPr>
              <a:t>&gt;&gt;&gt; pattern = r'&lt;html&gt;&lt;head&gt;(.+)&lt;/head&gt;&lt;body&gt;(.+)&lt;/body&gt;&lt;/html&gt;'</a:t>
            </a:r>
          </a:p>
          <a:p>
            <a:pPr marL="0" indent="0" fontAlgn="auto">
              <a:lnSpc>
                <a:spcPct val="100000"/>
              </a:lnSpc>
              <a:spcBef>
                <a:spcPts val="0"/>
              </a:spcBef>
              <a:buNone/>
            </a:pPr>
            <a:r>
              <a:rPr lang="zh-CN" altLang="en-US" sz="1800" dirty="0">
                <a:latin typeface="Consolas" panose="020B0609020204030204" charset="0"/>
              </a:rPr>
              <a:t>&gt;&gt;&gt; result = re.search(pattern, s)</a:t>
            </a:r>
          </a:p>
          <a:p>
            <a:pPr marL="0" indent="0" fontAlgn="auto">
              <a:lnSpc>
                <a:spcPct val="100000"/>
              </a:lnSpc>
              <a:spcBef>
                <a:spcPts val="0"/>
              </a:spcBef>
              <a:buNone/>
            </a:pPr>
            <a:r>
              <a:rPr lang="zh-CN" altLang="en-US" sz="1800" dirty="0">
                <a:latin typeface="Consolas" panose="020B0609020204030204" charset="0"/>
              </a:rPr>
              <a:t>&gt;&gt;&gt; result.group(1)                              #第一个子模式</a:t>
            </a:r>
          </a:p>
          <a:p>
            <a:pPr marL="0" indent="0" fontAlgn="auto">
              <a:lnSpc>
                <a:spcPct val="100000"/>
              </a:lnSpc>
              <a:spcBef>
                <a:spcPts val="0"/>
              </a:spcBef>
              <a:buNone/>
            </a:pPr>
            <a:r>
              <a:rPr lang="zh-CN" altLang="en-US" sz="1800" dirty="0">
                <a:solidFill>
                  <a:srgbClr val="00B0F0"/>
                </a:solidFill>
                <a:latin typeface="Consolas" panose="020B0609020204030204" charset="0"/>
              </a:rPr>
              <a:t>'This is head.'</a:t>
            </a:r>
          </a:p>
          <a:p>
            <a:pPr marL="0" indent="0" fontAlgn="auto">
              <a:lnSpc>
                <a:spcPct val="100000"/>
              </a:lnSpc>
              <a:spcBef>
                <a:spcPts val="0"/>
              </a:spcBef>
              <a:buNone/>
            </a:pPr>
            <a:r>
              <a:rPr lang="zh-CN" altLang="en-US" sz="1800" dirty="0">
                <a:latin typeface="Consolas" panose="020B0609020204030204" charset="0"/>
              </a:rPr>
              <a:t>&gt;&gt;&gt; result.group(2)                              #第二个子模式</a:t>
            </a:r>
          </a:p>
          <a:p>
            <a:pPr marL="0" indent="0" fontAlgn="auto">
              <a:lnSpc>
                <a:spcPct val="100000"/>
              </a:lnSpc>
              <a:spcBef>
                <a:spcPts val="0"/>
              </a:spcBef>
              <a:buNone/>
            </a:pPr>
            <a:r>
              <a:rPr lang="zh-CN" altLang="en-US" sz="1800" dirty="0">
                <a:solidFill>
                  <a:srgbClr val="00B0F0"/>
                </a:solidFill>
                <a:latin typeface="Consolas" panose="020B0609020204030204" charset="0"/>
              </a:rPr>
              <a:t>'This is body.'</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8.3  match</a:t>
            </a:r>
            <a:r>
              <a:rPr lang="zh-CN" altLang="en-US"/>
              <a:t>对象</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23</a:t>
            </a:fld>
            <a:endParaRPr lang="zh-CN" altLang="en-US"/>
          </a:p>
        </p:txBody>
      </p:sp>
      <p:sp>
        <p:nvSpPr>
          <p:cNvPr id="122882" name="文本占位符 67586"/>
          <p:cNvSpPr>
            <a:spLocks noGrp="1"/>
          </p:cNvSpPr>
          <p:nvPr>
            <p:ph idx="1"/>
          </p:nvPr>
        </p:nvSpPr>
        <p:spPr>
          <a:xfrm>
            <a:off x="803910" y="1133475"/>
            <a:ext cx="10549255" cy="4525645"/>
          </a:xfrm>
        </p:spPr>
        <p:txBody>
          <a:bodyPr anchor="t"/>
          <a:lstStyle/>
          <a:p>
            <a:pPr defTabSz="914400">
              <a:lnSpc>
                <a:spcPct val="150000"/>
              </a:lnSpc>
              <a:spcBef>
                <a:spcPts val="600"/>
              </a:spcBef>
              <a:spcAft>
                <a:spcPts val="600"/>
              </a:spcAft>
              <a:buSzPct val="70000"/>
              <a:buFont typeface="Wingdings" panose="05000000000000000000" charset="0"/>
              <a:buChar char="n"/>
            </a:pPr>
            <a:r>
              <a:rPr lang="zh-CN" altLang="en-US" sz="2400" b="1" dirty="0">
                <a:latin typeface="宋体" panose="02010600030101010101" pitchFamily="2" charset="-122"/>
              </a:rPr>
              <a:t>正则表达式对象的</a:t>
            </a:r>
            <a:r>
              <a:rPr lang="en-US" altLang="x-none" sz="2400" b="1" dirty="0">
                <a:solidFill>
                  <a:srgbClr val="FF0000"/>
                </a:solidFill>
                <a:latin typeface="宋体" panose="02010600030101010101" pitchFamily="2" charset="-122"/>
              </a:rPr>
              <a:t>match</a:t>
            </a:r>
            <a:r>
              <a:rPr lang="zh-CN" altLang="en-US" sz="2400" b="1" dirty="0">
                <a:solidFill>
                  <a:srgbClr val="FF0000"/>
                </a:solidFill>
                <a:latin typeface="宋体" panose="02010600030101010101" pitchFamily="2" charset="-122"/>
              </a:rPr>
              <a:t>方法和</a:t>
            </a:r>
            <a:r>
              <a:rPr lang="en-US" altLang="x-none" sz="2400" b="1" dirty="0">
                <a:solidFill>
                  <a:srgbClr val="FF0000"/>
                </a:solidFill>
                <a:latin typeface="宋体" panose="02010600030101010101" pitchFamily="2" charset="-122"/>
              </a:rPr>
              <a:t>search</a:t>
            </a:r>
            <a:r>
              <a:rPr lang="zh-CN" altLang="en-US" sz="2400" b="1" dirty="0">
                <a:solidFill>
                  <a:srgbClr val="FF0000"/>
                </a:solidFill>
                <a:latin typeface="宋体" panose="02010600030101010101" pitchFamily="2" charset="-122"/>
              </a:rPr>
              <a:t>方法</a:t>
            </a:r>
            <a:r>
              <a:rPr lang="zh-CN" altLang="en-US" sz="2400" b="1" dirty="0">
                <a:latin typeface="宋体" panose="02010600030101010101" pitchFamily="2" charset="-122"/>
              </a:rPr>
              <a:t>匹配成功后返回</a:t>
            </a:r>
            <a:r>
              <a:rPr lang="en-US" altLang="x-none" sz="2400" b="1" dirty="0">
                <a:solidFill>
                  <a:srgbClr val="FF0000"/>
                </a:solidFill>
                <a:latin typeface="宋体" panose="02010600030101010101" pitchFamily="2" charset="-122"/>
              </a:rPr>
              <a:t>match</a:t>
            </a:r>
            <a:r>
              <a:rPr lang="zh-CN" altLang="en-US" sz="2400" b="1" dirty="0">
                <a:solidFill>
                  <a:srgbClr val="FF0000"/>
                </a:solidFill>
                <a:latin typeface="宋体" panose="02010600030101010101" pitchFamily="2" charset="-122"/>
              </a:rPr>
              <a:t>对象</a:t>
            </a:r>
            <a:r>
              <a:rPr lang="zh-CN" altLang="en-US" sz="2400" b="1" dirty="0">
                <a:latin typeface="宋体" panose="02010600030101010101" pitchFamily="2" charset="-122"/>
              </a:rPr>
              <a:t>。match对象的主要方法有：</a:t>
            </a:r>
          </a:p>
          <a:p>
            <a:pPr defTabSz="914400">
              <a:spcBef>
                <a:spcPts val="600"/>
              </a:spcBef>
              <a:spcAft>
                <a:spcPts val="600"/>
              </a:spcAft>
              <a:buSzPct val="70000"/>
              <a:buFont typeface="Wingdings" panose="05000000000000000000" charset="0"/>
              <a:buChar char="ü"/>
            </a:pPr>
            <a:r>
              <a:rPr lang="zh-CN" altLang="en-US" sz="2000" b="1" dirty="0">
                <a:solidFill>
                  <a:srgbClr val="FF0000"/>
                </a:solidFill>
                <a:latin typeface="宋体" panose="02010600030101010101" pitchFamily="2" charset="-122"/>
              </a:rPr>
              <a:t>group()：返回匹配的一个或多个子模式内容</a:t>
            </a:r>
          </a:p>
          <a:p>
            <a:pPr defTabSz="914400">
              <a:spcBef>
                <a:spcPts val="600"/>
              </a:spcBef>
              <a:spcAft>
                <a:spcPts val="600"/>
              </a:spcAft>
              <a:buSzPct val="70000"/>
              <a:buFont typeface="Wingdings" panose="05000000000000000000" charset="0"/>
              <a:buChar char="ü"/>
            </a:pPr>
            <a:r>
              <a:rPr lang="zh-CN" altLang="en-US" sz="2000" b="1" dirty="0">
                <a:solidFill>
                  <a:srgbClr val="FF0000"/>
                </a:solidFill>
                <a:latin typeface="宋体" panose="02010600030101010101" pitchFamily="2" charset="-122"/>
              </a:rPr>
              <a:t>groups()：返回一个包含匹配的所有子模式内容的元组</a:t>
            </a:r>
          </a:p>
          <a:p>
            <a:pPr defTabSz="914400">
              <a:spcBef>
                <a:spcPts val="600"/>
              </a:spcBef>
              <a:spcAft>
                <a:spcPts val="600"/>
              </a:spcAft>
              <a:buSzPct val="70000"/>
              <a:buFont typeface="Wingdings" panose="05000000000000000000" charset="0"/>
              <a:buChar char="ü"/>
            </a:pPr>
            <a:r>
              <a:rPr lang="zh-CN" altLang="en-US" sz="2000" b="1" dirty="0">
                <a:latin typeface="宋体" panose="02010600030101010101" pitchFamily="2" charset="-122"/>
              </a:rPr>
              <a:t>groupdict()：返回包含匹配的所有命名子模式内容的字典</a:t>
            </a:r>
          </a:p>
          <a:p>
            <a:pPr defTabSz="914400">
              <a:spcBef>
                <a:spcPts val="600"/>
              </a:spcBef>
              <a:spcAft>
                <a:spcPts val="600"/>
              </a:spcAft>
              <a:buSzPct val="70000"/>
              <a:buFont typeface="Wingdings" panose="05000000000000000000" charset="0"/>
              <a:buChar char="ü"/>
            </a:pPr>
            <a:r>
              <a:rPr lang="zh-CN" altLang="en-US" sz="2000" b="1" dirty="0">
                <a:solidFill>
                  <a:srgbClr val="FF0000"/>
                </a:solidFill>
                <a:latin typeface="宋体" panose="02010600030101010101" pitchFamily="2" charset="-122"/>
              </a:rPr>
              <a:t>start()：返回指定子模式内容的起始位置</a:t>
            </a:r>
          </a:p>
          <a:p>
            <a:pPr defTabSz="914400">
              <a:spcBef>
                <a:spcPts val="600"/>
              </a:spcBef>
              <a:spcAft>
                <a:spcPts val="600"/>
              </a:spcAft>
              <a:buSzPct val="70000"/>
              <a:buFont typeface="Wingdings" panose="05000000000000000000" charset="0"/>
              <a:buChar char="ü"/>
            </a:pPr>
            <a:r>
              <a:rPr lang="zh-CN" altLang="en-US" sz="2000" b="1" dirty="0">
                <a:solidFill>
                  <a:srgbClr val="FF0000"/>
                </a:solidFill>
                <a:latin typeface="宋体" panose="02010600030101010101" pitchFamily="2" charset="-122"/>
              </a:rPr>
              <a:t>end()：返回指定子模式内容的结束位置的前一个位置</a:t>
            </a:r>
          </a:p>
          <a:p>
            <a:pPr defTabSz="914400">
              <a:spcBef>
                <a:spcPts val="600"/>
              </a:spcBef>
              <a:spcAft>
                <a:spcPts val="600"/>
              </a:spcAft>
              <a:buSzPct val="70000"/>
              <a:buFont typeface="Wingdings" panose="05000000000000000000" charset="0"/>
              <a:buChar char="ü"/>
            </a:pPr>
            <a:r>
              <a:rPr lang="zh-CN" altLang="en-US" sz="2000" b="1" dirty="0">
                <a:latin typeface="宋体" panose="02010600030101010101" pitchFamily="2" charset="-122"/>
              </a:rPr>
              <a:t>span()：返回一个包含指定子模式内容起始位置和结束位置前一个位置的元组。</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8.3  match</a:t>
            </a:r>
            <a:r>
              <a:rPr lang="zh-CN" altLang="en-US">
                <a:sym typeface="+mn-ea"/>
              </a:rPr>
              <a:t>对象</a:t>
            </a:r>
            <a:endParaRPr lang="zh-CN" altLang="en-US"/>
          </a:p>
        </p:txBody>
      </p:sp>
      <p:sp>
        <p:nvSpPr>
          <p:cNvPr id="3" name="内容占位符 2"/>
          <p:cNvSpPr>
            <a:spLocks noGrp="1"/>
          </p:cNvSpPr>
          <p:nvPr>
            <p:ph idx="1"/>
          </p:nvPr>
        </p:nvSpPr>
        <p:spPr/>
        <p:txBody>
          <a:bodyPr>
            <a:normAutofit/>
          </a:bodyPr>
          <a:lstStyle/>
          <a:p>
            <a:pPr marL="0" indent="0" fontAlgn="base">
              <a:buNone/>
            </a:pPr>
            <a:r>
              <a:rPr lang="zh-CN" altLang="en-US" sz="2000" dirty="0">
                <a:latin typeface="Consolas" panose="020B0609020204030204" charset="0"/>
                <a:sym typeface="+mn-ea"/>
              </a:rPr>
              <a:t>&gt;&gt;&gt; m = re.match(r"(\w+) (\w+)", "Isaac Newton, physicist")</a:t>
            </a:r>
            <a:endParaRPr lang="zh-CN" altLang="en-US" sz="2000" strike="noStrike" noProof="1">
              <a:latin typeface="Consolas" panose="020B0609020204030204" charset="0"/>
            </a:endParaRPr>
          </a:p>
          <a:p>
            <a:pPr marL="0" indent="0" fontAlgn="base">
              <a:buNone/>
            </a:pPr>
            <a:r>
              <a:rPr lang="zh-CN" altLang="en-US" sz="2000" dirty="0">
                <a:latin typeface="Consolas" panose="020B0609020204030204" charset="0"/>
                <a:sym typeface="+mn-ea"/>
              </a:rPr>
              <a:t>&gt;&gt;&gt; m.group(0)                   #返回整个模式内容</a:t>
            </a:r>
            <a:endParaRPr lang="zh-CN" altLang="en-US" sz="2000" strike="noStrike" noProof="1">
              <a:latin typeface="Consolas" panose="020B0609020204030204" charset="0"/>
            </a:endParaRPr>
          </a:p>
          <a:p>
            <a:pPr marL="0" indent="0" fontAlgn="base">
              <a:buNone/>
            </a:pPr>
            <a:r>
              <a:rPr lang="zh-CN" altLang="en-US" sz="2000" dirty="0">
                <a:solidFill>
                  <a:srgbClr val="00B0F0"/>
                </a:solidFill>
                <a:latin typeface="Consolas" panose="020B0609020204030204" charset="0"/>
                <a:sym typeface="+mn-ea"/>
              </a:rPr>
              <a:t>'Isaac Newton'</a:t>
            </a:r>
            <a:endParaRPr lang="zh-CN" altLang="en-US" sz="2000" strike="noStrike" noProof="1">
              <a:solidFill>
                <a:srgbClr val="00B0F0"/>
              </a:solidFill>
              <a:latin typeface="Consolas" panose="020B0609020204030204" charset="0"/>
            </a:endParaRPr>
          </a:p>
          <a:p>
            <a:pPr marL="0" indent="0" fontAlgn="base">
              <a:buNone/>
            </a:pPr>
            <a:r>
              <a:rPr lang="zh-CN" altLang="en-US" sz="2000" dirty="0">
                <a:latin typeface="Consolas" panose="020B0609020204030204" charset="0"/>
                <a:sym typeface="+mn-ea"/>
              </a:rPr>
              <a:t>&gt;&gt;&gt; m.group(1)                   #返回第1个子模式内容</a:t>
            </a:r>
            <a:endParaRPr lang="zh-CN" altLang="en-US" sz="2000" strike="noStrike" noProof="1">
              <a:latin typeface="Consolas" panose="020B0609020204030204" charset="0"/>
            </a:endParaRPr>
          </a:p>
          <a:p>
            <a:pPr marL="0" indent="0" fontAlgn="base">
              <a:buNone/>
            </a:pPr>
            <a:r>
              <a:rPr lang="zh-CN" altLang="en-US" sz="2000" dirty="0">
                <a:solidFill>
                  <a:srgbClr val="00B0F0"/>
                </a:solidFill>
                <a:latin typeface="Consolas" panose="020B0609020204030204" charset="0"/>
                <a:sym typeface="+mn-ea"/>
              </a:rPr>
              <a:t>'Isaac'</a:t>
            </a:r>
            <a:endParaRPr lang="zh-CN" altLang="en-US" sz="2000" strike="noStrike" noProof="1">
              <a:solidFill>
                <a:srgbClr val="00B0F0"/>
              </a:solidFill>
              <a:latin typeface="Consolas" panose="020B0609020204030204" charset="0"/>
            </a:endParaRPr>
          </a:p>
          <a:p>
            <a:pPr marL="0" indent="0" fontAlgn="base">
              <a:buNone/>
            </a:pPr>
            <a:r>
              <a:rPr lang="zh-CN" altLang="en-US" sz="2000" dirty="0">
                <a:latin typeface="Consolas" panose="020B0609020204030204" charset="0"/>
                <a:sym typeface="+mn-ea"/>
              </a:rPr>
              <a:t>&gt;&gt;&gt; m.group(2)                   #返回第2个子模式内容.</a:t>
            </a:r>
            <a:endParaRPr lang="zh-CN" altLang="en-US" sz="2000" strike="noStrike" noProof="1">
              <a:latin typeface="Consolas" panose="020B0609020204030204" charset="0"/>
            </a:endParaRPr>
          </a:p>
          <a:p>
            <a:pPr marL="0" indent="0" fontAlgn="base">
              <a:buNone/>
            </a:pPr>
            <a:r>
              <a:rPr lang="zh-CN" altLang="en-US" sz="2000" dirty="0">
                <a:solidFill>
                  <a:srgbClr val="00B0F0"/>
                </a:solidFill>
                <a:latin typeface="Consolas" panose="020B0609020204030204" charset="0"/>
                <a:sym typeface="+mn-ea"/>
              </a:rPr>
              <a:t>'Newton'</a:t>
            </a:r>
            <a:endParaRPr lang="zh-CN" altLang="en-US" sz="2000" strike="noStrike" noProof="1">
              <a:solidFill>
                <a:srgbClr val="00B0F0"/>
              </a:solidFill>
              <a:latin typeface="Consolas" panose="020B0609020204030204" charset="0"/>
            </a:endParaRPr>
          </a:p>
          <a:p>
            <a:pPr marL="0" indent="0" fontAlgn="base">
              <a:buNone/>
            </a:pPr>
            <a:r>
              <a:rPr lang="zh-CN" altLang="en-US" sz="2000" dirty="0">
                <a:latin typeface="Consolas" panose="020B0609020204030204" charset="0"/>
                <a:sym typeface="+mn-ea"/>
              </a:rPr>
              <a:t>&gt;&gt;&gt; m.group(1, 2)                #返回指定的多个子模式内容</a:t>
            </a:r>
            <a:endParaRPr lang="zh-CN" altLang="en-US" sz="2000" strike="noStrike" noProof="1">
              <a:latin typeface="Consolas" panose="020B0609020204030204" charset="0"/>
            </a:endParaRPr>
          </a:p>
          <a:p>
            <a:pPr marL="0" indent="0" fontAlgn="base">
              <a:buNone/>
            </a:pPr>
            <a:r>
              <a:rPr lang="zh-CN" altLang="en-US" sz="2000" dirty="0">
                <a:solidFill>
                  <a:srgbClr val="00B0F0"/>
                </a:solidFill>
                <a:latin typeface="Consolas" panose="020B0609020204030204" charset="0"/>
                <a:sym typeface="+mn-ea"/>
              </a:rPr>
              <a:t>('Isaac', 'Newton')</a:t>
            </a:r>
            <a:endParaRPr lang="zh-CN" altLang="en-US" sz="2000" dirty="0">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8.3  match</a:t>
            </a:r>
            <a:r>
              <a:rPr lang="zh-CN" altLang="en-US">
                <a:sym typeface="+mn-ea"/>
              </a:rPr>
              <a:t>对象</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25</a:t>
            </a:fld>
            <a:endParaRPr lang="zh-CN" altLang="en-US"/>
          </a:p>
        </p:txBody>
      </p:sp>
      <p:sp>
        <p:nvSpPr>
          <p:cNvPr id="126978" name="内容占位符 2"/>
          <p:cNvSpPr>
            <a:spLocks noGrp="1"/>
          </p:cNvSpPr>
          <p:nvPr>
            <p:ph idx="1"/>
          </p:nvPr>
        </p:nvSpPr>
        <p:spPr>
          <a:xfrm>
            <a:off x="838200" y="1321435"/>
            <a:ext cx="10931525" cy="4639945"/>
          </a:xfrm>
        </p:spPr>
        <p:txBody>
          <a:bodyPr anchor="t">
            <a:normAutofit lnSpcReduction="10000"/>
          </a:bodyPr>
          <a:lstStyle/>
          <a:p>
            <a:pPr marL="0" indent="0" defTabSz="914400">
              <a:buSzPct val="70000"/>
              <a:buFont typeface="Wingdings" panose="05000000000000000000" pitchFamily="2" charset="2"/>
              <a:buNone/>
            </a:pPr>
            <a:r>
              <a:rPr lang="zh-CN" altLang="en-US" sz="2000">
                <a:latin typeface="Consolas" panose="020B0609020204030204" charset="0"/>
              </a:rPr>
              <a:t>&gt;&gt;&gt; m = re.match(r"(?P&lt;first_name&gt;\w+) (?P&lt;last_name&gt;\w+)", "Malcolm Reynolds")</a:t>
            </a:r>
          </a:p>
          <a:p>
            <a:pPr marL="0" indent="0" defTabSz="914400">
              <a:buSzPct val="70000"/>
              <a:buFont typeface="Wingdings" panose="05000000000000000000" pitchFamily="2" charset="2"/>
              <a:buNone/>
            </a:pPr>
            <a:r>
              <a:rPr lang="zh-CN" altLang="en-US" sz="2000">
                <a:latin typeface="Consolas" panose="020B0609020204030204" charset="0"/>
              </a:rPr>
              <a:t>&gt;&gt;&gt; m.group('first_name')      #使用命名的子模式</a:t>
            </a:r>
          </a:p>
          <a:p>
            <a:pPr marL="0" indent="0" defTabSz="914400">
              <a:buSzPct val="70000"/>
              <a:buFont typeface="Wingdings" panose="05000000000000000000" pitchFamily="2" charset="2"/>
              <a:buNone/>
            </a:pPr>
            <a:r>
              <a:rPr lang="zh-CN" altLang="en-US" sz="2000">
                <a:solidFill>
                  <a:srgbClr val="00B0F0"/>
                </a:solidFill>
                <a:latin typeface="Consolas" panose="020B0609020204030204" charset="0"/>
              </a:rPr>
              <a:t>'Malcolm'</a:t>
            </a:r>
          </a:p>
          <a:p>
            <a:pPr marL="0" indent="0" defTabSz="914400">
              <a:buSzPct val="70000"/>
              <a:buFont typeface="Wingdings" panose="05000000000000000000" pitchFamily="2" charset="2"/>
              <a:buNone/>
            </a:pPr>
            <a:r>
              <a:rPr lang="zh-CN" altLang="en-US" sz="2000">
                <a:latin typeface="Consolas" panose="020B0609020204030204" charset="0"/>
              </a:rPr>
              <a:t>&gt;&gt;&gt; m.group('last_name')</a:t>
            </a:r>
          </a:p>
          <a:p>
            <a:pPr marL="0" indent="0" defTabSz="914400">
              <a:buSzPct val="70000"/>
              <a:buFont typeface="Wingdings" panose="05000000000000000000" pitchFamily="2" charset="2"/>
              <a:buNone/>
            </a:pPr>
            <a:r>
              <a:rPr lang="zh-CN" altLang="en-US" sz="2000">
                <a:solidFill>
                  <a:srgbClr val="00B0F0"/>
                </a:solidFill>
                <a:latin typeface="Consolas" panose="020B0609020204030204" charset="0"/>
              </a:rPr>
              <a:t>'Reynolds'</a:t>
            </a:r>
          </a:p>
          <a:p>
            <a:pPr marL="0" indent="0" defTabSz="914400">
              <a:buSzPct val="70000"/>
              <a:buFont typeface="Wingdings" panose="05000000000000000000" pitchFamily="2" charset="2"/>
              <a:buNone/>
            </a:pPr>
            <a:r>
              <a:rPr lang="zh-CN" altLang="en-US" sz="2000">
                <a:latin typeface="Consolas" panose="020B0609020204030204" charset="0"/>
              </a:rPr>
              <a:t>&gt;&gt;&gt; m = re.match(r"(\d+)\.(\d+)", "24.1632")</a:t>
            </a:r>
          </a:p>
          <a:p>
            <a:pPr marL="0" indent="0" defTabSz="914400">
              <a:buSzPct val="70000"/>
              <a:buFont typeface="Wingdings" panose="05000000000000000000" pitchFamily="2" charset="2"/>
              <a:buNone/>
            </a:pPr>
            <a:r>
              <a:rPr lang="zh-CN" altLang="en-US" sz="2000">
                <a:latin typeface="Consolas" panose="020B0609020204030204" charset="0"/>
              </a:rPr>
              <a:t>&gt;&gt;&gt; m.groups()                 #返回所有匹配的子模式（不包括第0个）</a:t>
            </a:r>
          </a:p>
          <a:p>
            <a:pPr marL="0" indent="0" defTabSz="914400">
              <a:buSzPct val="70000"/>
              <a:buFont typeface="Wingdings" panose="05000000000000000000" pitchFamily="2" charset="2"/>
              <a:buNone/>
            </a:pPr>
            <a:r>
              <a:rPr lang="zh-CN" altLang="en-US" sz="2000">
                <a:solidFill>
                  <a:srgbClr val="00B0F0"/>
                </a:solidFill>
                <a:latin typeface="Consolas" panose="020B0609020204030204" charset="0"/>
              </a:rPr>
              <a:t>('24', '1632')</a:t>
            </a:r>
          </a:p>
          <a:p>
            <a:pPr marL="0" indent="0" defTabSz="914400">
              <a:buSzPct val="70000"/>
              <a:buFont typeface="Wingdings" panose="05000000000000000000" pitchFamily="2" charset="2"/>
              <a:buNone/>
            </a:pPr>
            <a:r>
              <a:rPr lang="zh-CN" altLang="en-US" sz="2000">
                <a:latin typeface="Consolas" panose="020B0609020204030204" charset="0"/>
                <a:sym typeface="+mn-ea"/>
              </a:rPr>
              <a:t>&gt;&gt;&gt; m = re.match(r"(?P&lt;first_name&gt;\w+) (?P&lt;last_name&gt;\w+)", "Malcolm Reynolds")</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&gt;&gt;&gt; m.groupdict()              #以字典形式返回匹配的结果</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solidFill>
                  <a:srgbClr val="00B0F0"/>
                </a:solidFill>
                <a:latin typeface="Consolas" panose="020B0609020204030204" charset="0"/>
                <a:sym typeface="+mn-ea"/>
              </a:rPr>
              <a:t>{'first_name': 'Malcolm', 'last_name': 'Reynolds'}</a:t>
            </a:r>
            <a:endParaRPr lang="zh-CN" altLang="en-US" sz="2000">
              <a:solidFill>
                <a:srgbClr val="00B0F0"/>
              </a:solidFill>
              <a:latin typeface="Consolas" panose="020B06090202040302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8.3  match</a:t>
            </a:r>
            <a:r>
              <a:rPr lang="zh-CN" altLang="en-US">
                <a:sym typeface="+mn-ea"/>
              </a:rPr>
              <a:t>对象</a:t>
            </a:r>
            <a:endParaRPr lang="zh-CN" altLang="en-US"/>
          </a:p>
        </p:txBody>
      </p:sp>
      <p:sp>
        <p:nvSpPr>
          <p:cNvPr id="3" name="内容占位符 2"/>
          <p:cNvSpPr>
            <a:spLocks noGrp="1"/>
          </p:cNvSpPr>
          <p:nvPr>
            <p:ph idx="1"/>
          </p:nvPr>
        </p:nvSpPr>
        <p:spPr/>
        <p:txBody>
          <a:bodyPr>
            <a:normAutofit/>
          </a:bodyPr>
          <a:lstStyle/>
          <a:p>
            <a:pPr marL="0" indent="0" defTabSz="914400">
              <a:buSzPct val="70000"/>
              <a:buFont typeface="Wingdings" panose="05000000000000000000" pitchFamily="2" charset="2"/>
              <a:buNone/>
            </a:pPr>
            <a:r>
              <a:rPr lang="zh-CN" altLang="en-US" sz="2000">
                <a:latin typeface="Consolas" panose="020B0609020204030204" charset="0"/>
                <a:sym typeface="+mn-ea"/>
              </a:rPr>
              <a:t>&gt;&gt;&gt; s = 'aabc abcd abbcd abccd abcdd'</a:t>
            </a:r>
          </a:p>
          <a:p>
            <a:pPr marL="0" indent="0" defTabSz="914400">
              <a:buSzPct val="70000"/>
              <a:buFont typeface="Wingdings" panose="05000000000000000000" pitchFamily="2" charset="2"/>
              <a:buNone/>
            </a:pPr>
            <a:r>
              <a:rPr lang="zh-CN" altLang="en-US" sz="2000">
                <a:latin typeface="Consolas" panose="020B0609020204030204" charset="0"/>
                <a:sym typeface="+mn-ea"/>
              </a:rPr>
              <a:t>&gt;&gt;&gt; re.findall(r'(\b\w*(?P&lt;f&gt;\w+)(?P=f)\w*\b)', s)</a:t>
            </a:r>
          </a:p>
          <a:p>
            <a:pPr marL="0" indent="0" defTabSz="914400">
              <a:buSzPct val="70000"/>
              <a:buFont typeface="Wingdings" panose="05000000000000000000" pitchFamily="2" charset="2"/>
              <a:buNone/>
            </a:pPr>
            <a:r>
              <a:rPr lang="zh-CN" altLang="en-US" sz="2000">
                <a:solidFill>
                  <a:srgbClr val="00B0F0"/>
                </a:solidFill>
                <a:latin typeface="Consolas" panose="020B0609020204030204" charset="0"/>
                <a:sym typeface="+mn-ea"/>
              </a:rPr>
              <a:t>[('aabc', 'a'), ('abbcd', 'b'), ('abccd', 'c'), ('abcdd', 'd')]</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8.4  </a:t>
            </a:r>
            <a:r>
              <a:rPr lang="zh-CN" altLang="en-US"/>
              <a:t>精彩案例赏析</a:t>
            </a:r>
          </a:p>
        </p:txBody>
      </p:sp>
      <p:sp>
        <p:nvSpPr>
          <p:cNvPr id="3" name="内容占位符 2"/>
          <p:cNvSpPr>
            <a:spLocks noGrp="1"/>
          </p:cNvSpPr>
          <p:nvPr>
            <p:ph idx="1"/>
          </p:nvPr>
        </p:nvSpPr>
        <p:spPr>
          <a:xfrm>
            <a:off x="838200" y="1321435"/>
            <a:ext cx="10515600" cy="5400675"/>
          </a:xfrm>
        </p:spPr>
        <p:txBody>
          <a:bodyPr>
            <a:normAutofit/>
          </a:bodyPr>
          <a:lstStyle/>
          <a:p>
            <a:pPr marL="339090" indent="-339090" fontAlgn="auto">
              <a:lnSpc>
                <a:spcPct val="100000"/>
              </a:lnSpc>
              <a:spcBef>
                <a:spcPts val="0"/>
              </a:spcBef>
            </a:pPr>
            <a:r>
              <a:rPr lang="zh-CN" altLang="en-US" sz="2400" b="1" dirty="0"/>
              <a:t>例8-1</a:t>
            </a:r>
            <a:r>
              <a:rPr lang="zh-CN" altLang="en-US" sz="2400" dirty="0"/>
              <a:t>  使用正则表达式提取字符串中的电话号码。</a:t>
            </a:r>
          </a:p>
          <a:p>
            <a:pPr marL="0" indent="0" fontAlgn="auto">
              <a:lnSpc>
                <a:spcPct val="100000"/>
              </a:lnSpc>
              <a:spcBef>
                <a:spcPts val="0"/>
              </a:spcBef>
              <a:buNone/>
            </a:pPr>
            <a:endParaRPr lang="zh-CN" altLang="en-US" sz="2000" dirty="0">
              <a:latin typeface="Consolas" panose="020B0609020204030204" charset="0"/>
            </a:endParaRPr>
          </a:p>
          <a:p>
            <a:pPr marL="0" indent="0" fontAlgn="auto">
              <a:lnSpc>
                <a:spcPct val="100000"/>
              </a:lnSpc>
              <a:spcBef>
                <a:spcPts val="0"/>
              </a:spcBef>
              <a:buNone/>
            </a:pPr>
            <a:r>
              <a:rPr lang="zh-CN" altLang="en-US" sz="2000" dirty="0">
                <a:latin typeface="Consolas" panose="020B0609020204030204" charset="0"/>
              </a:rPr>
              <a:t>import re</a:t>
            </a:r>
          </a:p>
          <a:p>
            <a:pPr marL="0" indent="0" fontAlgn="auto">
              <a:lnSpc>
                <a:spcPct val="100000"/>
              </a:lnSpc>
              <a:spcBef>
                <a:spcPts val="0"/>
              </a:spcBef>
              <a:buNone/>
            </a:pPr>
            <a:endParaRPr lang="zh-CN" altLang="en-US" sz="2000" dirty="0">
              <a:latin typeface="Consolas" panose="020B0609020204030204" charset="0"/>
            </a:endParaRPr>
          </a:p>
          <a:p>
            <a:pPr marL="0" indent="0" fontAlgn="auto">
              <a:lnSpc>
                <a:spcPct val="100000"/>
              </a:lnSpc>
              <a:spcBef>
                <a:spcPts val="0"/>
              </a:spcBef>
              <a:buNone/>
            </a:pPr>
            <a:r>
              <a:rPr lang="zh-CN" altLang="en-US" sz="2000" dirty="0">
                <a:latin typeface="Consolas" panose="020B0609020204030204" charset="0"/>
              </a:rPr>
              <a:t>text = '''Suppose my Phone No. is 0535-1234567,</a:t>
            </a:r>
          </a:p>
          <a:p>
            <a:pPr marL="0" indent="0" fontAlgn="auto">
              <a:lnSpc>
                <a:spcPct val="100000"/>
              </a:lnSpc>
              <a:spcBef>
                <a:spcPts val="0"/>
              </a:spcBef>
              <a:buNone/>
            </a:pPr>
            <a:r>
              <a:rPr lang="zh-CN" altLang="en-US" sz="2000" dirty="0">
                <a:latin typeface="Consolas" panose="020B0609020204030204" charset="0"/>
              </a:rPr>
              <a:t>yours is 010-12345678,</a:t>
            </a:r>
          </a:p>
          <a:p>
            <a:pPr marL="0" indent="0" fontAlgn="auto">
              <a:lnSpc>
                <a:spcPct val="100000"/>
              </a:lnSpc>
              <a:spcBef>
                <a:spcPts val="0"/>
              </a:spcBef>
              <a:buNone/>
            </a:pPr>
            <a:r>
              <a:rPr lang="zh-CN" altLang="en-US" sz="2000" dirty="0">
                <a:latin typeface="Consolas" panose="020B0609020204030204" charset="0"/>
              </a:rPr>
              <a:t>his is 025-87654321.'''</a:t>
            </a:r>
          </a:p>
          <a:p>
            <a:pPr marL="0" indent="0" fontAlgn="auto">
              <a:lnSpc>
                <a:spcPct val="100000"/>
              </a:lnSpc>
              <a:spcBef>
                <a:spcPts val="0"/>
              </a:spcBef>
              <a:buNone/>
            </a:pPr>
            <a:r>
              <a:rPr lang="zh-CN" altLang="en-US" sz="2000" dirty="0">
                <a:latin typeface="Consolas" panose="020B0609020204030204" charset="0"/>
              </a:rPr>
              <a:t>#注意，下面的正则表达式中大括号内逗号后面不能有空格</a:t>
            </a:r>
          </a:p>
          <a:p>
            <a:pPr marL="0" indent="0" fontAlgn="auto">
              <a:lnSpc>
                <a:spcPct val="100000"/>
              </a:lnSpc>
              <a:spcBef>
                <a:spcPts val="0"/>
              </a:spcBef>
              <a:buNone/>
            </a:pPr>
            <a:r>
              <a:rPr lang="zh-CN" altLang="en-US" sz="2000" dirty="0">
                <a:latin typeface="Consolas" panose="020B0609020204030204" charset="0"/>
              </a:rPr>
              <a:t>matchResult = re.findall(</a:t>
            </a:r>
            <a:r>
              <a:rPr lang="zh-CN" altLang="en-US" sz="2000" dirty="0">
                <a:solidFill>
                  <a:srgbClr val="FF0000"/>
                </a:solidFill>
                <a:latin typeface="Consolas" panose="020B0609020204030204" charset="0"/>
              </a:rPr>
              <a:t>r'(\d{3,4})-(\d{7,8})', </a:t>
            </a:r>
            <a:r>
              <a:rPr lang="zh-CN" altLang="en-US" sz="2000" dirty="0">
                <a:latin typeface="Consolas" panose="020B0609020204030204" charset="0"/>
              </a:rPr>
              <a:t>text)</a:t>
            </a:r>
          </a:p>
          <a:p>
            <a:pPr marL="0" indent="0" fontAlgn="auto">
              <a:lnSpc>
                <a:spcPct val="100000"/>
              </a:lnSpc>
              <a:spcBef>
                <a:spcPts val="0"/>
              </a:spcBef>
              <a:buNone/>
            </a:pPr>
            <a:r>
              <a:rPr lang="zh-CN" altLang="en-US" sz="2000" dirty="0">
                <a:latin typeface="Consolas" panose="020B0609020204030204" charset="0"/>
              </a:rPr>
              <a:t>for item in matchResult:</a:t>
            </a:r>
          </a:p>
          <a:p>
            <a:pPr marL="0" indent="0" fontAlgn="auto">
              <a:lnSpc>
                <a:spcPct val="100000"/>
              </a:lnSpc>
              <a:spcBef>
                <a:spcPts val="0"/>
              </a:spcBef>
              <a:buNone/>
            </a:pPr>
            <a:r>
              <a:rPr lang="zh-CN" altLang="en-US" sz="2000" dirty="0">
                <a:latin typeface="Consolas" panose="020B0609020204030204" charset="0"/>
              </a:rPr>
              <a:t>    print(item[0], item[1], sep='-')</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8.4  </a:t>
            </a:r>
            <a:r>
              <a:rPr lang="zh-CN" altLang="en-US">
                <a:sym typeface="+mn-ea"/>
              </a:rPr>
              <a:t>精彩案例赏析</a:t>
            </a:r>
            <a:endParaRPr lang="zh-CN" altLang="en-US"/>
          </a:p>
        </p:txBody>
      </p:sp>
      <p:sp>
        <p:nvSpPr>
          <p:cNvPr id="3" name="内容占位符 2"/>
          <p:cNvSpPr>
            <a:spLocks noGrp="1"/>
          </p:cNvSpPr>
          <p:nvPr>
            <p:ph idx="1"/>
          </p:nvPr>
        </p:nvSpPr>
        <p:spPr>
          <a:xfrm>
            <a:off x="838200" y="1321435"/>
            <a:ext cx="10515600" cy="5250180"/>
          </a:xfrm>
        </p:spPr>
        <p:txBody>
          <a:bodyPr>
            <a:normAutofit/>
          </a:bodyPr>
          <a:lstStyle/>
          <a:p>
            <a:pPr fontAlgn="auto">
              <a:lnSpc>
                <a:spcPct val="100000"/>
              </a:lnSpc>
              <a:spcBef>
                <a:spcPts val="0"/>
              </a:spcBef>
            </a:pPr>
            <a:r>
              <a:rPr lang="zh-CN" altLang="en-US" sz="2400" b="1" dirty="0"/>
              <a:t>例8-</a:t>
            </a:r>
            <a:r>
              <a:rPr lang="en-US" altLang="zh-CN" sz="2400" b="1" dirty="0"/>
              <a:t>2</a:t>
            </a:r>
            <a:r>
              <a:rPr lang="zh-CN" altLang="en-US" sz="2400" dirty="0"/>
              <a:t>  使用正则表达式查找文本中最长的数字字符串。</a:t>
            </a:r>
          </a:p>
          <a:p>
            <a:pPr marL="0" indent="0" fontAlgn="auto">
              <a:lnSpc>
                <a:spcPct val="100000"/>
              </a:lnSpc>
              <a:spcBef>
                <a:spcPts val="0"/>
              </a:spcBef>
              <a:buNone/>
            </a:pPr>
            <a:r>
              <a:rPr lang="zh-CN" altLang="en-US" sz="2000" dirty="0">
                <a:latin typeface="Consolas" panose="020B0609020204030204" charset="0"/>
              </a:rPr>
              <a:t>import re</a:t>
            </a:r>
          </a:p>
          <a:p>
            <a:pPr marL="0" indent="0" fontAlgn="auto">
              <a:lnSpc>
                <a:spcPct val="100000"/>
              </a:lnSpc>
              <a:spcBef>
                <a:spcPts val="0"/>
              </a:spcBef>
              <a:buNone/>
            </a:pPr>
            <a:endParaRPr lang="zh-CN" altLang="en-US" sz="2000" dirty="0">
              <a:latin typeface="Consolas" panose="020B0609020204030204" charset="0"/>
            </a:endParaRPr>
          </a:p>
          <a:p>
            <a:pPr marL="0" indent="0" fontAlgn="auto">
              <a:lnSpc>
                <a:spcPct val="100000"/>
              </a:lnSpc>
              <a:spcBef>
                <a:spcPts val="0"/>
              </a:spcBef>
              <a:buNone/>
            </a:pPr>
            <a:r>
              <a:rPr lang="zh-CN" altLang="en-US" sz="2000" dirty="0">
                <a:latin typeface="Consolas" panose="020B0609020204030204" charset="0"/>
              </a:rPr>
              <a:t>def longest1(s):</a:t>
            </a:r>
          </a:p>
          <a:p>
            <a:pPr marL="0" indent="0" fontAlgn="auto">
              <a:lnSpc>
                <a:spcPct val="100000"/>
              </a:lnSpc>
              <a:spcBef>
                <a:spcPts val="0"/>
              </a:spcBef>
              <a:buNone/>
            </a:pPr>
            <a:r>
              <a:rPr lang="zh-CN" altLang="en-US" sz="2000" dirty="0">
                <a:latin typeface="Consolas" panose="020B0609020204030204" charset="0"/>
              </a:rPr>
              <a:t>    '''查找所有连续数字'''</a:t>
            </a:r>
          </a:p>
          <a:p>
            <a:pPr marL="0" indent="0" fontAlgn="auto">
              <a:lnSpc>
                <a:spcPct val="100000"/>
              </a:lnSpc>
              <a:spcBef>
                <a:spcPts val="0"/>
              </a:spcBef>
              <a:buNone/>
            </a:pPr>
            <a:r>
              <a:rPr lang="zh-CN" altLang="en-US" sz="2000" dirty="0">
                <a:latin typeface="Consolas" panose="020B0609020204030204" charset="0"/>
              </a:rPr>
              <a:t>    </a:t>
            </a:r>
            <a:r>
              <a:rPr lang="zh-CN" altLang="en-US" sz="2000" dirty="0">
                <a:solidFill>
                  <a:srgbClr val="FF0000"/>
                </a:solidFill>
                <a:latin typeface="Consolas" panose="020B0609020204030204" charset="0"/>
              </a:rPr>
              <a:t>t = re.findall('\d+', s)</a:t>
            </a:r>
          </a:p>
          <a:p>
            <a:pPr marL="0" indent="0" fontAlgn="auto">
              <a:lnSpc>
                <a:spcPct val="100000"/>
              </a:lnSpc>
              <a:spcBef>
                <a:spcPts val="0"/>
              </a:spcBef>
              <a:buNone/>
            </a:pPr>
            <a:r>
              <a:rPr lang="zh-CN" altLang="en-US" sz="2000" dirty="0">
                <a:latin typeface="Consolas" panose="020B0609020204030204" charset="0"/>
              </a:rPr>
              <a:t>    if t:</a:t>
            </a:r>
          </a:p>
          <a:p>
            <a:pPr marL="0" indent="0" fontAlgn="auto">
              <a:lnSpc>
                <a:spcPct val="100000"/>
              </a:lnSpc>
              <a:spcBef>
                <a:spcPts val="0"/>
              </a:spcBef>
              <a:buNone/>
            </a:pPr>
            <a:r>
              <a:rPr lang="zh-CN" altLang="en-US" sz="2000" dirty="0">
                <a:latin typeface="Consolas" panose="020B0609020204030204" charset="0"/>
              </a:rPr>
              <a:t>        return max(t, key=len)</a:t>
            </a:r>
          </a:p>
          <a:p>
            <a:pPr marL="0" indent="0" fontAlgn="auto">
              <a:lnSpc>
                <a:spcPct val="100000"/>
              </a:lnSpc>
              <a:spcBef>
                <a:spcPts val="0"/>
              </a:spcBef>
              <a:buNone/>
            </a:pPr>
            <a:r>
              <a:rPr lang="zh-CN" altLang="en-US" sz="2000" dirty="0">
                <a:latin typeface="Consolas" panose="020B0609020204030204" charset="0"/>
              </a:rPr>
              <a:t>    return 'No'</a:t>
            </a:r>
          </a:p>
          <a:p>
            <a:pPr marL="0" indent="0" fontAlgn="auto">
              <a:lnSpc>
                <a:spcPct val="100000"/>
              </a:lnSpc>
              <a:spcBef>
                <a:spcPts val="0"/>
              </a:spcBef>
              <a:buNone/>
            </a:pPr>
            <a:endParaRPr lang="zh-CN" altLang="en-US" sz="2000" dirty="0">
              <a:latin typeface="Consolas" panose="020B0609020204030204" charset="0"/>
            </a:endParaRPr>
          </a:p>
          <a:p>
            <a:pPr marL="0" indent="0" fontAlgn="auto">
              <a:lnSpc>
                <a:spcPct val="100000"/>
              </a:lnSpc>
              <a:spcBef>
                <a:spcPts val="0"/>
              </a:spcBef>
              <a:buNone/>
            </a:pPr>
            <a:r>
              <a:rPr lang="zh-CN" altLang="en-US" sz="2000" dirty="0">
                <a:latin typeface="Consolas" panose="020B0609020204030204" charset="0"/>
              </a:rPr>
              <a:t>def longest2(s):</a:t>
            </a:r>
          </a:p>
          <a:p>
            <a:pPr marL="0" indent="0" fontAlgn="auto">
              <a:lnSpc>
                <a:spcPct val="100000"/>
              </a:lnSpc>
              <a:spcBef>
                <a:spcPts val="0"/>
              </a:spcBef>
              <a:buNone/>
            </a:pPr>
            <a:r>
              <a:rPr lang="zh-CN" altLang="en-US" sz="2000" dirty="0">
                <a:latin typeface="Consolas" panose="020B0609020204030204" charset="0"/>
              </a:rPr>
              <a:t>    '''使用非数字作为分隔符'''</a:t>
            </a:r>
          </a:p>
          <a:p>
            <a:pPr marL="0" indent="0" fontAlgn="auto">
              <a:lnSpc>
                <a:spcPct val="100000"/>
              </a:lnSpc>
              <a:spcBef>
                <a:spcPts val="0"/>
              </a:spcBef>
              <a:buNone/>
            </a:pPr>
            <a:r>
              <a:rPr lang="zh-CN" altLang="en-US" sz="2000" dirty="0">
                <a:latin typeface="Consolas" panose="020B0609020204030204" charset="0"/>
              </a:rPr>
              <a:t>    t = re.split('[^\d]+', s)</a:t>
            </a:r>
          </a:p>
          <a:p>
            <a:pPr marL="0" indent="0" fontAlgn="auto">
              <a:lnSpc>
                <a:spcPct val="100000"/>
              </a:lnSpc>
              <a:spcBef>
                <a:spcPts val="0"/>
              </a:spcBef>
              <a:buNone/>
            </a:pPr>
            <a:r>
              <a:rPr lang="zh-CN" altLang="en-US" sz="2000" dirty="0">
                <a:latin typeface="Consolas" panose="020B0609020204030204" charset="0"/>
              </a:rPr>
              <a:t>    if t:</a:t>
            </a:r>
          </a:p>
          <a:p>
            <a:pPr marL="0" indent="0" fontAlgn="auto">
              <a:lnSpc>
                <a:spcPct val="100000"/>
              </a:lnSpc>
              <a:spcBef>
                <a:spcPts val="0"/>
              </a:spcBef>
              <a:buNone/>
            </a:pPr>
            <a:r>
              <a:rPr lang="zh-CN" altLang="en-US" sz="2000" dirty="0">
                <a:latin typeface="Consolas" panose="020B0609020204030204" charset="0"/>
              </a:rPr>
              <a:t>        return max(t, key=len)</a:t>
            </a:r>
          </a:p>
          <a:p>
            <a:pPr marL="0" indent="0" fontAlgn="auto">
              <a:lnSpc>
                <a:spcPct val="100000"/>
              </a:lnSpc>
              <a:spcBef>
                <a:spcPts val="0"/>
              </a:spcBef>
              <a:buNone/>
            </a:pPr>
            <a:r>
              <a:rPr lang="zh-CN" altLang="en-US" sz="2000" dirty="0">
                <a:latin typeface="Consolas" panose="020B0609020204030204" charset="0"/>
              </a:rPr>
              <a:t>    return 'No'</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查找文本中最长的数字</a:t>
            </a:r>
            <a:r>
              <a:rPr lang="zh-CN" altLang="en-US" dirty="0" smtClean="0"/>
              <a:t>字符串</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3375" y="1361281"/>
            <a:ext cx="5633349" cy="4640263"/>
          </a:xfrm>
        </p:spPr>
      </p:pic>
      <p:sp>
        <p:nvSpPr>
          <p:cNvPr id="4" name="灯片编号占位符 3"/>
          <p:cNvSpPr>
            <a:spLocks noGrp="1"/>
          </p:cNvSpPr>
          <p:nvPr>
            <p:ph type="sldNum" sz="quarter" idx="12"/>
          </p:nvPr>
        </p:nvSpPr>
        <p:spPr/>
        <p:txBody>
          <a:bodyPr/>
          <a:lstStyle/>
          <a:p>
            <a:fld id="{565CE74E-AB26-4998-AD42-012C4C1AD076}" type="slidenum">
              <a:rPr lang="zh-CN" altLang="en-US" smtClean="0"/>
              <a:t>29</a:t>
            </a:fld>
            <a:endParaRPr lang="zh-CN" altLang="en-US"/>
          </a:p>
        </p:txBody>
      </p:sp>
    </p:spTree>
    <p:extLst>
      <p:ext uri="{BB962C8B-B14F-4D97-AF65-F5344CB8AC3E}">
        <p14:creationId xmlns:p14="http://schemas.microsoft.com/office/powerpoint/2010/main" val="3794368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8.1  </a:t>
            </a:r>
            <a:r>
              <a:rPr lang="zh-CN" altLang="en-US"/>
              <a:t>正则表达式语法</a:t>
            </a:r>
          </a:p>
        </p:txBody>
      </p:sp>
      <p:sp>
        <p:nvSpPr>
          <p:cNvPr id="3" name="内容占位符 2"/>
          <p:cNvSpPr>
            <a:spLocks noGrp="1"/>
          </p:cNvSpPr>
          <p:nvPr>
            <p:ph idx="1"/>
          </p:nvPr>
        </p:nvSpPr>
        <p:spPr/>
        <p:txBody>
          <a:bodyPr/>
          <a:lstStyle/>
          <a:p>
            <a:pPr fontAlgn="auto">
              <a:lnSpc>
                <a:spcPct val="150000"/>
              </a:lnSpc>
            </a:pPr>
            <a:r>
              <a:rPr lang="zh-CN" altLang="en-US" sz="2400" dirty="0"/>
              <a:t>正则表达式</a:t>
            </a:r>
            <a:r>
              <a:rPr lang="zh-CN" altLang="en-US" sz="2400" u="sng" dirty="0">
                <a:solidFill>
                  <a:srgbClr val="0070C0"/>
                </a:solidFill>
              </a:rPr>
              <a:t>由元字符及其不同组合来构成</a:t>
            </a:r>
            <a:r>
              <a:rPr lang="zh-CN" altLang="en-US" sz="2400" dirty="0"/>
              <a:t>，通过巧妙地构造正则表达式可以</a:t>
            </a:r>
            <a:r>
              <a:rPr lang="zh-CN" altLang="en-US" sz="2400" b="1" dirty="0">
                <a:solidFill>
                  <a:srgbClr val="FF0000"/>
                </a:solidFill>
              </a:rPr>
              <a:t>匹配任意字符串，并完成查找、替换、分隔等复杂的字符串处理</a:t>
            </a:r>
            <a:r>
              <a:rPr lang="zh-CN" altLang="en-US" sz="2400" dirty="0"/>
              <a:t>任务。</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a:t>
            </a:fld>
            <a:endParaRPr lang="zh-CN" altLang="en-US"/>
          </a:p>
        </p:txBody>
      </p:sp>
      <p:sp>
        <p:nvSpPr>
          <p:cNvPr id="5" name="矩形 4"/>
          <p:cNvSpPr/>
          <p:nvPr/>
        </p:nvSpPr>
        <p:spPr>
          <a:xfrm>
            <a:off x="838200" y="2662089"/>
            <a:ext cx="10582275" cy="1200329"/>
          </a:xfrm>
          <a:prstGeom prst="rect">
            <a:avLst/>
          </a:prstGeom>
        </p:spPr>
        <p:txBody>
          <a:bodyPr wrap="square">
            <a:spAutoFit/>
          </a:bodyPr>
          <a:lstStyle/>
          <a:p>
            <a:r>
              <a:rPr lang="zh-CN" altLang="zh-CN" sz="2400" b="1" dirty="0"/>
              <a:t>正则表达式是由</a:t>
            </a:r>
            <a:r>
              <a:rPr lang="zh-CN" altLang="zh-CN" sz="2400" b="1" u="sng" dirty="0">
                <a:solidFill>
                  <a:srgbClr val="00B0F0"/>
                </a:solidFill>
              </a:rPr>
              <a:t>普通字符</a:t>
            </a:r>
            <a:r>
              <a:rPr lang="zh-CN" altLang="zh-CN" sz="2400" b="1" dirty="0"/>
              <a:t>（例如：字符</a:t>
            </a:r>
            <a:r>
              <a:rPr lang="en-US" altLang="zh-CN" sz="2400" b="1" dirty="0"/>
              <a:t>a</a:t>
            </a:r>
            <a:r>
              <a:rPr lang="zh-CN" altLang="zh-CN" sz="2400" b="1" dirty="0"/>
              <a:t>到</a:t>
            </a:r>
            <a:r>
              <a:rPr lang="en-US" altLang="zh-CN" sz="2400" b="1" dirty="0"/>
              <a:t>z</a:t>
            </a:r>
            <a:r>
              <a:rPr lang="zh-CN" altLang="zh-CN" sz="2400" b="1" dirty="0"/>
              <a:t>）以及</a:t>
            </a:r>
            <a:r>
              <a:rPr lang="zh-CN" altLang="zh-CN" sz="2400" b="1" u="sng" dirty="0">
                <a:solidFill>
                  <a:srgbClr val="00B0F0"/>
                </a:solidFill>
              </a:rPr>
              <a:t>特殊字符</a:t>
            </a:r>
            <a:r>
              <a:rPr lang="zh-CN" altLang="zh-CN" sz="2400" b="1" u="sng" dirty="0"/>
              <a:t>（</a:t>
            </a:r>
            <a:r>
              <a:rPr lang="zh-CN" altLang="zh-CN" sz="2400" b="1" dirty="0"/>
              <a:t>称为元字符）组成的文字模式，</a:t>
            </a:r>
            <a:r>
              <a:rPr lang="zh-CN" altLang="zh-CN" sz="2400" b="1" dirty="0">
                <a:solidFill>
                  <a:srgbClr val="FF0000"/>
                </a:solidFill>
              </a:rPr>
              <a:t>元字符包括：</a:t>
            </a:r>
            <a:r>
              <a:rPr lang="en-US" altLang="zh-CN" sz="2400" b="1" dirty="0">
                <a:solidFill>
                  <a:srgbClr val="FF0000"/>
                </a:solidFill>
              </a:rPr>
              <a:t>.</a:t>
            </a:r>
            <a:r>
              <a:rPr lang="zh-CN" altLang="zh-CN" sz="2400" b="1" dirty="0">
                <a:solidFill>
                  <a:srgbClr val="FF0000"/>
                </a:solidFill>
              </a:rPr>
              <a:t>、</a:t>
            </a:r>
            <a:r>
              <a:rPr lang="en-US" altLang="zh-CN" sz="2400" b="1" dirty="0">
                <a:solidFill>
                  <a:srgbClr val="FF0000"/>
                </a:solidFill>
              </a:rPr>
              <a:t>^</a:t>
            </a:r>
            <a:r>
              <a:rPr lang="zh-CN" altLang="zh-CN" sz="2400" b="1" dirty="0">
                <a:solidFill>
                  <a:srgbClr val="FF0000"/>
                </a:solidFill>
              </a:rPr>
              <a:t>、</a:t>
            </a:r>
            <a:r>
              <a:rPr lang="en-US" altLang="zh-CN" sz="2400" b="1" dirty="0">
                <a:solidFill>
                  <a:srgbClr val="FF0000"/>
                </a:solidFill>
              </a:rPr>
              <a:t>$</a:t>
            </a:r>
            <a:r>
              <a:rPr lang="zh-CN" altLang="zh-CN" sz="2400" b="1" dirty="0">
                <a:solidFill>
                  <a:srgbClr val="FF0000"/>
                </a:solidFill>
              </a:rPr>
              <a:t>、</a:t>
            </a:r>
            <a:r>
              <a:rPr lang="en-US" altLang="zh-CN" sz="2400" b="1" dirty="0">
                <a:solidFill>
                  <a:srgbClr val="FF0000"/>
                </a:solidFill>
              </a:rPr>
              <a:t>*</a:t>
            </a:r>
            <a:r>
              <a:rPr lang="zh-CN" altLang="zh-CN" sz="2400" b="1" dirty="0">
                <a:solidFill>
                  <a:srgbClr val="FF0000"/>
                </a:solidFill>
              </a:rPr>
              <a:t>、</a:t>
            </a:r>
            <a:r>
              <a:rPr lang="en-US" altLang="zh-CN" sz="2400" b="1" dirty="0">
                <a:solidFill>
                  <a:srgbClr val="FF0000"/>
                </a:solidFill>
              </a:rPr>
              <a:t>+</a:t>
            </a:r>
            <a:r>
              <a:rPr lang="zh-CN" altLang="zh-CN" sz="2400" b="1" dirty="0">
                <a:solidFill>
                  <a:srgbClr val="FF0000"/>
                </a:solidFill>
              </a:rPr>
              <a:t>、</a:t>
            </a:r>
            <a:r>
              <a:rPr lang="en-US" altLang="zh-CN" sz="2400" b="1" dirty="0">
                <a:solidFill>
                  <a:srgbClr val="FF0000"/>
                </a:solidFill>
              </a:rPr>
              <a:t>?</a:t>
            </a:r>
            <a:r>
              <a:rPr lang="zh-CN" altLang="zh-CN" sz="2400" b="1" dirty="0">
                <a:solidFill>
                  <a:srgbClr val="FF0000"/>
                </a:solidFill>
              </a:rPr>
              <a:t>、</a:t>
            </a:r>
            <a:r>
              <a:rPr lang="en-US" altLang="zh-CN" sz="2400" b="1" dirty="0">
                <a:solidFill>
                  <a:srgbClr val="FF0000"/>
                </a:solidFill>
              </a:rPr>
              <a:t>{</a:t>
            </a:r>
            <a:r>
              <a:rPr lang="zh-CN" altLang="zh-CN" sz="2400" b="1" dirty="0">
                <a:solidFill>
                  <a:srgbClr val="FF0000"/>
                </a:solidFill>
              </a:rPr>
              <a:t>、</a:t>
            </a:r>
            <a:r>
              <a:rPr lang="en-US" altLang="zh-CN" sz="2400" b="1" dirty="0">
                <a:solidFill>
                  <a:srgbClr val="FF0000"/>
                </a:solidFill>
              </a:rPr>
              <a:t>}</a:t>
            </a:r>
            <a:r>
              <a:rPr lang="zh-CN" altLang="zh-CN" sz="2400" b="1" dirty="0">
                <a:solidFill>
                  <a:srgbClr val="FF0000"/>
                </a:solidFill>
              </a:rPr>
              <a:t>、</a:t>
            </a:r>
            <a:r>
              <a:rPr lang="en-US" altLang="zh-CN" sz="2400" b="1" dirty="0">
                <a:solidFill>
                  <a:srgbClr val="FF0000"/>
                </a:solidFill>
              </a:rPr>
              <a:t>[</a:t>
            </a:r>
            <a:r>
              <a:rPr lang="zh-CN" altLang="zh-CN" sz="2400" b="1" dirty="0">
                <a:solidFill>
                  <a:srgbClr val="FF0000"/>
                </a:solidFill>
              </a:rPr>
              <a:t>、</a:t>
            </a:r>
            <a:r>
              <a:rPr lang="en-US" altLang="zh-CN" sz="2400" b="1" dirty="0">
                <a:solidFill>
                  <a:srgbClr val="FF0000"/>
                </a:solidFill>
              </a:rPr>
              <a:t>]</a:t>
            </a:r>
            <a:r>
              <a:rPr lang="zh-CN" altLang="zh-CN" sz="2400" b="1" dirty="0">
                <a:solidFill>
                  <a:srgbClr val="FF0000"/>
                </a:solidFill>
              </a:rPr>
              <a:t>、</a:t>
            </a:r>
            <a:r>
              <a:rPr lang="en-US" altLang="zh-CN" sz="2400" b="1" dirty="0">
                <a:solidFill>
                  <a:srgbClr val="FF0000"/>
                </a:solidFill>
              </a:rPr>
              <a:t>\</a:t>
            </a:r>
            <a:r>
              <a:rPr lang="zh-CN" altLang="zh-CN" sz="2400" b="1" dirty="0">
                <a:solidFill>
                  <a:srgbClr val="FF0000"/>
                </a:solidFill>
              </a:rPr>
              <a:t>、</a:t>
            </a:r>
            <a:r>
              <a:rPr lang="en-US" altLang="zh-CN" sz="2400" b="1" dirty="0">
                <a:solidFill>
                  <a:srgbClr val="FF0000"/>
                </a:solidFill>
              </a:rPr>
              <a:t>|</a:t>
            </a:r>
            <a:r>
              <a:rPr lang="zh-CN" altLang="zh-CN" sz="2400" b="1" dirty="0">
                <a:solidFill>
                  <a:srgbClr val="FF0000"/>
                </a:solidFill>
              </a:rPr>
              <a:t>、</a:t>
            </a:r>
            <a:r>
              <a:rPr lang="en-US" altLang="zh-CN" sz="2400" b="1" dirty="0">
                <a:solidFill>
                  <a:srgbClr val="FF0000"/>
                </a:solidFill>
              </a:rPr>
              <a:t>(</a:t>
            </a:r>
            <a:r>
              <a:rPr lang="zh-CN" altLang="en-US" sz="2400" b="1" dirty="0">
                <a:solidFill>
                  <a:srgbClr val="FF0000"/>
                </a:solidFill>
              </a:rPr>
              <a:t>、</a:t>
            </a:r>
            <a:r>
              <a:rPr lang="en-US" altLang="zh-CN" sz="2400" b="1" dirty="0" smtClean="0">
                <a:solidFill>
                  <a:srgbClr val="FF0000"/>
                </a:solidFill>
              </a:rPr>
              <a:t>)</a:t>
            </a:r>
          </a:p>
          <a:p>
            <a:endParaRPr lang="zh-CN" altLang="en-US" sz="2400" b="1" dirty="0">
              <a:solidFill>
                <a:srgbClr val="FF0000"/>
              </a:solidFill>
            </a:endParaRPr>
          </a:p>
        </p:txBody>
      </p:sp>
      <p:sp>
        <p:nvSpPr>
          <p:cNvPr id="6" name="矩形 5"/>
          <p:cNvSpPr/>
          <p:nvPr/>
        </p:nvSpPr>
        <p:spPr>
          <a:xfrm>
            <a:off x="635000" y="3884990"/>
            <a:ext cx="10440988" cy="1938992"/>
          </a:xfrm>
          <a:prstGeom prst="rect">
            <a:avLst/>
          </a:prstGeom>
        </p:spPr>
        <p:txBody>
          <a:bodyPr>
            <a:spAutoFit/>
          </a:bodyPr>
          <a:lstStyle/>
          <a:p>
            <a:pPr marL="685800" indent="-285750" algn="just">
              <a:spcAft>
                <a:spcPts val="0"/>
              </a:spcAft>
              <a:buFont typeface="Arial" panose="020B0604020202020204" pitchFamily="34" charset="0"/>
              <a:buChar char="•"/>
              <a:defRPr/>
            </a:pPr>
            <a:r>
              <a:rPr lang="x-none" altLang="zh-CN" sz="2000" b="1" kern="100" dirty="0">
                <a:latin typeface="Times New Roman" panose="02020603050405020304" pitchFamily="18" charset="0"/>
                <a:ea typeface="宋体" panose="02010600030101010101" pitchFamily="2" charset="-122"/>
              </a:rPr>
              <a:t>"Go"   #</a:t>
            </a:r>
            <a:r>
              <a:rPr lang="x-none" altLang="zh-CN" sz="2000" b="1" kern="100" dirty="0">
                <a:latin typeface="宋体" panose="02010600030101010101" pitchFamily="2" charset="-122"/>
                <a:ea typeface="宋体" panose="02010600030101010101" pitchFamily="2" charset="-122"/>
              </a:rPr>
              <a:t>匹配字符串</a:t>
            </a:r>
            <a:r>
              <a:rPr lang="x-none" altLang="zh-CN" sz="2000" b="1" kern="100" dirty="0">
                <a:latin typeface="Times New Roman" panose="02020603050405020304" pitchFamily="18" charset="0"/>
                <a:ea typeface="宋体" panose="02010600030101010101" pitchFamily="2" charset="-122"/>
              </a:rPr>
              <a:t>"God Good"</a:t>
            </a:r>
            <a:r>
              <a:rPr lang="x-none" altLang="zh-CN" sz="2000" b="1" kern="100" dirty="0">
                <a:latin typeface="宋体" panose="02010600030101010101" pitchFamily="2" charset="-122"/>
                <a:ea typeface="宋体" panose="02010600030101010101" pitchFamily="2" charset="-122"/>
              </a:rPr>
              <a:t>中的</a:t>
            </a:r>
            <a:r>
              <a:rPr lang="x-none" altLang="zh-CN" sz="2000" b="1" kern="100" dirty="0">
                <a:latin typeface="Times New Roman" panose="02020603050405020304" pitchFamily="18" charset="0"/>
                <a:ea typeface="宋体" panose="02010600030101010101" pitchFamily="2" charset="-122"/>
              </a:rPr>
              <a:t>"Go"</a:t>
            </a:r>
            <a:endParaRPr lang="zh-CN" altLang="zh-CN" sz="2000" b="1" kern="100" dirty="0">
              <a:latin typeface="Times New Roman" panose="02020603050405020304" pitchFamily="18" charset="0"/>
              <a:ea typeface="宋体" panose="02010600030101010101" pitchFamily="2" charset="-122"/>
            </a:endParaRPr>
          </a:p>
          <a:p>
            <a:pPr marL="685800" indent="-285750" algn="just">
              <a:spcAft>
                <a:spcPts val="0"/>
              </a:spcAft>
              <a:buFont typeface="Arial" panose="020B0604020202020204" pitchFamily="34" charset="0"/>
              <a:buChar char="•"/>
              <a:defRPr/>
            </a:pPr>
            <a:r>
              <a:rPr lang="x-none" altLang="zh-CN" sz="2000" b="1" kern="100" dirty="0">
                <a:latin typeface="Times New Roman" panose="02020603050405020304" pitchFamily="18" charset="0"/>
                <a:ea typeface="宋体" panose="02010600030101010101" pitchFamily="2" charset="-122"/>
              </a:rPr>
              <a:t>“G.d”   #</a:t>
            </a:r>
            <a:r>
              <a:rPr lang="x-none" altLang="zh-CN" sz="2000" b="1" kern="100" dirty="0">
                <a:latin typeface="宋体" panose="02010600030101010101" pitchFamily="2" charset="-122"/>
                <a:ea typeface="宋体" panose="02010600030101010101" pitchFamily="2" charset="-122"/>
              </a:rPr>
              <a:t>匹配字符串</a:t>
            </a:r>
            <a:r>
              <a:rPr lang="x-none" altLang="zh-CN" sz="2000" b="1" kern="100" dirty="0">
                <a:latin typeface="Times New Roman" panose="02020603050405020304" pitchFamily="18" charset="0"/>
                <a:ea typeface="宋体" panose="02010600030101010101" pitchFamily="2" charset="-122"/>
              </a:rPr>
              <a:t>“God Good”</a:t>
            </a:r>
            <a:r>
              <a:rPr lang="x-none" altLang="zh-CN" sz="2000" b="1" kern="100" dirty="0">
                <a:latin typeface="宋体" panose="02010600030101010101" pitchFamily="2" charset="-122"/>
                <a:ea typeface="宋体" panose="02010600030101010101" pitchFamily="2" charset="-122"/>
              </a:rPr>
              <a:t>中的</a:t>
            </a:r>
            <a:r>
              <a:rPr lang="x-none" altLang="zh-CN" sz="2000" b="1" kern="100" dirty="0">
                <a:latin typeface="Times New Roman" panose="02020603050405020304" pitchFamily="18" charset="0"/>
                <a:ea typeface="宋体" panose="02010600030101010101" pitchFamily="2" charset="-122"/>
              </a:rPr>
              <a:t>“God”</a:t>
            </a:r>
            <a:r>
              <a:rPr lang="zh-CN" altLang="zh-CN" sz="2000" b="1" kern="100" dirty="0">
                <a:latin typeface="Times New Roman" panose="02020603050405020304" pitchFamily="18" charset="0"/>
                <a:ea typeface="宋体" panose="02010600030101010101" pitchFamily="2" charset="-122"/>
              </a:rPr>
              <a:t>，</a:t>
            </a:r>
            <a:r>
              <a:rPr lang="x-none" altLang="zh-CN" sz="2000" b="1" kern="100" dirty="0">
                <a:solidFill>
                  <a:srgbClr val="FF0000"/>
                </a:solidFill>
                <a:latin typeface="Times New Roman" panose="02020603050405020304" pitchFamily="18" charset="0"/>
                <a:ea typeface="宋体" panose="02010600030101010101" pitchFamily="2" charset="-122"/>
              </a:rPr>
              <a:t>.</a:t>
            </a:r>
            <a:r>
              <a:rPr lang="zh-CN" altLang="zh-CN" sz="2000" b="1" kern="100" dirty="0">
                <a:solidFill>
                  <a:srgbClr val="FF0000"/>
                </a:solidFill>
                <a:latin typeface="Times New Roman" panose="02020603050405020304" pitchFamily="18" charset="0"/>
                <a:ea typeface="宋体" panose="02010600030101010101" pitchFamily="2" charset="-122"/>
              </a:rPr>
              <a:t>为元字符</a:t>
            </a:r>
            <a:r>
              <a:rPr lang="zh-CN" altLang="zh-CN" sz="2000" b="1" kern="100" dirty="0">
                <a:latin typeface="Times New Roman" panose="02020603050405020304" pitchFamily="18" charset="0"/>
                <a:ea typeface="宋体" panose="02010600030101010101" pitchFamily="2" charset="-122"/>
              </a:rPr>
              <a:t>，匹配</a:t>
            </a:r>
            <a:r>
              <a:rPr lang="x-none" altLang="zh-CN" sz="2000" b="1" kern="100" dirty="0">
                <a:solidFill>
                  <a:srgbClr val="FF0000"/>
                </a:solidFill>
                <a:latin typeface="宋体" panose="02010600030101010101" pitchFamily="2" charset="-122"/>
                <a:ea typeface="宋体" panose="02010600030101010101" pitchFamily="2" charset="-122"/>
              </a:rPr>
              <a:t>除行终止符外的任何</a:t>
            </a:r>
            <a:r>
              <a:rPr lang="zh-CN" altLang="en-US" sz="2000" b="1" kern="100" dirty="0">
                <a:solidFill>
                  <a:srgbClr val="FF0000"/>
                </a:solidFill>
                <a:latin typeface="宋体" panose="02010600030101010101" pitchFamily="2" charset="-122"/>
                <a:ea typeface="宋体" panose="02010600030101010101" pitchFamily="2" charset="-122"/>
              </a:rPr>
              <a:t>单个</a:t>
            </a:r>
            <a:r>
              <a:rPr lang="x-none" altLang="zh-CN" sz="2000" b="1" kern="100" dirty="0">
                <a:solidFill>
                  <a:srgbClr val="FF0000"/>
                </a:solidFill>
                <a:latin typeface="宋体" panose="02010600030101010101" pitchFamily="2" charset="-122"/>
                <a:ea typeface="宋体" panose="02010600030101010101" pitchFamily="2" charset="-122"/>
              </a:rPr>
              <a:t>字符</a:t>
            </a:r>
            <a:endParaRPr lang="zh-CN" altLang="zh-CN" sz="2000" b="1" kern="100" dirty="0">
              <a:solidFill>
                <a:srgbClr val="FF0000"/>
              </a:solidFill>
              <a:latin typeface="Times New Roman" panose="02020603050405020304" pitchFamily="18" charset="0"/>
              <a:ea typeface="宋体" panose="02010600030101010101" pitchFamily="2" charset="-122"/>
            </a:endParaRPr>
          </a:p>
          <a:p>
            <a:pPr marL="685800" indent="-285750" algn="just">
              <a:spcAft>
                <a:spcPts val="0"/>
              </a:spcAft>
              <a:buFont typeface="Arial" panose="020B0604020202020204" pitchFamily="34" charset="0"/>
              <a:buChar char="•"/>
              <a:defRPr/>
            </a:pPr>
            <a:r>
              <a:rPr lang="x-none" altLang="zh-CN" sz="2000" b="1" kern="100" dirty="0">
                <a:latin typeface="Times New Roman" panose="02020603050405020304" pitchFamily="18" charset="0"/>
                <a:ea typeface="宋体" panose="02010600030101010101" pitchFamily="2" charset="-122"/>
              </a:rPr>
              <a:t>"d$"    #</a:t>
            </a:r>
            <a:r>
              <a:rPr lang="x-none" altLang="zh-CN" sz="2000" b="1" kern="100" dirty="0">
                <a:latin typeface="宋体" panose="02010600030101010101" pitchFamily="2" charset="-122"/>
                <a:ea typeface="宋体" panose="02010600030101010101" pitchFamily="2" charset="-122"/>
              </a:rPr>
              <a:t>匹配字符串</a:t>
            </a:r>
            <a:r>
              <a:rPr lang="x-none" altLang="zh-CN" sz="2000" b="1" kern="100" dirty="0">
                <a:latin typeface="Times New Roman" panose="02020603050405020304" pitchFamily="18" charset="0"/>
                <a:ea typeface="宋体" panose="02010600030101010101" pitchFamily="2" charset="-122"/>
              </a:rPr>
              <a:t>"God Good"</a:t>
            </a:r>
            <a:r>
              <a:rPr lang="x-none" altLang="zh-CN" sz="2000" b="1" kern="100" dirty="0">
                <a:latin typeface="宋体" panose="02010600030101010101" pitchFamily="2" charset="-122"/>
                <a:ea typeface="宋体" panose="02010600030101010101" pitchFamily="2" charset="-122"/>
              </a:rPr>
              <a:t>中的</a:t>
            </a:r>
            <a:r>
              <a:rPr lang="zh-CN" altLang="zh-CN" sz="2000" b="1" kern="100" dirty="0">
                <a:solidFill>
                  <a:srgbClr val="00B0F0"/>
                </a:solidFill>
                <a:latin typeface="Times New Roman" panose="02020603050405020304" pitchFamily="18" charset="0"/>
                <a:ea typeface="宋体" panose="02010600030101010101" pitchFamily="2" charset="-122"/>
              </a:rPr>
              <a:t>最后一个</a:t>
            </a:r>
            <a:r>
              <a:rPr lang="x-none" altLang="zh-CN" sz="2000" b="1" kern="100" dirty="0">
                <a:solidFill>
                  <a:srgbClr val="00B0F0"/>
                </a:solidFill>
                <a:latin typeface="Times New Roman" panose="02020603050405020304" pitchFamily="18" charset="0"/>
                <a:ea typeface="宋体" panose="02010600030101010101" pitchFamily="2" charset="-122"/>
              </a:rPr>
              <a:t>"d</a:t>
            </a:r>
            <a:r>
              <a:rPr lang="x-none" altLang="zh-CN" sz="2000" b="1" kern="100" dirty="0">
                <a:latin typeface="Times New Roman" panose="02020603050405020304" pitchFamily="18" charset="0"/>
                <a:ea typeface="宋体" panose="02010600030101010101" pitchFamily="2" charset="-122"/>
              </a:rPr>
              <a:t>"</a:t>
            </a:r>
            <a:r>
              <a:rPr lang="zh-CN" altLang="zh-CN" sz="2000" b="1" kern="100" dirty="0">
                <a:latin typeface="Times New Roman" panose="02020603050405020304" pitchFamily="18" charset="0"/>
                <a:ea typeface="宋体" panose="02010600030101010101" pitchFamily="2" charset="-122"/>
              </a:rPr>
              <a:t>，</a:t>
            </a:r>
            <a:r>
              <a:rPr lang="x-none" altLang="zh-CN" sz="2000" b="1" kern="100" dirty="0">
                <a:solidFill>
                  <a:srgbClr val="FF0000"/>
                </a:solidFill>
                <a:latin typeface="Times New Roman" panose="02020603050405020304" pitchFamily="18" charset="0"/>
                <a:ea typeface="宋体" panose="02010600030101010101" pitchFamily="2" charset="-122"/>
              </a:rPr>
              <a:t>$</a:t>
            </a:r>
            <a:r>
              <a:rPr lang="zh-CN" altLang="zh-CN" sz="2000" b="1" kern="100" dirty="0">
                <a:solidFill>
                  <a:srgbClr val="FF0000"/>
                </a:solidFill>
                <a:latin typeface="Times New Roman" panose="02020603050405020304" pitchFamily="18" charset="0"/>
                <a:ea typeface="宋体" panose="02010600030101010101" pitchFamily="2" charset="-122"/>
              </a:rPr>
              <a:t>为元字符，匹配</a:t>
            </a:r>
            <a:r>
              <a:rPr lang="x-none" altLang="zh-CN" sz="2000" b="1" kern="100" dirty="0">
                <a:solidFill>
                  <a:srgbClr val="FF0000"/>
                </a:solidFill>
                <a:latin typeface="宋体" panose="02010600030101010101" pitchFamily="2" charset="-122"/>
                <a:ea typeface="宋体" panose="02010600030101010101" pitchFamily="2" charset="-122"/>
              </a:rPr>
              <a:t>结尾</a:t>
            </a:r>
            <a:endParaRPr lang="en-US" altLang="zh-CN" sz="2000" b="1" kern="100" dirty="0">
              <a:solidFill>
                <a:srgbClr val="FF0000"/>
              </a:solidFill>
              <a:latin typeface="Times New Roman" panose="02020603050405020304" pitchFamily="18" charset="0"/>
              <a:ea typeface="宋体" panose="02010600030101010101" pitchFamily="2" charset="-122"/>
            </a:endParaRPr>
          </a:p>
          <a:p>
            <a:pPr marL="400050" indent="-311150" algn="just">
              <a:spcAft>
                <a:spcPts val="0"/>
              </a:spcAft>
              <a:defRPr/>
            </a:pPr>
            <a:r>
              <a:rPr lang="zh-CN" altLang="en-US" b="1" kern="100" dirty="0">
                <a:solidFill>
                  <a:srgbClr val="0070C0"/>
                </a:solidFill>
                <a:latin typeface="Times New Roman" panose="02020603050405020304" pitchFamily="18" charset="0"/>
                <a:ea typeface="宋体" panose="02010600030101010101" pitchFamily="2" charset="-122"/>
              </a:rPr>
              <a:t>正则表达式的模式可以包括普通字符（转义字符）、字符类和预定义字符类、边界匹配符、重复限定符、选择分支、分组和引用等。</a:t>
            </a:r>
            <a:endParaRPr lang="en-US" altLang="zh-CN" b="1" kern="100" dirty="0">
              <a:solidFill>
                <a:srgbClr val="0070C0"/>
              </a:solidFill>
              <a:latin typeface="宋体" panose="02010600030101010101" pitchFamily="2" charset="-122"/>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8.4  </a:t>
            </a:r>
            <a:r>
              <a:rPr lang="zh-CN" altLang="en-US">
                <a:sym typeface="+mn-ea"/>
              </a:rPr>
              <a:t>精彩案例赏析</a:t>
            </a:r>
            <a:endParaRPr lang="en-US"/>
          </a:p>
        </p:txBody>
      </p:sp>
      <p:sp>
        <p:nvSpPr>
          <p:cNvPr id="3" name="Content Placeholder 2"/>
          <p:cNvSpPr>
            <a:spLocks noGrp="1"/>
          </p:cNvSpPr>
          <p:nvPr>
            <p:ph idx="1"/>
          </p:nvPr>
        </p:nvSpPr>
        <p:spPr/>
        <p:txBody>
          <a:bodyPr>
            <a:normAutofit/>
          </a:bodyPr>
          <a:lstStyle/>
          <a:p>
            <a:r>
              <a:rPr lang="en-US" sz="2400" b="1" dirty="0"/>
              <a:t>例8-3</a:t>
            </a:r>
            <a:r>
              <a:rPr lang="en-US" sz="2400" dirty="0"/>
              <a:t>  </a:t>
            </a:r>
            <a:r>
              <a:rPr lang="en-US" sz="2400" dirty="0" err="1"/>
              <a:t>将一句英语文本中的单词进行倒置，标点不倒置，假设单词之间使用一个或多个空格进行分割。比如I</a:t>
            </a:r>
            <a:r>
              <a:rPr lang="en-US" sz="2400" dirty="0"/>
              <a:t> like </a:t>
            </a:r>
            <a:r>
              <a:rPr lang="en-US" sz="2400" dirty="0" err="1"/>
              <a:t>beijing</a:t>
            </a:r>
            <a:r>
              <a:rPr lang="en-US" sz="2400" dirty="0"/>
              <a:t>. </a:t>
            </a:r>
            <a:r>
              <a:rPr lang="en-US" sz="2400" dirty="0" err="1"/>
              <a:t>经过函数后变为：beijing</a:t>
            </a:r>
            <a:r>
              <a:rPr lang="en-US" sz="2400" dirty="0"/>
              <a:t>. like I。</a:t>
            </a:r>
          </a:p>
          <a:p>
            <a:pPr marL="0" indent="0" fontAlgn="auto">
              <a:lnSpc>
                <a:spcPct val="100000"/>
              </a:lnSpc>
              <a:spcBef>
                <a:spcPts val="0"/>
              </a:spcBef>
              <a:buNone/>
            </a:pPr>
            <a:r>
              <a:rPr lang="en-US" sz="2000" dirty="0">
                <a:latin typeface="Consolas" panose="020B0609020204030204" charset="0"/>
              </a:rPr>
              <a:t>import re</a:t>
            </a:r>
          </a:p>
          <a:p>
            <a:pPr marL="0" indent="0" fontAlgn="auto">
              <a:lnSpc>
                <a:spcPct val="100000"/>
              </a:lnSpc>
              <a:spcBef>
                <a:spcPts val="0"/>
              </a:spcBef>
              <a:buNone/>
            </a:pPr>
            <a:endParaRPr lang="en-US" sz="2000" dirty="0">
              <a:latin typeface="Consolas" panose="020B0609020204030204" charset="0"/>
            </a:endParaRPr>
          </a:p>
          <a:p>
            <a:pPr marL="0" indent="0" fontAlgn="auto">
              <a:lnSpc>
                <a:spcPct val="100000"/>
              </a:lnSpc>
              <a:spcBef>
                <a:spcPts val="0"/>
              </a:spcBef>
              <a:buNone/>
            </a:pPr>
            <a:r>
              <a:rPr lang="en-US" sz="2000" dirty="0" err="1">
                <a:latin typeface="Consolas" panose="020B0609020204030204" charset="0"/>
              </a:rPr>
              <a:t>def</a:t>
            </a:r>
            <a:r>
              <a:rPr lang="en-US" sz="2000" dirty="0">
                <a:latin typeface="Consolas" panose="020B0609020204030204" charset="0"/>
              </a:rPr>
              <a:t> reverse(s):</a:t>
            </a:r>
          </a:p>
          <a:p>
            <a:pPr marL="0" indent="0" fontAlgn="auto">
              <a:lnSpc>
                <a:spcPct val="100000"/>
              </a:lnSpc>
              <a:spcBef>
                <a:spcPts val="0"/>
              </a:spcBef>
              <a:buNone/>
            </a:pPr>
            <a:r>
              <a:rPr lang="en-US" sz="2000" dirty="0">
                <a:latin typeface="Consolas" panose="020B0609020204030204" charset="0"/>
              </a:rPr>
              <a:t>    t = </a:t>
            </a:r>
            <a:r>
              <a:rPr lang="en-US" sz="2000" dirty="0" err="1">
                <a:latin typeface="Consolas" panose="020B0609020204030204" charset="0"/>
              </a:rPr>
              <a:t>re.split</a:t>
            </a:r>
            <a:r>
              <a:rPr lang="en-US" sz="2000" dirty="0">
                <a:latin typeface="Consolas" panose="020B0609020204030204" charset="0"/>
              </a:rPr>
              <a:t>('\s+', </a:t>
            </a:r>
            <a:r>
              <a:rPr lang="en-US" sz="2000" dirty="0" err="1">
                <a:latin typeface="Consolas" panose="020B0609020204030204" charset="0"/>
              </a:rPr>
              <a:t>s.strip</a:t>
            </a:r>
            <a:r>
              <a:rPr lang="en-US" sz="2000" dirty="0">
                <a:latin typeface="Consolas" panose="020B0609020204030204" charset="0"/>
              </a:rPr>
              <a:t>())</a:t>
            </a:r>
          </a:p>
          <a:p>
            <a:pPr marL="0" indent="0" fontAlgn="auto">
              <a:lnSpc>
                <a:spcPct val="100000"/>
              </a:lnSpc>
              <a:spcBef>
                <a:spcPts val="0"/>
              </a:spcBef>
              <a:buNone/>
            </a:pPr>
            <a:r>
              <a:rPr lang="en-US" sz="2000" dirty="0">
                <a:latin typeface="Consolas" panose="020B0609020204030204" charset="0"/>
              </a:rPr>
              <a:t>    </a:t>
            </a:r>
            <a:r>
              <a:rPr lang="en-US" sz="2000" dirty="0" err="1">
                <a:latin typeface="Consolas" panose="020B0609020204030204" charset="0"/>
              </a:rPr>
              <a:t>t.reverse</a:t>
            </a:r>
            <a:r>
              <a:rPr lang="en-US" sz="2000" dirty="0">
                <a:latin typeface="Consolas" panose="020B0609020204030204" charset="0"/>
              </a:rPr>
              <a:t>()</a:t>
            </a:r>
          </a:p>
          <a:p>
            <a:pPr marL="0" indent="0" fontAlgn="auto">
              <a:lnSpc>
                <a:spcPct val="100000"/>
              </a:lnSpc>
              <a:spcBef>
                <a:spcPts val="0"/>
              </a:spcBef>
              <a:buNone/>
            </a:pPr>
            <a:r>
              <a:rPr lang="en-US" sz="2000" dirty="0">
                <a:latin typeface="Consolas" panose="020B0609020204030204" charset="0"/>
              </a:rPr>
              <a:t>    return ' '.join(t)</a:t>
            </a:r>
          </a:p>
          <a:p>
            <a:pPr marL="0" indent="0" fontAlgn="auto">
              <a:lnSpc>
                <a:spcPct val="100000"/>
              </a:lnSpc>
              <a:spcBef>
                <a:spcPts val="0"/>
              </a:spcBef>
              <a:buNone/>
            </a:pPr>
            <a:endParaRPr lang="en-US" sz="2000" dirty="0">
              <a:latin typeface="Consolas" panose="020B0609020204030204" charset="0"/>
            </a:endParaRPr>
          </a:p>
          <a:p>
            <a:pPr marL="0" indent="0" fontAlgn="auto">
              <a:lnSpc>
                <a:spcPct val="100000"/>
              </a:lnSpc>
              <a:spcBef>
                <a:spcPts val="0"/>
              </a:spcBef>
              <a:buNone/>
            </a:pPr>
            <a:r>
              <a:rPr lang="en-US" sz="2000" dirty="0">
                <a:latin typeface="Consolas" panose="020B0609020204030204" charset="0"/>
              </a:rPr>
              <a:t>print(reverse('I like </a:t>
            </a:r>
            <a:r>
              <a:rPr lang="en-US" sz="2000" dirty="0" err="1">
                <a:latin typeface="Consolas" panose="020B0609020204030204" charset="0"/>
              </a:rPr>
              <a:t>beijing</a:t>
            </a:r>
            <a:r>
              <a:rPr lang="en-US" sz="2000" dirty="0">
                <a:latin typeface="Consolas" panose="020B0609020204030204" charset="0"/>
              </a:rPr>
              <a:t>.'))</a:t>
            </a:r>
          </a:p>
          <a:p>
            <a:pPr marL="0" indent="0" fontAlgn="auto">
              <a:lnSpc>
                <a:spcPct val="100000"/>
              </a:lnSpc>
              <a:spcBef>
                <a:spcPts val="0"/>
              </a:spcBef>
              <a:buNone/>
            </a:pPr>
            <a:r>
              <a:rPr lang="en-US" sz="2000" dirty="0">
                <a:latin typeface="Consolas" panose="020B0609020204030204" charset="0"/>
              </a:rPr>
              <a:t>print(reverse('Simple is better than complex.'))</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a:xfrm>
            <a:off x="839788" y="160338"/>
            <a:ext cx="11064875" cy="747712"/>
          </a:xfrm>
        </p:spPr>
        <p:txBody>
          <a:bodyPr>
            <a:normAutofit fontScale="90000"/>
          </a:bodyPr>
          <a:lstStyle/>
          <a:p>
            <a:pPr defTabSz="457200">
              <a:lnSpc>
                <a:spcPct val="100000"/>
              </a:lnSpc>
            </a:pPr>
            <a:r>
              <a:rPr lang="zh-CN" altLang="en-US" sz="2800" b="1" dirty="0" smtClean="0">
                <a:solidFill>
                  <a:srgbClr val="FF0000"/>
                </a:solidFill>
              </a:rPr>
              <a:t>判断一个字符串的内容是否表示数字（整数、实数）？</a:t>
            </a:r>
            <a:br>
              <a:rPr lang="zh-CN" altLang="en-US" sz="2800" b="1" dirty="0" smtClean="0">
                <a:solidFill>
                  <a:srgbClr val="FF0000"/>
                </a:solidFill>
              </a:rPr>
            </a:br>
            <a:endParaRPr lang="zh-CN" altLang="en-US" sz="2800" b="1" dirty="0" smtClean="0">
              <a:solidFill>
                <a:srgbClr val="FF0000"/>
              </a:solidFill>
            </a:endParaRPr>
          </a:p>
        </p:txBody>
      </p:sp>
      <p:sp>
        <p:nvSpPr>
          <p:cNvPr id="24579" name="内容占位符 2"/>
          <p:cNvSpPr>
            <a:spLocks noGrp="1"/>
          </p:cNvSpPr>
          <p:nvPr>
            <p:ph idx="1"/>
          </p:nvPr>
        </p:nvSpPr>
        <p:spPr>
          <a:xfrm>
            <a:off x="1203855" y="1272117"/>
            <a:ext cx="9288462" cy="5041900"/>
          </a:xfrm>
        </p:spPr>
        <p:txBody>
          <a:bodyPr/>
          <a:lstStyle/>
          <a:p>
            <a:pPr marL="0" indent="0">
              <a:lnSpc>
                <a:spcPts val="3000"/>
              </a:lnSpc>
              <a:spcBef>
                <a:spcPct val="0"/>
              </a:spcBef>
              <a:buFont typeface="Arial" panose="020B0604020202020204" pitchFamily="34" charset="0"/>
              <a:buNone/>
              <a:defRPr/>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a=[]                        #</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初始化列表</a:t>
            </a:r>
          </a:p>
          <a:p>
            <a:pPr marL="0" indent="0">
              <a:lnSpc>
                <a:spcPts val="3000"/>
              </a:lnSpc>
              <a:spcBef>
                <a:spcPct val="0"/>
              </a:spcBef>
              <a:buFont typeface="Arial" panose="020B0604020202020204" pitchFamily="34" charset="0"/>
              <a:buNone/>
              <a:defRPr/>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x=float(input("</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请输入一个实数，输入</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终止：</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a:t>
            </a:r>
          </a:p>
          <a:p>
            <a:pPr marL="0" indent="0">
              <a:lnSpc>
                <a:spcPts val="3000"/>
              </a:lnSpc>
              <a:spcBef>
                <a:spcPct val="0"/>
              </a:spcBef>
              <a:buFont typeface="Arial" panose="020B0604020202020204" pitchFamily="34" charset="0"/>
              <a:buNone/>
              <a:defRPr/>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while x != -1:</a:t>
            </a:r>
          </a:p>
          <a:p>
            <a:pPr marL="0" indent="0">
              <a:lnSpc>
                <a:spcPts val="3000"/>
              </a:lnSpc>
              <a:spcBef>
                <a:spcPct val="0"/>
              </a:spcBef>
              <a:buFont typeface="Arial" panose="020B0604020202020204" pitchFamily="34" charset="0"/>
              <a:buNone/>
              <a:defRPr/>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err="1" smtClean="0">
                <a:latin typeface="Times New Roman" panose="02020603050405020304" pitchFamily="18" charset="0"/>
                <a:ea typeface="宋体" panose="02010600030101010101" pitchFamily="2" charset="-122"/>
                <a:cs typeface="Times New Roman" panose="02020603050405020304" pitchFamily="18" charset="0"/>
              </a:rPr>
              <a:t>a.append</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(x)               #</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将所输入的实数添加到列表中</a:t>
            </a:r>
          </a:p>
          <a:p>
            <a:pPr marL="0" indent="0">
              <a:lnSpc>
                <a:spcPts val="3000"/>
              </a:lnSpc>
              <a:spcBef>
                <a:spcPct val="0"/>
              </a:spcBef>
              <a:buFont typeface="Arial" panose="020B0604020202020204" pitchFamily="34" charset="0"/>
              <a:buNone/>
              <a:defRPr/>
            </a:pP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smtClean="0">
                <a:solidFill>
                  <a:schemeClr val="accent3">
                    <a:lumMod val="75000"/>
                  </a:schemeClr>
                </a:solidFill>
                <a:latin typeface="Times New Roman" panose="02020603050405020304" pitchFamily="18" charset="0"/>
                <a:ea typeface="宋体" panose="02010600030101010101" pitchFamily="2" charset="-122"/>
                <a:cs typeface="Times New Roman" panose="02020603050405020304" pitchFamily="18" charset="0"/>
              </a:rPr>
              <a:t>x=float(input("</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请输入一个实数，输入</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终止：</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a:t>
            </a:r>
          </a:p>
          <a:p>
            <a:pPr marL="0" indent="0">
              <a:lnSpc>
                <a:spcPts val="3000"/>
              </a:lnSpc>
              <a:spcBef>
                <a:spcPct val="0"/>
              </a:spcBef>
              <a:buFont typeface="Arial" panose="020B0604020202020204" pitchFamily="34" charset="0"/>
              <a:buNone/>
              <a:defRPr/>
            </a:pPr>
            <a:r>
              <a:rPr lang="en-US" altLang="zh-CN"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if </a:t>
            </a:r>
            <a:r>
              <a:rPr lang="en-US" altLang="zh-CN" b="1" dirty="0" err="1"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len</a:t>
            </a:r>
            <a:r>
              <a:rPr lang="en-US" altLang="zh-CN"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(a) !=0:</a:t>
            </a:r>
          </a:p>
          <a:p>
            <a:pPr marL="0" indent="0">
              <a:lnSpc>
                <a:spcPts val="3000"/>
              </a:lnSpc>
              <a:spcBef>
                <a:spcPct val="0"/>
              </a:spcBef>
              <a:buFont typeface="Arial" panose="020B0604020202020204" pitchFamily="34" charset="0"/>
              <a:buNone/>
              <a:defRPr/>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    print("</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计数：</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err="1" smtClean="0">
                <a:latin typeface="Times New Roman" panose="02020603050405020304" pitchFamily="18" charset="0"/>
                <a:ea typeface="宋体" panose="02010600030101010101" pitchFamily="2" charset="-122"/>
                <a:cs typeface="Times New Roman" panose="02020603050405020304" pitchFamily="18" charset="0"/>
              </a:rPr>
              <a:t>len</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(a))           #</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列表长度即为实数个数</a:t>
            </a:r>
          </a:p>
          <a:p>
            <a:pPr marL="0" indent="0">
              <a:lnSpc>
                <a:spcPts val="3000"/>
              </a:lnSpc>
              <a:spcBef>
                <a:spcPct val="0"/>
              </a:spcBef>
              <a:buFont typeface="Arial" panose="020B0604020202020204" pitchFamily="34" charset="0"/>
              <a:buNone/>
              <a:defRPr/>
            </a:pP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print("</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求和：</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 sum(a))          #</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列表中各元素求和</a:t>
            </a:r>
          </a:p>
          <a:p>
            <a:pPr marL="0" indent="0">
              <a:lnSpc>
                <a:spcPts val="3000"/>
              </a:lnSpc>
              <a:spcBef>
                <a:spcPct val="0"/>
              </a:spcBef>
              <a:buFont typeface="Arial" panose="020B0604020202020204" pitchFamily="34" charset="0"/>
              <a:buNone/>
              <a:defRPr/>
            </a:pP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print("</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平均值：</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 sum(a)/</a:t>
            </a:r>
            <a:r>
              <a:rPr lang="en-US" altLang="zh-CN" b="1" dirty="0" err="1" smtClean="0">
                <a:latin typeface="Times New Roman" panose="02020603050405020304" pitchFamily="18" charset="0"/>
                <a:ea typeface="宋体" panose="02010600030101010101" pitchFamily="2" charset="-122"/>
                <a:cs typeface="Times New Roman" panose="02020603050405020304" pitchFamily="18" charset="0"/>
              </a:rPr>
              <a:t>len</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(a))   #</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列表中各元素求平均值</a:t>
            </a:r>
          </a:p>
          <a:p>
            <a:pPr marL="0" indent="0">
              <a:lnSpc>
                <a:spcPts val="3000"/>
              </a:lnSpc>
              <a:spcBef>
                <a:spcPct val="0"/>
              </a:spcBef>
              <a:buFont typeface="Arial" panose="020B0604020202020204" pitchFamily="34" charset="0"/>
              <a:buNone/>
              <a:defRPr/>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else:</a:t>
            </a:r>
          </a:p>
          <a:p>
            <a:pPr marL="0" indent="0">
              <a:lnSpc>
                <a:spcPts val="3000"/>
              </a:lnSpc>
              <a:spcBef>
                <a:spcPct val="0"/>
              </a:spcBef>
              <a:buFont typeface="Arial" panose="020B0604020202020204" pitchFamily="34" charset="0"/>
              <a:buNone/>
              <a:defRPr/>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    print('</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没有数据</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a:t>
            </a:r>
          </a:p>
          <a:p>
            <a:pPr marL="0" indent="0">
              <a:lnSpc>
                <a:spcPts val="3000"/>
              </a:lnSpc>
              <a:spcBef>
                <a:spcPct val="0"/>
              </a:spcBef>
              <a:buFont typeface="Arial" panose="020B0604020202020204" pitchFamily="34" charset="0"/>
              <a:buNone/>
              <a:defRPr/>
            </a:pPr>
            <a:endParaRPr lang="zh-CN" altLang="en-US" b="1"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0116" name="Rectangle 5"/>
          <p:cNvSpPr>
            <a:spLocks noChangeArrowheads="1"/>
          </p:cNvSpPr>
          <p:nvPr/>
        </p:nvSpPr>
        <p:spPr bwMode="auto">
          <a:xfrm>
            <a:off x="0" y="444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endParaRPr lang="en-US" altLang="zh-CN" sz="1800"/>
          </a:p>
        </p:txBody>
      </p:sp>
    </p:spTree>
    <p:extLst>
      <p:ext uri="{BB962C8B-B14F-4D97-AF65-F5344CB8AC3E}">
        <p14:creationId xmlns:p14="http://schemas.microsoft.com/office/powerpoint/2010/main" val="110063194"/>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42051" y="4901009"/>
            <a:ext cx="5807075" cy="1689100"/>
          </a:xfrm>
          <a:ln>
            <a:solidFill>
              <a:schemeClr val="accent1">
                <a:lumMod val="75000"/>
              </a:schemeClr>
            </a:solidFill>
          </a:ln>
        </p:spPr>
        <p:txBody>
          <a:bodyPr/>
          <a:lstStyle/>
          <a:p>
            <a:pPr marL="0" indent="0">
              <a:buFont typeface="Arial" panose="020B0604020202020204" pitchFamily="34" charset="0"/>
              <a:buNone/>
              <a:defRPr/>
            </a:pPr>
            <a:r>
              <a:rPr lang="zh-CN" altLang="en-US" sz="1800" dirty="0" smtClean="0">
                <a:latin typeface="宋体" panose="02010600030101010101" pitchFamily="2" charset="-122"/>
                <a:ea typeface="宋体" panose="02010600030101010101" pitchFamily="2" charset="-122"/>
              </a:rPr>
              <a:t>注：</a:t>
            </a:r>
            <a:r>
              <a:rPr lang="en-US" altLang="zh-CN" sz="1800" dirty="0" smtClean="0">
                <a:latin typeface="宋体" panose="02010600030101010101" pitchFamily="2" charset="-122"/>
                <a:ea typeface="宋体" panose="02010600030101010101" pitchFamily="2" charset="-122"/>
              </a:rPr>
              <a:t>^[-+]?[0-9]+.[0-9]+$^</a:t>
            </a:r>
            <a:r>
              <a:rPr lang="zh-CN" altLang="en-US" sz="1800" dirty="0" smtClean="0">
                <a:latin typeface="宋体" panose="02010600030101010101" pitchFamily="2" charset="-122"/>
                <a:ea typeface="宋体" panose="02010600030101010101" pitchFamily="2" charset="-122"/>
              </a:rPr>
              <a:t>表示以这个字符开头，也就是以</a:t>
            </a:r>
            <a:r>
              <a:rPr lang="en-US" altLang="zh-CN" sz="1800" dirty="0" smtClean="0">
                <a:latin typeface="宋体" panose="02010600030101010101" pitchFamily="2" charset="-122"/>
                <a:ea typeface="宋体" panose="02010600030101010101" pitchFamily="2" charset="-122"/>
              </a:rPr>
              <a:t>[-+]</a:t>
            </a:r>
            <a:r>
              <a:rPr lang="zh-CN" altLang="en-US" sz="1800" dirty="0" smtClean="0">
                <a:latin typeface="宋体" panose="02010600030101010101" pitchFamily="2" charset="-122"/>
                <a:ea typeface="宋体" panose="02010600030101010101" pitchFamily="2" charset="-122"/>
              </a:rPr>
              <a:t>开头，</a:t>
            </a:r>
            <a:r>
              <a:rPr lang="en-US" altLang="zh-CN" sz="1800" dirty="0" smtClean="0">
                <a:latin typeface="宋体" panose="02010600030101010101" pitchFamily="2" charset="-122"/>
                <a:ea typeface="宋体" panose="02010600030101010101" pitchFamily="2" charset="-122"/>
              </a:rPr>
              <a:t>[-+]</a:t>
            </a:r>
            <a:r>
              <a:rPr lang="zh-CN" altLang="en-US" sz="1800" dirty="0" smtClean="0">
                <a:latin typeface="宋体" panose="02010600030101010101" pitchFamily="2" charset="-122"/>
                <a:ea typeface="宋体" panose="02010600030101010101" pitchFamily="2" charset="-122"/>
              </a:rPr>
              <a:t>表示字符</a:t>
            </a:r>
            <a:r>
              <a:rPr lang="en-US" altLang="zh-CN" sz="1800" dirty="0" smtClean="0">
                <a:latin typeface="宋体" panose="02010600030101010101" pitchFamily="2" charset="-122"/>
                <a:ea typeface="宋体" panose="02010600030101010101" pitchFamily="2" charset="-122"/>
              </a:rPr>
              <a:t>-</a:t>
            </a:r>
            <a:r>
              <a:rPr lang="zh-CN" altLang="en-US" sz="1800" dirty="0" smtClean="0">
                <a:latin typeface="宋体" panose="02010600030101010101" pitchFamily="2" charset="-122"/>
                <a:ea typeface="宋体" panose="02010600030101010101" pitchFamily="2" charset="-122"/>
              </a:rPr>
              <a:t>或者</a:t>
            </a:r>
            <a:r>
              <a:rPr lang="en-US" altLang="zh-CN" sz="1800" dirty="0" smtClean="0">
                <a:latin typeface="宋体" panose="02010600030101010101" pitchFamily="2" charset="-122"/>
                <a:ea typeface="宋体" panose="02010600030101010101" pitchFamily="2" charset="-122"/>
              </a:rPr>
              <a:t>+</a:t>
            </a:r>
            <a:r>
              <a:rPr lang="zh-CN" altLang="en-US" sz="1800" dirty="0" smtClean="0">
                <a:latin typeface="宋体" panose="02010600030101010101" pitchFamily="2" charset="-122"/>
                <a:ea typeface="宋体" panose="02010600030101010101" pitchFamily="2" charset="-122"/>
              </a:rPr>
              <a:t>之一，</a:t>
            </a:r>
            <a:r>
              <a:rPr lang="en-US" altLang="zh-CN" sz="1800" dirty="0" smtClean="0">
                <a:latin typeface="宋体" panose="02010600030101010101" pitchFamily="2" charset="-122"/>
                <a:ea typeface="宋体" panose="02010600030101010101" pitchFamily="2" charset="-122"/>
              </a:rPr>
              <a:t>?</a:t>
            </a:r>
            <a:r>
              <a:rPr lang="zh-CN" altLang="en-US" sz="1800" dirty="0" smtClean="0">
                <a:latin typeface="宋体" panose="02010600030101010101" pitchFamily="2" charset="-122"/>
                <a:ea typeface="宋体" panose="02010600030101010101" pitchFamily="2" charset="-122"/>
              </a:rPr>
              <a:t>表示</a:t>
            </a:r>
            <a:r>
              <a:rPr lang="en-US" altLang="zh-CN" sz="1800" dirty="0" smtClean="0">
                <a:latin typeface="宋体" panose="02010600030101010101" pitchFamily="2" charset="-122"/>
                <a:ea typeface="宋体" panose="02010600030101010101" pitchFamily="2" charset="-122"/>
              </a:rPr>
              <a:t>0</a:t>
            </a:r>
            <a:r>
              <a:rPr lang="zh-CN" altLang="en-US" sz="1800" dirty="0" smtClean="0">
                <a:latin typeface="宋体" panose="02010600030101010101" pitchFamily="2" charset="-122"/>
                <a:ea typeface="宋体" panose="02010600030101010101" pitchFamily="2" charset="-122"/>
              </a:rPr>
              <a:t>个或</a:t>
            </a:r>
            <a:r>
              <a:rPr lang="en-US" altLang="zh-CN" sz="1800" dirty="0" smtClean="0">
                <a:latin typeface="宋体" panose="02010600030101010101" pitchFamily="2" charset="-122"/>
                <a:ea typeface="宋体" panose="02010600030101010101" pitchFamily="2" charset="-122"/>
              </a:rPr>
              <a:t>1</a:t>
            </a:r>
            <a:r>
              <a:rPr lang="zh-CN" altLang="en-US" sz="1800" dirty="0" smtClean="0">
                <a:latin typeface="宋体" panose="02010600030101010101" pitchFamily="2" charset="-122"/>
                <a:ea typeface="宋体" panose="02010600030101010101" pitchFamily="2" charset="-122"/>
              </a:rPr>
              <a:t>个，也就是说符号是可选的。同理</a:t>
            </a:r>
            <a:r>
              <a:rPr lang="en-US" altLang="zh-CN" sz="1800" dirty="0" smtClean="0">
                <a:latin typeface="宋体" panose="02010600030101010101" pitchFamily="2" charset="-122"/>
                <a:ea typeface="宋体" panose="02010600030101010101" pitchFamily="2" charset="-122"/>
              </a:rPr>
              <a:t>[0-9]</a:t>
            </a:r>
            <a:r>
              <a:rPr lang="zh-CN" altLang="en-US" sz="1800" dirty="0" smtClean="0">
                <a:latin typeface="宋体" panose="02010600030101010101" pitchFamily="2" charset="-122"/>
                <a:ea typeface="宋体" panose="02010600030101010101" pitchFamily="2" charset="-122"/>
              </a:rPr>
              <a:t>表示</a:t>
            </a:r>
            <a:r>
              <a:rPr lang="en-US" altLang="zh-CN" sz="1800" dirty="0" smtClean="0">
                <a:latin typeface="宋体" panose="02010600030101010101" pitchFamily="2" charset="-122"/>
                <a:ea typeface="宋体" panose="02010600030101010101" pitchFamily="2" charset="-122"/>
              </a:rPr>
              <a:t>0</a:t>
            </a:r>
            <a:r>
              <a:rPr lang="zh-CN" altLang="en-US" sz="1800" dirty="0" smtClean="0">
                <a:latin typeface="宋体" panose="02010600030101010101" pitchFamily="2" charset="-122"/>
                <a:ea typeface="宋体" panose="02010600030101010101" pitchFamily="2" charset="-122"/>
              </a:rPr>
              <a:t>到</a:t>
            </a:r>
            <a:r>
              <a:rPr lang="en-US" altLang="zh-CN" sz="1800" dirty="0" smtClean="0">
                <a:latin typeface="宋体" panose="02010600030101010101" pitchFamily="2" charset="-122"/>
                <a:ea typeface="宋体" panose="02010600030101010101" pitchFamily="2" charset="-122"/>
              </a:rPr>
              <a:t>9</a:t>
            </a:r>
            <a:r>
              <a:rPr lang="zh-CN" altLang="en-US" sz="1800" dirty="0" smtClean="0">
                <a:latin typeface="宋体" panose="02010600030101010101" pitchFamily="2" charset="-122"/>
                <a:ea typeface="宋体" panose="02010600030101010101" pitchFamily="2" charset="-122"/>
              </a:rPr>
              <a:t>的一个数字，</a:t>
            </a:r>
            <a:r>
              <a:rPr lang="en-US" altLang="zh-CN" sz="1800" dirty="0" smtClean="0">
                <a:latin typeface="宋体" panose="02010600030101010101" pitchFamily="2" charset="-122"/>
                <a:ea typeface="宋体" panose="02010600030101010101" pitchFamily="2" charset="-122"/>
              </a:rPr>
              <a:t>+</a:t>
            </a:r>
            <a:r>
              <a:rPr lang="zh-CN" altLang="en-US" sz="1800" dirty="0" smtClean="0">
                <a:latin typeface="宋体" panose="02010600030101010101" pitchFamily="2" charset="-122"/>
                <a:ea typeface="宋体" panose="02010600030101010101" pitchFamily="2" charset="-122"/>
              </a:rPr>
              <a:t>表示</a:t>
            </a:r>
            <a:r>
              <a:rPr lang="en-US" altLang="zh-CN" sz="1800" dirty="0" smtClean="0">
                <a:latin typeface="宋体" panose="02010600030101010101" pitchFamily="2" charset="-122"/>
                <a:ea typeface="宋体" panose="02010600030101010101" pitchFamily="2" charset="-122"/>
              </a:rPr>
              <a:t>1</a:t>
            </a:r>
            <a:r>
              <a:rPr lang="zh-CN" altLang="en-US" sz="1800" dirty="0" smtClean="0">
                <a:latin typeface="宋体" panose="02010600030101010101" pitchFamily="2" charset="-122"/>
                <a:ea typeface="宋体" panose="02010600030101010101" pitchFamily="2" charset="-122"/>
              </a:rPr>
              <a:t>个或多个，也就是整数部分。</a:t>
            </a:r>
            <a:r>
              <a:rPr lang="en-US" altLang="zh-CN" sz="1800" dirty="0" smtClean="0">
                <a:latin typeface="宋体" panose="02010600030101010101" pitchFamily="2" charset="-122"/>
                <a:ea typeface="宋体" panose="02010600030101010101" pitchFamily="2" charset="-122"/>
              </a:rPr>
              <a:t>.</a:t>
            </a:r>
            <a:r>
              <a:rPr lang="zh-CN" altLang="en-US" sz="1800" dirty="0" smtClean="0">
                <a:latin typeface="宋体" panose="02010600030101010101" pitchFamily="2" charset="-122"/>
                <a:ea typeface="宋体" panose="02010600030101010101" pitchFamily="2" charset="-122"/>
              </a:rPr>
              <a:t>表示的是小数点，</a:t>
            </a:r>
            <a:r>
              <a:rPr lang="en-US" altLang="zh-CN" sz="1800" dirty="0" smtClean="0">
                <a:latin typeface="宋体" panose="02010600030101010101" pitchFamily="2" charset="-122"/>
                <a:ea typeface="宋体" panose="02010600030101010101" pitchFamily="2" charset="-122"/>
              </a:rPr>
              <a:t>\</a:t>
            </a:r>
            <a:r>
              <a:rPr lang="zh-CN" altLang="en-US" sz="1800" dirty="0" smtClean="0">
                <a:latin typeface="宋体" panose="02010600030101010101" pitchFamily="2" charset="-122"/>
                <a:ea typeface="宋体" panose="02010600030101010101" pitchFamily="2" charset="-122"/>
              </a:rPr>
              <a:t>是转义字符因为</a:t>
            </a:r>
            <a:r>
              <a:rPr lang="en-US" altLang="zh-CN" sz="1800" dirty="0" smtClean="0">
                <a:latin typeface="宋体" panose="02010600030101010101" pitchFamily="2" charset="-122"/>
                <a:ea typeface="宋体" panose="02010600030101010101" pitchFamily="2" charset="-122"/>
              </a:rPr>
              <a:t>.</a:t>
            </a:r>
            <a:r>
              <a:rPr lang="zh-CN" altLang="en-US" sz="1800" dirty="0" smtClean="0">
                <a:latin typeface="宋体" panose="02010600030101010101" pitchFamily="2" charset="-122"/>
                <a:ea typeface="宋体" panose="02010600030101010101" pitchFamily="2" charset="-122"/>
              </a:rPr>
              <a:t>是特殊符号，所以需要转义。</a:t>
            </a:r>
            <a:endParaRPr lang="zh-CN" altLang="en-US" sz="1800" dirty="0">
              <a:latin typeface="宋体" panose="02010600030101010101" pitchFamily="2" charset="-122"/>
              <a:ea typeface="宋体" panose="02010600030101010101" pitchFamily="2" charset="-122"/>
            </a:endParaRPr>
          </a:p>
        </p:txBody>
      </p:sp>
      <p:sp>
        <p:nvSpPr>
          <p:cNvPr id="4" name="内容占位符 2"/>
          <p:cNvSpPr txBox="1">
            <a:spLocks/>
          </p:cNvSpPr>
          <p:nvPr/>
        </p:nvSpPr>
        <p:spPr bwMode="auto">
          <a:xfrm>
            <a:off x="720726" y="1274763"/>
            <a:ext cx="9288462"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rtl="0" eaLnBrk="0" fontAlgn="base" hangingPunct="0">
              <a:lnSpc>
                <a:spcPct val="120000"/>
              </a:lnSpc>
              <a:spcBef>
                <a:spcPts val="1000"/>
              </a:spcBef>
              <a:spcAft>
                <a:spcPct val="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685800" indent="-228600" algn="l" rtl="0" eaLnBrk="0" fontAlgn="base" hangingPunct="0">
              <a:lnSpc>
                <a:spcPct val="120000"/>
              </a:lnSpc>
              <a:spcBef>
                <a:spcPts val="500"/>
              </a:spcBef>
              <a:spcAft>
                <a:spcPct val="0"/>
              </a:spcAft>
              <a:buClr>
                <a:schemeClr val="accent1"/>
              </a:buClr>
              <a:buSzPct val="100000"/>
              <a:buFont typeface="Arial" panose="020B0604020202020204" pitchFamily="34" charset="0"/>
              <a:buChar char="•"/>
              <a:defRPr kern="1200">
                <a:solidFill>
                  <a:schemeClr val="tx1"/>
                </a:solidFill>
                <a:latin typeface="+mn-lt"/>
                <a:ea typeface="+mn-ea"/>
                <a:cs typeface="+mn-cs"/>
              </a:defRPr>
            </a:lvl2pPr>
            <a:lvl3pPr marL="1143000" indent="-228600" algn="l" rtl="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600" kern="1200">
                <a:solidFill>
                  <a:schemeClr val="tx1"/>
                </a:solidFill>
                <a:latin typeface="+mn-lt"/>
                <a:ea typeface="+mn-ea"/>
                <a:cs typeface="+mn-cs"/>
              </a:defRPr>
            </a:lvl3pPr>
            <a:lvl4pPr marL="1600200" indent="-228600" algn="l" rtl="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057400" indent="-228600" algn="l" rtl="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defTabSz="914400">
              <a:lnSpc>
                <a:spcPts val="3000"/>
              </a:lnSpc>
              <a:spcBef>
                <a:spcPct val="0"/>
              </a:spcBef>
              <a:buFont typeface="Arial" panose="020B0604020202020204" pitchFamily="34" charset="0"/>
              <a:buNone/>
              <a:defRPr/>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a=[]                        #</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初始化列表</a:t>
            </a:r>
          </a:p>
          <a:p>
            <a:pPr marL="0" indent="0" defTabSz="914400">
              <a:lnSpc>
                <a:spcPts val="3000"/>
              </a:lnSpc>
              <a:spcBef>
                <a:spcPct val="0"/>
              </a:spcBef>
              <a:buFont typeface="Arial" panose="020B0604020202020204" pitchFamily="34" charset="0"/>
              <a:buNone/>
              <a:defRPr/>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x=float(input("</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请输入一个实数，输入</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终止：</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a:t>
            </a:r>
          </a:p>
          <a:p>
            <a:pPr marL="0" indent="0" defTabSz="914400">
              <a:lnSpc>
                <a:spcPts val="3000"/>
              </a:lnSpc>
              <a:spcBef>
                <a:spcPct val="0"/>
              </a:spcBef>
              <a:buFont typeface="Arial" panose="020B0604020202020204" pitchFamily="34" charset="0"/>
              <a:buNone/>
              <a:defRPr/>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while x != -1:</a:t>
            </a:r>
          </a:p>
          <a:p>
            <a:pPr marL="0" indent="0" defTabSz="914400">
              <a:lnSpc>
                <a:spcPts val="3000"/>
              </a:lnSpc>
              <a:spcBef>
                <a:spcPct val="0"/>
              </a:spcBef>
              <a:buFont typeface="Arial" panose="020B0604020202020204" pitchFamily="34" charset="0"/>
              <a:buNone/>
              <a:defRPr/>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err="1" smtClean="0">
                <a:latin typeface="Times New Roman" panose="02020603050405020304" pitchFamily="18" charset="0"/>
                <a:ea typeface="宋体" panose="02010600030101010101" pitchFamily="2" charset="-122"/>
                <a:cs typeface="Times New Roman" panose="02020603050405020304" pitchFamily="18" charset="0"/>
              </a:rPr>
              <a:t>a.append</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(x)               #</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将所输入的实数添加到列表中</a:t>
            </a:r>
          </a:p>
          <a:p>
            <a:pPr marL="0" indent="0" defTabSz="914400">
              <a:lnSpc>
                <a:spcPts val="3000"/>
              </a:lnSpc>
              <a:spcBef>
                <a:spcPct val="0"/>
              </a:spcBef>
              <a:buFont typeface="Arial" panose="020B0604020202020204" pitchFamily="34" charset="0"/>
              <a:buNone/>
              <a:defRPr/>
            </a:pP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smtClean="0">
                <a:solidFill>
                  <a:schemeClr val="accent3">
                    <a:lumMod val="75000"/>
                  </a:schemeClr>
                </a:solidFill>
                <a:latin typeface="Times New Roman" panose="02020603050405020304" pitchFamily="18" charset="0"/>
                <a:ea typeface="宋体" panose="02010600030101010101" pitchFamily="2" charset="-122"/>
                <a:cs typeface="Times New Roman" panose="02020603050405020304" pitchFamily="18" charset="0"/>
              </a:rPr>
              <a:t>x=float(input("</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请输入一个实数，输入</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终止：</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a:t>
            </a:r>
          </a:p>
          <a:p>
            <a:pPr marL="0" indent="0" defTabSz="914400">
              <a:lnSpc>
                <a:spcPts val="3000"/>
              </a:lnSpc>
              <a:spcBef>
                <a:spcPct val="0"/>
              </a:spcBef>
              <a:buFont typeface="Arial" panose="020B0604020202020204" pitchFamily="34" charset="0"/>
              <a:buNone/>
              <a:defRPr/>
            </a:pPr>
            <a:r>
              <a:rPr lang="en-US" altLang="zh-CN"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if </a:t>
            </a:r>
            <a:r>
              <a:rPr lang="en-US" altLang="zh-CN" b="1" dirty="0" err="1"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len</a:t>
            </a:r>
            <a:r>
              <a:rPr lang="en-US" altLang="zh-CN"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(a) !=0:</a:t>
            </a:r>
          </a:p>
          <a:p>
            <a:pPr marL="0" indent="0" defTabSz="914400">
              <a:lnSpc>
                <a:spcPts val="3000"/>
              </a:lnSpc>
              <a:spcBef>
                <a:spcPct val="0"/>
              </a:spcBef>
              <a:buFont typeface="Arial" panose="020B0604020202020204" pitchFamily="34" charset="0"/>
              <a:buNone/>
              <a:defRPr/>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    print("</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计数：</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err="1" smtClean="0">
                <a:latin typeface="Times New Roman" panose="02020603050405020304" pitchFamily="18" charset="0"/>
                <a:ea typeface="宋体" panose="02010600030101010101" pitchFamily="2" charset="-122"/>
                <a:cs typeface="Times New Roman" panose="02020603050405020304" pitchFamily="18" charset="0"/>
              </a:rPr>
              <a:t>len</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(a))           #</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列表长度即为实数个数</a:t>
            </a:r>
          </a:p>
          <a:p>
            <a:pPr marL="0" indent="0" defTabSz="914400">
              <a:lnSpc>
                <a:spcPts val="3000"/>
              </a:lnSpc>
              <a:spcBef>
                <a:spcPct val="0"/>
              </a:spcBef>
              <a:buFont typeface="Arial" panose="020B0604020202020204" pitchFamily="34" charset="0"/>
              <a:buNone/>
              <a:defRPr/>
            </a:pP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print("</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求和：</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 sum(a))          #</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列表中各元素求和</a:t>
            </a:r>
          </a:p>
          <a:p>
            <a:pPr marL="0" indent="0" defTabSz="914400">
              <a:lnSpc>
                <a:spcPts val="3000"/>
              </a:lnSpc>
              <a:spcBef>
                <a:spcPct val="0"/>
              </a:spcBef>
              <a:buFont typeface="Arial" panose="020B0604020202020204" pitchFamily="34" charset="0"/>
              <a:buNone/>
              <a:defRPr/>
            </a:pP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print("</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平均值：</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 sum(a)/</a:t>
            </a:r>
            <a:r>
              <a:rPr lang="en-US" altLang="zh-CN" b="1" dirty="0" err="1" smtClean="0">
                <a:latin typeface="Times New Roman" panose="02020603050405020304" pitchFamily="18" charset="0"/>
                <a:ea typeface="宋体" panose="02010600030101010101" pitchFamily="2" charset="-122"/>
                <a:cs typeface="Times New Roman" panose="02020603050405020304" pitchFamily="18" charset="0"/>
              </a:rPr>
              <a:t>len</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(a))   #</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列表中各元素求平均值</a:t>
            </a:r>
          </a:p>
          <a:p>
            <a:pPr marL="0" indent="0" defTabSz="914400">
              <a:lnSpc>
                <a:spcPts val="3000"/>
              </a:lnSpc>
              <a:spcBef>
                <a:spcPct val="0"/>
              </a:spcBef>
              <a:buFont typeface="Arial" panose="020B0604020202020204" pitchFamily="34" charset="0"/>
              <a:buNone/>
              <a:defRPr/>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else:</a:t>
            </a:r>
          </a:p>
          <a:p>
            <a:pPr marL="0" indent="0" defTabSz="914400">
              <a:lnSpc>
                <a:spcPts val="3000"/>
              </a:lnSpc>
              <a:spcBef>
                <a:spcPct val="0"/>
              </a:spcBef>
              <a:buFont typeface="Arial" panose="020B0604020202020204" pitchFamily="34" charset="0"/>
              <a:buNone/>
              <a:defRPr/>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    print('</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没有数据</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a:t>
            </a:r>
          </a:p>
          <a:p>
            <a:pPr marL="0" indent="0" defTabSz="914400">
              <a:lnSpc>
                <a:spcPts val="3000"/>
              </a:lnSpc>
              <a:spcBef>
                <a:spcPct val="0"/>
              </a:spcBef>
              <a:buFont typeface="Arial" panose="020B0604020202020204" pitchFamily="34" charset="0"/>
              <a:buNone/>
              <a:defRPr/>
            </a:pPr>
            <a:endParaRPr lang="zh-CN" altLang="en-US" b="1"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1140" name="Rectangle 1"/>
          <p:cNvSpPr>
            <a:spLocks noChangeArrowheads="1"/>
          </p:cNvSpPr>
          <p:nvPr/>
        </p:nvSpPr>
        <p:spPr bwMode="auto">
          <a:xfrm>
            <a:off x="938213" y="5509815"/>
            <a:ext cx="5303838" cy="3381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1600" dirty="0">
                <a:solidFill>
                  <a:srgbClr val="000000"/>
                </a:solidFill>
                <a:latin typeface="Consolas" panose="020B0609020204030204" pitchFamily="49" charset="0"/>
              </a:rPr>
              <a:t>value = </a:t>
            </a:r>
            <a:r>
              <a:rPr lang="en-US" altLang="zh-CN" sz="1600" dirty="0" err="1">
                <a:solidFill>
                  <a:srgbClr val="000000"/>
                </a:solidFill>
                <a:latin typeface="Consolas" panose="020B0609020204030204" pitchFamily="49" charset="0"/>
              </a:rPr>
              <a:t>re.compile</a:t>
            </a:r>
            <a:r>
              <a:rPr lang="en-US" altLang="zh-CN" sz="1600" dirty="0">
                <a:solidFill>
                  <a:srgbClr val="000000"/>
                </a:solidFill>
                <a:latin typeface="Consolas" panose="020B0609020204030204" pitchFamily="49" charset="0"/>
              </a:rPr>
              <a:t>(</a:t>
            </a:r>
            <a:r>
              <a:rPr lang="en-US" altLang="zh-CN" sz="1600" b="1" dirty="0">
                <a:solidFill>
                  <a:srgbClr val="008080"/>
                </a:solidFill>
                <a:latin typeface="Consolas" panose="020B0609020204030204" pitchFamily="49" charset="0"/>
              </a:rPr>
              <a:t>r'^[-+]?[0-9]*\.?[0-9]*$'</a:t>
            </a:r>
            <a:r>
              <a:rPr lang="en-US" altLang="zh-CN" sz="1600" dirty="0">
                <a:solidFill>
                  <a:srgbClr val="000000"/>
                </a:solidFill>
                <a:latin typeface="Consolas" panose="020B0609020204030204" pitchFamily="49" charset="0"/>
              </a:rPr>
              <a:t>)</a:t>
            </a:r>
            <a:endParaRPr lang="en-US" altLang="zh-CN" sz="2400" dirty="0"/>
          </a:p>
        </p:txBody>
      </p:sp>
      <p:sp>
        <p:nvSpPr>
          <p:cNvPr id="91141" name="Rectangle 2"/>
          <p:cNvSpPr>
            <a:spLocks noChangeArrowheads="1"/>
          </p:cNvSpPr>
          <p:nvPr/>
        </p:nvSpPr>
        <p:spPr bwMode="auto">
          <a:xfrm>
            <a:off x="6672263" y="981075"/>
            <a:ext cx="5688012" cy="1892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1300" b="1" dirty="0" err="1">
                <a:solidFill>
                  <a:srgbClr val="000080"/>
                </a:solidFill>
                <a:latin typeface="Consolas" panose="020B0609020204030204" pitchFamily="49" charset="0"/>
              </a:rPr>
              <a:t>def</a:t>
            </a:r>
            <a:r>
              <a:rPr lang="en-US" altLang="zh-CN" sz="1300" b="1" dirty="0">
                <a:solidFill>
                  <a:srgbClr val="000080"/>
                </a:solidFill>
                <a:latin typeface="Consolas" panose="020B0609020204030204" pitchFamily="49" charset="0"/>
              </a:rPr>
              <a:t> </a:t>
            </a:r>
            <a:r>
              <a:rPr lang="en-US" altLang="zh-CN" sz="1300" dirty="0" err="1">
                <a:solidFill>
                  <a:srgbClr val="000000"/>
                </a:solidFill>
                <a:latin typeface="Consolas" panose="020B0609020204030204" pitchFamily="49" charset="0"/>
              </a:rPr>
              <a:t>input_numre</a:t>
            </a:r>
            <a:r>
              <a:rPr lang="en-US" altLang="zh-CN" sz="1300" dirty="0">
                <a:solidFill>
                  <a:srgbClr val="000000"/>
                </a:solidFill>
                <a:latin typeface="Consolas" panose="020B0609020204030204" pitchFamily="49" charset="0"/>
              </a:rPr>
              <a:t>():</a:t>
            </a:r>
            <a:br>
              <a:rPr lang="en-US" altLang="zh-CN" sz="1300" dirty="0">
                <a:solidFill>
                  <a:srgbClr val="000000"/>
                </a:solidFill>
                <a:latin typeface="Consolas" panose="020B0609020204030204" pitchFamily="49" charset="0"/>
              </a:rPr>
            </a:br>
            <a:r>
              <a:rPr lang="en-US" altLang="zh-CN" sz="1300" dirty="0">
                <a:solidFill>
                  <a:srgbClr val="000000"/>
                </a:solidFill>
                <a:latin typeface="Consolas" panose="020B0609020204030204" pitchFamily="49" charset="0"/>
              </a:rPr>
              <a:t>    </a:t>
            </a:r>
            <a:r>
              <a:rPr lang="en-US" altLang="zh-CN" sz="1300" b="1" dirty="0">
                <a:solidFill>
                  <a:srgbClr val="000080"/>
                </a:solidFill>
                <a:latin typeface="Consolas" panose="020B0609020204030204" pitchFamily="49" charset="0"/>
              </a:rPr>
              <a:t>while True</a:t>
            </a:r>
            <a:r>
              <a:rPr lang="en-US" altLang="zh-CN" sz="1300" dirty="0">
                <a:solidFill>
                  <a:srgbClr val="000000"/>
                </a:solidFill>
                <a:latin typeface="Consolas" panose="020B0609020204030204" pitchFamily="49" charset="0"/>
              </a:rPr>
              <a:t>:</a:t>
            </a:r>
            <a:br>
              <a:rPr lang="en-US" altLang="zh-CN" sz="1300" dirty="0">
                <a:solidFill>
                  <a:srgbClr val="000000"/>
                </a:solidFill>
                <a:latin typeface="Consolas" panose="020B0609020204030204" pitchFamily="49" charset="0"/>
              </a:rPr>
            </a:br>
            <a:r>
              <a:rPr lang="en-US" altLang="zh-CN" sz="1300" dirty="0">
                <a:solidFill>
                  <a:srgbClr val="000000"/>
                </a:solidFill>
                <a:latin typeface="Consolas" panose="020B0609020204030204" pitchFamily="49" charset="0"/>
              </a:rPr>
              <a:t>        </a:t>
            </a:r>
            <a:r>
              <a:rPr lang="en-US" altLang="zh-CN" sz="1300" dirty="0" err="1">
                <a:solidFill>
                  <a:srgbClr val="000000"/>
                </a:solidFill>
                <a:latin typeface="Consolas" panose="020B0609020204030204" pitchFamily="49" charset="0"/>
              </a:rPr>
              <a:t>num</a:t>
            </a:r>
            <a:r>
              <a:rPr lang="en-US" altLang="zh-CN" sz="1300" dirty="0">
                <a:solidFill>
                  <a:srgbClr val="000000"/>
                </a:solidFill>
                <a:latin typeface="Consolas" panose="020B0609020204030204" pitchFamily="49" charset="0"/>
              </a:rPr>
              <a:t> = </a:t>
            </a:r>
            <a:r>
              <a:rPr lang="en-US" altLang="zh-CN" sz="1300" dirty="0">
                <a:solidFill>
                  <a:srgbClr val="000080"/>
                </a:solidFill>
                <a:latin typeface="Consolas" panose="020B0609020204030204" pitchFamily="49" charset="0"/>
              </a:rPr>
              <a:t>input</a:t>
            </a:r>
            <a:r>
              <a:rPr lang="en-US" altLang="zh-CN" sz="1300" dirty="0">
                <a:solidFill>
                  <a:srgbClr val="000000"/>
                </a:solidFill>
                <a:latin typeface="Consolas" panose="020B0609020204030204" pitchFamily="49" charset="0"/>
              </a:rPr>
              <a:t>(</a:t>
            </a:r>
            <a:r>
              <a:rPr lang="en-US" altLang="zh-CN" sz="1300" b="1" dirty="0">
                <a:solidFill>
                  <a:srgbClr val="008080"/>
                </a:solidFill>
                <a:latin typeface="Consolas" panose="020B0609020204030204" pitchFamily="49" charset="0"/>
              </a:rPr>
              <a:t>'input a number : '</a:t>
            </a:r>
            <a:r>
              <a:rPr lang="en-US" altLang="zh-CN" sz="1300" dirty="0">
                <a:solidFill>
                  <a:srgbClr val="000000"/>
                </a:solidFill>
                <a:latin typeface="Consolas" panose="020B0609020204030204" pitchFamily="49" charset="0"/>
              </a:rPr>
              <a:t>)</a:t>
            </a:r>
            <a:br>
              <a:rPr lang="en-US" altLang="zh-CN" sz="1300" dirty="0">
                <a:solidFill>
                  <a:srgbClr val="000000"/>
                </a:solidFill>
                <a:latin typeface="Consolas" panose="020B0609020204030204" pitchFamily="49" charset="0"/>
              </a:rPr>
            </a:br>
            <a:r>
              <a:rPr lang="en-US" altLang="zh-CN" sz="1300" dirty="0">
                <a:solidFill>
                  <a:srgbClr val="000000"/>
                </a:solidFill>
                <a:latin typeface="Consolas" panose="020B0609020204030204" pitchFamily="49" charset="0"/>
              </a:rPr>
              <a:t>        value = </a:t>
            </a:r>
            <a:r>
              <a:rPr lang="en-US" altLang="zh-CN" sz="1300" dirty="0" err="1">
                <a:solidFill>
                  <a:srgbClr val="000000"/>
                </a:solidFill>
                <a:latin typeface="Consolas" panose="020B0609020204030204" pitchFamily="49" charset="0"/>
              </a:rPr>
              <a:t>re.compile</a:t>
            </a:r>
            <a:r>
              <a:rPr lang="en-US" altLang="zh-CN" sz="1300" dirty="0">
                <a:solidFill>
                  <a:srgbClr val="000000"/>
                </a:solidFill>
                <a:latin typeface="Consolas" panose="020B0609020204030204" pitchFamily="49" charset="0"/>
              </a:rPr>
              <a:t>(</a:t>
            </a:r>
            <a:r>
              <a:rPr lang="en-US" altLang="zh-CN" sz="1300" b="1" dirty="0">
                <a:solidFill>
                  <a:srgbClr val="008080"/>
                </a:solidFill>
                <a:latin typeface="Consolas" panose="020B0609020204030204" pitchFamily="49" charset="0"/>
              </a:rPr>
              <a:t>r'^[-+]?[0-9]*\.?[0-9]*$'</a:t>
            </a:r>
            <a:r>
              <a:rPr lang="en-US" altLang="zh-CN" sz="1300" dirty="0">
                <a:solidFill>
                  <a:srgbClr val="000000"/>
                </a:solidFill>
                <a:latin typeface="Consolas" panose="020B0609020204030204" pitchFamily="49" charset="0"/>
              </a:rPr>
              <a:t>)</a:t>
            </a:r>
            <a:br>
              <a:rPr lang="en-US" altLang="zh-CN" sz="1300" dirty="0">
                <a:solidFill>
                  <a:srgbClr val="000000"/>
                </a:solidFill>
                <a:latin typeface="Consolas" panose="020B0609020204030204" pitchFamily="49" charset="0"/>
              </a:rPr>
            </a:br>
            <a:r>
              <a:rPr lang="en-US" altLang="zh-CN" sz="1300" dirty="0">
                <a:solidFill>
                  <a:srgbClr val="000000"/>
                </a:solidFill>
                <a:latin typeface="Consolas" panose="020B0609020204030204" pitchFamily="49" charset="0"/>
              </a:rPr>
              <a:t>        result = </a:t>
            </a:r>
            <a:r>
              <a:rPr lang="en-US" altLang="zh-CN" sz="1300" dirty="0" err="1">
                <a:solidFill>
                  <a:srgbClr val="000000"/>
                </a:solidFill>
                <a:latin typeface="Consolas" panose="020B0609020204030204" pitchFamily="49" charset="0"/>
              </a:rPr>
              <a:t>value.match</a:t>
            </a:r>
            <a:r>
              <a:rPr lang="en-US" altLang="zh-CN" sz="1300" dirty="0">
                <a:solidFill>
                  <a:srgbClr val="000000"/>
                </a:solidFill>
                <a:latin typeface="Consolas" panose="020B0609020204030204" pitchFamily="49" charset="0"/>
              </a:rPr>
              <a:t>(</a:t>
            </a:r>
            <a:r>
              <a:rPr lang="en-US" altLang="zh-CN" sz="1300" dirty="0" err="1">
                <a:solidFill>
                  <a:srgbClr val="000000"/>
                </a:solidFill>
                <a:latin typeface="Consolas" panose="020B0609020204030204" pitchFamily="49" charset="0"/>
              </a:rPr>
              <a:t>num</a:t>
            </a:r>
            <a:r>
              <a:rPr lang="en-US" altLang="zh-CN" sz="1300" dirty="0">
                <a:solidFill>
                  <a:srgbClr val="000000"/>
                </a:solidFill>
                <a:latin typeface="Consolas" panose="020B0609020204030204" pitchFamily="49" charset="0"/>
              </a:rPr>
              <a:t>)</a:t>
            </a:r>
            <a:br>
              <a:rPr lang="en-US" altLang="zh-CN" sz="1300" dirty="0">
                <a:solidFill>
                  <a:srgbClr val="000000"/>
                </a:solidFill>
                <a:latin typeface="Consolas" panose="020B0609020204030204" pitchFamily="49" charset="0"/>
              </a:rPr>
            </a:br>
            <a:r>
              <a:rPr lang="en-US" altLang="zh-CN" sz="1300" dirty="0">
                <a:solidFill>
                  <a:srgbClr val="000000"/>
                </a:solidFill>
                <a:latin typeface="Consolas" panose="020B0609020204030204" pitchFamily="49" charset="0"/>
              </a:rPr>
              <a:t>        </a:t>
            </a:r>
            <a:r>
              <a:rPr lang="en-US" altLang="zh-CN" sz="1300" b="1" dirty="0">
                <a:solidFill>
                  <a:srgbClr val="000080"/>
                </a:solidFill>
                <a:latin typeface="Consolas" panose="020B0609020204030204" pitchFamily="49" charset="0"/>
              </a:rPr>
              <a:t>if </a:t>
            </a:r>
            <a:r>
              <a:rPr lang="en-US" altLang="zh-CN" sz="1300" dirty="0">
                <a:solidFill>
                  <a:srgbClr val="000000"/>
                </a:solidFill>
                <a:latin typeface="Consolas" panose="020B0609020204030204" pitchFamily="49" charset="0"/>
              </a:rPr>
              <a:t>result:</a:t>
            </a:r>
            <a:br>
              <a:rPr lang="en-US" altLang="zh-CN" sz="1300" dirty="0">
                <a:solidFill>
                  <a:srgbClr val="000000"/>
                </a:solidFill>
                <a:latin typeface="Consolas" panose="020B0609020204030204" pitchFamily="49" charset="0"/>
              </a:rPr>
            </a:br>
            <a:r>
              <a:rPr lang="en-US" altLang="zh-CN" sz="1300" dirty="0">
                <a:solidFill>
                  <a:srgbClr val="000000"/>
                </a:solidFill>
                <a:latin typeface="Consolas" panose="020B0609020204030204" pitchFamily="49" charset="0"/>
              </a:rPr>
              <a:t>            </a:t>
            </a:r>
            <a:r>
              <a:rPr lang="en-US" altLang="zh-CN" sz="1300" b="1" dirty="0">
                <a:solidFill>
                  <a:srgbClr val="000080"/>
                </a:solidFill>
                <a:latin typeface="Consolas" panose="020B0609020204030204" pitchFamily="49" charset="0"/>
              </a:rPr>
              <a:t>return </a:t>
            </a:r>
            <a:r>
              <a:rPr lang="en-US" altLang="zh-CN" sz="1300" dirty="0" err="1">
                <a:solidFill>
                  <a:srgbClr val="000000"/>
                </a:solidFill>
                <a:latin typeface="Consolas" panose="020B0609020204030204" pitchFamily="49" charset="0"/>
              </a:rPr>
              <a:t>num</a:t>
            </a:r>
            <a:r>
              <a:rPr lang="en-US" altLang="zh-CN" sz="1300" dirty="0">
                <a:solidFill>
                  <a:srgbClr val="000000"/>
                </a:solidFill>
                <a:latin typeface="Consolas" panose="020B0609020204030204" pitchFamily="49" charset="0"/>
              </a:rPr>
              <a:t/>
            </a:r>
            <a:br>
              <a:rPr lang="en-US" altLang="zh-CN" sz="1300" dirty="0">
                <a:solidFill>
                  <a:srgbClr val="000000"/>
                </a:solidFill>
                <a:latin typeface="Consolas" panose="020B0609020204030204" pitchFamily="49" charset="0"/>
              </a:rPr>
            </a:br>
            <a:r>
              <a:rPr lang="en-US" altLang="zh-CN" sz="1300" dirty="0">
                <a:solidFill>
                  <a:srgbClr val="000000"/>
                </a:solidFill>
                <a:latin typeface="Consolas" panose="020B0609020204030204" pitchFamily="49" charset="0"/>
              </a:rPr>
              <a:t>        </a:t>
            </a:r>
            <a:r>
              <a:rPr lang="en-US" altLang="zh-CN" sz="1300" b="1" dirty="0">
                <a:solidFill>
                  <a:srgbClr val="000080"/>
                </a:solidFill>
                <a:latin typeface="Consolas" panose="020B0609020204030204" pitchFamily="49" charset="0"/>
              </a:rPr>
              <a:t>else</a:t>
            </a:r>
            <a:r>
              <a:rPr lang="en-US" altLang="zh-CN" sz="1300" dirty="0">
                <a:solidFill>
                  <a:srgbClr val="000000"/>
                </a:solidFill>
                <a:latin typeface="Consolas" panose="020B0609020204030204" pitchFamily="49" charset="0"/>
              </a:rPr>
              <a:t>:</a:t>
            </a:r>
            <a:br>
              <a:rPr lang="en-US" altLang="zh-CN" sz="1300" dirty="0">
                <a:solidFill>
                  <a:srgbClr val="000000"/>
                </a:solidFill>
                <a:latin typeface="Consolas" panose="020B0609020204030204" pitchFamily="49" charset="0"/>
              </a:rPr>
            </a:br>
            <a:r>
              <a:rPr lang="en-US" altLang="zh-CN" sz="1300" dirty="0">
                <a:solidFill>
                  <a:srgbClr val="000000"/>
                </a:solidFill>
                <a:latin typeface="Consolas" panose="020B0609020204030204" pitchFamily="49" charset="0"/>
              </a:rPr>
              <a:t>            </a:t>
            </a:r>
            <a:r>
              <a:rPr lang="en-US" altLang="zh-CN" sz="1300" dirty="0">
                <a:solidFill>
                  <a:srgbClr val="000080"/>
                </a:solidFill>
                <a:latin typeface="Consolas" panose="020B0609020204030204" pitchFamily="49" charset="0"/>
              </a:rPr>
              <a:t>print</a:t>
            </a:r>
            <a:r>
              <a:rPr lang="en-US" altLang="zh-CN" sz="1300" dirty="0">
                <a:solidFill>
                  <a:srgbClr val="000000"/>
                </a:solidFill>
                <a:latin typeface="Consolas" panose="020B0609020204030204" pitchFamily="49" charset="0"/>
              </a:rPr>
              <a:t>(</a:t>
            </a:r>
            <a:r>
              <a:rPr lang="en-US" altLang="zh-CN" sz="1300" b="1" dirty="0">
                <a:solidFill>
                  <a:srgbClr val="008080"/>
                </a:solidFill>
                <a:latin typeface="Consolas" panose="020B0609020204030204" pitchFamily="49" charset="0"/>
              </a:rPr>
              <a:t>"</a:t>
            </a:r>
            <a:r>
              <a:rPr lang="zh-CN" altLang="en-US" sz="1300" b="1" dirty="0">
                <a:solidFill>
                  <a:srgbClr val="008080"/>
                </a:solidFill>
                <a:latin typeface="宋体" panose="02010600030101010101" pitchFamily="2" charset="-122"/>
                <a:ea typeface="宋体" panose="02010600030101010101" pitchFamily="2" charset="-122"/>
              </a:rPr>
              <a:t>输入的数据不是实数，请再次输入，输入</a:t>
            </a:r>
            <a:r>
              <a:rPr lang="en-US" altLang="zh-CN" sz="1300" b="1" dirty="0">
                <a:solidFill>
                  <a:srgbClr val="008080"/>
                </a:solidFill>
                <a:latin typeface="Consolas" panose="020B0609020204030204" pitchFamily="49" charset="0"/>
              </a:rPr>
              <a:t>-1</a:t>
            </a:r>
            <a:r>
              <a:rPr lang="zh-CN" altLang="en-US" sz="1300" b="1" dirty="0">
                <a:solidFill>
                  <a:srgbClr val="008080"/>
                </a:solidFill>
                <a:latin typeface="宋体" panose="02010600030101010101" pitchFamily="2" charset="-122"/>
                <a:ea typeface="宋体" panose="02010600030101010101" pitchFamily="2" charset="-122"/>
              </a:rPr>
              <a:t>终止</a:t>
            </a:r>
            <a:r>
              <a:rPr lang="en-US" altLang="zh-CN" sz="1300" b="1" dirty="0">
                <a:solidFill>
                  <a:srgbClr val="008080"/>
                </a:solidFill>
                <a:latin typeface="Consolas" panose="020B0609020204030204" pitchFamily="49" charset="0"/>
              </a:rPr>
              <a:t>"</a:t>
            </a:r>
            <a:r>
              <a:rPr lang="en-US" altLang="zh-CN" sz="1300" dirty="0">
                <a:solidFill>
                  <a:srgbClr val="000000"/>
                </a:solidFill>
                <a:latin typeface="Consolas" panose="020B0609020204030204" pitchFamily="49" charset="0"/>
              </a:rPr>
              <a:t>)</a:t>
            </a:r>
            <a:endParaRPr lang="en-US" altLang="zh-CN" sz="1800" dirty="0"/>
          </a:p>
        </p:txBody>
      </p:sp>
      <p:sp>
        <p:nvSpPr>
          <p:cNvPr id="7" name="文本框 6"/>
          <p:cNvSpPr txBox="1">
            <a:spLocks noChangeArrowheads="1"/>
          </p:cNvSpPr>
          <p:nvPr/>
        </p:nvSpPr>
        <p:spPr bwMode="auto">
          <a:xfrm>
            <a:off x="854076" y="1742281"/>
            <a:ext cx="5616575" cy="369887"/>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1800" b="1" dirty="0"/>
              <a:t>x=float(</a:t>
            </a:r>
            <a:r>
              <a:rPr lang="en-US" altLang="zh-CN" sz="1800" b="1" dirty="0" err="1"/>
              <a:t>input_numre</a:t>
            </a:r>
            <a:r>
              <a:rPr lang="en-US" altLang="zh-CN" sz="1800" b="1" dirty="0"/>
              <a:t>(</a:t>
            </a:r>
            <a:r>
              <a:rPr lang="en-US" altLang="zh-CN" sz="1800" dirty="0"/>
              <a:t>))</a:t>
            </a:r>
          </a:p>
        </p:txBody>
      </p:sp>
      <p:sp>
        <p:nvSpPr>
          <p:cNvPr id="8" name="文本框 7"/>
          <p:cNvSpPr txBox="1">
            <a:spLocks noChangeArrowheads="1"/>
          </p:cNvSpPr>
          <p:nvPr/>
        </p:nvSpPr>
        <p:spPr bwMode="auto">
          <a:xfrm>
            <a:off x="1076325" y="2899568"/>
            <a:ext cx="5688013" cy="3698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1800" dirty="0"/>
              <a:t>x=float(</a:t>
            </a:r>
            <a:r>
              <a:rPr lang="en-US" altLang="zh-CN" sz="1800" dirty="0" err="1"/>
              <a:t>input_numre</a:t>
            </a:r>
            <a:r>
              <a:rPr lang="en-US" altLang="zh-CN" sz="1800" dirty="0"/>
              <a:t>())</a:t>
            </a:r>
            <a:endParaRPr lang="zh-CN" altLang="en-US" sz="1800" dirty="0"/>
          </a:p>
        </p:txBody>
      </p:sp>
      <p:sp>
        <p:nvSpPr>
          <p:cNvPr id="9" name="云形标注 8"/>
          <p:cNvSpPr/>
          <p:nvPr/>
        </p:nvSpPr>
        <p:spPr>
          <a:xfrm>
            <a:off x="2879725" y="5853113"/>
            <a:ext cx="1946275" cy="249237"/>
          </a:xfrm>
          <a:prstGeom prst="cloudCallout">
            <a:avLst>
              <a:gd name="adj1" fmla="val 28608"/>
              <a:gd name="adj2" fmla="val -14963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a:t>必须带小数点</a:t>
            </a:r>
          </a:p>
        </p:txBody>
      </p:sp>
      <p:sp>
        <p:nvSpPr>
          <p:cNvPr id="91145" name="标题 1"/>
          <p:cNvSpPr>
            <a:spLocks noGrp="1"/>
          </p:cNvSpPr>
          <p:nvPr>
            <p:ph type="title"/>
          </p:nvPr>
        </p:nvSpPr>
        <p:spPr>
          <a:xfrm>
            <a:off x="850900" y="115888"/>
            <a:ext cx="11064875" cy="747712"/>
          </a:xfrm>
        </p:spPr>
        <p:txBody>
          <a:bodyPr>
            <a:normAutofit fontScale="90000"/>
          </a:bodyPr>
          <a:lstStyle/>
          <a:p>
            <a:pPr defTabSz="457200">
              <a:lnSpc>
                <a:spcPct val="100000"/>
              </a:lnSpc>
            </a:pPr>
            <a:r>
              <a:rPr lang="zh-CN" altLang="en-US" sz="2800" b="1" dirty="0" smtClean="0">
                <a:solidFill>
                  <a:srgbClr val="FF0000"/>
                </a:solidFill>
              </a:rPr>
              <a:t>判断一个字符串的内容是否表示数字（整数、实数）？</a:t>
            </a:r>
            <a:br>
              <a:rPr lang="zh-CN" altLang="en-US" sz="2800" b="1" dirty="0" smtClean="0">
                <a:solidFill>
                  <a:srgbClr val="FF0000"/>
                </a:solidFill>
              </a:rPr>
            </a:br>
            <a:endParaRPr lang="zh-CN" altLang="en-US" sz="2800" b="1" dirty="0" smtClean="0">
              <a:solidFill>
                <a:srgbClr val="FF0000"/>
              </a:solidFill>
            </a:endParaRPr>
          </a:p>
        </p:txBody>
      </p:sp>
      <p:sp>
        <p:nvSpPr>
          <p:cNvPr id="2" name="矩形 1"/>
          <p:cNvSpPr/>
          <p:nvPr/>
        </p:nvSpPr>
        <p:spPr>
          <a:xfrm>
            <a:off x="7020007" y="3185635"/>
            <a:ext cx="5171993" cy="338554"/>
          </a:xfrm>
          <a:prstGeom prst="rect">
            <a:avLst/>
          </a:prstGeom>
        </p:spPr>
        <p:txBody>
          <a:bodyPr wrap="none">
            <a:spAutoFit/>
          </a:bodyPr>
          <a:lstStyle/>
          <a:p>
            <a:r>
              <a:rPr lang="zh-CN" altLang="en-US" sz="1600" dirty="0" smtClean="0">
                <a:solidFill>
                  <a:srgbClr val="0070C0"/>
                </a:solidFill>
              </a:rPr>
              <a:t>通过</a:t>
            </a:r>
            <a:r>
              <a:rPr lang="en-US" altLang="zh-CN" sz="1600" dirty="0" err="1">
                <a:solidFill>
                  <a:srgbClr val="0070C0"/>
                </a:solidFill>
              </a:rPr>
              <a:t>re.compile</a:t>
            </a:r>
            <a:r>
              <a:rPr lang="zh-CN" altLang="en-US" sz="1600" dirty="0" smtClean="0">
                <a:solidFill>
                  <a:srgbClr val="0070C0"/>
                </a:solidFill>
              </a:rPr>
              <a:t>把正则表达式编译</a:t>
            </a:r>
            <a:r>
              <a:rPr lang="zh-CN" altLang="en-US" sz="1600" dirty="0">
                <a:solidFill>
                  <a:srgbClr val="0070C0"/>
                </a:solidFill>
              </a:rPr>
              <a:t>成对象</a:t>
            </a:r>
            <a:r>
              <a:rPr lang="zh-CN" altLang="en-US" sz="1600" dirty="0" smtClean="0">
                <a:solidFill>
                  <a:srgbClr val="0070C0"/>
                </a:solidFill>
              </a:rPr>
              <a:t>，速度</a:t>
            </a:r>
            <a:r>
              <a:rPr lang="zh-CN" altLang="en-US" sz="1600" dirty="0">
                <a:solidFill>
                  <a:srgbClr val="0070C0"/>
                </a:solidFill>
              </a:rPr>
              <a:t>会</a:t>
            </a:r>
            <a:r>
              <a:rPr lang="zh-CN" altLang="en-US" sz="1600" dirty="0" smtClean="0">
                <a:solidFill>
                  <a:srgbClr val="0070C0"/>
                </a:solidFill>
              </a:rPr>
              <a:t>快</a:t>
            </a:r>
            <a:r>
              <a:rPr lang="zh-CN" altLang="en-US" sz="1600" dirty="0">
                <a:solidFill>
                  <a:srgbClr val="0070C0"/>
                </a:solidFill>
              </a:rPr>
              <a:t>很多</a:t>
            </a:r>
          </a:p>
        </p:txBody>
      </p:sp>
    </p:spTree>
    <p:extLst>
      <p:ext uri="{BB962C8B-B14F-4D97-AF65-F5344CB8AC3E}">
        <p14:creationId xmlns:p14="http://schemas.microsoft.com/office/powerpoint/2010/main" val="249502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a:lstStyle/>
          <a:p>
            <a:r>
              <a:rPr lang="zh-CN" altLang="en-US" sz="2800" dirty="0" smtClean="0"/>
              <a:t>异常处理的代码</a:t>
            </a:r>
          </a:p>
        </p:txBody>
      </p:sp>
      <p:sp>
        <p:nvSpPr>
          <p:cNvPr id="92163" name="Rectangle 1"/>
          <p:cNvSpPr>
            <a:spLocks noGrp="1" noChangeArrowheads="1"/>
          </p:cNvSpPr>
          <p:nvPr>
            <p:ph idx="1"/>
          </p:nvPr>
        </p:nvSpPr>
        <p:spPr>
          <a:xfrm>
            <a:off x="1271587" y="1114376"/>
            <a:ext cx="7519987" cy="4770537"/>
          </a:xfrm>
          <a:solidFill>
            <a:srgbClr val="FFFFFF"/>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indent="0" defTabSz="457200">
              <a:lnSpc>
                <a:spcPct val="100000"/>
              </a:lnSpc>
              <a:spcBef>
                <a:spcPct val="0"/>
              </a:spcBef>
              <a:buClrTx/>
              <a:buSzTx/>
              <a:buFont typeface="Arial" panose="020B0604020202020204" pitchFamily="34" charset="0"/>
              <a:buNone/>
            </a:pPr>
            <a:r>
              <a:rPr lang="en-US" altLang="zh-CN" sz="1600" dirty="0" smtClean="0">
                <a:solidFill>
                  <a:srgbClr val="000000"/>
                </a:solidFill>
                <a:latin typeface="Consolas" panose="020B0609020204030204" pitchFamily="49" charset="0"/>
              </a:rPr>
              <a:t>a=[]                        </a:t>
            </a:r>
            <a:r>
              <a:rPr lang="en-US" altLang="zh-CN" sz="1600" i="1" dirty="0" smtClean="0">
                <a:solidFill>
                  <a:srgbClr val="808080"/>
                </a:solidFill>
                <a:latin typeface="Consolas" panose="020B0609020204030204" pitchFamily="49" charset="0"/>
              </a:rPr>
              <a:t>#</a:t>
            </a:r>
            <a:r>
              <a:rPr lang="zh-CN" altLang="en-US" sz="1600" i="1" dirty="0" smtClean="0">
                <a:solidFill>
                  <a:srgbClr val="808080"/>
                </a:solidFill>
                <a:latin typeface="宋体" panose="02010600030101010101" pitchFamily="2" charset="-122"/>
                <a:ea typeface="宋体" panose="02010600030101010101" pitchFamily="2" charset="-122"/>
              </a:rPr>
              <a:t>初始化列表</a:t>
            </a:r>
            <a:br>
              <a:rPr lang="zh-CN" altLang="en-US" sz="1600" i="1" dirty="0" smtClean="0">
                <a:solidFill>
                  <a:srgbClr val="808080"/>
                </a:solidFill>
                <a:latin typeface="宋体" panose="02010600030101010101" pitchFamily="2" charset="-122"/>
                <a:ea typeface="宋体" panose="02010600030101010101" pitchFamily="2" charset="-122"/>
              </a:rPr>
            </a:br>
            <a:r>
              <a:rPr lang="zh-CN" altLang="en-US" sz="1600" i="1" dirty="0" smtClean="0">
                <a:solidFill>
                  <a:srgbClr val="808080"/>
                </a:solidFill>
                <a:latin typeface="宋体" panose="02010600030101010101" pitchFamily="2" charset="-122"/>
                <a:ea typeface="宋体" panose="02010600030101010101" pitchFamily="2" charset="-122"/>
              </a:rPr>
              <a:t/>
            </a:r>
            <a:br>
              <a:rPr lang="zh-CN" altLang="en-US" sz="1600" i="1" dirty="0" smtClean="0">
                <a:solidFill>
                  <a:srgbClr val="808080"/>
                </a:solidFill>
                <a:latin typeface="宋体" panose="02010600030101010101" pitchFamily="2" charset="-122"/>
                <a:ea typeface="宋体" panose="02010600030101010101" pitchFamily="2" charset="-122"/>
              </a:rPr>
            </a:br>
            <a:r>
              <a:rPr lang="en-US" altLang="zh-CN" sz="1600" b="1" dirty="0" smtClean="0">
                <a:solidFill>
                  <a:srgbClr val="000080"/>
                </a:solidFill>
                <a:latin typeface="Consolas" panose="020B0609020204030204" pitchFamily="49" charset="0"/>
              </a:rPr>
              <a:t>while </a:t>
            </a:r>
            <a:r>
              <a:rPr lang="en-US" altLang="zh-CN" sz="1600" dirty="0" smtClean="0">
                <a:solidFill>
                  <a:srgbClr val="000080"/>
                </a:solidFill>
                <a:latin typeface="Consolas" panose="020B0609020204030204" pitchFamily="49" charset="0"/>
              </a:rPr>
              <a:t>True</a:t>
            </a:r>
            <a:r>
              <a:rPr lang="en-US" altLang="zh-CN" sz="1600" dirty="0" smtClean="0">
                <a:solidFill>
                  <a:srgbClr val="000000"/>
                </a:solidFill>
                <a:latin typeface="Consolas" panose="020B0609020204030204" pitchFamily="49" charset="0"/>
              </a:rPr>
              <a:t>:</a:t>
            </a:r>
            <a:br>
              <a:rPr lang="en-US" altLang="zh-CN" sz="1600" dirty="0" smtClean="0">
                <a:solidFill>
                  <a:srgbClr val="000000"/>
                </a:solidFill>
                <a:latin typeface="Consolas" panose="020B0609020204030204" pitchFamily="49" charset="0"/>
              </a:rPr>
            </a:br>
            <a:r>
              <a:rPr lang="en-US" altLang="zh-CN" sz="1600" dirty="0" smtClean="0">
                <a:solidFill>
                  <a:srgbClr val="000000"/>
                </a:solidFill>
                <a:latin typeface="Consolas" panose="020B0609020204030204" pitchFamily="49" charset="0"/>
              </a:rPr>
              <a:t>    </a:t>
            </a:r>
            <a:r>
              <a:rPr lang="en-US" altLang="zh-CN" sz="1600" b="1" dirty="0" smtClean="0">
                <a:solidFill>
                  <a:srgbClr val="000080"/>
                </a:solidFill>
                <a:latin typeface="Consolas" panose="020B0609020204030204" pitchFamily="49" charset="0"/>
              </a:rPr>
              <a:t>try</a:t>
            </a:r>
            <a:r>
              <a:rPr lang="en-US" altLang="zh-CN" sz="1600" dirty="0" smtClean="0">
                <a:solidFill>
                  <a:srgbClr val="000000"/>
                </a:solidFill>
                <a:latin typeface="Consolas" panose="020B0609020204030204" pitchFamily="49" charset="0"/>
              </a:rPr>
              <a:t>:</a:t>
            </a:r>
            <a:br>
              <a:rPr lang="en-US" altLang="zh-CN" sz="1600" dirty="0" smtClean="0">
                <a:solidFill>
                  <a:srgbClr val="000000"/>
                </a:solidFill>
                <a:latin typeface="Consolas" panose="020B0609020204030204" pitchFamily="49" charset="0"/>
              </a:rPr>
            </a:br>
            <a:r>
              <a:rPr lang="en-US" altLang="zh-CN" sz="1600" dirty="0" smtClean="0">
                <a:solidFill>
                  <a:srgbClr val="000000"/>
                </a:solidFill>
                <a:latin typeface="Consolas" panose="020B0609020204030204" pitchFamily="49" charset="0"/>
              </a:rPr>
              <a:t>        x = float(input(</a:t>
            </a:r>
            <a:r>
              <a:rPr lang="en-US" altLang="zh-CN" sz="1600" b="1" dirty="0" smtClean="0">
                <a:solidFill>
                  <a:srgbClr val="008000"/>
                </a:solidFill>
                <a:latin typeface="Consolas" panose="020B0609020204030204" pitchFamily="49" charset="0"/>
              </a:rPr>
              <a:t>"</a:t>
            </a:r>
            <a:r>
              <a:rPr lang="zh-CN" altLang="en-US" sz="1600" b="1" dirty="0" smtClean="0">
                <a:solidFill>
                  <a:srgbClr val="008000"/>
                </a:solidFill>
                <a:latin typeface="宋体" panose="02010600030101010101" pitchFamily="2" charset="-122"/>
                <a:ea typeface="宋体" panose="02010600030101010101" pitchFamily="2" charset="-122"/>
              </a:rPr>
              <a:t>请输入一个实数，输入</a:t>
            </a:r>
            <a:r>
              <a:rPr lang="en-US" altLang="zh-CN" sz="1600" b="1" dirty="0" smtClean="0">
                <a:solidFill>
                  <a:srgbClr val="008000"/>
                </a:solidFill>
                <a:latin typeface="Consolas" panose="020B0609020204030204" pitchFamily="49" charset="0"/>
              </a:rPr>
              <a:t>-1</a:t>
            </a:r>
            <a:r>
              <a:rPr lang="zh-CN" altLang="en-US" sz="1600" b="1" dirty="0" smtClean="0">
                <a:solidFill>
                  <a:srgbClr val="008000"/>
                </a:solidFill>
                <a:latin typeface="宋体" panose="02010600030101010101" pitchFamily="2" charset="-122"/>
                <a:ea typeface="宋体" panose="02010600030101010101" pitchFamily="2" charset="-122"/>
              </a:rPr>
              <a:t>结束：</a:t>
            </a:r>
            <a:r>
              <a:rPr lang="en-US" altLang="zh-CN" sz="1600" b="1" dirty="0" smtClean="0">
                <a:solidFill>
                  <a:srgbClr val="008000"/>
                </a:solidFill>
                <a:latin typeface="Consolas" panose="020B0609020204030204" pitchFamily="49" charset="0"/>
              </a:rPr>
              <a:t>"</a:t>
            </a:r>
            <a:r>
              <a:rPr lang="en-US" altLang="zh-CN" sz="1600" dirty="0" smtClean="0">
                <a:solidFill>
                  <a:srgbClr val="000000"/>
                </a:solidFill>
                <a:latin typeface="Consolas" panose="020B0609020204030204" pitchFamily="49" charset="0"/>
              </a:rPr>
              <a:t>))</a:t>
            </a:r>
            <a:br>
              <a:rPr lang="en-US" altLang="zh-CN" sz="1600" dirty="0" smtClean="0">
                <a:solidFill>
                  <a:srgbClr val="000000"/>
                </a:solidFill>
                <a:latin typeface="Consolas" panose="020B0609020204030204" pitchFamily="49" charset="0"/>
              </a:rPr>
            </a:br>
            <a:r>
              <a:rPr lang="en-US" altLang="zh-CN" sz="1600" dirty="0" smtClean="0">
                <a:solidFill>
                  <a:srgbClr val="000000"/>
                </a:solidFill>
                <a:latin typeface="Consolas" panose="020B0609020204030204" pitchFamily="49" charset="0"/>
              </a:rPr>
              <a:t>    </a:t>
            </a:r>
            <a:r>
              <a:rPr lang="en-US" altLang="zh-CN" sz="1600" b="1" dirty="0" smtClean="0">
                <a:solidFill>
                  <a:srgbClr val="000080"/>
                </a:solidFill>
                <a:latin typeface="Consolas" panose="020B0609020204030204" pitchFamily="49" charset="0"/>
              </a:rPr>
              <a:t>except</a:t>
            </a:r>
            <a:r>
              <a:rPr lang="en-US" altLang="zh-CN" sz="1600" dirty="0" smtClean="0">
                <a:solidFill>
                  <a:srgbClr val="000000"/>
                </a:solidFill>
                <a:latin typeface="Consolas" panose="020B0609020204030204" pitchFamily="49" charset="0"/>
              </a:rPr>
              <a:t>:</a:t>
            </a:r>
            <a:br>
              <a:rPr lang="en-US" altLang="zh-CN" sz="1600" dirty="0" smtClean="0">
                <a:solidFill>
                  <a:srgbClr val="000000"/>
                </a:solidFill>
                <a:latin typeface="Consolas" panose="020B0609020204030204" pitchFamily="49" charset="0"/>
              </a:rPr>
            </a:br>
            <a:r>
              <a:rPr lang="en-US" altLang="zh-CN" sz="1600" dirty="0" smtClean="0">
                <a:solidFill>
                  <a:srgbClr val="000000"/>
                </a:solidFill>
                <a:latin typeface="Consolas" panose="020B0609020204030204" pitchFamily="49" charset="0"/>
              </a:rPr>
              <a:t>        </a:t>
            </a:r>
            <a:r>
              <a:rPr lang="en-US" altLang="zh-CN" sz="1600" b="1" dirty="0" smtClean="0">
                <a:solidFill>
                  <a:srgbClr val="000080"/>
                </a:solidFill>
                <a:latin typeface="Consolas" panose="020B0609020204030204" pitchFamily="49" charset="0"/>
              </a:rPr>
              <a:t>print</a:t>
            </a:r>
            <a:r>
              <a:rPr lang="en-US" altLang="zh-CN" sz="1600" dirty="0" smtClean="0">
                <a:solidFill>
                  <a:srgbClr val="000000"/>
                </a:solidFill>
                <a:latin typeface="Consolas" panose="020B0609020204030204" pitchFamily="49" charset="0"/>
              </a:rPr>
              <a:t>(</a:t>
            </a:r>
            <a:r>
              <a:rPr lang="en-US" altLang="zh-CN" sz="1600" b="1" dirty="0" smtClean="0">
                <a:solidFill>
                  <a:srgbClr val="008000"/>
                </a:solidFill>
                <a:latin typeface="Consolas" panose="020B0609020204030204" pitchFamily="49" charset="0"/>
              </a:rPr>
              <a:t>'</a:t>
            </a:r>
            <a:r>
              <a:rPr lang="zh-CN" altLang="en-US" sz="1600" b="1" dirty="0" smtClean="0">
                <a:solidFill>
                  <a:srgbClr val="008000"/>
                </a:solidFill>
                <a:latin typeface="宋体" panose="02010600030101010101" pitchFamily="2" charset="-122"/>
                <a:ea typeface="宋体" panose="02010600030101010101" pitchFamily="2" charset="-122"/>
              </a:rPr>
              <a:t>输入数据不是实数！</a:t>
            </a:r>
            <a:r>
              <a:rPr lang="en-US" altLang="zh-CN" sz="1600" b="1" dirty="0" smtClean="0">
                <a:solidFill>
                  <a:srgbClr val="008000"/>
                </a:solidFill>
                <a:latin typeface="Consolas" panose="020B0609020204030204" pitchFamily="49" charset="0"/>
              </a:rPr>
              <a:t>'</a:t>
            </a:r>
            <a:r>
              <a:rPr lang="en-US" altLang="zh-CN" sz="1600" dirty="0" smtClean="0">
                <a:solidFill>
                  <a:srgbClr val="000000"/>
                </a:solidFill>
                <a:latin typeface="Consolas" panose="020B0609020204030204" pitchFamily="49" charset="0"/>
              </a:rPr>
              <a:t>)</a:t>
            </a:r>
            <a:br>
              <a:rPr lang="en-US" altLang="zh-CN" sz="1600" dirty="0" smtClean="0">
                <a:solidFill>
                  <a:srgbClr val="000000"/>
                </a:solidFill>
                <a:latin typeface="Consolas" panose="020B0609020204030204" pitchFamily="49" charset="0"/>
              </a:rPr>
            </a:br>
            <a:r>
              <a:rPr lang="en-US" altLang="zh-CN" sz="1600" dirty="0" smtClean="0">
                <a:solidFill>
                  <a:srgbClr val="000000"/>
                </a:solidFill>
                <a:latin typeface="Consolas" panose="020B0609020204030204" pitchFamily="49" charset="0"/>
              </a:rPr>
              <a:t>    </a:t>
            </a:r>
            <a:r>
              <a:rPr lang="en-US" altLang="zh-CN" sz="1600" b="1" dirty="0" smtClean="0">
                <a:solidFill>
                  <a:srgbClr val="000080"/>
                </a:solidFill>
                <a:latin typeface="Consolas" panose="020B0609020204030204" pitchFamily="49" charset="0"/>
              </a:rPr>
              <a:t>else</a:t>
            </a:r>
            <a:r>
              <a:rPr lang="en-US" altLang="zh-CN" sz="1600" dirty="0" smtClean="0">
                <a:solidFill>
                  <a:srgbClr val="000000"/>
                </a:solidFill>
                <a:latin typeface="Consolas" panose="020B0609020204030204" pitchFamily="49" charset="0"/>
              </a:rPr>
              <a:t>:</a:t>
            </a:r>
            <a:br>
              <a:rPr lang="en-US" altLang="zh-CN" sz="1600" dirty="0" smtClean="0">
                <a:solidFill>
                  <a:srgbClr val="000000"/>
                </a:solidFill>
                <a:latin typeface="Consolas" panose="020B0609020204030204" pitchFamily="49" charset="0"/>
              </a:rPr>
            </a:br>
            <a:r>
              <a:rPr lang="en-US" altLang="zh-CN" sz="1600" dirty="0" smtClean="0">
                <a:solidFill>
                  <a:srgbClr val="000000"/>
                </a:solidFill>
                <a:latin typeface="Consolas" panose="020B0609020204030204" pitchFamily="49" charset="0"/>
              </a:rPr>
              <a:t>        </a:t>
            </a:r>
            <a:r>
              <a:rPr lang="en-US" altLang="zh-CN" sz="1600" b="1" dirty="0" smtClean="0">
                <a:solidFill>
                  <a:srgbClr val="000080"/>
                </a:solidFill>
                <a:latin typeface="Consolas" panose="020B0609020204030204" pitchFamily="49" charset="0"/>
              </a:rPr>
              <a:t>if </a:t>
            </a:r>
            <a:r>
              <a:rPr lang="en-US" altLang="zh-CN" sz="1600" dirty="0" smtClean="0">
                <a:solidFill>
                  <a:srgbClr val="000000"/>
                </a:solidFill>
                <a:latin typeface="Consolas" panose="020B0609020204030204" pitchFamily="49" charset="0"/>
              </a:rPr>
              <a:t>x ==-</a:t>
            </a:r>
            <a:r>
              <a:rPr lang="en-US" altLang="zh-CN" sz="1600" dirty="0" smtClean="0">
                <a:solidFill>
                  <a:srgbClr val="0000FF"/>
                </a:solidFill>
                <a:latin typeface="Consolas" panose="020B0609020204030204" pitchFamily="49" charset="0"/>
              </a:rPr>
              <a:t>1</a:t>
            </a:r>
            <a:r>
              <a:rPr lang="en-US" altLang="zh-CN" sz="1600" dirty="0" smtClean="0">
                <a:solidFill>
                  <a:srgbClr val="000000"/>
                </a:solidFill>
                <a:latin typeface="Consolas" panose="020B0609020204030204" pitchFamily="49" charset="0"/>
              </a:rPr>
              <a:t>:</a:t>
            </a:r>
            <a:br>
              <a:rPr lang="en-US" altLang="zh-CN" sz="1600" dirty="0" smtClean="0">
                <a:solidFill>
                  <a:srgbClr val="000000"/>
                </a:solidFill>
                <a:latin typeface="Consolas" panose="020B0609020204030204" pitchFamily="49" charset="0"/>
              </a:rPr>
            </a:br>
            <a:r>
              <a:rPr lang="en-US" altLang="zh-CN" sz="1600" dirty="0" smtClean="0">
                <a:solidFill>
                  <a:srgbClr val="000000"/>
                </a:solidFill>
                <a:latin typeface="Consolas" panose="020B0609020204030204" pitchFamily="49" charset="0"/>
              </a:rPr>
              <a:t>            </a:t>
            </a:r>
            <a:r>
              <a:rPr lang="en-US" altLang="zh-CN" sz="1600" b="1" dirty="0" smtClean="0">
                <a:solidFill>
                  <a:srgbClr val="000080"/>
                </a:solidFill>
                <a:latin typeface="Consolas" panose="020B0609020204030204" pitchFamily="49" charset="0"/>
              </a:rPr>
              <a:t>break</a:t>
            </a:r>
            <a:br>
              <a:rPr lang="en-US" altLang="zh-CN" sz="1600" b="1" dirty="0" smtClean="0">
                <a:solidFill>
                  <a:srgbClr val="000080"/>
                </a:solidFill>
                <a:latin typeface="Consolas" panose="020B0609020204030204" pitchFamily="49" charset="0"/>
              </a:rPr>
            </a:br>
            <a:r>
              <a:rPr lang="en-US" altLang="zh-CN" sz="1600" b="1" dirty="0" smtClean="0">
                <a:solidFill>
                  <a:srgbClr val="000080"/>
                </a:solidFill>
                <a:latin typeface="Consolas" panose="020B0609020204030204" pitchFamily="49" charset="0"/>
              </a:rPr>
              <a:t>        else</a:t>
            </a:r>
            <a:r>
              <a:rPr lang="en-US" altLang="zh-CN" sz="1600" dirty="0" smtClean="0">
                <a:solidFill>
                  <a:srgbClr val="000000"/>
                </a:solidFill>
                <a:latin typeface="Consolas" panose="020B0609020204030204" pitchFamily="49" charset="0"/>
              </a:rPr>
              <a:t>:</a:t>
            </a:r>
            <a:br>
              <a:rPr lang="en-US" altLang="zh-CN" sz="1600" dirty="0" smtClean="0">
                <a:solidFill>
                  <a:srgbClr val="000000"/>
                </a:solidFill>
                <a:latin typeface="Consolas" panose="020B0609020204030204" pitchFamily="49" charset="0"/>
              </a:rPr>
            </a:br>
            <a:r>
              <a:rPr lang="en-US" altLang="zh-CN" sz="1600" dirty="0" smtClean="0">
                <a:solidFill>
                  <a:srgbClr val="000000"/>
                </a:solidFill>
                <a:latin typeface="Consolas" panose="020B0609020204030204" pitchFamily="49" charset="0"/>
              </a:rPr>
              <a:t>            </a:t>
            </a:r>
            <a:r>
              <a:rPr lang="en-US" altLang="zh-CN" sz="1600" dirty="0" err="1" smtClean="0">
                <a:solidFill>
                  <a:srgbClr val="000000"/>
                </a:solidFill>
                <a:latin typeface="Consolas" panose="020B0609020204030204" pitchFamily="49" charset="0"/>
              </a:rPr>
              <a:t>a.append</a:t>
            </a:r>
            <a:r>
              <a:rPr lang="en-US" altLang="zh-CN" sz="1600" dirty="0" smtClean="0">
                <a:solidFill>
                  <a:srgbClr val="000000"/>
                </a:solidFill>
                <a:latin typeface="Consolas" panose="020B0609020204030204" pitchFamily="49" charset="0"/>
              </a:rPr>
              <a:t>(x)  </a:t>
            </a:r>
            <a:r>
              <a:rPr lang="en-US" altLang="zh-CN" sz="1600" i="1" dirty="0" smtClean="0">
                <a:solidFill>
                  <a:srgbClr val="808080"/>
                </a:solidFill>
                <a:latin typeface="Consolas" panose="020B0609020204030204" pitchFamily="49" charset="0"/>
              </a:rPr>
              <a:t># </a:t>
            </a:r>
            <a:r>
              <a:rPr lang="zh-CN" altLang="en-US" sz="1600" i="1" dirty="0" smtClean="0">
                <a:solidFill>
                  <a:srgbClr val="808080"/>
                </a:solidFill>
                <a:latin typeface="宋体" panose="02010600030101010101" pitchFamily="2" charset="-122"/>
                <a:ea typeface="宋体" panose="02010600030101010101" pitchFamily="2" charset="-122"/>
              </a:rPr>
              <a:t>将所输入的实数添加到列表中</a:t>
            </a:r>
            <a:br>
              <a:rPr lang="zh-CN" altLang="en-US" sz="1600" i="1" dirty="0" smtClean="0">
                <a:solidFill>
                  <a:srgbClr val="808080"/>
                </a:solidFill>
                <a:latin typeface="宋体" panose="02010600030101010101" pitchFamily="2" charset="-122"/>
                <a:ea typeface="宋体" panose="02010600030101010101" pitchFamily="2" charset="-122"/>
              </a:rPr>
            </a:br>
            <a:r>
              <a:rPr lang="zh-CN" altLang="en-US" sz="1600" i="1" dirty="0" smtClean="0">
                <a:solidFill>
                  <a:srgbClr val="808080"/>
                </a:solidFill>
                <a:latin typeface="宋体" panose="02010600030101010101" pitchFamily="2" charset="-122"/>
                <a:ea typeface="宋体" panose="02010600030101010101" pitchFamily="2" charset="-122"/>
              </a:rPr>
              <a:t/>
            </a:r>
            <a:br>
              <a:rPr lang="zh-CN" altLang="en-US" sz="1600" i="1" dirty="0" smtClean="0">
                <a:solidFill>
                  <a:srgbClr val="808080"/>
                </a:solidFill>
                <a:latin typeface="宋体" panose="02010600030101010101" pitchFamily="2" charset="-122"/>
                <a:ea typeface="宋体" panose="02010600030101010101" pitchFamily="2" charset="-122"/>
              </a:rPr>
            </a:br>
            <a:r>
              <a:rPr lang="en-US" altLang="zh-CN" sz="1600" b="1" dirty="0" smtClean="0">
                <a:solidFill>
                  <a:srgbClr val="000080"/>
                </a:solidFill>
                <a:latin typeface="Consolas" panose="020B0609020204030204" pitchFamily="49" charset="0"/>
              </a:rPr>
              <a:t>if </a:t>
            </a:r>
            <a:r>
              <a:rPr lang="en-US" altLang="zh-CN" sz="1600" dirty="0" err="1" smtClean="0">
                <a:solidFill>
                  <a:srgbClr val="000000"/>
                </a:solidFill>
                <a:latin typeface="Consolas" panose="020B0609020204030204" pitchFamily="49" charset="0"/>
              </a:rPr>
              <a:t>len</a:t>
            </a:r>
            <a:r>
              <a:rPr lang="en-US" altLang="zh-CN" sz="1600" dirty="0" smtClean="0">
                <a:solidFill>
                  <a:srgbClr val="000000"/>
                </a:solidFill>
                <a:latin typeface="Consolas" panose="020B0609020204030204" pitchFamily="49" charset="0"/>
              </a:rPr>
              <a:t>(a) !=</a:t>
            </a:r>
            <a:r>
              <a:rPr lang="en-US" altLang="zh-CN" sz="1600" dirty="0" smtClean="0">
                <a:solidFill>
                  <a:srgbClr val="0000FF"/>
                </a:solidFill>
                <a:latin typeface="Consolas" panose="020B0609020204030204" pitchFamily="49" charset="0"/>
              </a:rPr>
              <a:t>0</a:t>
            </a:r>
            <a:r>
              <a:rPr lang="en-US" altLang="zh-CN" sz="1600" dirty="0" smtClean="0">
                <a:solidFill>
                  <a:srgbClr val="000000"/>
                </a:solidFill>
                <a:latin typeface="Consolas" panose="020B0609020204030204" pitchFamily="49" charset="0"/>
              </a:rPr>
              <a:t>:</a:t>
            </a:r>
            <a:br>
              <a:rPr lang="en-US" altLang="zh-CN" sz="1600" dirty="0" smtClean="0">
                <a:solidFill>
                  <a:srgbClr val="000000"/>
                </a:solidFill>
                <a:latin typeface="Consolas" panose="020B0609020204030204" pitchFamily="49" charset="0"/>
              </a:rPr>
            </a:br>
            <a:r>
              <a:rPr lang="en-US" altLang="zh-CN" sz="1600" dirty="0" smtClean="0">
                <a:solidFill>
                  <a:srgbClr val="000000"/>
                </a:solidFill>
                <a:latin typeface="Consolas" panose="020B0609020204030204" pitchFamily="49" charset="0"/>
              </a:rPr>
              <a:t>    </a:t>
            </a:r>
            <a:r>
              <a:rPr lang="en-US" altLang="zh-CN" sz="1600" b="1" dirty="0" smtClean="0">
                <a:solidFill>
                  <a:srgbClr val="000080"/>
                </a:solidFill>
                <a:latin typeface="Consolas" panose="020B0609020204030204" pitchFamily="49" charset="0"/>
              </a:rPr>
              <a:t>print</a:t>
            </a:r>
            <a:r>
              <a:rPr lang="en-US" altLang="zh-CN" sz="1600" dirty="0" smtClean="0">
                <a:solidFill>
                  <a:srgbClr val="000000"/>
                </a:solidFill>
                <a:latin typeface="Consolas" panose="020B0609020204030204" pitchFamily="49" charset="0"/>
              </a:rPr>
              <a:t>(</a:t>
            </a:r>
            <a:r>
              <a:rPr lang="en-US" altLang="zh-CN" sz="1600" b="1" dirty="0" smtClean="0">
                <a:solidFill>
                  <a:srgbClr val="008000"/>
                </a:solidFill>
                <a:latin typeface="Consolas" panose="020B0609020204030204" pitchFamily="49" charset="0"/>
              </a:rPr>
              <a:t>"</a:t>
            </a:r>
            <a:r>
              <a:rPr lang="zh-CN" altLang="en-US" sz="1600" b="1" dirty="0" smtClean="0">
                <a:solidFill>
                  <a:srgbClr val="008000"/>
                </a:solidFill>
                <a:latin typeface="宋体" panose="02010600030101010101" pitchFamily="2" charset="-122"/>
                <a:ea typeface="宋体" panose="02010600030101010101" pitchFamily="2" charset="-122"/>
              </a:rPr>
              <a:t>计数：</a:t>
            </a:r>
            <a:r>
              <a:rPr lang="en-US" altLang="zh-CN" sz="1600" b="1" dirty="0" smtClean="0">
                <a:solidFill>
                  <a:srgbClr val="008000"/>
                </a:solidFill>
                <a:latin typeface="Consolas" panose="020B0609020204030204" pitchFamily="49" charset="0"/>
              </a:rPr>
              <a:t>"</a:t>
            </a:r>
            <a:r>
              <a:rPr lang="en-US" altLang="zh-CN" sz="1600" dirty="0" smtClean="0">
                <a:solidFill>
                  <a:srgbClr val="000000"/>
                </a:solidFill>
                <a:latin typeface="Consolas" panose="020B0609020204030204" pitchFamily="49" charset="0"/>
              </a:rPr>
              <a:t>, </a:t>
            </a:r>
            <a:r>
              <a:rPr lang="en-US" altLang="zh-CN" sz="1600" dirty="0" err="1" smtClean="0">
                <a:solidFill>
                  <a:srgbClr val="000000"/>
                </a:solidFill>
                <a:latin typeface="Consolas" panose="020B0609020204030204" pitchFamily="49" charset="0"/>
              </a:rPr>
              <a:t>len</a:t>
            </a:r>
            <a:r>
              <a:rPr lang="en-US" altLang="zh-CN" sz="1600" dirty="0" smtClean="0">
                <a:solidFill>
                  <a:srgbClr val="000000"/>
                </a:solidFill>
                <a:latin typeface="Consolas" panose="020B0609020204030204" pitchFamily="49" charset="0"/>
              </a:rPr>
              <a:t>(a))           </a:t>
            </a:r>
            <a:r>
              <a:rPr lang="en-US" altLang="zh-CN" sz="1600" i="1" dirty="0" smtClean="0">
                <a:solidFill>
                  <a:srgbClr val="808080"/>
                </a:solidFill>
                <a:latin typeface="Consolas" panose="020B0609020204030204" pitchFamily="49" charset="0"/>
              </a:rPr>
              <a:t>#</a:t>
            </a:r>
            <a:r>
              <a:rPr lang="zh-CN" altLang="en-US" sz="1600" i="1" dirty="0" smtClean="0">
                <a:solidFill>
                  <a:srgbClr val="808080"/>
                </a:solidFill>
                <a:latin typeface="宋体" panose="02010600030101010101" pitchFamily="2" charset="-122"/>
                <a:ea typeface="宋体" panose="02010600030101010101" pitchFamily="2" charset="-122"/>
              </a:rPr>
              <a:t>列表长度即为实数个数</a:t>
            </a:r>
            <a:br>
              <a:rPr lang="zh-CN" altLang="en-US" sz="1600" i="1" dirty="0" smtClean="0">
                <a:solidFill>
                  <a:srgbClr val="808080"/>
                </a:solidFill>
                <a:latin typeface="宋体" panose="02010600030101010101" pitchFamily="2" charset="-122"/>
                <a:ea typeface="宋体" panose="02010600030101010101" pitchFamily="2" charset="-122"/>
              </a:rPr>
            </a:br>
            <a:r>
              <a:rPr lang="zh-CN" altLang="en-US" sz="1600" i="1" dirty="0" smtClean="0">
                <a:solidFill>
                  <a:srgbClr val="808080"/>
                </a:solidFill>
                <a:latin typeface="宋体" panose="02010600030101010101" pitchFamily="2" charset="-122"/>
                <a:ea typeface="宋体" panose="02010600030101010101" pitchFamily="2" charset="-122"/>
              </a:rPr>
              <a:t>    </a:t>
            </a:r>
            <a:r>
              <a:rPr lang="en-US" altLang="zh-CN" sz="1600" b="1" dirty="0" smtClean="0">
                <a:solidFill>
                  <a:srgbClr val="000080"/>
                </a:solidFill>
                <a:latin typeface="Consolas" panose="020B0609020204030204" pitchFamily="49" charset="0"/>
              </a:rPr>
              <a:t>print</a:t>
            </a:r>
            <a:r>
              <a:rPr lang="en-US" altLang="zh-CN" sz="1600" dirty="0" smtClean="0">
                <a:solidFill>
                  <a:srgbClr val="000000"/>
                </a:solidFill>
                <a:latin typeface="Consolas" panose="020B0609020204030204" pitchFamily="49" charset="0"/>
              </a:rPr>
              <a:t>(</a:t>
            </a:r>
            <a:r>
              <a:rPr lang="en-US" altLang="zh-CN" sz="1600" b="1" dirty="0" smtClean="0">
                <a:solidFill>
                  <a:srgbClr val="008000"/>
                </a:solidFill>
                <a:latin typeface="Consolas" panose="020B0609020204030204" pitchFamily="49" charset="0"/>
              </a:rPr>
              <a:t>"</a:t>
            </a:r>
            <a:r>
              <a:rPr lang="zh-CN" altLang="en-US" sz="1600" b="1" dirty="0" smtClean="0">
                <a:solidFill>
                  <a:srgbClr val="008000"/>
                </a:solidFill>
                <a:latin typeface="宋体" panose="02010600030101010101" pitchFamily="2" charset="-122"/>
                <a:ea typeface="宋体" panose="02010600030101010101" pitchFamily="2" charset="-122"/>
              </a:rPr>
              <a:t>求和：</a:t>
            </a:r>
            <a:r>
              <a:rPr lang="en-US" altLang="zh-CN" sz="1600" b="1" dirty="0" smtClean="0">
                <a:solidFill>
                  <a:srgbClr val="008000"/>
                </a:solidFill>
                <a:latin typeface="Consolas" panose="020B0609020204030204" pitchFamily="49" charset="0"/>
              </a:rPr>
              <a:t>"</a:t>
            </a:r>
            <a:r>
              <a:rPr lang="en-US" altLang="zh-CN" sz="1600" dirty="0" smtClean="0">
                <a:solidFill>
                  <a:srgbClr val="000000"/>
                </a:solidFill>
                <a:latin typeface="Consolas" panose="020B0609020204030204" pitchFamily="49" charset="0"/>
              </a:rPr>
              <a:t>, sum(a))          </a:t>
            </a:r>
            <a:r>
              <a:rPr lang="en-US" altLang="zh-CN" sz="1600" i="1" dirty="0" smtClean="0">
                <a:solidFill>
                  <a:srgbClr val="808080"/>
                </a:solidFill>
                <a:latin typeface="Consolas" panose="020B0609020204030204" pitchFamily="49" charset="0"/>
              </a:rPr>
              <a:t>#</a:t>
            </a:r>
            <a:r>
              <a:rPr lang="zh-CN" altLang="en-US" sz="1600" i="1" dirty="0" smtClean="0">
                <a:solidFill>
                  <a:srgbClr val="808080"/>
                </a:solidFill>
                <a:latin typeface="宋体" panose="02010600030101010101" pitchFamily="2" charset="-122"/>
                <a:ea typeface="宋体" panose="02010600030101010101" pitchFamily="2" charset="-122"/>
              </a:rPr>
              <a:t>列表中各元素求和</a:t>
            </a:r>
            <a:br>
              <a:rPr lang="zh-CN" altLang="en-US" sz="1600" i="1" dirty="0" smtClean="0">
                <a:solidFill>
                  <a:srgbClr val="808080"/>
                </a:solidFill>
                <a:latin typeface="宋体" panose="02010600030101010101" pitchFamily="2" charset="-122"/>
                <a:ea typeface="宋体" panose="02010600030101010101" pitchFamily="2" charset="-122"/>
              </a:rPr>
            </a:br>
            <a:r>
              <a:rPr lang="zh-CN" altLang="en-US" sz="1600" i="1" dirty="0" smtClean="0">
                <a:solidFill>
                  <a:srgbClr val="808080"/>
                </a:solidFill>
                <a:latin typeface="宋体" panose="02010600030101010101" pitchFamily="2" charset="-122"/>
                <a:ea typeface="宋体" panose="02010600030101010101" pitchFamily="2" charset="-122"/>
              </a:rPr>
              <a:t>    </a:t>
            </a:r>
            <a:r>
              <a:rPr lang="en-US" altLang="zh-CN" sz="1600" b="1" dirty="0" smtClean="0">
                <a:solidFill>
                  <a:srgbClr val="000080"/>
                </a:solidFill>
                <a:latin typeface="Consolas" panose="020B0609020204030204" pitchFamily="49" charset="0"/>
              </a:rPr>
              <a:t>print</a:t>
            </a:r>
            <a:r>
              <a:rPr lang="en-US" altLang="zh-CN" sz="1600" dirty="0" smtClean="0">
                <a:solidFill>
                  <a:srgbClr val="000000"/>
                </a:solidFill>
                <a:latin typeface="Consolas" panose="020B0609020204030204" pitchFamily="49" charset="0"/>
              </a:rPr>
              <a:t>(</a:t>
            </a:r>
            <a:r>
              <a:rPr lang="en-US" altLang="zh-CN" sz="1600" b="1" dirty="0" smtClean="0">
                <a:solidFill>
                  <a:srgbClr val="008000"/>
                </a:solidFill>
                <a:latin typeface="Consolas" panose="020B0609020204030204" pitchFamily="49" charset="0"/>
              </a:rPr>
              <a:t>"</a:t>
            </a:r>
            <a:r>
              <a:rPr lang="zh-CN" altLang="en-US" sz="1600" b="1" dirty="0" smtClean="0">
                <a:solidFill>
                  <a:srgbClr val="008000"/>
                </a:solidFill>
                <a:latin typeface="宋体" panose="02010600030101010101" pitchFamily="2" charset="-122"/>
                <a:ea typeface="宋体" panose="02010600030101010101" pitchFamily="2" charset="-122"/>
              </a:rPr>
              <a:t>平均值：</a:t>
            </a:r>
            <a:r>
              <a:rPr lang="en-US" altLang="zh-CN" sz="1600" b="1" dirty="0" smtClean="0">
                <a:solidFill>
                  <a:srgbClr val="008000"/>
                </a:solidFill>
                <a:latin typeface="Consolas" panose="020B0609020204030204" pitchFamily="49" charset="0"/>
              </a:rPr>
              <a:t>"</a:t>
            </a:r>
            <a:r>
              <a:rPr lang="en-US" altLang="zh-CN" sz="1600" dirty="0" smtClean="0">
                <a:solidFill>
                  <a:srgbClr val="000000"/>
                </a:solidFill>
                <a:latin typeface="Consolas" panose="020B0609020204030204" pitchFamily="49" charset="0"/>
              </a:rPr>
              <a:t>, sum(a)/</a:t>
            </a:r>
            <a:r>
              <a:rPr lang="en-US" altLang="zh-CN" sz="1600" dirty="0" err="1" smtClean="0">
                <a:solidFill>
                  <a:srgbClr val="000000"/>
                </a:solidFill>
                <a:latin typeface="Consolas" panose="020B0609020204030204" pitchFamily="49" charset="0"/>
              </a:rPr>
              <a:t>len</a:t>
            </a:r>
            <a:r>
              <a:rPr lang="en-US" altLang="zh-CN" sz="1600" dirty="0" smtClean="0">
                <a:solidFill>
                  <a:srgbClr val="000000"/>
                </a:solidFill>
                <a:latin typeface="Consolas" panose="020B0609020204030204" pitchFamily="49" charset="0"/>
              </a:rPr>
              <a:t>(a))   </a:t>
            </a:r>
            <a:r>
              <a:rPr lang="en-US" altLang="zh-CN" sz="1600" i="1" dirty="0" smtClean="0">
                <a:solidFill>
                  <a:srgbClr val="808080"/>
                </a:solidFill>
                <a:latin typeface="Consolas" panose="020B0609020204030204" pitchFamily="49" charset="0"/>
              </a:rPr>
              <a:t>#</a:t>
            </a:r>
            <a:r>
              <a:rPr lang="zh-CN" altLang="en-US" sz="1600" i="1" dirty="0" smtClean="0">
                <a:solidFill>
                  <a:srgbClr val="808080"/>
                </a:solidFill>
                <a:latin typeface="宋体" panose="02010600030101010101" pitchFamily="2" charset="-122"/>
                <a:ea typeface="宋体" panose="02010600030101010101" pitchFamily="2" charset="-122"/>
              </a:rPr>
              <a:t>列表中各元素求平均值</a:t>
            </a:r>
            <a:br>
              <a:rPr lang="zh-CN" altLang="en-US" sz="1600" i="1" dirty="0" smtClean="0">
                <a:solidFill>
                  <a:srgbClr val="808080"/>
                </a:solidFill>
                <a:latin typeface="宋体" panose="02010600030101010101" pitchFamily="2" charset="-122"/>
                <a:ea typeface="宋体" panose="02010600030101010101" pitchFamily="2" charset="-122"/>
              </a:rPr>
            </a:br>
            <a:r>
              <a:rPr lang="en-US" altLang="zh-CN" sz="1600" b="1" dirty="0" smtClean="0">
                <a:solidFill>
                  <a:srgbClr val="000080"/>
                </a:solidFill>
                <a:latin typeface="Consolas" panose="020B0609020204030204" pitchFamily="49" charset="0"/>
              </a:rPr>
              <a:t>else</a:t>
            </a:r>
            <a:r>
              <a:rPr lang="en-US" altLang="zh-CN" sz="1600" dirty="0" smtClean="0">
                <a:solidFill>
                  <a:srgbClr val="000000"/>
                </a:solidFill>
                <a:latin typeface="Consolas" panose="020B0609020204030204" pitchFamily="49" charset="0"/>
              </a:rPr>
              <a:t>:</a:t>
            </a:r>
            <a:br>
              <a:rPr lang="en-US" altLang="zh-CN" sz="1600" dirty="0" smtClean="0">
                <a:solidFill>
                  <a:srgbClr val="000000"/>
                </a:solidFill>
                <a:latin typeface="Consolas" panose="020B0609020204030204" pitchFamily="49" charset="0"/>
              </a:rPr>
            </a:br>
            <a:r>
              <a:rPr lang="en-US" altLang="zh-CN" sz="1600" dirty="0" smtClean="0">
                <a:solidFill>
                  <a:srgbClr val="000000"/>
                </a:solidFill>
                <a:latin typeface="Consolas" panose="020B0609020204030204" pitchFamily="49" charset="0"/>
              </a:rPr>
              <a:t>    </a:t>
            </a:r>
            <a:r>
              <a:rPr lang="en-US" altLang="zh-CN" sz="1600" b="1" dirty="0" smtClean="0">
                <a:solidFill>
                  <a:srgbClr val="000080"/>
                </a:solidFill>
                <a:latin typeface="Consolas" panose="020B0609020204030204" pitchFamily="49" charset="0"/>
              </a:rPr>
              <a:t>print</a:t>
            </a:r>
            <a:r>
              <a:rPr lang="en-US" altLang="zh-CN" sz="1600" dirty="0" smtClean="0">
                <a:solidFill>
                  <a:srgbClr val="000000"/>
                </a:solidFill>
                <a:latin typeface="Consolas" panose="020B0609020204030204" pitchFamily="49" charset="0"/>
              </a:rPr>
              <a:t>(</a:t>
            </a:r>
            <a:r>
              <a:rPr lang="en-US" altLang="zh-CN" sz="1600" b="1" dirty="0" smtClean="0">
                <a:solidFill>
                  <a:srgbClr val="008000"/>
                </a:solidFill>
                <a:latin typeface="Consolas" panose="020B0609020204030204" pitchFamily="49" charset="0"/>
              </a:rPr>
              <a:t>'</a:t>
            </a:r>
            <a:r>
              <a:rPr lang="zh-CN" altLang="en-US" sz="1600" b="1" dirty="0" smtClean="0">
                <a:solidFill>
                  <a:srgbClr val="008000"/>
                </a:solidFill>
                <a:latin typeface="宋体" panose="02010600030101010101" pitchFamily="2" charset="-122"/>
                <a:ea typeface="宋体" panose="02010600030101010101" pitchFamily="2" charset="-122"/>
              </a:rPr>
              <a:t>没有数据</a:t>
            </a:r>
            <a:r>
              <a:rPr lang="en-US" altLang="zh-CN" sz="1600" b="1" dirty="0" smtClean="0">
                <a:solidFill>
                  <a:srgbClr val="008000"/>
                </a:solidFill>
                <a:latin typeface="Consolas" panose="020B0609020204030204" pitchFamily="49" charset="0"/>
              </a:rPr>
              <a:t>'</a:t>
            </a:r>
            <a:r>
              <a:rPr lang="en-US" altLang="zh-CN" sz="1600" dirty="0" smtClean="0">
                <a:solidFill>
                  <a:srgbClr val="000000"/>
                </a:solidFill>
                <a:latin typeface="Consolas" panose="020B0609020204030204" pitchFamily="49" charset="0"/>
              </a:rPr>
              <a:t>)</a:t>
            </a:r>
            <a:endParaRPr lang="en-US" altLang="zh-CN" sz="2400" dirty="0" smtClean="0"/>
          </a:p>
        </p:txBody>
      </p:sp>
      <p:sp>
        <p:nvSpPr>
          <p:cNvPr id="92164" name="Rectangle 3"/>
          <p:cNvSpPr>
            <a:spLocks noChangeArrowheads="1"/>
          </p:cNvSpPr>
          <p:nvPr/>
        </p:nvSpPr>
        <p:spPr bwMode="auto">
          <a:xfrm>
            <a:off x="0" y="444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endParaRPr lang="en-US" altLang="zh-CN"/>
          </a:p>
        </p:txBody>
      </p:sp>
    </p:spTree>
    <p:extLst>
      <p:ext uri="{BB962C8B-B14F-4D97-AF65-F5344CB8AC3E}">
        <p14:creationId xmlns:p14="http://schemas.microsoft.com/office/powerpoint/2010/main" val="7193642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noChangeArrowheads="1"/>
          </p:cNvSpPr>
          <p:nvPr>
            <p:ph type="title"/>
          </p:nvPr>
        </p:nvSpPr>
        <p:spPr>
          <a:xfrm>
            <a:off x="1130300" y="115888"/>
            <a:ext cx="9602788" cy="1049337"/>
          </a:xfrm>
        </p:spPr>
        <p:txBody>
          <a:bodyPr/>
          <a:lstStyle/>
          <a:p>
            <a:pPr eaLnBrk="1" hangingPunct="1"/>
            <a:r>
              <a:rPr lang="zh-CN" altLang="zh-CN" b="1" smtClean="0">
                <a:solidFill>
                  <a:srgbClr val="FF0000"/>
                </a:solidFill>
                <a:ea typeface="宋体" panose="02010600030101010101" pitchFamily="2" charset="-122"/>
              </a:rPr>
              <a:t>应用举例</a:t>
            </a:r>
            <a:endParaRPr lang="zh-CN" altLang="en-US" b="1" smtClean="0">
              <a:solidFill>
                <a:srgbClr val="FF0000"/>
              </a:solidFill>
              <a:ea typeface="宋体" panose="02010600030101010101" pitchFamily="2" charset="-122"/>
            </a:endParaRPr>
          </a:p>
        </p:txBody>
      </p:sp>
      <p:sp>
        <p:nvSpPr>
          <p:cNvPr id="88067" name="内容占位符 2"/>
          <p:cNvSpPr>
            <a:spLocks noGrp="1" noChangeArrowheads="1"/>
          </p:cNvSpPr>
          <p:nvPr>
            <p:ph idx="1"/>
          </p:nvPr>
        </p:nvSpPr>
        <p:spPr>
          <a:xfrm>
            <a:off x="911225" y="1412875"/>
            <a:ext cx="10252075" cy="4032250"/>
          </a:xfrm>
        </p:spPr>
        <p:txBody>
          <a:bodyPr/>
          <a:lstStyle/>
          <a:p>
            <a:pPr eaLnBrk="1" hangingPunct="1">
              <a:defRPr/>
            </a:pPr>
            <a:r>
              <a:rPr lang="zh-CN" altLang="zh-CN" sz="2800" dirty="0" smtClean="0">
                <a:ea typeface="宋体" panose="02010600030101010101" pitchFamily="2" charset="-122"/>
              </a:rPr>
              <a:t>文本统计</a:t>
            </a:r>
            <a:endParaRPr lang="en-US" altLang="zh-CN" sz="2800" dirty="0" smtClean="0">
              <a:ea typeface="宋体" panose="02010600030101010101" pitchFamily="2" charset="-122"/>
            </a:endParaRPr>
          </a:p>
          <a:p>
            <a:pPr lvl="1" eaLnBrk="1" hangingPunct="1">
              <a:defRPr/>
            </a:pPr>
            <a:r>
              <a:rPr lang="zh-CN" altLang="zh-CN" sz="2400" dirty="0" smtClean="0">
                <a:ea typeface="宋体" panose="02010600030101010101" pitchFamily="2" charset="-122"/>
              </a:rPr>
              <a:t>文本统计程序可以从文本文件中读取字符串序列，统计文本中包含的段落数、行数、句数、单词数，以及统计各单词出现的频率</a:t>
            </a:r>
          </a:p>
          <a:p>
            <a:pPr lvl="1" eaLnBrk="1" hangingPunct="1">
              <a:defRPr/>
            </a:pPr>
            <a:r>
              <a:rPr lang="zh-CN" altLang="zh-CN" sz="2400" dirty="0" smtClean="0">
                <a:ea typeface="宋体" panose="02010600030101010101" pitchFamily="2" charset="-122"/>
              </a:rPr>
              <a:t>频率计数广泛用于从海量的数据中统计各种事件出现的频率。例如，语言学家从文章中发现单词的使用模式；商人从订单中发现重要的客户等等</a:t>
            </a:r>
            <a:endParaRPr lang="en-US" altLang="zh-CN" sz="2400" dirty="0" smtClean="0">
              <a:ea typeface="宋体" panose="02010600030101010101" pitchFamily="2" charset="-122"/>
            </a:endParaRPr>
          </a:p>
          <a:p>
            <a:pPr marL="457200" lvl="1" indent="0" eaLnBrk="1" hangingPunct="1">
              <a:buFont typeface="Arial" panose="020B0604020202020204" pitchFamily="34" charset="0"/>
              <a:buNone/>
              <a:defRPr/>
            </a:pPr>
            <a:r>
              <a:rPr lang="zh-CN" altLang="zh-CN" sz="2400" b="1" dirty="0" smtClean="0"/>
              <a:t>【例</a:t>
            </a:r>
            <a:r>
              <a:rPr lang="en-US" altLang="zh-CN" sz="2400" b="1" dirty="0" smtClean="0"/>
              <a:t>15.14</a:t>
            </a:r>
            <a:r>
              <a:rPr lang="zh-CN" altLang="zh-CN" sz="2400" b="1" dirty="0" smtClean="0"/>
              <a:t>】</a:t>
            </a:r>
            <a:r>
              <a:rPr lang="zh-CN" altLang="zh-CN" sz="2400" dirty="0" smtClean="0"/>
              <a:t>文本统计示例程序（</a:t>
            </a:r>
            <a:r>
              <a:rPr lang="en-US" altLang="zh-CN" sz="2400" dirty="0" smtClean="0"/>
              <a:t>text_stat.py</a:t>
            </a:r>
            <a:r>
              <a:rPr lang="zh-CN" altLang="zh-CN" sz="2400" dirty="0" smtClean="0"/>
              <a:t>）</a:t>
            </a:r>
            <a:endParaRPr lang="zh-CN" altLang="en-US" sz="2400" dirty="0" smtClean="0">
              <a:ea typeface="宋体" panose="02010600030101010101" pitchFamily="2" charset="-122"/>
            </a:endParaRPr>
          </a:p>
        </p:txBody>
      </p:sp>
    </p:spTree>
    <p:extLst>
      <p:ext uri="{BB962C8B-B14F-4D97-AF65-F5344CB8AC3E}">
        <p14:creationId xmlns:p14="http://schemas.microsoft.com/office/powerpoint/2010/main" val="3327931174"/>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40688" y="115888"/>
            <a:ext cx="3024187" cy="645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103313" y="471488"/>
            <a:ext cx="5329237" cy="6001643"/>
          </a:xfrm>
          <a:prstGeom prst="rect">
            <a:avLst/>
          </a:prstGeom>
          <a:ln>
            <a:solidFill>
              <a:srgbClr val="FF0000"/>
            </a:solidFill>
          </a:ln>
        </p:spPr>
        <p:txBody>
          <a:bodyPr>
            <a:spAutoFit/>
          </a:bodyPr>
          <a:lstStyle/>
          <a:p>
            <a:pPr marL="266700" algn="just">
              <a:spcAft>
                <a:spcPts val="0"/>
              </a:spcAft>
              <a:defRPr/>
            </a:pPr>
            <a:r>
              <a:rPr lang="x-none" altLang="zh-CN" sz="1600" kern="100" dirty="0">
                <a:latin typeface="Times New Roman" panose="02020603050405020304" pitchFamily="18" charset="0"/>
                <a:ea typeface="宋体" panose="02010600030101010101" pitchFamily="2" charset="-122"/>
              </a:rPr>
              <a:t>import re</a:t>
            </a:r>
            <a:endParaRPr lang="zh-CN" altLang="zh-CN" sz="1600"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1600" kern="100" dirty="0">
                <a:latin typeface="Times New Roman" panose="02020603050405020304" pitchFamily="18" charset="0"/>
                <a:ea typeface="宋体" panose="02010600030101010101" pitchFamily="2" charset="-122"/>
              </a:rPr>
              <a:t>import collections</a:t>
            </a:r>
            <a:endParaRPr lang="zh-CN" altLang="zh-CN" sz="1600"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1600" kern="100" dirty="0">
                <a:latin typeface="Times New Roman" panose="02020603050405020304" pitchFamily="18" charset="0"/>
                <a:ea typeface="宋体" panose="02010600030101010101" pitchFamily="2" charset="-122"/>
              </a:rPr>
              <a:t>def analyze_text(text):</a:t>
            </a:r>
            <a:endParaRPr lang="zh-CN" altLang="zh-CN" sz="1600"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1600" kern="100" dirty="0">
                <a:latin typeface="Times New Roman" panose="02020603050405020304" pitchFamily="18" charset="0"/>
                <a:ea typeface="宋体" panose="02010600030101010101" pitchFamily="2" charset="-122"/>
              </a:rPr>
              <a:t>    paragraphs = re.split</a:t>
            </a:r>
            <a:r>
              <a:rPr lang="x-none" altLang="zh-CN" sz="1600" kern="100" dirty="0" smtClean="0">
                <a:latin typeface="Times New Roman" panose="02020603050405020304" pitchFamily="18" charset="0"/>
                <a:ea typeface="宋体" panose="02010600030101010101" pitchFamily="2" charset="-122"/>
              </a:rPr>
              <a:t>(“\n\n”, </a:t>
            </a:r>
            <a:r>
              <a:rPr lang="x-none" altLang="zh-CN" sz="1600" kern="100" dirty="0">
                <a:latin typeface="Times New Roman" panose="02020603050405020304" pitchFamily="18" charset="0"/>
                <a:ea typeface="宋体" panose="02010600030101010101" pitchFamily="2" charset="-122"/>
              </a:rPr>
              <a:t>text</a:t>
            </a:r>
            <a:r>
              <a:rPr lang="x-none" altLang="zh-CN" sz="1600" kern="100" dirty="0" smtClean="0">
                <a:latin typeface="Times New Roman" panose="02020603050405020304" pitchFamily="18" charset="0"/>
                <a:ea typeface="宋体" panose="02010600030101010101" pitchFamily="2" charset="-122"/>
              </a:rPr>
              <a:t>)</a:t>
            </a:r>
            <a:r>
              <a:rPr lang="en-US" altLang="zh-CN" sz="1600" kern="100" dirty="0" smtClean="0">
                <a:latin typeface="Times New Roman" panose="02020603050405020304" pitchFamily="18" charset="0"/>
                <a:ea typeface="宋体" panose="02010600030101010101" pitchFamily="2" charset="-122"/>
              </a:rPr>
              <a:t>  #2</a:t>
            </a:r>
            <a:r>
              <a:rPr lang="zh-CN" altLang="en-US" sz="1600" kern="100" dirty="0" smtClean="0">
                <a:latin typeface="Times New Roman" panose="02020603050405020304" pitchFamily="18" charset="0"/>
                <a:ea typeface="宋体" panose="02010600030101010101" pitchFamily="2" charset="-122"/>
              </a:rPr>
              <a:t>个换行为段落标记</a:t>
            </a:r>
            <a:endParaRPr lang="zh-CN" altLang="zh-CN" sz="1600"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1600" kern="100" dirty="0">
                <a:latin typeface="Times New Roman" panose="02020603050405020304" pitchFamily="18" charset="0"/>
                <a:ea typeface="宋体" panose="02010600030101010101" pitchFamily="2" charset="-122"/>
              </a:rPr>
              <a:t>    paragraph_count = len(paragraphs)</a:t>
            </a:r>
            <a:endParaRPr lang="zh-CN" altLang="zh-CN" sz="1600"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1600" kern="100" dirty="0">
                <a:latin typeface="Times New Roman" panose="02020603050405020304" pitchFamily="18" charset="0"/>
                <a:ea typeface="宋体" panose="02010600030101010101" pitchFamily="2" charset="-122"/>
              </a:rPr>
              <a:t>    print("</a:t>
            </a:r>
            <a:r>
              <a:rPr lang="x-none" altLang="zh-CN" sz="1600" kern="100" dirty="0">
                <a:latin typeface="宋体" panose="02010600030101010101" pitchFamily="2" charset="-122"/>
                <a:ea typeface="宋体" panose="02010600030101010101" pitchFamily="2" charset="-122"/>
              </a:rPr>
              <a:t>段落数：</a:t>
            </a:r>
            <a:r>
              <a:rPr lang="x-none" altLang="zh-CN" sz="1600" kern="100" dirty="0">
                <a:latin typeface="Times New Roman" panose="02020603050405020304" pitchFamily="18" charset="0"/>
                <a:ea typeface="宋体" panose="02010600030101010101" pitchFamily="2" charset="-122"/>
              </a:rPr>
              <a:t>{0}".format(paragraph_count))</a:t>
            </a:r>
            <a:endParaRPr lang="zh-CN" altLang="zh-CN" sz="1600"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1600" kern="100" dirty="0">
                <a:latin typeface="Times New Roman" panose="02020603050405020304" pitchFamily="18" charset="0"/>
                <a:ea typeface="宋体" panose="02010600030101010101" pitchFamily="2" charset="-122"/>
              </a:rPr>
              <a:t>    lines = re.split</a:t>
            </a:r>
            <a:r>
              <a:rPr lang="x-none" altLang="zh-CN" sz="1600" kern="100" dirty="0" smtClean="0">
                <a:latin typeface="Times New Roman" panose="02020603050405020304" pitchFamily="18" charset="0"/>
                <a:ea typeface="宋体" panose="02010600030101010101" pitchFamily="2" charset="-122"/>
              </a:rPr>
              <a:t>(“\n”, </a:t>
            </a:r>
            <a:r>
              <a:rPr lang="x-none" altLang="zh-CN" sz="1600" kern="100" dirty="0">
                <a:latin typeface="Times New Roman" panose="02020603050405020304" pitchFamily="18" charset="0"/>
                <a:ea typeface="宋体" panose="02010600030101010101" pitchFamily="2" charset="-122"/>
              </a:rPr>
              <a:t>text</a:t>
            </a:r>
            <a:r>
              <a:rPr lang="x-none" altLang="zh-CN" sz="1600" kern="100" dirty="0" smtClean="0">
                <a:latin typeface="Times New Roman" panose="02020603050405020304" pitchFamily="18" charset="0"/>
                <a:ea typeface="宋体" panose="02010600030101010101" pitchFamily="2" charset="-122"/>
              </a:rPr>
              <a:t>)</a:t>
            </a:r>
            <a:r>
              <a:rPr lang="en-US" altLang="zh-CN" sz="1600" kern="100" dirty="0">
                <a:latin typeface="Times New Roman" panose="02020603050405020304" pitchFamily="18" charset="0"/>
                <a:ea typeface="宋体" panose="02010600030101010101" pitchFamily="2" charset="-122"/>
              </a:rPr>
              <a:t> </a:t>
            </a:r>
            <a:r>
              <a:rPr lang="en-US" altLang="zh-CN" sz="1600" kern="100" dirty="0" smtClean="0">
                <a:latin typeface="Times New Roman" panose="02020603050405020304" pitchFamily="18" charset="0"/>
                <a:ea typeface="宋体" panose="02010600030101010101" pitchFamily="2" charset="-122"/>
              </a:rPr>
              <a:t>#1</a:t>
            </a:r>
            <a:r>
              <a:rPr lang="zh-CN" altLang="en-US" sz="1600" kern="100" dirty="0" smtClean="0">
                <a:latin typeface="Times New Roman" panose="02020603050405020304" pitchFamily="18" charset="0"/>
                <a:ea typeface="宋体" panose="02010600030101010101" pitchFamily="2" charset="-122"/>
              </a:rPr>
              <a:t>个</a:t>
            </a:r>
            <a:r>
              <a:rPr lang="zh-CN" altLang="en-US" sz="1600" kern="100" dirty="0">
                <a:latin typeface="Times New Roman" panose="02020603050405020304" pitchFamily="18" charset="0"/>
                <a:ea typeface="宋体" panose="02010600030101010101" pitchFamily="2" charset="-122"/>
              </a:rPr>
              <a:t>换行</a:t>
            </a:r>
            <a:r>
              <a:rPr lang="zh-CN" altLang="en-US" sz="1600" kern="100" dirty="0" smtClean="0">
                <a:latin typeface="Times New Roman" panose="02020603050405020304" pitchFamily="18" charset="0"/>
                <a:ea typeface="宋体" panose="02010600030101010101" pitchFamily="2" charset="-122"/>
              </a:rPr>
              <a:t>为行标记</a:t>
            </a:r>
            <a:endParaRPr lang="zh-CN" altLang="zh-CN" sz="1600"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1600" kern="100" dirty="0">
                <a:latin typeface="Times New Roman" panose="02020603050405020304" pitchFamily="18" charset="0"/>
                <a:ea typeface="宋体" panose="02010600030101010101" pitchFamily="2" charset="-122"/>
              </a:rPr>
              <a:t>    line_count = len(lines)</a:t>
            </a:r>
            <a:endParaRPr lang="zh-CN" altLang="zh-CN" sz="1600"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1600" kern="100" dirty="0">
                <a:latin typeface="Times New Roman" panose="02020603050405020304" pitchFamily="18" charset="0"/>
                <a:ea typeface="宋体" panose="02010600030101010101" pitchFamily="2" charset="-122"/>
              </a:rPr>
              <a:t>    print("</a:t>
            </a:r>
            <a:r>
              <a:rPr lang="x-none" altLang="zh-CN" sz="1600" kern="100" dirty="0">
                <a:latin typeface="宋体" panose="02010600030101010101" pitchFamily="2" charset="-122"/>
                <a:ea typeface="宋体" panose="02010600030101010101" pitchFamily="2" charset="-122"/>
              </a:rPr>
              <a:t>行数：</a:t>
            </a:r>
            <a:r>
              <a:rPr lang="x-none" altLang="zh-CN" sz="1600" kern="100" dirty="0">
                <a:latin typeface="Times New Roman" panose="02020603050405020304" pitchFamily="18" charset="0"/>
                <a:ea typeface="宋体" panose="02010600030101010101" pitchFamily="2" charset="-122"/>
              </a:rPr>
              <a:t>{0}".format(line_count))</a:t>
            </a:r>
            <a:endParaRPr lang="zh-CN" altLang="zh-CN" sz="1600"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1600" kern="100" dirty="0">
                <a:latin typeface="Times New Roman" panose="02020603050405020304" pitchFamily="18" charset="0"/>
                <a:ea typeface="宋体" panose="02010600030101010101" pitchFamily="2" charset="-122"/>
              </a:rPr>
              <a:t>    sentences = </a:t>
            </a:r>
            <a:r>
              <a:rPr lang="x-none" altLang="zh-CN" sz="1600" kern="100" dirty="0">
                <a:solidFill>
                  <a:srgbClr val="FF0000"/>
                </a:solidFill>
                <a:latin typeface="Times New Roman" panose="02020603050405020304" pitchFamily="18" charset="0"/>
                <a:ea typeface="宋体" panose="02010600030101010101" pitchFamily="2" charset="-122"/>
              </a:rPr>
              <a:t>re.split</a:t>
            </a:r>
            <a:r>
              <a:rPr lang="x-none" altLang="zh-CN" sz="1600" kern="100" dirty="0" smtClean="0">
                <a:solidFill>
                  <a:srgbClr val="FF0000"/>
                </a:solidFill>
                <a:latin typeface="Times New Roman" panose="02020603050405020304" pitchFamily="18" charset="0"/>
                <a:ea typeface="宋体" panose="02010600030101010101" pitchFamily="2" charset="-122"/>
              </a:rPr>
              <a:t>(“[.?!]”, </a:t>
            </a:r>
            <a:r>
              <a:rPr lang="x-none" altLang="zh-CN" sz="1600" kern="100" dirty="0">
                <a:solidFill>
                  <a:srgbClr val="FF0000"/>
                </a:solidFill>
                <a:latin typeface="Times New Roman" panose="02020603050405020304" pitchFamily="18" charset="0"/>
                <a:ea typeface="宋体" panose="02010600030101010101" pitchFamily="2" charset="-122"/>
              </a:rPr>
              <a:t>text</a:t>
            </a:r>
            <a:r>
              <a:rPr lang="x-none" altLang="zh-CN" sz="1600" kern="100" dirty="0" smtClean="0">
                <a:solidFill>
                  <a:srgbClr val="FF0000"/>
                </a:solidFill>
                <a:latin typeface="Times New Roman" panose="02020603050405020304" pitchFamily="18" charset="0"/>
                <a:ea typeface="宋体" panose="02010600030101010101" pitchFamily="2" charset="-122"/>
              </a:rPr>
              <a:t>)</a:t>
            </a:r>
            <a:r>
              <a:rPr lang="en-US" altLang="zh-CN" sz="1600" kern="100" dirty="0">
                <a:latin typeface="Times New Roman" panose="02020603050405020304" pitchFamily="18" charset="0"/>
                <a:ea typeface="宋体" panose="02010600030101010101" pitchFamily="2" charset="-122"/>
              </a:rPr>
              <a:t> </a:t>
            </a:r>
            <a:r>
              <a:rPr lang="en-US" altLang="zh-CN" sz="1600" kern="100" dirty="0" smtClean="0">
                <a:latin typeface="Times New Roman" panose="02020603050405020304" pitchFamily="18" charset="0"/>
                <a:ea typeface="宋体" panose="02010600030101010101" pitchFamily="2" charset="-122"/>
              </a:rPr>
              <a:t>#</a:t>
            </a:r>
            <a:r>
              <a:rPr lang="zh-CN" altLang="en-US" sz="1600" kern="100" dirty="0" smtClean="0">
                <a:latin typeface="Times New Roman" panose="02020603050405020304" pitchFamily="18" charset="0"/>
                <a:ea typeface="宋体" panose="02010600030101010101" pitchFamily="2" charset="-122"/>
              </a:rPr>
              <a:t>标点为句标记</a:t>
            </a:r>
            <a:endParaRPr lang="zh-CN" altLang="zh-CN" sz="1600" kern="100" dirty="0">
              <a:solidFill>
                <a:srgbClr val="FF0000"/>
              </a:solidFill>
              <a:latin typeface="Times New Roman" panose="02020603050405020304" pitchFamily="18" charset="0"/>
              <a:ea typeface="宋体" panose="02010600030101010101" pitchFamily="2" charset="-122"/>
            </a:endParaRPr>
          </a:p>
          <a:p>
            <a:pPr marL="266700" algn="just">
              <a:spcAft>
                <a:spcPts val="0"/>
              </a:spcAft>
              <a:defRPr/>
            </a:pPr>
            <a:r>
              <a:rPr lang="x-none" altLang="zh-CN" sz="1600" kern="100" dirty="0">
                <a:latin typeface="Times New Roman" panose="02020603050405020304" pitchFamily="18" charset="0"/>
                <a:ea typeface="宋体" panose="02010600030101010101" pitchFamily="2" charset="-122"/>
              </a:rPr>
              <a:t>    sentence_count = len(sentences)</a:t>
            </a:r>
            <a:endParaRPr lang="zh-CN" altLang="zh-CN" sz="1600"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1600" kern="100" dirty="0">
                <a:latin typeface="Times New Roman" panose="02020603050405020304" pitchFamily="18" charset="0"/>
                <a:ea typeface="宋体" panose="02010600030101010101" pitchFamily="2" charset="-122"/>
              </a:rPr>
              <a:t>    print("</a:t>
            </a:r>
            <a:r>
              <a:rPr lang="x-none" altLang="zh-CN" sz="1600" kern="100" dirty="0">
                <a:latin typeface="宋体" panose="02010600030101010101" pitchFamily="2" charset="-122"/>
                <a:ea typeface="宋体" panose="02010600030101010101" pitchFamily="2" charset="-122"/>
              </a:rPr>
              <a:t>句数：</a:t>
            </a:r>
            <a:r>
              <a:rPr lang="x-none" altLang="zh-CN" sz="1600" kern="100" dirty="0">
                <a:latin typeface="Times New Roman" panose="02020603050405020304" pitchFamily="18" charset="0"/>
                <a:ea typeface="宋体" panose="02010600030101010101" pitchFamily="2" charset="-122"/>
              </a:rPr>
              <a:t>{0}".format(sentence_count))</a:t>
            </a:r>
            <a:endParaRPr lang="zh-CN" altLang="zh-CN" sz="1600"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1600" kern="100" dirty="0">
                <a:latin typeface="Times New Roman" panose="02020603050405020304" pitchFamily="18" charset="0"/>
                <a:ea typeface="宋体" panose="02010600030101010101" pitchFamily="2" charset="-122"/>
              </a:rPr>
              <a:t>    words = re.split(r"\W+", text)</a:t>
            </a:r>
            <a:endParaRPr lang="zh-CN" altLang="zh-CN" sz="1600"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1600" kern="100" dirty="0">
                <a:latin typeface="Times New Roman" panose="02020603050405020304" pitchFamily="18" charset="0"/>
                <a:ea typeface="宋体" panose="02010600030101010101" pitchFamily="2" charset="-122"/>
              </a:rPr>
              <a:t>    word_count = len(words)</a:t>
            </a:r>
            <a:endParaRPr lang="zh-CN" altLang="zh-CN" sz="1600"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1600" kern="100" dirty="0">
                <a:latin typeface="Times New Roman" panose="02020603050405020304" pitchFamily="18" charset="0"/>
                <a:ea typeface="宋体" panose="02010600030101010101" pitchFamily="2" charset="-122"/>
              </a:rPr>
              <a:t>    print("</a:t>
            </a:r>
            <a:r>
              <a:rPr lang="x-none" altLang="zh-CN" sz="1600" kern="100" dirty="0">
                <a:latin typeface="宋体" panose="02010600030101010101" pitchFamily="2" charset="-122"/>
                <a:ea typeface="宋体" panose="02010600030101010101" pitchFamily="2" charset="-122"/>
              </a:rPr>
              <a:t>单词数：</a:t>
            </a:r>
            <a:r>
              <a:rPr lang="x-none" altLang="zh-CN" sz="1600" kern="100" dirty="0">
                <a:latin typeface="Times New Roman" panose="02020603050405020304" pitchFamily="18" charset="0"/>
                <a:ea typeface="宋体" panose="02010600030101010101" pitchFamily="2" charset="-122"/>
              </a:rPr>
              <a:t>{0}".format(word_count))</a:t>
            </a:r>
            <a:endParaRPr lang="zh-CN" altLang="zh-CN" sz="1600"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1600" kern="100" dirty="0">
                <a:latin typeface="Times New Roman" panose="02020603050405020304" pitchFamily="18" charset="0"/>
                <a:ea typeface="宋体" panose="02010600030101010101" pitchFamily="2" charset="-122"/>
              </a:rPr>
              <a:t>    freqs = collections.Counter(words)</a:t>
            </a:r>
            <a:endParaRPr lang="zh-CN" altLang="zh-CN" sz="1600"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1600" kern="100" dirty="0">
                <a:latin typeface="Times New Roman" panose="02020603050405020304" pitchFamily="18" charset="0"/>
                <a:ea typeface="宋体" panose="02010600030101010101" pitchFamily="2" charset="-122"/>
              </a:rPr>
              <a:t>    print("</a:t>
            </a:r>
            <a:r>
              <a:rPr lang="x-none" altLang="zh-CN" sz="1600" kern="100" dirty="0">
                <a:latin typeface="宋体" panose="02010600030101010101" pitchFamily="2" charset="-122"/>
                <a:ea typeface="宋体" panose="02010600030101010101" pitchFamily="2" charset="-122"/>
              </a:rPr>
              <a:t>频率最高的</a:t>
            </a:r>
            <a:r>
              <a:rPr lang="x-none" altLang="zh-CN" sz="1600" kern="100" dirty="0">
                <a:latin typeface="Times New Roman" panose="02020603050405020304" pitchFamily="18" charset="0"/>
                <a:ea typeface="宋体" panose="02010600030101010101" pitchFamily="2" charset="-122"/>
              </a:rPr>
              <a:t>10</a:t>
            </a:r>
            <a:r>
              <a:rPr lang="x-none" altLang="zh-CN" sz="1600" kern="100" dirty="0">
                <a:latin typeface="宋体" panose="02010600030101010101" pitchFamily="2" charset="-122"/>
                <a:ea typeface="宋体" panose="02010600030101010101" pitchFamily="2" charset="-122"/>
              </a:rPr>
              <a:t>个单词：</a:t>
            </a:r>
            <a:r>
              <a:rPr lang="x-none" altLang="zh-CN" sz="1600" kern="100" dirty="0">
                <a:latin typeface="Times New Roman" panose="02020603050405020304" pitchFamily="18" charset="0"/>
                <a:ea typeface="宋体" panose="02010600030101010101" pitchFamily="2" charset="-122"/>
              </a:rPr>
              <a:t>")</a:t>
            </a:r>
            <a:endParaRPr lang="zh-CN" altLang="zh-CN" sz="1600"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1600" kern="100" dirty="0">
                <a:latin typeface="Times New Roman" panose="02020603050405020304" pitchFamily="18" charset="0"/>
                <a:ea typeface="宋体" panose="02010600030101010101" pitchFamily="2" charset="-122"/>
              </a:rPr>
              <a:t>    for (w, n) in freqs.most_common(10):</a:t>
            </a:r>
            <a:endParaRPr lang="zh-CN" altLang="zh-CN" sz="1600"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1600" kern="100" dirty="0">
                <a:latin typeface="Times New Roman" panose="02020603050405020304" pitchFamily="18" charset="0"/>
                <a:ea typeface="宋体" panose="02010600030101010101" pitchFamily="2" charset="-122"/>
              </a:rPr>
              <a:t>        print("{0:10}:{1:10}".format(w, n))</a:t>
            </a:r>
            <a:endParaRPr lang="zh-CN" altLang="zh-CN" sz="1600"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1600" kern="100" dirty="0">
                <a:latin typeface="Times New Roman" panose="02020603050405020304" pitchFamily="18" charset="0"/>
                <a:ea typeface="宋体" panose="02010600030101010101" pitchFamily="2" charset="-122"/>
              </a:rPr>
              <a:t>if __name__ == "__main__":</a:t>
            </a:r>
            <a:endParaRPr lang="zh-CN" altLang="zh-CN" sz="1600"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1600" kern="100" dirty="0">
                <a:latin typeface="Times New Roman" panose="02020603050405020304" pitchFamily="18" charset="0"/>
                <a:ea typeface="宋体" panose="02010600030101010101" pitchFamily="2" charset="-122"/>
              </a:rPr>
              <a:t>    filename = "tomsawyer.txt"</a:t>
            </a:r>
            <a:endParaRPr lang="zh-CN" altLang="zh-CN" sz="1600"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1600" kern="100" dirty="0">
                <a:latin typeface="Times New Roman" panose="02020603050405020304" pitchFamily="18" charset="0"/>
                <a:ea typeface="宋体" panose="02010600030101010101" pitchFamily="2" charset="-122"/>
              </a:rPr>
              <a:t>    with open(filename,"r") as f:</a:t>
            </a:r>
            <a:endParaRPr lang="zh-CN" altLang="zh-CN" sz="1600"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1600" kern="100" dirty="0">
                <a:latin typeface="Times New Roman" panose="02020603050405020304" pitchFamily="18" charset="0"/>
                <a:ea typeface="宋体" panose="02010600030101010101" pitchFamily="2" charset="-122"/>
              </a:rPr>
              <a:t>        text = f.read()</a:t>
            </a:r>
            <a:endParaRPr lang="zh-CN" altLang="zh-CN" sz="1600"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1600" kern="100" dirty="0">
                <a:latin typeface="Times New Roman" panose="02020603050405020304" pitchFamily="18" charset="0"/>
                <a:ea typeface="宋体" panose="02010600030101010101" pitchFamily="2" charset="-122"/>
              </a:rPr>
              <a:t>    analyze_text(text.strip())</a:t>
            </a:r>
            <a:endParaRPr lang="zh-CN" altLang="zh-CN" sz="1600" kern="100" dirty="0">
              <a:latin typeface="Times New Roman" panose="02020603050405020304" pitchFamily="18" charset="0"/>
              <a:ea typeface="宋体" panose="02010600030101010101" pitchFamily="2" charset="-122"/>
            </a:endParaRPr>
          </a:p>
        </p:txBody>
      </p:sp>
      <p:sp>
        <p:nvSpPr>
          <p:cNvPr id="95236" name="Rectangle 4"/>
          <p:cNvSpPr>
            <a:spLocks noChangeArrowheads="1"/>
          </p:cNvSpPr>
          <p:nvPr/>
        </p:nvSpPr>
        <p:spPr bwMode="auto">
          <a:xfrm>
            <a:off x="7032625" y="5160963"/>
            <a:ext cx="4518025" cy="1016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1200" b="1">
                <a:solidFill>
                  <a:srgbClr val="000080"/>
                </a:solidFill>
                <a:latin typeface="Consolas" panose="020B0609020204030204" pitchFamily="49" charset="0"/>
              </a:rPr>
              <a:t>if </a:t>
            </a:r>
            <a:r>
              <a:rPr lang="en-US" altLang="zh-CN" sz="1200">
                <a:solidFill>
                  <a:srgbClr val="000000"/>
                </a:solidFill>
                <a:latin typeface="Consolas" panose="020B0609020204030204" pitchFamily="49" charset="0"/>
              </a:rPr>
              <a:t>__name__ == </a:t>
            </a:r>
            <a:r>
              <a:rPr lang="en-US" altLang="zh-CN" sz="1200" b="1">
                <a:solidFill>
                  <a:srgbClr val="008080"/>
                </a:solidFill>
                <a:latin typeface="Consolas" panose="020B0609020204030204" pitchFamily="49" charset="0"/>
              </a:rPr>
              <a:t>“__main__”</a:t>
            </a:r>
            <a:r>
              <a:rPr lang="en-US" altLang="zh-CN" sz="1200">
                <a:solidFill>
                  <a:srgbClr val="000000"/>
                </a:solidFill>
                <a:latin typeface="Consolas" panose="020B0609020204030204" pitchFamily="49" charset="0"/>
              </a:rPr>
              <a:t>:</a:t>
            </a:r>
            <a:br>
              <a:rPr lang="en-US" altLang="zh-CN" sz="1200">
                <a:solidFill>
                  <a:srgbClr val="000000"/>
                </a:solidFill>
                <a:latin typeface="Consolas" panose="020B0609020204030204" pitchFamily="49" charset="0"/>
              </a:rPr>
            </a:br>
            <a:r>
              <a:rPr lang="en-US" altLang="zh-CN" sz="1200">
                <a:solidFill>
                  <a:srgbClr val="000000"/>
                </a:solidFill>
                <a:latin typeface="Consolas" panose="020B0609020204030204" pitchFamily="49" charset="0"/>
              </a:rPr>
              <a:t>    filename = </a:t>
            </a:r>
            <a:r>
              <a:rPr lang="en-US" altLang="zh-CN" sz="1200" b="1">
                <a:solidFill>
                  <a:srgbClr val="008080"/>
                </a:solidFill>
                <a:latin typeface="Consolas" panose="020B0609020204030204" pitchFamily="49" charset="0"/>
              </a:rPr>
              <a:t>“t1.txt”</a:t>
            </a:r>
            <a:br>
              <a:rPr lang="en-US" altLang="zh-CN" sz="1200" b="1">
                <a:solidFill>
                  <a:srgbClr val="008080"/>
                </a:solidFill>
                <a:latin typeface="Consolas" panose="020B0609020204030204" pitchFamily="49" charset="0"/>
              </a:rPr>
            </a:br>
            <a:r>
              <a:rPr lang="en-US" altLang="zh-CN" sz="1200" b="1">
                <a:solidFill>
                  <a:srgbClr val="008080"/>
                </a:solidFill>
                <a:latin typeface="Consolas" panose="020B0609020204030204" pitchFamily="49" charset="0"/>
              </a:rPr>
              <a:t>    </a:t>
            </a:r>
            <a:r>
              <a:rPr lang="en-US" altLang="zh-CN" sz="1200">
                <a:solidFill>
                  <a:srgbClr val="000000"/>
                </a:solidFill>
                <a:latin typeface="Consolas" panose="020B0609020204030204" pitchFamily="49" charset="0"/>
              </a:rPr>
              <a:t>#</a:t>
            </a:r>
            <a:r>
              <a:rPr lang="zh-CN" altLang="en-US" sz="1200">
                <a:solidFill>
                  <a:srgbClr val="000000"/>
                </a:solidFill>
                <a:latin typeface="Consolas" panose="020B0609020204030204" pitchFamily="49" charset="0"/>
              </a:rPr>
              <a:t>文件有汉字，用</a:t>
            </a:r>
            <a:r>
              <a:rPr lang="en-US" altLang="zh-CN" sz="1200">
                <a:solidFill>
                  <a:srgbClr val="000000"/>
                </a:solidFill>
                <a:latin typeface="Consolas" panose="020B0609020204030204" pitchFamily="49" charset="0"/>
              </a:rPr>
              <a:t>utf-8</a:t>
            </a:r>
            <a:r>
              <a:rPr lang="zh-CN" altLang="en-US" sz="1200">
                <a:solidFill>
                  <a:srgbClr val="000000"/>
                </a:solidFill>
                <a:latin typeface="Consolas" panose="020B0609020204030204" pitchFamily="49" charset="0"/>
              </a:rPr>
              <a:t>编码打开</a:t>
            </a:r>
            <a:r>
              <a:rPr lang="en-US" altLang="zh-CN" sz="1200" i="1">
                <a:solidFill>
                  <a:srgbClr val="808080"/>
                </a:solidFill>
                <a:latin typeface="Consolas" panose="020B0609020204030204" pitchFamily="49" charset="0"/>
              </a:rPr>
              <a:t/>
            </a:r>
            <a:br>
              <a:rPr lang="en-US" altLang="zh-CN" sz="1200" i="1">
                <a:solidFill>
                  <a:srgbClr val="808080"/>
                </a:solidFill>
                <a:latin typeface="Consolas" panose="020B0609020204030204" pitchFamily="49" charset="0"/>
              </a:rPr>
            </a:br>
            <a:r>
              <a:rPr lang="en-US" altLang="zh-CN" sz="1200" i="1">
                <a:solidFill>
                  <a:srgbClr val="808080"/>
                </a:solidFill>
                <a:latin typeface="Consolas" panose="020B0609020204030204" pitchFamily="49" charset="0"/>
              </a:rPr>
              <a:t>    </a:t>
            </a:r>
            <a:r>
              <a:rPr lang="en-US" altLang="zh-CN" sz="1200" b="1">
                <a:solidFill>
                  <a:srgbClr val="000080"/>
                </a:solidFill>
                <a:latin typeface="Consolas" panose="020B0609020204030204" pitchFamily="49" charset="0"/>
              </a:rPr>
              <a:t>with </a:t>
            </a:r>
            <a:r>
              <a:rPr lang="en-US" altLang="zh-CN" sz="1200">
                <a:solidFill>
                  <a:srgbClr val="000080"/>
                </a:solidFill>
                <a:latin typeface="Consolas" panose="020B0609020204030204" pitchFamily="49" charset="0"/>
              </a:rPr>
              <a:t>open</a:t>
            </a:r>
            <a:r>
              <a:rPr lang="en-US" altLang="zh-CN" sz="1200">
                <a:solidFill>
                  <a:srgbClr val="000000"/>
                </a:solidFill>
                <a:latin typeface="Consolas" panose="020B0609020204030204" pitchFamily="49" charset="0"/>
              </a:rPr>
              <a:t>(filename,</a:t>
            </a:r>
            <a:r>
              <a:rPr lang="en-US" altLang="zh-CN" sz="1200" b="1">
                <a:solidFill>
                  <a:srgbClr val="008080"/>
                </a:solidFill>
                <a:latin typeface="Consolas" panose="020B0609020204030204" pitchFamily="49" charset="0"/>
              </a:rPr>
              <a:t>‘r’</a:t>
            </a:r>
            <a:r>
              <a:rPr lang="en-US" altLang="zh-CN" sz="1200">
                <a:solidFill>
                  <a:srgbClr val="000000"/>
                </a:solidFill>
                <a:latin typeface="Consolas" panose="020B0609020204030204" pitchFamily="49" charset="0"/>
              </a:rPr>
              <a:t>, </a:t>
            </a:r>
            <a:r>
              <a:rPr lang="en-US" altLang="zh-CN" sz="1200">
                <a:solidFill>
                  <a:srgbClr val="660099"/>
                </a:solidFill>
                <a:latin typeface="Consolas" panose="020B0609020204030204" pitchFamily="49" charset="0"/>
              </a:rPr>
              <a:t>encoding</a:t>
            </a:r>
            <a:r>
              <a:rPr lang="en-US" altLang="zh-CN" sz="1200">
                <a:solidFill>
                  <a:srgbClr val="000000"/>
                </a:solidFill>
                <a:latin typeface="Consolas" panose="020B0609020204030204" pitchFamily="49" charset="0"/>
              </a:rPr>
              <a:t>=</a:t>
            </a:r>
            <a:r>
              <a:rPr lang="en-US" altLang="zh-CN" sz="1200" b="1">
                <a:solidFill>
                  <a:srgbClr val="008080"/>
                </a:solidFill>
                <a:latin typeface="Consolas" panose="020B0609020204030204" pitchFamily="49" charset="0"/>
              </a:rPr>
              <a:t>‘utf-8’</a:t>
            </a:r>
            <a:r>
              <a:rPr lang="en-US" altLang="zh-CN" sz="1200">
                <a:solidFill>
                  <a:srgbClr val="000000"/>
                </a:solidFill>
                <a:latin typeface="Consolas" panose="020B0609020204030204" pitchFamily="49" charset="0"/>
              </a:rPr>
              <a:t>) </a:t>
            </a:r>
            <a:r>
              <a:rPr lang="en-US" altLang="zh-CN" sz="1200" b="1">
                <a:solidFill>
                  <a:srgbClr val="000080"/>
                </a:solidFill>
                <a:latin typeface="Consolas" panose="020B0609020204030204" pitchFamily="49" charset="0"/>
              </a:rPr>
              <a:t>as </a:t>
            </a:r>
            <a:r>
              <a:rPr lang="en-US" altLang="zh-CN" sz="1200">
                <a:solidFill>
                  <a:srgbClr val="000000"/>
                </a:solidFill>
                <a:latin typeface="Consolas" panose="020B0609020204030204" pitchFamily="49" charset="0"/>
              </a:rPr>
              <a:t>f:</a:t>
            </a:r>
            <a:br>
              <a:rPr lang="en-US" altLang="zh-CN" sz="1200">
                <a:solidFill>
                  <a:srgbClr val="000000"/>
                </a:solidFill>
                <a:latin typeface="Consolas" panose="020B0609020204030204" pitchFamily="49" charset="0"/>
              </a:rPr>
            </a:br>
            <a:r>
              <a:rPr lang="en-US" altLang="zh-CN" sz="1200">
                <a:solidFill>
                  <a:srgbClr val="000000"/>
                </a:solidFill>
                <a:latin typeface="Consolas" panose="020B0609020204030204" pitchFamily="49" charset="0"/>
              </a:rPr>
              <a:t>        text = f.read() analyze_text(text.strip())</a:t>
            </a:r>
            <a:endParaRPr lang="en-US" altLang="zh-CN" sz="3200"/>
          </a:p>
        </p:txBody>
      </p:sp>
    </p:spTree>
    <p:extLst>
      <p:ext uri="{BB962C8B-B14F-4D97-AF65-F5344CB8AC3E}">
        <p14:creationId xmlns:p14="http://schemas.microsoft.com/office/powerpoint/2010/main" val="549283163"/>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noChangeArrowheads="1"/>
          </p:cNvSpPr>
          <p:nvPr>
            <p:ph type="title"/>
          </p:nvPr>
        </p:nvSpPr>
        <p:spPr>
          <a:xfrm>
            <a:off x="935567" y="0"/>
            <a:ext cx="9602788" cy="1049337"/>
          </a:xfrm>
        </p:spPr>
        <p:txBody>
          <a:bodyPr>
            <a:normAutofit/>
          </a:bodyPr>
          <a:lstStyle/>
          <a:p>
            <a:pPr eaLnBrk="1" hangingPunct="1"/>
            <a:r>
              <a:rPr lang="zh-CN" altLang="zh-CN" sz="4000" b="1" dirty="0" smtClean="0">
                <a:ea typeface="宋体" panose="02010600030101010101" pitchFamily="2" charset="-122"/>
              </a:rPr>
              <a:t>基因预测</a:t>
            </a:r>
            <a:endParaRPr lang="zh-CN" altLang="en-US" sz="4000" b="1" dirty="0" smtClean="0">
              <a:ea typeface="宋体" panose="02010600030101010101" pitchFamily="2" charset="-122"/>
            </a:endParaRPr>
          </a:p>
        </p:txBody>
      </p:sp>
      <p:sp>
        <p:nvSpPr>
          <p:cNvPr id="97283" name="内容占位符 2"/>
          <p:cNvSpPr>
            <a:spLocks noGrp="1" noChangeArrowheads="1"/>
          </p:cNvSpPr>
          <p:nvPr>
            <p:ph idx="1"/>
          </p:nvPr>
        </p:nvSpPr>
        <p:spPr>
          <a:xfrm>
            <a:off x="729722" y="1920875"/>
            <a:ext cx="10801350" cy="3816350"/>
          </a:xfrm>
        </p:spPr>
        <p:txBody>
          <a:bodyPr>
            <a:normAutofit fontScale="92500" lnSpcReduction="10000"/>
          </a:bodyPr>
          <a:lstStyle/>
          <a:p>
            <a:r>
              <a:rPr lang="zh-CN" altLang="zh-CN" dirty="0" smtClean="0"/>
              <a:t>基因是生命的本质，生物学家用字母</a:t>
            </a:r>
            <a:r>
              <a:rPr lang="en-US" altLang="zh-CN" dirty="0" smtClean="0"/>
              <a:t>A</a:t>
            </a:r>
            <a:r>
              <a:rPr lang="zh-CN" altLang="zh-CN" dirty="0" smtClean="0"/>
              <a:t>、</a:t>
            </a:r>
            <a:r>
              <a:rPr lang="en-US" altLang="zh-CN" dirty="0" smtClean="0"/>
              <a:t>C</a:t>
            </a:r>
            <a:r>
              <a:rPr lang="zh-CN" altLang="zh-CN" dirty="0" smtClean="0"/>
              <a:t>、</a:t>
            </a:r>
            <a:r>
              <a:rPr lang="en-US" altLang="zh-CN" dirty="0" smtClean="0"/>
              <a:t>T</a:t>
            </a:r>
            <a:r>
              <a:rPr lang="zh-CN" altLang="zh-CN" dirty="0" smtClean="0"/>
              <a:t>和</a:t>
            </a:r>
            <a:r>
              <a:rPr lang="en-US" altLang="zh-CN" dirty="0" smtClean="0"/>
              <a:t>G</a:t>
            </a:r>
            <a:r>
              <a:rPr lang="zh-CN" altLang="zh-CN" dirty="0" smtClean="0"/>
              <a:t>分别代表生物体</a:t>
            </a:r>
            <a:r>
              <a:rPr lang="en-US" altLang="zh-CN" dirty="0" smtClean="0"/>
              <a:t>DNA</a:t>
            </a:r>
            <a:r>
              <a:rPr lang="zh-CN" altLang="zh-CN" dirty="0" smtClean="0"/>
              <a:t>的四个碱基。基因由一序列的密码子组成，每个密码子是一个由一系列代表氨基酸的三个碱基组成的序列。</a:t>
            </a:r>
          </a:p>
          <a:p>
            <a:r>
              <a:rPr lang="zh-CN" altLang="zh-CN" dirty="0" smtClean="0"/>
              <a:t>判断某字符串是否对应一个潜在的基因的准则如下：</a:t>
            </a:r>
          </a:p>
          <a:p>
            <a:pPr lvl="1"/>
            <a:r>
              <a:rPr lang="zh-CN" altLang="zh-CN" dirty="0" smtClean="0"/>
              <a:t>（</a:t>
            </a:r>
            <a:r>
              <a:rPr lang="en-US" altLang="zh-CN" dirty="0" smtClean="0"/>
              <a:t>1</a:t>
            </a:r>
            <a:r>
              <a:rPr lang="zh-CN" altLang="zh-CN" dirty="0" smtClean="0"/>
              <a:t>）基因长度为</a:t>
            </a:r>
            <a:r>
              <a:rPr lang="en-US" altLang="zh-CN" dirty="0" smtClean="0"/>
              <a:t>3</a:t>
            </a:r>
            <a:r>
              <a:rPr lang="zh-CN" altLang="zh-CN" dirty="0" smtClean="0"/>
              <a:t>的倍数；</a:t>
            </a:r>
          </a:p>
          <a:p>
            <a:pPr lvl="1"/>
            <a:r>
              <a:rPr lang="zh-CN" altLang="zh-CN" dirty="0" smtClean="0"/>
              <a:t>（</a:t>
            </a:r>
            <a:r>
              <a:rPr lang="en-US" altLang="zh-CN" dirty="0" smtClean="0"/>
              <a:t>2</a:t>
            </a:r>
            <a:r>
              <a:rPr lang="zh-CN" altLang="zh-CN" dirty="0" smtClean="0"/>
              <a:t>）以</a:t>
            </a:r>
            <a:r>
              <a:rPr lang="en-US" altLang="zh-CN" dirty="0" smtClean="0"/>
              <a:t>ATG</a:t>
            </a:r>
            <a:r>
              <a:rPr lang="zh-CN" altLang="zh-CN" dirty="0" smtClean="0"/>
              <a:t>标识基因的开始，以</a:t>
            </a:r>
            <a:r>
              <a:rPr lang="en-US" altLang="zh-CN" dirty="0" smtClean="0"/>
              <a:t>TAG</a:t>
            </a:r>
            <a:r>
              <a:rPr lang="zh-CN" altLang="zh-CN" dirty="0" smtClean="0"/>
              <a:t>、</a:t>
            </a:r>
            <a:r>
              <a:rPr lang="en-US" altLang="zh-CN" dirty="0" smtClean="0"/>
              <a:t>TAA</a:t>
            </a:r>
            <a:r>
              <a:rPr lang="zh-CN" altLang="zh-CN" dirty="0" smtClean="0"/>
              <a:t>或者</a:t>
            </a:r>
            <a:r>
              <a:rPr lang="en-US" altLang="zh-CN" dirty="0" smtClean="0"/>
              <a:t>TGA</a:t>
            </a:r>
            <a:r>
              <a:rPr lang="zh-CN" altLang="zh-CN" dirty="0" smtClean="0"/>
              <a:t>标识基因的结束。</a:t>
            </a:r>
          </a:p>
          <a:p>
            <a:pPr lvl="1"/>
            <a:r>
              <a:rPr lang="zh-CN" altLang="zh-CN" dirty="0" smtClean="0"/>
              <a:t>（</a:t>
            </a:r>
            <a:r>
              <a:rPr lang="en-US" altLang="zh-CN" dirty="0" smtClean="0"/>
              <a:t>3</a:t>
            </a:r>
            <a:r>
              <a:rPr lang="zh-CN" altLang="zh-CN" dirty="0" smtClean="0"/>
              <a:t>）除了结束部分，中间部分不包括</a:t>
            </a:r>
            <a:r>
              <a:rPr lang="en-US" altLang="zh-CN" dirty="0" smtClean="0"/>
              <a:t>TAG</a:t>
            </a:r>
            <a:r>
              <a:rPr lang="zh-CN" altLang="zh-CN" dirty="0" smtClean="0"/>
              <a:t>、</a:t>
            </a:r>
            <a:r>
              <a:rPr lang="en-US" altLang="zh-CN" dirty="0" smtClean="0"/>
              <a:t>TAA</a:t>
            </a:r>
            <a:r>
              <a:rPr lang="zh-CN" altLang="zh-CN" dirty="0" smtClean="0"/>
              <a:t>或者</a:t>
            </a:r>
            <a:r>
              <a:rPr lang="en-US" altLang="zh-CN" dirty="0" smtClean="0"/>
              <a:t>TGA</a:t>
            </a:r>
            <a:r>
              <a:rPr lang="zh-CN" altLang="zh-CN" dirty="0" smtClean="0"/>
              <a:t>。</a:t>
            </a:r>
          </a:p>
          <a:p>
            <a:r>
              <a:rPr lang="zh-CN" altLang="zh-CN" dirty="0" smtClean="0"/>
              <a:t>编写程序，查找输出定义文件中行字符串为潜在基因的思维和流程如下：</a:t>
            </a:r>
          </a:p>
          <a:p>
            <a:pPr lvl="1"/>
            <a:r>
              <a:rPr lang="zh-CN" altLang="zh-CN" dirty="0" smtClean="0"/>
              <a:t>（</a:t>
            </a:r>
            <a:r>
              <a:rPr lang="en-US" altLang="zh-CN" dirty="0" smtClean="0"/>
              <a:t>1</a:t>
            </a:r>
            <a:r>
              <a:rPr lang="zh-CN" altLang="zh-CN" dirty="0" smtClean="0"/>
              <a:t>）以文本方式打开文件；</a:t>
            </a:r>
          </a:p>
          <a:p>
            <a:pPr lvl="1"/>
            <a:r>
              <a:rPr lang="zh-CN" altLang="zh-CN" dirty="0" smtClean="0"/>
              <a:t>（</a:t>
            </a:r>
            <a:r>
              <a:rPr lang="en-US" altLang="zh-CN" dirty="0" smtClean="0"/>
              <a:t>2</a:t>
            </a:r>
            <a:r>
              <a:rPr lang="zh-CN" altLang="zh-CN" dirty="0" smtClean="0"/>
              <a:t>）循环读取各行内容，判断是否为潜在基因，如果是，输出行号和行的内容。</a:t>
            </a:r>
          </a:p>
          <a:p>
            <a:pPr eaLnBrk="1" hangingPunct="1"/>
            <a:endParaRPr lang="zh-CN" altLang="en-US" dirty="0" smtClean="0">
              <a:ea typeface="宋体" panose="02010600030101010101" pitchFamily="2" charset="-122"/>
            </a:endParaRPr>
          </a:p>
        </p:txBody>
      </p:sp>
    </p:spTree>
    <p:extLst>
      <p:ext uri="{BB962C8B-B14F-4D97-AF65-F5344CB8AC3E}">
        <p14:creationId xmlns:p14="http://schemas.microsoft.com/office/powerpoint/2010/main" val="42352826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59825" y="4037013"/>
            <a:ext cx="292735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95325" y="1030288"/>
            <a:ext cx="7848600" cy="5632450"/>
          </a:xfrm>
          <a:prstGeom prst="rect">
            <a:avLst/>
          </a:prstGeom>
          <a:ln>
            <a:solidFill>
              <a:srgbClr val="FF0000"/>
            </a:solidFill>
          </a:ln>
        </p:spPr>
        <p:txBody>
          <a:bodyPr>
            <a:spAutoFit/>
          </a:bodyPr>
          <a:lstStyle/>
          <a:p>
            <a:pPr marL="400050" algn="just">
              <a:spcAft>
                <a:spcPts val="0"/>
              </a:spcAft>
              <a:defRPr/>
            </a:pPr>
            <a:r>
              <a:rPr lang="x-none" altLang="zh-CN" kern="100" dirty="0">
                <a:latin typeface="Times New Roman" panose="02020603050405020304" pitchFamily="18" charset="0"/>
                <a:ea typeface="宋体" panose="02010600030101010101" pitchFamily="2" charset="-122"/>
              </a:rPr>
              <a:t>def isPotentialGene(dna):</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a:t>
            </a:r>
            <a:r>
              <a:rPr lang="x-none" altLang="zh-CN" kern="100" dirty="0">
                <a:latin typeface="宋体" panose="02010600030101010101" pitchFamily="2" charset="-122"/>
                <a:ea typeface="宋体" panose="02010600030101010101" pitchFamily="2" charset="-122"/>
              </a:rPr>
              <a:t>基因长度为</a:t>
            </a:r>
            <a:r>
              <a:rPr lang="x-none" altLang="zh-CN" kern="100" dirty="0">
                <a:latin typeface="Times New Roman" panose="02020603050405020304" pitchFamily="18" charset="0"/>
                <a:ea typeface="宋体" panose="02010600030101010101" pitchFamily="2" charset="-122"/>
              </a:rPr>
              <a:t>3</a:t>
            </a:r>
            <a:r>
              <a:rPr lang="x-none" altLang="zh-CN" kern="100" dirty="0">
                <a:latin typeface="宋体" panose="02010600030101010101" pitchFamily="2" charset="-122"/>
                <a:ea typeface="宋体" panose="02010600030101010101" pitchFamily="2" charset="-122"/>
              </a:rPr>
              <a:t>的倍数</a:t>
            </a:r>
            <a:r>
              <a:rPr lang="x-none" altLang="zh-CN" kern="100" dirty="0">
                <a:latin typeface="Times New Roman" panose="02020603050405020304" pitchFamily="18" charset="0"/>
                <a:ea typeface="宋体" panose="02010600030101010101" pitchFamily="2" charset="-122"/>
              </a:rPr>
              <a:t>, </a:t>
            </a:r>
            <a:r>
              <a:rPr lang="x-none" altLang="zh-CN" kern="100" dirty="0">
                <a:latin typeface="宋体" panose="02010600030101010101" pitchFamily="2" charset="-122"/>
                <a:ea typeface="宋体" panose="02010600030101010101" pitchFamily="2" charset="-122"/>
              </a:rPr>
              <a:t>否则返回</a:t>
            </a:r>
            <a:r>
              <a:rPr lang="x-none" altLang="zh-CN" kern="100" dirty="0">
                <a:latin typeface="Times New Roman" panose="02020603050405020304" pitchFamily="18" charset="0"/>
                <a:ea typeface="宋体" panose="02010600030101010101" pitchFamily="2" charset="-122"/>
              </a:rPr>
              <a:t>Fasle</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if len(</a:t>
            </a:r>
            <a:r>
              <a:rPr lang="x-none" altLang="zh-CN" kern="100" dirty="0">
                <a:solidFill>
                  <a:srgbClr val="FF0000"/>
                </a:solidFill>
                <a:latin typeface="Times New Roman" panose="02020603050405020304" pitchFamily="18" charset="0"/>
                <a:ea typeface="宋体" panose="02010600030101010101" pitchFamily="2" charset="-122"/>
              </a:rPr>
              <a:t>line</a:t>
            </a:r>
            <a:r>
              <a:rPr lang="x-none" altLang="zh-CN" kern="100" dirty="0">
                <a:latin typeface="Times New Roman" panose="02020603050405020304" pitchFamily="18" charset="0"/>
                <a:ea typeface="宋体" panose="02010600030101010101" pitchFamily="2" charset="-122"/>
              </a:rPr>
              <a:t>) % 3 != 0:</a:t>
            </a:r>
            <a:r>
              <a:rPr lang="en-US" altLang="zh-CN" kern="100" dirty="0">
                <a:latin typeface="Times New Roman" panose="02020603050405020304" pitchFamily="18" charset="0"/>
                <a:ea typeface="宋体" panose="02010600030101010101" pitchFamily="2" charset="-122"/>
              </a:rPr>
              <a:t>  </a:t>
            </a:r>
            <a:r>
              <a:rPr lang="en-US" altLang="zh-CN" kern="100" dirty="0">
                <a:solidFill>
                  <a:srgbClr val="0070C0"/>
                </a:solidFill>
                <a:latin typeface="Times New Roman" panose="02020603050405020304" pitchFamily="18" charset="0"/>
                <a:ea typeface="宋体" panose="02010600030101010101" pitchFamily="2" charset="-122"/>
              </a:rPr>
              <a:t>#</a:t>
            </a:r>
            <a:r>
              <a:rPr lang="x-none" altLang="zh-CN" kern="100" dirty="0">
                <a:solidFill>
                  <a:srgbClr val="0070C0"/>
                </a:solidFill>
                <a:latin typeface="Times New Roman" panose="02020603050405020304" pitchFamily="18" charset="0"/>
                <a:ea typeface="宋体" panose="02010600030101010101" pitchFamily="2" charset="-122"/>
              </a:rPr>
              <a:t>if len(</a:t>
            </a:r>
            <a:r>
              <a:rPr lang="en-US" altLang="zh-CN" kern="100" dirty="0" err="1">
                <a:solidFill>
                  <a:srgbClr val="FF0000"/>
                </a:solidFill>
                <a:latin typeface="Times New Roman" panose="02020603050405020304" pitchFamily="18" charset="0"/>
                <a:ea typeface="宋体" panose="02010600030101010101" pitchFamily="2" charset="-122"/>
              </a:rPr>
              <a:t>dna</a:t>
            </a:r>
            <a:r>
              <a:rPr lang="x-none" altLang="zh-CN" kern="100" dirty="0">
                <a:solidFill>
                  <a:srgbClr val="0070C0"/>
                </a:solidFill>
                <a:latin typeface="Times New Roman" panose="02020603050405020304" pitchFamily="18" charset="0"/>
                <a:ea typeface="宋体" panose="02010600030101010101" pitchFamily="2" charset="-122"/>
              </a:rPr>
              <a:t>) % 3 != 0:</a:t>
            </a:r>
            <a:r>
              <a:rPr lang="en-US" altLang="zh-CN" kern="100" dirty="0">
                <a:solidFill>
                  <a:srgbClr val="0070C0"/>
                </a:solidFill>
                <a:latin typeface="Times New Roman" panose="02020603050405020304" pitchFamily="18" charset="0"/>
                <a:ea typeface="宋体" panose="02010600030101010101" pitchFamily="2" charset="-122"/>
              </a:rPr>
              <a:t> </a:t>
            </a:r>
            <a:endParaRPr lang="zh-CN" altLang="zh-CN" kern="100" dirty="0">
              <a:solidFill>
                <a:srgbClr val="0070C0"/>
              </a:solidFill>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return False</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 </a:t>
            </a:r>
            <a:r>
              <a:rPr lang="x-none" altLang="zh-CN" kern="100" dirty="0">
                <a:latin typeface="宋体" panose="02010600030101010101" pitchFamily="2" charset="-122"/>
                <a:ea typeface="宋体" panose="02010600030101010101" pitchFamily="2" charset="-122"/>
              </a:rPr>
              <a:t>基因以</a:t>
            </a:r>
            <a:r>
              <a:rPr lang="x-none" altLang="zh-CN" kern="100" dirty="0">
                <a:latin typeface="Times New Roman" panose="02020603050405020304" pitchFamily="18" charset="0"/>
                <a:ea typeface="宋体" panose="02010600030101010101" pitchFamily="2" charset="-122"/>
              </a:rPr>
              <a:t>ATG</a:t>
            </a:r>
            <a:r>
              <a:rPr lang="x-none" altLang="zh-CN" kern="100" dirty="0">
                <a:latin typeface="宋体" panose="02010600030101010101" pitchFamily="2" charset="-122"/>
                <a:ea typeface="宋体" panose="02010600030101010101" pitchFamily="2" charset="-122"/>
              </a:rPr>
              <a:t>开始</a:t>
            </a:r>
            <a:r>
              <a:rPr lang="x-none" altLang="zh-CN" kern="100" dirty="0">
                <a:latin typeface="Times New Roman" panose="02020603050405020304" pitchFamily="18" charset="0"/>
                <a:ea typeface="宋体" panose="02010600030101010101" pitchFamily="2" charset="-122"/>
              </a:rPr>
              <a:t>, </a:t>
            </a:r>
            <a:r>
              <a:rPr lang="x-none" altLang="zh-CN" kern="100" dirty="0">
                <a:latin typeface="宋体" panose="02010600030101010101" pitchFamily="2" charset="-122"/>
                <a:ea typeface="宋体" panose="02010600030101010101" pitchFamily="2" charset="-122"/>
              </a:rPr>
              <a:t>否则返回</a:t>
            </a:r>
            <a:r>
              <a:rPr lang="x-none" altLang="zh-CN" kern="100" dirty="0">
                <a:latin typeface="Times New Roman" panose="02020603050405020304" pitchFamily="18" charset="0"/>
                <a:ea typeface="宋体" panose="02010600030101010101" pitchFamily="2" charset="-122"/>
              </a:rPr>
              <a:t>Fasle</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if not dna.startswith('ATG'):</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return False</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a:t>
            </a:r>
            <a:r>
              <a:rPr lang="x-none" altLang="zh-CN" kern="100" dirty="0">
                <a:latin typeface="宋体" panose="02010600030101010101" pitchFamily="2" charset="-122"/>
                <a:ea typeface="宋体" panose="02010600030101010101" pitchFamily="2" charset="-122"/>
              </a:rPr>
              <a:t>基因以</a:t>
            </a:r>
            <a:r>
              <a:rPr lang="x-none" altLang="zh-CN" kern="100" dirty="0">
                <a:latin typeface="Times New Roman" panose="02020603050405020304" pitchFamily="18" charset="0"/>
                <a:ea typeface="宋体" panose="02010600030101010101" pitchFamily="2" charset="-122"/>
              </a:rPr>
              <a:t>TAG</a:t>
            </a:r>
            <a:r>
              <a:rPr lang="x-none" altLang="zh-CN" kern="100" dirty="0">
                <a:latin typeface="宋体" panose="02010600030101010101" pitchFamily="2" charset="-122"/>
                <a:ea typeface="宋体" panose="02010600030101010101" pitchFamily="2" charset="-122"/>
              </a:rPr>
              <a:t>、</a:t>
            </a:r>
            <a:r>
              <a:rPr lang="x-none" altLang="zh-CN" kern="100" dirty="0">
                <a:latin typeface="Times New Roman" panose="02020603050405020304" pitchFamily="18" charset="0"/>
                <a:ea typeface="宋体" panose="02010600030101010101" pitchFamily="2" charset="-122"/>
              </a:rPr>
              <a:t>TAA</a:t>
            </a:r>
            <a:r>
              <a:rPr lang="x-none" altLang="zh-CN" kern="100" dirty="0">
                <a:latin typeface="宋体" panose="02010600030101010101" pitchFamily="2" charset="-122"/>
                <a:ea typeface="宋体" panose="02010600030101010101" pitchFamily="2" charset="-122"/>
              </a:rPr>
              <a:t>或者</a:t>
            </a:r>
            <a:r>
              <a:rPr lang="x-none" altLang="zh-CN" kern="100" dirty="0">
                <a:latin typeface="Times New Roman" panose="02020603050405020304" pitchFamily="18" charset="0"/>
                <a:ea typeface="宋体" panose="02010600030101010101" pitchFamily="2" charset="-122"/>
              </a:rPr>
              <a:t>TGA</a:t>
            </a:r>
            <a:r>
              <a:rPr lang="x-none" altLang="zh-CN" kern="100" dirty="0">
                <a:latin typeface="宋体" panose="02010600030101010101" pitchFamily="2" charset="-122"/>
                <a:ea typeface="宋体" panose="02010600030101010101" pitchFamily="2" charset="-122"/>
              </a:rPr>
              <a:t>结束</a:t>
            </a:r>
            <a:r>
              <a:rPr lang="x-none" altLang="zh-CN" kern="100" dirty="0">
                <a:latin typeface="Times New Roman" panose="02020603050405020304" pitchFamily="18" charset="0"/>
                <a:ea typeface="宋体" panose="02010600030101010101" pitchFamily="2" charset="-122"/>
              </a:rPr>
              <a:t>, </a:t>
            </a:r>
            <a:r>
              <a:rPr lang="x-none" altLang="zh-CN" kern="100" dirty="0">
                <a:latin typeface="宋体" panose="02010600030101010101" pitchFamily="2" charset="-122"/>
                <a:ea typeface="宋体" panose="02010600030101010101" pitchFamily="2" charset="-122"/>
              </a:rPr>
              <a:t>否则返回</a:t>
            </a:r>
            <a:r>
              <a:rPr lang="x-none" altLang="zh-CN" kern="100" dirty="0">
                <a:latin typeface="Times New Roman" panose="02020603050405020304" pitchFamily="18" charset="0"/>
                <a:ea typeface="宋体" panose="02010600030101010101" pitchFamily="2" charset="-122"/>
              </a:rPr>
              <a:t>Fasle</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if dna[-3:] not in ('TAG', 'TAA', 'TGA'):</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return False</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a:t>
            </a:r>
            <a:r>
              <a:rPr lang="x-none" altLang="zh-CN" kern="100" dirty="0">
                <a:latin typeface="宋体" panose="02010600030101010101" pitchFamily="2" charset="-122"/>
                <a:ea typeface="宋体" panose="02010600030101010101" pitchFamily="2" charset="-122"/>
              </a:rPr>
              <a:t>基因中间部分不包括密码子</a:t>
            </a:r>
            <a:r>
              <a:rPr lang="x-none" altLang="zh-CN" kern="100" dirty="0">
                <a:latin typeface="Times New Roman" panose="02020603050405020304" pitchFamily="18" charset="0"/>
                <a:ea typeface="宋体" panose="02010600030101010101" pitchFamily="2" charset="-122"/>
              </a:rPr>
              <a:t>TAG</a:t>
            </a:r>
            <a:r>
              <a:rPr lang="x-none" altLang="zh-CN" kern="100" dirty="0">
                <a:latin typeface="宋体" panose="02010600030101010101" pitchFamily="2" charset="-122"/>
                <a:ea typeface="宋体" panose="02010600030101010101" pitchFamily="2" charset="-122"/>
              </a:rPr>
              <a:t>、</a:t>
            </a:r>
            <a:r>
              <a:rPr lang="x-none" altLang="zh-CN" kern="100" dirty="0">
                <a:latin typeface="Times New Roman" panose="02020603050405020304" pitchFamily="18" charset="0"/>
                <a:ea typeface="宋体" panose="02010600030101010101" pitchFamily="2" charset="-122"/>
              </a:rPr>
              <a:t>TAA</a:t>
            </a:r>
            <a:r>
              <a:rPr lang="x-none" altLang="zh-CN" kern="100" dirty="0">
                <a:latin typeface="宋体" panose="02010600030101010101" pitchFamily="2" charset="-122"/>
                <a:ea typeface="宋体" panose="02010600030101010101" pitchFamily="2" charset="-122"/>
              </a:rPr>
              <a:t>或者</a:t>
            </a:r>
            <a:r>
              <a:rPr lang="x-none" altLang="zh-CN" kern="100" dirty="0">
                <a:latin typeface="Times New Roman" panose="02020603050405020304" pitchFamily="18" charset="0"/>
                <a:ea typeface="宋体" panose="02010600030101010101" pitchFamily="2" charset="-122"/>
              </a:rPr>
              <a:t>TGA</a:t>
            </a:r>
            <a:r>
              <a:rPr lang="x-none" altLang="zh-CN" kern="100" dirty="0">
                <a:latin typeface="宋体" panose="02010600030101010101" pitchFamily="2" charset="-122"/>
                <a:ea typeface="宋体" panose="02010600030101010101" pitchFamily="2" charset="-122"/>
              </a:rPr>
              <a:t>，否则返回</a:t>
            </a:r>
            <a:r>
              <a:rPr lang="x-none" altLang="zh-CN" kern="100" dirty="0">
                <a:latin typeface="Times New Roman" panose="02020603050405020304" pitchFamily="18" charset="0"/>
                <a:ea typeface="宋体" panose="02010600030101010101" pitchFamily="2" charset="-122"/>
              </a:rPr>
              <a:t>False</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for i in range(3,len(dna)-3,3):</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if dna[i:i+3] in ('TAG', 'TAA', 'TGA'):</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return False</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return True</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if __name__ == "__main__":</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filename = "gene.txt"</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for </a:t>
            </a:r>
            <a:r>
              <a:rPr lang="x-none" altLang="zh-CN" b="1" kern="100" dirty="0">
                <a:solidFill>
                  <a:srgbClr val="FF0000"/>
                </a:solidFill>
                <a:latin typeface="Times New Roman" panose="02020603050405020304" pitchFamily="18" charset="0"/>
                <a:ea typeface="宋体" panose="02010600030101010101" pitchFamily="2" charset="-122"/>
              </a:rPr>
              <a:t>lineno, line in enumerate(open(filename,"r"</a:t>
            </a:r>
            <a:r>
              <a:rPr lang="x-none" altLang="zh-CN" kern="100" dirty="0">
                <a:latin typeface="Times New Roman" panose="02020603050405020304" pitchFamily="18" charset="0"/>
                <a:ea typeface="宋体" panose="02010600030101010101" pitchFamily="2" charset="-122"/>
              </a:rPr>
              <a:t>)):</a:t>
            </a:r>
            <a:r>
              <a:rPr lang="en-US" altLang="zh-CN" kern="100" dirty="0">
                <a:latin typeface="Times New Roman" panose="02020603050405020304" pitchFamily="18" charset="0"/>
                <a:ea typeface="宋体" panose="02010600030101010101" pitchFamily="2" charset="-122"/>
              </a:rPr>
              <a:t> # 176</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if isPotentialGene(line.strip()):</a:t>
            </a:r>
            <a:endParaRPr lang="zh-CN" altLang="zh-CN"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kern="100" dirty="0">
                <a:latin typeface="Times New Roman" panose="02020603050405020304" pitchFamily="18" charset="0"/>
                <a:ea typeface="宋体" panose="02010600030101010101" pitchFamily="2" charset="-122"/>
              </a:rPr>
              <a:t>            print("{0}:{1}".format(</a:t>
            </a:r>
            <a:r>
              <a:rPr lang="x-none" altLang="zh-CN" kern="100" dirty="0">
                <a:solidFill>
                  <a:srgbClr val="FF0000"/>
                </a:solidFill>
                <a:latin typeface="Times New Roman" panose="02020603050405020304" pitchFamily="18" charset="0"/>
                <a:ea typeface="宋体" panose="02010600030101010101" pitchFamily="2" charset="-122"/>
              </a:rPr>
              <a:t>lineno+</a:t>
            </a:r>
            <a:r>
              <a:rPr lang="x-none" altLang="zh-CN" kern="100" dirty="0">
                <a:latin typeface="Times New Roman" panose="02020603050405020304" pitchFamily="18" charset="0"/>
                <a:ea typeface="宋体" panose="02010600030101010101" pitchFamily="2" charset="-122"/>
              </a:rPr>
              <a:t>1, line.strip()))</a:t>
            </a:r>
            <a:endParaRPr lang="zh-CN" altLang="zh-CN" kern="100" dirty="0">
              <a:latin typeface="Times New Roman" panose="02020603050405020304" pitchFamily="18" charset="0"/>
              <a:ea typeface="宋体" panose="02010600030101010101" pitchFamily="2" charset="-122"/>
            </a:endParaRPr>
          </a:p>
        </p:txBody>
      </p:sp>
      <p:sp>
        <p:nvSpPr>
          <p:cNvPr id="3" name="矩形 2"/>
          <p:cNvSpPr/>
          <p:nvPr/>
        </p:nvSpPr>
        <p:spPr>
          <a:xfrm>
            <a:off x="1271588" y="115888"/>
            <a:ext cx="5716630" cy="523220"/>
          </a:xfrm>
          <a:prstGeom prst="rect">
            <a:avLst/>
          </a:prstGeom>
        </p:spPr>
        <p:txBody>
          <a:bodyPr wrap="none">
            <a:spAutoFit/>
          </a:bodyPr>
          <a:lstStyle/>
          <a:p>
            <a:pPr>
              <a:defRPr/>
            </a:pPr>
            <a:r>
              <a:rPr lang="zh-CN" altLang="zh-CN" sz="2800" kern="100" dirty="0" smtClean="0">
                <a:latin typeface="Times New Roman" panose="02020603050405020304" pitchFamily="18" charset="0"/>
                <a:ea typeface="宋体" panose="02010600030101010101" pitchFamily="2" charset="-122"/>
                <a:cs typeface="Times New Roman" panose="02020603050405020304" pitchFamily="18" charset="0"/>
              </a:rPr>
              <a:t>基因</a:t>
            </a:r>
            <a:r>
              <a:rPr lang="zh-CN" altLang="zh-CN" sz="2800" kern="100" dirty="0">
                <a:latin typeface="Times New Roman" panose="02020603050405020304" pitchFamily="18" charset="0"/>
                <a:ea typeface="宋体" panose="02010600030101010101" pitchFamily="2" charset="-122"/>
                <a:cs typeface="Times New Roman" panose="02020603050405020304" pitchFamily="18" charset="0"/>
              </a:rPr>
              <a:t>预测示例程序（</a:t>
            </a:r>
            <a:r>
              <a:rPr lang="en-US" altLang="zh-CN" sz="2800" kern="100" dirty="0">
                <a:latin typeface="Times New Roman" panose="02020603050405020304" pitchFamily="18" charset="0"/>
                <a:ea typeface="宋体" panose="02010600030101010101" pitchFamily="2" charset="-122"/>
              </a:rPr>
              <a:t>gene_scan.py</a:t>
            </a:r>
            <a:r>
              <a:rPr lang="zh-CN" altLang="zh-CN" sz="28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dirty="0"/>
          </a:p>
        </p:txBody>
      </p:sp>
    </p:spTree>
    <p:extLst>
      <p:ext uri="{BB962C8B-B14F-4D97-AF65-F5344CB8AC3E}">
        <p14:creationId xmlns:p14="http://schemas.microsoft.com/office/powerpoint/2010/main" val="4128061086"/>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noChangeArrowheads="1"/>
          </p:cNvSpPr>
          <p:nvPr>
            <p:ph type="title"/>
          </p:nvPr>
        </p:nvSpPr>
        <p:spPr>
          <a:xfrm>
            <a:off x="937154" y="0"/>
            <a:ext cx="9602787" cy="1049337"/>
          </a:xfrm>
        </p:spPr>
        <p:txBody>
          <a:bodyPr/>
          <a:lstStyle/>
          <a:p>
            <a:pPr eaLnBrk="1" hangingPunct="1"/>
            <a:r>
              <a:rPr lang="zh-CN" altLang="zh-CN" smtClean="0">
                <a:ea typeface="宋体" panose="02010600030101010101" pitchFamily="2" charset="-122"/>
              </a:rPr>
              <a:t>字符串简单加密和解密</a:t>
            </a:r>
            <a:endParaRPr lang="zh-CN" altLang="en-US" smtClean="0">
              <a:ea typeface="宋体" panose="02010600030101010101" pitchFamily="2" charset="-122"/>
            </a:endParaRPr>
          </a:p>
        </p:txBody>
      </p:sp>
      <p:sp>
        <p:nvSpPr>
          <p:cNvPr id="100355" name="内容占位符 2"/>
          <p:cNvSpPr>
            <a:spLocks noGrp="1" noChangeArrowheads="1"/>
          </p:cNvSpPr>
          <p:nvPr>
            <p:ph idx="1"/>
          </p:nvPr>
        </p:nvSpPr>
        <p:spPr/>
        <p:txBody>
          <a:bodyPr/>
          <a:lstStyle/>
          <a:p>
            <a:pPr eaLnBrk="1" hangingPunct="1"/>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p:txBody>
      </p:sp>
      <p:pic>
        <p:nvPicPr>
          <p:cNvPr id="10035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7154" y="1549400"/>
            <a:ext cx="10080625"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7074925"/>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256" y="1238250"/>
            <a:ext cx="8713788" cy="5016500"/>
          </a:xfrm>
          <a:prstGeom prst="rect">
            <a:avLst/>
          </a:prstGeom>
          <a:ln>
            <a:solidFill>
              <a:srgbClr val="FF0000"/>
            </a:solidFill>
          </a:ln>
        </p:spPr>
        <p:txBody>
          <a:bodyPr>
            <a:spAutoFit/>
          </a:bodyPr>
          <a:lstStyle/>
          <a:p>
            <a:pPr marL="400050" algn="just">
              <a:spcAft>
                <a:spcPts val="0"/>
              </a:spcAft>
              <a:defRPr/>
            </a:pPr>
            <a:r>
              <a:rPr lang="x-none" altLang="zh-CN" sz="2000" kern="100" dirty="0">
                <a:solidFill>
                  <a:srgbClr val="FF0000"/>
                </a:solidFill>
                <a:latin typeface="Times New Roman" panose="02020603050405020304" pitchFamily="18" charset="0"/>
                <a:ea typeface="宋体" panose="02010600030101010101" pitchFamily="2" charset="-122"/>
              </a:rPr>
              <a:t>from itertools import cycle</a:t>
            </a:r>
            <a:endParaRPr lang="zh-CN" altLang="zh-CN" sz="2000" kern="100" dirty="0">
              <a:solidFill>
                <a:srgbClr val="FF0000"/>
              </a:solidFill>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def crypt(text, key):</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    result = []</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    keys = </a:t>
            </a:r>
            <a:r>
              <a:rPr lang="x-none" altLang="zh-CN" sz="2000" kern="100" dirty="0">
                <a:solidFill>
                  <a:srgbClr val="FF0000"/>
                </a:solidFill>
                <a:latin typeface="Times New Roman" panose="02020603050405020304" pitchFamily="18" charset="0"/>
                <a:ea typeface="宋体" panose="02010600030101010101" pitchFamily="2" charset="-122"/>
              </a:rPr>
              <a:t>cycle(key)</a:t>
            </a:r>
            <a:r>
              <a:rPr lang="en-US" altLang="zh-CN" sz="2000" kern="100" dirty="0">
                <a:solidFill>
                  <a:srgbClr val="FF0000"/>
                </a:solidFill>
                <a:latin typeface="Times New Roman" panose="02020603050405020304" pitchFamily="18" charset="0"/>
                <a:ea typeface="宋体" panose="02010600030101010101" pitchFamily="2" charset="-122"/>
              </a:rPr>
              <a:t>  #</a:t>
            </a:r>
            <a:r>
              <a:rPr lang="zh-CN" altLang="en-US" sz="2000" kern="100" dirty="0">
                <a:solidFill>
                  <a:srgbClr val="FF0000"/>
                </a:solidFill>
                <a:latin typeface="Times New Roman" panose="02020603050405020304" pitchFamily="18" charset="0"/>
                <a:ea typeface="宋体" panose="02010600030101010101" pitchFamily="2" charset="-122"/>
              </a:rPr>
              <a:t>重复序列元素，循环字符串</a:t>
            </a:r>
            <a:endParaRPr lang="zh-CN" altLang="zh-CN" sz="2000" kern="100" dirty="0">
              <a:solidFill>
                <a:srgbClr val="FF0000"/>
              </a:solidFill>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    for ch in text:</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        result.append(chr(</a:t>
            </a:r>
            <a:r>
              <a:rPr lang="x-none" altLang="zh-CN" sz="2000" kern="100" dirty="0">
                <a:solidFill>
                  <a:srgbClr val="FF0000"/>
                </a:solidFill>
                <a:latin typeface="Times New Roman" panose="02020603050405020304" pitchFamily="18" charset="0"/>
                <a:ea typeface="宋体" panose="02010600030101010101" pitchFamily="2" charset="-122"/>
              </a:rPr>
              <a:t>ord(ch</a:t>
            </a:r>
            <a:r>
              <a:rPr lang="x-none" altLang="zh-CN" sz="2000" kern="100" dirty="0">
                <a:latin typeface="Times New Roman" panose="02020603050405020304" pitchFamily="18" charset="0"/>
                <a:ea typeface="宋体" panose="02010600030101010101" pitchFamily="2" charset="-122"/>
              </a:rPr>
              <a:t>)^ord(next(keys))))</a:t>
            </a:r>
            <a:r>
              <a:rPr lang="en-US" altLang="zh-CN" sz="2000" kern="100" dirty="0">
                <a:latin typeface="Times New Roman" panose="02020603050405020304" pitchFamily="18" charset="0"/>
                <a:ea typeface="宋体" panose="02010600030101010101" pitchFamily="2" charset="-122"/>
              </a:rPr>
              <a:t>#P68</a:t>
            </a:r>
            <a:r>
              <a:rPr lang="zh-CN" altLang="en-US" sz="2000" kern="100" dirty="0">
                <a:latin typeface="Times New Roman" panose="02020603050405020304" pitchFamily="18" charset="0"/>
                <a:ea typeface="宋体" panose="02010600030101010101" pitchFamily="2" charset="-122"/>
              </a:rPr>
              <a:t>，字符转为</a:t>
            </a:r>
            <a:r>
              <a:rPr lang="en-US" altLang="zh-CN" sz="2000" kern="100" dirty="0">
                <a:latin typeface="Times New Roman" panose="02020603050405020304" pitchFamily="18" charset="0"/>
                <a:ea typeface="宋体" panose="02010600030101010101" pitchFamily="2" charset="-122"/>
              </a:rPr>
              <a:t>Unicode</a:t>
            </a:r>
            <a:r>
              <a:rPr lang="zh-CN" altLang="en-US" sz="2000" kern="100" dirty="0">
                <a:latin typeface="Times New Roman" panose="02020603050405020304" pitchFamily="18" charset="0"/>
                <a:ea typeface="宋体" panose="02010600030101010101" pitchFamily="2" charset="-122"/>
              </a:rPr>
              <a:t>码</a:t>
            </a:r>
            <a:endParaRPr lang="en-US"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    return ''.join(result)</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a:t>
            </a:r>
            <a:r>
              <a:rPr lang="x-none" altLang="zh-CN" sz="2000" kern="100" dirty="0">
                <a:latin typeface="宋体" panose="02010600030101010101" pitchFamily="2" charset="-122"/>
                <a:ea typeface="宋体" panose="02010600030101010101" pitchFamily="2" charset="-122"/>
              </a:rPr>
              <a:t>测试代码</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if __name__=='__main__':</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    plain = 'The quick brown fox jumps over the lazy dog'</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    key = 'Python_1'</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    print('</a:t>
            </a:r>
            <a:r>
              <a:rPr lang="x-none" altLang="zh-CN" sz="2000" kern="100" dirty="0">
                <a:latin typeface="宋体" panose="02010600030101010101" pitchFamily="2" charset="-122"/>
                <a:ea typeface="宋体" panose="02010600030101010101" pitchFamily="2" charset="-122"/>
              </a:rPr>
              <a:t>加密前明文：</a:t>
            </a:r>
            <a:r>
              <a:rPr lang="x-none" altLang="zh-CN" sz="2000" kern="100" dirty="0">
                <a:latin typeface="Times New Roman" panose="02020603050405020304" pitchFamily="18" charset="0"/>
                <a:ea typeface="宋体" panose="02010600030101010101" pitchFamily="2" charset="-122"/>
              </a:rPr>
              <a:t>{}'.format(plain))</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    encrypted = crypt(plain, key)</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    print('</a:t>
            </a:r>
            <a:r>
              <a:rPr lang="x-none" altLang="zh-CN" sz="2000" kern="100" dirty="0">
                <a:latin typeface="宋体" panose="02010600030101010101" pitchFamily="2" charset="-122"/>
                <a:ea typeface="宋体" panose="02010600030101010101" pitchFamily="2" charset="-122"/>
              </a:rPr>
              <a:t>加密后密文：</a:t>
            </a:r>
            <a:r>
              <a:rPr lang="x-none" altLang="zh-CN" sz="2000" kern="100" dirty="0">
                <a:latin typeface="Times New Roman" panose="02020603050405020304" pitchFamily="18" charset="0"/>
                <a:ea typeface="宋体" panose="02010600030101010101" pitchFamily="2" charset="-122"/>
              </a:rPr>
              <a:t>{}'.format(encrypted))</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    decrypted = crypt(encrypted, key)</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    print('</a:t>
            </a:r>
            <a:r>
              <a:rPr lang="x-none" altLang="zh-CN" sz="2000" kern="100" dirty="0">
                <a:latin typeface="宋体" panose="02010600030101010101" pitchFamily="2" charset="-122"/>
                <a:ea typeface="宋体" panose="02010600030101010101" pitchFamily="2" charset="-122"/>
              </a:rPr>
              <a:t>解密后明文：</a:t>
            </a:r>
            <a:r>
              <a:rPr lang="x-none" altLang="zh-CN" sz="2000" kern="100" dirty="0">
                <a:latin typeface="Times New Roman" panose="02020603050405020304" pitchFamily="18" charset="0"/>
                <a:ea typeface="宋体" panose="02010600030101010101" pitchFamily="2" charset="-122"/>
              </a:rPr>
              <a:t>{}'.format(decrypted))</a:t>
            </a:r>
            <a:endParaRPr lang="zh-CN" altLang="zh-CN" sz="2000" kern="100" dirty="0">
              <a:latin typeface="Times New Roman" panose="02020603050405020304" pitchFamily="18" charset="0"/>
              <a:ea typeface="宋体" panose="02010600030101010101" pitchFamily="2" charset="-122"/>
            </a:endParaRPr>
          </a:p>
        </p:txBody>
      </p:sp>
      <p:sp>
        <p:nvSpPr>
          <p:cNvPr id="101380" name="矩形 2"/>
          <p:cNvSpPr>
            <a:spLocks noChangeArrowheads="1"/>
          </p:cNvSpPr>
          <p:nvPr/>
        </p:nvSpPr>
        <p:spPr bwMode="auto">
          <a:xfrm>
            <a:off x="1055688" y="96838"/>
            <a:ext cx="59298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zh-CN" sz="2800" dirty="0" smtClean="0"/>
              <a:t>字符串</a:t>
            </a:r>
            <a:r>
              <a:rPr lang="zh-CN" altLang="zh-CN" sz="2800" dirty="0"/>
              <a:t>简单加密和解密（</a:t>
            </a:r>
            <a:r>
              <a:rPr lang="en-US" altLang="zh-CN" sz="2800" dirty="0"/>
              <a:t>crypt.py</a:t>
            </a:r>
            <a:r>
              <a:rPr lang="zh-CN" altLang="zh-CN" sz="2800" dirty="0"/>
              <a:t>）</a:t>
            </a:r>
            <a:endParaRPr lang="zh-CN" altLang="en-US" sz="2800" dirty="0"/>
          </a:p>
        </p:txBody>
      </p:sp>
    </p:spTree>
    <p:extLst>
      <p:ext uri="{BB962C8B-B14F-4D97-AF65-F5344CB8AC3E}">
        <p14:creationId xmlns:p14="http://schemas.microsoft.com/office/powerpoint/2010/main" val="3452419468"/>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8.1.1  </a:t>
            </a:r>
            <a:r>
              <a:rPr lang="zh-CN" altLang="en-US"/>
              <a:t>正则表达式基本语法</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a:t>
            </a:fld>
            <a:endParaRPr lang="zh-CN" altLang="en-US"/>
          </a:p>
        </p:txBody>
      </p:sp>
      <p:graphicFrame>
        <p:nvGraphicFramePr>
          <p:cNvPr id="3" name="表格 -1"/>
          <p:cNvGraphicFramePr/>
          <p:nvPr>
            <p:extLst>
              <p:ext uri="{D42A27DB-BD31-4B8C-83A1-F6EECF244321}">
                <p14:modId xmlns:p14="http://schemas.microsoft.com/office/powerpoint/2010/main" val="2291148195"/>
              </p:ext>
            </p:extLst>
          </p:nvPr>
        </p:nvGraphicFramePr>
        <p:xfrm>
          <a:off x="830580" y="1357630"/>
          <a:ext cx="9478010" cy="4693933"/>
        </p:xfrm>
        <a:graphic>
          <a:graphicData uri="http://schemas.openxmlformats.org/drawingml/2006/table">
            <a:tbl>
              <a:tblPr firstRow="1" bandRow="1">
                <a:tableStyleId>{5940675A-B579-460E-94D1-54222C63F5DA}</a:tableStyleId>
              </a:tblPr>
              <a:tblGrid>
                <a:gridCol w="842645"/>
                <a:gridCol w="8635365"/>
              </a:tblGrid>
              <a:tr h="221615">
                <a:tc>
                  <a:txBody>
                    <a:bodyPr/>
                    <a:lstStyle/>
                    <a:p>
                      <a:pPr marL="0" indent="0" algn="ctr">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元字符</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0980">
                <a:tc>
                  <a:txBody>
                    <a:bodyPr/>
                    <a:lstStyle/>
                    <a:p>
                      <a:pPr marL="0" indent="0" algn="ctr">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匹配</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除换行符</a:t>
                      </a:r>
                      <a:r>
                        <a:rPr lang="zh-CN" altLang="en-US" sz="1800" b="1" u="none" dirty="0">
                          <a:latin typeface="宋体" panose="02010600030101010101" pitchFamily="2" charset="-122"/>
                          <a:ea typeface="宋体" panose="02010600030101010101" pitchFamily="2" charset="-122"/>
                          <a:cs typeface="宋体" panose="02010600030101010101" pitchFamily="2" charset="-122"/>
                        </a:rPr>
                        <a:t>以外的任意</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单个</a:t>
                      </a:r>
                      <a:r>
                        <a:rPr lang="zh-CN" altLang="en-US" sz="1800" b="1" u="none" dirty="0">
                          <a:latin typeface="宋体" panose="02010600030101010101" pitchFamily="2" charset="-122"/>
                          <a:ea typeface="宋体" panose="02010600030101010101" pitchFamily="2" charset="-122"/>
                          <a:cs typeface="宋体" panose="02010600030101010101" pitchFamily="2" charset="-122"/>
                        </a:rPr>
                        <a:t>字符</a:t>
                      </a:r>
                    </a:p>
                  </a:txBody>
                  <a:tcPr marL="71755"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43840">
                <a:tc>
                  <a:txBody>
                    <a:bodyPr/>
                    <a:lstStyle/>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匹配位于</a:t>
                      </a:r>
                      <a:r>
                        <a:rPr lang="en-US" altLang="zh-CN" sz="1800" b="1" u="none" dirty="0">
                          <a:latin typeface="宋体" panose="02010600030101010101" pitchFamily="2" charset="-122"/>
                          <a:ea typeface="宋体" panose="02010600030101010101" pitchFamily="2" charset="-122"/>
                          <a:cs typeface="宋体" panose="02010600030101010101" pitchFamily="2" charset="-122"/>
                        </a:rPr>
                        <a:t>*</a:t>
                      </a:r>
                      <a:r>
                        <a:rPr lang="zh-CN" altLang="en-US" sz="1800" b="1" u="none" dirty="0">
                          <a:latin typeface="宋体" panose="02010600030101010101" pitchFamily="2" charset="-122"/>
                          <a:ea typeface="宋体" panose="02010600030101010101" pitchFamily="2" charset="-122"/>
                          <a:cs typeface="宋体" panose="02010600030101010101" pitchFamily="2" charset="-122"/>
                        </a:rPr>
                        <a:t>之前的字符或子模式的</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0</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次或多次</a:t>
                      </a:r>
                      <a:r>
                        <a:rPr lang="zh-CN" altLang="en-US" sz="1800" b="1" u="none" dirty="0">
                          <a:latin typeface="宋体" panose="02010600030101010101" pitchFamily="2" charset="-122"/>
                          <a:ea typeface="宋体" panose="02010600030101010101" pitchFamily="2" charset="-122"/>
                          <a:cs typeface="宋体" panose="02010600030101010101" pitchFamily="2" charset="-122"/>
                        </a:rPr>
                        <a:t>出现</a:t>
                      </a:r>
                    </a:p>
                  </a:txBody>
                  <a:tcPr marL="71755"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1615">
                <a:tc>
                  <a:txBody>
                    <a:bodyPr/>
                    <a:lstStyle/>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匹配位于</a:t>
                      </a:r>
                      <a:r>
                        <a:rPr lang="en-US" altLang="zh-CN" sz="1800" b="1" u="none" dirty="0">
                          <a:latin typeface="宋体" panose="02010600030101010101" pitchFamily="2" charset="-122"/>
                          <a:ea typeface="宋体" panose="02010600030101010101" pitchFamily="2" charset="-122"/>
                          <a:cs typeface="宋体" panose="02010600030101010101" pitchFamily="2" charset="-122"/>
                        </a:rPr>
                        <a:t>+</a:t>
                      </a:r>
                      <a:r>
                        <a:rPr lang="zh-CN" altLang="en-US" sz="1800" b="1" u="none" dirty="0">
                          <a:latin typeface="宋体" panose="02010600030101010101" pitchFamily="2" charset="-122"/>
                          <a:ea typeface="宋体" panose="02010600030101010101" pitchFamily="2" charset="-122"/>
                          <a:cs typeface="宋体" panose="02010600030101010101" pitchFamily="2" charset="-122"/>
                        </a:rPr>
                        <a:t>之前的字符或子模式的</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次或多次</a:t>
                      </a:r>
                      <a:r>
                        <a:rPr lang="zh-CN" altLang="en-US" sz="1800" b="1" u="none" dirty="0">
                          <a:latin typeface="宋体" panose="02010600030101010101" pitchFamily="2" charset="-122"/>
                          <a:ea typeface="宋体" panose="02010600030101010101" pitchFamily="2" charset="-122"/>
                          <a:cs typeface="宋体" panose="02010600030101010101" pitchFamily="2" charset="-122"/>
                        </a:rPr>
                        <a:t>出现</a:t>
                      </a:r>
                    </a:p>
                  </a:txBody>
                  <a:tcPr marL="71755"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0980">
                <a:tc>
                  <a:txBody>
                    <a:bodyPr/>
                    <a:lstStyle/>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在</a:t>
                      </a:r>
                      <a:r>
                        <a:rPr lang="en-US" altLang="zh-CN" sz="1800" b="1" u="none" dirty="0">
                          <a:latin typeface="宋体" panose="02010600030101010101" pitchFamily="2" charset="-122"/>
                          <a:ea typeface="宋体" panose="02010600030101010101" pitchFamily="2" charset="-122"/>
                          <a:cs typeface="宋体" panose="02010600030101010101" pitchFamily="2" charset="-122"/>
                        </a:rPr>
                        <a:t>[]</a:t>
                      </a:r>
                      <a:r>
                        <a:rPr lang="zh-CN" altLang="en-US" sz="1800" b="1" u="none" dirty="0">
                          <a:latin typeface="宋体" panose="02010600030101010101" pitchFamily="2" charset="-122"/>
                          <a:ea typeface="宋体" panose="02010600030101010101" pitchFamily="2" charset="-122"/>
                          <a:cs typeface="宋体" panose="02010600030101010101" pitchFamily="2" charset="-122"/>
                        </a:rPr>
                        <a:t>之内用来表示</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范围</a:t>
                      </a:r>
                    </a:p>
                  </a:txBody>
                  <a:tcPr marL="71755"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1615">
                <a:tc>
                  <a:txBody>
                    <a:bodyPr/>
                    <a:lstStyle/>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匹配位于</a:t>
                      </a:r>
                      <a:r>
                        <a:rPr lang="en-US" altLang="zh-CN" sz="1800" b="1" u="none" dirty="0">
                          <a:latin typeface="宋体" panose="02010600030101010101" pitchFamily="2" charset="-122"/>
                          <a:ea typeface="宋体" panose="02010600030101010101" pitchFamily="2" charset="-122"/>
                          <a:cs typeface="宋体" panose="02010600030101010101" pitchFamily="2" charset="-122"/>
                        </a:rPr>
                        <a:t>|</a:t>
                      </a:r>
                      <a:r>
                        <a:rPr lang="zh-CN" altLang="en-US" sz="1800" b="1" u="none" dirty="0">
                          <a:latin typeface="宋体" panose="02010600030101010101" pitchFamily="2" charset="-122"/>
                          <a:ea typeface="宋体" panose="02010600030101010101" pitchFamily="2" charset="-122"/>
                          <a:cs typeface="宋体" panose="02010600030101010101" pitchFamily="2" charset="-122"/>
                        </a:rPr>
                        <a:t>之前</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或</a:t>
                      </a:r>
                      <a:r>
                        <a:rPr lang="zh-CN" altLang="en-US" sz="1800" b="1" u="none" dirty="0">
                          <a:latin typeface="宋体" panose="02010600030101010101" pitchFamily="2" charset="-122"/>
                          <a:ea typeface="宋体" panose="02010600030101010101" pitchFamily="2" charset="-122"/>
                          <a:cs typeface="宋体" panose="02010600030101010101" pitchFamily="2" charset="-122"/>
                        </a:rPr>
                        <a:t>之后的字符</a:t>
                      </a:r>
                    </a:p>
                  </a:txBody>
                  <a:tcPr marL="71755"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0980">
                <a:tc>
                  <a:txBody>
                    <a:bodyPr/>
                    <a:lstStyle/>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匹配行首，匹配以</a:t>
                      </a:r>
                      <a:r>
                        <a:rPr lang="en-US" altLang="zh-CN" sz="1800" b="1" u="none" dirty="0">
                          <a:latin typeface="宋体" panose="02010600030101010101" pitchFamily="2" charset="-122"/>
                          <a:ea typeface="宋体" panose="02010600030101010101" pitchFamily="2" charset="-122"/>
                          <a:cs typeface="宋体" panose="02010600030101010101" pitchFamily="2" charset="-122"/>
                        </a:rPr>
                        <a:t>^</a:t>
                      </a:r>
                      <a:r>
                        <a:rPr lang="zh-CN" altLang="en-US" sz="1800" b="1" u="none" dirty="0">
                          <a:latin typeface="宋体" panose="02010600030101010101" pitchFamily="2" charset="-122"/>
                          <a:ea typeface="宋体" panose="02010600030101010101" pitchFamily="2" charset="-122"/>
                          <a:cs typeface="宋体" panose="02010600030101010101" pitchFamily="2" charset="-122"/>
                        </a:rPr>
                        <a:t>后面的字符开头的字符串</a:t>
                      </a:r>
                    </a:p>
                  </a:txBody>
                  <a:tcPr marL="71755"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20">
                <a:tc>
                  <a:txBody>
                    <a:bodyPr/>
                    <a:lstStyle/>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匹配行尾，匹配以</a:t>
                      </a:r>
                      <a:r>
                        <a:rPr lang="en-US" altLang="zh-CN" sz="1800" b="1" u="none" dirty="0">
                          <a:latin typeface="宋体" panose="02010600030101010101" pitchFamily="2" charset="-122"/>
                          <a:ea typeface="宋体" panose="02010600030101010101" pitchFamily="2" charset="-122"/>
                          <a:cs typeface="宋体" panose="02010600030101010101" pitchFamily="2" charset="-122"/>
                        </a:rPr>
                        <a:t>$</a:t>
                      </a:r>
                      <a:r>
                        <a:rPr lang="zh-CN" altLang="en-US" sz="1800" b="1" u="none" dirty="0">
                          <a:latin typeface="宋体" panose="02010600030101010101" pitchFamily="2" charset="-122"/>
                          <a:ea typeface="宋体" panose="02010600030101010101" pitchFamily="2" charset="-122"/>
                          <a:cs typeface="宋体" panose="02010600030101010101" pitchFamily="2" charset="-122"/>
                        </a:rPr>
                        <a:t>之前的字符结束的字符串</a:t>
                      </a:r>
                    </a:p>
                  </a:txBody>
                  <a:tcPr marL="71755"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959485">
                <a:tc>
                  <a:txBody>
                    <a:bodyPr/>
                    <a:lstStyle/>
                    <a:p>
                      <a:pPr marL="0" indent="0" algn="ctr">
                        <a:buNone/>
                      </a:pPr>
                      <a:r>
                        <a:rPr lang="en-US" altLang="zh-CN" sz="18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匹配位于</a:t>
                      </a:r>
                      <a:r>
                        <a:rPr lang="en-US" altLang="zh-CN" sz="1800" b="1" u="none" dirty="0">
                          <a:latin typeface="宋体" panose="02010600030101010101" pitchFamily="2" charset="-122"/>
                          <a:ea typeface="宋体" panose="02010600030101010101" pitchFamily="2" charset="-122"/>
                          <a:cs typeface="宋体" panose="02010600030101010101" pitchFamily="2" charset="-122"/>
                        </a:rPr>
                        <a:t>?</a:t>
                      </a:r>
                      <a:r>
                        <a:rPr lang="zh-CN" altLang="en-US" sz="1800" b="1" u="none" dirty="0">
                          <a:latin typeface="宋体" panose="02010600030101010101" pitchFamily="2" charset="-122"/>
                          <a:ea typeface="宋体" panose="02010600030101010101" pitchFamily="2" charset="-122"/>
                          <a:cs typeface="宋体" panose="02010600030101010101" pitchFamily="2" charset="-122"/>
                        </a:rPr>
                        <a:t>之前的</a:t>
                      </a:r>
                      <a:r>
                        <a:rPr lang="en-US" altLang="zh-CN" sz="1800" b="1" u="none" dirty="0">
                          <a:latin typeface="宋体" panose="02010600030101010101" pitchFamily="2" charset="-122"/>
                          <a:ea typeface="宋体" panose="02010600030101010101" pitchFamily="2" charset="-122"/>
                          <a:cs typeface="宋体" panose="02010600030101010101" pitchFamily="2" charset="-122"/>
                        </a:rPr>
                        <a:t>0</a:t>
                      </a:r>
                      <a:r>
                        <a:rPr lang="zh-CN" altLang="en-US" sz="1800" b="1" u="none" dirty="0">
                          <a:latin typeface="宋体" panose="02010600030101010101" pitchFamily="2" charset="-122"/>
                          <a:ea typeface="宋体" panose="02010600030101010101" pitchFamily="2" charset="-122"/>
                          <a:cs typeface="宋体" panose="02010600030101010101" pitchFamily="2" charset="-122"/>
                        </a:rPr>
                        <a:t>个或</a:t>
                      </a:r>
                      <a:r>
                        <a:rPr lang="en-US" altLang="zh-CN" sz="1800" b="1" u="none" dirty="0">
                          <a:latin typeface="宋体" panose="02010600030101010101" pitchFamily="2" charset="-122"/>
                          <a:ea typeface="宋体" panose="02010600030101010101" pitchFamily="2" charset="-122"/>
                          <a:cs typeface="宋体" panose="02010600030101010101" pitchFamily="2" charset="-122"/>
                        </a:rPr>
                        <a:t>1</a:t>
                      </a:r>
                      <a:r>
                        <a:rPr lang="zh-CN" altLang="en-US" sz="1800" b="1" u="none" dirty="0">
                          <a:latin typeface="宋体" panose="02010600030101010101" pitchFamily="2" charset="-122"/>
                          <a:ea typeface="宋体" panose="02010600030101010101" pitchFamily="2" charset="-122"/>
                          <a:cs typeface="宋体" panose="02010600030101010101" pitchFamily="2" charset="-122"/>
                        </a:rPr>
                        <a:t>个字符。当此字符紧随任何其他限定符（</a:t>
                      </a:r>
                      <a:r>
                        <a:rPr lang="en-US" altLang="zh-CN" sz="1800" b="1" u="none" dirty="0">
                          <a:latin typeface="宋体" panose="02010600030101010101" pitchFamily="2" charset="-122"/>
                          <a:ea typeface="宋体" panose="02010600030101010101" pitchFamily="2" charset="-122"/>
                          <a:cs typeface="宋体" panose="02010600030101010101" pitchFamily="2" charset="-122"/>
                        </a:rPr>
                        <a:t>*</a:t>
                      </a:r>
                      <a:r>
                        <a:rPr lang="zh-CN" altLang="en-US" sz="1800" b="1" u="none" dirty="0">
                          <a:latin typeface="宋体" panose="02010600030101010101" pitchFamily="2" charset="-122"/>
                          <a:ea typeface="宋体" panose="02010600030101010101" pitchFamily="2" charset="-122"/>
                          <a:cs typeface="宋体" panose="02010600030101010101" pitchFamily="2" charset="-122"/>
                        </a:rPr>
                        <a:t>、</a:t>
                      </a:r>
                      <a:r>
                        <a:rPr lang="en-US" altLang="zh-CN" sz="1800" b="1" u="none" dirty="0">
                          <a:latin typeface="宋体" panose="02010600030101010101" pitchFamily="2" charset="-122"/>
                          <a:ea typeface="宋体" panose="02010600030101010101" pitchFamily="2" charset="-122"/>
                          <a:cs typeface="宋体" panose="02010600030101010101" pitchFamily="2" charset="-122"/>
                        </a:rPr>
                        <a:t>+</a:t>
                      </a:r>
                      <a:r>
                        <a:rPr lang="zh-CN" altLang="en-US" sz="1800" b="1" u="none" dirty="0">
                          <a:latin typeface="宋体" panose="02010600030101010101" pitchFamily="2" charset="-122"/>
                          <a:ea typeface="宋体" panose="02010600030101010101" pitchFamily="2" charset="-122"/>
                          <a:cs typeface="宋体" panose="02010600030101010101" pitchFamily="2" charset="-122"/>
                        </a:rPr>
                        <a:t>、</a:t>
                      </a:r>
                      <a:r>
                        <a:rPr lang="en-US" altLang="zh-CN" sz="1800" b="1" u="none" dirty="0">
                          <a:latin typeface="宋体" panose="02010600030101010101" pitchFamily="2" charset="-122"/>
                          <a:ea typeface="宋体" panose="02010600030101010101" pitchFamily="2" charset="-122"/>
                          <a:cs typeface="宋体" panose="02010600030101010101" pitchFamily="2" charset="-122"/>
                        </a:rPr>
                        <a:t>?</a:t>
                      </a:r>
                      <a:r>
                        <a:rPr lang="zh-CN" altLang="en-US" sz="1800" b="1" u="none" dirty="0">
                          <a:latin typeface="宋体" panose="02010600030101010101" pitchFamily="2" charset="-122"/>
                          <a:ea typeface="宋体" panose="02010600030101010101" pitchFamily="2" charset="-122"/>
                          <a:cs typeface="宋体" panose="02010600030101010101" pitchFamily="2" charset="-122"/>
                        </a:rPr>
                        <a:t>、</a:t>
                      </a:r>
                      <a:r>
                        <a:rPr lang="en-US" altLang="zh-CN" sz="1800" b="1" u="none" dirty="0">
                          <a:latin typeface="宋体" panose="02010600030101010101" pitchFamily="2" charset="-122"/>
                          <a:ea typeface="宋体" panose="02010600030101010101" pitchFamily="2" charset="-122"/>
                          <a:cs typeface="宋体" panose="02010600030101010101" pitchFamily="2" charset="-122"/>
                        </a:rPr>
                        <a:t>{n}</a:t>
                      </a:r>
                      <a:r>
                        <a:rPr lang="zh-CN" altLang="en-US" sz="1800" b="1" u="none" dirty="0">
                          <a:latin typeface="宋体" panose="02010600030101010101" pitchFamily="2" charset="-122"/>
                          <a:ea typeface="宋体" panose="02010600030101010101" pitchFamily="2" charset="-122"/>
                          <a:cs typeface="宋体" panose="02010600030101010101" pitchFamily="2" charset="-122"/>
                        </a:rPr>
                        <a:t>、</a:t>
                      </a:r>
                      <a:r>
                        <a:rPr lang="en-US" altLang="zh-CN" sz="1800" b="1" u="none" dirty="0">
                          <a:latin typeface="宋体" panose="02010600030101010101" pitchFamily="2" charset="-122"/>
                          <a:ea typeface="宋体" panose="02010600030101010101" pitchFamily="2" charset="-122"/>
                          <a:cs typeface="宋体" panose="02010600030101010101" pitchFamily="2" charset="-122"/>
                        </a:rPr>
                        <a:t>{n,}</a:t>
                      </a:r>
                      <a:r>
                        <a:rPr lang="zh-CN" altLang="en-US" sz="1800" b="1" u="none" dirty="0">
                          <a:latin typeface="宋体" panose="02010600030101010101" pitchFamily="2" charset="-122"/>
                          <a:ea typeface="宋体" panose="02010600030101010101" pitchFamily="2" charset="-122"/>
                          <a:cs typeface="宋体" panose="02010600030101010101" pitchFamily="2" charset="-122"/>
                        </a:rPr>
                        <a:t>、</a:t>
                      </a:r>
                      <a:r>
                        <a:rPr lang="en-US" altLang="zh-CN" sz="1800" b="1" u="none" dirty="0">
                          <a:latin typeface="宋体" panose="02010600030101010101" pitchFamily="2" charset="-122"/>
                          <a:ea typeface="宋体" panose="02010600030101010101" pitchFamily="2" charset="-122"/>
                          <a:cs typeface="宋体" panose="02010600030101010101" pitchFamily="2" charset="-122"/>
                        </a:rPr>
                        <a:t>{</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n,m</a:t>
                      </a:r>
                      <a:r>
                        <a:rPr lang="en-US" altLang="zh-CN" sz="1800" b="1" u="none" dirty="0">
                          <a:latin typeface="宋体" panose="02010600030101010101" pitchFamily="2" charset="-122"/>
                          <a:ea typeface="宋体" panose="02010600030101010101" pitchFamily="2" charset="-122"/>
                          <a:cs typeface="宋体" panose="02010600030101010101" pitchFamily="2" charset="-122"/>
                        </a:rPr>
                        <a:t>}</a:t>
                      </a:r>
                      <a:r>
                        <a:rPr lang="zh-CN" altLang="en-US" sz="1800" b="1" u="none" dirty="0">
                          <a:latin typeface="宋体" panose="02010600030101010101" pitchFamily="2" charset="-122"/>
                          <a:ea typeface="宋体" panose="02010600030101010101" pitchFamily="2" charset="-122"/>
                          <a:cs typeface="宋体" panose="02010600030101010101" pitchFamily="2" charset="-122"/>
                        </a:rPr>
                        <a:t>）之后时，匹配模式是“非贪心的”。</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“非贪心的”模式匹配搜索到的、尽可能短的字符串</a:t>
                      </a:r>
                      <a:r>
                        <a:rPr lang="zh-CN" altLang="en-US" sz="1800" b="1" u="none" dirty="0">
                          <a:latin typeface="宋体" panose="02010600030101010101" pitchFamily="2" charset="-122"/>
                          <a:ea typeface="宋体" panose="02010600030101010101" pitchFamily="2" charset="-122"/>
                          <a:cs typeface="宋体" panose="02010600030101010101" pitchFamily="2" charset="-122"/>
                        </a:rPr>
                        <a:t>，而默认的“贪心的”模式匹配搜索到的、尽可能长的字符串。例如，在字符串“</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oooo</a:t>
                      </a:r>
                      <a:r>
                        <a:rPr lang="en-US" altLang="zh-CN" sz="1800" b="1" u="none" dirty="0">
                          <a:latin typeface="宋体" panose="02010600030101010101" pitchFamily="2" charset="-122"/>
                          <a:ea typeface="宋体" panose="02010600030101010101" pitchFamily="2" charset="-122"/>
                          <a:cs typeface="宋体" panose="02010600030101010101" pitchFamily="2" charset="-122"/>
                        </a:rPr>
                        <a:t>”</a:t>
                      </a:r>
                      <a:r>
                        <a:rPr lang="zh-CN" altLang="en-US" sz="1800" b="1" u="none" dirty="0">
                          <a:latin typeface="宋体" panose="02010600030101010101" pitchFamily="2" charset="-122"/>
                          <a:ea typeface="宋体" panose="02010600030101010101" pitchFamily="2" charset="-122"/>
                          <a:cs typeface="宋体" panose="02010600030101010101" pitchFamily="2" charset="-122"/>
                        </a:rPr>
                        <a:t>中，“</a:t>
                      </a:r>
                      <a:r>
                        <a:rPr lang="en-US" altLang="zh-CN" sz="1800" b="1" u="none" dirty="0">
                          <a:latin typeface="宋体" panose="02010600030101010101" pitchFamily="2" charset="-122"/>
                          <a:ea typeface="宋体" panose="02010600030101010101" pitchFamily="2" charset="-122"/>
                          <a:cs typeface="宋体" panose="02010600030101010101" pitchFamily="2" charset="-122"/>
                        </a:rPr>
                        <a:t>o+?”</a:t>
                      </a:r>
                      <a:r>
                        <a:rPr lang="zh-CN" altLang="en-US" sz="1800" b="1" u="none" dirty="0">
                          <a:latin typeface="宋体" panose="02010600030101010101" pitchFamily="2" charset="-122"/>
                          <a:ea typeface="宋体" panose="02010600030101010101" pitchFamily="2" charset="-122"/>
                          <a:cs typeface="宋体" panose="02010600030101010101" pitchFamily="2" charset="-122"/>
                        </a:rPr>
                        <a:t>只匹配单个“</a:t>
                      </a:r>
                      <a:r>
                        <a:rPr lang="en-US" altLang="zh-CN" sz="1800" b="1" u="none" dirty="0">
                          <a:latin typeface="宋体" panose="02010600030101010101" pitchFamily="2" charset="-122"/>
                          <a:ea typeface="宋体" panose="02010600030101010101" pitchFamily="2" charset="-122"/>
                          <a:cs typeface="宋体" panose="02010600030101010101" pitchFamily="2" charset="-122"/>
                        </a:rPr>
                        <a:t>o”</a:t>
                      </a:r>
                      <a:r>
                        <a:rPr lang="zh-CN" altLang="en-US" sz="1800" b="1" u="none" dirty="0">
                          <a:latin typeface="宋体" panose="02010600030101010101" pitchFamily="2" charset="-122"/>
                          <a:ea typeface="宋体" panose="02010600030101010101" pitchFamily="2" charset="-122"/>
                          <a:cs typeface="宋体" panose="02010600030101010101" pitchFamily="2" charset="-122"/>
                        </a:rPr>
                        <a:t>，而“</a:t>
                      </a:r>
                      <a:r>
                        <a:rPr lang="en-US" altLang="zh-CN" sz="1800" b="1" u="none" dirty="0">
                          <a:latin typeface="宋体" panose="02010600030101010101" pitchFamily="2" charset="-122"/>
                          <a:ea typeface="宋体" panose="02010600030101010101" pitchFamily="2" charset="-122"/>
                          <a:cs typeface="宋体" panose="02010600030101010101" pitchFamily="2" charset="-122"/>
                        </a:rPr>
                        <a:t>o+”</a:t>
                      </a:r>
                      <a:r>
                        <a:rPr lang="zh-CN" altLang="en-US" sz="1800" b="1" u="none" dirty="0">
                          <a:latin typeface="宋体" panose="02010600030101010101" pitchFamily="2" charset="-122"/>
                          <a:ea typeface="宋体" panose="02010600030101010101" pitchFamily="2" charset="-122"/>
                          <a:cs typeface="宋体" panose="02010600030101010101" pitchFamily="2" charset="-122"/>
                        </a:rPr>
                        <a:t>匹配所有“</a:t>
                      </a:r>
                      <a:r>
                        <a:rPr lang="en-US" altLang="zh-CN" sz="1800" b="1" u="none" dirty="0">
                          <a:latin typeface="宋体" panose="02010600030101010101" pitchFamily="2" charset="-122"/>
                          <a:ea typeface="宋体" panose="02010600030101010101" pitchFamily="2" charset="-122"/>
                          <a:cs typeface="宋体" panose="02010600030101010101" pitchFamily="2" charset="-122"/>
                        </a:rPr>
                        <a:t>o”</a:t>
                      </a:r>
                    </a:p>
                  </a:txBody>
                  <a:tcPr marL="71755"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0980">
                <a:tc>
                  <a:txBody>
                    <a:bodyPr/>
                    <a:lstStyle/>
                    <a:p>
                      <a:pPr marL="0" indent="0" algn="ctr">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表示位于</a:t>
                      </a:r>
                      <a:r>
                        <a:rPr lang="en-US" altLang="zh-CN" sz="1800" b="1" u="none" dirty="0">
                          <a:latin typeface="宋体" panose="02010600030101010101" pitchFamily="2" charset="-122"/>
                          <a:ea typeface="宋体" panose="02010600030101010101" pitchFamily="2" charset="-122"/>
                          <a:cs typeface="宋体" panose="02010600030101010101" pitchFamily="2" charset="-122"/>
                        </a:rPr>
                        <a:t>\</a:t>
                      </a:r>
                      <a:r>
                        <a:rPr lang="zh-CN" altLang="en-US" sz="1800" b="1" u="none" dirty="0">
                          <a:latin typeface="宋体" panose="02010600030101010101" pitchFamily="2" charset="-122"/>
                          <a:ea typeface="宋体" panose="02010600030101010101" pitchFamily="2" charset="-122"/>
                          <a:cs typeface="宋体" panose="02010600030101010101" pitchFamily="2" charset="-122"/>
                        </a:rPr>
                        <a:t>之后的为转义字符</a:t>
                      </a:r>
                    </a:p>
                  </a:txBody>
                  <a:tcPr marL="71755"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20">
                <a:tc>
                  <a:txBody>
                    <a:bodyPr/>
                    <a:lstStyle/>
                    <a:p>
                      <a:pPr marL="0" indent="0" algn="ctr">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num</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此处的</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num</a:t>
                      </a:r>
                      <a:r>
                        <a:rPr lang="zh-CN" altLang="en-US" sz="1800" b="1" u="none" dirty="0">
                          <a:latin typeface="宋体" panose="02010600030101010101" pitchFamily="2" charset="-122"/>
                          <a:ea typeface="宋体" panose="02010600030101010101" pitchFamily="2" charset="-122"/>
                          <a:cs typeface="宋体" panose="02010600030101010101" pitchFamily="2" charset="-122"/>
                        </a:rPr>
                        <a:t>是一个正整数，表示子模式编号。</a:t>
                      </a:r>
                    </a:p>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例如，“</a:t>
                      </a:r>
                      <a:r>
                        <a:rPr lang="en-US" altLang="zh-CN" sz="1800" b="1" u="none" dirty="0">
                          <a:latin typeface="宋体" panose="02010600030101010101" pitchFamily="2" charset="-122"/>
                          <a:ea typeface="宋体" panose="02010600030101010101" pitchFamily="2" charset="-122"/>
                          <a:cs typeface="宋体" panose="02010600030101010101" pitchFamily="2" charset="-122"/>
                        </a:rPr>
                        <a:t>(.)\1”</a:t>
                      </a:r>
                      <a:r>
                        <a:rPr lang="zh-CN" altLang="en-US" sz="1800" b="1" u="none" dirty="0">
                          <a:latin typeface="宋体" panose="02010600030101010101" pitchFamily="2" charset="-122"/>
                          <a:ea typeface="宋体" panose="02010600030101010101" pitchFamily="2" charset="-122"/>
                          <a:cs typeface="宋体" panose="02010600030101010101" pitchFamily="2" charset="-122"/>
                        </a:rPr>
                        <a:t>匹配两个连续的相同字符</a:t>
                      </a:r>
                    </a:p>
                  </a:txBody>
                  <a:tcPr marL="71755"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0980">
                <a:tc>
                  <a:txBody>
                    <a:bodyPr/>
                    <a:lstStyle/>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\f</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换页符匹配</a:t>
                      </a:r>
                    </a:p>
                  </a:txBody>
                  <a:tcPr marL="71755" marR="0" marT="0" marB="1"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20">
                <a:tc>
                  <a:txBody>
                    <a:bodyPr/>
                    <a:lstStyle/>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\n</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换行符匹配</a:t>
                      </a:r>
                    </a:p>
                  </a:txBody>
                  <a:tcPr marL="71755" marR="0" marT="0" marB="1"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右大括号 4"/>
          <p:cNvSpPr/>
          <p:nvPr/>
        </p:nvSpPr>
        <p:spPr>
          <a:xfrm>
            <a:off x="10347326" y="1973262"/>
            <a:ext cx="196850" cy="369887"/>
          </a:xfrm>
          <a:prstGeom prst="rightBrace">
            <a:avLst>
              <a:gd name="adj1" fmla="val 11630"/>
              <a:gd name="adj2" fmla="val 50000"/>
            </a:avLst>
          </a:prstGeom>
          <a:ln w="38100">
            <a:solidFill>
              <a:srgbClr val="00B0F0"/>
            </a:solidFill>
          </a:ln>
        </p:spPr>
        <p:style>
          <a:lnRef idx="3">
            <a:schemeClr val="accent6"/>
          </a:lnRef>
          <a:fillRef idx="0">
            <a:schemeClr val="accent6"/>
          </a:fillRef>
          <a:effectRef idx="2">
            <a:schemeClr val="accent6"/>
          </a:effectRef>
          <a:fontRef idx="minor">
            <a:schemeClr val="tx1"/>
          </a:fontRef>
        </p:style>
        <p:txBody>
          <a:bodyPr anchor="ctr"/>
          <a:lstStyle/>
          <a:p>
            <a:pPr algn="ctr">
              <a:defRPr/>
            </a:pPr>
            <a:endParaRPr lang="zh-CN" altLang="en-US">
              <a:ln w="0"/>
              <a:solidFill>
                <a:schemeClr val="accent1"/>
              </a:solidFill>
              <a:effectLst>
                <a:outerShdw blurRad="38100" dist="25400" dir="5400000" algn="ctr" rotWithShape="0">
                  <a:srgbClr val="6E747A">
                    <a:alpha val="43000"/>
                  </a:srgbClr>
                </a:outerShdw>
              </a:effectLst>
            </a:endParaRPr>
          </a:p>
        </p:txBody>
      </p:sp>
      <p:sp>
        <p:nvSpPr>
          <p:cNvPr id="6" name="矩形 3"/>
          <p:cNvSpPr>
            <a:spLocks noChangeArrowheads="1"/>
          </p:cNvSpPr>
          <p:nvPr/>
        </p:nvSpPr>
        <p:spPr bwMode="auto">
          <a:xfrm>
            <a:off x="10879138" y="1973262"/>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sz="1800" b="1" dirty="0"/>
              <a:t>匹配次数</a:t>
            </a:r>
          </a:p>
        </p:txBody>
      </p:sp>
      <p:sp>
        <p:nvSpPr>
          <p:cNvPr id="7" name="矩形 3"/>
          <p:cNvSpPr>
            <a:spLocks noChangeArrowheads="1"/>
          </p:cNvSpPr>
          <p:nvPr/>
        </p:nvSpPr>
        <p:spPr bwMode="auto">
          <a:xfrm>
            <a:off x="10698162" y="3126582"/>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sz="1800" b="1" dirty="0" smtClean="0"/>
              <a:t>匹配位置</a:t>
            </a:r>
            <a:endParaRPr lang="zh-CN" altLang="en-US" sz="1800" b="1" dirty="0"/>
          </a:p>
        </p:txBody>
      </p:sp>
      <p:sp>
        <p:nvSpPr>
          <p:cNvPr id="8" name="右大括号 7"/>
          <p:cNvSpPr/>
          <p:nvPr/>
        </p:nvSpPr>
        <p:spPr>
          <a:xfrm>
            <a:off x="10296527" y="3126582"/>
            <a:ext cx="196850" cy="369887"/>
          </a:xfrm>
          <a:prstGeom prst="rightBrace">
            <a:avLst>
              <a:gd name="adj1" fmla="val 11630"/>
              <a:gd name="adj2" fmla="val 50000"/>
            </a:avLst>
          </a:prstGeom>
          <a:ln w="38100">
            <a:solidFill>
              <a:srgbClr val="00B0F0"/>
            </a:solidFill>
          </a:ln>
        </p:spPr>
        <p:style>
          <a:lnRef idx="3">
            <a:schemeClr val="accent6"/>
          </a:lnRef>
          <a:fillRef idx="0">
            <a:schemeClr val="accent6"/>
          </a:fillRef>
          <a:effectRef idx="2">
            <a:schemeClr val="accent6"/>
          </a:effectRef>
          <a:fontRef idx="minor">
            <a:schemeClr val="tx1"/>
          </a:fontRef>
        </p:style>
        <p:txBody>
          <a:bodyPr anchor="ctr"/>
          <a:lstStyle/>
          <a:p>
            <a:pPr algn="ctr">
              <a:defRPr/>
            </a:pPr>
            <a:endParaRPr lang="zh-CN" altLang="en-US">
              <a:ln w="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noChangeArrowheads="1"/>
          </p:cNvSpPr>
          <p:nvPr>
            <p:ph type="title"/>
          </p:nvPr>
        </p:nvSpPr>
        <p:spPr>
          <a:xfrm>
            <a:off x="854075" y="-12171"/>
            <a:ext cx="7772400" cy="1143000"/>
          </a:xfrm>
        </p:spPr>
        <p:txBody>
          <a:bodyPr>
            <a:normAutofit/>
          </a:bodyPr>
          <a:lstStyle/>
          <a:p>
            <a:pPr eaLnBrk="1" hangingPunct="1"/>
            <a:r>
              <a:rPr lang="zh-CN" altLang="zh-CN" sz="4000" b="1" dirty="0" smtClean="0">
                <a:solidFill>
                  <a:srgbClr val="FF0000"/>
                </a:solidFill>
                <a:ea typeface="宋体" panose="02010600030101010101" pitchFamily="2" charset="-122"/>
              </a:rPr>
              <a:t>正则表达式应用举例</a:t>
            </a:r>
            <a:endParaRPr lang="zh-CN" altLang="en-US" sz="4000" b="1" dirty="0" smtClean="0">
              <a:solidFill>
                <a:srgbClr val="FF0000"/>
              </a:solidFill>
              <a:ea typeface="宋体" panose="02010600030101010101" pitchFamily="2" charset="-122"/>
            </a:endParaRPr>
          </a:p>
        </p:txBody>
      </p:sp>
      <p:sp>
        <p:nvSpPr>
          <p:cNvPr id="88067" name="内容占位符 2"/>
          <p:cNvSpPr>
            <a:spLocks noGrp="1" noChangeArrowheads="1"/>
          </p:cNvSpPr>
          <p:nvPr>
            <p:ph idx="1"/>
          </p:nvPr>
        </p:nvSpPr>
        <p:spPr>
          <a:xfrm>
            <a:off x="407988" y="1246716"/>
            <a:ext cx="10369550" cy="5503863"/>
          </a:xfrm>
        </p:spPr>
        <p:txBody>
          <a:bodyPr/>
          <a:lstStyle/>
          <a:p>
            <a:pPr eaLnBrk="1" hangingPunct="1"/>
            <a:r>
              <a:rPr lang="zh-CN" altLang="zh-CN" sz="2400" dirty="0" smtClean="0">
                <a:ea typeface="宋体" panose="02010600030101010101" pitchFamily="2" charset="-122"/>
              </a:rPr>
              <a:t>字符串替换和清除</a:t>
            </a:r>
            <a:endParaRPr lang="en-US" altLang="zh-CN" sz="2400" dirty="0" smtClean="0">
              <a:ea typeface="宋体" panose="02010600030101010101" pitchFamily="2" charset="-122"/>
            </a:endParaRPr>
          </a:p>
          <a:p>
            <a:pPr marL="457200" lvl="1" indent="0" eaLnBrk="1" hangingPunct="1">
              <a:buFont typeface="Arial" panose="020B0604020202020204" pitchFamily="34" charset="0"/>
              <a:buNone/>
            </a:pPr>
            <a:r>
              <a:rPr lang="zh-CN" altLang="zh-CN" sz="2400" smtClean="0">
                <a:ea typeface="宋体" panose="02010600030101010101" pitchFamily="2" charset="-122"/>
              </a:rPr>
              <a:t>从</a:t>
            </a:r>
            <a:r>
              <a:rPr lang="zh-CN" altLang="zh-CN" sz="2400" dirty="0" smtClean="0">
                <a:ea typeface="宋体" panose="02010600030101010101" pitchFamily="2" charset="-122"/>
              </a:rPr>
              <a:t>输入字符串中清除</a:t>
            </a:r>
            <a:r>
              <a:rPr lang="en-US" altLang="zh-CN" sz="2400" dirty="0" smtClean="0">
                <a:ea typeface="宋体" panose="02010600030101010101" pitchFamily="2" charset="-122"/>
              </a:rPr>
              <a:t>HTML</a:t>
            </a:r>
            <a:r>
              <a:rPr lang="zh-CN" altLang="zh-CN" sz="2400" dirty="0" smtClean="0">
                <a:ea typeface="宋体" panose="02010600030101010101" pitchFamily="2" charset="-122"/>
              </a:rPr>
              <a:t>标记（</a:t>
            </a:r>
            <a:r>
              <a:rPr lang="en-US" altLang="zh-CN" sz="2400" dirty="0" smtClean="0">
                <a:ea typeface="宋体" panose="02010600030101010101" pitchFamily="2" charset="-122"/>
              </a:rPr>
              <a:t>html_txt.py</a:t>
            </a:r>
            <a:r>
              <a:rPr lang="zh-CN" altLang="zh-CN" sz="2400" dirty="0" smtClean="0">
                <a:ea typeface="宋体" panose="02010600030101010101" pitchFamily="2" charset="-122"/>
              </a:rPr>
              <a:t>）</a:t>
            </a:r>
            <a:endParaRPr lang="en-US" altLang="zh-CN" sz="2400" dirty="0" smtClean="0">
              <a:ea typeface="宋体" panose="02010600030101010101" pitchFamily="2" charset="-122"/>
            </a:endParaRPr>
          </a:p>
        </p:txBody>
      </p:sp>
      <p:pic>
        <p:nvPicPr>
          <p:cNvPr id="88068"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43925" y="5122863"/>
            <a:ext cx="3287713"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969963" y="2451102"/>
            <a:ext cx="8664575" cy="2554287"/>
          </a:xfrm>
          <a:prstGeom prst="rect">
            <a:avLst/>
          </a:prstGeom>
          <a:ln>
            <a:solidFill>
              <a:srgbClr val="FF0000"/>
            </a:solidFill>
          </a:ln>
        </p:spPr>
        <p:txBody>
          <a:bodyPr>
            <a:spAutoFit/>
          </a:bodyPr>
          <a:lstStyle/>
          <a:p>
            <a:pPr marL="266700" algn="just">
              <a:spcAft>
                <a:spcPts val="0"/>
              </a:spcAft>
              <a:defRPr/>
            </a:pPr>
            <a:r>
              <a:rPr lang="x-none" altLang="zh-CN" sz="2000" b="1" kern="100" dirty="0">
                <a:latin typeface="Times New Roman" panose="02020603050405020304" pitchFamily="18" charset="0"/>
                <a:ea typeface="宋体" panose="02010600030101010101" pitchFamily="2" charset="-122"/>
              </a:rPr>
              <a:t>import re</a:t>
            </a:r>
            <a:endParaRPr lang="zh-CN" altLang="zh-CN" sz="2000" b="1"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2000" b="1" kern="100" dirty="0">
                <a:latin typeface="Times New Roman" panose="02020603050405020304" pitchFamily="18" charset="0"/>
                <a:ea typeface="宋体" panose="02010600030101010101" pitchFamily="2" charset="-122"/>
              </a:rPr>
              <a:t>def html_txt(htmlwithtag):</a:t>
            </a:r>
            <a:endParaRPr lang="zh-CN" altLang="zh-CN" sz="2000" b="1"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2000" b="1" kern="100" dirty="0">
                <a:latin typeface="Times New Roman" panose="02020603050405020304" pitchFamily="18" charset="0"/>
                <a:ea typeface="宋体" panose="02010600030101010101" pitchFamily="2" charset="-122"/>
              </a:rPr>
              <a:t>    regex_href = </a:t>
            </a:r>
            <a:r>
              <a:rPr lang="x-none" altLang="zh-CN" sz="2000" b="1" kern="100" dirty="0">
                <a:solidFill>
                  <a:srgbClr val="0070C0"/>
                </a:solidFill>
                <a:latin typeface="Times New Roman" panose="02020603050405020304" pitchFamily="18" charset="0"/>
                <a:ea typeface="宋体" panose="02010600030101010101" pitchFamily="2" charset="-122"/>
              </a:rPr>
              <a:t>re.compile(r'&lt;.+?&gt;')</a:t>
            </a:r>
            <a:endParaRPr lang="zh-CN" altLang="zh-CN" sz="2000" b="1" kern="100" dirty="0">
              <a:solidFill>
                <a:srgbClr val="0070C0"/>
              </a:solidFill>
              <a:latin typeface="Times New Roman" panose="02020603050405020304" pitchFamily="18" charset="0"/>
              <a:ea typeface="宋体" panose="02010600030101010101" pitchFamily="2" charset="-122"/>
            </a:endParaRPr>
          </a:p>
          <a:p>
            <a:pPr marL="266700" algn="just">
              <a:spcAft>
                <a:spcPts val="0"/>
              </a:spcAft>
              <a:defRPr/>
            </a:pPr>
            <a:r>
              <a:rPr lang="x-none" altLang="zh-CN" sz="2000" b="1" kern="100" dirty="0">
                <a:latin typeface="Times New Roman" panose="02020603050405020304" pitchFamily="18" charset="0"/>
                <a:ea typeface="宋体" panose="02010600030101010101" pitchFamily="2" charset="-122"/>
              </a:rPr>
              <a:t>    return regex_href.</a:t>
            </a:r>
            <a:r>
              <a:rPr lang="x-none" altLang="zh-CN" sz="2000" b="1" kern="100" dirty="0">
                <a:solidFill>
                  <a:srgbClr val="0070C0"/>
                </a:solidFill>
                <a:latin typeface="Times New Roman" panose="02020603050405020304" pitchFamily="18" charset="0"/>
                <a:ea typeface="宋体" panose="02010600030101010101" pitchFamily="2" charset="-122"/>
              </a:rPr>
              <a:t>sub</a:t>
            </a:r>
            <a:r>
              <a:rPr lang="x-none" altLang="zh-CN" sz="2000" b="1" kern="100" dirty="0">
                <a:latin typeface="Times New Roman" panose="02020603050405020304" pitchFamily="18" charset="0"/>
                <a:ea typeface="宋体" panose="02010600030101010101" pitchFamily="2" charset="-122"/>
              </a:rPr>
              <a:t>('', htmlwithtag) #</a:t>
            </a:r>
            <a:r>
              <a:rPr lang="x-none" altLang="zh-CN" sz="2000" b="1" kern="100" dirty="0">
                <a:latin typeface="宋体" panose="02010600030101010101" pitchFamily="2" charset="-122"/>
                <a:ea typeface="宋体" panose="02010600030101010101" pitchFamily="2" charset="-122"/>
              </a:rPr>
              <a:t>替换为空</a:t>
            </a:r>
            <a:r>
              <a:rPr lang="x-none" altLang="zh-CN" sz="2000" b="1" kern="100" dirty="0">
                <a:latin typeface="Times New Roman" panose="02020603050405020304" pitchFamily="18" charset="0"/>
                <a:ea typeface="宋体" panose="02010600030101010101" pitchFamily="2" charset="-122"/>
              </a:rPr>
              <a:t>''</a:t>
            </a:r>
            <a:r>
              <a:rPr lang="x-none" altLang="zh-CN" sz="2000" b="1" kern="100" dirty="0">
                <a:latin typeface="宋体" panose="02010600030101010101" pitchFamily="2" charset="-122"/>
                <a:ea typeface="宋体" panose="02010600030101010101" pitchFamily="2" charset="-122"/>
              </a:rPr>
              <a:t>，并返回替换结果</a:t>
            </a:r>
            <a:endParaRPr lang="zh-CN" altLang="zh-CN" sz="2000" b="1"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2000" b="1" kern="100" dirty="0">
                <a:latin typeface="Times New Roman" panose="02020603050405020304" pitchFamily="18" charset="0"/>
                <a:ea typeface="宋体" panose="02010600030101010101" pitchFamily="2" charset="-122"/>
              </a:rPr>
              <a:t>#</a:t>
            </a:r>
            <a:r>
              <a:rPr lang="x-none" altLang="zh-CN" sz="2000" b="1" kern="100" dirty="0">
                <a:latin typeface="宋体" panose="02010600030101010101" pitchFamily="2" charset="-122"/>
                <a:ea typeface="宋体" panose="02010600030101010101" pitchFamily="2" charset="-122"/>
              </a:rPr>
              <a:t>测试代码</a:t>
            </a:r>
            <a:endParaRPr lang="zh-CN" altLang="zh-CN" sz="2000" b="1"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2000" b="1" kern="100" dirty="0">
                <a:latin typeface="Times New Roman" panose="02020603050405020304" pitchFamily="18" charset="0"/>
                <a:ea typeface="宋体" panose="02010600030101010101" pitchFamily="2" charset="-122"/>
              </a:rPr>
              <a:t>if __name__=='__main__':</a:t>
            </a:r>
            <a:endParaRPr lang="zh-CN" altLang="zh-CN" sz="2000" b="1"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2000" b="1" kern="100" dirty="0">
                <a:latin typeface="Times New Roman" panose="02020603050405020304" pitchFamily="18" charset="0"/>
                <a:ea typeface="宋体" panose="02010600030101010101" pitchFamily="2" charset="-122"/>
              </a:rPr>
              <a:t>    htmltext = r'&lt;a href=\"index.html\"&gt;Welcome to Python world!&lt;/a&gt;'</a:t>
            </a:r>
            <a:endParaRPr lang="zh-CN" altLang="zh-CN" sz="2000" b="1"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2000" b="1" kern="100" dirty="0">
                <a:latin typeface="Times New Roman" panose="02020603050405020304" pitchFamily="18" charset="0"/>
                <a:ea typeface="宋体" panose="02010600030101010101" pitchFamily="2" charset="-122"/>
              </a:rPr>
              <a:t>    print(html_txt(htmltext))</a:t>
            </a:r>
            <a:endParaRPr lang="zh-CN" altLang="zh-CN" sz="2000" b="1" kern="100" dirty="0">
              <a:latin typeface="Times New Roman" panose="02020603050405020304" pitchFamily="18" charset="0"/>
              <a:ea typeface="宋体" panose="02010600030101010101" pitchFamily="2" charset="-122"/>
            </a:endParaRPr>
          </a:p>
        </p:txBody>
      </p:sp>
      <p:sp>
        <p:nvSpPr>
          <p:cNvPr id="88070" name="矩形 2"/>
          <p:cNvSpPr>
            <a:spLocks noChangeArrowheads="1"/>
          </p:cNvSpPr>
          <p:nvPr/>
        </p:nvSpPr>
        <p:spPr bwMode="auto">
          <a:xfrm>
            <a:off x="550863" y="5251450"/>
            <a:ext cx="67691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sz="1800" b="1">
                <a:solidFill>
                  <a:srgbClr val="333333"/>
                </a:solidFill>
                <a:latin typeface="PingFang SC"/>
              </a:rPr>
              <a:t>正则表达式里边</a:t>
            </a:r>
            <a:r>
              <a:rPr lang="en-US" altLang="zh-CN" sz="1800" b="1">
                <a:solidFill>
                  <a:srgbClr val="333333"/>
                </a:solidFill>
                <a:latin typeface="PingFang SC"/>
              </a:rPr>
              <a:t>&lt;.+?&gt;</a:t>
            </a:r>
            <a:r>
              <a:rPr lang="zh-CN" altLang="en-US" sz="1800" b="1">
                <a:solidFill>
                  <a:srgbClr val="333333"/>
                </a:solidFill>
                <a:latin typeface="PingFang SC"/>
              </a:rPr>
              <a:t>表示匹配：“</a:t>
            </a:r>
            <a:r>
              <a:rPr lang="en-US" altLang="zh-CN" sz="1800" b="1">
                <a:solidFill>
                  <a:srgbClr val="333333"/>
                </a:solidFill>
                <a:latin typeface="PingFang SC"/>
              </a:rPr>
              <a:t>&lt;”</a:t>
            </a:r>
            <a:r>
              <a:rPr lang="zh-CN" altLang="en-US" sz="1800" b="1">
                <a:solidFill>
                  <a:srgbClr val="333333"/>
                </a:solidFill>
                <a:latin typeface="PingFang SC"/>
              </a:rPr>
              <a:t>开始，其后至少含有</a:t>
            </a:r>
            <a:r>
              <a:rPr lang="en-US" altLang="zh-CN" sz="1800" b="1">
                <a:solidFill>
                  <a:srgbClr val="333333"/>
                </a:solidFill>
                <a:latin typeface="PingFang SC"/>
              </a:rPr>
              <a:t>1</a:t>
            </a:r>
            <a:r>
              <a:rPr lang="zh-CN" altLang="en-US" sz="1800" b="1">
                <a:solidFill>
                  <a:srgbClr val="333333"/>
                </a:solidFill>
                <a:latin typeface="PingFang SC"/>
              </a:rPr>
              <a:t>个除了“</a:t>
            </a:r>
            <a:r>
              <a:rPr lang="en-US" altLang="zh-CN" sz="1800" b="1">
                <a:solidFill>
                  <a:srgbClr val="333333"/>
                </a:solidFill>
                <a:latin typeface="PingFang SC"/>
              </a:rPr>
              <a:t>&gt;”</a:t>
            </a:r>
            <a:r>
              <a:rPr lang="zh-CN" altLang="en-US" sz="1800" b="1">
                <a:solidFill>
                  <a:srgbClr val="333333"/>
                </a:solidFill>
                <a:latin typeface="PingFang SC"/>
              </a:rPr>
              <a:t>的任意字符，且再遇到“</a:t>
            </a:r>
            <a:r>
              <a:rPr lang="en-US" altLang="zh-CN" sz="1800" b="1">
                <a:solidFill>
                  <a:srgbClr val="333333"/>
                </a:solidFill>
                <a:latin typeface="PingFang SC"/>
              </a:rPr>
              <a:t>&gt;”</a:t>
            </a:r>
            <a:r>
              <a:rPr lang="zh-CN" altLang="en-US" sz="1800" b="1">
                <a:solidFill>
                  <a:srgbClr val="333333"/>
                </a:solidFill>
                <a:latin typeface="PingFang SC"/>
              </a:rPr>
              <a:t>，就结束匹配。</a:t>
            </a:r>
            <a:endParaRPr lang="zh-CN" altLang="en-US" sz="1800" b="1"/>
          </a:p>
        </p:txBody>
      </p:sp>
    </p:spTree>
    <p:extLst>
      <p:ext uri="{BB962C8B-B14F-4D97-AF65-F5344CB8AC3E}">
        <p14:creationId xmlns:p14="http://schemas.microsoft.com/office/powerpoint/2010/main" val="29695053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文本框 4"/>
          <p:cNvSpPr txBox="1">
            <a:spLocks noChangeArrowheads="1"/>
          </p:cNvSpPr>
          <p:nvPr>
            <p:custDataLst>
              <p:tags r:id="rId2"/>
            </p:custDataLst>
          </p:nvPr>
        </p:nvSpPr>
        <p:spPr bwMode="auto">
          <a:xfrm>
            <a:off x="1219200" y="635000"/>
            <a:ext cx="97536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2800" b="1">
                <a:solidFill>
                  <a:srgbClr val="000080"/>
                </a:solidFill>
                <a:latin typeface="Consolas" panose="020B0609020204030204" pitchFamily="49" charset="0"/>
              </a:rPr>
              <a:t>import </a:t>
            </a:r>
            <a:r>
              <a:rPr lang="en-US" altLang="zh-CN" sz="2800">
                <a:solidFill>
                  <a:srgbClr val="000000"/>
                </a:solidFill>
                <a:latin typeface="Consolas" panose="020B0609020204030204" pitchFamily="49" charset="0"/>
              </a:rPr>
              <a:t>re</a:t>
            </a:r>
            <a:br>
              <a:rPr lang="en-US" altLang="zh-CN" sz="2800">
                <a:solidFill>
                  <a:srgbClr val="000000"/>
                </a:solidFill>
                <a:latin typeface="Consolas" panose="020B0609020204030204" pitchFamily="49" charset="0"/>
              </a:rPr>
            </a:br>
            <a:r>
              <a:rPr lang="en-US" altLang="zh-CN" sz="2800">
                <a:solidFill>
                  <a:srgbClr val="000000"/>
                </a:solidFill>
                <a:latin typeface="Consolas" panose="020B0609020204030204" pitchFamily="49" charset="0"/>
              </a:rPr>
              <a:t>s = </a:t>
            </a:r>
            <a:r>
              <a:rPr lang="en-US" altLang="zh-CN" sz="2800" b="1">
                <a:solidFill>
                  <a:srgbClr val="008080"/>
                </a:solidFill>
                <a:latin typeface="Consolas" panose="020B0609020204030204" pitchFamily="49" charset="0"/>
              </a:rPr>
              <a:t>‘123python 213 asd 324 asd’</a:t>
            </a:r>
            <a:br>
              <a:rPr lang="en-US" altLang="zh-CN" sz="2800" b="1">
                <a:solidFill>
                  <a:srgbClr val="008080"/>
                </a:solidFill>
                <a:latin typeface="Consolas" panose="020B0609020204030204" pitchFamily="49" charset="0"/>
              </a:rPr>
            </a:br>
            <a:r>
              <a:rPr lang="en-US" altLang="zh-CN" sz="2800">
                <a:solidFill>
                  <a:srgbClr val="000080"/>
                </a:solidFill>
                <a:latin typeface="Consolas" panose="020B0609020204030204" pitchFamily="49" charset="0"/>
              </a:rPr>
              <a:t>print</a:t>
            </a:r>
            <a:r>
              <a:rPr lang="en-US" altLang="zh-CN" sz="2800">
                <a:solidFill>
                  <a:srgbClr val="000000"/>
                </a:solidFill>
                <a:latin typeface="Consolas" panose="020B0609020204030204" pitchFamily="49" charset="0"/>
              </a:rPr>
              <a:t>(re.findall(</a:t>
            </a:r>
            <a:r>
              <a:rPr lang="en-US" altLang="zh-CN" sz="2800" b="1">
                <a:solidFill>
                  <a:srgbClr val="008080"/>
                </a:solidFill>
                <a:latin typeface="Consolas" panose="020B0609020204030204" pitchFamily="49" charset="0"/>
              </a:rPr>
              <a:t>r‘\d+’</a:t>
            </a:r>
            <a:r>
              <a:rPr lang="en-US" altLang="zh-CN" sz="2800">
                <a:solidFill>
                  <a:srgbClr val="000000"/>
                </a:solidFill>
                <a:latin typeface="Consolas" panose="020B0609020204030204" pitchFamily="49" charset="0"/>
              </a:rPr>
              <a:t>,s)) </a:t>
            </a:r>
            <a:r>
              <a:rPr lang="zh-CN" altLang="en-US" sz="2800">
                <a:solidFill>
                  <a:srgbClr val="000000"/>
                </a:solidFill>
                <a:latin typeface="Consolas" panose="020B0609020204030204" pitchFamily="49" charset="0"/>
              </a:rPr>
              <a:t>运行结果是（）</a:t>
            </a:r>
            <a:endParaRPr lang="en-US" altLang="zh-CN" sz="3600"/>
          </a:p>
        </p:txBody>
      </p:sp>
      <p:sp>
        <p:nvSpPr>
          <p:cNvPr id="103427" name="文本框 5"/>
          <p:cNvSpPr txBox="1">
            <a:spLocks noChangeArrowheads="1"/>
          </p:cNvSpPr>
          <p:nvPr>
            <p:custDataLst>
              <p:tags r:id="rId3"/>
            </p:custDataLst>
          </p:nvPr>
        </p:nvSpPr>
        <p:spPr bwMode="auto">
          <a:xfrm>
            <a:off x="2438400" y="278606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 '2', '3', '2', '1', '3', '3', '2', '4']</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3428" name="文本框 6"/>
          <p:cNvSpPr txBox="1">
            <a:spLocks noChangeArrowheads="1"/>
          </p:cNvSpPr>
          <p:nvPr>
            <p:custDataLst>
              <p:tags r:id="rId4"/>
            </p:custDataLst>
          </p:nvPr>
        </p:nvSpPr>
        <p:spPr bwMode="auto">
          <a:xfrm>
            <a:off x="2438400" y="364331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 '21', '32']</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3429" name="文本框 7"/>
          <p:cNvSpPr txBox="1">
            <a:spLocks noChangeArrowheads="1"/>
          </p:cNvSpPr>
          <p:nvPr>
            <p:custDataLst>
              <p:tags r:id="rId5"/>
            </p:custDataLst>
          </p:nvPr>
        </p:nvSpPr>
        <p:spPr bwMode="auto">
          <a:xfrm>
            <a:off x="2438400" y="450056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['123', '213', '324']</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3430" name="文本框 8"/>
          <p:cNvSpPr txBox="1">
            <a:spLocks noChangeArrowheads="1"/>
          </p:cNvSpPr>
          <p:nvPr>
            <p:custDataLst>
              <p:tags r:id="rId6"/>
            </p:custDataLst>
          </p:nvPr>
        </p:nvSpPr>
        <p:spPr bwMode="auto">
          <a:xfrm>
            <a:off x="2438400" y="535781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7"/>
            </p:custDataLst>
          </p:nvPr>
        </p:nvSpPr>
        <p:spPr>
          <a:xfrm>
            <a:off x="15716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a:xfrm>
            <a:off x="15716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a:xfrm>
            <a:off x="1571625" y="456406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a:xfrm>
            <a:off x="1571625" y="5421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a:xfrm>
            <a:off x="89154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103436" name="Rectangle 1"/>
          <p:cNvSpPr>
            <a:spLocks noChangeArrowheads="1"/>
          </p:cNvSpPr>
          <p:nvPr/>
        </p:nvSpPr>
        <p:spPr bwMode="auto">
          <a:xfrm>
            <a:off x="0" y="444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endParaRPr lang="en-US" altLang="zh-CN" sz="1800"/>
          </a:p>
        </p:txBody>
      </p:sp>
      <p:grpSp>
        <p:nvGrpSpPr>
          <p:cNvPr id="103437" name="组合 18"/>
          <p:cNvGrpSpPr>
            <a:grpSpLocks/>
          </p:cNvGrpSpPr>
          <p:nvPr>
            <p:custDataLst>
              <p:tags r:id="rId12"/>
            </p:custDataLst>
          </p:nvPr>
        </p:nvGrpSpPr>
        <p:grpSpPr bwMode="auto">
          <a:xfrm>
            <a:off x="0" y="0"/>
            <a:ext cx="12192000" cy="635000"/>
            <a:chOff x="0" y="0"/>
            <a:chExt cx="12192000" cy="635000"/>
          </a:xfrm>
        </p:grpSpPr>
        <p:sp>
          <p:nvSpPr>
            <p:cNvPr id="15" name="TitleBackground"/>
            <p:cNvSpPr/>
            <p:nvPr>
              <p:custDataLst>
                <p:tags r:id="rId14"/>
              </p:custDataLst>
            </p:nvPr>
          </p:nvSpPr>
          <p:spPr>
            <a:xfrm>
              <a:off x="0" y="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3441" name="TypeText"/>
            <p:cNvSpPr txBox="1">
              <a:spLocks noChangeArrowheads="1"/>
            </p:cNvSpPr>
            <p:nvPr>
              <p:custDataLst>
                <p:tags r:id="rId16"/>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03442" name="TipText"/>
            <p:cNvSpPr txBox="1">
              <a:spLocks noChangeArrowheads="1"/>
            </p:cNvSpPr>
            <p:nvPr>
              <p:custDataLst>
                <p:tags r:id="rId17"/>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03438" name="图片 3"/>
          <p:cNvPicPr>
            <a:picLocks/>
          </p:cNvPicPr>
          <p:nvPr>
            <p:custDataLst>
              <p:tags r:id="rId13"/>
            </p:custDataLst>
          </p:nvPr>
        </p:nvPicPr>
        <p:blipFill>
          <a:blip r:embed="rId19">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3915359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文本框 2"/>
          <p:cNvSpPr txBox="1">
            <a:spLocks noChangeArrowheads="1"/>
          </p:cNvSpPr>
          <p:nvPr>
            <p:custDataLst>
              <p:tags r:id="rId2"/>
            </p:custDataLst>
          </p:nvPr>
        </p:nvSpPr>
        <p:spPr bwMode="auto">
          <a:xfrm>
            <a:off x="1219200" y="635000"/>
            <a:ext cx="97536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endParaRPr lang="en-US" altLang="zh-CN" sz="2800">
              <a:solidFill>
                <a:srgbClr val="3F3F3F"/>
              </a:solidFill>
              <a:latin typeface="Times New Roman" panose="02020603050405020304" pitchFamily="18" charset="0"/>
              <a:ea typeface="microsoft yahei" panose="020B0503020204020204" pitchFamily="34" charset="-122"/>
              <a:cs typeface="Times New Roman" panose="02020603050405020304" pitchFamily="18" charset="0"/>
            </a:endParaRPr>
          </a:p>
          <a:p>
            <a:pPr>
              <a:lnSpc>
                <a:spcPct val="100000"/>
              </a:lnSpc>
              <a:spcBef>
                <a:spcPct val="0"/>
              </a:spcBef>
              <a:buClrTx/>
              <a:buSzTx/>
              <a:buFontTx/>
              <a:buNone/>
            </a:pPr>
            <a:endParaRPr lang="en-US" altLang="zh-CN" sz="2800">
              <a:solidFill>
                <a:srgbClr val="3F3F3F"/>
              </a:solidFill>
              <a:latin typeface="Times New Roman" panose="02020603050405020304" pitchFamily="18" charset="0"/>
              <a:ea typeface="microsoft yahei" panose="020B0503020204020204" pitchFamily="34" charset="-122"/>
              <a:cs typeface="Times New Roman" panose="02020603050405020304" pitchFamily="18" charset="0"/>
            </a:endParaRPr>
          </a:p>
          <a:p>
            <a:pPr>
              <a:lnSpc>
                <a:spcPct val="100000"/>
              </a:lnSpc>
              <a:spcBef>
                <a:spcPct val="0"/>
              </a:spcBef>
              <a:buClrTx/>
              <a:buSzTx/>
              <a:buFontTx/>
              <a:buNone/>
            </a:pPr>
            <a:r>
              <a:rPr lang="zh-CN" altLang="en-US" sz="2800">
                <a:solidFill>
                  <a:srgbClr val="3F3F3F"/>
                </a:solidFill>
                <a:latin typeface="Times New Roman" panose="02020603050405020304" pitchFamily="18" charset="0"/>
                <a:ea typeface="微软雅黑" panose="020B0503020204020204" pitchFamily="34" charset="-122"/>
                <a:cs typeface="Times New Roman" panose="02020603050405020304" pitchFamily="18" charset="0"/>
              </a:rPr>
              <a:t>已知字符串 </a:t>
            </a:r>
            <a:r>
              <a:rPr lang="en-US" altLang="zh-CN" sz="2800">
                <a:solidFill>
                  <a:srgbClr val="3F3F3F"/>
                </a:solidFill>
                <a:latin typeface="Times New Roman" panose="02020603050405020304" pitchFamily="18" charset="0"/>
                <a:ea typeface="微软雅黑" panose="020B0503020204020204" pitchFamily="34" charset="-122"/>
                <a:cs typeface="Times New Roman" panose="02020603050405020304" pitchFamily="18" charset="0"/>
              </a:rPr>
              <a:t>a = “aAsmr3idd4bgs7Dlsf9eAF”</a:t>
            </a:r>
            <a:r>
              <a:rPr lang="zh-CN" altLang="en-US" sz="2800">
                <a:solidFill>
                  <a:srgbClr val="3F3F3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a:solidFill>
                  <a:srgbClr val="3F3F3F"/>
                </a:solidFill>
                <a:latin typeface="Times New Roman" panose="02020603050405020304" pitchFamily="18" charset="0"/>
                <a:ea typeface="microsoft yahei" panose="020B0503020204020204" pitchFamily="34" charset="-122"/>
                <a:cs typeface="Times New Roman" panose="02020603050405020304" pitchFamily="18" charset="0"/>
              </a:rPr>
              <a:t>请将</a:t>
            </a:r>
            <a:r>
              <a:rPr lang="en-US" altLang="zh-CN" sz="2800">
                <a:solidFill>
                  <a:srgbClr val="3F3F3F"/>
                </a:solidFill>
                <a:latin typeface="Times New Roman" panose="02020603050405020304" pitchFamily="18" charset="0"/>
                <a:ea typeface="microsoft yahei" panose="020B0503020204020204" pitchFamily="34" charset="-122"/>
                <a:cs typeface="Times New Roman" panose="02020603050405020304" pitchFamily="18" charset="0"/>
              </a:rPr>
              <a:t>a</a:t>
            </a:r>
            <a:r>
              <a:rPr lang="zh-CN" altLang="en-US" sz="2800">
                <a:solidFill>
                  <a:srgbClr val="3F3F3F"/>
                </a:solidFill>
                <a:latin typeface="Times New Roman" panose="02020603050405020304" pitchFamily="18" charset="0"/>
                <a:ea typeface="microsoft yahei" panose="020B0503020204020204" pitchFamily="34" charset="-122"/>
                <a:cs typeface="Times New Roman" panose="02020603050405020304" pitchFamily="18" charset="0"/>
              </a:rPr>
              <a:t>字符串的数字取出，并形成一个新的字符串</a:t>
            </a:r>
            <a:r>
              <a:rPr lang="en-US" altLang="zh-CN" sz="2800">
                <a:solidFill>
                  <a:srgbClr val="3F3F3F"/>
                </a:solidFill>
                <a:latin typeface="Times New Roman" panose="02020603050405020304" pitchFamily="18" charset="0"/>
                <a:ea typeface="microsoft yahei" panose="020B0503020204020204" pitchFamily="34" charset="-122"/>
                <a:cs typeface="Times New Roman" panose="02020603050405020304" pitchFamily="18" charset="0"/>
              </a:rPr>
              <a:t>b</a:t>
            </a:r>
            <a:r>
              <a:rPr lang="zh-CN" altLang="en-US" sz="2800">
                <a:solidFill>
                  <a:srgbClr val="3F3F3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800">
                <a:solidFill>
                  <a:srgbClr val="3F3F3F"/>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80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
            </a:r>
            <a:br>
              <a:rPr lang="zh-CN" altLang="en-US" sz="280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br>
            <a:endParaRPr lang="zh-CN" altLang="en-US" sz="280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00000"/>
              </a:lnSpc>
              <a:spcBef>
                <a:spcPct val="0"/>
              </a:spcBef>
              <a:buClrTx/>
              <a:buSzTx/>
              <a:buFontTx/>
              <a:buNone/>
            </a:pPr>
            <a:endParaRPr lang="zh-CN" altLang="en-US" sz="4000">
              <a:latin typeface="Times New Roman" panose="02020603050405020304" pitchFamily="18" charset="0"/>
              <a:cs typeface="Times New Roman" panose="02020603050405020304" pitchFamily="18" charset="0"/>
            </a:endParaRPr>
          </a:p>
        </p:txBody>
      </p:sp>
      <p:sp>
        <p:nvSpPr>
          <p:cNvPr id="104451" name="文本框 3"/>
          <p:cNvSpPr txBox="1">
            <a:spLocks noChangeArrowheads="1"/>
          </p:cNvSpPr>
          <p:nvPr>
            <p:custDataLst>
              <p:tags r:id="rId3"/>
            </p:custDataLst>
          </p:nvPr>
        </p:nvSpPr>
        <p:spPr bwMode="auto">
          <a:xfrm>
            <a:off x="2438400" y="2835275"/>
            <a:ext cx="8534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2800">
                <a:latin typeface="Times New Roman" panose="02020603050405020304" pitchFamily="18" charset="0"/>
                <a:cs typeface="Times New Roman" panose="02020603050405020304" pitchFamily="18" charset="0"/>
              </a:rPr>
              <a:t>b=[s for s in a if s.isdigit()]</a:t>
            </a:r>
            <a:endParaRPr lang="zh-CN" altLang="en-US" sz="280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104452" name="文本框 4"/>
          <p:cNvSpPr txBox="1">
            <a:spLocks noChangeArrowheads="1"/>
          </p:cNvSpPr>
          <p:nvPr>
            <p:custDataLst>
              <p:tags r:id="rId4"/>
            </p:custDataLst>
          </p:nvPr>
        </p:nvSpPr>
        <p:spPr bwMode="auto">
          <a:xfrm>
            <a:off x="2449513" y="4064000"/>
            <a:ext cx="85344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2800">
                <a:latin typeface="Times New Roman" panose="02020603050405020304" pitchFamily="18" charset="0"/>
                <a:cs typeface="Times New Roman" panose="02020603050405020304" pitchFamily="18" charset="0"/>
              </a:rPr>
              <a:t>b=''.join([s for s in a if s.isdigit()])</a:t>
            </a:r>
          </a:p>
          <a:p>
            <a:pPr>
              <a:lnSpc>
                <a:spcPct val="100000"/>
              </a:lnSpc>
              <a:spcBef>
                <a:spcPct val="0"/>
              </a:spcBef>
              <a:buClrTx/>
              <a:buSzTx/>
              <a:buFontTx/>
              <a:buNone/>
            </a:pPr>
            <a:r>
              <a:rPr lang="en-US" altLang="zh-CN" sz="2400">
                <a:cs typeface="Times New Roman" panose="02020603050405020304" pitchFamily="18" charset="0"/>
              </a:rPr>
              <a:t/>
            </a:r>
            <a:br>
              <a:rPr lang="en-US" altLang="zh-CN" sz="2400">
                <a:cs typeface="Times New Roman" panose="02020603050405020304" pitchFamily="18" charset="0"/>
              </a:rPr>
            </a:br>
            <a:endParaRPr lang="zh-CN" altLang="en-US">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104453" name="文本框 5"/>
          <p:cNvSpPr txBox="1">
            <a:spLocks noChangeArrowheads="1"/>
          </p:cNvSpPr>
          <p:nvPr>
            <p:custDataLst>
              <p:tags r:id="rId5"/>
            </p:custDataLst>
          </p:nvPr>
        </p:nvSpPr>
        <p:spPr bwMode="auto">
          <a:xfrm>
            <a:off x="2438400" y="4319588"/>
            <a:ext cx="85344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 typeface="Arial" panose="020B0604020202020204" pitchFamily="34" charset="0"/>
              <a:buNone/>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b="</a:t>
            </a:r>
            <a:r>
              <a:rPr lang="en-US" altLang="zh-CN" sz="2800">
                <a:latin typeface="Times New Roman" panose="02020603050405020304" pitchFamily="18" charset="0"/>
                <a:ea typeface="宋体" panose="02010600030101010101" pitchFamily="2" charset="-122"/>
                <a:cs typeface="Times New Roman" panose="02020603050405020304" pitchFamily="18" charset="0"/>
              </a:rPr>
              <a:t>.join(re.findall(</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r'\d+'</a:t>
            </a:r>
            <a:r>
              <a:rPr lang="en-US" altLang="zh-CN" sz="2800">
                <a:latin typeface="Times New Roman" panose="02020603050405020304" pitchFamily="18" charset="0"/>
                <a:ea typeface="宋体" panose="02010600030101010101" pitchFamily="2" charset="-122"/>
                <a:cs typeface="Times New Roman" panose="02020603050405020304" pitchFamily="18" charset="0"/>
              </a:rPr>
              <a:t>, a))</a:t>
            </a:r>
            <a:endParaRPr lang="en-US" altLang="zh-CN" sz="3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7"/>
          <p:cNvSpPr>
            <a:spLocks noChangeAspect="1"/>
          </p:cNvSpPr>
          <p:nvPr>
            <p:custDataLst>
              <p:tags r:id="rId6"/>
            </p:custDataLst>
          </p:nvPr>
        </p:nvSpPr>
        <p:spPr>
          <a:xfrm>
            <a:off x="1571625" y="2849563"/>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7"/>
            </p:custDataLst>
          </p:nvPr>
        </p:nvSpPr>
        <p:spPr>
          <a:xfrm>
            <a:off x="1571625" y="3706813"/>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8"/>
            </p:custDataLst>
          </p:nvPr>
        </p:nvSpPr>
        <p:spPr>
          <a:xfrm>
            <a:off x="1571625" y="4564063"/>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9"/>
            </p:custDataLst>
          </p:nvPr>
        </p:nvSpPr>
        <p:spPr>
          <a:xfrm>
            <a:off x="883285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104458" name="Rectangle 1"/>
          <p:cNvSpPr>
            <a:spLocks noChangeArrowheads="1"/>
          </p:cNvSpPr>
          <p:nvPr/>
        </p:nvSpPr>
        <p:spPr bwMode="auto">
          <a:xfrm>
            <a:off x="0" y="90488"/>
            <a:ext cx="0" cy="276225"/>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endParaRPr lang="zh-CN" altLang="en-US" sz="1800"/>
          </a:p>
        </p:txBody>
      </p:sp>
      <p:sp>
        <p:nvSpPr>
          <p:cNvPr id="104459" name="文本框 1"/>
          <p:cNvSpPr txBox="1">
            <a:spLocks noChangeArrowheads="1"/>
          </p:cNvSpPr>
          <p:nvPr>
            <p:custDataLst>
              <p:tags r:id="rId10"/>
            </p:custDataLst>
          </p:nvPr>
        </p:nvSpPr>
        <p:spPr bwMode="auto">
          <a:xfrm>
            <a:off x="2438400" y="535781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2800">
                <a:latin typeface="Times New Roman" panose="02020603050405020304" pitchFamily="18" charset="0"/>
                <a:cs typeface="Times New Roman" panose="02020603050405020304" pitchFamily="18" charset="0"/>
              </a:rPr>
              <a:t>b=re.sub(</a:t>
            </a:r>
            <a:r>
              <a:rPr lang="en-US" altLang="zh-CN" sz="2800" b="1">
                <a:latin typeface="Times New Roman" panose="02020603050405020304" pitchFamily="18" charset="0"/>
                <a:cs typeface="Times New Roman" panose="02020603050405020304" pitchFamily="18" charset="0"/>
              </a:rPr>
              <a:t>r'\D'</a:t>
            </a:r>
            <a:r>
              <a:rPr lang="en-US" altLang="zh-CN" sz="2800">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 a)</a:t>
            </a:r>
            <a:endParaRPr lang="en-US" altLang="zh-CN" sz="3600">
              <a:latin typeface="Times New Roman" panose="02020603050405020304" pitchFamily="18" charset="0"/>
              <a:cs typeface="Times New Roman" panose="02020603050405020304" pitchFamily="18" charset="0"/>
            </a:endParaRPr>
          </a:p>
        </p:txBody>
      </p:sp>
      <p:sp>
        <p:nvSpPr>
          <p:cNvPr id="3" name="矩形 2"/>
          <p:cNvSpPr>
            <a:spLocks noChangeAspect="1"/>
          </p:cNvSpPr>
          <p:nvPr>
            <p:custDataLst>
              <p:tags r:id="rId11"/>
            </p:custDataLst>
          </p:nvPr>
        </p:nvSpPr>
        <p:spPr>
          <a:xfrm>
            <a:off x="1571625" y="5421313"/>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4461" name="Rectangle 1"/>
          <p:cNvSpPr>
            <a:spLocks noChangeArrowheads="1"/>
          </p:cNvSpPr>
          <p:nvPr/>
        </p:nvSpPr>
        <p:spPr bwMode="auto">
          <a:xfrm>
            <a:off x="0" y="444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endParaRPr lang="en-US" altLang="zh-CN" sz="1800"/>
          </a:p>
        </p:txBody>
      </p:sp>
      <p:sp>
        <p:nvSpPr>
          <p:cNvPr id="104462" name="Rectangle 2"/>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1300">
                <a:solidFill>
                  <a:srgbClr val="000000"/>
                </a:solidFill>
                <a:latin typeface="Consolas" panose="020B0609020204030204" pitchFamily="49" charset="0"/>
              </a:rPr>
              <a:t>re.sub(</a:t>
            </a:r>
            <a:r>
              <a:rPr lang="en-US" altLang="zh-CN" sz="1300" b="1">
                <a:solidFill>
                  <a:srgbClr val="008080"/>
                </a:solidFill>
                <a:latin typeface="Consolas" panose="020B0609020204030204" pitchFamily="49" charset="0"/>
              </a:rPr>
              <a:t>r'\D'</a:t>
            </a:r>
            <a:r>
              <a:rPr lang="en-US" altLang="zh-CN" sz="1300">
                <a:solidFill>
                  <a:srgbClr val="000000"/>
                </a:solidFill>
                <a:latin typeface="Consolas" panose="020B0609020204030204" pitchFamily="49" charset="0"/>
              </a:rPr>
              <a:t>,</a:t>
            </a:r>
            <a:r>
              <a:rPr lang="en-US" altLang="zh-CN" sz="1300" b="1">
                <a:solidFill>
                  <a:srgbClr val="008080"/>
                </a:solidFill>
                <a:latin typeface="Consolas" panose="020B0609020204030204" pitchFamily="49" charset="0"/>
              </a:rPr>
              <a:t>''</a:t>
            </a:r>
            <a:r>
              <a:rPr lang="en-US" altLang="zh-CN" sz="1300">
                <a:solidFill>
                  <a:srgbClr val="000000"/>
                </a:solidFill>
                <a:latin typeface="Consolas" panose="020B0609020204030204" pitchFamily="49" charset="0"/>
              </a:rPr>
              <a:t>,a)</a:t>
            </a:r>
            <a:endParaRPr lang="en-US" altLang="zh-CN" sz="1800"/>
          </a:p>
        </p:txBody>
      </p:sp>
      <p:sp>
        <p:nvSpPr>
          <p:cNvPr id="104463" name="Rectangle 3"/>
          <p:cNvSpPr>
            <a:spLocks noChangeArrowheads="1"/>
          </p:cNvSpPr>
          <p:nvPr/>
        </p:nvSpPr>
        <p:spPr bwMode="auto">
          <a:xfrm>
            <a:off x="152400" y="1968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endParaRPr lang="en-US" altLang="zh-CN" sz="1800"/>
          </a:p>
        </p:txBody>
      </p:sp>
      <p:grpSp>
        <p:nvGrpSpPr>
          <p:cNvPr id="104464" name="组合 21"/>
          <p:cNvGrpSpPr>
            <a:grpSpLocks/>
          </p:cNvGrpSpPr>
          <p:nvPr>
            <p:custDataLst>
              <p:tags r:id="rId12"/>
            </p:custDataLst>
          </p:nvPr>
        </p:nvGrpSpPr>
        <p:grpSpPr bwMode="auto">
          <a:xfrm>
            <a:off x="0" y="0"/>
            <a:ext cx="12192000" cy="635000"/>
            <a:chOff x="0" y="0"/>
            <a:chExt cx="12192000" cy="635000"/>
          </a:xfrm>
        </p:grpSpPr>
        <p:sp>
          <p:nvSpPr>
            <p:cNvPr id="13" name="TitleBackground"/>
            <p:cNvSpPr/>
            <p:nvPr>
              <p:custDataLst>
                <p:tags r:id="rId14"/>
              </p:custDataLst>
            </p:nvPr>
          </p:nvSpPr>
          <p:spPr>
            <a:xfrm>
              <a:off x="0" y="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4468" name="TypeText"/>
            <p:cNvSpPr txBox="1">
              <a:spLocks noChangeArrowheads="1"/>
            </p:cNvSpPr>
            <p:nvPr>
              <p:custDataLst>
                <p:tags r:id="rId16"/>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04469" name="TipText"/>
            <p:cNvSpPr txBox="1">
              <a:spLocks noChangeArrowheads="1"/>
            </p:cNvSpPr>
            <p:nvPr>
              <p:custDataLst>
                <p:tags r:id="rId17"/>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1.5</a:t>
              </a:r>
              <a:r>
                <a:rPr lang="zh-CN" altLang="en-US">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04465" name="图片 1"/>
          <p:cNvPicPr>
            <a:picLocks/>
          </p:cNvPicPr>
          <p:nvPr>
            <p:custDataLst>
              <p:tags r:id="rId13"/>
            </p:custDataLst>
          </p:nvPr>
        </p:nvPicPr>
        <p:blipFill>
          <a:blip r:embed="rId20">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678744322"/>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
          <p:cNvSpPr>
            <a:spLocks noChangeArrowheads="1"/>
          </p:cNvSpPr>
          <p:nvPr/>
        </p:nvSpPr>
        <p:spPr bwMode="auto">
          <a:xfrm>
            <a:off x="479425" y="1052513"/>
            <a:ext cx="9720263" cy="4921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sz="3200">
                <a:solidFill>
                  <a:srgbClr val="333333"/>
                </a:solidFill>
                <a:latin typeface="Arial Unicode MS" panose="020B0604020202020204" pitchFamily="34" charset="-122"/>
              </a:rPr>
              <a:t>识别下列字符串：</a:t>
            </a:r>
            <a:r>
              <a:rPr lang="en-US" altLang="zh-CN" sz="3200">
                <a:solidFill>
                  <a:srgbClr val="333333"/>
                </a:solidFill>
                <a:latin typeface="Arial Unicode MS" panose="020B0604020202020204" pitchFamily="34" charset="-122"/>
              </a:rPr>
              <a:t>bat</a:t>
            </a:r>
            <a:r>
              <a:rPr lang="zh-CN" altLang="en-US" sz="3200">
                <a:solidFill>
                  <a:srgbClr val="333333"/>
                </a:solidFill>
                <a:latin typeface="Arial Unicode MS" panose="020B0604020202020204" pitchFamily="34" charset="-122"/>
              </a:rPr>
              <a:t>、</a:t>
            </a:r>
            <a:r>
              <a:rPr lang="en-US" altLang="zh-CN" sz="3200">
                <a:solidFill>
                  <a:srgbClr val="333333"/>
                </a:solidFill>
                <a:latin typeface="Arial Unicode MS" panose="020B0604020202020204" pitchFamily="34" charset="-122"/>
              </a:rPr>
              <a:t>bit</a:t>
            </a:r>
            <a:r>
              <a:rPr lang="zh-CN" altLang="en-US" sz="3200">
                <a:solidFill>
                  <a:srgbClr val="333333"/>
                </a:solidFill>
                <a:latin typeface="Arial Unicode MS" panose="020B0604020202020204" pitchFamily="34" charset="-122"/>
              </a:rPr>
              <a:t>、</a:t>
            </a:r>
            <a:r>
              <a:rPr lang="en-US" altLang="zh-CN" sz="3200">
                <a:solidFill>
                  <a:srgbClr val="333333"/>
                </a:solidFill>
                <a:latin typeface="Arial Unicode MS" panose="020B0604020202020204" pitchFamily="34" charset="-122"/>
              </a:rPr>
              <a:t>but</a:t>
            </a:r>
            <a:r>
              <a:rPr lang="zh-CN" altLang="en-US" sz="3200">
                <a:solidFill>
                  <a:srgbClr val="333333"/>
                </a:solidFill>
                <a:latin typeface="Arial Unicode MS" panose="020B0604020202020204" pitchFamily="34" charset="-122"/>
              </a:rPr>
              <a:t>、</a:t>
            </a:r>
            <a:r>
              <a:rPr lang="en-US" altLang="zh-CN" sz="3200">
                <a:solidFill>
                  <a:srgbClr val="333333"/>
                </a:solidFill>
                <a:latin typeface="Arial Unicode MS" panose="020B0604020202020204" pitchFamily="34" charset="-122"/>
              </a:rPr>
              <a:t>hat</a:t>
            </a:r>
            <a:r>
              <a:rPr lang="zh-CN" altLang="en-US" sz="3200">
                <a:solidFill>
                  <a:srgbClr val="333333"/>
                </a:solidFill>
                <a:latin typeface="Arial Unicode MS" panose="020B0604020202020204" pitchFamily="34" charset="-122"/>
              </a:rPr>
              <a:t>、</a:t>
            </a:r>
            <a:r>
              <a:rPr lang="en-US" altLang="zh-CN" sz="3200">
                <a:solidFill>
                  <a:srgbClr val="333333"/>
                </a:solidFill>
                <a:latin typeface="Arial Unicode MS" panose="020B0604020202020204" pitchFamily="34" charset="-122"/>
              </a:rPr>
              <a:t>hit</a:t>
            </a:r>
            <a:r>
              <a:rPr lang="zh-CN" altLang="en-US" sz="3200">
                <a:solidFill>
                  <a:srgbClr val="333333"/>
                </a:solidFill>
                <a:latin typeface="Arial Unicode MS" panose="020B0604020202020204" pitchFamily="34" charset="-122"/>
              </a:rPr>
              <a:t>、或</a:t>
            </a:r>
            <a:r>
              <a:rPr lang="en-US" altLang="zh-CN" sz="3200">
                <a:solidFill>
                  <a:srgbClr val="333333"/>
                </a:solidFill>
                <a:latin typeface="Arial Unicode MS" panose="020B0604020202020204" pitchFamily="34" charset="-122"/>
              </a:rPr>
              <a:t>hut</a:t>
            </a:r>
            <a:r>
              <a:rPr lang="zh-CN" altLang="en-US" sz="3200">
                <a:solidFill>
                  <a:srgbClr val="333333"/>
                </a:solidFill>
                <a:latin typeface="Arial Unicode MS" panose="020B0604020202020204" pitchFamily="34" charset="-122"/>
              </a:rPr>
              <a:t>。</a:t>
            </a:r>
            <a:endParaRPr lang="en-US" altLang="zh-CN" sz="6000"/>
          </a:p>
        </p:txBody>
      </p:sp>
      <p:sp>
        <p:nvSpPr>
          <p:cNvPr id="3" name="Rectangle 2"/>
          <p:cNvSpPr>
            <a:spLocks noChangeArrowheads="1"/>
          </p:cNvSpPr>
          <p:nvPr/>
        </p:nvSpPr>
        <p:spPr bwMode="auto">
          <a:xfrm>
            <a:off x="407988" y="2565400"/>
            <a:ext cx="10512425" cy="1384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2800" dirty="0" err="1">
                <a:solidFill>
                  <a:srgbClr val="000000"/>
                </a:solidFill>
                <a:latin typeface="Consolas" panose="020B0609020204030204" pitchFamily="49" charset="0"/>
              </a:rPr>
              <a:t>strList</a:t>
            </a:r>
            <a:r>
              <a:rPr lang="en-US" altLang="zh-CN" sz="2800" dirty="0">
                <a:solidFill>
                  <a:srgbClr val="000000"/>
                </a:solidFill>
                <a:latin typeface="Consolas" panose="020B0609020204030204" pitchFamily="49" charset="0"/>
              </a:rPr>
              <a:t> = [</a:t>
            </a:r>
            <a:r>
              <a:rPr lang="en-US" altLang="zh-CN" sz="2800" b="1" dirty="0">
                <a:solidFill>
                  <a:srgbClr val="008080"/>
                </a:solidFill>
                <a:latin typeface="Consolas" panose="020B0609020204030204" pitchFamily="49" charset="0"/>
              </a:rPr>
              <a:t>'bat'</a:t>
            </a:r>
            <a:r>
              <a:rPr lang="en-US" altLang="zh-CN" sz="2800" dirty="0">
                <a:solidFill>
                  <a:srgbClr val="000000"/>
                </a:solidFill>
                <a:latin typeface="Consolas" panose="020B0609020204030204" pitchFamily="49" charset="0"/>
              </a:rPr>
              <a:t>, </a:t>
            </a:r>
            <a:r>
              <a:rPr lang="en-US" altLang="zh-CN" sz="2800" b="1" dirty="0">
                <a:solidFill>
                  <a:srgbClr val="008080"/>
                </a:solidFill>
                <a:latin typeface="Consolas" panose="020B0609020204030204" pitchFamily="49" charset="0"/>
              </a:rPr>
              <a:t>'bit'</a:t>
            </a:r>
            <a:r>
              <a:rPr lang="en-US" altLang="zh-CN" sz="2800" dirty="0">
                <a:solidFill>
                  <a:srgbClr val="000000"/>
                </a:solidFill>
                <a:latin typeface="Consolas" panose="020B0609020204030204" pitchFamily="49" charset="0"/>
              </a:rPr>
              <a:t>, </a:t>
            </a:r>
            <a:r>
              <a:rPr lang="en-US" altLang="zh-CN" sz="2800" b="1" dirty="0">
                <a:solidFill>
                  <a:srgbClr val="008080"/>
                </a:solidFill>
                <a:latin typeface="Consolas" panose="020B0609020204030204" pitchFamily="49" charset="0"/>
              </a:rPr>
              <a:t>'but'</a:t>
            </a:r>
            <a:r>
              <a:rPr lang="en-US" altLang="zh-CN" sz="2800" dirty="0">
                <a:solidFill>
                  <a:srgbClr val="000000"/>
                </a:solidFill>
                <a:latin typeface="Consolas" panose="020B0609020204030204" pitchFamily="49" charset="0"/>
              </a:rPr>
              <a:t>, </a:t>
            </a:r>
            <a:r>
              <a:rPr lang="en-US" altLang="zh-CN" sz="2800" b="1" dirty="0">
                <a:solidFill>
                  <a:srgbClr val="008080"/>
                </a:solidFill>
                <a:latin typeface="Consolas" panose="020B0609020204030204" pitchFamily="49" charset="0"/>
              </a:rPr>
              <a:t>'hat'</a:t>
            </a:r>
            <a:r>
              <a:rPr lang="en-US" altLang="zh-CN" sz="2800" dirty="0">
                <a:solidFill>
                  <a:srgbClr val="000000"/>
                </a:solidFill>
                <a:latin typeface="Consolas" panose="020B0609020204030204" pitchFamily="49" charset="0"/>
              </a:rPr>
              <a:t>, </a:t>
            </a:r>
            <a:r>
              <a:rPr lang="en-US" altLang="zh-CN" sz="2800" b="1" dirty="0">
                <a:solidFill>
                  <a:srgbClr val="008080"/>
                </a:solidFill>
                <a:latin typeface="Consolas" panose="020B0609020204030204" pitchFamily="49" charset="0"/>
              </a:rPr>
              <a:t>'hit'</a:t>
            </a:r>
            <a:r>
              <a:rPr lang="en-US" altLang="zh-CN" sz="2800" dirty="0">
                <a:solidFill>
                  <a:srgbClr val="000000"/>
                </a:solidFill>
                <a:latin typeface="Consolas" panose="020B0609020204030204" pitchFamily="49" charset="0"/>
              </a:rPr>
              <a:t>, </a:t>
            </a:r>
            <a:r>
              <a:rPr lang="en-US" altLang="zh-CN" sz="2800" b="1" dirty="0">
                <a:solidFill>
                  <a:srgbClr val="008080"/>
                </a:solidFill>
                <a:latin typeface="Consolas" panose="020B0609020204030204" pitchFamily="49" charset="0"/>
              </a:rPr>
              <a:t>'hut'</a:t>
            </a:r>
            <a:r>
              <a:rPr lang="en-US" altLang="zh-CN" sz="2800" dirty="0">
                <a:solidFill>
                  <a:srgbClr val="000000"/>
                </a:solidFill>
                <a:latin typeface="Consolas" panose="020B0609020204030204" pitchFamily="49" charset="0"/>
              </a:rPr>
              <a:t>]</a:t>
            </a:r>
            <a:br>
              <a:rPr lang="en-US" altLang="zh-CN" sz="2800" dirty="0">
                <a:solidFill>
                  <a:srgbClr val="000000"/>
                </a:solidFill>
                <a:latin typeface="Consolas" panose="020B0609020204030204" pitchFamily="49" charset="0"/>
              </a:rPr>
            </a:br>
            <a:r>
              <a:rPr lang="en-US" altLang="zh-CN" sz="2800" b="1" dirty="0">
                <a:solidFill>
                  <a:srgbClr val="000080"/>
                </a:solidFill>
                <a:latin typeface="Consolas" panose="020B0609020204030204" pitchFamily="49" charset="0"/>
              </a:rPr>
              <a:t>for </a:t>
            </a:r>
            <a:r>
              <a:rPr lang="en-US" altLang="zh-CN" sz="2800" dirty="0">
                <a:solidFill>
                  <a:srgbClr val="000000"/>
                </a:solidFill>
                <a:latin typeface="Consolas" panose="020B0609020204030204" pitchFamily="49" charset="0"/>
              </a:rPr>
              <a:t>c </a:t>
            </a:r>
            <a:r>
              <a:rPr lang="en-US" altLang="zh-CN" sz="2800" b="1" dirty="0">
                <a:solidFill>
                  <a:srgbClr val="000080"/>
                </a:solidFill>
                <a:latin typeface="Consolas" panose="020B0609020204030204" pitchFamily="49" charset="0"/>
              </a:rPr>
              <a:t>in </a:t>
            </a:r>
            <a:r>
              <a:rPr lang="en-US" altLang="zh-CN" sz="2800" dirty="0" err="1">
                <a:solidFill>
                  <a:srgbClr val="000000"/>
                </a:solidFill>
                <a:latin typeface="Consolas" panose="020B0609020204030204" pitchFamily="49" charset="0"/>
              </a:rPr>
              <a:t>strList</a:t>
            </a:r>
            <a:r>
              <a:rPr lang="en-US" altLang="zh-CN" sz="2800" dirty="0">
                <a:solidFill>
                  <a:srgbClr val="000000"/>
                </a:solidFill>
                <a:latin typeface="Consolas" panose="020B0609020204030204" pitchFamily="49" charset="0"/>
              </a:rPr>
              <a:t>:</a:t>
            </a:r>
            <a:br>
              <a:rPr lang="en-US" altLang="zh-CN" sz="2800" dirty="0">
                <a:solidFill>
                  <a:srgbClr val="000000"/>
                </a:solidFill>
                <a:latin typeface="Consolas" panose="020B0609020204030204" pitchFamily="49" charset="0"/>
              </a:rPr>
            </a:br>
            <a:r>
              <a:rPr lang="en-US" altLang="zh-CN" sz="2800" dirty="0">
                <a:solidFill>
                  <a:srgbClr val="000000"/>
                </a:solidFill>
                <a:latin typeface="Consolas" panose="020B0609020204030204" pitchFamily="49" charset="0"/>
              </a:rPr>
              <a:t>    </a:t>
            </a:r>
            <a:r>
              <a:rPr lang="en-US" altLang="zh-CN" sz="2800" dirty="0">
                <a:solidFill>
                  <a:srgbClr val="000080"/>
                </a:solidFill>
                <a:latin typeface="Consolas" panose="020B0609020204030204" pitchFamily="49" charset="0"/>
              </a:rPr>
              <a:t>print </a:t>
            </a:r>
            <a:r>
              <a:rPr lang="en-US" altLang="zh-CN" sz="2800" dirty="0">
                <a:solidFill>
                  <a:srgbClr val="000000"/>
                </a:solidFill>
                <a:latin typeface="Consolas" panose="020B0609020204030204" pitchFamily="49" charset="0"/>
              </a:rPr>
              <a:t>(</a:t>
            </a:r>
            <a:r>
              <a:rPr lang="en-US" altLang="zh-CN" sz="2800" dirty="0" err="1">
                <a:solidFill>
                  <a:srgbClr val="000000"/>
                </a:solidFill>
                <a:latin typeface="Consolas" panose="020B0609020204030204" pitchFamily="49" charset="0"/>
              </a:rPr>
              <a:t>re.match</a:t>
            </a:r>
            <a:r>
              <a:rPr lang="en-US" altLang="zh-CN" sz="2800" dirty="0">
                <a:solidFill>
                  <a:srgbClr val="000000"/>
                </a:solidFill>
                <a:latin typeface="Consolas" panose="020B0609020204030204" pitchFamily="49" charset="0"/>
              </a:rPr>
              <a:t>(</a:t>
            </a:r>
            <a:r>
              <a:rPr lang="en-US" altLang="zh-CN" sz="2800" b="1" dirty="0">
                <a:solidFill>
                  <a:srgbClr val="008080"/>
                </a:solidFill>
                <a:latin typeface="Consolas" panose="020B0609020204030204" pitchFamily="49" charset="0"/>
              </a:rPr>
              <a:t>r'[</a:t>
            </a:r>
            <a:r>
              <a:rPr lang="en-US" altLang="zh-CN" sz="2800" b="1" dirty="0" err="1">
                <a:solidFill>
                  <a:srgbClr val="008080"/>
                </a:solidFill>
                <a:latin typeface="Consolas" panose="020B0609020204030204" pitchFamily="49" charset="0"/>
              </a:rPr>
              <a:t>bh</a:t>
            </a:r>
            <a:r>
              <a:rPr lang="en-US" altLang="zh-CN" sz="2800" b="1" dirty="0">
                <a:solidFill>
                  <a:srgbClr val="008080"/>
                </a:solidFill>
                <a:latin typeface="Consolas" panose="020B0609020204030204" pitchFamily="49" charset="0"/>
              </a:rPr>
              <a:t>][</a:t>
            </a:r>
            <a:r>
              <a:rPr lang="en-US" altLang="zh-CN" sz="2800" b="1" dirty="0" err="1">
                <a:solidFill>
                  <a:srgbClr val="008080"/>
                </a:solidFill>
                <a:latin typeface="Consolas" panose="020B0609020204030204" pitchFamily="49" charset="0"/>
              </a:rPr>
              <a:t>aiu</a:t>
            </a:r>
            <a:r>
              <a:rPr lang="en-US" altLang="zh-CN" sz="2800" b="1" dirty="0">
                <a:solidFill>
                  <a:srgbClr val="008080"/>
                </a:solidFill>
                <a:latin typeface="Consolas" panose="020B0609020204030204" pitchFamily="49" charset="0"/>
              </a:rPr>
              <a:t>]t'</a:t>
            </a:r>
            <a:r>
              <a:rPr lang="en-US" altLang="zh-CN" sz="2800" dirty="0">
                <a:solidFill>
                  <a:srgbClr val="000000"/>
                </a:solidFill>
                <a:latin typeface="Consolas" panose="020B0609020204030204" pitchFamily="49" charset="0"/>
              </a:rPr>
              <a:t>, c).group())</a:t>
            </a:r>
            <a:endParaRPr lang="en-US" altLang="zh-CN" sz="4000" dirty="0"/>
          </a:p>
        </p:txBody>
      </p:sp>
    </p:spTree>
    <p:extLst>
      <p:ext uri="{BB962C8B-B14F-4D97-AF65-F5344CB8AC3E}">
        <p14:creationId xmlns:p14="http://schemas.microsoft.com/office/powerpoint/2010/main" val="23720949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
          <p:cNvSpPr>
            <a:spLocks noChangeArrowheads="1"/>
          </p:cNvSpPr>
          <p:nvPr/>
        </p:nvSpPr>
        <p:spPr bwMode="auto">
          <a:xfrm>
            <a:off x="623888" y="765175"/>
            <a:ext cx="11088687" cy="33242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sz="2400" b="1" dirty="0">
                <a:solidFill>
                  <a:srgbClr val="333333"/>
                </a:solidFill>
                <a:latin typeface="Verdana" panose="020B0604030504040204" pitchFamily="34" charset="0"/>
              </a:rPr>
              <a:t>匹配所有合法的</a:t>
            </a:r>
            <a:r>
              <a:rPr lang="en-US" altLang="zh-CN" sz="2400" b="1" dirty="0">
                <a:solidFill>
                  <a:srgbClr val="333333"/>
                </a:solidFill>
                <a:latin typeface="Verdana" panose="020B0604030504040204" pitchFamily="34" charset="0"/>
              </a:rPr>
              <a:t>Python</a:t>
            </a:r>
            <a:r>
              <a:rPr lang="zh-CN" altLang="en-US" sz="2400" b="1" dirty="0">
                <a:solidFill>
                  <a:srgbClr val="333333"/>
                </a:solidFill>
                <a:latin typeface="Verdana" panose="020B0604030504040204" pitchFamily="34" charset="0"/>
              </a:rPr>
              <a:t>标识符。注：字母下划线打头，后面接任意数字字母和下划线</a:t>
            </a:r>
            <a:endParaRPr lang="en-US" altLang="zh-CN" sz="2400" b="1" dirty="0">
              <a:solidFill>
                <a:srgbClr val="333333"/>
              </a:solidFill>
              <a:latin typeface="Verdana" panose="020B0604030504040204" pitchFamily="34" charset="0"/>
            </a:endParaRPr>
          </a:p>
          <a:p>
            <a:pPr>
              <a:lnSpc>
                <a:spcPct val="100000"/>
              </a:lnSpc>
              <a:spcBef>
                <a:spcPct val="0"/>
              </a:spcBef>
              <a:buClrTx/>
              <a:buSzTx/>
              <a:buFontTx/>
              <a:buNone/>
            </a:pPr>
            <a:endParaRPr lang="zh-CN" altLang="en-US" sz="1800" dirty="0">
              <a:solidFill>
                <a:srgbClr val="333333"/>
              </a:solidFill>
              <a:latin typeface="Arial Unicode MS" panose="020B0604020202020204" pitchFamily="34" charset="-122"/>
            </a:endParaRPr>
          </a:p>
          <a:p>
            <a:pPr>
              <a:lnSpc>
                <a:spcPct val="100000"/>
              </a:lnSpc>
              <a:spcBef>
                <a:spcPct val="0"/>
              </a:spcBef>
              <a:buClrTx/>
              <a:buSzTx/>
              <a:buFontTx/>
              <a:buNone/>
            </a:pPr>
            <a:r>
              <a:rPr lang="en-US" altLang="zh-CN" sz="1800" dirty="0">
                <a:solidFill>
                  <a:srgbClr val="000080"/>
                </a:solidFill>
                <a:latin typeface="Consolas" panose="020B0609020204030204" pitchFamily="49" charset="0"/>
              </a:rPr>
              <a:t>print</a:t>
            </a:r>
            <a:r>
              <a:rPr lang="en-US" altLang="zh-CN" sz="1800" dirty="0">
                <a:solidFill>
                  <a:srgbClr val="000000"/>
                </a:solidFill>
                <a:latin typeface="Consolas" panose="020B0609020204030204" pitchFamily="49" charset="0"/>
              </a:rPr>
              <a:t>(</a:t>
            </a:r>
            <a:r>
              <a:rPr lang="en-US" altLang="zh-CN" sz="1800" b="1" dirty="0">
                <a:solidFill>
                  <a:srgbClr val="008080"/>
                </a:solidFill>
                <a:latin typeface="Consolas" panose="020B0609020204030204" pitchFamily="49" charset="0"/>
              </a:rPr>
              <a:t>''' </a:t>
            </a:r>
            <a:r>
              <a:rPr lang="zh-CN" altLang="en-US" sz="1800" b="1" dirty="0">
                <a:solidFill>
                  <a:srgbClr val="008080"/>
                </a:solidFill>
                <a:latin typeface="宋体" panose="02010600030101010101" pitchFamily="2" charset="-122"/>
                <a:ea typeface="宋体" panose="02010600030101010101" pitchFamily="2" charset="-122"/>
              </a:rPr>
              <a:t>匹配所有合法的</a:t>
            </a:r>
            <a:r>
              <a:rPr lang="en-US" altLang="zh-CN" sz="1800" b="1" dirty="0">
                <a:solidFill>
                  <a:srgbClr val="008080"/>
                </a:solidFill>
                <a:latin typeface="Consolas" panose="020B0609020204030204" pitchFamily="49" charset="0"/>
              </a:rPr>
              <a:t>Python</a:t>
            </a:r>
            <a:r>
              <a:rPr lang="zh-CN" altLang="en-US" sz="1800" b="1" dirty="0">
                <a:solidFill>
                  <a:srgbClr val="008080"/>
                </a:solidFill>
                <a:latin typeface="宋体" panose="02010600030101010101" pitchFamily="2" charset="-122"/>
                <a:ea typeface="宋体" panose="02010600030101010101" pitchFamily="2" charset="-122"/>
              </a:rPr>
              <a:t>标识符。 注：字母下划线打头，后面接任意数字字母和下划线</a:t>
            </a:r>
            <a:r>
              <a:rPr lang="zh-CN" altLang="en-US" sz="1800" b="1" dirty="0">
                <a:solidFill>
                  <a:srgbClr val="008080"/>
                </a:solidFill>
                <a:latin typeface="Consolas" panose="020B0609020204030204" pitchFamily="49" charset="0"/>
              </a:rPr>
              <a:t> </a:t>
            </a:r>
            <a:r>
              <a:rPr lang="en-US" altLang="zh-CN" sz="1800" b="1" dirty="0">
                <a:solidFill>
                  <a:srgbClr val="008080"/>
                </a:solidFill>
                <a:latin typeface="Consolas" panose="020B0609020204030204" pitchFamily="49" charset="0"/>
              </a:rPr>
              <a:t>'''</a:t>
            </a:r>
            <a:r>
              <a:rPr lang="en-US" altLang="zh-CN" sz="1800" dirty="0">
                <a:solidFill>
                  <a:srgbClr val="000000"/>
                </a:solidFill>
                <a:latin typeface="Consolas" panose="020B0609020204030204" pitchFamily="49" charset="0"/>
              </a:rPr>
              <a:t>)</a:t>
            </a:r>
            <a:br>
              <a:rPr lang="en-US" altLang="zh-CN" sz="1800" dirty="0">
                <a:solidFill>
                  <a:srgbClr val="000000"/>
                </a:solidFill>
                <a:latin typeface="Consolas" panose="020B0609020204030204" pitchFamily="49" charset="0"/>
              </a:rPr>
            </a:br>
            <a:r>
              <a:rPr lang="en-US" altLang="zh-CN" sz="1800" dirty="0" err="1">
                <a:solidFill>
                  <a:srgbClr val="000000"/>
                </a:solidFill>
                <a:latin typeface="Consolas" panose="020B0609020204030204" pitchFamily="49" charset="0"/>
              </a:rPr>
              <a:t>valueList</a:t>
            </a:r>
            <a:r>
              <a:rPr lang="en-US" altLang="zh-CN" sz="1800" dirty="0">
                <a:solidFill>
                  <a:srgbClr val="000000"/>
                </a:solidFill>
                <a:latin typeface="Consolas" panose="020B0609020204030204" pitchFamily="49" charset="0"/>
              </a:rPr>
              <a:t> = [</a:t>
            </a:r>
            <a:r>
              <a:rPr lang="en-US" altLang="zh-CN" sz="1800" b="1" dirty="0">
                <a:solidFill>
                  <a:srgbClr val="008080"/>
                </a:solidFill>
                <a:latin typeface="Consolas" panose="020B0609020204030204" pitchFamily="49" charset="0"/>
              </a:rPr>
              <a:t>'10_mys'</a:t>
            </a:r>
            <a:r>
              <a:rPr lang="en-US" altLang="zh-CN" sz="1800" dirty="0">
                <a:solidFill>
                  <a:srgbClr val="000000"/>
                </a:solidFill>
                <a:latin typeface="Consolas" panose="020B0609020204030204" pitchFamily="49" charset="0"/>
              </a:rPr>
              <a:t>, </a:t>
            </a:r>
            <a:r>
              <a:rPr lang="en-US" altLang="zh-CN" sz="1800" b="1" dirty="0">
                <a:solidFill>
                  <a:srgbClr val="008080"/>
                </a:solidFill>
                <a:latin typeface="Consolas" panose="020B0609020204030204" pitchFamily="49" charset="0"/>
              </a:rPr>
              <a:t>'_myValue09'</a:t>
            </a:r>
            <a:r>
              <a:rPr lang="en-US" altLang="zh-CN" sz="1800" dirty="0">
                <a:solidFill>
                  <a:srgbClr val="000000"/>
                </a:solidFill>
                <a:latin typeface="Consolas" panose="020B0609020204030204" pitchFamily="49" charset="0"/>
              </a:rPr>
              <a:t>, </a:t>
            </a:r>
            <a:r>
              <a:rPr lang="en-US" altLang="zh-CN" sz="1800" b="1" dirty="0">
                <a:solidFill>
                  <a:srgbClr val="008080"/>
                </a:solidFill>
                <a:latin typeface="Consolas" panose="020B0609020204030204" pitchFamily="49" charset="0"/>
              </a:rPr>
              <a:t>'Post99'</a:t>
            </a:r>
            <a:r>
              <a:rPr lang="en-US" altLang="zh-CN" sz="1800" dirty="0">
                <a:solidFill>
                  <a:srgbClr val="000000"/>
                </a:solidFill>
                <a:latin typeface="Consolas" panose="020B0609020204030204" pitchFamily="49" charset="0"/>
              </a:rPr>
              <a:t>, </a:t>
            </a:r>
            <a:r>
              <a:rPr lang="en-US" altLang="zh-CN" sz="1800" b="1" dirty="0">
                <a:solidFill>
                  <a:srgbClr val="008080"/>
                </a:solidFill>
                <a:latin typeface="Consolas" panose="020B0609020204030204" pitchFamily="49" charset="0"/>
              </a:rPr>
              <a:t>'*</a:t>
            </a:r>
            <a:r>
              <a:rPr lang="en-US" altLang="zh-CN" sz="1800" b="1" dirty="0" err="1">
                <a:solidFill>
                  <a:srgbClr val="008080"/>
                </a:solidFill>
                <a:latin typeface="Consolas" panose="020B0609020204030204" pitchFamily="49" charset="0"/>
              </a:rPr>
              <a:t>hahah</a:t>
            </a:r>
            <a:r>
              <a:rPr lang="en-US" altLang="zh-CN" sz="1800" b="1" dirty="0">
                <a:solidFill>
                  <a:srgbClr val="008080"/>
                </a:solidFill>
                <a:latin typeface="Consolas" panose="020B0609020204030204" pitchFamily="49" charset="0"/>
              </a:rPr>
              <a:t>'</a:t>
            </a:r>
            <a:r>
              <a:rPr lang="en-US" altLang="zh-CN" sz="1800" dirty="0">
                <a:solidFill>
                  <a:srgbClr val="000000"/>
                </a:solidFill>
                <a:latin typeface="Consolas" panose="020B0609020204030204" pitchFamily="49" charset="0"/>
              </a:rPr>
              <a:t>, </a:t>
            </a:r>
            <a:r>
              <a:rPr lang="en-US" altLang="zh-CN" sz="1800" b="1" dirty="0">
                <a:solidFill>
                  <a:srgbClr val="008080"/>
                </a:solidFill>
                <a:latin typeface="Consolas" panose="020B0609020204030204" pitchFamily="49" charset="0"/>
              </a:rPr>
              <a:t>'list@%'</a:t>
            </a:r>
            <a:r>
              <a:rPr lang="en-US" altLang="zh-CN" sz="1800" dirty="0">
                <a:solidFill>
                  <a:srgbClr val="000000"/>
                </a:solidFill>
                <a:latin typeface="Consolas" panose="020B0609020204030204" pitchFamily="49" charset="0"/>
              </a:rPr>
              <a:t>]</a:t>
            </a:r>
            <a:br>
              <a:rPr lang="en-US" altLang="zh-CN" sz="1800" dirty="0">
                <a:solidFill>
                  <a:srgbClr val="000000"/>
                </a:solidFill>
                <a:latin typeface="Consolas" panose="020B0609020204030204" pitchFamily="49" charset="0"/>
              </a:rPr>
            </a:br>
            <a:r>
              <a:rPr lang="en-US" altLang="zh-CN" sz="1800" b="1" dirty="0">
                <a:solidFill>
                  <a:srgbClr val="000080"/>
                </a:solidFill>
                <a:latin typeface="Consolas" panose="020B0609020204030204" pitchFamily="49" charset="0"/>
              </a:rPr>
              <a:t>for </a:t>
            </a:r>
            <a:r>
              <a:rPr lang="en-US" altLang="zh-CN" sz="1800" dirty="0">
                <a:solidFill>
                  <a:srgbClr val="000000"/>
                </a:solidFill>
                <a:latin typeface="Consolas" panose="020B0609020204030204" pitchFamily="49" charset="0"/>
              </a:rPr>
              <a:t>c </a:t>
            </a:r>
            <a:r>
              <a:rPr lang="en-US" altLang="zh-CN" sz="1800" b="1" dirty="0">
                <a:solidFill>
                  <a:srgbClr val="000080"/>
                </a:solidFill>
                <a:latin typeface="Consolas" panose="020B0609020204030204" pitchFamily="49" charset="0"/>
              </a:rPr>
              <a:t>in </a:t>
            </a:r>
            <a:r>
              <a:rPr lang="en-US" altLang="zh-CN" sz="1800" dirty="0" err="1">
                <a:solidFill>
                  <a:srgbClr val="000000"/>
                </a:solidFill>
                <a:latin typeface="Consolas" panose="020B0609020204030204" pitchFamily="49" charset="0"/>
              </a:rPr>
              <a:t>valueList</a:t>
            </a:r>
            <a:r>
              <a:rPr lang="en-US" altLang="zh-CN" sz="1800" dirty="0">
                <a:solidFill>
                  <a:srgbClr val="000000"/>
                </a:solidFill>
                <a:latin typeface="Consolas" panose="020B0609020204030204" pitchFamily="49" charset="0"/>
              </a:rPr>
              <a:t>:</a:t>
            </a:r>
            <a:br>
              <a:rPr lang="en-US" altLang="zh-CN" sz="1800" dirty="0">
                <a:solidFill>
                  <a:srgbClr val="000000"/>
                </a:solidFill>
                <a:latin typeface="Consolas" panose="020B0609020204030204" pitchFamily="49" charset="0"/>
              </a:rPr>
            </a:br>
            <a:r>
              <a:rPr lang="en-US" altLang="zh-CN" sz="1800" dirty="0">
                <a:solidFill>
                  <a:srgbClr val="000000"/>
                </a:solidFill>
                <a:latin typeface="Consolas" panose="020B0609020204030204" pitchFamily="49" charset="0"/>
              </a:rPr>
              <a:t>    result = </a:t>
            </a:r>
            <a:r>
              <a:rPr lang="en-US" altLang="zh-CN" sz="1800" dirty="0" err="1">
                <a:solidFill>
                  <a:srgbClr val="000000"/>
                </a:solidFill>
                <a:latin typeface="Consolas" panose="020B0609020204030204" pitchFamily="49" charset="0"/>
              </a:rPr>
              <a:t>re.match</a:t>
            </a:r>
            <a:r>
              <a:rPr lang="en-US" altLang="zh-CN" sz="1800" dirty="0">
                <a:solidFill>
                  <a:srgbClr val="000000"/>
                </a:solidFill>
                <a:latin typeface="Consolas" panose="020B0609020204030204" pitchFamily="49" charset="0"/>
              </a:rPr>
              <a:t>(</a:t>
            </a:r>
            <a:r>
              <a:rPr lang="en-US" altLang="zh-CN" sz="1800" b="1" dirty="0">
                <a:solidFill>
                  <a:srgbClr val="008080"/>
                </a:solidFill>
                <a:latin typeface="Consolas" panose="020B0609020204030204" pitchFamily="49" charset="0"/>
              </a:rPr>
              <a:t>r'[a-</a:t>
            </a:r>
            <a:r>
              <a:rPr lang="en-US" altLang="zh-CN" sz="1800" b="1" dirty="0" err="1">
                <a:solidFill>
                  <a:srgbClr val="008080"/>
                </a:solidFill>
                <a:latin typeface="Consolas" panose="020B0609020204030204" pitchFamily="49" charset="0"/>
              </a:rPr>
              <a:t>zA</a:t>
            </a:r>
            <a:r>
              <a:rPr lang="en-US" altLang="zh-CN" sz="1800" b="1" dirty="0">
                <a:solidFill>
                  <a:srgbClr val="008080"/>
                </a:solidFill>
                <a:latin typeface="Consolas" panose="020B0609020204030204" pitchFamily="49" charset="0"/>
              </a:rPr>
              <a:t>-Z_][\w_]+$'</a:t>
            </a:r>
            <a:r>
              <a:rPr lang="en-US" altLang="zh-CN" sz="1800" dirty="0">
                <a:solidFill>
                  <a:srgbClr val="000000"/>
                </a:solidFill>
                <a:latin typeface="Consolas" panose="020B0609020204030204" pitchFamily="49" charset="0"/>
              </a:rPr>
              <a:t>, c)</a:t>
            </a:r>
            <a:br>
              <a:rPr lang="en-US" altLang="zh-CN" sz="1800" dirty="0">
                <a:solidFill>
                  <a:srgbClr val="000000"/>
                </a:solidFill>
                <a:latin typeface="Consolas" panose="020B0609020204030204" pitchFamily="49" charset="0"/>
              </a:rPr>
            </a:br>
            <a:r>
              <a:rPr lang="en-US" altLang="zh-CN" sz="1800" dirty="0">
                <a:solidFill>
                  <a:srgbClr val="000000"/>
                </a:solidFill>
                <a:latin typeface="Consolas" panose="020B0609020204030204" pitchFamily="49" charset="0"/>
              </a:rPr>
              <a:t>    </a:t>
            </a:r>
            <a:r>
              <a:rPr lang="en-US" altLang="zh-CN" sz="1800" b="1" dirty="0">
                <a:solidFill>
                  <a:srgbClr val="000080"/>
                </a:solidFill>
                <a:latin typeface="Consolas" panose="020B0609020204030204" pitchFamily="49" charset="0"/>
              </a:rPr>
              <a:t>if </a:t>
            </a:r>
            <a:r>
              <a:rPr lang="en-US" altLang="zh-CN" sz="1800" dirty="0">
                <a:solidFill>
                  <a:srgbClr val="000000"/>
                </a:solidFill>
                <a:latin typeface="Consolas" panose="020B0609020204030204" pitchFamily="49" charset="0"/>
              </a:rPr>
              <a:t>result:</a:t>
            </a:r>
            <a:br>
              <a:rPr lang="en-US" altLang="zh-CN" sz="1800" dirty="0">
                <a:solidFill>
                  <a:srgbClr val="000000"/>
                </a:solidFill>
                <a:latin typeface="Consolas" panose="020B0609020204030204" pitchFamily="49" charset="0"/>
              </a:rPr>
            </a:br>
            <a:r>
              <a:rPr lang="en-US" altLang="zh-CN" sz="1800" dirty="0">
                <a:solidFill>
                  <a:srgbClr val="000000"/>
                </a:solidFill>
                <a:latin typeface="Consolas" panose="020B0609020204030204" pitchFamily="49" charset="0"/>
              </a:rPr>
              <a:t>        </a:t>
            </a:r>
            <a:r>
              <a:rPr lang="en-US" altLang="zh-CN" sz="1800" dirty="0">
                <a:solidFill>
                  <a:srgbClr val="000080"/>
                </a:solidFill>
                <a:latin typeface="Consolas" panose="020B0609020204030204" pitchFamily="49" charset="0"/>
              </a:rPr>
              <a:t>print</a:t>
            </a:r>
            <a:r>
              <a:rPr lang="en-US" altLang="zh-CN" sz="1800" dirty="0">
                <a:solidFill>
                  <a:srgbClr val="000000"/>
                </a:solidFill>
                <a:latin typeface="Consolas" panose="020B0609020204030204" pitchFamily="49" charset="0"/>
              </a:rPr>
              <a:t>(c + </a:t>
            </a:r>
            <a:r>
              <a:rPr lang="en-US" altLang="zh-CN" sz="1800" b="1" dirty="0">
                <a:solidFill>
                  <a:srgbClr val="008080"/>
                </a:solidFill>
                <a:latin typeface="Consolas" panose="020B0609020204030204" pitchFamily="49" charset="0"/>
              </a:rPr>
              <a:t>':' </a:t>
            </a:r>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result.group</a:t>
            </a:r>
            <a:r>
              <a:rPr lang="en-US" altLang="zh-CN" sz="1800" dirty="0">
                <a:solidFill>
                  <a:srgbClr val="000000"/>
                </a:solidFill>
                <a:latin typeface="Consolas" panose="020B0609020204030204" pitchFamily="49" charset="0"/>
              </a:rPr>
              <a:t>())</a:t>
            </a:r>
            <a:br>
              <a:rPr lang="en-US" altLang="zh-CN" sz="1800" dirty="0">
                <a:solidFill>
                  <a:srgbClr val="000000"/>
                </a:solidFill>
                <a:latin typeface="Consolas" panose="020B0609020204030204" pitchFamily="49" charset="0"/>
              </a:rPr>
            </a:br>
            <a:r>
              <a:rPr lang="en-US" altLang="zh-CN" sz="1800" dirty="0">
                <a:solidFill>
                  <a:srgbClr val="000000"/>
                </a:solidFill>
                <a:latin typeface="Consolas" panose="020B0609020204030204" pitchFamily="49" charset="0"/>
              </a:rPr>
              <a:t>    </a:t>
            </a:r>
            <a:r>
              <a:rPr lang="en-US" altLang="zh-CN" sz="1800" b="1" dirty="0">
                <a:solidFill>
                  <a:srgbClr val="000080"/>
                </a:solidFill>
                <a:latin typeface="Consolas" panose="020B0609020204030204" pitchFamily="49" charset="0"/>
              </a:rPr>
              <a:t>else</a:t>
            </a:r>
            <a:r>
              <a:rPr lang="en-US" altLang="zh-CN" sz="1800" dirty="0">
                <a:solidFill>
                  <a:srgbClr val="000000"/>
                </a:solidFill>
                <a:latin typeface="Consolas" panose="020B0609020204030204" pitchFamily="49" charset="0"/>
              </a:rPr>
              <a:t>:</a:t>
            </a:r>
            <a:br>
              <a:rPr lang="en-US" altLang="zh-CN" sz="1800" dirty="0">
                <a:solidFill>
                  <a:srgbClr val="000000"/>
                </a:solidFill>
                <a:latin typeface="Consolas" panose="020B0609020204030204" pitchFamily="49" charset="0"/>
              </a:rPr>
            </a:br>
            <a:r>
              <a:rPr lang="en-US" altLang="zh-CN" sz="1800" dirty="0">
                <a:solidFill>
                  <a:srgbClr val="000000"/>
                </a:solidFill>
                <a:latin typeface="Consolas" panose="020B0609020204030204" pitchFamily="49" charset="0"/>
              </a:rPr>
              <a:t>        </a:t>
            </a:r>
            <a:r>
              <a:rPr lang="en-US" altLang="zh-CN" sz="1800" dirty="0">
                <a:solidFill>
                  <a:srgbClr val="000080"/>
                </a:solidFill>
                <a:latin typeface="Consolas" panose="020B0609020204030204" pitchFamily="49" charset="0"/>
              </a:rPr>
              <a:t>print</a:t>
            </a:r>
            <a:r>
              <a:rPr lang="en-US" altLang="zh-CN" sz="1800" dirty="0">
                <a:solidFill>
                  <a:srgbClr val="000000"/>
                </a:solidFill>
                <a:latin typeface="Consolas" panose="020B0609020204030204" pitchFamily="49" charset="0"/>
              </a:rPr>
              <a:t>(c + </a:t>
            </a:r>
            <a:r>
              <a:rPr lang="en-US" altLang="zh-CN" sz="1800" b="1" dirty="0">
                <a:solidFill>
                  <a:srgbClr val="008080"/>
                </a:solidFill>
                <a:latin typeface="Consolas" panose="020B0609020204030204" pitchFamily="49" charset="0"/>
              </a:rPr>
              <a:t>':Illegal...'</a:t>
            </a:r>
            <a:r>
              <a:rPr lang="en-US" altLang="zh-CN" sz="1800" dirty="0">
                <a:solidFill>
                  <a:srgbClr val="000000"/>
                </a:solidFill>
                <a:latin typeface="Consolas" panose="020B0609020204030204" pitchFamily="49" charset="0"/>
              </a:rPr>
              <a:t>)</a:t>
            </a:r>
            <a:endParaRPr lang="en-US" altLang="zh-CN" sz="2400" dirty="0"/>
          </a:p>
        </p:txBody>
      </p:sp>
      <p:sp>
        <p:nvSpPr>
          <p:cNvPr id="108547" name="Rectangle 2"/>
          <p:cNvSpPr>
            <a:spLocks noChangeArrowheads="1"/>
          </p:cNvSpPr>
          <p:nvPr/>
        </p:nvSpPr>
        <p:spPr bwMode="auto">
          <a:xfrm>
            <a:off x="0" y="444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endParaRPr lang="en-US" altLang="zh-CN" sz="1800"/>
          </a:p>
        </p:txBody>
      </p:sp>
    </p:spTree>
    <p:extLst>
      <p:ext uri="{BB962C8B-B14F-4D97-AF65-F5344CB8AC3E}">
        <p14:creationId xmlns:p14="http://schemas.microsoft.com/office/powerpoint/2010/main" val="16691083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
          <p:cNvSpPr>
            <a:spLocks noChangeArrowheads="1"/>
          </p:cNvSpPr>
          <p:nvPr/>
        </p:nvSpPr>
        <p:spPr bwMode="auto">
          <a:xfrm>
            <a:off x="623888" y="857627"/>
            <a:ext cx="11088687"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2400" b="1" dirty="0" smtClean="0">
                <a:solidFill>
                  <a:srgbClr val="333333"/>
                </a:solidFill>
                <a:latin typeface="Verdana" panose="020B0604030504040204" pitchFamily="34" charset="0"/>
              </a:rPr>
              <a:t>T8.1 </a:t>
            </a:r>
            <a:r>
              <a:rPr lang="zh-CN" altLang="en-US" sz="2400" b="1" dirty="0" smtClean="0">
                <a:solidFill>
                  <a:srgbClr val="333333"/>
                </a:solidFill>
                <a:latin typeface="Verdana" panose="020B0604030504040204" pitchFamily="34" charset="0"/>
              </a:rPr>
              <a:t>提取另一个</a:t>
            </a:r>
            <a:r>
              <a:rPr lang="en-US" altLang="zh-CN" sz="2400" b="1" dirty="0" smtClean="0">
                <a:solidFill>
                  <a:srgbClr val="333333"/>
                </a:solidFill>
                <a:latin typeface="Verdana" panose="020B0604030504040204" pitchFamily="34" charset="0"/>
              </a:rPr>
              <a:t>Python</a:t>
            </a:r>
            <a:r>
              <a:rPr lang="zh-CN" altLang="en-US" sz="2400" b="1" dirty="0" smtClean="0">
                <a:solidFill>
                  <a:srgbClr val="333333"/>
                </a:solidFill>
                <a:latin typeface="Verdana" panose="020B0604030504040204" pitchFamily="34" charset="0"/>
              </a:rPr>
              <a:t>程序的所有函数名</a:t>
            </a:r>
            <a:endParaRPr lang="zh-CN" altLang="en-US" sz="1800" dirty="0">
              <a:solidFill>
                <a:srgbClr val="333333"/>
              </a:solidFill>
              <a:latin typeface="Arial Unicode MS" panose="020B0604020202020204" pitchFamily="34" charset="-122"/>
            </a:endParaRPr>
          </a:p>
          <a:p>
            <a:pPr lvl="0" eaLnBrk="0" fontAlgn="base" hangingPunct="0">
              <a:lnSpc>
                <a:spcPct val="100000"/>
              </a:lnSpc>
              <a:spcBef>
                <a:spcPct val="0"/>
              </a:spcBef>
              <a:spcAft>
                <a:spcPct val="0"/>
              </a:spcAft>
              <a:buClrTx/>
              <a:buSzTx/>
              <a:buNone/>
            </a:pPr>
            <a:r>
              <a:rPr lang="zh-CN" altLang="zh-CN" sz="1800" b="1" dirty="0">
                <a:solidFill>
                  <a:srgbClr val="000080"/>
                </a:solidFill>
                <a:latin typeface="Arial Unicode MS" panose="020B0604020202020204" pitchFamily="34" charset="-122"/>
                <a:ea typeface="JetBrains Mono"/>
              </a:rPr>
              <a:t>import </a:t>
            </a:r>
            <a:r>
              <a:rPr lang="zh-CN" altLang="zh-CN" sz="1800" dirty="0">
                <a:solidFill>
                  <a:srgbClr val="000000"/>
                </a:solidFill>
                <a:latin typeface="Arial Unicode MS" panose="020B0604020202020204" pitchFamily="34" charset="-122"/>
                <a:ea typeface="JetBrains Mono"/>
              </a:rPr>
              <a:t>re</a:t>
            </a:r>
            <a:br>
              <a:rPr lang="zh-CN" altLang="zh-CN" sz="1800" dirty="0">
                <a:solidFill>
                  <a:srgbClr val="000000"/>
                </a:solidFill>
                <a:latin typeface="Arial Unicode MS" panose="020B0604020202020204" pitchFamily="34" charset="-122"/>
                <a:ea typeface="JetBrains Mono"/>
              </a:rPr>
            </a:br>
            <a:r>
              <a:rPr lang="zh-CN" altLang="zh-CN" sz="1800" dirty="0">
                <a:solidFill>
                  <a:srgbClr val="000000"/>
                </a:solidFill>
                <a:latin typeface="Arial Unicode MS" panose="020B0604020202020204" pitchFamily="34" charset="-122"/>
                <a:ea typeface="JetBrains Mono"/>
              </a:rPr>
              <a:t>fileName = </a:t>
            </a:r>
            <a:r>
              <a:rPr lang="zh-CN" altLang="zh-CN" sz="1800" dirty="0">
                <a:solidFill>
                  <a:srgbClr val="000080"/>
                </a:solidFill>
                <a:latin typeface="Arial Unicode MS" panose="020B0604020202020204" pitchFamily="34" charset="-122"/>
                <a:ea typeface="JetBrains Mono"/>
              </a:rPr>
              <a:t>input</a:t>
            </a:r>
            <a:r>
              <a:rPr lang="zh-CN" altLang="zh-CN" sz="1800" dirty="0">
                <a:solidFill>
                  <a:srgbClr val="000000"/>
                </a:solidFill>
                <a:latin typeface="Arial Unicode MS" panose="020B0604020202020204" pitchFamily="34" charset="-122"/>
                <a:ea typeface="JetBrains Mono"/>
              </a:rPr>
              <a:t>(</a:t>
            </a:r>
            <a:r>
              <a:rPr lang="zh-CN" altLang="zh-CN" sz="1800" b="1" dirty="0">
                <a:solidFill>
                  <a:srgbClr val="008080"/>
                </a:solidFill>
                <a:latin typeface="Arial Unicode MS" panose="020B0604020202020204" pitchFamily="34" charset="-122"/>
                <a:ea typeface="JetBrains Mono"/>
              </a:rPr>
              <a:t>'</a:t>
            </a:r>
            <a:r>
              <a:rPr lang="zh-CN" altLang="zh-CN" sz="1800" b="1" dirty="0">
                <a:solidFill>
                  <a:srgbClr val="008080"/>
                </a:solidFill>
                <a:latin typeface="宋体" panose="02010600030101010101" pitchFamily="2" charset="-122"/>
              </a:rPr>
              <a:t>请输入一个</a:t>
            </a:r>
            <a:r>
              <a:rPr lang="zh-CN" altLang="zh-CN" sz="1800" b="1" dirty="0">
                <a:solidFill>
                  <a:srgbClr val="008080"/>
                </a:solidFill>
                <a:latin typeface="Arial Unicode MS" panose="020B0604020202020204" pitchFamily="34" charset="-122"/>
                <a:ea typeface="JetBrains Mono"/>
              </a:rPr>
              <a:t>Python </a:t>
            </a:r>
            <a:r>
              <a:rPr lang="zh-CN" altLang="zh-CN" sz="1800" b="1" dirty="0">
                <a:solidFill>
                  <a:srgbClr val="008080"/>
                </a:solidFill>
                <a:latin typeface="宋体" panose="02010600030101010101" pitchFamily="2" charset="-122"/>
              </a:rPr>
              <a:t>程序文件名：</a:t>
            </a:r>
            <a:r>
              <a:rPr lang="zh-CN" altLang="zh-CN" sz="1800" b="1" dirty="0">
                <a:solidFill>
                  <a:srgbClr val="008080"/>
                </a:solidFill>
                <a:latin typeface="Arial Unicode MS" panose="020B0604020202020204" pitchFamily="34" charset="-122"/>
                <a:ea typeface="JetBrains Mono"/>
              </a:rPr>
              <a:t>'</a:t>
            </a:r>
            <a:r>
              <a:rPr lang="zh-CN" altLang="zh-CN" sz="1800" dirty="0">
                <a:solidFill>
                  <a:srgbClr val="000000"/>
                </a:solidFill>
                <a:latin typeface="Arial Unicode MS" panose="020B0604020202020204" pitchFamily="34" charset="-122"/>
                <a:ea typeface="JetBrains Mono"/>
              </a:rPr>
              <a:t>)</a:t>
            </a:r>
            <a:br>
              <a:rPr lang="zh-CN" altLang="zh-CN" sz="1800" dirty="0">
                <a:solidFill>
                  <a:srgbClr val="000000"/>
                </a:solidFill>
                <a:latin typeface="Arial Unicode MS" panose="020B0604020202020204" pitchFamily="34" charset="-122"/>
                <a:ea typeface="JetBrains Mono"/>
              </a:rPr>
            </a:br>
            <a:r>
              <a:rPr lang="zh-CN" altLang="zh-CN" sz="1800" dirty="0">
                <a:solidFill>
                  <a:srgbClr val="000000"/>
                </a:solidFill>
                <a:latin typeface="Arial Unicode MS" panose="020B0604020202020204" pitchFamily="34" charset="-122"/>
                <a:ea typeface="JetBrains Mono"/>
              </a:rPr>
              <a:t>pattern = </a:t>
            </a:r>
            <a:r>
              <a:rPr lang="zh-CN" altLang="zh-CN" sz="1800" b="1" dirty="0">
                <a:solidFill>
                  <a:srgbClr val="008080"/>
                </a:solidFill>
                <a:latin typeface="Arial Unicode MS" panose="020B0604020202020204" pitchFamily="34" charset="-122"/>
                <a:ea typeface="JetBrains Mono"/>
              </a:rPr>
              <a:t>r'^def (\w+?)\(.*?\):'</a:t>
            </a:r>
            <a:br>
              <a:rPr lang="zh-CN" altLang="zh-CN" sz="1800" b="1" dirty="0">
                <a:solidFill>
                  <a:srgbClr val="008080"/>
                </a:solidFill>
                <a:latin typeface="Arial Unicode MS" panose="020B0604020202020204" pitchFamily="34" charset="-122"/>
                <a:ea typeface="JetBrains Mono"/>
              </a:rPr>
            </a:br>
            <a:r>
              <a:rPr lang="zh-CN" altLang="zh-CN" sz="1800" dirty="0">
                <a:solidFill>
                  <a:srgbClr val="000000"/>
                </a:solidFill>
                <a:latin typeface="Arial Unicode MS" panose="020B0604020202020204" pitchFamily="34" charset="-122"/>
                <a:ea typeface="JetBrains Mono"/>
              </a:rPr>
              <a:t>funcNames = []</a:t>
            </a:r>
            <a:br>
              <a:rPr lang="zh-CN" altLang="zh-CN" sz="1800" dirty="0">
                <a:solidFill>
                  <a:srgbClr val="000000"/>
                </a:solidFill>
                <a:latin typeface="Arial Unicode MS" panose="020B0604020202020204" pitchFamily="34" charset="-122"/>
                <a:ea typeface="JetBrains Mono"/>
              </a:rPr>
            </a:br>
            <a:r>
              <a:rPr lang="zh-CN" altLang="zh-CN" sz="1800" b="1" dirty="0">
                <a:solidFill>
                  <a:srgbClr val="000080"/>
                </a:solidFill>
                <a:latin typeface="Arial Unicode MS" panose="020B0604020202020204" pitchFamily="34" charset="-122"/>
                <a:ea typeface="JetBrains Mono"/>
              </a:rPr>
              <a:t>with </a:t>
            </a:r>
            <a:r>
              <a:rPr lang="zh-CN" altLang="zh-CN" sz="1800" dirty="0">
                <a:solidFill>
                  <a:srgbClr val="000080"/>
                </a:solidFill>
                <a:latin typeface="Arial Unicode MS" panose="020B0604020202020204" pitchFamily="34" charset="-122"/>
                <a:ea typeface="JetBrains Mono"/>
              </a:rPr>
              <a:t>open</a:t>
            </a:r>
            <a:r>
              <a:rPr lang="zh-CN" altLang="zh-CN" sz="1800" dirty="0">
                <a:solidFill>
                  <a:srgbClr val="000000"/>
                </a:solidFill>
                <a:latin typeface="Arial Unicode MS" panose="020B0604020202020204" pitchFamily="34" charset="-122"/>
                <a:ea typeface="JetBrains Mono"/>
              </a:rPr>
              <a:t>(fileName, </a:t>
            </a:r>
            <a:r>
              <a:rPr lang="zh-CN" altLang="zh-CN" sz="1800" dirty="0">
                <a:solidFill>
                  <a:srgbClr val="660099"/>
                </a:solidFill>
                <a:latin typeface="Arial Unicode MS" panose="020B0604020202020204" pitchFamily="34" charset="-122"/>
                <a:ea typeface="JetBrains Mono"/>
              </a:rPr>
              <a:t>encoding</a:t>
            </a:r>
            <a:r>
              <a:rPr lang="zh-CN" altLang="zh-CN" sz="1800" dirty="0">
                <a:solidFill>
                  <a:srgbClr val="000000"/>
                </a:solidFill>
                <a:latin typeface="Arial Unicode MS" panose="020B0604020202020204" pitchFamily="34" charset="-122"/>
                <a:ea typeface="JetBrains Mono"/>
              </a:rPr>
              <a:t>=</a:t>
            </a:r>
            <a:r>
              <a:rPr lang="zh-CN" altLang="zh-CN" sz="1800" b="1" dirty="0">
                <a:solidFill>
                  <a:srgbClr val="008080"/>
                </a:solidFill>
                <a:latin typeface="Arial Unicode MS" panose="020B0604020202020204" pitchFamily="34" charset="-122"/>
                <a:ea typeface="JetBrains Mono"/>
              </a:rPr>
              <a:t>'utf8'</a:t>
            </a:r>
            <a:r>
              <a:rPr lang="zh-CN" altLang="zh-CN" sz="1800" dirty="0">
                <a:solidFill>
                  <a:srgbClr val="000000"/>
                </a:solidFill>
                <a:latin typeface="Arial Unicode MS" panose="020B0604020202020204" pitchFamily="34" charset="-122"/>
                <a:ea typeface="JetBrains Mono"/>
              </a:rPr>
              <a:t>) </a:t>
            </a:r>
            <a:r>
              <a:rPr lang="zh-CN" altLang="zh-CN" sz="1800" b="1" dirty="0">
                <a:solidFill>
                  <a:srgbClr val="000080"/>
                </a:solidFill>
                <a:latin typeface="Arial Unicode MS" panose="020B0604020202020204" pitchFamily="34" charset="-122"/>
                <a:ea typeface="JetBrains Mono"/>
              </a:rPr>
              <a:t>as </a:t>
            </a:r>
            <a:r>
              <a:rPr lang="zh-CN" altLang="zh-CN" sz="1800" dirty="0">
                <a:solidFill>
                  <a:srgbClr val="000000"/>
                </a:solidFill>
                <a:latin typeface="Arial Unicode MS" panose="020B0604020202020204" pitchFamily="34" charset="-122"/>
                <a:ea typeface="JetBrains Mono"/>
              </a:rPr>
              <a:t>fp:</a:t>
            </a:r>
            <a:br>
              <a:rPr lang="zh-CN" altLang="zh-CN" sz="1800" dirty="0">
                <a:solidFill>
                  <a:srgbClr val="000000"/>
                </a:solidFill>
                <a:latin typeface="Arial Unicode MS" panose="020B0604020202020204" pitchFamily="34" charset="-122"/>
                <a:ea typeface="JetBrains Mono"/>
              </a:rPr>
            </a:br>
            <a:r>
              <a:rPr lang="zh-CN" altLang="zh-CN" sz="1800" dirty="0">
                <a:solidFill>
                  <a:srgbClr val="000000"/>
                </a:solidFill>
                <a:latin typeface="Arial Unicode MS" panose="020B0604020202020204" pitchFamily="34" charset="-122"/>
                <a:ea typeface="JetBrains Mono"/>
              </a:rPr>
              <a:t>    </a:t>
            </a:r>
            <a:r>
              <a:rPr lang="zh-CN" altLang="zh-CN" sz="1800" b="1" dirty="0">
                <a:solidFill>
                  <a:srgbClr val="000080"/>
                </a:solidFill>
                <a:latin typeface="Arial Unicode MS" panose="020B0604020202020204" pitchFamily="34" charset="-122"/>
                <a:ea typeface="JetBrains Mono"/>
              </a:rPr>
              <a:t>for </a:t>
            </a:r>
            <a:r>
              <a:rPr lang="zh-CN" altLang="zh-CN" sz="1800" dirty="0">
                <a:solidFill>
                  <a:srgbClr val="000000"/>
                </a:solidFill>
                <a:latin typeface="Arial Unicode MS" panose="020B0604020202020204" pitchFamily="34" charset="-122"/>
                <a:ea typeface="JetBrains Mono"/>
              </a:rPr>
              <a:t>line </a:t>
            </a:r>
            <a:r>
              <a:rPr lang="zh-CN" altLang="zh-CN" sz="1800" b="1" dirty="0">
                <a:solidFill>
                  <a:srgbClr val="000080"/>
                </a:solidFill>
                <a:latin typeface="Arial Unicode MS" panose="020B0604020202020204" pitchFamily="34" charset="-122"/>
                <a:ea typeface="JetBrains Mono"/>
              </a:rPr>
              <a:t>in </a:t>
            </a:r>
            <a:r>
              <a:rPr lang="zh-CN" altLang="zh-CN" sz="1800" dirty="0">
                <a:solidFill>
                  <a:srgbClr val="000000"/>
                </a:solidFill>
                <a:latin typeface="Arial Unicode MS" panose="020B0604020202020204" pitchFamily="34" charset="-122"/>
                <a:ea typeface="JetBrains Mono"/>
              </a:rPr>
              <a:t>fp:</a:t>
            </a:r>
            <a:br>
              <a:rPr lang="zh-CN" altLang="zh-CN" sz="1800" dirty="0">
                <a:solidFill>
                  <a:srgbClr val="000000"/>
                </a:solidFill>
                <a:latin typeface="Arial Unicode MS" panose="020B0604020202020204" pitchFamily="34" charset="-122"/>
                <a:ea typeface="JetBrains Mono"/>
              </a:rPr>
            </a:br>
            <a:r>
              <a:rPr lang="zh-CN" altLang="zh-CN" sz="1800" dirty="0">
                <a:solidFill>
                  <a:srgbClr val="000000"/>
                </a:solidFill>
                <a:latin typeface="Arial Unicode MS" panose="020B0604020202020204" pitchFamily="34" charset="-122"/>
                <a:ea typeface="JetBrains Mono"/>
              </a:rPr>
              <a:t>        result = re.findall(pattern, line)</a:t>
            </a:r>
            <a:br>
              <a:rPr lang="zh-CN" altLang="zh-CN" sz="1800" dirty="0">
                <a:solidFill>
                  <a:srgbClr val="000000"/>
                </a:solidFill>
                <a:latin typeface="Arial Unicode MS" panose="020B0604020202020204" pitchFamily="34" charset="-122"/>
                <a:ea typeface="JetBrains Mono"/>
              </a:rPr>
            </a:br>
            <a:r>
              <a:rPr lang="zh-CN" altLang="zh-CN" sz="1800" dirty="0">
                <a:solidFill>
                  <a:srgbClr val="000000"/>
                </a:solidFill>
                <a:latin typeface="Arial Unicode MS" panose="020B0604020202020204" pitchFamily="34" charset="-122"/>
                <a:ea typeface="JetBrains Mono"/>
              </a:rPr>
              <a:t>        </a:t>
            </a:r>
            <a:r>
              <a:rPr lang="zh-CN" altLang="zh-CN" sz="1800" b="1" dirty="0">
                <a:solidFill>
                  <a:srgbClr val="000080"/>
                </a:solidFill>
                <a:latin typeface="Arial Unicode MS" panose="020B0604020202020204" pitchFamily="34" charset="-122"/>
                <a:ea typeface="JetBrains Mono"/>
              </a:rPr>
              <a:t>if </a:t>
            </a:r>
            <a:r>
              <a:rPr lang="zh-CN" altLang="zh-CN" sz="1800" dirty="0">
                <a:solidFill>
                  <a:srgbClr val="000000"/>
                </a:solidFill>
                <a:latin typeface="Arial Unicode MS" panose="020B0604020202020204" pitchFamily="34" charset="-122"/>
                <a:ea typeface="JetBrains Mono"/>
              </a:rPr>
              <a:t>result:</a:t>
            </a:r>
            <a:br>
              <a:rPr lang="zh-CN" altLang="zh-CN" sz="1800" dirty="0">
                <a:solidFill>
                  <a:srgbClr val="000000"/>
                </a:solidFill>
                <a:latin typeface="Arial Unicode MS" panose="020B0604020202020204" pitchFamily="34" charset="-122"/>
                <a:ea typeface="JetBrains Mono"/>
              </a:rPr>
            </a:br>
            <a:r>
              <a:rPr lang="zh-CN" altLang="zh-CN" sz="1800" dirty="0">
                <a:solidFill>
                  <a:srgbClr val="000000"/>
                </a:solidFill>
                <a:latin typeface="Arial Unicode MS" panose="020B0604020202020204" pitchFamily="34" charset="-122"/>
                <a:ea typeface="JetBrains Mono"/>
              </a:rPr>
              <a:t>            funcNames.extend(result)</a:t>
            </a:r>
            <a:br>
              <a:rPr lang="zh-CN" altLang="zh-CN" sz="1800" dirty="0">
                <a:solidFill>
                  <a:srgbClr val="000000"/>
                </a:solidFill>
                <a:latin typeface="Arial Unicode MS" panose="020B0604020202020204" pitchFamily="34" charset="-122"/>
                <a:ea typeface="JetBrains Mono"/>
              </a:rPr>
            </a:br>
            <a:r>
              <a:rPr lang="zh-CN" altLang="zh-CN" sz="1800" dirty="0">
                <a:solidFill>
                  <a:srgbClr val="000080"/>
                </a:solidFill>
                <a:latin typeface="Arial Unicode MS" panose="020B0604020202020204" pitchFamily="34" charset="-122"/>
                <a:ea typeface="JetBrains Mono"/>
              </a:rPr>
              <a:t>print</a:t>
            </a:r>
            <a:r>
              <a:rPr lang="zh-CN" altLang="zh-CN" sz="1800" dirty="0">
                <a:solidFill>
                  <a:srgbClr val="000000"/>
                </a:solidFill>
                <a:latin typeface="Arial Unicode MS" panose="020B0604020202020204" pitchFamily="34" charset="-122"/>
                <a:ea typeface="JetBrains Mono"/>
              </a:rPr>
              <a:t>(funcNames)</a:t>
            </a:r>
            <a:endParaRPr lang="zh-CN" altLang="zh-CN" sz="4400" dirty="0">
              <a:latin typeface="Arial" panose="020B0604020202020204" pitchFamily="34" charset="0"/>
            </a:endParaRPr>
          </a:p>
        </p:txBody>
      </p:sp>
      <p:sp>
        <p:nvSpPr>
          <p:cNvPr id="108547" name="Rectangle 2"/>
          <p:cNvSpPr>
            <a:spLocks noChangeArrowheads="1"/>
          </p:cNvSpPr>
          <p:nvPr/>
        </p:nvSpPr>
        <p:spPr bwMode="auto">
          <a:xfrm>
            <a:off x="0" y="444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endParaRPr lang="en-US" altLang="zh-CN" sz="1800"/>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04086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
          <p:cNvSpPr>
            <a:spLocks noChangeArrowheads="1"/>
          </p:cNvSpPr>
          <p:nvPr/>
        </p:nvSpPr>
        <p:spPr bwMode="auto">
          <a:xfrm>
            <a:off x="681038" y="1854925"/>
            <a:ext cx="11088687"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2400" b="1" dirty="0" smtClean="0">
                <a:solidFill>
                  <a:srgbClr val="333333"/>
                </a:solidFill>
                <a:latin typeface="Verdana" panose="020B0604030504040204" pitchFamily="34" charset="0"/>
              </a:rPr>
              <a:t>T8.3 </a:t>
            </a:r>
          </a:p>
          <a:p>
            <a:pPr>
              <a:lnSpc>
                <a:spcPct val="100000"/>
              </a:lnSpc>
              <a:spcBef>
                <a:spcPct val="0"/>
              </a:spcBef>
              <a:buClrTx/>
              <a:buSzTx/>
              <a:buFontTx/>
              <a:buNone/>
            </a:pPr>
            <a:r>
              <a:rPr lang="zh-CN" altLang="zh-CN" sz="1800" b="1" dirty="0" smtClean="0">
                <a:solidFill>
                  <a:srgbClr val="000080"/>
                </a:solidFill>
                <a:latin typeface="Arial Unicode MS" panose="020B0604020202020204" pitchFamily="34" charset="-122"/>
                <a:ea typeface="JetBrains Mono"/>
              </a:rPr>
              <a:t>import </a:t>
            </a:r>
            <a:r>
              <a:rPr lang="zh-CN" altLang="zh-CN" sz="1800" dirty="0">
                <a:solidFill>
                  <a:srgbClr val="000000"/>
                </a:solidFill>
                <a:latin typeface="Arial Unicode MS" panose="020B0604020202020204" pitchFamily="34" charset="-122"/>
                <a:ea typeface="JetBrains Mono"/>
              </a:rPr>
              <a:t>re</a:t>
            </a:r>
            <a:br>
              <a:rPr lang="zh-CN" altLang="zh-CN" sz="1800" dirty="0">
                <a:solidFill>
                  <a:srgbClr val="000000"/>
                </a:solidFill>
                <a:latin typeface="Arial Unicode MS" panose="020B0604020202020204" pitchFamily="34" charset="-122"/>
                <a:ea typeface="JetBrains Mono"/>
              </a:rPr>
            </a:br>
            <a:r>
              <a:rPr lang="zh-CN" altLang="zh-CN" sz="1800" b="1" dirty="0">
                <a:solidFill>
                  <a:srgbClr val="000080"/>
                </a:solidFill>
                <a:latin typeface="Arial Unicode MS" panose="020B0604020202020204" pitchFamily="34" charset="-122"/>
                <a:ea typeface="JetBrains Mono"/>
              </a:rPr>
              <a:t>def </a:t>
            </a:r>
            <a:r>
              <a:rPr lang="zh-CN" altLang="zh-CN" sz="1800" dirty="0">
                <a:solidFill>
                  <a:srgbClr val="000000"/>
                </a:solidFill>
                <a:latin typeface="Arial Unicode MS" panose="020B0604020202020204" pitchFamily="34" charset="-122"/>
                <a:ea typeface="JetBrains Mono"/>
              </a:rPr>
              <a:t>checkModify(s):</a:t>
            </a:r>
            <a:br>
              <a:rPr lang="zh-CN" altLang="zh-CN" sz="1800" dirty="0">
                <a:solidFill>
                  <a:srgbClr val="000000"/>
                </a:solidFill>
                <a:latin typeface="Arial Unicode MS" panose="020B0604020202020204" pitchFamily="34" charset="-122"/>
                <a:ea typeface="JetBrains Mono"/>
              </a:rPr>
            </a:br>
            <a:r>
              <a:rPr lang="zh-CN" altLang="zh-CN" sz="1800" dirty="0">
                <a:solidFill>
                  <a:srgbClr val="000000"/>
                </a:solidFill>
                <a:latin typeface="Arial Unicode MS" panose="020B0604020202020204" pitchFamily="34" charset="-122"/>
                <a:ea typeface="JetBrains Mono"/>
              </a:rPr>
              <a:t>    </a:t>
            </a:r>
            <a:r>
              <a:rPr lang="zh-CN" altLang="zh-CN" sz="1800" b="1" dirty="0">
                <a:solidFill>
                  <a:srgbClr val="000080"/>
                </a:solidFill>
                <a:latin typeface="Arial Unicode MS" panose="020B0604020202020204" pitchFamily="34" charset="-122"/>
                <a:ea typeface="JetBrains Mono"/>
              </a:rPr>
              <a:t>return </a:t>
            </a:r>
            <a:r>
              <a:rPr lang="zh-CN" altLang="zh-CN" sz="1800" dirty="0">
                <a:solidFill>
                  <a:srgbClr val="000000"/>
                </a:solidFill>
                <a:latin typeface="Arial Unicode MS" panose="020B0604020202020204" pitchFamily="34" charset="-122"/>
                <a:ea typeface="JetBrains Mono"/>
              </a:rPr>
              <a:t>re.sub(</a:t>
            </a:r>
            <a:r>
              <a:rPr lang="zh-CN" altLang="zh-CN" sz="1800" b="1" dirty="0">
                <a:solidFill>
                  <a:srgbClr val="008080"/>
                </a:solidFill>
                <a:latin typeface="Arial Unicode MS" panose="020B0604020202020204" pitchFamily="34" charset="-122"/>
                <a:ea typeface="JetBrains Mono"/>
              </a:rPr>
              <a:t>r'\b(\w)(\w+)(\w)\b'</a:t>
            </a:r>
            <a:r>
              <a:rPr lang="zh-CN" altLang="zh-CN" sz="1800" dirty="0">
                <a:solidFill>
                  <a:srgbClr val="000000"/>
                </a:solidFill>
                <a:latin typeface="Arial Unicode MS" panose="020B0604020202020204" pitchFamily="34" charset="-122"/>
                <a:ea typeface="JetBrains Mono"/>
              </a:rPr>
              <a:t>,</a:t>
            </a:r>
            <a:r>
              <a:rPr lang="zh-CN" altLang="zh-CN" sz="1800" b="1" dirty="0">
                <a:solidFill>
                  <a:srgbClr val="000080"/>
                </a:solidFill>
                <a:latin typeface="Arial Unicode MS" panose="020B0604020202020204" pitchFamily="34" charset="-122"/>
                <a:ea typeface="JetBrains Mono"/>
              </a:rPr>
              <a:t>lambda </a:t>
            </a:r>
            <a:r>
              <a:rPr lang="zh-CN" altLang="zh-CN" sz="1800" dirty="0">
                <a:solidFill>
                  <a:srgbClr val="000000"/>
                </a:solidFill>
                <a:latin typeface="Arial Unicode MS" panose="020B0604020202020204" pitchFamily="34" charset="-122"/>
                <a:ea typeface="JetBrains Mono"/>
              </a:rPr>
              <a:t>x: x.group(</a:t>
            </a:r>
            <a:r>
              <a:rPr lang="zh-CN" altLang="zh-CN" sz="1800" dirty="0">
                <a:solidFill>
                  <a:srgbClr val="0000FF"/>
                </a:solidFill>
                <a:latin typeface="Arial Unicode MS" panose="020B0604020202020204" pitchFamily="34" charset="-122"/>
                <a:ea typeface="JetBrains Mono"/>
              </a:rPr>
              <a:t>1</a:t>
            </a:r>
            <a:r>
              <a:rPr lang="zh-CN" altLang="zh-CN" sz="1800" dirty="0">
                <a:solidFill>
                  <a:srgbClr val="000000"/>
                </a:solidFill>
                <a:latin typeface="Arial Unicode MS" panose="020B0604020202020204" pitchFamily="34" charset="-122"/>
                <a:ea typeface="JetBrains Mono"/>
              </a:rPr>
              <a:t>)+x.group(</a:t>
            </a:r>
            <a:r>
              <a:rPr lang="zh-CN" altLang="zh-CN" sz="1800" dirty="0">
                <a:solidFill>
                  <a:srgbClr val="0000FF"/>
                </a:solidFill>
                <a:latin typeface="Arial Unicode MS" panose="020B0604020202020204" pitchFamily="34" charset="-122"/>
                <a:ea typeface="JetBrains Mono"/>
              </a:rPr>
              <a:t>2</a:t>
            </a:r>
            <a:r>
              <a:rPr lang="zh-CN" altLang="zh-CN" sz="1800" dirty="0">
                <a:solidFill>
                  <a:srgbClr val="000000"/>
                </a:solidFill>
                <a:latin typeface="Arial Unicode MS" panose="020B0604020202020204" pitchFamily="34" charset="-122"/>
                <a:ea typeface="JetBrains Mono"/>
              </a:rPr>
              <a:t>).lower()+x.group(</a:t>
            </a:r>
            <a:r>
              <a:rPr lang="zh-CN" altLang="zh-CN" sz="1800" dirty="0">
                <a:solidFill>
                  <a:srgbClr val="0000FF"/>
                </a:solidFill>
                <a:latin typeface="Arial Unicode MS" panose="020B0604020202020204" pitchFamily="34" charset="-122"/>
                <a:ea typeface="JetBrains Mono"/>
              </a:rPr>
              <a:t>3</a:t>
            </a:r>
            <a:r>
              <a:rPr lang="zh-CN" altLang="zh-CN" sz="1800" dirty="0">
                <a:solidFill>
                  <a:srgbClr val="000000"/>
                </a:solidFill>
                <a:latin typeface="Arial Unicode MS" panose="020B0604020202020204" pitchFamily="34" charset="-122"/>
                <a:ea typeface="JetBrains Mono"/>
              </a:rPr>
              <a:t>),s)</a:t>
            </a:r>
            <a:br>
              <a:rPr lang="zh-CN" altLang="zh-CN" sz="1800" dirty="0">
                <a:solidFill>
                  <a:srgbClr val="000000"/>
                </a:solidFill>
                <a:latin typeface="Arial Unicode MS" panose="020B0604020202020204" pitchFamily="34" charset="-122"/>
                <a:ea typeface="JetBrains Mono"/>
              </a:rPr>
            </a:br>
            <a:r>
              <a:rPr lang="zh-CN" altLang="zh-CN" sz="1800" dirty="0">
                <a:solidFill>
                  <a:srgbClr val="000000"/>
                </a:solidFill>
                <a:latin typeface="Arial Unicode MS" panose="020B0604020202020204" pitchFamily="34" charset="-122"/>
                <a:ea typeface="JetBrains Mono"/>
              </a:rPr>
              <a:t/>
            </a:r>
            <a:br>
              <a:rPr lang="zh-CN" altLang="zh-CN" sz="1800" dirty="0">
                <a:solidFill>
                  <a:srgbClr val="000000"/>
                </a:solidFill>
                <a:latin typeface="Arial Unicode MS" panose="020B0604020202020204" pitchFamily="34" charset="-122"/>
                <a:ea typeface="JetBrains Mono"/>
              </a:rPr>
            </a:br>
            <a:r>
              <a:rPr lang="zh-CN" altLang="zh-CN" sz="1800" dirty="0">
                <a:solidFill>
                  <a:srgbClr val="000080"/>
                </a:solidFill>
                <a:latin typeface="Arial Unicode MS" panose="020B0604020202020204" pitchFamily="34" charset="-122"/>
                <a:ea typeface="JetBrains Mono"/>
              </a:rPr>
              <a:t>print</a:t>
            </a:r>
            <a:r>
              <a:rPr lang="zh-CN" altLang="zh-CN" sz="1800" dirty="0">
                <a:solidFill>
                  <a:srgbClr val="000000"/>
                </a:solidFill>
                <a:latin typeface="Arial Unicode MS" panose="020B0604020202020204" pitchFamily="34" charset="-122"/>
                <a:ea typeface="JetBrains Mono"/>
              </a:rPr>
              <a:t>(checkModify(</a:t>
            </a:r>
            <a:r>
              <a:rPr lang="zh-CN" altLang="zh-CN" sz="1800" b="1" dirty="0">
                <a:solidFill>
                  <a:srgbClr val="008080"/>
                </a:solidFill>
                <a:latin typeface="Arial Unicode MS" panose="020B0604020202020204" pitchFamily="34" charset="-122"/>
                <a:ea typeface="JetBrains Mono"/>
              </a:rPr>
              <a:t>'aBc ABBC D eeee fFFFfF'</a:t>
            </a:r>
            <a:r>
              <a:rPr lang="zh-CN" altLang="zh-CN" sz="1800" dirty="0">
                <a:solidFill>
                  <a:srgbClr val="000000"/>
                </a:solidFill>
                <a:latin typeface="Arial Unicode MS" panose="020B0604020202020204" pitchFamily="34" charset="-122"/>
                <a:ea typeface="JetBrains Mono"/>
              </a:rPr>
              <a:t>))</a:t>
            </a:r>
            <a:endParaRPr lang="zh-CN" altLang="zh-CN" sz="4400" dirty="0">
              <a:latin typeface="Arial" panose="020B0604020202020204" pitchFamily="34" charset="0"/>
            </a:endParaRPr>
          </a:p>
        </p:txBody>
      </p:sp>
      <p:sp>
        <p:nvSpPr>
          <p:cNvPr id="108547" name="Rectangle 2"/>
          <p:cNvSpPr>
            <a:spLocks noChangeArrowheads="1"/>
          </p:cNvSpPr>
          <p:nvPr/>
        </p:nvSpPr>
        <p:spPr bwMode="auto">
          <a:xfrm>
            <a:off x="0" y="44450"/>
            <a:ext cx="1841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endParaRPr lang="en-US" altLang="zh-CN" sz="1800"/>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8524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8.1.1  </a:t>
            </a:r>
            <a:r>
              <a:rPr lang="zh-CN" altLang="en-US">
                <a:sym typeface="+mn-ea"/>
              </a:rPr>
              <a:t>正则表达式基本语法</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5</a:t>
            </a:fld>
            <a:endParaRPr lang="zh-CN" altLang="en-US"/>
          </a:p>
        </p:txBody>
      </p:sp>
      <p:graphicFrame>
        <p:nvGraphicFramePr>
          <p:cNvPr id="3" name="表格 -1"/>
          <p:cNvGraphicFramePr/>
          <p:nvPr>
            <p:extLst>
              <p:ext uri="{D42A27DB-BD31-4B8C-83A1-F6EECF244321}">
                <p14:modId xmlns:p14="http://schemas.microsoft.com/office/powerpoint/2010/main" val="1978207909"/>
              </p:ext>
            </p:extLst>
          </p:nvPr>
        </p:nvGraphicFramePr>
        <p:xfrm>
          <a:off x="859155" y="1343025"/>
          <a:ext cx="9475470" cy="4550957"/>
        </p:xfrm>
        <a:graphic>
          <a:graphicData uri="http://schemas.openxmlformats.org/drawingml/2006/table">
            <a:tbl>
              <a:tblPr firstRow="1" bandRow="1">
                <a:tableStyleId>{5940675A-B579-460E-94D1-54222C63F5DA}</a:tableStyleId>
              </a:tblPr>
              <a:tblGrid>
                <a:gridCol w="985490"/>
                <a:gridCol w="8489980"/>
              </a:tblGrid>
              <a:tr h="308279">
                <a:tc>
                  <a:txBody>
                    <a:bodyPr/>
                    <a:lstStyle/>
                    <a:p>
                      <a:pPr marL="0" indent="0" algn="ctr">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元字符</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80019">
                <a:tc>
                  <a:txBody>
                    <a:bodyPr/>
                    <a:lstStyle/>
                    <a:p>
                      <a:pPr marL="0" indent="0" algn="ctr">
                        <a:buNone/>
                      </a:pPr>
                      <a:r>
                        <a:rPr lang="en-US" altLang="zh-CN" sz="1800" b="1" u="none">
                          <a:latin typeface="宋体" panose="02010600030101010101" pitchFamily="2" charset="-122"/>
                          <a:ea typeface="宋体" panose="02010600030101010101" pitchFamily="2" charset="-122"/>
                          <a:cs typeface="宋体" panose="02010600030101010101" pitchFamily="2" charset="-122"/>
                        </a:rPr>
                        <a:t>\r</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匹配一个回车符</a:t>
                      </a:r>
                    </a:p>
                  </a:txBody>
                  <a:tcPr marL="71755" marR="0" marT="0" marB="1"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8735">
                <a:tc>
                  <a:txBody>
                    <a:bodyPr/>
                    <a:lstStyle/>
                    <a:p>
                      <a:pPr marL="0" indent="0" algn="ctr">
                        <a:buNone/>
                      </a:pPr>
                      <a:r>
                        <a:rPr lang="en-US" altLang="zh-CN" sz="1800" b="1" u="none" dirty="0">
                          <a:latin typeface="宋体" panose="02010600030101010101" pitchFamily="2" charset="-122"/>
                          <a:ea typeface="宋体" panose="02010600030101010101" pitchFamily="2" charset="-122"/>
                          <a:cs typeface="宋体" panose="02010600030101010101" pitchFamily="2" charset="-122"/>
                        </a:rPr>
                        <a:t>\b</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匹配</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单词头或单词尾</a:t>
                      </a:r>
                    </a:p>
                  </a:txBody>
                  <a:tcPr marL="71755"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9377">
                <a:tc>
                  <a:txBody>
                    <a:bodyPr/>
                    <a:lstStyle/>
                    <a:p>
                      <a:pPr marL="0" indent="0" algn="ctr">
                        <a:buNone/>
                      </a:pPr>
                      <a:r>
                        <a:rPr lang="en-US" altLang="zh-CN" sz="1800" b="1" u="none" dirty="0">
                          <a:latin typeface="宋体" panose="02010600030101010101" pitchFamily="2" charset="-122"/>
                          <a:ea typeface="宋体" panose="02010600030101010101" pitchFamily="2" charset="-122"/>
                          <a:cs typeface="宋体" panose="02010600030101010101" pitchFamily="2" charset="-122"/>
                        </a:rPr>
                        <a:t>\B</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与</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\b</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含义相反</a:t>
                      </a:r>
                    </a:p>
                  </a:txBody>
                  <a:tcPr marL="71755"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8735">
                <a:tc>
                  <a:txBody>
                    <a:bodyPr/>
                    <a:lstStyle/>
                    <a:p>
                      <a:pPr marL="0" indent="0" algn="ctr">
                        <a:buNone/>
                      </a:pPr>
                      <a:r>
                        <a:rPr lang="en-US" altLang="zh-CN" sz="1800" b="1" u="none" dirty="0">
                          <a:latin typeface="宋体" panose="02010600030101010101" pitchFamily="2" charset="-122"/>
                          <a:ea typeface="宋体" panose="02010600030101010101" pitchFamily="2" charset="-122"/>
                          <a:cs typeface="宋体" panose="02010600030101010101" pitchFamily="2" charset="-122"/>
                        </a:rPr>
                        <a:t>\d</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匹配</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任何数字</a:t>
                      </a:r>
                      <a:r>
                        <a:rPr lang="zh-CN" altLang="en-US" sz="1800" b="1" u="none" dirty="0">
                          <a:latin typeface="宋体" panose="02010600030101010101" pitchFamily="2" charset="-122"/>
                          <a:ea typeface="宋体" panose="02010600030101010101" pitchFamily="2" charset="-122"/>
                          <a:cs typeface="宋体" panose="02010600030101010101" pitchFamily="2" charset="-122"/>
                        </a:rPr>
                        <a:t>，相当于</a:t>
                      </a:r>
                      <a:r>
                        <a:rPr lang="en-US" altLang="zh-CN" sz="1800" b="1" u="none" dirty="0">
                          <a:latin typeface="宋体" panose="02010600030101010101" pitchFamily="2" charset="-122"/>
                          <a:ea typeface="宋体" panose="02010600030101010101" pitchFamily="2" charset="-122"/>
                          <a:cs typeface="宋体" panose="02010600030101010101" pitchFamily="2" charset="-122"/>
                        </a:rPr>
                        <a:t>[0-9]</a:t>
                      </a:r>
                    </a:p>
                  </a:txBody>
                  <a:tcPr marL="71755"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9377">
                <a:tc>
                  <a:txBody>
                    <a:bodyPr/>
                    <a:lstStyle/>
                    <a:p>
                      <a:pPr marL="0" indent="0" algn="ctr">
                        <a:buNone/>
                      </a:pPr>
                      <a:r>
                        <a:rPr lang="en-US" altLang="zh-CN" sz="1800" b="1" u="none" dirty="0">
                          <a:latin typeface="宋体" panose="02010600030101010101" pitchFamily="2" charset="-122"/>
                          <a:ea typeface="宋体" panose="02010600030101010101" pitchFamily="2" charset="-122"/>
                          <a:cs typeface="宋体" panose="02010600030101010101" pitchFamily="2" charset="-122"/>
                        </a:rPr>
                        <a:t>\D</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与</a:t>
                      </a:r>
                      <a:r>
                        <a:rPr lang="en-US" altLang="zh-CN" sz="1800" b="1" u="none" dirty="0">
                          <a:latin typeface="宋体" panose="02010600030101010101" pitchFamily="2" charset="-122"/>
                          <a:ea typeface="宋体" panose="02010600030101010101" pitchFamily="2" charset="-122"/>
                          <a:cs typeface="宋体" panose="02010600030101010101" pitchFamily="2" charset="-122"/>
                        </a:rPr>
                        <a:t>\d</a:t>
                      </a:r>
                      <a:r>
                        <a:rPr lang="zh-CN" altLang="en-US" sz="1800" b="1" u="none" dirty="0">
                          <a:latin typeface="宋体" panose="02010600030101010101" pitchFamily="2" charset="-122"/>
                          <a:ea typeface="宋体" panose="02010600030101010101" pitchFamily="2" charset="-122"/>
                          <a:cs typeface="宋体" panose="02010600030101010101" pitchFamily="2" charset="-122"/>
                        </a:rPr>
                        <a:t>含义相反，等效于</a:t>
                      </a:r>
                      <a:r>
                        <a:rPr lang="en-US" altLang="zh-CN" sz="1800" b="1" u="none" dirty="0">
                          <a:latin typeface="宋体" panose="02010600030101010101" pitchFamily="2" charset="-122"/>
                          <a:ea typeface="宋体" panose="02010600030101010101" pitchFamily="2" charset="-122"/>
                          <a:cs typeface="宋体" panose="02010600030101010101" pitchFamily="2" charset="-122"/>
                        </a:rPr>
                        <a:t>[^0-9]</a:t>
                      </a:r>
                    </a:p>
                  </a:txBody>
                  <a:tcPr marL="71755"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334610">
                <a:tc>
                  <a:txBody>
                    <a:bodyPr/>
                    <a:lstStyle/>
                    <a:p>
                      <a:pPr marL="0" indent="0" algn="ctr">
                        <a:buNone/>
                      </a:pPr>
                      <a:r>
                        <a:rPr lang="en-US" altLang="zh-CN" sz="1800" b="1" u="none" dirty="0">
                          <a:latin typeface="宋体" panose="02010600030101010101" pitchFamily="2" charset="-122"/>
                          <a:ea typeface="宋体" panose="02010600030101010101" pitchFamily="2" charset="-122"/>
                          <a:cs typeface="宋体" panose="02010600030101010101" pitchFamily="2" charset="-122"/>
                        </a:rPr>
                        <a:t>\s</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匹配</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任何空白字符</a:t>
                      </a:r>
                      <a:r>
                        <a:rPr lang="zh-CN" altLang="en-US" sz="1800" b="1" u="none" dirty="0">
                          <a:latin typeface="宋体" panose="02010600030101010101" pitchFamily="2" charset="-122"/>
                          <a:ea typeface="宋体" panose="02010600030101010101" pitchFamily="2" charset="-122"/>
                          <a:cs typeface="宋体" panose="02010600030101010101" pitchFamily="2" charset="-122"/>
                        </a:rPr>
                        <a:t>，包括空格、制表符、换页符，与 </a:t>
                      </a:r>
                      <a:r>
                        <a:rPr lang="en-US" altLang="zh-CN" sz="1800" b="1" u="none" dirty="0">
                          <a:latin typeface="宋体" panose="02010600030101010101" pitchFamily="2" charset="-122"/>
                          <a:ea typeface="宋体" panose="02010600030101010101" pitchFamily="2" charset="-122"/>
                          <a:cs typeface="宋体" panose="02010600030101010101" pitchFamily="2" charset="-122"/>
                        </a:rPr>
                        <a:t>[ \f\n\r\t\v] </a:t>
                      </a:r>
                      <a:r>
                        <a:rPr lang="zh-CN" altLang="en-US" sz="1800" b="1" u="none" dirty="0">
                          <a:latin typeface="宋体" panose="02010600030101010101" pitchFamily="2" charset="-122"/>
                          <a:ea typeface="宋体" panose="02010600030101010101" pitchFamily="2" charset="-122"/>
                          <a:cs typeface="宋体" panose="02010600030101010101" pitchFamily="2" charset="-122"/>
                        </a:rPr>
                        <a:t>等效</a:t>
                      </a:r>
                    </a:p>
                  </a:txBody>
                  <a:tcPr marL="71755"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80019">
                <a:tc>
                  <a:txBody>
                    <a:bodyPr/>
                    <a:lstStyle/>
                    <a:p>
                      <a:pPr marL="0" indent="0" algn="ctr">
                        <a:buNone/>
                      </a:pPr>
                      <a:r>
                        <a:rPr lang="en-US" altLang="zh-CN" sz="1800" b="1" u="none">
                          <a:latin typeface="宋体" panose="02010600030101010101" pitchFamily="2" charset="-122"/>
                          <a:ea typeface="宋体" panose="02010600030101010101" pitchFamily="2" charset="-122"/>
                          <a:cs typeface="宋体" panose="02010600030101010101" pitchFamily="2" charset="-122"/>
                        </a:rPr>
                        <a:t>\S</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与</a:t>
                      </a:r>
                      <a:r>
                        <a:rPr lang="en-US" altLang="zh-CN" sz="1800" b="1" u="none" dirty="0">
                          <a:latin typeface="宋体" panose="02010600030101010101" pitchFamily="2" charset="-122"/>
                          <a:ea typeface="宋体" panose="02010600030101010101" pitchFamily="2" charset="-122"/>
                          <a:cs typeface="宋体" panose="02010600030101010101" pitchFamily="2" charset="-122"/>
                        </a:rPr>
                        <a:t>\s</a:t>
                      </a:r>
                      <a:r>
                        <a:rPr lang="zh-CN" altLang="en-US" sz="1800" b="1" u="none" dirty="0">
                          <a:latin typeface="宋体" panose="02010600030101010101" pitchFamily="2" charset="-122"/>
                          <a:ea typeface="宋体" panose="02010600030101010101" pitchFamily="2" charset="-122"/>
                          <a:cs typeface="宋体" panose="02010600030101010101" pitchFamily="2" charset="-122"/>
                        </a:rPr>
                        <a:t>含义相反</a:t>
                      </a:r>
                    </a:p>
                  </a:txBody>
                  <a:tcPr marL="71755"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8735">
                <a:tc>
                  <a:txBody>
                    <a:bodyPr/>
                    <a:lstStyle/>
                    <a:p>
                      <a:pPr marL="0" indent="0" algn="ctr">
                        <a:buNone/>
                      </a:pPr>
                      <a:r>
                        <a:rPr lang="en-US" altLang="zh-CN" sz="1800" b="1" u="none" dirty="0">
                          <a:latin typeface="宋体" panose="02010600030101010101" pitchFamily="2" charset="-122"/>
                          <a:ea typeface="宋体" panose="02010600030101010101" pitchFamily="2" charset="-122"/>
                          <a:cs typeface="宋体" panose="02010600030101010101" pitchFamily="2" charset="-122"/>
                        </a:rPr>
                        <a:t>\w</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匹配</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任何字母、数字以及下划线</a:t>
                      </a:r>
                      <a:r>
                        <a:rPr lang="zh-CN" altLang="en-US" sz="1800" b="1" u="none" dirty="0">
                          <a:latin typeface="宋体" panose="02010600030101010101" pitchFamily="2" charset="-122"/>
                          <a:ea typeface="宋体" panose="02010600030101010101" pitchFamily="2" charset="-122"/>
                          <a:cs typeface="宋体" panose="02010600030101010101" pitchFamily="2" charset="-122"/>
                        </a:rPr>
                        <a:t>，相当于</a:t>
                      </a:r>
                      <a:r>
                        <a:rPr lang="en-US" altLang="zh-CN" sz="1800" b="1" u="none" dirty="0">
                          <a:latin typeface="宋体" panose="02010600030101010101" pitchFamily="2" charset="-122"/>
                          <a:ea typeface="宋体" panose="02010600030101010101" pitchFamily="2" charset="-122"/>
                          <a:cs typeface="宋体" panose="02010600030101010101" pitchFamily="2" charset="-122"/>
                        </a:rPr>
                        <a:t>[a-zA-Z0-9_]</a:t>
                      </a:r>
                    </a:p>
                  </a:txBody>
                  <a:tcPr marL="71755"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9377">
                <a:tc>
                  <a:txBody>
                    <a:bodyPr/>
                    <a:lstStyle/>
                    <a:p>
                      <a:pPr marL="0" indent="0" algn="ctr">
                        <a:buNone/>
                      </a:pPr>
                      <a:r>
                        <a:rPr lang="en-US" altLang="zh-CN" sz="1800" b="1" u="none" dirty="0">
                          <a:latin typeface="宋体" panose="02010600030101010101" pitchFamily="2" charset="-122"/>
                          <a:ea typeface="宋体" panose="02010600030101010101" pitchFamily="2" charset="-122"/>
                          <a:cs typeface="宋体" panose="02010600030101010101" pitchFamily="2" charset="-122"/>
                        </a:rPr>
                        <a:t>\W</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与</a:t>
                      </a:r>
                      <a:r>
                        <a:rPr lang="en-US" altLang="zh-CN" sz="1800" b="1" u="none" dirty="0">
                          <a:latin typeface="宋体" panose="02010600030101010101" pitchFamily="2" charset="-122"/>
                          <a:ea typeface="宋体" panose="02010600030101010101" pitchFamily="2" charset="-122"/>
                          <a:cs typeface="宋体" panose="02010600030101010101" pitchFamily="2" charset="-122"/>
                        </a:rPr>
                        <a:t>\w</a:t>
                      </a:r>
                      <a:r>
                        <a:rPr lang="zh-CN" altLang="en-US" sz="1800" b="1" u="none" dirty="0">
                          <a:latin typeface="宋体" panose="02010600030101010101" pitchFamily="2" charset="-122"/>
                          <a:ea typeface="宋体" panose="02010600030101010101" pitchFamily="2" charset="-122"/>
                          <a:cs typeface="宋体" panose="02010600030101010101" pitchFamily="2" charset="-122"/>
                        </a:rPr>
                        <a:t>含义相反</a:t>
                      </a:r>
                      <a:r>
                        <a:rPr lang="en-US" altLang="zh-CN" sz="1800" b="1" u="none" dirty="0">
                          <a:latin typeface="宋体" panose="02010600030101010101" pitchFamily="2" charset="-122"/>
                          <a:ea typeface="宋体" panose="02010600030101010101" pitchFamily="2" charset="-122"/>
                          <a:cs typeface="宋体" panose="02010600030101010101" pitchFamily="2" charset="-122"/>
                        </a:rPr>
                        <a:t>\w</a:t>
                      </a:r>
                      <a:r>
                        <a:rPr lang="zh-CN" altLang="en-US" sz="1800" b="1" u="none" dirty="0">
                          <a:latin typeface="宋体" panose="02010600030101010101" pitchFamily="2" charset="-122"/>
                          <a:ea typeface="宋体" panose="02010600030101010101" pitchFamily="2" charset="-122"/>
                          <a:cs typeface="宋体" panose="02010600030101010101" pitchFamily="2" charset="-122"/>
                        </a:rPr>
                        <a:t>含义相反，与“</a:t>
                      </a:r>
                      <a:r>
                        <a:rPr lang="en-US" altLang="zh-CN" sz="1800" b="1" u="none" dirty="0">
                          <a:latin typeface="宋体" panose="02010600030101010101" pitchFamily="2" charset="-122"/>
                          <a:ea typeface="宋体" panose="02010600030101010101" pitchFamily="2" charset="-122"/>
                          <a:cs typeface="宋体" panose="02010600030101010101" pitchFamily="2" charset="-122"/>
                        </a:rPr>
                        <a:t>[^A-Za-z0-9_]”</a:t>
                      </a:r>
                      <a:r>
                        <a:rPr lang="zh-CN" altLang="en-US" sz="1800" b="1" u="none" dirty="0" smtClean="0">
                          <a:latin typeface="宋体" panose="02010600030101010101" pitchFamily="2" charset="-122"/>
                          <a:ea typeface="宋体" panose="02010600030101010101" pitchFamily="2" charset="-122"/>
                          <a:cs typeface="宋体" panose="02010600030101010101" pitchFamily="2" charset="-122"/>
                        </a:rPr>
                        <a:t>等效</a:t>
                      </a:r>
                      <a:endParaRPr lang="zh-CN" altLang="en-US" sz="1800" b="1" u="none" dirty="0">
                        <a:latin typeface="宋体" panose="02010600030101010101" pitchFamily="2" charset="-122"/>
                        <a:ea typeface="宋体" panose="02010600030101010101" pitchFamily="2" charset="-122"/>
                        <a:cs typeface="宋体" panose="02010600030101010101" pitchFamily="2" charset="-122"/>
                      </a:endParaRPr>
                    </a:p>
                  </a:txBody>
                  <a:tcPr marL="71755"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8735">
                <a:tc>
                  <a:txBody>
                    <a:bodyPr/>
                    <a:lstStyle/>
                    <a:p>
                      <a:pPr marL="0" indent="0" algn="ctr">
                        <a:buNone/>
                      </a:pPr>
                      <a:r>
                        <a:rPr lang="en-US" altLang="zh-CN" sz="1800" b="1" u="none" dirty="0">
                          <a:latin typeface="宋体" panose="02010600030101010101" pitchFamily="2" charset="-122"/>
                          <a:ea typeface="宋体" panose="02010600030101010101" pitchFamily="2" charset="-122"/>
                          <a:cs typeface="宋体" panose="02010600030101010101" pitchFamily="2" charset="-122"/>
                        </a:rPr>
                        <a:t>[^xyz]</a:t>
                      </a:r>
                    </a:p>
                  </a:txBody>
                  <a:tcPr marL="0" marR="0" marT="0" marB="1">
                    <a:lnL w="6350" cap="flat" cmpd="sng">
                      <a:solidFill>
                        <a:srgbClr val="080000"/>
                      </a:solidFill>
                      <a:prstDash val="soli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反向字符集，匹配除</a:t>
                      </a:r>
                      <a:r>
                        <a:rPr lang="en-US" altLang="zh-CN" sz="1800" b="1" u="none" dirty="0">
                          <a:latin typeface="宋体" panose="02010600030101010101" pitchFamily="2" charset="-122"/>
                          <a:ea typeface="宋体" panose="02010600030101010101" pitchFamily="2" charset="-122"/>
                          <a:cs typeface="宋体" panose="02010600030101010101" pitchFamily="2" charset="-122"/>
                        </a:rPr>
                        <a:t>x</a:t>
                      </a:r>
                      <a:r>
                        <a:rPr lang="zh-CN" altLang="en-US" sz="1800" b="1" u="none" dirty="0">
                          <a:latin typeface="宋体" panose="02010600030101010101" pitchFamily="2" charset="-122"/>
                          <a:ea typeface="宋体" panose="02010600030101010101" pitchFamily="2" charset="-122"/>
                          <a:cs typeface="宋体" panose="02010600030101010101" pitchFamily="2" charset="-122"/>
                        </a:rPr>
                        <a:t>、</a:t>
                      </a:r>
                      <a:r>
                        <a:rPr lang="en-US" altLang="zh-CN" sz="1800" b="1" u="none" dirty="0">
                          <a:latin typeface="宋体" panose="02010600030101010101" pitchFamily="2" charset="-122"/>
                          <a:ea typeface="宋体" panose="02010600030101010101" pitchFamily="2" charset="-122"/>
                          <a:cs typeface="宋体" panose="02010600030101010101" pitchFamily="2" charset="-122"/>
                        </a:rPr>
                        <a:t>y</a:t>
                      </a:r>
                      <a:r>
                        <a:rPr lang="zh-CN" altLang="en-US" sz="1800" b="1" u="none" dirty="0">
                          <a:latin typeface="宋体" panose="02010600030101010101" pitchFamily="2" charset="-122"/>
                          <a:ea typeface="宋体" panose="02010600030101010101" pitchFamily="2" charset="-122"/>
                          <a:cs typeface="宋体" panose="02010600030101010101" pitchFamily="2" charset="-122"/>
                        </a:rPr>
                        <a:t>、</a:t>
                      </a:r>
                      <a:r>
                        <a:rPr lang="en-US" altLang="zh-CN" sz="1800" b="1" u="none" dirty="0">
                          <a:latin typeface="宋体" panose="02010600030101010101" pitchFamily="2" charset="-122"/>
                          <a:ea typeface="宋体" panose="02010600030101010101" pitchFamily="2" charset="-122"/>
                          <a:cs typeface="宋体" panose="02010600030101010101" pitchFamily="2" charset="-122"/>
                        </a:rPr>
                        <a:t>z</a:t>
                      </a:r>
                      <a:r>
                        <a:rPr lang="zh-CN" altLang="en-US" sz="1800" b="1" u="none" dirty="0">
                          <a:latin typeface="宋体" panose="02010600030101010101" pitchFamily="2" charset="-122"/>
                          <a:ea typeface="宋体" panose="02010600030101010101" pitchFamily="2" charset="-122"/>
                          <a:cs typeface="宋体" panose="02010600030101010101" pitchFamily="2" charset="-122"/>
                        </a:rPr>
                        <a:t>之外的任何字符</a:t>
                      </a:r>
                    </a:p>
                  </a:txBody>
                  <a:tcPr marL="71755" marR="0" marT="0" marB="1" anchor="ctr">
                    <a:lnL w="635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6350" cap="flat" cmpd="sng" algn="ctr">
                      <a:solidFill>
                        <a:srgbClr val="080000"/>
                      </a:solidFill>
                      <a:prstDash val="solid"/>
                      <a:roun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80019">
                <a:tc>
                  <a:txBody>
                    <a:bodyPr/>
                    <a:lstStyle/>
                    <a:p>
                      <a:pPr marL="0" indent="0" algn="ctr">
                        <a:buNone/>
                      </a:pPr>
                      <a:r>
                        <a:rPr lang="en-US" altLang="zh-CN" sz="1800" b="1" u="none" dirty="0">
                          <a:latin typeface="宋体" panose="02010600030101010101" pitchFamily="2" charset="-122"/>
                          <a:ea typeface="宋体" panose="02010600030101010101" pitchFamily="2" charset="-122"/>
                          <a:cs typeface="宋体" panose="02010600030101010101" pitchFamily="2" charset="-122"/>
                        </a:rPr>
                        <a:t>[a-z]</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字符范围，匹配指定范围内的任何字符</a:t>
                      </a:r>
                    </a:p>
                  </a:txBody>
                  <a:tcPr marL="71755" marR="0" marT="0" marB="1"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8735">
                <a:tc>
                  <a:txBody>
                    <a:bodyPr/>
                    <a:lstStyle/>
                    <a:p>
                      <a:pPr marL="0" indent="0" algn="ctr">
                        <a:buNone/>
                      </a:pPr>
                      <a:r>
                        <a:rPr lang="en-US" altLang="zh-CN" sz="1800" b="1" u="none">
                          <a:latin typeface="宋体" panose="02010600030101010101" pitchFamily="2" charset="-122"/>
                          <a:ea typeface="宋体" panose="02010600030101010101" pitchFamily="2" charset="-122"/>
                          <a:cs typeface="宋体" panose="02010600030101010101" pitchFamily="2" charset="-122"/>
                        </a:rPr>
                        <a:t>[^a-z]</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反向范围字符，匹配除小写英文字母之外的任何</a:t>
                      </a:r>
                      <a:r>
                        <a:rPr lang="zh-CN" altLang="en-US" sz="1800" b="1" u="none" dirty="0" smtClean="0">
                          <a:latin typeface="宋体" panose="02010600030101010101" pitchFamily="2" charset="-122"/>
                          <a:ea typeface="宋体" panose="02010600030101010101" pitchFamily="2" charset="-122"/>
                          <a:cs typeface="宋体" panose="02010600030101010101" pitchFamily="2" charset="-122"/>
                        </a:rPr>
                        <a:t>字符</a:t>
                      </a:r>
                      <a:endParaRPr lang="zh-CN" altLang="en-US" sz="1800" b="1" u="none" dirty="0">
                        <a:latin typeface="宋体" panose="02010600030101010101" pitchFamily="2" charset="-122"/>
                        <a:ea typeface="宋体" panose="02010600030101010101" pitchFamily="2" charset="-122"/>
                        <a:cs typeface="宋体" panose="02010600030101010101" pitchFamily="2" charset="-122"/>
                      </a:endParaRPr>
                    </a:p>
                  </a:txBody>
                  <a:tcPr marL="71755" marR="0" marT="0" marB="1"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tr>
              <a:tr h="278735">
                <a:tc>
                  <a:txBody>
                    <a:bodyPr/>
                    <a:lstStyle/>
                    <a:p>
                      <a:pPr marL="0" indent="0" algn="ctr">
                        <a:buNone/>
                      </a:pPr>
                      <a:r>
                        <a:rPr lang="en-US" altLang="zh-CN" sz="1800" b="1" u="none" dirty="0" smtClean="0">
                          <a:latin typeface="宋体" panose="02010600030101010101" pitchFamily="2" charset="-122"/>
                          <a:ea typeface="宋体" panose="02010600030101010101" pitchFamily="2" charset="-122"/>
                          <a:cs typeface="宋体" panose="02010600030101010101" pitchFamily="2" charset="-122"/>
                        </a:rPr>
                        <a:t>()</a:t>
                      </a:r>
                      <a:endParaRPr lang="en-US" altLang="zh-CN" sz="1800" b="1"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lgn="ctr">
                      <a:solidFill>
                        <a:srgbClr val="080000"/>
                      </a:solidFill>
                      <a:prstDash val="solid"/>
                      <a:round/>
                      <a:headEnd type="none" w="med" len="med"/>
                      <a:tailEnd type="none" w="med" len="med"/>
                    </a:lnR>
                    <a:lnT w="6350" cap="flat" cmpd="sng">
                      <a:solidFill>
                        <a:srgbClr val="080000"/>
                      </a:solidFill>
                      <a:prstDash val="soli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将位于</a:t>
                      </a:r>
                      <a:r>
                        <a:rPr lang="en-US" altLang="zh-CN" sz="1800" b="1" u="none" dirty="0">
                          <a:latin typeface="宋体" panose="02010600030101010101" pitchFamily="2" charset="-122"/>
                          <a:ea typeface="宋体" panose="02010600030101010101" pitchFamily="2" charset="-122"/>
                          <a:cs typeface="宋体" panose="02010600030101010101" pitchFamily="2" charset="-122"/>
                        </a:rPr>
                        <a:t>()</a:t>
                      </a:r>
                      <a:r>
                        <a:rPr lang="zh-CN" altLang="en-US" sz="1800" b="1" u="none" dirty="0">
                          <a:latin typeface="宋体" panose="02010600030101010101" pitchFamily="2" charset="-122"/>
                          <a:ea typeface="宋体" panose="02010600030101010101" pitchFamily="2" charset="-122"/>
                          <a:cs typeface="宋体" panose="02010600030101010101" pitchFamily="2" charset="-122"/>
                        </a:rPr>
                        <a:t>内的内容作为一个整体来对待</a:t>
                      </a:r>
                    </a:p>
                  </a:txBody>
                  <a:tcPr marL="71755" marR="0" marT="0" marB="1">
                    <a:lnL w="635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tr>
              <a:tr h="278735">
                <a:tc>
                  <a:txBody>
                    <a:bodyPr/>
                    <a:lstStyle/>
                    <a:p>
                      <a:pPr marL="0" indent="0" algn="ctr">
                        <a:buNone/>
                      </a:pPr>
                      <a:r>
                        <a:rPr lang="en-US" altLang="zh-CN" sz="1800" b="1" u="none" dirty="0">
                          <a:latin typeface="宋体" panose="02010600030101010101" pitchFamily="2" charset="-122"/>
                          <a:ea typeface="宋体" panose="02010600030101010101" pitchFamily="2" charset="-122"/>
                          <a:cs typeface="宋体" panose="02010600030101010101" pitchFamily="2" charset="-122"/>
                        </a:rPr>
                        <a:t>{</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m,n</a:t>
                      </a:r>
                      <a:r>
                        <a:rPr lang="en-US" altLang="zh-CN" sz="1800" b="1" u="none" dirty="0">
                          <a:latin typeface="宋体" panose="02010600030101010101" pitchFamily="2" charset="-122"/>
                          <a:ea typeface="宋体" panose="02010600030101010101" pitchFamily="2" charset="-122"/>
                          <a:cs typeface="宋体" panose="02010600030101010101" pitchFamily="2" charset="-122"/>
                        </a:rPr>
                        <a:t>}</a:t>
                      </a:r>
                    </a:p>
                  </a:txBody>
                  <a:tcPr marL="0" marR="0" marT="0" marB="1">
                    <a:lnL w="6350" cap="flat" cmpd="sng">
                      <a:solidFill>
                        <a:srgbClr val="080000"/>
                      </a:solidFill>
                      <a:prstDash val="solid"/>
                      <a:headEnd type="none" w="med" len="med"/>
                      <a:tailEnd type="none" w="med" len="med"/>
                    </a:lnL>
                    <a:lnR w="6350" cap="flat" cmpd="sng" algn="ctr">
                      <a:solidFill>
                        <a:srgbClr val="080000"/>
                      </a:solidFill>
                      <a:prstDash val="solid"/>
                      <a:round/>
                      <a:headEnd type="none" w="med" len="med"/>
                      <a:tailEnd type="none" w="med" len="med"/>
                    </a:lnR>
                    <a:lnT w="6350" cap="flat" cmpd="sng">
                      <a:solidFill>
                        <a:srgbClr val="080000"/>
                      </a:solidFill>
                      <a:prstDash val="soli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a:buNone/>
                      </a:pPr>
                      <a:r>
                        <a:rPr lang="en-US" altLang="zh-CN" sz="1800" b="1" u="none" dirty="0">
                          <a:latin typeface="宋体" panose="02010600030101010101" pitchFamily="2" charset="-122"/>
                          <a:ea typeface="宋体" panose="02010600030101010101" pitchFamily="2" charset="-122"/>
                          <a:cs typeface="宋体" panose="02010600030101010101" pitchFamily="2" charset="-122"/>
                        </a:rPr>
                        <a:t>{}</a:t>
                      </a:r>
                      <a:r>
                        <a:rPr lang="zh-CN" altLang="en-US" sz="1800" b="1" u="none" dirty="0">
                          <a:latin typeface="宋体" panose="02010600030101010101" pitchFamily="2" charset="-122"/>
                          <a:ea typeface="宋体" panose="02010600030101010101" pitchFamily="2" charset="-122"/>
                          <a:cs typeface="宋体" panose="02010600030101010101" pitchFamily="2" charset="-122"/>
                        </a:rPr>
                        <a:t>前的字符或子模式重复</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至少</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m</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次，至多</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n</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次</a:t>
                      </a:r>
                    </a:p>
                  </a:txBody>
                  <a:tcPr marL="71755" marR="0" marT="0" marB="1">
                    <a:lnL w="635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tr>
              <a:tr h="278735">
                <a:tc>
                  <a:txBody>
                    <a:bodyPr/>
                    <a:lstStyle/>
                    <a:p>
                      <a:pPr marL="0" indent="0" algn="ctr">
                        <a:buNone/>
                      </a:pPr>
                      <a:r>
                        <a:rPr lang="en-US" altLang="zh-CN" sz="1800" b="1" u="none" dirty="0">
                          <a:latin typeface="宋体" panose="02010600030101010101" pitchFamily="2" charset="-122"/>
                          <a:ea typeface="宋体" panose="02010600030101010101" pitchFamily="2" charset="-122"/>
                          <a:cs typeface="宋体" panose="02010600030101010101" pitchFamily="2" charset="-122"/>
                        </a:rPr>
                        <a:t>[]</a:t>
                      </a:r>
                    </a:p>
                  </a:txBody>
                  <a:tcPr marL="0" marR="0" marT="0" marB="1">
                    <a:lnL w="6350" cap="flat" cmpd="sng">
                      <a:solidFill>
                        <a:srgbClr val="080000"/>
                      </a:solidFill>
                      <a:prstDash val="solid"/>
                      <a:headEnd type="none" w="med" len="med"/>
                      <a:tailEnd type="none" w="med" len="med"/>
                    </a:lnL>
                    <a:lnR w="6350" cap="flat" cmpd="sng" algn="ctr">
                      <a:solidFill>
                        <a:srgbClr val="080000"/>
                      </a:solidFill>
                      <a:prstDash val="solid"/>
                      <a:roun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表示范围，匹配位于</a:t>
                      </a:r>
                      <a:r>
                        <a:rPr lang="en-US" altLang="zh-CN" sz="1800" b="1" u="none" dirty="0">
                          <a:latin typeface="宋体" panose="02010600030101010101" pitchFamily="2" charset="-122"/>
                          <a:ea typeface="宋体" panose="02010600030101010101" pitchFamily="2" charset="-122"/>
                          <a:cs typeface="宋体" panose="02010600030101010101" pitchFamily="2" charset="-122"/>
                        </a:rPr>
                        <a:t>[]</a:t>
                      </a:r>
                      <a:r>
                        <a:rPr lang="zh-CN" altLang="en-US" sz="1800" b="1" u="none" dirty="0">
                          <a:latin typeface="宋体" panose="02010600030101010101" pitchFamily="2" charset="-122"/>
                          <a:ea typeface="宋体" panose="02010600030101010101" pitchFamily="2" charset="-122"/>
                          <a:cs typeface="宋体" panose="02010600030101010101" pitchFamily="2" charset="-122"/>
                        </a:rPr>
                        <a:t>中的任意一个字符</a:t>
                      </a:r>
                    </a:p>
                  </a:txBody>
                  <a:tcPr marL="71755" marR="0" marT="0" marB="1">
                    <a:lnL w="635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右大括号 4"/>
          <p:cNvSpPr/>
          <p:nvPr/>
        </p:nvSpPr>
        <p:spPr>
          <a:xfrm>
            <a:off x="10325100" y="2058988"/>
            <a:ext cx="431800" cy="2887663"/>
          </a:xfrm>
          <a:prstGeom prst="rightBrace">
            <a:avLst/>
          </a:prstGeom>
          <a:ln w="38100">
            <a:solidFill>
              <a:srgbClr val="00B0F0"/>
            </a:solidFill>
          </a:ln>
        </p:spPr>
        <p:style>
          <a:lnRef idx="3">
            <a:schemeClr val="accent6"/>
          </a:lnRef>
          <a:fillRef idx="0">
            <a:schemeClr val="accent6"/>
          </a:fillRef>
          <a:effectRef idx="2">
            <a:schemeClr val="accent6"/>
          </a:effectRef>
          <a:fontRef idx="minor">
            <a:schemeClr val="tx1"/>
          </a:fontRef>
        </p:style>
        <p:txBody>
          <a:bodyPr anchor="ctr"/>
          <a:lstStyle/>
          <a:p>
            <a:pPr algn="ctr">
              <a:defRPr/>
            </a:pPr>
            <a:endParaRPr lang="zh-CN" altLang="en-US"/>
          </a:p>
        </p:txBody>
      </p:sp>
      <p:sp>
        <p:nvSpPr>
          <p:cNvPr id="6" name="TextBox 4"/>
          <p:cNvSpPr txBox="1">
            <a:spLocks noChangeArrowheads="1"/>
          </p:cNvSpPr>
          <p:nvPr/>
        </p:nvSpPr>
        <p:spPr bwMode="auto">
          <a:xfrm>
            <a:off x="10980738" y="3422650"/>
            <a:ext cx="12112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b="1" dirty="0"/>
              <a:t>包括</a:t>
            </a:r>
            <a:r>
              <a:rPr lang="en-US" altLang="zh-CN" b="1" dirty="0"/>
              <a:t>.</a:t>
            </a:r>
          </a:p>
          <a:p>
            <a:pPr>
              <a:lnSpc>
                <a:spcPct val="100000"/>
              </a:lnSpc>
              <a:spcBef>
                <a:spcPct val="0"/>
              </a:spcBef>
              <a:buClrTx/>
              <a:buSzTx/>
              <a:buFontTx/>
              <a:buNone/>
            </a:pPr>
            <a:r>
              <a:rPr lang="zh-CN" altLang="en-US" b="1" dirty="0"/>
              <a:t>匹配内容</a:t>
            </a:r>
          </a:p>
        </p:txBody>
      </p:sp>
      <p:cxnSp>
        <p:nvCxnSpPr>
          <p:cNvPr id="7" name="直接箭头连接符 6"/>
          <p:cNvCxnSpPr/>
          <p:nvPr/>
        </p:nvCxnSpPr>
        <p:spPr>
          <a:xfrm>
            <a:off x="10442575" y="5202237"/>
            <a:ext cx="314325" cy="1"/>
          </a:xfrm>
          <a:prstGeom prst="straightConnector1">
            <a:avLst/>
          </a:prstGeom>
          <a:ln w="57150">
            <a:tailEnd type="arrow"/>
          </a:ln>
        </p:spPr>
        <p:style>
          <a:lnRef idx="3">
            <a:schemeClr val="accent6"/>
          </a:lnRef>
          <a:fillRef idx="0">
            <a:schemeClr val="accent6"/>
          </a:fillRef>
          <a:effectRef idx="2">
            <a:schemeClr val="accent6"/>
          </a:effectRef>
          <a:fontRef idx="minor">
            <a:schemeClr val="tx1"/>
          </a:fontRef>
        </p:style>
      </p:cxnSp>
      <p:sp>
        <p:nvSpPr>
          <p:cNvPr id="8" name="TextBox 10"/>
          <p:cNvSpPr txBox="1">
            <a:spLocks noChangeArrowheads="1"/>
          </p:cNvSpPr>
          <p:nvPr/>
        </p:nvSpPr>
        <p:spPr bwMode="auto">
          <a:xfrm>
            <a:off x="10756900" y="4950222"/>
            <a:ext cx="1570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sz="1800" b="1" dirty="0"/>
              <a:t>分组，可提取</a:t>
            </a:r>
          </a:p>
        </p:txBody>
      </p:sp>
      <p:sp>
        <p:nvSpPr>
          <p:cNvPr id="9" name="TextBox 7"/>
          <p:cNvSpPr txBox="1">
            <a:spLocks noChangeArrowheads="1"/>
          </p:cNvSpPr>
          <p:nvPr/>
        </p:nvSpPr>
        <p:spPr bwMode="auto">
          <a:xfrm>
            <a:off x="10791825" y="5308599"/>
            <a:ext cx="1209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b="1" dirty="0"/>
              <a:t>包括*</a:t>
            </a:r>
            <a:r>
              <a:rPr lang="en-US" altLang="zh-CN" b="1" dirty="0"/>
              <a:t>+</a:t>
            </a:r>
            <a:r>
              <a:rPr lang="zh-CN" altLang="en-US" b="1" dirty="0"/>
              <a:t>？</a:t>
            </a:r>
            <a:endParaRPr lang="en-US" altLang="zh-CN" b="1" dirty="0"/>
          </a:p>
          <a:p>
            <a:pPr>
              <a:lnSpc>
                <a:spcPct val="100000"/>
              </a:lnSpc>
              <a:spcBef>
                <a:spcPct val="0"/>
              </a:spcBef>
              <a:buClrTx/>
              <a:buSzTx/>
              <a:buFontTx/>
              <a:buNone/>
            </a:pPr>
            <a:r>
              <a:rPr lang="zh-CN" altLang="en-US" b="1" dirty="0"/>
              <a:t>匹配次数</a:t>
            </a:r>
          </a:p>
        </p:txBody>
      </p:sp>
      <p:sp>
        <p:nvSpPr>
          <p:cNvPr id="10" name="右大括号 9"/>
          <p:cNvSpPr/>
          <p:nvPr/>
        </p:nvSpPr>
        <p:spPr>
          <a:xfrm>
            <a:off x="10344150" y="5466557"/>
            <a:ext cx="196850" cy="369887"/>
          </a:xfrm>
          <a:prstGeom prst="rightBrace">
            <a:avLst>
              <a:gd name="adj1" fmla="val 11630"/>
              <a:gd name="adj2" fmla="val 50000"/>
            </a:avLst>
          </a:prstGeom>
          <a:ln w="38100">
            <a:solidFill>
              <a:srgbClr val="00B0F0"/>
            </a:solidFill>
          </a:ln>
        </p:spPr>
        <p:style>
          <a:lnRef idx="3">
            <a:schemeClr val="accent6"/>
          </a:lnRef>
          <a:fillRef idx="0">
            <a:schemeClr val="accent6"/>
          </a:fillRef>
          <a:effectRef idx="2">
            <a:schemeClr val="accent6"/>
          </a:effectRef>
          <a:fontRef idx="minor">
            <a:schemeClr val="tx1"/>
          </a:fontRef>
        </p:style>
        <p:txBody>
          <a:bodyPr anchor="ctr"/>
          <a:lstStyle/>
          <a:p>
            <a:pPr algn="ctr">
              <a:defRPr/>
            </a:pPr>
            <a:endParaRPr lang="zh-CN" altLang="en-US">
              <a:ln w="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8.1.1  </a:t>
            </a:r>
            <a:r>
              <a:rPr lang="zh-CN" altLang="en-US">
                <a:sym typeface="+mn-ea"/>
              </a:rPr>
              <a:t>正则表达式基本语法</a:t>
            </a:r>
            <a:endParaRPr lang="zh-CN" altLang="en-US"/>
          </a:p>
        </p:txBody>
      </p:sp>
      <p:sp>
        <p:nvSpPr>
          <p:cNvPr id="3" name="内容占位符 2"/>
          <p:cNvSpPr>
            <a:spLocks noGrp="1"/>
          </p:cNvSpPr>
          <p:nvPr>
            <p:ph idx="1"/>
          </p:nvPr>
        </p:nvSpPr>
        <p:spPr/>
        <p:txBody>
          <a:bodyPr/>
          <a:lstStyle/>
          <a:p>
            <a:pPr fontAlgn="auto">
              <a:lnSpc>
                <a:spcPct val="150000"/>
              </a:lnSpc>
            </a:pPr>
            <a:r>
              <a:rPr lang="zh-CN" altLang="en-US" sz="2400" b="1" dirty="0"/>
              <a:t>如果以“\”开头的元字符与转义字符相同，则需要使用“\\”，或者使用原始字符串。</a:t>
            </a:r>
          </a:p>
          <a:p>
            <a:pPr fontAlgn="auto">
              <a:lnSpc>
                <a:spcPct val="150000"/>
              </a:lnSpc>
            </a:pPr>
            <a:r>
              <a:rPr lang="zh-CN" altLang="en-US" sz="2400" b="1" dirty="0"/>
              <a:t>在字符串前加上字符r或R之后表示</a:t>
            </a:r>
            <a:r>
              <a:rPr lang="zh-CN" altLang="en-US" sz="2400" b="1" dirty="0">
                <a:solidFill>
                  <a:srgbClr val="FF0000"/>
                </a:solidFill>
              </a:rPr>
              <a:t>原始字符串</a:t>
            </a:r>
            <a:r>
              <a:rPr lang="zh-CN" altLang="en-US" sz="2400" b="1" dirty="0"/>
              <a:t>，</a:t>
            </a:r>
            <a:r>
              <a:rPr lang="zh-CN" altLang="en-US" sz="2400" b="1" dirty="0">
                <a:solidFill>
                  <a:srgbClr val="0070C0"/>
                </a:solidFill>
              </a:rPr>
              <a:t>字符串中任意字符都不再进行转义。原始字符串可以减少用户的输入，主要用于正则表达式和文件路径字符串的</a:t>
            </a:r>
            <a:r>
              <a:rPr lang="zh-CN" altLang="en-US" sz="2400" b="1" dirty="0"/>
              <a:t>情况，但如果字符串以一个斜线“\”结束的话，则需要多写一个斜线，即以“\\”结束。</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8.1.2  </a:t>
            </a:r>
            <a:r>
              <a:rPr lang="zh-CN" altLang="en-US"/>
              <a:t>正则表达式扩展语法</a:t>
            </a:r>
          </a:p>
        </p:txBody>
      </p:sp>
      <p:sp>
        <p:nvSpPr>
          <p:cNvPr id="3" name="内容占位符 2"/>
          <p:cNvSpPr>
            <a:spLocks noGrp="1"/>
          </p:cNvSpPr>
          <p:nvPr>
            <p:ph idx="1"/>
          </p:nvPr>
        </p:nvSpPr>
        <p:spPr/>
        <p:txBody>
          <a:bodyPr/>
          <a:lstStyle/>
          <a:p>
            <a:pPr fontAlgn="auto">
              <a:lnSpc>
                <a:spcPct val="150000"/>
              </a:lnSpc>
            </a:pPr>
            <a:r>
              <a:rPr lang="zh-CN" altLang="en-US" sz="2400" b="1" dirty="0"/>
              <a:t>正则表达式使用圆括号“()”表示一个</a:t>
            </a:r>
            <a:r>
              <a:rPr lang="zh-CN" altLang="en-US" sz="2400" b="1" dirty="0">
                <a:solidFill>
                  <a:srgbClr val="FF0000"/>
                </a:solidFill>
              </a:rPr>
              <a:t>子模式</a:t>
            </a:r>
            <a:r>
              <a:rPr lang="zh-CN" altLang="en-US" sz="2400" b="1" dirty="0"/>
              <a:t>，圆括号内的内容作为一个整体对待，例如'(red)+'可以匹配'redred'、'redredred'等一个或多个重复'red'的情况。</a:t>
            </a:r>
          </a:p>
          <a:p>
            <a:pPr fontAlgn="auto">
              <a:lnSpc>
                <a:spcPct val="150000"/>
              </a:lnSpc>
            </a:pPr>
            <a:r>
              <a:rPr lang="zh-CN" altLang="en-US" sz="2400" b="1" dirty="0"/>
              <a:t>使用子模式扩展语法可以实现更加复杂的字符串处理功能。</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8.1.2  </a:t>
            </a:r>
            <a:r>
              <a:rPr lang="zh-CN" altLang="en-US">
                <a:sym typeface="+mn-ea"/>
              </a:rPr>
              <a:t>正则表达式扩展语法</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8</a:t>
            </a:fld>
            <a:endParaRPr lang="zh-CN" altLang="en-US"/>
          </a:p>
        </p:txBody>
      </p:sp>
      <p:graphicFrame>
        <p:nvGraphicFramePr>
          <p:cNvPr id="3" name="表格 -1"/>
          <p:cNvGraphicFramePr/>
          <p:nvPr/>
        </p:nvGraphicFramePr>
        <p:xfrm>
          <a:off x="925195" y="1356360"/>
          <a:ext cx="9343390" cy="4414520"/>
        </p:xfrm>
        <a:graphic>
          <a:graphicData uri="http://schemas.openxmlformats.org/drawingml/2006/table">
            <a:tbl>
              <a:tblPr firstRow="1" bandRow="1">
                <a:tableStyleId>{5940675A-B579-460E-94D1-54222C63F5DA}</a:tableStyleId>
              </a:tblPr>
              <a:tblGrid>
                <a:gridCol w="1968500"/>
                <a:gridCol w="7374890"/>
              </a:tblGrid>
              <a:tr h="309880">
                <a:tc>
                  <a:txBody>
                    <a:bodyPr/>
                    <a:lstStyle/>
                    <a:p>
                      <a:pPr indent="0" algn="ctr">
                        <a:buNone/>
                      </a:pPr>
                      <a:r>
                        <a:rPr lang="zh-CN" altLang="en-US" sz="1800" b="0">
                          <a:latin typeface="宋体" panose="02010600030101010101" pitchFamily="2" charset="-122"/>
                          <a:ea typeface="宋体" panose="02010600030101010101" pitchFamily="2" charset="-122"/>
                          <a:cs typeface="宋体" panose="02010600030101010101" pitchFamily="2" charset="-122"/>
                        </a:rPr>
                        <a:t>语法</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0">
                          <a:latin typeface="宋体" panose="02010600030101010101" pitchFamily="2" charset="-122"/>
                          <a:ea typeface="宋体" panose="02010600030101010101" pitchFamily="2" charset="-122"/>
                          <a:cs typeface="宋体" panose="02010600030101010101" pitchFamily="2" charset="-122"/>
                        </a:rPr>
                        <a:t>功能说明</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0515">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(?P&lt;groupname&gt;)</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为子模式命名</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354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(?iLmsux)</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设置匹配标志，可以是几个字母的组合，每个字母含义与编译标志相同</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988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匹配但不捕获该匹配的子表达式</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0515">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(?P=groupname)</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表示在此之前的命名为</a:t>
                      </a:r>
                      <a:r>
                        <a:rPr lang="en-US" altLang="zh-CN" sz="1800" b="0">
                          <a:latin typeface="宋体" panose="02010600030101010101" pitchFamily="2" charset="-122"/>
                          <a:ea typeface="宋体" panose="02010600030101010101" pitchFamily="2" charset="-122"/>
                          <a:cs typeface="宋体" panose="02010600030101010101" pitchFamily="2" charset="-122"/>
                        </a:rPr>
                        <a:t>groupname</a:t>
                      </a:r>
                      <a:r>
                        <a:rPr lang="zh-CN" altLang="en-US" sz="1800" b="0">
                          <a:latin typeface="宋体" panose="02010600030101010101" pitchFamily="2" charset="-122"/>
                          <a:ea typeface="宋体" panose="02010600030101010101" pitchFamily="2" charset="-122"/>
                          <a:cs typeface="宋体" panose="02010600030101010101" pitchFamily="2" charset="-122"/>
                        </a:rPr>
                        <a:t>的子模式</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988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表示注释</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976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(?&lt;=…)</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用于正则表达式之前，表示如果</a:t>
                      </a:r>
                      <a:r>
                        <a:rPr lang="en-US" altLang="zh-CN" sz="1800" b="0">
                          <a:latin typeface="宋体" panose="02010600030101010101" pitchFamily="2" charset="-122"/>
                          <a:ea typeface="宋体" panose="02010600030101010101" pitchFamily="2" charset="-122"/>
                          <a:cs typeface="宋体" panose="02010600030101010101" pitchFamily="2" charset="-122"/>
                        </a:rPr>
                        <a:t>&lt;=</a:t>
                      </a:r>
                      <a:r>
                        <a:rPr lang="zh-CN" altLang="en-US" sz="1800" b="0">
                          <a:latin typeface="宋体" panose="02010600030101010101" pitchFamily="2" charset="-122"/>
                          <a:ea typeface="宋体" panose="02010600030101010101" pitchFamily="2" charset="-122"/>
                          <a:cs typeface="宋体" panose="02010600030101010101" pitchFamily="2" charset="-122"/>
                        </a:rPr>
                        <a:t>后的内容在字符串中不出现则匹配，但不返回</a:t>
                      </a:r>
                      <a:r>
                        <a:rPr lang="en-US" altLang="zh-CN" sz="1800" b="0">
                          <a:latin typeface="宋体" panose="02010600030101010101" pitchFamily="2" charset="-122"/>
                          <a:ea typeface="宋体" panose="02010600030101010101" pitchFamily="2" charset="-122"/>
                          <a:cs typeface="宋体" panose="02010600030101010101" pitchFamily="2" charset="-122"/>
                        </a:rPr>
                        <a:t>&lt;=</a:t>
                      </a:r>
                      <a:r>
                        <a:rPr lang="zh-CN" altLang="en-US" sz="1800" b="0">
                          <a:latin typeface="宋体" panose="02010600030101010101" pitchFamily="2" charset="-122"/>
                          <a:ea typeface="宋体" panose="02010600030101010101" pitchFamily="2" charset="-122"/>
                          <a:cs typeface="宋体" panose="02010600030101010101" pitchFamily="2" charset="-122"/>
                        </a:rPr>
                        <a:t>之后的内容</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0395">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用于正则表达式之后，表示如果</a:t>
                      </a:r>
                      <a:r>
                        <a:rPr lang="en-US" altLang="zh-CN" sz="1800" b="0">
                          <a:latin typeface="宋体" panose="02010600030101010101" pitchFamily="2" charset="-122"/>
                          <a:ea typeface="宋体" panose="02010600030101010101" pitchFamily="2" charset="-122"/>
                          <a:cs typeface="宋体" panose="02010600030101010101" pitchFamily="2" charset="-122"/>
                        </a:rPr>
                        <a:t>=</a:t>
                      </a:r>
                      <a:r>
                        <a:rPr lang="zh-CN" altLang="en-US" sz="1800" b="0">
                          <a:latin typeface="宋体" panose="02010600030101010101" pitchFamily="2" charset="-122"/>
                          <a:ea typeface="宋体" panose="02010600030101010101" pitchFamily="2" charset="-122"/>
                          <a:cs typeface="宋体" panose="02010600030101010101" pitchFamily="2" charset="-122"/>
                        </a:rPr>
                        <a:t>后的内容在字符串中出现则匹配，但不返回</a:t>
                      </a:r>
                      <a:r>
                        <a:rPr lang="en-US" altLang="zh-CN" sz="1800" b="0">
                          <a:latin typeface="宋体" panose="02010600030101010101" pitchFamily="2" charset="-122"/>
                          <a:ea typeface="宋体" panose="02010600030101010101" pitchFamily="2" charset="-122"/>
                          <a:cs typeface="宋体" panose="02010600030101010101" pitchFamily="2" charset="-122"/>
                        </a:rPr>
                        <a:t>=</a:t>
                      </a:r>
                      <a:r>
                        <a:rPr lang="zh-CN" altLang="en-US" sz="1800" b="0">
                          <a:latin typeface="宋体" panose="02010600030101010101" pitchFamily="2" charset="-122"/>
                          <a:ea typeface="宋体" panose="02010600030101010101" pitchFamily="2" charset="-122"/>
                          <a:cs typeface="宋体" panose="02010600030101010101" pitchFamily="2" charset="-122"/>
                        </a:rPr>
                        <a:t>之后的内容</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976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(?&lt;!...)</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用于正则表达式之前，表示如果</a:t>
                      </a:r>
                      <a:r>
                        <a:rPr lang="en-US" altLang="zh-CN" sz="1800" b="0">
                          <a:latin typeface="宋体" panose="02010600030101010101" pitchFamily="2" charset="-122"/>
                          <a:ea typeface="宋体" panose="02010600030101010101" pitchFamily="2" charset="-122"/>
                          <a:cs typeface="宋体" panose="02010600030101010101" pitchFamily="2" charset="-122"/>
                        </a:rPr>
                        <a:t>&lt;!</a:t>
                      </a:r>
                      <a:r>
                        <a:rPr lang="zh-CN" altLang="en-US" sz="1800" b="0">
                          <a:latin typeface="宋体" panose="02010600030101010101" pitchFamily="2" charset="-122"/>
                          <a:ea typeface="宋体" panose="02010600030101010101" pitchFamily="2" charset="-122"/>
                          <a:cs typeface="宋体" panose="02010600030101010101" pitchFamily="2" charset="-122"/>
                        </a:rPr>
                        <a:t>后的内容在字符串中不出现则匹配，但不返回</a:t>
                      </a:r>
                      <a:r>
                        <a:rPr lang="en-US" altLang="zh-CN" sz="1800" b="0">
                          <a:latin typeface="宋体" panose="02010600030101010101" pitchFamily="2" charset="-122"/>
                          <a:ea typeface="宋体" panose="02010600030101010101" pitchFamily="2" charset="-122"/>
                          <a:cs typeface="宋体" panose="02010600030101010101" pitchFamily="2" charset="-122"/>
                        </a:rPr>
                        <a:t>&lt;!</a:t>
                      </a:r>
                      <a:r>
                        <a:rPr lang="zh-CN" altLang="en-US" sz="1800" b="0">
                          <a:latin typeface="宋体" panose="02010600030101010101" pitchFamily="2" charset="-122"/>
                          <a:ea typeface="宋体" panose="02010600030101010101" pitchFamily="2" charset="-122"/>
                          <a:cs typeface="宋体" panose="02010600030101010101" pitchFamily="2" charset="-122"/>
                        </a:rPr>
                        <a:t>之后的内容</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0395">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用于正则表达式之后，表示如果</a:t>
                      </a:r>
                      <a:r>
                        <a:rPr lang="en-US" altLang="zh-CN" sz="1800" b="0">
                          <a:latin typeface="宋体" panose="02010600030101010101" pitchFamily="2" charset="-122"/>
                          <a:ea typeface="宋体" panose="02010600030101010101" pitchFamily="2" charset="-122"/>
                          <a:cs typeface="宋体" panose="02010600030101010101" pitchFamily="2" charset="-122"/>
                        </a:rPr>
                        <a:t>!</a:t>
                      </a:r>
                      <a:r>
                        <a:rPr lang="zh-CN" altLang="en-US" sz="1800" b="0">
                          <a:latin typeface="宋体" panose="02010600030101010101" pitchFamily="2" charset="-122"/>
                          <a:ea typeface="宋体" panose="02010600030101010101" pitchFamily="2" charset="-122"/>
                          <a:cs typeface="宋体" panose="02010600030101010101" pitchFamily="2" charset="-122"/>
                        </a:rPr>
                        <a:t>后的内容在字符串中不出现则匹配，但不返回</a:t>
                      </a:r>
                      <a:r>
                        <a:rPr lang="en-US" altLang="zh-CN" sz="1800" b="0">
                          <a:latin typeface="宋体" panose="02010600030101010101" pitchFamily="2" charset="-122"/>
                          <a:ea typeface="宋体" panose="02010600030101010101" pitchFamily="2" charset="-122"/>
                          <a:cs typeface="宋体" panose="02010600030101010101" pitchFamily="2" charset="-122"/>
                        </a:rPr>
                        <a:t>!</a:t>
                      </a:r>
                      <a:r>
                        <a:rPr lang="zh-CN" altLang="en-US" sz="1800" b="0">
                          <a:latin typeface="宋体" panose="02010600030101010101" pitchFamily="2" charset="-122"/>
                          <a:ea typeface="宋体" panose="02010600030101010101" pitchFamily="2" charset="-122"/>
                          <a:cs typeface="宋体" panose="02010600030101010101" pitchFamily="2" charset="-122"/>
                        </a:rPr>
                        <a:t>之后的内容</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8.1.3  </a:t>
            </a:r>
            <a:r>
              <a:rPr lang="zh-CN" altLang="en-US" dirty="0"/>
              <a:t>正则表达式集锦</a:t>
            </a:r>
          </a:p>
        </p:txBody>
      </p:sp>
      <p:sp>
        <p:nvSpPr>
          <p:cNvPr id="3" name="内容占位符 2"/>
          <p:cNvSpPr>
            <a:spLocks noGrp="1"/>
          </p:cNvSpPr>
          <p:nvPr>
            <p:ph idx="1"/>
          </p:nvPr>
        </p:nvSpPr>
        <p:spPr>
          <a:xfrm>
            <a:off x="838200" y="1321435"/>
            <a:ext cx="10515600" cy="5035550"/>
          </a:xfrm>
        </p:spPr>
        <p:txBody>
          <a:bodyPr>
            <a:normAutofit lnSpcReduction="10000"/>
          </a:bodyPr>
          <a:lstStyle/>
          <a:p>
            <a:pPr indent="-263525" defTabSz="914400">
              <a:lnSpc>
                <a:spcPct val="130000"/>
              </a:lnSpc>
              <a:spcBef>
                <a:spcPts val="600"/>
              </a:spcBef>
              <a:buSzPct val="70000"/>
              <a:buFont typeface="Wingdings" panose="05000000000000000000" charset="0"/>
              <a:buChar char="ü"/>
            </a:pPr>
            <a:r>
              <a:rPr lang="zh-CN" altLang="en-US" sz="2000" b="1" dirty="0">
                <a:solidFill>
                  <a:srgbClr val="0070C0"/>
                </a:solidFill>
                <a:latin typeface="Times New Roman" panose="02020603050405020304" pitchFamily="2" charset="0"/>
                <a:sym typeface="+mn-ea"/>
              </a:rPr>
              <a:t>最简单的正则表达式是普通字符串</a:t>
            </a:r>
            <a:r>
              <a:rPr lang="zh-CN" altLang="en-US" sz="2000" b="1" dirty="0">
                <a:latin typeface="Times New Roman" panose="02020603050405020304" pitchFamily="2" charset="0"/>
                <a:sym typeface="+mn-ea"/>
              </a:rPr>
              <a:t>，可以匹配自身</a:t>
            </a:r>
            <a:endParaRPr lang="zh-CN" altLang="en-US" sz="2000" b="1" dirty="0">
              <a:latin typeface="Times New Roman" panose="02020603050405020304" pitchFamily="2" charset="0"/>
            </a:endParaRPr>
          </a:p>
          <a:p>
            <a:pPr indent="-263525" defTabSz="914400">
              <a:lnSpc>
                <a:spcPct val="130000"/>
              </a:lnSpc>
              <a:spcBef>
                <a:spcPts val="600"/>
              </a:spcBef>
              <a:buSzPct val="70000"/>
              <a:buFont typeface="Wingdings" panose="05000000000000000000" charset="0"/>
              <a:buChar char="ü"/>
            </a:pPr>
            <a:r>
              <a:rPr lang="zh-CN" altLang="en-US" sz="2000" b="1" dirty="0">
                <a:latin typeface="Times New Roman" panose="02020603050405020304" pitchFamily="2" charset="0"/>
                <a:sym typeface="+mn-ea"/>
              </a:rPr>
              <a:t>'[pjc]ython'可以匹配'python'、'jython'、'cython'</a:t>
            </a:r>
            <a:endParaRPr lang="zh-CN" altLang="en-US" sz="2000" b="1" dirty="0">
              <a:latin typeface="Times New Roman" panose="02020603050405020304" pitchFamily="2" charset="0"/>
            </a:endParaRPr>
          </a:p>
          <a:p>
            <a:pPr indent="-263525" defTabSz="914400">
              <a:lnSpc>
                <a:spcPct val="130000"/>
              </a:lnSpc>
              <a:spcBef>
                <a:spcPts val="600"/>
              </a:spcBef>
              <a:buSzPct val="70000"/>
              <a:buFont typeface="Wingdings" panose="05000000000000000000" charset="0"/>
              <a:buChar char="ü"/>
            </a:pPr>
            <a:r>
              <a:rPr lang="zh-CN" altLang="en-US" sz="2000" b="1" dirty="0">
                <a:solidFill>
                  <a:srgbClr val="FF0000"/>
                </a:solidFill>
                <a:latin typeface="Times New Roman" panose="02020603050405020304" pitchFamily="2" charset="0"/>
                <a:sym typeface="+mn-ea"/>
              </a:rPr>
              <a:t>'[a-zA-Z0-9]'可以匹配一个任意大小写字母或数字</a:t>
            </a:r>
            <a:endParaRPr lang="zh-CN" altLang="en-US" sz="2000" b="1" dirty="0">
              <a:solidFill>
                <a:srgbClr val="FF0000"/>
              </a:solidFill>
              <a:latin typeface="Times New Roman" panose="02020603050405020304" pitchFamily="2" charset="0"/>
            </a:endParaRPr>
          </a:p>
          <a:p>
            <a:pPr indent="-263525" defTabSz="914400">
              <a:lnSpc>
                <a:spcPct val="130000"/>
              </a:lnSpc>
              <a:spcBef>
                <a:spcPts val="600"/>
              </a:spcBef>
              <a:buSzPct val="70000"/>
              <a:buFont typeface="Wingdings" panose="05000000000000000000" charset="0"/>
              <a:buChar char="ü"/>
            </a:pPr>
            <a:r>
              <a:rPr lang="zh-CN" altLang="en-US" sz="2000" b="1" dirty="0">
                <a:latin typeface="Times New Roman" panose="02020603050405020304" pitchFamily="2" charset="0"/>
                <a:sym typeface="+mn-ea"/>
              </a:rPr>
              <a:t>'[^abc]'可以一个匹配任意除'a'、'b'、'c'之外的字符</a:t>
            </a:r>
            <a:endParaRPr lang="zh-CN" altLang="en-US" sz="2000" b="1" dirty="0">
              <a:latin typeface="Times New Roman" panose="02020603050405020304" pitchFamily="2" charset="0"/>
            </a:endParaRPr>
          </a:p>
          <a:p>
            <a:pPr indent="-263525" defTabSz="914400">
              <a:lnSpc>
                <a:spcPct val="130000"/>
              </a:lnSpc>
              <a:spcBef>
                <a:spcPts val="600"/>
              </a:spcBef>
              <a:buSzPct val="70000"/>
              <a:buFont typeface="Wingdings" panose="05000000000000000000" charset="0"/>
              <a:buChar char="ü"/>
            </a:pPr>
            <a:r>
              <a:rPr lang="zh-CN" altLang="en-US" sz="2000" b="1" dirty="0">
                <a:latin typeface="Times New Roman" panose="02020603050405020304" pitchFamily="2" charset="0"/>
                <a:sym typeface="+mn-ea"/>
              </a:rPr>
              <a:t>'python|perl'或'p(ython|erl)'都可以匹配'python'或'perl'</a:t>
            </a:r>
            <a:endParaRPr lang="zh-CN" altLang="en-US" sz="2000" b="1" dirty="0">
              <a:latin typeface="Times New Roman" panose="02020603050405020304" pitchFamily="2" charset="0"/>
            </a:endParaRPr>
          </a:p>
          <a:p>
            <a:pPr indent="-263525" defTabSz="914400">
              <a:lnSpc>
                <a:spcPct val="130000"/>
              </a:lnSpc>
              <a:spcBef>
                <a:spcPts val="600"/>
              </a:spcBef>
              <a:buSzPct val="70000"/>
              <a:buFont typeface="Wingdings" panose="05000000000000000000" charset="0"/>
              <a:buChar char="ü"/>
            </a:pPr>
            <a:r>
              <a:rPr lang="zh-CN" altLang="en-US" sz="2000" b="1" dirty="0">
                <a:latin typeface="Times New Roman" panose="02020603050405020304" pitchFamily="2" charset="0"/>
                <a:sym typeface="+mn-ea"/>
              </a:rPr>
              <a:t>子模式后面加上问号表示</a:t>
            </a:r>
            <a:r>
              <a:rPr lang="zh-CN" altLang="en-US" sz="2000" b="1" dirty="0">
                <a:solidFill>
                  <a:srgbClr val="FF0000"/>
                </a:solidFill>
                <a:latin typeface="Times New Roman" panose="02020603050405020304" pitchFamily="2" charset="0"/>
                <a:sym typeface="+mn-ea"/>
              </a:rPr>
              <a:t>可选</a:t>
            </a:r>
            <a:r>
              <a:rPr lang="zh-CN" altLang="en-US" sz="2000" b="1" dirty="0">
                <a:latin typeface="Times New Roman" panose="02020603050405020304" pitchFamily="2" charset="0"/>
                <a:sym typeface="+mn-ea"/>
              </a:rPr>
              <a:t>。r'(http://)?(www\.)?python\.org'只能匹配'http://www.python.org'、'http://python.org'、'www.python.org'和'python.org'</a:t>
            </a:r>
            <a:endParaRPr lang="zh-CN" altLang="en-US" sz="2000" b="1" dirty="0">
              <a:latin typeface="Times New Roman" panose="02020603050405020304" pitchFamily="2" charset="0"/>
            </a:endParaRPr>
          </a:p>
          <a:p>
            <a:pPr indent="-263525" defTabSz="914400">
              <a:lnSpc>
                <a:spcPct val="130000"/>
              </a:lnSpc>
              <a:spcBef>
                <a:spcPts val="600"/>
              </a:spcBef>
              <a:buSzPct val="70000"/>
              <a:buFont typeface="Wingdings" panose="05000000000000000000" charset="0"/>
              <a:buChar char="ü"/>
            </a:pPr>
            <a:r>
              <a:rPr lang="zh-CN" altLang="en-US" sz="2000" b="1" dirty="0">
                <a:latin typeface="Times New Roman" panose="02020603050405020304" pitchFamily="2" charset="0"/>
                <a:sym typeface="+mn-ea"/>
              </a:rPr>
              <a:t>'^http'只能匹配所有以'http'开头的字符串</a:t>
            </a:r>
            <a:endParaRPr lang="zh-CN" altLang="en-US" sz="2000" b="1" dirty="0">
              <a:latin typeface="Times New Roman" panose="02020603050405020304" pitchFamily="2" charset="0"/>
            </a:endParaRPr>
          </a:p>
          <a:p>
            <a:pPr indent="-263525" defTabSz="914400">
              <a:lnSpc>
                <a:spcPct val="130000"/>
              </a:lnSpc>
              <a:spcBef>
                <a:spcPts val="600"/>
              </a:spcBef>
              <a:buSzPct val="70000"/>
              <a:buFont typeface="Wingdings" panose="05000000000000000000" charset="0"/>
              <a:buChar char="ü"/>
            </a:pPr>
            <a:r>
              <a:rPr lang="zh-CN" altLang="en-US" sz="2000" b="1" dirty="0">
                <a:latin typeface="Times New Roman" panose="02020603050405020304" pitchFamily="2" charset="0"/>
                <a:sym typeface="+mn-ea"/>
              </a:rPr>
              <a:t>(pattern)*：允许模式重复0次或多次</a:t>
            </a:r>
            <a:endParaRPr lang="zh-CN" altLang="en-US" sz="2000" b="1" dirty="0">
              <a:latin typeface="Times New Roman" panose="02020603050405020304" pitchFamily="2" charset="0"/>
            </a:endParaRPr>
          </a:p>
          <a:p>
            <a:pPr indent="-263525" defTabSz="914400">
              <a:lnSpc>
                <a:spcPct val="130000"/>
              </a:lnSpc>
              <a:spcBef>
                <a:spcPts val="600"/>
              </a:spcBef>
              <a:buSzPct val="70000"/>
              <a:buFont typeface="Wingdings" panose="05000000000000000000" charset="0"/>
              <a:buChar char="ü"/>
            </a:pPr>
            <a:r>
              <a:rPr lang="zh-CN" altLang="en-US" sz="2000" b="1" dirty="0">
                <a:latin typeface="Times New Roman" panose="02020603050405020304" pitchFamily="2" charset="0"/>
                <a:sym typeface="+mn-ea"/>
              </a:rPr>
              <a:t>(pattern)+：允许模式重复1次或多次</a:t>
            </a:r>
            <a:endParaRPr lang="zh-CN" altLang="en-US" sz="2000" b="1" dirty="0">
              <a:latin typeface="Times New Roman" panose="02020603050405020304" pitchFamily="2" charset="0"/>
            </a:endParaRPr>
          </a:p>
          <a:p>
            <a:pPr indent="-263525" defTabSz="914400">
              <a:lnSpc>
                <a:spcPct val="130000"/>
              </a:lnSpc>
              <a:spcBef>
                <a:spcPts val="600"/>
              </a:spcBef>
              <a:buSzPct val="70000"/>
              <a:buFont typeface="Wingdings" panose="05000000000000000000" charset="0"/>
              <a:buChar char="ü"/>
            </a:pPr>
            <a:r>
              <a:rPr lang="zh-CN" altLang="en-US" sz="2000" b="1" dirty="0">
                <a:latin typeface="Times New Roman" panose="02020603050405020304" pitchFamily="2" charset="0"/>
                <a:sym typeface="+mn-ea"/>
              </a:rPr>
              <a:t>(pattern){m,n}：允许模式重复m~n次</a:t>
            </a:r>
            <a:endParaRPr lang="zh-CN" altLang="en-US" sz="2000" b="1"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9</a:t>
            </a:fld>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MultipleChoiceMA"/>
  <p:tag name="RAINPROBLEM" val="MultipleChoiceMA"/>
  <p:tag name="PROBLEMSCORE_HALF" val="0.0"/>
  <p:tag name="PROBLEMSCORE" val="1.5"/>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5693</Words>
  <Application>Microsoft Office PowerPoint</Application>
  <PresentationFormat>自定义</PresentationFormat>
  <Paragraphs>571</Paragraphs>
  <Slides>46</Slides>
  <Notes>6</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Office 主题</vt:lpstr>
      <vt:lpstr>第8章  正则表达式</vt:lpstr>
      <vt:lpstr>第8章  正则表达式</vt:lpstr>
      <vt:lpstr>8.1  正则表达式语法</vt:lpstr>
      <vt:lpstr>8.1.1  正则表达式基本语法</vt:lpstr>
      <vt:lpstr>8.1.1  正则表达式基本语法</vt:lpstr>
      <vt:lpstr>8.1.1  正则表达式基本语法</vt:lpstr>
      <vt:lpstr>8.1.2  正则表达式扩展语法</vt:lpstr>
      <vt:lpstr>8.1.2  正则表达式扩展语法</vt:lpstr>
      <vt:lpstr>8.1.3  正则表达式集锦</vt:lpstr>
      <vt:lpstr>8.1.3  正则表达式集锦</vt:lpstr>
      <vt:lpstr>8.1.3  正则表达式集锦</vt:lpstr>
      <vt:lpstr>8.1.3  正则表达式集锦</vt:lpstr>
      <vt:lpstr>8.2  直接使用正则表达式模块re处理字符串</vt:lpstr>
      <vt:lpstr>8.2  直接使用正则表达式模块re处理字符串</vt:lpstr>
      <vt:lpstr>8.2  直接使用正则表达式模块re处理字符串</vt:lpstr>
      <vt:lpstr>8.2  直接使用正则表达式模块re处理字符串</vt:lpstr>
      <vt:lpstr>8.2  直接使用正则表达式模块re处理字符串</vt:lpstr>
      <vt:lpstr>8.2  直接使用正则表达式模块re处理字符串</vt:lpstr>
      <vt:lpstr>8.2  直接使用正则表达式模块re处理字符串</vt:lpstr>
      <vt:lpstr>8.2  直接使用正则表达式模块re处理字符串</vt:lpstr>
      <vt:lpstr>8.2  直接使用正则表达式模块re处理字符串</vt:lpstr>
      <vt:lpstr>8.2  直接使用正则表达式模块re处理字符串</vt:lpstr>
      <vt:lpstr>8.3  match对象</vt:lpstr>
      <vt:lpstr>8.3  match对象</vt:lpstr>
      <vt:lpstr>8.3  match对象</vt:lpstr>
      <vt:lpstr>8.3  match对象</vt:lpstr>
      <vt:lpstr>8.4  精彩案例赏析</vt:lpstr>
      <vt:lpstr>8.4  精彩案例赏析</vt:lpstr>
      <vt:lpstr>查找文本中最长的数字字符串</vt:lpstr>
      <vt:lpstr>8.4  精彩案例赏析</vt:lpstr>
      <vt:lpstr>判断一个字符串的内容是否表示数字（整数、实数）？ </vt:lpstr>
      <vt:lpstr>判断一个字符串的内容是否表示数字（整数、实数）？ </vt:lpstr>
      <vt:lpstr>异常处理的代码</vt:lpstr>
      <vt:lpstr>应用举例</vt:lpstr>
      <vt:lpstr>PowerPoint 演示文稿</vt:lpstr>
      <vt:lpstr>基因预测</vt:lpstr>
      <vt:lpstr>PowerPoint 演示文稿</vt:lpstr>
      <vt:lpstr>字符串简单加密和解密</vt:lpstr>
      <vt:lpstr>PowerPoint 演示文稿</vt:lpstr>
      <vt:lpstr>正则表达式应用举例</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  正则表达式</dc:title>
  <dc:creator>Dong</dc:creator>
  <cp:lastModifiedBy>Hp</cp:lastModifiedBy>
  <cp:revision>358</cp:revision>
  <dcterms:created xsi:type="dcterms:W3CDTF">2015-05-05T08:02:00Z</dcterms:created>
  <dcterms:modified xsi:type="dcterms:W3CDTF">2020-11-05T03:12:06Z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