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32"/>
  </p:handoutMasterIdLst>
  <p:sldIdLst>
    <p:sldId id="848" r:id="rId2"/>
    <p:sldId id="1773" r:id="rId3"/>
    <p:sldId id="1774" r:id="rId4"/>
    <p:sldId id="1775" r:id="rId5"/>
    <p:sldId id="1776" r:id="rId6"/>
    <p:sldId id="1777" r:id="rId7"/>
    <p:sldId id="1778" r:id="rId8"/>
    <p:sldId id="1780" r:id="rId9"/>
    <p:sldId id="1781" r:id="rId10"/>
    <p:sldId id="1782" r:id="rId11"/>
    <p:sldId id="1784" r:id="rId12"/>
    <p:sldId id="1818" r:id="rId13"/>
    <p:sldId id="1787" r:id="rId14"/>
    <p:sldId id="1794" r:id="rId15"/>
    <p:sldId id="1795" r:id="rId16"/>
    <p:sldId id="1796" r:id="rId17"/>
    <p:sldId id="1797" r:id="rId18"/>
    <p:sldId id="1806" r:id="rId19"/>
    <p:sldId id="1798" r:id="rId20"/>
    <p:sldId id="1799" r:id="rId21"/>
    <p:sldId id="1807" r:id="rId22"/>
    <p:sldId id="1808" r:id="rId23"/>
    <p:sldId id="1802" r:id="rId24"/>
    <p:sldId id="1803" r:id="rId25"/>
    <p:sldId id="1809" r:id="rId26"/>
    <p:sldId id="1804" r:id="rId27"/>
    <p:sldId id="1805" r:id="rId28"/>
    <p:sldId id="1810" r:id="rId29"/>
    <p:sldId id="1811"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37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2020/10/22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833299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2240903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2020/10/22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2020/10/22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2020/10/22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0640" y="1122680"/>
            <a:ext cx="12091670" cy="2387600"/>
          </a:xfrm>
        </p:spPr>
        <p:txBody>
          <a:bodyPr/>
          <a:lstStyle/>
          <a:p>
            <a:pPr fontAlgn="auto">
              <a:lnSpc>
                <a:spcPct val="120000"/>
              </a:lnSpc>
            </a:pPr>
            <a:r>
              <a:rPr lang="zh-CN" altLang="en-US"/>
              <a:t>第</a:t>
            </a:r>
            <a:r>
              <a:rPr lang="en-US" altLang="zh-CN"/>
              <a:t>9</a:t>
            </a:r>
            <a:r>
              <a:rPr lang="zh-CN" altLang="en-US"/>
              <a:t>章  文件内容操作</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a:t>
            </a:fld>
            <a:endParaRPr lang="zh-CN" altLang="en-US"/>
          </a:p>
        </p:txBody>
      </p:sp>
      <p:sp>
        <p:nvSpPr>
          <p:cNvPr id="5" name="副标题 4"/>
          <p:cNvSpPr>
            <a:spLocks noGrp="1"/>
          </p:cNvSpPr>
          <p:nvPr>
            <p:ph type="subTitle"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9.3  </a:t>
            </a:r>
            <a:r>
              <a:rPr lang="zh-CN" altLang="en-US"/>
              <a:t>文本文件内容操作案例精选</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10</a:t>
            </a:fld>
            <a:endParaRPr lang="zh-CN" altLang="en-US"/>
          </a:p>
        </p:txBody>
      </p:sp>
      <p:sp>
        <p:nvSpPr>
          <p:cNvPr id="36866" name="文本占位符 25602"/>
          <p:cNvSpPr>
            <a:spLocks noGrp="1"/>
          </p:cNvSpPr>
          <p:nvPr>
            <p:ph idx="1"/>
          </p:nvPr>
        </p:nvSpPr>
        <p:spPr/>
        <p:txBody>
          <a:bodyPr wrap="square" lIns="91440" tIns="45720" rIns="91440" bIns="45720" anchor="t"/>
          <a:lstStyle/>
          <a:p>
            <a:pPr>
              <a:buSzPct val="90000"/>
              <a:buFont typeface="Wingdings" panose="05000000000000000000" pitchFamily="2" charset="2"/>
              <a:buChar char="§"/>
            </a:pPr>
            <a:r>
              <a:rPr lang="zh-CN" altLang="en-US" sz="2400" b="1" dirty="0">
                <a:solidFill>
                  <a:srgbClr val="FF0000"/>
                </a:solidFill>
              </a:rPr>
              <a:t>例</a:t>
            </a:r>
            <a:r>
              <a:rPr lang="en-US" altLang="zh-CN" sz="2400" b="1" dirty="0">
                <a:solidFill>
                  <a:srgbClr val="FF0000"/>
                </a:solidFill>
              </a:rPr>
              <a:t>9-</a:t>
            </a:r>
            <a:r>
              <a:rPr lang="zh-CN" altLang="en-US" sz="2400" b="1" dirty="0">
                <a:solidFill>
                  <a:srgbClr val="FF0000"/>
                </a:solidFill>
              </a:rPr>
              <a:t>1</a:t>
            </a:r>
            <a:r>
              <a:rPr lang="zh-CN" altLang="en-US" sz="2400" dirty="0">
                <a:solidFill>
                  <a:srgbClr val="FF0000"/>
                </a:solidFill>
              </a:rPr>
              <a:t>   向文本文件中写入内容，然后再读出。</a:t>
            </a:r>
          </a:p>
          <a:p>
            <a:pPr>
              <a:buSzPct val="90000"/>
              <a:buFont typeface="Wingdings" panose="05000000000000000000" pitchFamily="2" charset="2"/>
              <a:buNone/>
            </a:pPr>
            <a:endParaRPr lang="zh-CN" altLang="en-US" sz="2000" dirty="0"/>
          </a:p>
          <a:p>
            <a:pPr>
              <a:buSzPct val="90000"/>
              <a:buFont typeface="Wingdings" panose="05000000000000000000" pitchFamily="2" charset="2"/>
              <a:buNone/>
            </a:pPr>
            <a:r>
              <a:rPr lang="zh-CN" altLang="en-US" sz="2000" dirty="0">
                <a:latin typeface="Consolas" panose="020B0609020204030204" charset="0"/>
              </a:rPr>
              <a:t>s = 'Hello world\n文本文件的读取方法\n文本文件的写入方法\n'</a:t>
            </a:r>
          </a:p>
          <a:p>
            <a:pPr>
              <a:buSzPct val="90000"/>
              <a:buFont typeface="Wingdings" panose="05000000000000000000" pitchFamily="2" charset="2"/>
              <a:buNone/>
            </a:pPr>
            <a:endParaRPr lang="zh-CN" altLang="en-US" sz="2000" dirty="0">
              <a:latin typeface="Consolas" panose="020B0609020204030204" charset="0"/>
            </a:endParaRPr>
          </a:p>
          <a:p>
            <a:pPr>
              <a:buSzPct val="90000"/>
              <a:buFont typeface="Wingdings" panose="05000000000000000000" pitchFamily="2" charset="2"/>
              <a:buNone/>
            </a:pPr>
            <a:r>
              <a:rPr lang="zh-CN" altLang="en-US" sz="2000" dirty="0">
                <a:latin typeface="Consolas" panose="020B0609020204030204" charset="0"/>
              </a:rPr>
              <a:t>with open('sample.txt', 'w') as fp:    #默认使用cp936编码</a:t>
            </a:r>
          </a:p>
          <a:p>
            <a:pPr>
              <a:buSzPct val="90000"/>
              <a:buFont typeface="Wingdings" panose="05000000000000000000" pitchFamily="2" charset="2"/>
              <a:buNone/>
            </a:pPr>
            <a:r>
              <a:rPr lang="zh-CN" altLang="en-US" sz="2000" dirty="0">
                <a:latin typeface="Consolas" panose="020B0609020204030204" charset="0"/>
              </a:rPr>
              <a:t>    fp.write(s)</a:t>
            </a:r>
          </a:p>
          <a:p>
            <a:pPr>
              <a:buSzPct val="90000"/>
              <a:buFont typeface="Wingdings" panose="05000000000000000000" pitchFamily="2" charset="2"/>
              <a:buNone/>
            </a:pPr>
            <a:endParaRPr lang="zh-CN" altLang="en-US" sz="2000" dirty="0">
              <a:latin typeface="Consolas" panose="020B0609020204030204" charset="0"/>
            </a:endParaRPr>
          </a:p>
          <a:p>
            <a:pPr>
              <a:buSzPct val="90000"/>
              <a:buFont typeface="Wingdings" panose="05000000000000000000" pitchFamily="2" charset="2"/>
              <a:buNone/>
            </a:pPr>
            <a:r>
              <a:rPr lang="zh-CN" altLang="en-US" sz="2000" dirty="0">
                <a:latin typeface="Consolas" panose="020B0609020204030204" charset="0"/>
              </a:rPr>
              <a:t>with open('sample.txt') as fp:         #默认使用cp936编码</a:t>
            </a:r>
          </a:p>
          <a:p>
            <a:pPr>
              <a:buSzPct val="90000"/>
              <a:buFont typeface="Wingdings" panose="05000000000000000000" pitchFamily="2" charset="2"/>
              <a:buNone/>
            </a:pPr>
            <a:r>
              <a:rPr lang="zh-CN" altLang="en-US" sz="2000" dirty="0">
                <a:latin typeface="Consolas" panose="020B0609020204030204" charset="0"/>
              </a:rPr>
              <a:t>    print(fp.read())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9.3  </a:t>
            </a:r>
            <a:r>
              <a:rPr lang="zh-CN" altLang="en-US">
                <a:sym typeface="+mn-ea"/>
              </a:rPr>
              <a:t>文本文件内容操作案例精选</a:t>
            </a:r>
            <a:endParaRPr lang="zh-CN" altLang="en-US"/>
          </a:p>
        </p:txBody>
      </p:sp>
      <p:sp>
        <p:nvSpPr>
          <p:cNvPr id="3" name="内容占位符 2"/>
          <p:cNvSpPr>
            <a:spLocks noGrp="1"/>
          </p:cNvSpPr>
          <p:nvPr>
            <p:ph idx="1"/>
          </p:nvPr>
        </p:nvSpPr>
        <p:spPr/>
        <p:txBody>
          <a:bodyPr/>
          <a:lstStyle/>
          <a:p>
            <a:r>
              <a:rPr lang="zh-CN" altLang="en-US" sz="2400" b="1" dirty="0"/>
              <a:t>例9-</a:t>
            </a:r>
            <a:r>
              <a:rPr lang="en-US" altLang="zh-CN" sz="2400" b="1" dirty="0"/>
              <a:t>2</a:t>
            </a:r>
            <a:r>
              <a:rPr lang="zh-CN" altLang="en-US" sz="2400" dirty="0"/>
              <a:t>   遍历并输出文本文件的所有行内容。</a:t>
            </a:r>
          </a:p>
          <a:p>
            <a:pPr marL="0" indent="0">
              <a:buNone/>
            </a:pPr>
            <a:endParaRPr lang="zh-CN" altLang="en-US" sz="2000" dirty="0">
              <a:latin typeface="Consolas" panose="020B0609020204030204" charset="0"/>
            </a:endParaRPr>
          </a:p>
          <a:p>
            <a:pPr marL="0" indent="0">
              <a:buNone/>
            </a:pPr>
            <a:r>
              <a:rPr lang="zh-CN" altLang="en-US" sz="2000" dirty="0">
                <a:latin typeface="Consolas" panose="020B0609020204030204" charset="0"/>
              </a:rPr>
              <a:t>with open('sample.txt') as fp:      #假设文件采用CP936编码</a:t>
            </a:r>
          </a:p>
          <a:p>
            <a:pPr marL="0" indent="0">
              <a:buNone/>
            </a:pPr>
            <a:r>
              <a:rPr lang="zh-CN" altLang="en-US" sz="2000" dirty="0">
                <a:latin typeface="Consolas" panose="020B0609020204030204" charset="0"/>
              </a:rPr>
              <a:t>    for line in fp:                 #文件对象可以直接迭代</a:t>
            </a:r>
          </a:p>
          <a:p>
            <a:pPr marL="0" indent="0">
              <a:buNone/>
            </a:pPr>
            <a:r>
              <a:rPr lang="zh-CN" altLang="en-US" sz="2000" dirty="0">
                <a:latin typeface="Consolas" panose="020B0609020204030204" charset="0"/>
              </a:rPr>
              <a:t>        print(line)</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9.3  </a:t>
            </a:r>
            <a:r>
              <a:rPr lang="zh-CN" altLang="en-US">
                <a:sym typeface="+mn-ea"/>
              </a:rPr>
              <a:t>文本文件内容操作案例精选</a:t>
            </a:r>
            <a:endParaRPr lang="zh-CN" altLang="en-US"/>
          </a:p>
        </p:txBody>
      </p:sp>
      <p:sp>
        <p:nvSpPr>
          <p:cNvPr id="3" name="内容占位符 2"/>
          <p:cNvSpPr>
            <a:spLocks noGrp="1"/>
          </p:cNvSpPr>
          <p:nvPr>
            <p:ph idx="1"/>
          </p:nvPr>
        </p:nvSpPr>
        <p:spPr>
          <a:xfrm>
            <a:off x="1000125" y="1435735"/>
            <a:ext cx="10515600" cy="4639945"/>
          </a:xfrm>
        </p:spPr>
        <p:txBody>
          <a:bodyPr>
            <a:normAutofit/>
          </a:bodyPr>
          <a:lstStyle/>
          <a:p>
            <a:pPr fontAlgn="auto">
              <a:lnSpc>
                <a:spcPct val="100000"/>
              </a:lnSpc>
              <a:spcBef>
                <a:spcPts val="0"/>
              </a:spcBef>
            </a:pPr>
            <a:r>
              <a:rPr lang="zh-CN" altLang="en-US" sz="2400" b="1" dirty="0"/>
              <a:t>例9-</a:t>
            </a:r>
            <a:r>
              <a:rPr lang="en-US" altLang="zh-CN" sz="2400" b="1" dirty="0"/>
              <a:t>3</a:t>
            </a:r>
            <a:r>
              <a:rPr lang="zh-CN" altLang="en-US" sz="2400" dirty="0"/>
              <a:t>  假设文件data.txt中有若干整数，每行一个整数，编写程序读取所有整数，将其按</a:t>
            </a:r>
            <a:r>
              <a:rPr lang="zh-CN" altLang="en-US" sz="2400" dirty="0">
                <a:latin typeface="Consolas" panose="020B0609020204030204" charset="0"/>
                <a:sym typeface="+mn-ea"/>
              </a:rPr>
              <a:t>降</a:t>
            </a:r>
            <a:r>
              <a:rPr lang="zh-CN" altLang="en-US" sz="2400" dirty="0"/>
              <a:t>序排序后再写入文本文件data_asc.txt中。</a:t>
            </a:r>
          </a:p>
          <a:p>
            <a:pPr marL="0" indent="0" fontAlgn="auto">
              <a:lnSpc>
                <a:spcPct val="100000"/>
              </a:lnSpc>
              <a:spcBef>
                <a:spcPts val="0"/>
              </a:spcBef>
              <a:buNone/>
            </a:pPr>
            <a:endParaRPr lang="zh-CN" altLang="en-US" sz="2000" dirty="0">
              <a:latin typeface="Consolas" panose="020B0609020204030204" charset="0"/>
            </a:endParaRPr>
          </a:p>
          <a:p>
            <a:pPr marL="0" indent="0" fontAlgn="auto">
              <a:lnSpc>
                <a:spcPct val="100000"/>
              </a:lnSpc>
              <a:spcBef>
                <a:spcPts val="0"/>
              </a:spcBef>
              <a:buNone/>
            </a:pPr>
            <a:r>
              <a:rPr lang="zh-CN" altLang="en-US" sz="2000" dirty="0">
                <a:latin typeface="Consolas" panose="020B0609020204030204" charset="0"/>
              </a:rPr>
              <a:t>with open('data.txt', 'r') as fp:</a:t>
            </a:r>
          </a:p>
          <a:p>
            <a:pPr marL="0" indent="0" fontAlgn="auto">
              <a:lnSpc>
                <a:spcPct val="100000"/>
              </a:lnSpc>
              <a:spcBef>
                <a:spcPts val="0"/>
              </a:spcBef>
              <a:buNone/>
            </a:pPr>
            <a:r>
              <a:rPr lang="zh-CN" altLang="en-US" sz="2000" dirty="0">
                <a:latin typeface="Consolas" panose="020B0609020204030204" charset="0"/>
              </a:rPr>
              <a:t>    data = fp.readlines()                     #读取所有行，存入列表</a:t>
            </a:r>
          </a:p>
          <a:p>
            <a:pPr marL="0" indent="0" fontAlgn="auto">
              <a:lnSpc>
                <a:spcPct val="100000"/>
              </a:lnSpc>
              <a:spcBef>
                <a:spcPts val="0"/>
              </a:spcBef>
              <a:buNone/>
            </a:pPr>
            <a:r>
              <a:rPr lang="zh-CN" altLang="en-US" sz="2000" dirty="0">
                <a:latin typeface="Consolas" panose="020B0609020204030204" charset="0"/>
              </a:rPr>
              <a:t>data = [int(item) for item in data]           #列表推导式，转换为数字</a:t>
            </a:r>
          </a:p>
          <a:p>
            <a:pPr marL="0" indent="0" fontAlgn="auto">
              <a:lnSpc>
                <a:spcPct val="100000"/>
              </a:lnSpc>
              <a:spcBef>
                <a:spcPts val="0"/>
              </a:spcBef>
              <a:buNone/>
            </a:pPr>
            <a:r>
              <a:rPr lang="zh-CN" altLang="en-US" sz="2000" dirty="0">
                <a:latin typeface="Consolas" panose="020B0609020204030204" charset="0"/>
              </a:rPr>
              <a:t>data.sort(reverse=True)                       #降序排序</a:t>
            </a:r>
          </a:p>
          <a:p>
            <a:pPr marL="0" indent="0" fontAlgn="auto">
              <a:lnSpc>
                <a:spcPct val="100000"/>
              </a:lnSpc>
              <a:spcBef>
                <a:spcPts val="0"/>
              </a:spcBef>
              <a:buNone/>
            </a:pPr>
            <a:r>
              <a:rPr lang="zh-CN" altLang="en-US" sz="2000" dirty="0">
                <a:latin typeface="Consolas" panose="020B0609020204030204" charset="0"/>
              </a:rPr>
              <a:t>data = [str(item)+'\n' for item in data]      #将结果转换为字符串</a:t>
            </a:r>
          </a:p>
          <a:p>
            <a:pPr marL="0" indent="0" fontAlgn="auto">
              <a:lnSpc>
                <a:spcPct val="100000"/>
              </a:lnSpc>
              <a:spcBef>
                <a:spcPts val="0"/>
              </a:spcBef>
              <a:buNone/>
            </a:pPr>
            <a:r>
              <a:rPr lang="en-US" altLang="zh-CN" sz="2000" dirty="0">
                <a:latin typeface="Consolas" panose="020B0609020204030204" charset="0"/>
                <a:sym typeface="+mn-ea"/>
              </a:rPr>
              <a:t># </a:t>
            </a:r>
            <a:r>
              <a:rPr lang="zh-CN" altLang="en-US" sz="2000" dirty="0">
                <a:latin typeface="Consolas" panose="020B0609020204030204" charset="0"/>
                <a:sym typeface="+mn-ea"/>
              </a:rPr>
              <a:t>data.sort(key=int</a:t>
            </a:r>
            <a:r>
              <a:rPr lang="en-US" altLang="zh-CN" sz="2000" dirty="0">
                <a:latin typeface="Consolas" panose="020B0609020204030204" charset="0"/>
                <a:sym typeface="+mn-ea"/>
              </a:rPr>
              <a:t>,</a:t>
            </a:r>
            <a:r>
              <a:rPr lang="zh-CN" altLang="en-US" sz="2000" dirty="0">
                <a:latin typeface="Consolas" panose="020B0609020204030204" charset="0"/>
                <a:sym typeface="+mn-ea"/>
              </a:rPr>
              <a:t>reverse=True)             </a:t>
            </a:r>
            <a:r>
              <a:rPr lang="en-US" altLang="zh-CN" sz="2000" dirty="0">
                <a:latin typeface="Consolas" panose="020B0609020204030204" charset="0"/>
                <a:sym typeface="+mn-ea"/>
              </a:rPr>
              <a:t>#</a:t>
            </a:r>
            <a:r>
              <a:rPr lang="zh-CN" altLang="en-US" sz="2000" dirty="0">
                <a:latin typeface="Consolas" panose="020B0609020204030204" charset="0"/>
                <a:sym typeface="+mn-ea"/>
              </a:rPr>
              <a:t>直接这样更简洁</a:t>
            </a:r>
          </a:p>
          <a:p>
            <a:pPr marL="0" indent="0" fontAlgn="auto">
              <a:lnSpc>
                <a:spcPct val="100000"/>
              </a:lnSpc>
              <a:spcBef>
                <a:spcPts val="0"/>
              </a:spcBef>
              <a:buNone/>
            </a:pPr>
            <a:r>
              <a:rPr lang="zh-CN" altLang="en-US" sz="2000" dirty="0">
                <a:latin typeface="Consolas" panose="020B0609020204030204" charset="0"/>
              </a:rPr>
              <a:t>with open('data_desc.txt', 'w') as fp:        #将结果写入文件</a:t>
            </a:r>
          </a:p>
          <a:p>
            <a:pPr marL="0" indent="0" fontAlgn="auto">
              <a:lnSpc>
                <a:spcPct val="100000"/>
              </a:lnSpc>
              <a:spcBef>
                <a:spcPts val="0"/>
              </a:spcBef>
              <a:buNone/>
            </a:pPr>
            <a:r>
              <a:rPr lang="zh-CN" altLang="en-US" sz="2000" dirty="0">
                <a:latin typeface="Consolas" panose="020B0609020204030204" charset="0"/>
              </a:rPr>
              <a:t>    fp.writelines(data)</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9.3  </a:t>
            </a:r>
            <a:r>
              <a:rPr lang="zh-CN" altLang="en-US">
                <a:sym typeface="+mn-ea"/>
              </a:rPr>
              <a:t>文本文件内容操作案例精选</a:t>
            </a:r>
            <a:endParaRPr lang="zh-CN" altLang="en-US"/>
          </a:p>
        </p:txBody>
      </p:sp>
      <p:sp>
        <p:nvSpPr>
          <p:cNvPr id="3" name="内容占位符 2"/>
          <p:cNvSpPr>
            <a:spLocks noGrp="1"/>
          </p:cNvSpPr>
          <p:nvPr>
            <p:ph idx="1"/>
          </p:nvPr>
        </p:nvSpPr>
        <p:spPr/>
        <p:txBody>
          <a:bodyPr/>
          <a:lstStyle/>
          <a:p>
            <a:r>
              <a:rPr lang="zh-CN" altLang="en-US" sz="2400" b="1" dirty="0"/>
              <a:t>例9-</a:t>
            </a:r>
            <a:r>
              <a:rPr lang="en-US" altLang="zh-CN" sz="2400" b="1" dirty="0"/>
              <a:t>4</a:t>
            </a:r>
            <a:r>
              <a:rPr lang="zh-CN" altLang="en-US" sz="2400" b="1" dirty="0"/>
              <a:t>  </a:t>
            </a:r>
            <a:r>
              <a:rPr lang="zh-CN" altLang="en-US" sz="2400" dirty="0"/>
              <a:t> 统计文本文件中最长行的长度和该行的内容。</a:t>
            </a:r>
          </a:p>
          <a:p>
            <a:pPr marL="0" indent="0">
              <a:buNone/>
            </a:pPr>
            <a:endParaRPr lang="zh-CN" altLang="en-US" sz="2000" dirty="0">
              <a:latin typeface="Consolas" panose="020B0609020204030204" charset="0"/>
            </a:endParaRPr>
          </a:p>
          <a:p>
            <a:pPr marL="0" indent="0">
              <a:buNone/>
            </a:pPr>
            <a:r>
              <a:rPr lang="zh-CN" altLang="en-US" sz="2000" dirty="0">
                <a:latin typeface="Consolas" panose="020B0609020204030204" charset="0"/>
              </a:rPr>
              <a:t>with open('sample.txt') as fp:</a:t>
            </a:r>
          </a:p>
          <a:p>
            <a:pPr marL="0" indent="0">
              <a:buNone/>
            </a:pPr>
            <a:r>
              <a:rPr lang="zh-CN" altLang="en-US" sz="2000" dirty="0">
                <a:latin typeface="Consolas" panose="020B0609020204030204" charset="0"/>
              </a:rPr>
              <a:t>    result = [0, '']</a:t>
            </a:r>
          </a:p>
          <a:p>
            <a:pPr marL="0" indent="0">
              <a:buNone/>
            </a:pPr>
            <a:r>
              <a:rPr lang="zh-CN" altLang="en-US" sz="2000" dirty="0">
                <a:latin typeface="Consolas" panose="020B0609020204030204" charset="0"/>
              </a:rPr>
              <a:t>    for line in fp:</a:t>
            </a:r>
          </a:p>
          <a:p>
            <a:pPr marL="0" indent="0">
              <a:buNone/>
            </a:pPr>
            <a:r>
              <a:rPr lang="zh-CN" altLang="en-US" sz="2000" dirty="0">
                <a:latin typeface="Consolas" panose="020B0609020204030204" charset="0"/>
              </a:rPr>
              <a:t>        t = len(line)</a:t>
            </a:r>
          </a:p>
          <a:p>
            <a:pPr marL="0" indent="0">
              <a:buNone/>
            </a:pPr>
            <a:r>
              <a:rPr lang="zh-CN" altLang="en-US" sz="2000" dirty="0">
                <a:latin typeface="Consolas" panose="020B0609020204030204" charset="0"/>
              </a:rPr>
              <a:t>        if t &gt; result[0]:</a:t>
            </a:r>
          </a:p>
          <a:p>
            <a:pPr marL="0" indent="0">
              <a:buNone/>
            </a:pPr>
            <a:r>
              <a:rPr lang="zh-CN" altLang="en-US" sz="2000" dirty="0">
                <a:latin typeface="Consolas" panose="020B0609020204030204" charset="0"/>
              </a:rPr>
              <a:t>            result = [t, line]</a:t>
            </a:r>
          </a:p>
          <a:p>
            <a:pPr marL="0" indent="0">
              <a:buNone/>
            </a:pPr>
            <a:r>
              <a:rPr lang="zh-CN" altLang="en-US" sz="2000" dirty="0">
                <a:latin typeface="Consolas" panose="020B0609020204030204" charset="0"/>
              </a:rPr>
              <a:t>print(result)</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9.4  </a:t>
            </a:r>
            <a:r>
              <a:rPr lang="zh-CN" altLang="en-US"/>
              <a:t>二进制文件操作案例精选</a:t>
            </a:r>
          </a:p>
        </p:txBody>
      </p:sp>
      <p:sp>
        <p:nvSpPr>
          <p:cNvPr id="3" name="内容占位符 2"/>
          <p:cNvSpPr>
            <a:spLocks noGrp="1"/>
          </p:cNvSpPr>
          <p:nvPr>
            <p:ph idx="1"/>
          </p:nvPr>
        </p:nvSpPr>
        <p:spPr>
          <a:xfrm>
            <a:off x="838200" y="1321435"/>
            <a:ext cx="10999470" cy="4639945"/>
          </a:xfrm>
        </p:spPr>
        <p:txBody>
          <a:bodyPr>
            <a:normAutofit fontScale="90000" lnSpcReduction="20000"/>
          </a:bodyPr>
          <a:lstStyle/>
          <a:p>
            <a:pPr fontAlgn="auto">
              <a:lnSpc>
                <a:spcPct val="150000"/>
              </a:lnSpc>
            </a:pPr>
            <a:r>
              <a:rPr lang="zh-CN" altLang="en-US" sz="2400" dirty="0"/>
              <a:t>数据库文件、图像文件、可执行文件、动态链接库文件、音频文件、视频文件、Office文档等均属于二进制文件。</a:t>
            </a:r>
          </a:p>
          <a:p>
            <a:pPr fontAlgn="auto">
              <a:lnSpc>
                <a:spcPct val="150000"/>
              </a:lnSpc>
            </a:pPr>
            <a:r>
              <a:rPr lang="zh-CN" altLang="en-US" sz="2400" dirty="0"/>
              <a:t>对于二进制文件，不能使用记事本或其他文本编辑软件直接进行正常读写，也不能通过Python的文件对象直接读取和理解二进制文件的内容。必须正确理解二进制</a:t>
            </a:r>
            <a:r>
              <a:rPr lang="zh-CN" altLang="en-US" sz="2400" dirty="0">
                <a:solidFill>
                  <a:srgbClr val="FF0000"/>
                </a:solidFill>
              </a:rPr>
              <a:t>文件结构和序列化规则</a:t>
            </a:r>
            <a:r>
              <a:rPr lang="zh-CN" altLang="en-US" sz="2400" dirty="0"/>
              <a:t>，然后设计正确的反序列化规则，才能准确地理解二进制文件内容。</a:t>
            </a:r>
          </a:p>
          <a:p>
            <a:pPr fontAlgn="auto">
              <a:lnSpc>
                <a:spcPct val="150000"/>
              </a:lnSpc>
            </a:pPr>
            <a:r>
              <a:rPr lang="zh-CN" altLang="en-US" sz="2400" dirty="0"/>
              <a:t>所谓序列化，简单地说就是把内存中的数据在不丢失其类型信息的情况下转成二进制形式的过程，</a:t>
            </a:r>
            <a:r>
              <a:rPr lang="zh-CN" altLang="en-US" sz="2400" dirty="0">
                <a:solidFill>
                  <a:srgbClr val="FF0000"/>
                </a:solidFill>
              </a:rPr>
              <a:t>对象序列化后的数据经过正确的反序列化过程应该能够准确无误地恢复为原来的对象</a:t>
            </a:r>
            <a:r>
              <a:rPr lang="zh-CN" altLang="en-US" sz="2400" dirty="0"/>
              <a:t>。</a:t>
            </a:r>
          </a:p>
          <a:p>
            <a:pPr fontAlgn="auto">
              <a:lnSpc>
                <a:spcPct val="150000"/>
              </a:lnSpc>
            </a:pPr>
            <a:r>
              <a:rPr lang="zh-CN" altLang="en-US" sz="2400" dirty="0"/>
              <a:t>Python中常用的序列化模块有</a:t>
            </a:r>
            <a:r>
              <a:rPr lang="zh-CN" altLang="en-US" sz="2400" dirty="0">
                <a:solidFill>
                  <a:srgbClr val="FF0000"/>
                </a:solidFill>
              </a:rPr>
              <a:t>struct、pickle、shelve、marshal</a:t>
            </a:r>
            <a:r>
              <a:rPr lang="zh-CN" altLang="en-US" sz="2400" dirty="0"/>
              <a:t>。</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9.4.1  使用pickle模块读写二进制文件</a:t>
            </a:r>
          </a:p>
        </p:txBody>
      </p:sp>
      <p:sp>
        <p:nvSpPr>
          <p:cNvPr id="3" name="内容占位符 2"/>
          <p:cNvSpPr>
            <a:spLocks noGrp="1"/>
          </p:cNvSpPr>
          <p:nvPr>
            <p:ph idx="1"/>
          </p:nvPr>
        </p:nvSpPr>
        <p:spPr>
          <a:xfrm>
            <a:off x="838200" y="1321435"/>
            <a:ext cx="10515600" cy="5139055"/>
          </a:xfrm>
        </p:spPr>
        <p:txBody>
          <a:bodyPr>
            <a:normAutofit fontScale="97500" lnSpcReduction="10000"/>
          </a:bodyPr>
          <a:lstStyle/>
          <a:p>
            <a:pPr fontAlgn="auto">
              <a:lnSpc>
                <a:spcPct val="100000"/>
              </a:lnSpc>
              <a:spcBef>
                <a:spcPts val="0"/>
              </a:spcBef>
            </a:pPr>
            <a:r>
              <a:rPr lang="zh-CN" altLang="en-US" sz="2400" b="1" dirty="0"/>
              <a:t>例9-</a:t>
            </a:r>
            <a:r>
              <a:rPr lang="en-US" sz="2400" b="1" dirty="0"/>
              <a:t>5</a:t>
            </a:r>
            <a:r>
              <a:rPr lang="zh-CN" altLang="en-US" sz="2400" dirty="0"/>
              <a:t>   使用pickle模块写入二进制文件。</a:t>
            </a:r>
          </a:p>
          <a:p>
            <a:pPr marL="0" indent="0" fontAlgn="auto">
              <a:lnSpc>
                <a:spcPct val="100000"/>
              </a:lnSpc>
              <a:spcBef>
                <a:spcPts val="0"/>
              </a:spcBef>
              <a:buNone/>
            </a:pPr>
            <a:r>
              <a:rPr lang="zh-CN" altLang="en-US" sz="2000" dirty="0">
                <a:latin typeface="Consolas" panose="020B0609020204030204" charset="0"/>
              </a:rPr>
              <a:t>import pickle</a:t>
            </a:r>
          </a:p>
          <a:p>
            <a:pPr marL="0" indent="0" fontAlgn="auto">
              <a:lnSpc>
                <a:spcPct val="100000"/>
              </a:lnSpc>
              <a:spcBef>
                <a:spcPts val="0"/>
              </a:spcBef>
              <a:buNone/>
            </a:pPr>
            <a:endParaRPr lang="zh-CN" altLang="en-US" sz="2000" dirty="0">
              <a:latin typeface="Consolas" panose="020B0609020204030204" charset="0"/>
            </a:endParaRPr>
          </a:p>
          <a:p>
            <a:pPr marL="0" indent="0" fontAlgn="auto">
              <a:lnSpc>
                <a:spcPct val="100000"/>
              </a:lnSpc>
              <a:spcBef>
                <a:spcPts val="0"/>
              </a:spcBef>
              <a:buNone/>
            </a:pPr>
            <a:r>
              <a:rPr lang="zh-CN" altLang="en-US" sz="2000" dirty="0">
                <a:latin typeface="Consolas" panose="020B0609020204030204" charset="0"/>
              </a:rPr>
              <a:t>i = 13000000</a:t>
            </a:r>
          </a:p>
          <a:p>
            <a:pPr marL="0" indent="0" fontAlgn="auto">
              <a:lnSpc>
                <a:spcPct val="100000"/>
              </a:lnSpc>
              <a:spcBef>
                <a:spcPts val="0"/>
              </a:spcBef>
              <a:buNone/>
            </a:pPr>
            <a:r>
              <a:rPr lang="zh-CN" altLang="en-US" sz="2000" dirty="0">
                <a:latin typeface="Consolas" panose="020B0609020204030204" charset="0"/>
              </a:rPr>
              <a:t>a = 99.056</a:t>
            </a:r>
          </a:p>
          <a:p>
            <a:pPr marL="0" indent="0" fontAlgn="auto">
              <a:lnSpc>
                <a:spcPct val="100000"/>
              </a:lnSpc>
              <a:spcBef>
                <a:spcPts val="0"/>
              </a:spcBef>
              <a:buNone/>
            </a:pPr>
            <a:r>
              <a:rPr lang="zh-CN" altLang="en-US" sz="2000" dirty="0">
                <a:latin typeface="Consolas" panose="020B0609020204030204" charset="0"/>
              </a:rPr>
              <a:t>s = '中国人民 123abc'</a:t>
            </a:r>
          </a:p>
          <a:p>
            <a:pPr marL="0" indent="0" fontAlgn="auto">
              <a:lnSpc>
                <a:spcPct val="100000"/>
              </a:lnSpc>
              <a:spcBef>
                <a:spcPts val="0"/>
              </a:spcBef>
              <a:buNone/>
            </a:pPr>
            <a:r>
              <a:rPr lang="zh-CN" altLang="en-US" sz="2000" dirty="0">
                <a:latin typeface="Consolas" panose="020B0609020204030204" charset="0"/>
              </a:rPr>
              <a:t>lst = [[1, 2, 3], [4, 5, 6], [7, 8, 9]]</a:t>
            </a:r>
          </a:p>
          <a:p>
            <a:pPr marL="0" indent="0" fontAlgn="auto">
              <a:lnSpc>
                <a:spcPct val="100000"/>
              </a:lnSpc>
              <a:spcBef>
                <a:spcPts val="0"/>
              </a:spcBef>
              <a:buNone/>
            </a:pPr>
            <a:r>
              <a:rPr lang="zh-CN" altLang="en-US" sz="2000" dirty="0">
                <a:latin typeface="Consolas" panose="020B0609020204030204" charset="0"/>
              </a:rPr>
              <a:t>tu = (-5, 10, 8)</a:t>
            </a:r>
          </a:p>
          <a:p>
            <a:pPr marL="0" indent="0" fontAlgn="auto">
              <a:lnSpc>
                <a:spcPct val="100000"/>
              </a:lnSpc>
              <a:spcBef>
                <a:spcPts val="0"/>
              </a:spcBef>
              <a:buNone/>
            </a:pPr>
            <a:r>
              <a:rPr lang="zh-CN" altLang="en-US" sz="2000" dirty="0">
                <a:latin typeface="Consolas" panose="020B0609020204030204" charset="0"/>
              </a:rPr>
              <a:t>coll = {4, 5, 6}</a:t>
            </a:r>
          </a:p>
          <a:p>
            <a:pPr marL="0" indent="0" fontAlgn="auto">
              <a:lnSpc>
                <a:spcPct val="100000"/>
              </a:lnSpc>
              <a:spcBef>
                <a:spcPts val="0"/>
              </a:spcBef>
              <a:buNone/>
            </a:pPr>
            <a:r>
              <a:rPr lang="zh-CN" altLang="en-US" sz="2000" dirty="0">
                <a:latin typeface="Consolas" panose="020B0609020204030204" charset="0"/>
              </a:rPr>
              <a:t>dic = {'a':'apple', 'b':'banana', 'g':'grape', 'o':'orange'}</a:t>
            </a:r>
          </a:p>
          <a:p>
            <a:pPr marL="0" indent="0" fontAlgn="auto">
              <a:lnSpc>
                <a:spcPct val="100000"/>
              </a:lnSpc>
              <a:spcBef>
                <a:spcPts val="0"/>
              </a:spcBef>
              <a:buNone/>
            </a:pPr>
            <a:r>
              <a:rPr lang="zh-CN" altLang="en-US" sz="2000" dirty="0">
                <a:latin typeface="Consolas" panose="020B0609020204030204" charset="0"/>
              </a:rPr>
              <a:t>data = (i, a, s, lst, tu, coll, dic)</a:t>
            </a:r>
          </a:p>
          <a:p>
            <a:pPr marL="0" indent="0" fontAlgn="auto">
              <a:lnSpc>
                <a:spcPct val="100000"/>
              </a:lnSpc>
              <a:spcBef>
                <a:spcPts val="0"/>
              </a:spcBef>
              <a:buNone/>
            </a:pPr>
            <a:r>
              <a:rPr lang="zh-CN" altLang="en-US" sz="2000" dirty="0">
                <a:latin typeface="Consolas" panose="020B0609020204030204" charset="0"/>
              </a:rPr>
              <a:t>with open('sample_pickle.dat', 'wb') as f:</a:t>
            </a:r>
          </a:p>
          <a:p>
            <a:pPr marL="0" indent="0" fontAlgn="auto">
              <a:lnSpc>
                <a:spcPct val="100000"/>
              </a:lnSpc>
              <a:spcBef>
                <a:spcPts val="0"/>
              </a:spcBef>
              <a:buNone/>
            </a:pPr>
            <a:r>
              <a:rPr lang="zh-CN" altLang="en-US" sz="2000" dirty="0">
                <a:latin typeface="Consolas" panose="020B0609020204030204" charset="0"/>
              </a:rPr>
              <a:t>    try:</a:t>
            </a:r>
          </a:p>
          <a:p>
            <a:pPr marL="0" indent="0" fontAlgn="auto">
              <a:lnSpc>
                <a:spcPct val="100000"/>
              </a:lnSpc>
              <a:spcBef>
                <a:spcPts val="0"/>
              </a:spcBef>
              <a:buNone/>
            </a:pPr>
            <a:r>
              <a:rPr lang="zh-CN" altLang="en-US" sz="2000" dirty="0">
                <a:latin typeface="Consolas" panose="020B0609020204030204" charset="0"/>
              </a:rPr>
              <a:t>        pickle.dump(len(data), f)        #要序列化的对象</a:t>
            </a:r>
            <a:r>
              <a:rPr lang="zh-CN" altLang="en-US" sz="2000" dirty="0" smtClean="0">
                <a:latin typeface="Consolas" panose="020B0609020204030204" charset="0"/>
              </a:rPr>
              <a:t>个数写入文件</a:t>
            </a:r>
            <a:endParaRPr lang="zh-CN" altLang="en-US" sz="2000" dirty="0">
              <a:latin typeface="Consolas" panose="020B0609020204030204" charset="0"/>
            </a:endParaRPr>
          </a:p>
          <a:p>
            <a:pPr marL="0" indent="0" fontAlgn="auto">
              <a:lnSpc>
                <a:spcPct val="100000"/>
              </a:lnSpc>
              <a:spcBef>
                <a:spcPts val="0"/>
              </a:spcBef>
              <a:buNone/>
            </a:pPr>
            <a:r>
              <a:rPr lang="zh-CN" altLang="en-US" sz="2000" dirty="0">
                <a:latin typeface="Consolas" panose="020B0609020204030204" charset="0"/>
              </a:rPr>
              <a:t>        for item in data:</a:t>
            </a:r>
          </a:p>
          <a:p>
            <a:pPr marL="0" indent="0" fontAlgn="auto">
              <a:lnSpc>
                <a:spcPct val="100000"/>
              </a:lnSpc>
              <a:spcBef>
                <a:spcPts val="0"/>
              </a:spcBef>
              <a:buNone/>
            </a:pPr>
            <a:r>
              <a:rPr lang="zh-CN" altLang="en-US" sz="2000" dirty="0">
                <a:latin typeface="Consolas" panose="020B0609020204030204" charset="0"/>
              </a:rPr>
              <a:t>            pickle.dump(item, f)         #序列化数据并写入文件</a:t>
            </a:r>
          </a:p>
          <a:p>
            <a:pPr marL="0" indent="0" fontAlgn="auto">
              <a:lnSpc>
                <a:spcPct val="100000"/>
              </a:lnSpc>
              <a:spcBef>
                <a:spcPts val="0"/>
              </a:spcBef>
              <a:buNone/>
            </a:pPr>
            <a:r>
              <a:rPr lang="zh-CN" altLang="en-US" sz="2000" dirty="0">
                <a:latin typeface="Consolas" panose="020B0609020204030204" charset="0"/>
              </a:rPr>
              <a:t>    except:</a:t>
            </a:r>
          </a:p>
          <a:p>
            <a:pPr marL="0" indent="0" fontAlgn="auto">
              <a:lnSpc>
                <a:spcPct val="100000"/>
              </a:lnSpc>
              <a:spcBef>
                <a:spcPts val="0"/>
              </a:spcBef>
              <a:buNone/>
            </a:pPr>
            <a:r>
              <a:rPr lang="zh-CN" altLang="en-US" sz="2000" dirty="0">
                <a:latin typeface="Consolas" panose="020B0609020204030204" charset="0"/>
              </a:rPr>
              <a:t>        print('写文件异常')</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9.4.1  使用pickle模块读写二进制文件</a:t>
            </a:r>
            <a:endParaRPr lang="zh-CN" altLang="en-US"/>
          </a:p>
        </p:txBody>
      </p:sp>
      <p:sp>
        <p:nvSpPr>
          <p:cNvPr id="3" name="内容占位符 2"/>
          <p:cNvSpPr>
            <a:spLocks noGrp="1"/>
          </p:cNvSpPr>
          <p:nvPr>
            <p:ph idx="1"/>
          </p:nvPr>
        </p:nvSpPr>
        <p:spPr/>
        <p:txBody>
          <a:bodyPr>
            <a:normAutofit/>
          </a:bodyPr>
          <a:lstStyle/>
          <a:p>
            <a:pPr fontAlgn="auto">
              <a:lnSpc>
                <a:spcPct val="100000"/>
              </a:lnSpc>
              <a:spcBef>
                <a:spcPts val="0"/>
              </a:spcBef>
            </a:pPr>
            <a:r>
              <a:rPr sz="2400" b="1" dirty="0"/>
              <a:t>例9-6</a:t>
            </a:r>
            <a:r>
              <a:rPr sz="2400" dirty="0"/>
              <a:t>  </a:t>
            </a:r>
            <a:r>
              <a:rPr sz="2400" dirty="0" err="1"/>
              <a:t>使用pickle模块读取上例中二进制文件的内容</a:t>
            </a:r>
            <a:r>
              <a:rPr sz="2400" dirty="0"/>
              <a:t>。</a:t>
            </a:r>
          </a:p>
          <a:p>
            <a:pPr marL="0" indent="0" fontAlgn="auto">
              <a:lnSpc>
                <a:spcPct val="100000"/>
              </a:lnSpc>
              <a:spcBef>
                <a:spcPts val="0"/>
              </a:spcBef>
              <a:buNone/>
            </a:pPr>
            <a:endParaRPr sz="2000" dirty="0">
              <a:latin typeface="Consolas" panose="020B0609020204030204" charset="0"/>
            </a:endParaRPr>
          </a:p>
          <a:p>
            <a:pPr marL="0" indent="0" fontAlgn="auto">
              <a:lnSpc>
                <a:spcPct val="100000"/>
              </a:lnSpc>
              <a:spcBef>
                <a:spcPts val="0"/>
              </a:spcBef>
              <a:buNone/>
            </a:pPr>
            <a:r>
              <a:rPr sz="2000" dirty="0">
                <a:latin typeface="Consolas" panose="020B0609020204030204" charset="0"/>
              </a:rPr>
              <a:t>import pickle</a:t>
            </a:r>
          </a:p>
          <a:p>
            <a:pPr marL="0" indent="0" fontAlgn="auto">
              <a:lnSpc>
                <a:spcPct val="100000"/>
              </a:lnSpc>
              <a:spcBef>
                <a:spcPts val="0"/>
              </a:spcBef>
              <a:buNone/>
            </a:pPr>
            <a:endParaRPr sz="2000" dirty="0">
              <a:latin typeface="Consolas" panose="020B0609020204030204" charset="0"/>
            </a:endParaRPr>
          </a:p>
          <a:p>
            <a:pPr marL="0" indent="0" fontAlgn="auto">
              <a:lnSpc>
                <a:spcPct val="100000"/>
              </a:lnSpc>
              <a:spcBef>
                <a:spcPts val="0"/>
              </a:spcBef>
              <a:buNone/>
            </a:pPr>
            <a:r>
              <a:rPr sz="2000" dirty="0">
                <a:latin typeface="Consolas" panose="020B0609020204030204" charset="0"/>
              </a:rPr>
              <a:t>with open('sample_pickle.dat', '</a:t>
            </a:r>
            <a:r>
              <a:rPr sz="2000" dirty="0" err="1">
                <a:latin typeface="Consolas" panose="020B0609020204030204" charset="0"/>
              </a:rPr>
              <a:t>rb</a:t>
            </a:r>
            <a:r>
              <a:rPr sz="2000" dirty="0">
                <a:latin typeface="Consolas" panose="020B0609020204030204" charset="0"/>
              </a:rPr>
              <a:t>') as f:</a:t>
            </a:r>
          </a:p>
          <a:p>
            <a:pPr marL="0" indent="0" fontAlgn="auto">
              <a:lnSpc>
                <a:spcPct val="100000"/>
              </a:lnSpc>
              <a:spcBef>
                <a:spcPts val="0"/>
              </a:spcBef>
              <a:buNone/>
            </a:pPr>
            <a:r>
              <a:rPr sz="2000" dirty="0">
                <a:latin typeface="Consolas" panose="020B0609020204030204" charset="0"/>
              </a:rPr>
              <a:t>    n = </a:t>
            </a:r>
            <a:r>
              <a:rPr sz="2000" dirty="0" err="1">
                <a:latin typeface="Consolas" panose="020B0609020204030204" charset="0"/>
              </a:rPr>
              <a:t>pickle.load</a:t>
            </a:r>
            <a:r>
              <a:rPr sz="2000" dirty="0">
                <a:latin typeface="Consolas" panose="020B0609020204030204" charset="0"/>
              </a:rPr>
              <a:t>(f)                     #</a:t>
            </a:r>
            <a:r>
              <a:rPr sz="2000" dirty="0" err="1">
                <a:latin typeface="Consolas" panose="020B0609020204030204" charset="0"/>
              </a:rPr>
              <a:t>读出文件中的数据个数</a:t>
            </a:r>
            <a:endParaRPr sz="2000" dirty="0">
              <a:latin typeface="Consolas" panose="020B0609020204030204" charset="0"/>
            </a:endParaRPr>
          </a:p>
          <a:p>
            <a:pPr marL="0" indent="0" fontAlgn="auto">
              <a:lnSpc>
                <a:spcPct val="100000"/>
              </a:lnSpc>
              <a:spcBef>
                <a:spcPts val="0"/>
              </a:spcBef>
              <a:buNone/>
            </a:pPr>
            <a:r>
              <a:rPr sz="2000" dirty="0">
                <a:latin typeface="Consolas" panose="020B0609020204030204" charset="0"/>
              </a:rPr>
              <a:t>    for </a:t>
            </a:r>
            <a:r>
              <a:rPr sz="2000" dirty="0" err="1">
                <a:latin typeface="Consolas" panose="020B0609020204030204" charset="0"/>
              </a:rPr>
              <a:t>i</a:t>
            </a:r>
            <a:r>
              <a:rPr sz="2000" dirty="0">
                <a:latin typeface="Consolas" panose="020B0609020204030204" charset="0"/>
              </a:rPr>
              <a:t> in range(n):</a:t>
            </a:r>
          </a:p>
          <a:p>
            <a:pPr marL="0" indent="0" fontAlgn="auto">
              <a:lnSpc>
                <a:spcPct val="100000"/>
              </a:lnSpc>
              <a:spcBef>
                <a:spcPts val="0"/>
              </a:spcBef>
              <a:buNone/>
            </a:pPr>
            <a:r>
              <a:rPr sz="2000" dirty="0">
                <a:latin typeface="Consolas" panose="020B0609020204030204" charset="0"/>
              </a:rPr>
              <a:t>	    x = </a:t>
            </a:r>
            <a:r>
              <a:rPr sz="2000" dirty="0" err="1">
                <a:latin typeface="Consolas" panose="020B0609020204030204" charset="0"/>
              </a:rPr>
              <a:t>pickle.load</a:t>
            </a:r>
            <a:r>
              <a:rPr sz="2000" dirty="0">
                <a:latin typeface="Consolas" panose="020B0609020204030204" charset="0"/>
              </a:rPr>
              <a:t>(f)              #</a:t>
            </a:r>
            <a:r>
              <a:rPr sz="2000" dirty="0" err="1">
                <a:latin typeface="Consolas" panose="020B0609020204030204" charset="0"/>
              </a:rPr>
              <a:t>读取并反序列化每个数据</a:t>
            </a:r>
            <a:endParaRPr sz="2000" dirty="0">
              <a:latin typeface="Consolas" panose="020B0609020204030204" charset="0"/>
            </a:endParaRPr>
          </a:p>
          <a:p>
            <a:pPr marL="0" indent="0" fontAlgn="auto">
              <a:lnSpc>
                <a:spcPct val="100000"/>
              </a:lnSpc>
              <a:spcBef>
                <a:spcPts val="0"/>
              </a:spcBef>
              <a:buNone/>
            </a:pPr>
            <a:r>
              <a:rPr sz="2000" dirty="0">
                <a:latin typeface="Consolas" panose="020B0609020204030204" charset="0"/>
              </a:rPr>
              <a:t>        print(x)</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9.</a:t>
            </a:r>
            <a:r>
              <a:rPr lang="en-US" altLang="zh-CN"/>
              <a:t>4</a:t>
            </a:r>
            <a:r>
              <a:rPr lang="zh-CN" altLang="en-US"/>
              <a:t>.2  使用struct模块读写二进制文件</a:t>
            </a:r>
          </a:p>
        </p:txBody>
      </p:sp>
      <p:sp>
        <p:nvSpPr>
          <p:cNvPr id="3" name="内容占位符 2"/>
          <p:cNvSpPr>
            <a:spLocks noGrp="1"/>
          </p:cNvSpPr>
          <p:nvPr>
            <p:ph idx="1"/>
          </p:nvPr>
        </p:nvSpPr>
        <p:spPr>
          <a:xfrm>
            <a:off x="838200" y="1321435"/>
            <a:ext cx="10515600" cy="5400040"/>
          </a:xfrm>
        </p:spPr>
        <p:txBody>
          <a:bodyPr>
            <a:normAutofit/>
          </a:bodyPr>
          <a:lstStyle/>
          <a:p>
            <a:pPr fontAlgn="auto">
              <a:lnSpc>
                <a:spcPct val="100000"/>
              </a:lnSpc>
              <a:spcBef>
                <a:spcPts val="0"/>
              </a:spcBef>
            </a:pPr>
            <a:r>
              <a:rPr lang="zh-CN" altLang="en-US" sz="2400" b="1"/>
              <a:t>例9-</a:t>
            </a:r>
            <a:r>
              <a:rPr lang="en-US" sz="2400" b="1"/>
              <a:t>7</a:t>
            </a:r>
            <a:r>
              <a:rPr lang="zh-CN" altLang="en-US" sz="2400"/>
              <a:t>   使用struct模块写入二进制文件。</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import struct</a:t>
            </a: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n = 1300000000</a:t>
            </a:r>
          </a:p>
          <a:p>
            <a:pPr marL="0" indent="0" fontAlgn="auto">
              <a:lnSpc>
                <a:spcPct val="100000"/>
              </a:lnSpc>
              <a:spcBef>
                <a:spcPts val="0"/>
              </a:spcBef>
              <a:buNone/>
            </a:pPr>
            <a:r>
              <a:rPr lang="zh-CN" altLang="en-US" sz="2000">
                <a:latin typeface="Consolas" panose="020B0609020204030204" charset="0"/>
              </a:rPr>
              <a:t>x = 96.45</a:t>
            </a:r>
          </a:p>
          <a:p>
            <a:pPr marL="0" indent="0" fontAlgn="auto">
              <a:lnSpc>
                <a:spcPct val="100000"/>
              </a:lnSpc>
              <a:spcBef>
                <a:spcPts val="0"/>
              </a:spcBef>
              <a:buNone/>
            </a:pPr>
            <a:r>
              <a:rPr lang="zh-CN" altLang="en-US" sz="2000">
                <a:latin typeface="Consolas" panose="020B0609020204030204" charset="0"/>
              </a:rPr>
              <a:t>b = True</a:t>
            </a:r>
          </a:p>
          <a:p>
            <a:pPr marL="0" indent="0" fontAlgn="auto">
              <a:lnSpc>
                <a:spcPct val="100000"/>
              </a:lnSpc>
              <a:spcBef>
                <a:spcPts val="0"/>
              </a:spcBef>
              <a:buNone/>
            </a:pPr>
            <a:r>
              <a:rPr lang="zh-CN" altLang="en-US" sz="2000">
                <a:latin typeface="Consolas" panose="020B0609020204030204" charset="0"/>
              </a:rPr>
              <a:t>s = 'a1@中国'</a:t>
            </a:r>
          </a:p>
          <a:p>
            <a:pPr marL="0" indent="0" fontAlgn="auto">
              <a:lnSpc>
                <a:spcPct val="100000"/>
              </a:lnSpc>
              <a:spcBef>
                <a:spcPts val="0"/>
              </a:spcBef>
              <a:buNone/>
            </a:pPr>
            <a:r>
              <a:rPr lang="zh-CN" altLang="en-US" sz="2000">
                <a:latin typeface="Consolas" panose="020B0609020204030204" charset="0"/>
              </a:rPr>
              <a:t>sn = struct.pack('if?', n, x, b)  #序列化，i表示整数，f表示实数，?表示逻辑值</a:t>
            </a:r>
          </a:p>
          <a:p>
            <a:pPr marL="0" indent="0" fontAlgn="auto">
              <a:lnSpc>
                <a:spcPct val="100000"/>
              </a:lnSpc>
              <a:spcBef>
                <a:spcPts val="0"/>
              </a:spcBef>
              <a:buNone/>
            </a:pPr>
            <a:r>
              <a:rPr lang="zh-CN" altLang="en-US" sz="2000">
                <a:latin typeface="Consolas" panose="020B0609020204030204" charset="0"/>
              </a:rPr>
              <a:t>with open('sample_struct.dat', 'wb') as f:</a:t>
            </a:r>
          </a:p>
          <a:p>
            <a:pPr marL="0" indent="0" fontAlgn="auto">
              <a:lnSpc>
                <a:spcPct val="100000"/>
              </a:lnSpc>
              <a:spcBef>
                <a:spcPts val="0"/>
              </a:spcBef>
              <a:buNone/>
            </a:pPr>
            <a:r>
              <a:rPr lang="zh-CN" altLang="en-US" sz="2000">
                <a:latin typeface="Consolas" panose="020B0609020204030204" charset="0"/>
              </a:rPr>
              <a:t>    f.write(sn)</a:t>
            </a:r>
          </a:p>
          <a:p>
            <a:pPr marL="0" indent="0" fontAlgn="auto">
              <a:lnSpc>
                <a:spcPct val="100000"/>
              </a:lnSpc>
              <a:spcBef>
                <a:spcPts val="0"/>
              </a:spcBef>
              <a:buNone/>
            </a:pPr>
            <a:r>
              <a:rPr lang="zh-CN" altLang="en-US" sz="2000">
                <a:latin typeface="Consolas" panose="020B0609020204030204" charset="0"/>
              </a:rPr>
              <a:t>    f.write(s.encode())           #字符串需要编码为字节串再写入文件</a:t>
            </a:r>
          </a:p>
          <a:p>
            <a:pPr marL="0" indent="0" fontAlgn="auto">
              <a:lnSpc>
                <a:spcPct val="100000"/>
              </a:lnSpc>
              <a:spcBef>
                <a:spcPts val="0"/>
              </a:spcBef>
              <a:buNone/>
            </a:pP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sym typeface="+mn-ea"/>
              </a:rPr>
              <a:t>9.</a:t>
            </a:r>
            <a:r>
              <a:rPr lang="en-US" altLang="zh-CN">
                <a:sym typeface="+mn-ea"/>
              </a:rPr>
              <a:t>4</a:t>
            </a:r>
            <a:r>
              <a:rPr lang="zh-CN" altLang="en-US">
                <a:sym typeface="+mn-ea"/>
              </a:rPr>
              <a:t>.2  使用struct模块读写二进制文件</a:t>
            </a:r>
            <a:endParaRPr lang="en-US"/>
          </a:p>
        </p:txBody>
      </p:sp>
      <p:sp>
        <p:nvSpPr>
          <p:cNvPr id="3" name="Content Placeholder 2"/>
          <p:cNvSpPr>
            <a:spLocks noGrp="1"/>
          </p:cNvSpPr>
          <p:nvPr>
            <p:ph idx="1"/>
          </p:nvPr>
        </p:nvSpPr>
        <p:spPr/>
        <p:txBody>
          <a:bodyPr>
            <a:normAutofit/>
          </a:bodyPr>
          <a:lstStyle/>
          <a:p>
            <a:r>
              <a:rPr lang="en-US" sz="2400" b="1"/>
              <a:t>例9-8</a:t>
            </a:r>
            <a:r>
              <a:rPr lang="en-US" sz="2400"/>
              <a:t>  使用struct模块读取上例中二进制文件的内容。</a:t>
            </a:r>
          </a:p>
          <a:p>
            <a:pPr marL="0" indent="0">
              <a:buNone/>
            </a:pPr>
            <a:endParaRPr lang="zh-CN" altLang="en-US"/>
          </a:p>
          <a:p>
            <a:pPr marL="0" indent="0">
              <a:buNone/>
            </a:pPr>
            <a:r>
              <a:rPr lang="en-US" sz="2000">
                <a:latin typeface="Consolas" panose="020B0609020204030204" charset="0"/>
              </a:rPr>
              <a:t>import struct</a:t>
            </a:r>
          </a:p>
          <a:p>
            <a:pPr marL="0" indent="0">
              <a:buNone/>
            </a:pPr>
            <a:endParaRPr lang="en-US" sz="2000">
              <a:latin typeface="Consolas" panose="020B0609020204030204" charset="0"/>
            </a:endParaRPr>
          </a:p>
          <a:p>
            <a:pPr marL="0" indent="0">
              <a:buNone/>
            </a:pPr>
            <a:r>
              <a:rPr lang="en-US" sz="2000">
                <a:latin typeface="Consolas" panose="020B0609020204030204" charset="0"/>
              </a:rPr>
              <a:t>with open('sample_struct.dat', 'rb') as f:</a:t>
            </a:r>
          </a:p>
          <a:p>
            <a:pPr marL="0" indent="0">
              <a:buNone/>
            </a:pPr>
            <a:r>
              <a:rPr lang="en-US" sz="2000">
                <a:latin typeface="Consolas" panose="020B0609020204030204" charset="0"/>
              </a:rPr>
              <a:t>    sn = f.read(9)</a:t>
            </a:r>
          </a:p>
          <a:p>
            <a:pPr marL="0" indent="0">
              <a:buNone/>
            </a:pPr>
            <a:r>
              <a:rPr lang="en-US" sz="2000">
                <a:latin typeface="Consolas" panose="020B0609020204030204" charset="0"/>
              </a:rPr>
              <a:t>    n, x, b1 = struct.unpack('if?', sn)   #使用指定格式反序列化</a:t>
            </a:r>
          </a:p>
          <a:p>
            <a:pPr marL="0" indent="0">
              <a:buNone/>
            </a:pPr>
            <a:r>
              <a:rPr lang="en-US" sz="2000">
                <a:latin typeface="Consolas" panose="020B0609020204030204" charset="0"/>
              </a:rPr>
              <a:t>    print('n=',n, 'x=',x, 'b1=',b1)</a:t>
            </a:r>
          </a:p>
          <a:p>
            <a:pPr marL="0" indent="0">
              <a:buNone/>
            </a:pPr>
            <a:r>
              <a:rPr lang="en-US" sz="2000">
                <a:latin typeface="Consolas" panose="020B0609020204030204" charset="0"/>
              </a:rPr>
              <a:t>    s = f.read(9).decode()</a:t>
            </a:r>
          </a:p>
          <a:p>
            <a:pPr marL="0" indent="0">
              <a:buNone/>
            </a:pPr>
            <a:r>
              <a:rPr lang="en-US" sz="2000">
                <a:latin typeface="Consolas" panose="020B0609020204030204" charset="0"/>
              </a:rPr>
              <a:t>    print('s=', s)</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9.</a:t>
            </a:r>
            <a:r>
              <a:rPr lang="en-US" altLang="zh-CN"/>
              <a:t>4</a:t>
            </a:r>
            <a:r>
              <a:rPr lang="zh-CN" altLang="en-US"/>
              <a:t>.3  使用shelve模块操作二进制文件</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19</a:t>
            </a:fld>
            <a:endParaRPr lang="zh-CN" altLang="en-US"/>
          </a:p>
        </p:txBody>
      </p:sp>
      <p:sp>
        <p:nvSpPr>
          <p:cNvPr id="5" name="Content Placeholder 2"/>
          <p:cNvSpPr>
            <a:spLocks noGrp="1"/>
          </p:cNvSpPr>
          <p:nvPr>
            <p:ph idx="1"/>
          </p:nvPr>
        </p:nvSpPr>
        <p:spPr>
          <a:xfrm>
            <a:off x="776605" y="1252855"/>
            <a:ext cx="10686415" cy="4526280"/>
          </a:xfrm>
        </p:spPr>
        <p:txBody>
          <a:bodyPr/>
          <a:lstStyle/>
          <a:p>
            <a:pPr fontAlgn="base">
              <a:buFont typeface="Wingdings" panose="05000000000000000000" charset="0"/>
              <a:buChar char="§"/>
            </a:pPr>
            <a:r>
              <a:rPr lang="en-US" sz="2400" b="1" strike="noStrike" noProof="1">
                <a:latin typeface="+mn-ea"/>
              </a:rPr>
              <a:t>例9-9</a:t>
            </a:r>
            <a:r>
              <a:rPr lang="en-US" sz="2400" strike="noStrike" noProof="1">
                <a:latin typeface="+mn-ea"/>
              </a:rPr>
              <a:t>  使用shelve模块读写二进制文件。</a:t>
            </a:r>
          </a:p>
          <a:p>
            <a:pPr marL="0" indent="0" fontAlgn="base">
              <a:buFontTx/>
              <a:buNone/>
            </a:pPr>
            <a:endParaRPr lang="en-US" sz="1800" strike="noStrike" noProof="1">
              <a:latin typeface="Times New Roman" panose="02020603050405020304" pitchFamily="18" charset="0"/>
            </a:endParaRPr>
          </a:p>
          <a:p>
            <a:pPr marL="0" indent="0" fontAlgn="base">
              <a:buFontTx/>
              <a:buNone/>
            </a:pPr>
            <a:r>
              <a:rPr lang="en-US" sz="2000" strike="noStrike" noProof="1">
                <a:latin typeface="Consolas" panose="020B0609020204030204" charset="0"/>
              </a:rPr>
              <a:t>&gt;&gt;&gt; import shelve</a:t>
            </a:r>
          </a:p>
          <a:p>
            <a:pPr marL="0" indent="0" fontAlgn="base">
              <a:buFontTx/>
              <a:buNone/>
            </a:pPr>
            <a:r>
              <a:rPr lang="en-US" sz="2000" strike="noStrike" noProof="1">
                <a:latin typeface="Consolas" panose="020B0609020204030204" charset="0"/>
              </a:rPr>
              <a:t>&gt;&gt;&gt; zhangsan = {'age':38, 'sex':'Male', 'address':'SDIBT'}</a:t>
            </a:r>
          </a:p>
          <a:p>
            <a:pPr marL="0" indent="0" fontAlgn="base">
              <a:buFontTx/>
              <a:buNone/>
            </a:pPr>
            <a:r>
              <a:rPr lang="en-US" sz="2000" strike="noStrike" noProof="1">
                <a:latin typeface="Consolas" panose="020B0609020204030204" charset="0"/>
              </a:rPr>
              <a:t>&gt;&gt;&gt; lisi = {'age':40, 'sex':'Male', 'qq':'1234567', 'tel':'7654321'}</a:t>
            </a:r>
          </a:p>
          <a:p>
            <a:pPr marL="0" indent="0" fontAlgn="base">
              <a:buFontTx/>
              <a:buNone/>
            </a:pPr>
            <a:r>
              <a:rPr lang="en-US" sz="2000" strike="noStrike" noProof="1">
                <a:latin typeface="Consolas" panose="020B0609020204030204" charset="0"/>
              </a:rPr>
              <a:t>&gt;&gt;&gt; with shelve.open('shelve_test.dat') as fp:</a:t>
            </a:r>
          </a:p>
          <a:p>
            <a:pPr marL="0" indent="0" fontAlgn="base">
              <a:buFontTx/>
              <a:buNone/>
            </a:pPr>
            <a:r>
              <a:rPr lang="en-US" sz="2000" strike="noStrike" noProof="1">
                <a:latin typeface="Consolas" panose="020B0609020204030204" charset="0"/>
                <a:sym typeface="+mn-ea"/>
              </a:rPr>
              <a:t>    </a:t>
            </a:r>
            <a:r>
              <a:rPr lang="en-US" sz="2000" strike="noStrike" noProof="1">
                <a:latin typeface="Consolas" panose="020B0609020204030204" charset="0"/>
              </a:rPr>
              <a:t>fp['zhangsan'] = zhangsan      # </a:t>
            </a:r>
            <a:r>
              <a:rPr lang="zh-CN" altLang="en-US" sz="2000" strike="noStrike" noProof="1">
                <a:latin typeface="Consolas" panose="020B0609020204030204" charset="0"/>
              </a:rPr>
              <a:t>像操作</a:t>
            </a:r>
            <a:r>
              <a:rPr lang="en-US" sz="2000" strike="noStrike" noProof="1">
                <a:latin typeface="Consolas" panose="020B0609020204030204" charset="0"/>
              </a:rPr>
              <a:t>字典</a:t>
            </a:r>
            <a:r>
              <a:rPr lang="zh-CN" altLang="en-US" sz="2000" strike="noStrike" noProof="1">
                <a:latin typeface="Consolas" panose="020B0609020204030204" charset="0"/>
              </a:rPr>
              <a:t>一样</a:t>
            </a:r>
            <a:r>
              <a:rPr lang="en-US" sz="2000" strike="noStrike" noProof="1">
                <a:latin typeface="Consolas" panose="020B0609020204030204" charset="0"/>
              </a:rPr>
              <a:t>把数据写入文件</a:t>
            </a:r>
          </a:p>
          <a:p>
            <a:pPr marL="0" indent="0" fontAlgn="base">
              <a:buFontTx/>
              <a:buNone/>
            </a:pPr>
            <a:r>
              <a:rPr lang="en-US" sz="2000" strike="noStrike" noProof="1">
                <a:latin typeface="Consolas" panose="020B0609020204030204" charset="0"/>
                <a:sym typeface="+mn-ea"/>
              </a:rPr>
              <a:t>    </a:t>
            </a:r>
            <a:r>
              <a:rPr lang="en-US" sz="2000" strike="noStrike" noProof="1">
                <a:latin typeface="Consolas" panose="020B0609020204030204" charset="0"/>
              </a:rPr>
              <a:t>fp['lisi'] = lisi</a:t>
            </a:r>
          </a:p>
          <a:p>
            <a:pPr marL="0" indent="0" fontAlgn="base">
              <a:buFontTx/>
              <a:buNone/>
            </a:pPr>
            <a:r>
              <a:rPr lang="en-US" sz="2000" strike="noStrike" noProof="1">
                <a:latin typeface="Consolas" panose="020B0609020204030204" charset="0"/>
                <a:sym typeface="+mn-ea"/>
              </a:rPr>
              <a:t>    </a:t>
            </a:r>
            <a:r>
              <a:rPr lang="en-US" sz="2000" strike="noStrike" noProof="1">
                <a:latin typeface="Consolas" panose="020B0609020204030204" charset="0"/>
              </a:rPr>
              <a:t>for i in range(5):</a:t>
            </a:r>
          </a:p>
          <a:p>
            <a:pPr marL="0" indent="0" fontAlgn="base">
              <a:buFontTx/>
              <a:buNone/>
            </a:pPr>
            <a:r>
              <a:rPr lang="en-US" sz="2000" strike="noStrike" noProof="1">
                <a:latin typeface="Consolas" panose="020B0609020204030204" charset="0"/>
                <a:sym typeface="+mn-ea"/>
              </a:rPr>
              <a:t>        </a:t>
            </a:r>
            <a:r>
              <a:rPr lang="en-US" sz="2000" strike="noStrike" noProof="1">
                <a:latin typeface="Consolas" panose="020B0609020204030204" charset="0"/>
              </a:rPr>
              <a:t>fp[str(i)] = str(i)</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9.1文件的概念及分类</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a:t>
            </a:fld>
            <a:endParaRPr lang="zh-CN" altLang="en-US"/>
          </a:p>
        </p:txBody>
      </p:sp>
      <p:sp>
        <p:nvSpPr>
          <p:cNvPr id="26626" name="文本占位符 19458"/>
          <p:cNvSpPr>
            <a:spLocks noGrp="1"/>
          </p:cNvSpPr>
          <p:nvPr>
            <p:ph idx="1"/>
          </p:nvPr>
        </p:nvSpPr>
        <p:spPr>
          <a:xfrm>
            <a:off x="838200" y="1321435"/>
            <a:ext cx="10515600" cy="5035550"/>
          </a:xfrm>
        </p:spPr>
        <p:txBody>
          <a:bodyPr/>
          <a:lstStyle/>
          <a:p>
            <a:pPr fontAlgn="base">
              <a:lnSpc>
                <a:spcPct val="130000"/>
              </a:lnSpc>
              <a:spcBef>
                <a:spcPts val="600"/>
              </a:spcBef>
              <a:spcAft>
                <a:spcPts val="600"/>
              </a:spcAft>
              <a:buSzPct val="90000"/>
              <a:buFont typeface="Wingdings" panose="05000000000000000000" charset="0"/>
              <a:buChar char="§"/>
            </a:pPr>
            <a:r>
              <a:rPr lang="zh-CN" altLang="en-US" sz="2400" b="1" strike="noStrike" noProof="1"/>
              <a:t>为了长期保存数据以便重复使用、修改和共享，必须将数据以文件的形式存储到外部存储介质</a:t>
            </a:r>
            <a:r>
              <a:rPr lang="en-US" altLang="zh-CN" sz="2400" b="1" strike="noStrike" noProof="1"/>
              <a:t>(</a:t>
            </a:r>
            <a:r>
              <a:rPr lang="zh-CN" altLang="en-US" sz="2400" b="1" strike="noStrike" noProof="1"/>
              <a:t>如磁盘、</a:t>
            </a:r>
            <a:r>
              <a:rPr lang="en-US" altLang="zh-CN" sz="2400" b="1" strike="noStrike" noProof="1"/>
              <a:t>U</a:t>
            </a:r>
            <a:r>
              <a:rPr lang="zh-CN" altLang="en-US" sz="2400" b="1" strike="noStrike" noProof="1"/>
              <a:t>盘、光盘或云盘、网盘、快盘等</a:t>
            </a:r>
            <a:r>
              <a:rPr lang="en-US" altLang="zh-CN" sz="2400" b="1" strike="noStrike" noProof="1"/>
              <a:t>)</a:t>
            </a:r>
            <a:r>
              <a:rPr lang="zh-CN" altLang="en-US" sz="2400" b="1" strike="noStrike" noProof="1"/>
              <a:t>中。</a:t>
            </a:r>
          </a:p>
          <a:p>
            <a:pPr fontAlgn="base">
              <a:lnSpc>
                <a:spcPct val="130000"/>
              </a:lnSpc>
              <a:spcBef>
                <a:spcPts val="600"/>
              </a:spcBef>
              <a:spcAft>
                <a:spcPts val="600"/>
              </a:spcAft>
              <a:buSzPct val="90000"/>
              <a:buFont typeface="Wingdings" panose="05000000000000000000" charset="0"/>
              <a:buChar char="§"/>
            </a:pPr>
            <a:r>
              <a:rPr lang="zh-CN" altLang="en-US" sz="2400" b="1" strike="noStrike" noProof="1"/>
              <a:t>文件操作在各类应用软件的开发中均占有重要的地位：</a:t>
            </a:r>
          </a:p>
          <a:p>
            <a:pPr marL="686435" indent="-342265" fontAlgn="base">
              <a:lnSpc>
                <a:spcPct val="130000"/>
              </a:lnSpc>
              <a:spcBef>
                <a:spcPts val="1200"/>
              </a:spcBef>
              <a:spcAft>
                <a:spcPts val="600"/>
              </a:spcAft>
              <a:buSzPct val="90000"/>
              <a:buFont typeface="Wingdings" panose="05000000000000000000" charset="0"/>
              <a:buChar char="ü"/>
            </a:pPr>
            <a:r>
              <a:rPr lang="zh-CN" altLang="en-US" sz="2000" b="1" strike="noStrike" noProof="1"/>
              <a:t>管理信息系统是使用数据库来存储数据的，而数据库最终还是要以文件的形式存储到硬盘或其他存储介质上。</a:t>
            </a:r>
          </a:p>
          <a:p>
            <a:pPr marL="686435" indent="-342265" fontAlgn="base">
              <a:lnSpc>
                <a:spcPct val="130000"/>
              </a:lnSpc>
              <a:spcBef>
                <a:spcPts val="1200"/>
              </a:spcBef>
              <a:spcAft>
                <a:spcPts val="600"/>
              </a:spcAft>
              <a:buSzPct val="90000"/>
              <a:buFont typeface="Wingdings" panose="05000000000000000000" charset="0"/>
              <a:buChar char="ü"/>
            </a:pPr>
            <a:r>
              <a:rPr lang="zh-CN" altLang="en-US" sz="2000" b="1" strike="noStrike" noProof="1"/>
              <a:t>应用程序的配置信息往往也是使用文件来存储的，图形、图像、音频、视频、可执行文件等等也都是以文件的形式存储在磁盘上的。</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9.</a:t>
            </a:r>
            <a:r>
              <a:rPr lang="en-US" altLang="zh-CN">
                <a:sym typeface="+mn-ea"/>
              </a:rPr>
              <a:t>4</a:t>
            </a:r>
            <a:r>
              <a:rPr lang="zh-CN" altLang="en-US">
                <a:sym typeface="+mn-ea"/>
              </a:rPr>
              <a:t>.3  使用shelve模块操作二进制文件</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20</a:t>
            </a:fld>
            <a:endParaRPr lang="zh-CN" altLang="en-US"/>
          </a:p>
        </p:txBody>
      </p:sp>
      <p:sp>
        <p:nvSpPr>
          <p:cNvPr id="59393" name="Content Placeholder 2"/>
          <p:cNvSpPr>
            <a:spLocks noGrp="1"/>
          </p:cNvSpPr>
          <p:nvPr>
            <p:ph idx="1"/>
          </p:nvPr>
        </p:nvSpPr>
        <p:spPr/>
        <p:txBody>
          <a:bodyPr wrap="square" lIns="91440" tIns="45720" rIns="91440" bIns="45720" anchor="t"/>
          <a:lstStyle/>
          <a:p>
            <a:pPr marL="0" indent="0">
              <a:buNone/>
            </a:pPr>
            <a:r>
              <a:rPr lang="en-US" altLang="en-US" sz="2000">
                <a:latin typeface="Consolas" panose="020B0609020204030204" charset="0"/>
              </a:rPr>
              <a:t>&gt;&gt;&gt; with shelve.open('shelve_test.dat') as fp:</a:t>
            </a:r>
          </a:p>
          <a:p>
            <a:pPr marL="0" indent="0">
              <a:buNone/>
            </a:pPr>
            <a:r>
              <a:rPr lang="en-US" altLang="en-US" sz="2000">
                <a:latin typeface="Times New Roman" panose="02020603050405020304" pitchFamily="18" charset="0"/>
              </a:rPr>
              <a:t>        </a:t>
            </a:r>
            <a:r>
              <a:rPr lang="en-US" altLang="en-US" sz="2000">
                <a:latin typeface="Consolas" panose="020B0609020204030204" charset="0"/>
              </a:rPr>
              <a:t>print(fp['zhangsan'])                 #读取并显示文件内容</a:t>
            </a:r>
          </a:p>
          <a:p>
            <a:pPr marL="0" indent="0">
              <a:buNone/>
            </a:pPr>
            <a:r>
              <a:rPr lang="en-US" altLang="en-US" sz="2000">
                <a:latin typeface="Times New Roman" panose="02020603050405020304" pitchFamily="18" charset="0"/>
              </a:rPr>
              <a:t>        </a:t>
            </a:r>
            <a:r>
              <a:rPr lang="en-US" altLang="en-US" sz="2000">
                <a:latin typeface="Consolas" panose="020B0609020204030204" charset="0"/>
              </a:rPr>
              <a:t>print(fp['zhangsan']['age'])</a:t>
            </a:r>
          </a:p>
          <a:p>
            <a:pPr marL="0" indent="0">
              <a:buNone/>
            </a:pPr>
            <a:r>
              <a:rPr lang="en-US" altLang="en-US" sz="2000">
                <a:latin typeface="Times New Roman" panose="02020603050405020304" pitchFamily="18" charset="0"/>
              </a:rPr>
              <a:t>        </a:t>
            </a:r>
            <a:r>
              <a:rPr lang="en-US" altLang="en-US" sz="2000">
                <a:latin typeface="Consolas" panose="020B0609020204030204" charset="0"/>
              </a:rPr>
              <a:t>print(fp['lisi']['qq'])</a:t>
            </a:r>
          </a:p>
          <a:p>
            <a:pPr marL="0" indent="0">
              <a:buNone/>
            </a:pPr>
            <a:r>
              <a:rPr lang="en-US" altLang="en-US" sz="2000">
                <a:latin typeface="Times New Roman" panose="02020603050405020304" pitchFamily="18" charset="0"/>
              </a:rPr>
              <a:t>        </a:t>
            </a:r>
            <a:r>
              <a:rPr lang="en-US" altLang="en-US" sz="2000">
                <a:latin typeface="Consolas" panose="020B0609020204030204" charset="0"/>
              </a:rPr>
              <a:t>print(fp['3'])</a:t>
            </a:r>
          </a:p>
          <a:p>
            <a:pPr marL="0" indent="0">
              <a:buNone/>
            </a:pP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rPr>
              <a:t>{'sex': 'Male', 'address': 'SDIBT', 'age': 38}</a:t>
            </a:r>
          </a:p>
          <a:p>
            <a:pPr marL="0" indent="0">
              <a:buNone/>
            </a:pPr>
            <a:r>
              <a:rPr lang="en-US" altLang="en-US" sz="2000">
                <a:solidFill>
                  <a:srgbClr val="00B0F0"/>
                </a:solidFill>
                <a:latin typeface="Consolas" panose="020B0609020204030204" charset="0"/>
              </a:rPr>
              <a:t>38</a:t>
            </a:r>
          </a:p>
          <a:p>
            <a:pPr marL="0" indent="0">
              <a:buNone/>
            </a:pPr>
            <a:r>
              <a:rPr lang="en-US" altLang="en-US" sz="2000">
                <a:solidFill>
                  <a:srgbClr val="00B0F0"/>
                </a:solidFill>
                <a:latin typeface="Consolas" panose="020B0609020204030204" charset="0"/>
              </a:rPr>
              <a:t>1234567</a:t>
            </a:r>
          </a:p>
          <a:p>
            <a:pPr marL="0" indent="0">
              <a:buNone/>
            </a:pPr>
            <a:r>
              <a:rPr lang="en-US" altLang="en-US" sz="2000">
                <a:solidFill>
                  <a:srgbClr val="00B0F0"/>
                </a:solidFill>
                <a:latin typeface="Consolas" panose="020B0609020204030204" charset="0"/>
              </a:rPr>
              <a:t>3</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9.4.4  使用marshal模块操作二进制文件</a:t>
            </a:r>
          </a:p>
        </p:txBody>
      </p:sp>
      <p:sp>
        <p:nvSpPr>
          <p:cNvPr id="3" name="Content Placeholder 2"/>
          <p:cNvSpPr>
            <a:spLocks noGrp="1"/>
          </p:cNvSpPr>
          <p:nvPr>
            <p:ph idx="1"/>
          </p:nvPr>
        </p:nvSpPr>
        <p:spPr>
          <a:xfrm>
            <a:off x="838200" y="1321435"/>
            <a:ext cx="10515600" cy="5118735"/>
          </a:xfrm>
        </p:spPr>
        <p:txBody>
          <a:bodyPr>
            <a:normAutofit/>
          </a:bodyPr>
          <a:lstStyle/>
          <a:p>
            <a:r>
              <a:rPr lang="en-US" sz="2400" b="1"/>
              <a:t>例9-10</a:t>
            </a:r>
            <a:r>
              <a:rPr lang="en-US" sz="2400"/>
              <a:t>  使用marshal模块读写二进制文件，并对对象进行序列化和反序列化操作。</a:t>
            </a:r>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import marshal                   #导入模块</a:t>
            </a:r>
          </a:p>
          <a:p>
            <a:pPr marL="0" indent="0" fontAlgn="auto">
              <a:lnSpc>
                <a:spcPct val="100000"/>
              </a:lnSpc>
              <a:spcBef>
                <a:spcPts val="0"/>
              </a:spcBef>
              <a:buNone/>
            </a:pPr>
            <a:r>
              <a:rPr lang="en-US" sz="1800">
                <a:latin typeface="Consolas" panose="020B0609020204030204" charset="0"/>
              </a:rPr>
              <a:t>&gt;&gt;&gt; x1 = 30                           #待序列化的对象</a:t>
            </a:r>
          </a:p>
          <a:p>
            <a:pPr marL="0" indent="0" fontAlgn="auto">
              <a:lnSpc>
                <a:spcPct val="100000"/>
              </a:lnSpc>
              <a:spcBef>
                <a:spcPts val="0"/>
              </a:spcBef>
              <a:buNone/>
            </a:pPr>
            <a:r>
              <a:rPr lang="en-US" sz="1800">
                <a:latin typeface="Consolas" panose="020B0609020204030204" charset="0"/>
              </a:rPr>
              <a:t>&gt;&gt;&gt; x2 = 5.0</a:t>
            </a:r>
          </a:p>
          <a:p>
            <a:pPr marL="0" indent="0" fontAlgn="auto">
              <a:lnSpc>
                <a:spcPct val="100000"/>
              </a:lnSpc>
              <a:spcBef>
                <a:spcPts val="0"/>
              </a:spcBef>
              <a:buNone/>
            </a:pPr>
            <a:r>
              <a:rPr lang="en-US" sz="1800">
                <a:latin typeface="Consolas" panose="020B0609020204030204" charset="0"/>
              </a:rPr>
              <a:t>&gt;&gt;&gt; x3 = [1, 2, 3]</a:t>
            </a:r>
          </a:p>
          <a:p>
            <a:pPr marL="0" indent="0" fontAlgn="auto">
              <a:lnSpc>
                <a:spcPct val="100000"/>
              </a:lnSpc>
              <a:spcBef>
                <a:spcPts val="0"/>
              </a:spcBef>
              <a:buNone/>
            </a:pPr>
            <a:r>
              <a:rPr lang="en-US" sz="1800">
                <a:latin typeface="Consolas" panose="020B0609020204030204" charset="0"/>
              </a:rPr>
              <a:t>&gt;&gt;&gt; x4 = (4, 5, 6)</a:t>
            </a:r>
          </a:p>
          <a:p>
            <a:pPr marL="0" indent="0" fontAlgn="auto">
              <a:lnSpc>
                <a:spcPct val="100000"/>
              </a:lnSpc>
              <a:spcBef>
                <a:spcPts val="0"/>
              </a:spcBef>
              <a:buNone/>
            </a:pPr>
            <a:r>
              <a:rPr lang="en-US" sz="1800">
                <a:latin typeface="Consolas" panose="020B0609020204030204" charset="0"/>
              </a:rPr>
              <a:t>&gt;&gt;&gt; x5 = {'a':1, 'b':2, 'c':3}</a:t>
            </a:r>
          </a:p>
          <a:p>
            <a:pPr marL="0" indent="0" fontAlgn="auto">
              <a:lnSpc>
                <a:spcPct val="100000"/>
              </a:lnSpc>
              <a:spcBef>
                <a:spcPts val="0"/>
              </a:spcBef>
              <a:buNone/>
            </a:pPr>
            <a:r>
              <a:rPr lang="en-US" sz="1800">
                <a:latin typeface="Consolas" panose="020B0609020204030204" charset="0"/>
              </a:rPr>
              <a:t>&gt;&gt;&gt; x6 = {7, 8, 9}</a:t>
            </a:r>
          </a:p>
          <a:p>
            <a:pPr marL="0" indent="0" fontAlgn="auto">
              <a:lnSpc>
                <a:spcPct val="100000"/>
              </a:lnSpc>
              <a:spcBef>
                <a:spcPts val="0"/>
              </a:spcBef>
              <a:buNone/>
            </a:pPr>
            <a:r>
              <a:rPr lang="en-US" sz="1800">
                <a:latin typeface="Consolas" panose="020B0609020204030204" charset="0"/>
              </a:rPr>
              <a:t>&gt;&gt;&gt; x = [eval('x'+str(i)) for i in range(1,7)]  #把所有数据放入列表</a:t>
            </a:r>
          </a:p>
          <a:p>
            <a:pPr marL="0" indent="0" fontAlgn="auto">
              <a:lnSpc>
                <a:spcPct val="100000"/>
              </a:lnSpc>
              <a:spcBef>
                <a:spcPts val="0"/>
              </a:spcBef>
              <a:buNone/>
            </a:pPr>
            <a:r>
              <a:rPr lang="en-US" sz="1800">
                <a:latin typeface="Consolas" panose="020B0609020204030204" charset="0"/>
              </a:rPr>
              <a:t>&gt;&gt;&gt; x</a:t>
            </a:r>
          </a:p>
          <a:p>
            <a:pPr marL="0" indent="0" fontAlgn="auto">
              <a:lnSpc>
                <a:spcPct val="100000"/>
              </a:lnSpc>
              <a:spcBef>
                <a:spcPts val="0"/>
              </a:spcBef>
              <a:buNone/>
            </a:pPr>
            <a:r>
              <a:rPr lang="en-US" sz="1800">
                <a:solidFill>
                  <a:srgbClr val="00B0F0"/>
                </a:solidFill>
                <a:latin typeface="Consolas" panose="020B0609020204030204" charset="0"/>
              </a:rPr>
              <a:t>[30, 5.0, [1, 2, 3], (4, 5, 6), {'a': 1, 'b': 2, 'c': 3}, {8, 9, 7}]</a:t>
            </a:r>
          </a:p>
          <a:p>
            <a:pPr marL="0" indent="0" fontAlgn="auto">
              <a:lnSpc>
                <a:spcPct val="100000"/>
              </a:lnSpc>
              <a:spcBef>
                <a:spcPts val="0"/>
              </a:spcBef>
              <a:buNone/>
            </a:pPr>
            <a:r>
              <a:rPr lang="en-US" sz="1800">
                <a:latin typeface="Consolas" panose="020B0609020204030204" charset="0"/>
              </a:rPr>
              <a:t>&gt;&gt;&gt; with open('test.dat', 'wb') as fp: #创建二进制文件</a:t>
            </a:r>
          </a:p>
          <a:p>
            <a:pPr marL="0" indent="0" fontAlgn="auto">
              <a:lnSpc>
                <a:spcPct val="100000"/>
              </a:lnSpc>
              <a:spcBef>
                <a:spcPts val="0"/>
              </a:spcBef>
              <a:buNone/>
            </a:pPr>
            <a:r>
              <a:rPr lang="en-US" sz="1800">
                <a:latin typeface="Consolas" panose="020B0609020204030204" charset="0"/>
              </a:rPr>
              <a:t>	marshal.dump(len(x), fp)             #先写入对象个数</a:t>
            </a:r>
          </a:p>
          <a:p>
            <a:pPr marL="0" indent="0" fontAlgn="auto">
              <a:lnSpc>
                <a:spcPct val="100000"/>
              </a:lnSpc>
              <a:spcBef>
                <a:spcPts val="0"/>
              </a:spcBef>
              <a:buNone/>
            </a:pPr>
            <a:r>
              <a:rPr lang="en-US" sz="1800">
                <a:latin typeface="Consolas" panose="020B0609020204030204" charset="0"/>
              </a:rPr>
              <a:t>	for item in x:</a:t>
            </a:r>
          </a:p>
          <a:p>
            <a:pPr marL="0" indent="0" fontAlgn="auto">
              <a:lnSpc>
                <a:spcPct val="100000"/>
              </a:lnSpc>
              <a:spcBef>
                <a:spcPts val="0"/>
              </a:spcBef>
              <a:buNone/>
            </a:pPr>
            <a:r>
              <a:rPr lang="en-US" sz="1800">
                <a:latin typeface="Consolas" panose="020B0609020204030204" charset="0"/>
              </a:rPr>
              <a:t>		marshal.dump(item,fp)  #把列表中的对象依次序列化并写入文件</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9.4.4  使用marshal模块操作二进制文件</a:t>
            </a:r>
            <a:endParaRPr lang="en-US"/>
          </a:p>
        </p:txBody>
      </p:sp>
      <p:sp>
        <p:nvSpPr>
          <p:cNvPr id="3" name="Content Placeholder 2"/>
          <p:cNvSpPr>
            <a:spLocks noGrp="1"/>
          </p:cNvSpPr>
          <p:nvPr>
            <p:ph idx="1"/>
          </p:nvPr>
        </p:nvSpPr>
        <p:spPr/>
        <p:txBody>
          <a:bodyPr>
            <a:normAutofit/>
          </a:bodyPr>
          <a:lstStyle/>
          <a:p>
            <a:pPr marL="0" indent="0" fontAlgn="auto">
              <a:lnSpc>
                <a:spcPct val="100000"/>
              </a:lnSpc>
              <a:spcBef>
                <a:spcPts val="0"/>
              </a:spcBef>
              <a:buNone/>
            </a:pPr>
            <a:r>
              <a:rPr lang="en-US" sz="2000">
                <a:latin typeface="Consolas" panose="020B0609020204030204" charset="0"/>
              </a:rPr>
              <a:t>&gt;&gt;&gt; with open('test.dat', 'rb') as fp:  #打开二进制文件</a:t>
            </a:r>
          </a:p>
          <a:p>
            <a:pPr marL="0" indent="0" fontAlgn="auto">
              <a:lnSpc>
                <a:spcPct val="100000"/>
              </a:lnSpc>
              <a:spcBef>
                <a:spcPts val="0"/>
              </a:spcBef>
              <a:buNone/>
            </a:pPr>
            <a:r>
              <a:rPr lang="en-US" sz="2000">
                <a:latin typeface="Consolas" panose="020B0609020204030204" charset="0"/>
              </a:rPr>
              <a:t>	n = marshal.load(fp)              #获取对象个数</a:t>
            </a:r>
          </a:p>
          <a:p>
            <a:pPr marL="0" indent="0" fontAlgn="auto">
              <a:lnSpc>
                <a:spcPct val="100000"/>
              </a:lnSpc>
              <a:spcBef>
                <a:spcPts val="0"/>
              </a:spcBef>
              <a:buNone/>
            </a:pPr>
            <a:r>
              <a:rPr lang="en-US" sz="2000">
                <a:latin typeface="Consolas" panose="020B0609020204030204" charset="0"/>
              </a:rPr>
              <a:t>	for i in range(n):</a:t>
            </a:r>
          </a:p>
          <a:p>
            <a:pPr marL="0" indent="0" fontAlgn="auto">
              <a:lnSpc>
                <a:spcPct val="100000"/>
              </a:lnSpc>
              <a:spcBef>
                <a:spcPts val="0"/>
              </a:spcBef>
              <a:buNone/>
            </a:pPr>
            <a:r>
              <a:rPr lang="en-US" sz="2000">
                <a:latin typeface="Consolas" panose="020B0609020204030204" charset="0"/>
              </a:rPr>
              <a:t>		print(marshal.load(fp))    #反序列化，输出结果</a:t>
            </a: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30</a:t>
            </a:r>
          </a:p>
          <a:p>
            <a:pPr marL="0" indent="0" fontAlgn="auto">
              <a:lnSpc>
                <a:spcPct val="100000"/>
              </a:lnSpc>
              <a:spcBef>
                <a:spcPts val="0"/>
              </a:spcBef>
              <a:buNone/>
            </a:pPr>
            <a:r>
              <a:rPr lang="en-US" sz="2000">
                <a:solidFill>
                  <a:srgbClr val="00B0F0"/>
                </a:solidFill>
                <a:latin typeface="Consolas" panose="020B0609020204030204" charset="0"/>
              </a:rPr>
              <a:t>5.0</a:t>
            </a:r>
          </a:p>
          <a:p>
            <a:pPr marL="0" indent="0" fontAlgn="auto">
              <a:lnSpc>
                <a:spcPct val="100000"/>
              </a:lnSpc>
              <a:spcBef>
                <a:spcPts val="0"/>
              </a:spcBef>
              <a:buNone/>
            </a:pPr>
            <a:r>
              <a:rPr lang="en-US" sz="2000">
                <a:solidFill>
                  <a:srgbClr val="00B0F0"/>
                </a:solidFill>
                <a:latin typeface="Consolas" panose="020B0609020204030204" charset="0"/>
              </a:rPr>
              <a:t>[1, 2, 3]</a:t>
            </a:r>
          </a:p>
          <a:p>
            <a:pPr marL="0" indent="0" fontAlgn="auto">
              <a:lnSpc>
                <a:spcPct val="100000"/>
              </a:lnSpc>
              <a:spcBef>
                <a:spcPts val="0"/>
              </a:spcBef>
              <a:buNone/>
            </a:pPr>
            <a:r>
              <a:rPr lang="en-US" sz="2000">
                <a:solidFill>
                  <a:srgbClr val="00B0F0"/>
                </a:solidFill>
                <a:latin typeface="Consolas" panose="020B0609020204030204" charset="0"/>
              </a:rPr>
              <a:t>(4, 5, 6)</a:t>
            </a:r>
          </a:p>
          <a:p>
            <a:pPr marL="0" indent="0" fontAlgn="auto">
              <a:lnSpc>
                <a:spcPct val="100000"/>
              </a:lnSpc>
              <a:spcBef>
                <a:spcPts val="0"/>
              </a:spcBef>
              <a:buNone/>
            </a:pPr>
            <a:r>
              <a:rPr lang="en-US" sz="2000">
                <a:solidFill>
                  <a:srgbClr val="00B0F0"/>
                </a:solidFill>
                <a:latin typeface="Consolas" panose="020B0609020204030204" charset="0"/>
              </a:rPr>
              <a:t>{'a': 1, 'b': 2, 'c': 3}</a:t>
            </a:r>
          </a:p>
          <a:p>
            <a:pPr marL="0" indent="0" fontAlgn="auto">
              <a:lnSpc>
                <a:spcPct val="100000"/>
              </a:lnSpc>
              <a:spcBef>
                <a:spcPts val="0"/>
              </a:spcBef>
              <a:buNone/>
            </a:pPr>
            <a:r>
              <a:rPr lang="en-US" sz="2000">
                <a:solidFill>
                  <a:srgbClr val="00B0F0"/>
                </a:solidFill>
                <a:latin typeface="Consolas" panose="020B0609020204030204" charset="0"/>
              </a:rPr>
              <a:t>{8, 9, 7}</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9.5  Excel与Word文件操作案例</a:t>
            </a:r>
          </a:p>
        </p:txBody>
      </p:sp>
      <p:sp>
        <p:nvSpPr>
          <p:cNvPr id="3" name="内容占位符 2"/>
          <p:cNvSpPr>
            <a:spLocks noGrp="1"/>
          </p:cNvSpPr>
          <p:nvPr>
            <p:ph idx="1"/>
          </p:nvPr>
        </p:nvSpPr>
        <p:spPr>
          <a:xfrm>
            <a:off x="838200" y="1321435"/>
            <a:ext cx="10515600" cy="5399405"/>
          </a:xfrm>
        </p:spPr>
        <p:txBody>
          <a:bodyPr>
            <a:normAutofit fontScale="97500" lnSpcReduction="10000"/>
          </a:bodyPr>
          <a:lstStyle/>
          <a:p>
            <a:pPr fontAlgn="auto">
              <a:lnSpc>
                <a:spcPct val="100000"/>
              </a:lnSpc>
              <a:spcBef>
                <a:spcPts val="0"/>
              </a:spcBef>
            </a:pPr>
            <a:r>
              <a:rPr lang="zh-CN" altLang="en-US" sz="2400" b="1" dirty="0"/>
              <a:t>例9-</a:t>
            </a:r>
            <a:r>
              <a:rPr lang="en-US" altLang="zh-CN" sz="2400" b="1" dirty="0"/>
              <a:t>11</a:t>
            </a:r>
            <a:r>
              <a:rPr lang="zh-CN" altLang="en-US" sz="2400" dirty="0"/>
              <a:t>   使用扩展库openpyxl读写Excel 2007以及更高版本的文件。</a:t>
            </a:r>
          </a:p>
          <a:p>
            <a:pPr marL="0" indent="0" fontAlgn="auto">
              <a:lnSpc>
                <a:spcPct val="100000"/>
              </a:lnSpc>
              <a:spcBef>
                <a:spcPts val="0"/>
              </a:spcBef>
              <a:buNone/>
            </a:pPr>
            <a:endParaRPr lang="zh-CN" altLang="en-US" sz="1800" dirty="0">
              <a:latin typeface="Consolas" panose="020B0609020204030204" charset="0"/>
            </a:endParaRPr>
          </a:p>
          <a:p>
            <a:pPr marL="0" indent="0" fontAlgn="auto">
              <a:lnSpc>
                <a:spcPct val="100000"/>
              </a:lnSpc>
              <a:spcBef>
                <a:spcPts val="0"/>
              </a:spcBef>
              <a:buNone/>
            </a:pPr>
            <a:r>
              <a:rPr lang="zh-CN" altLang="en-US" sz="1800" dirty="0">
                <a:latin typeface="Consolas" panose="020B0609020204030204" charset="0"/>
              </a:rPr>
              <a:t>import openpyxl</a:t>
            </a:r>
          </a:p>
          <a:p>
            <a:pPr marL="0" indent="0" fontAlgn="auto">
              <a:lnSpc>
                <a:spcPct val="100000"/>
              </a:lnSpc>
              <a:spcBef>
                <a:spcPts val="0"/>
              </a:spcBef>
              <a:buNone/>
            </a:pPr>
            <a:r>
              <a:rPr lang="zh-CN" altLang="en-US" sz="1800" dirty="0">
                <a:latin typeface="Consolas" panose="020B0609020204030204" charset="0"/>
              </a:rPr>
              <a:t>from openpyxl import Workbook</a:t>
            </a:r>
          </a:p>
          <a:p>
            <a:pPr marL="0" indent="0" fontAlgn="auto">
              <a:lnSpc>
                <a:spcPct val="100000"/>
              </a:lnSpc>
              <a:spcBef>
                <a:spcPts val="0"/>
              </a:spcBef>
              <a:buNone/>
            </a:pPr>
            <a:r>
              <a:rPr lang="zh-CN" altLang="en-US" sz="1800" dirty="0">
                <a:latin typeface="Consolas" panose="020B0609020204030204" charset="0"/>
              </a:rPr>
              <a:t>fn = r'f:\test.xlsx'                       #文件名</a:t>
            </a:r>
          </a:p>
          <a:p>
            <a:pPr marL="0" indent="0" fontAlgn="auto">
              <a:lnSpc>
                <a:spcPct val="100000"/>
              </a:lnSpc>
              <a:spcBef>
                <a:spcPts val="0"/>
              </a:spcBef>
              <a:buNone/>
            </a:pPr>
            <a:r>
              <a:rPr lang="zh-CN" altLang="en-US" sz="1800" dirty="0">
                <a:latin typeface="Consolas" panose="020B0609020204030204" charset="0"/>
              </a:rPr>
              <a:t>wb = Workbook()                            #创建工作簿</a:t>
            </a:r>
          </a:p>
          <a:p>
            <a:pPr marL="0" indent="0" fontAlgn="auto">
              <a:lnSpc>
                <a:spcPct val="100000"/>
              </a:lnSpc>
              <a:spcBef>
                <a:spcPts val="0"/>
              </a:spcBef>
              <a:buNone/>
            </a:pPr>
            <a:r>
              <a:rPr lang="zh-CN" altLang="en-US" sz="1800" dirty="0">
                <a:latin typeface="Consolas" panose="020B0609020204030204" charset="0"/>
              </a:rPr>
              <a:t>ws = wb.create_sheet(title='你好，世界')    #创建工作表</a:t>
            </a:r>
          </a:p>
          <a:p>
            <a:pPr marL="0" indent="0" fontAlgn="auto">
              <a:lnSpc>
                <a:spcPct val="100000"/>
              </a:lnSpc>
              <a:spcBef>
                <a:spcPts val="0"/>
              </a:spcBef>
              <a:buNone/>
            </a:pPr>
            <a:r>
              <a:rPr lang="zh-CN" altLang="en-US" sz="1800" dirty="0">
                <a:latin typeface="Consolas" panose="020B0609020204030204" charset="0"/>
              </a:rPr>
              <a:t>ws['A1'] = '这是第一个单元格'                #单元格赋值</a:t>
            </a:r>
          </a:p>
          <a:p>
            <a:pPr marL="0" indent="0" fontAlgn="auto">
              <a:lnSpc>
                <a:spcPct val="100000"/>
              </a:lnSpc>
              <a:spcBef>
                <a:spcPts val="0"/>
              </a:spcBef>
              <a:buNone/>
            </a:pPr>
            <a:r>
              <a:rPr lang="zh-CN" altLang="en-US" sz="1800" dirty="0">
                <a:latin typeface="Consolas" panose="020B0609020204030204" charset="0"/>
              </a:rPr>
              <a:t>ws['B1'] = 3.1415926</a:t>
            </a:r>
          </a:p>
          <a:p>
            <a:pPr marL="0" indent="0" fontAlgn="auto">
              <a:lnSpc>
                <a:spcPct val="100000"/>
              </a:lnSpc>
              <a:spcBef>
                <a:spcPts val="0"/>
              </a:spcBef>
              <a:buNone/>
            </a:pPr>
            <a:r>
              <a:rPr lang="zh-CN" altLang="en-US" sz="1800" dirty="0">
                <a:latin typeface="Consolas" panose="020B0609020204030204" charset="0"/>
              </a:rPr>
              <a:t>wb.save(fn)                                 #保存Excel文件</a:t>
            </a:r>
          </a:p>
          <a:p>
            <a:pPr marL="0" indent="0" fontAlgn="auto">
              <a:lnSpc>
                <a:spcPct val="100000"/>
              </a:lnSpc>
              <a:spcBef>
                <a:spcPts val="0"/>
              </a:spcBef>
              <a:buNone/>
            </a:pPr>
            <a:r>
              <a:rPr lang="zh-CN" altLang="en-US" sz="1800" dirty="0">
                <a:latin typeface="Consolas" panose="020B0609020204030204" charset="0"/>
              </a:rPr>
              <a:t>wb = openpyxl.load_workbook(fn)             #打开已有的Excel文件</a:t>
            </a:r>
          </a:p>
          <a:p>
            <a:pPr marL="0" indent="0" fontAlgn="auto">
              <a:lnSpc>
                <a:spcPct val="100000"/>
              </a:lnSpc>
              <a:spcBef>
                <a:spcPts val="0"/>
              </a:spcBef>
              <a:buNone/>
            </a:pPr>
            <a:r>
              <a:rPr lang="zh-CN" altLang="en-US" sz="1800" dirty="0">
                <a:latin typeface="Consolas" panose="020B0609020204030204" charset="0"/>
              </a:rPr>
              <a:t>ws = wb.worksheets[1]                       #打开指定索引的工作表</a:t>
            </a:r>
          </a:p>
          <a:p>
            <a:pPr marL="0" indent="0" fontAlgn="auto">
              <a:lnSpc>
                <a:spcPct val="100000"/>
              </a:lnSpc>
              <a:spcBef>
                <a:spcPts val="0"/>
              </a:spcBef>
              <a:buNone/>
            </a:pPr>
            <a:r>
              <a:rPr lang="zh-CN" altLang="en-US" sz="1800" dirty="0">
                <a:latin typeface="Consolas" panose="020B0609020204030204" charset="0"/>
              </a:rPr>
              <a:t>print(ws['A1'].value)                       #读取并输出指定单元格的值</a:t>
            </a:r>
          </a:p>
          <a:p>
            <a:pPr marL="0" indent="0" fontAlgn="auto">
              <a:lnSpc>
                <a:spcPct val="100000"/>
              </a:lnSpc>
              <a:spcBef>
                <a:spcPts val="0"/>
              </a:spcBef>
              <a:buNone/>
            </a:pPr>
            <a:r>
              <a:rPr lang="zh-CN" altLang="en-US" sz="1800" dirty="0">
                <a:latin typeface="Consolas" panose="020B0609020204030204" charset="0"/>
              </a:rPr>
              <a:t>ws.append([1,2,3,4,5])                      #添加一行数据</a:t>
            </a:r>
          </a:p>
          <a:p>
            <a:pPr marL="0" indent="0" fontAlgn="auto">
              <a:lnSpc>
                <a:spcPct val="100000"/>
              </a:lnSpc>
              <a:spcBef>
                <a:spcPts val="0"/>
              </a:spcBef>
              <a:buNone/>
            </a:pPr>
            <a:r>
              <a:rPr lang="zh-CN" altLang="en-US" sz="1800" dirty="0">
                <a:latin typeface="Consolas" panose="020B0609020204030204" charset="0"/>
              </a:rPr>
              <a:t>ws.merge_cells('F2:F3')                     #合并单元格</a:t>
            </a:r>
          </a:p>
          <a:p>
            <a:pPr marL="0" indent="0" fontAlgn="auto">
              <a:lnSpc>
                <a:spcPct val="100000"/>
              </a:lnSpc>
              <a:spcBef>
                <a:spcPts val="0"/>
              </a:spcBef>
              <a:buNone/>
            </a:pPr>
            <a:r>
              <a:rPr lang="zh-CN" altLang="en-US" sz="1800" dirty="0">
                <a:latin typeface="Consolas" panose="020B0609020204030204" charset="0"/>
              </a:rPr>
              <a:t>ws['F2'] = "=sum(A2:E2)"                    #写入公式</a:t>
            </a:r>
          </a:p>
          <a:p>
            <a:pPr marL="0" indent="0" fontAlgn="auto">
              <a:lnSpc>
                <a:spcPct val="100000"/>
              </a:lnSpc>
              <a:spcBef>
                <a:spcPts val="0"/>
              </a:spcBef>
              <a:buNone/>
            </a:pPr>
            <a:r>
              <a:rPr lang="zh-CN" altLang="en-US" sz="1800" dirty="0">
                <a:latin typeface="Consolas" panose="020B0609020204030204" charset="0"/>
              </a:rPr>
              <a:t>for r in range(10,15):</a:t>
            </a:r>
          </a:p>
          <a:p>
            <a:pPr marL="0" indent="0" fontAlgn="auto">
              <a:lnSpc>
                <a:spcPct val="100000"/>
              </a:lnSpc>
              <a:spcBef>
                <a:spcPts val="0"/>
              </a:spcBef>
              <a:buNone/>
            </a:pPr>
            <a:r>
              <a:rPr lang="zh-CN" altLang="en-US" sz="1800" dirty="0">
                <a:latin typeface="Consolas" panose="020B0609020204030204" charset="0"/>
              </a:rPr>
              <a:t>    for c in range(3,8):</a:t>
            </a:r>
          </a:p>
          <a:p>
            <a:pPr marL="0" indent="0" fontAlgn="auto">
              <a:lnSpc>
                <a:spcPct val="100000"/>
              </a:lnSpc>
              <a:spcBef>
                <a:spcPts val="0"/>
              </a:spcBef>
              <a:buNone/>
            </a:pPr>
            <a:r>
              <a:rPr lang="zh-CN" altLang="en-US" sz="1800" dirty="0">
                <a:latin typeface="Consolas" panose="020B0609020204030204" charset="0"/>
              </a:rPr>
              <a:t>        ws.cell(row=r, column=c, value=r*c) #写入单元格数据</a:t>
            </a:r>
          </a:p>
          <a:p>
            <a:pPr marL="0" indent="0" fontAlgn="auto">
              <a:lnSpc>
                <a:spcPct val="100000"/>
              </a:lnSpc>
              <a:spcBef>
                <a:spcPts val="0"/>
              </a:spcBef>
              <a:buNone/>
            </a:pPr>
            <a:r>
              <a:rPr lang="zh-CN" altLang="en-US" sz="1800" dirty="0">
                <a:latin typeface="Consolas" panose="020B0609020204030204" charset="0"/>
              </a:rPr>
              <a:t>wb.save(fn)</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9.5  Excel与Word文件操作案例</a:t>
            </a:r>
            <a:endParaRPr lang="zh-CN" altLang="en-US"/>
          </a:p>
        </p:txBody>
      </p:sp>
      <p:sp>
        <p:nvSpPr>
          <p:cNvPr id="3" name="内容占位符 2"/>
          <p:cNvSpPr>
            <a:spLocks noGrp="1"/>
          </p:cNvSpPr>
          <p:nvPr>
            <p:ph idx="1"/>
          </p:nvPr>
        </p:nvSpPr>
        <p:spPr>
          <a:xfrm>
            <a:off x="838200" y="1321435"/>
            <a:ext cx="10515600" cy="5269865"/>
          </a:xfrm>
        </p:spPr>
        <p:txBody>
          <a:bodyPr>
            <a:normAutofit/>
          </a:bodyPr>
          <a:lstStyle/>
          <a:p>
            <a:pPr fontAlgn="auto">
              <a:lnSpc>
                <a:spcPct val="100000"/>
              </a:lnSpc>
              <a:spcBef>
                <a:spcPts val="0"/>
              </a:spcBef>
            </a:pPr>
            <a:r>
              <a:rPr lang="zh-CN" altLang="en-US" sz="2400" b="1" dirty="0"/>
              <a:t>例9-</a:t>
            </a:r>
            <a:r>
              <a:rPr lang="en-US" altLang="zh-CN" sz="2400" b="1" dirty="0"/>
              <a:t>12</a:t>
            </a:r>
            <a:r>
              <a:rPr lang="zh-CN" altLang="en-US" sz="2400" dirty="0"/>
              <a:t>   把记事本文件test.txt转换成Excel 2007+文件。假设test.txt文件中第一行为表头，从第二行开始是实际数据，并且表头和数据行中的不同字段信息都是用逗号分隔。</a:t>
            </a:r>
          </a:p>
          <a:p>
            <a:pPr marL="0" indent="0" fontAlgn="auto">
              <a:lnSpc>
                <a:spcPct val="100000"/>
              </a:lnSpc>
              <a:spcBef>
                <a:spcPts val="0"/>
              </a:spcBef>
              <a:buNone/>
            </a:pPr>
            <a:r>
              <a:rPr lang="zh-CN" altLang="en-US" sz="2000" dirty="0">
                <a:latin typeface="Consolas" panose="020B0609020204030204" charset="0"/>
              </a:rPr>
              <a:t>from openpyxl import Workbook</a:t>
            </a:r>
          </a:p>
          <a:p>
            <a:pPr marL="0" indent="0" fontAlgn="auto">
              <a:lnSpc>
                <a:spcPct val="100000"/>
              </a:lnSpc>
              <a:spcBef>
                <a:spcPts val="0"/>
              </a:spcBef>
              <a:buNone/>
            </a:pPr>
            <a:endParaRPr lang="zh-CN" altLang="en-US" sz="2000" dirty="0">
              <a:latin typeface="Consolas" panose="020B0609020204030204" charset="0"/>
            </a:endParaRPr>
          </a:p>
          <a:p>
            <a:pPr marL="0" indent="0" fontAlgn="auto">
              <a:lnSpc>
                <a:spcPct val="100000"/>
              </a:lnSpc>
              <a:spcBef>
                <a:spcPts val="0"/>
              </a:spcBef>
              <a:buNone/>
            </a:pPr>
            <a:r>
              <a:rPr lang="zh-CN" altLang="en-US" sz="2000" dirty="0">
                <a:latin typeface="Consolas" panose="020B0609020204030204" charset="0"/>
              </a:rPr>
              <a:t>def main(txtFileName):</a:t>
            </a:r>
          </a:p>
          <a:p>
            <a:pPr marL="0" indent="0" fontAlgn="auto">
              <a:lnSpc>
                <a:spcPct val="100000"/>
              </a:lnSpc>
              <a:spcBef>
                <a:spcPts val="0"/>
              </a:spcBef>
              <a:buNone/>
            </a:pPr>
            <a:r>
              <a:rPr lang="zh-CN" altLang="en-US" sz="2000" dirty="0">
                <a:latin typeface="Consolas" panose="020B0609020204030204" charset="0"/>
              </a:rPr>
              <a:t>    new_XlsxFileName = txtFileName[:-3] + </a:t>
            </a:r>
            <a:r>
              <a:rPr lang="zh-CN" altLang="en-US" sz="2000" dirty="0" smtClean="0">
                <a:latin typeface="Consolas" panose="020B0609020204030204" charset="0"/>
              </a:rPr>
              <a:t>‘xlsx‘wb </a:t>
            </a:r>
            <a:r>
              <a:rPr lang="zh-CN" altLang="en-US" sz="2000" dirty="0">
                <a:latin typeface="Consolas" panose="020B0609020204030204" charset="0"/>
              </a:rPr>
              <a:t>= Workbook()</a:t>
            </a:r>
          </a:p>
          <a:p>
            <a:pPr marL="0" indent="0">
              <a:lnSpc>
                <a:spcPct val="100000"/>
              </a:lnSpc>
              <a:spcBef>
                <a:spcPts val="0"/>
              </a:spcBef>
              <a:buNone/>
            </a:pPr>
            <a:r>
              <a:rPr lang="zh-CN" altLang="en-US" sz="2000" dirty="0">
                <a:latin typeface="Consolas" panose="020B0609020204030204" charset="0"/>
              </a:rPr>
              <a:t>    ws = wb.worksheets[0</a:t>
            </a:r>
            <a:r>
              <a:rPr lang="zh-CN" altLang="en-US" sz="2000" dirty="0" smtClean="0">
                <a:latin typeface="Consolas" panose="020B0609020204030204" charset="0"/>
              </a:rPr>
              <a:t>]</a:t>
            </a:r>
            <a:r>
              <a:rPr lang="en-US" altLang="zh-CN" sz="2000" dirty="0">
                <a:latin typeface="Consolas" panose="020B0609020204030204" charset="0"/>
              </a:rPr>
              <a:t> #</a:t>
            </a:r>
            <a:r>
              <a:rPr lang="zh-CN" altLang="en-US" sz="2000" dirty="0">
                <a:latin typeface="Consolas" panose="020B0609020204030204" charset="0"/>
              </a:rPr>
              <a:t>打开，获取第一个工作表</a:t>
            </a:r>
          </a:p>
          <a:p>
            <a:pPr marL="0" indent="0" fontAlgn="auto">
              <a:lnSpc>
                <a:spcPct val="100000"/>
              </a:lnSpc>
              <a:spcBef>
                <a:spcPts val="0"/>
              </a:spcBef>
              <a:buNone/>
            </a:pPr>
            <a:endParaRPr lang="zh-CN" altLang="en-US" sz="2000" dirty="0">
              <a:latin typeface="Consolas" panose="020B0609020204030204" charset="0"/>
            </a:endParaRPr>
          </a:p>
          <a:p>
            <a:pPr marL="0" indent="0" fontAlgn="auto">
              <a:lnSpc>
                <a:spcPct val="100000"/>
              </a:lnSpc>
              <a:spcBef>
                <a:spcPts val="0"/>
              </a:spcBef>
              <a:buNone/>
            </a:pPr>
            <a:r>
              <a:rPr lang="zh-CN" altLang="en-US" sz="2000" dirty="0">
                <a:latin typeface="Consolas" panose="020B0609020204030204" charset="0"/>
              </a:rPr>
              <a:t>    with open(</a:t>
            </a:r>
            <a:r>
              <a:rPr lang="zh-CN" altLang="en-US" sz="2000" dirty="0" smtClean="0">
                <a:latin typeface="Consolas" panose="020B0609020204030204" charset="0"/>
              </a:rPr>
              <a:t>txtFileName) </a:t>
            </a:r>
            <a:r>
              <a:rPr lang="zh-CN" altLang="en-US" sz="2000" dirty="0">
                <a:latin typeface="Consolas" panose="020B0609020204030204" charset="0"/>
              </a:rPr>
              <a:t>as fp</a:t>
            </a:r>
            <a:r>
              <a:rPr lang="zh-CN" altLang="en-US" sz="2000" dirty="0" smtClean="0">
                <a:latin typeface="Consolas" panose="020B0609020204030204" charset="0"/>
              </a:rPr>
              <a:t>:</a:t>
            </a:r>
            <a:r>
              <a:rPr lang="en-US" altLang="zh-CN" sz="2000" dirty="0" smtClean="0">
                <a:latin typeface="Consolas" panose="020B0609020204030204" charset="0"/>
              </a:rPr>
              <a:t>#</a:t>
            </a:r>
            <a:r>
              <a:rPr lang="zh-CN" altLang="en-US" sz="2000" dirty="0" smtClean="0">
                <a:latin typeface="Consolas" panose="020B0609020204030204" charset="0"/>
              </a:rPr>
              <a:t>如果有汉字，打开使用</a:t>
            </a:r>
            <a:endParaRPr lang="zh-CN" altLang="en-US" sz="2000" dirty="0">
              <a:latin typeface="Consolas" panose="020B0609020204030204" charset="0"/>
            </a:endParaRPr>
          </a:p>
          <a:p>
            <a:pPr marL="0" indent="0" fontAlgn="auto">
              <a:lnSpc>
                <a:spcPct val="100000"/>
              </a:lnSpc>
              <a:spcBef>
                <a:spcPts val="0"/>
              </a:spcBef>
              <a:buNone/>
            </a:pPr>
            <a:r>
              <a:rPr lang="zh-CN" altLang="en-US" sz="2000" dirty="0">
                <a:latin typeface="Consolas" panose="020B0609020204030204" charset="0"/>
              </a:rPr>
              <a:t>        for line in fp:</a:t>
            </a:r>
          </a:p>
          <a:p>
            <a:pPr marL="0" indent="0" fontAlgn="auto">
              <a:lnSpc>
                <a:spcPct val="100000"/>
              </a:lnSpc>
              <a:spcBef>
                <a:spcPts val="0"/>
              </a:spcBef>
              <a:buNone/>
            </a:pPr>
            <a:r>
              <a:rPr lang="zh-CN" altLang="en-US" sz="2000" dirty="0">
                <a:latin typeface="Consolas" panose="020B0609020204030204" charset="0"/>
              </a:rPr>
              <a:t>            line = line.strip().split</a:t>
            </a:r>
            <a:r>
              <a:rPr lang="zh-CN" altLang="en-US" sz="2000" dirty="0" smtClean="0">
                <a:latin typeface="Consolas" panose="020B0609020204030204" charset="0"/>
              </a:rPr>
              <a:t>(‘,’)</a:t>
            </a:r>
            <a:r>
              <a:rPr lang="en-US" altLang="zh-CN" sz="2000" dirty="0" smtClean="0">
                <a:latin typeface="Consolas" panose="020B0609020204030204" charset="0"/>
              </a:rPr>
              <a:t>#</a:t>
            </a:r>
            <a:r>
              <a:rPr lang="zh-CN" altLang="en-US" sz="2000" dirty="0" smtClean="0">
                <a:latin typeface="Consolas" panose="020B0609020204030204" charset="0"/>
              </a:rPr>
              <a:t>列表直接追加到工作表中</a:t>
            </a:r>
            <a:endParaRPr lang="zh-CN" altLang="en-US" sz="2000" dirty="0">
              <a:latin typeface="Consolas" panose="020B0609020204030204" charset="0"/>
            </a:endParaRPr>
          </a:p>
          <a:p>
            <a:pPr marL="0" indent="0" fontAlgn="auto">
              <a:lnSpc>
                <a:spcPct val="100000"/>
              </a:lnSpc>
              <a:spcBef>
                <a:spcPts val="0"/>
              </a:spcBef>
              <a:buNone/>
            </a:pPr>
            <a:r>
              <a:rPr lang="zh-CN" altLang="en-US" sz="2000" dirty="0">
                <a:latin typeface="Consolas" panose="020B0609020204030204" charset="0"/>
              </a:rPr>
              <a:t>            ws.append(line)</a:t>
            </a:r>
          </a:p>
          <a:p>
            <a:pPr marL="0" indent="0" fontAlgn="auto">
              <a:lnSpc>
                <a:spcPct val="100000"/>
              </a:lnSpc>
              <a:spcBef>
                <a:spcPts val="0"/>
              </a:spcBef>
              <a:buNone/>
            </a:pPr>
            <a:r>
              <a:rPr lang="zh-CN" altLang="en-US" sz="2000" dirty="0">
                <a:latin typeface="Consolas" panose="020B0609020204030204" charset="0"/>
              </a:rPr>
              <a:t>    wb.save(new_XlsxFileName</a:t>
            </a:r>
            <a:r>
              <a:rPr lang="zh-CN" altLang="en-US" sz="2000" dirty="0" smtClean="0">
                <a:latin typeface="Consolas" panose="020B0609020204030204" charset="0"/>
              </a:rPr>
              <a:t>) </a:t>
            </a:r>
            <a:r>
              <a:rPr lang="en-US" altLang="zh-CN" sz="2000" dirty="0" smtClean="0">
                <a:latin typeface="Consolas" panose="020B0609020204030204" charset="0"/>
              </a:rPr>
              <a:t>#</a:t>
            </a:r>
            <a:r>
              <a:rPr lang="zh-CN" altLang="en-US" sz="2000" dirty="0" smtClean="0">
                <a:latin typeface="Consolas" panose="020B0609020204030204" charset="0"/>
              </a:rPr>
              <a:t>保存</a:t>
            </a:r>
            <a:r>
              <a:rPr lang="en-US" altLang="zh-CN" sz="2000" dirty="0" smtClean="0">
                <a:latin typeface="Consolas" panose="020B0609020204030204" charset="0"/>
              </a:rPr>
              <a:t>excel</a:t>
            </a:r>
            <a:r>
              <a:rPr lang="zh-CN" altLang="en-US" sz="2000" dirty="0" smtClean="0">
                <a:latin typeface="Consolas" panose="020B0609020204030204" charset="0"/>
              </a:rPr>
              <a:t>文件</a:t>
            </a:r>
            <a:endParaRPr lang="zh-CN" altLang="en-US" sz="2000" dirty="0">
              <a:latin typeface="Consolas" panose="020B0609020204030204" charset="0"/>
            </a:endParaRPr>
          </a:p>
          <a:p>
            <a:pPr marL="0" indent="0" fontAlgn="auto">
              <a:lnSpc>
                <a:spcPct val="100000"/>
              </a:lnSpc>
              <a:spcBef>
                <a:spcPts val="0"/>
              </a:spcBef>
              <a:buNone/>
            </a:pPr>
            <a:endParaRPr lang="zh-CN" altLang="en-US" sz="2000" dirty="0">
              <a:latin typeface="Consolas" panose="020B0609020204030204" charset="0"/>
            </a:endParaRPr>
          </a:p>
          <a:p>
            <a:pPr marL="0" indent="0" fontAlgn="auto">
              <a:lnSpc>
                <a:spcPct val="100000"/>
              </a:lnSpc>
              <a:spcBef>
                <a:spcPts val="0"/>
              </a:spcBef>
              <a:buNone/>
            </a:pPr>
            <a:r>
              <a:rPr lang="zh-CN" altLang="en-US" sz="2000" dirty="0">
                <a:latin typeface="Consolas" panose="020B0609020204030204" charset="0"/>
              </a:rPr>
              <a:t>main('test.txt')</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24</a:t>
            </a:fld>
            <a:endParaRPr lang="zh-CN" altLang="en-US"/>
          </a:p>
        </p:txBody>
      </p:sp>
      <p:sp>
        <p:nvSpPr>
          <p:cNvPr id="5" name="Rectangle 1"/>
          <p:cNvSpPr>
            <a:spLocks noChangeArrowheads="1"/>
          </p:cNvSpPr>
          <p:nvPr/>
        </p:nvSpPr>
        <p:spPr bwMode="auto">
          <a:xfrm>
            <a:off x="8288867" y="4157990"/>
            <a:ext cx="3870113"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en-US" sz="1400" dirty="0">
                <a:latin typeface="Consolas" panose="020B0609020204030204" charset="0"/>
              </a:rPr>
              <a:t>with open(</a:t>
            </a:r>
            <a:r>
              <a:rPr lang="zh-CN" altLang="en-US" sz="1400" dirty="0" smtClean="0">
                <a:latin typeface="Consolas" panose="020B0609020204030204" charset="0"/>
              </a:rPr>
              <a:t>txtFileName</a:t>
            </a:r>
            <a:r>
              <a:rPr lang="en-US" altLang="zh-CN" sz="1400" dirty="0">
                <a:solidFill>
                  <a:srgbClr val="660099"/>
                </a:solidFill>
                <a:latin typeface="Arial Unicode MS" panose="020B0604020202020204" pitchFamily="34" charset="-122"/>
                <a:ea typeface="JetBrains Mono"/>
              </a:rPr>
              <a:t>,</a:t>
            </a:r>
            <a:r>
              <a:rPr lang="zh-CN" altLang="zh-CN" sz="1400" dirty="0">
                <a:solidFill>
                  <a:srgbClr val="660099"/>
                </a:solidFill>
                <a:latin typeface="Arial Unicode MS" panose="020B0604020202020204" pitchFamily="34" charset="-122"/>
                <a:ea typeface="JetBrains Mono"/>
              </a:rPr>
              <a:t>encoding</a:t>
            </a:r>
            <a:r>
              <a:rPr lang="zh-CN" altLang="zh-CN" sz="1400" dirty="0">
                <a:solidFill>
                  <a:srgbClr val="000000"/>
                </a:solidFill>
                <a:latin typeface="Arial Unicode MS" panose="020B0604020202020204" pitchFamily="34" charset="-122"/>
                <a:ea typeface="JetBrains Mono"/>
              </a:rPr>
              <a:t>=</a:t>
            </a:r>
            <a:r>
              <a:rPr lang="zh-CN" altLang="zh-CN" sz="1400" b="1" dirty="0">
                <a:solidFill>
                  <a:srgbClr val="008080"/>
                </a:solidFill>
                <a:latin typeface="Arial Unicode MS" panose="020B0604020202020204" pitchFamily="34" charset="-122"/>
                <a:ea typeface="JetBrains Mono"/>
              </a:rPr>
              <a:t>'UTF-8</a:t>
            </a:r>
            <a:r>
              <a:rPr lang="zh-CN" altLang="zh-CN" sz="1400" b="1" dirty="0" smtClean="0">
                <a:solidFill>
                  <a:srgbClr val="008080"/>
                </a:solidFill>
                <a:latin typeface="Arial Unicode MS" panose="020B0604020202020204" pitchFamily="34" charset="-122"/>
                <a:ea typeface="JetBrains Mono"/>
              </a:rPr>
              <a:t>'</a:t>
            </a:r>
            <a:r>
              <a:rPr lang="zh-CN" altLang="en-US" sz="1400" dirty="0" smtClean="0">
                <a:latin typeface="Consolas" panose="020B0609020204030204" charset="0"/>
              </a:rPr>
              <a:t>) </a:t>
            </a:r>
            <a:r>
              <a:rPr lang="zh-CN" altLang="en-US" sz="1400" dirty="0">
                <a:latin typeface="Consolas" panose="020B0609020204030204" charset="0"/>
              </a:rPr>
              <a:t>as </a:t>
            </a:r>
            <a:r>
              <a:rPr lang="zh-CN" altLang="en-US" sz="1400" dirty="0" smtClean="0">
                <a:latin typeface="Consolas" panose="020B0609020204030204" charset="0"/>
              </a:rPr>
              <a:t>fp</a:t>
            </a:r>
            <a:r>
              <a:rPr lang="en-US" altLang="zh-CN" sz="1400" dirty="0" smtClean="0">
                <a:latin typeface="Consolas" panose="020B0609020204030204" charset="0"/>
              </a:rPr>
              <a:t>:</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ym typeface="+mn-ea"/>
              </a:rPr>
              <a:t>9.5  Excel与Word文件操作案例</a:t>
            </a:r>
            <a:endParaRPr lang="en-US"/>
          </a:p>
        </p:txBody>
      </p:sp>
      <p:sp>
        <p:nvSpPr>
          <p:cNvPr id="3" name="Content Placeholder 2"/>
          <p:cNvSpPr>
            <a:spLocks noGrp="1"/>
          </p:cNvSpPr>
          <p:nvPr>
            <p:ph idx="1"/>
          </p:nvPr>
        </p:nvSpPr>
        <p:spPr/>
        <p:txBody>
          <a:bodyPr>
            <a:normAutofit/>
          </a:bodyPr>
          <a:lstStyle/>
          <a:p>
            <a:pPr indent="-228600" fontAlgn="auto">
              <a:lnSpc>
                <a:spcPct val="100000"/>
              </a:lnSpc>
              <a:spcBef>
                <a:spcPts val="0"/>
              </a:spcBef>
            </a:pPr>
            <a:r>
              <a:rPr lang="en-US" sz="2400" b="1" dirty="0"/>
              <a:t>例9-13</a:t>
            </a:r>
            <a:r>
              <a:rPr lang="en-US" sz="2400" dirty="0"/>
              <a:t>  </a:t>
            </a:r>
            <a:r>
              <a:rPr lang="en-US" sz="2400" dirty="0" err="1"/>
              <a:t>输出Excel文件中单元格中公式计算结果</a:t>
            </a:r>
            <a:r>
              <a:rPr lang="en-US" sz="2400" dirty="0"/>
              <a:t>。</a:t>
            </a:r>
          </a:p>
          <a:p>
            <a:pPr marL="0" indent="0" fontAlgn="auto">
              <a:lnSpc>
                <a:spcPct val="100000"/>
              </a:lnSpc>
              <a:spcBef>
                <a:spcPts val="0"/>
              </a:spcBef>
              <a:buNone/>
            </a:pPr>
            <a:endParaRPr lang="en-US" dirty="0"/>
          </a:p>
          <a:p>
            <a:pPr marL="0" indent="0" fontAlgn="auto">
              <a:lnSpc>
                <a:spcPct val="100000"/>
              </a:lnSpc>
              <a:spcBef>
                <a:spcPts val="0"/>
              </a:spcBef>
              <a:buNone/>
            </a:pPr>
            <a:r>
              <a:rPr lang="en-US" sz="2000" dirty="0">
                <a:latin typeface="Consolas" panose="020B0609020204030204" charset="0"/>
              </a:rPr>
              <a:t>import </a:t>
            </a:r>
            <a:r>
              <a:rPr lang="en-US" sz="2000" dirty="0" err="1">
                <a:latin typeface="Consolas" panose="020B0609020204030204" charset="0"/>
              </a:rPr>
              <a:t>openpyxl</a:t>
            </a:r>
            <a:endParaRPr lang="en-US" sz="2000" dirty="0">
              <a:latin typeface="Consolas" panose="020B0609020204030204" charset="0"/>
            </a:endParaRPr>
          </a:p>
          <a:p>
            <a:pPr marL="0" indent="0" fontAlgn="auto">
              <a:lnSpc>
                <a:spcPct val="100000"/>
              </a:lnSpc>
              <a:spcBef>
                <a:spcPts val="0"/>
              </a:spcBef>
              <a:buNone/>
            </a:pPr>
            <a:endParaRPr lang="en-US" sz="2000" dirty="0">
              <a:latin typeface="Consolas" panose="020B0609020204030204" charset="0"/>
            </a:endParaRPr>
          </a:p>
          <a:p>
            <a:pPr marL="0" indent="0" fontAlgn="auto">
              <a:lnSpc>
                <a:spcPct val="100000"/>
              </a:lnSpc>
              <a:spcBef>
                <a:spcPts val="0"/>
              </a:spcBef>
              <a:buNone/>
            </a:pPr>
            <a:r>
              <a:rPr lang="en-US" sz="2000" dirty="0">
                <a:latin typeface="Consolas" panose="020B0609020204030204" charset="0"/>
              </a:rPr>
              <a:t>#</a:t>
            </a:r>
            <a:r>
              <a:rPr lang="en-US" sz="2000" dirty="0" err="1">
                <a:latin typeface="Consolas" panose="020B0609020204030204" charset="0"/>
              </a:rPr>
              <a:t>打开Excel文件</a:t>
            </a:r>
            <a:endParaRPr lang="en-US" sz="2000" dirty="0">
              <a:latin typeface="Consolas" panose="020B0609020204030204" charset="0"/>
            </a:endParaRPr>
          </a:p>
          <a:p>
            <a:pPr marL="0" indent="0" fontAlgn="auto">
              <a:lnSpc>
                <a:spcPct val="100000"/>
              </a:lnSpc>
              <a:spcBef>
                <a:spcPts val="0"/>
              </a:spcBef>
              <a:buNone/>
            </a:pPr>
            <a:r>
              <a:rPr lang="en-US" sz="2000" dirty="0" err="1">
                <a:latin typeface="Consolas" panose="020B0609020204030204" charset="0"/>
              </a:rPr>
              <a:t>wb</a:t>
            </a:r>
            <a:r>
              <a:rPr lang="en-US" sz="2000" dirty="0">
                <a:latin typeface="Consolas" panose="020B0609020204030204" charset="0"/>
              </a:rPr>
              <a:t> = </a:t>
            </a:r>
            <a:r>
              <a:rPr lang="en-US" sz="2000" dirty="0" err="1">
                <a:latin typeface="Consolas" panose="020B0609020204030204" charset="0"/>
              </a:rPr>
              <a:t>openpyxl.load_workbook</a:t>
            </a:r>
            <a:r>
              <a:rPr lang="en-US" sz="2000" dirty="0">
                <a:latin typeface="Consolas" panose="020B0609020204030204" charset="0"/>
              </a:rPr>
              <a:t>('data.xlsx', </a:t>
            </a:r>
            <a:r>
              <a:rPr lang="en-US" sz="2000" dirty="0" err="1">
                <a:latin typeface="Consolas" panose="020B0609020204030204" charset="0"/>
              </a:rPr>
              <a:t>data_only</a:t>
            </a:r>
            <a:r>
              <a:rPr lang="en-US" sz="2000" dirty="0">
                <a:latin typeface="Consolas" panose="020B0609020204030204" charset="0"/>
              </a:rPr>
              <a:t>=True)</a:t>
            </a:r>
          </a:p>
          <a:p>
            <a:pPr marL="0" indent="0" fontAlgn="auto">
              <a:lnSpc>
                <a:spcPct val="100000"/>
              </a:lnSpc>
              <a:spcBef>
                <a:spcPts val="0"/>
              </a:spcBef>
              <a:buNone/>
            </a:pPr>
            <a:endParaRPr lang="en-US" sz="2000" dirty="0">
              <a:latin typeface="Consolas" panose="020B0609020204030204" charset="0"/>
            </a:endParaRPr>
          </a:p>
          <a:p>
            <a:pPr marL="0" indent="0" fontAlgn="auto">
              <a:lnSpc>
                <a:spcPct val="100000"/>
              </a:lnSpc>
              <a:spcBef>
                <a:spcPts val="0"/>
              </a:spcBef>
              <a:buNone/>
            </a:pPr>
            <a:r>
              <a:rPr lang="en-US" sz="2000" dirty="0">
                <a:latin typeface="Consolas" panose="020B0609020204030204" charset="0"/>
              </a:rPr>
              <a:t>#</a:t>
            </a:r>
            <a:r>
              <a:rPr lang="en-US" sz="2000" dirty="0" err="1">
                <a:latin typeface="Consolas" panose="020B0609020204030204" charset="0"/>
              </a:rPr>
              <a:t>获取WorkSheet</a:t>
            </a:r>
            <a:endParaRPr lang="en-US" sz="2000" dirty="0">
              <a:latin typeface="Consolas" panose="020B0609020204030204" charset="0"/>
            </a:endParaRPr>
          </a:p>
          <a:p>
            <a:pPr marL="0" indent="0" fontAlgn="auto">
              <a:lnSpc>
                <a:spcPct val="100000"/>
              </a:lnSpc>
              <a:spcBef>
                <a:spcPts val="0"/>
              </a:spcBef>
              <a:buNone/>
            </a:pPr>
            <a:r>
              <a:rPr lang="en-US" sz="2000" dirty="0" err="1">
                <a:latin typeface="Consolas" panose="020B0609020204030204" charset="0"/>
              </a:rPr>
              <a:t>ws</a:t>
            </a:r>
            <a:r>
              <a:rPr lang="en-US" sz="2000" dirty="0">
                <a:latin typeface="Consolas" panose="020B0609020204030204" charset="0"/>
              </a:rPr>
              <a:t> = </a:t>
            </a:r>
            <a:r>
              <a:rPr lang="en-US" sz="2000" dirty="0" err="1">
                <a:latin typeface="Consolas" panose="020B0609020204030204" charset="0"/>
              </a:rPr>
              <a:t>wb.worksheets</a:t>
            </a:r>
            <a:r>
              <a:rPr lang="en-US" sz="2000" dirty="0">
                <a:latin typeface="Consolas" panose="020B0609020204030204" charset="0"/>
              </a:rPr>
              <a:t>[1]</a:t>
            </a:r>
          </a:p>
          <a:p>
            <a:pPr marL="0" indent="0" fontAlgn="auto">
              <a:lnSpc>
                <a:spcPct val="100000"/>
              </a:lnSpc>
              <a:spcBef>
                <a:spcPts val="0"/>
              </a:spcBef>
              <a:buNone/>
            </a:pPr>
            <a:endParaRPr lang="en-US" sz="2000" dirty="0">
              <a:latin typeface="Consolas" panose="020B0609020204030204" charset="0"/>
            </a:endParaRPr>
          </a:p>
          <a:p>
            <a:pPr marL="0" indent="0" fontAlgn="auto">
              <a:lnSpc>
                <a:spcPct val="100000"/>
              </a:lnSpc>
              <a:spcBef>
                <a:spcPts val="0"/>
              </a:spcBef>
              <a:buNone/>
            </a:pPr>
            <a:r>
              <a:rPr lang="en-US" sz="2000" dirty="0">
                <a:latin typeface="Consolas" panose="020B0609020204030204" charset="0"/>
              </a:rPr>
              <a:t>#遍历Excel文件所有行，假设下标为3的列中是公式</a:t>
            </a:r>
          </a:p>
          <a:p>
            <a:pPr marL="0" indent="0" fontAlgn="auto">
              <a:lnSpc>
                <a:spcPct val="100000"/>
              </a:lnSpc>
              <a:spcBef>
                <a:spcPts val="0"/>
              </a:spcBef>
              <a:buNone/>
            </a:pPr>
            <a:r>
              <a:rPr lang="en-US" sz="2000" dirty="0">
                <a:latin typeface="Consolas" panose="020B0609020204030204" charset="0"/>
              </a:rPr>
              <a:t>for row in </a:t>
            </a:r>
            <a:r>
              <a:rPr lang="en-US" sz="2000" dirty="0" err="1">
                <a:latin typeface="Consolas" panose="020B0609020204030204" charset="0"/>
              </a:rPr>
              <a:t>ws.rows</a:t>
            </a:r>
            <a:r>
              <a:rPr lang="en-US" sz="2000" dirty="0">
                <a:latin typeface="Consolas" panose="020B0609020204030204" charset="0"/>
              </a:rPr>
              <a:t>:</a:t>
            </a:r>
          </a:p>
          <a:p>
            <a:pPr marL="0" indent="0" fontAlgn="auto">
              <a:lnSpc>
                <a:spcPct val="100000"/>
              </a:lnSpc>
              <a:spcBef>
                <a:spcPts val="0"/>
              </a:spcBef>
              <a:buNone/>
            </a:pPr>
            <a:r>
              <a:rPr lang="en-US" sz="2000" dirty="0">
                <a:latin typeface="Consolas" panose="020B0609020204030204" charset="0"/>
              </a:rPr>
              <a:t>    print(row[3].value)</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9.5  Excel与Word文件操作案例</a:t>
            </a:r>
            <a:endParaRPr lang="zh-CN" altLang="en-US"/>
          </a:p>
        </p:txBody>
      </p:sp>
      <p:sp>
        <p:nvSpPr>
          <p:cNvPr id="3" name="内容占位符 2"/>
          <p:cNvSpPr>
            <a:spLocks noGrp="1"/>
          </p:cNvSpPr>
          <p:nvPr>
            <p:ph idx="1"/>
          </p:nvPr>
        </p:nvSpPr>
        <p:spPr>
          <a:xfrm>
            <a:off x="838200" y="1321435"/>
            <a:ext cx="10931525" cy="5194300"/>
          </a:xfrm>
        </p:spPr>
        <p:txBody>
          <a:bodyPr>
            <a:normAutofit fontScale="97500" lnSpcReduction="10000"/>
          </a:bodyPr>
          <a:lstStyle/>
          <a:p>
            <a:pPr fontAlgn="auto">
              <a:lnSpc>
                <a:spcPct val="100000"/>
              </a:lnSpc>
              <a:spcBef>
                <a:spcPts val="0"/>
              </a:spcBef>
            </a:pPr>
            <a:r>
              <a:rPr lang="zh-CN" altLang="en-US" sz="2400" b="1" dirty="0"/>
              <a:t>示例9-</a:t>
            </a:r>
            <a:r>
              <a:rPr lang="en-US" altLang="zh-CN" sz="2400" b="1" dirty="0"/>
              <a:t>14</a:t>
            </a:r>
            <a:r>
              <a:rPr lang="en-US" altLang="zh-CN" sz="2400" dirty="0"/>
              <a:t> </a:t>
            </a:r>
            <a:r>
              <a:rPr lang="zh-CN" altLang="en-US" sz="2400" dirty="0"/>
              <a:t>   检查word文档的连续重复字。在word文档中，经常会由于键盘操作不小心而使得文档中出现连续的重复字，例如“用户的的资料”或“需要需要用户输入”之类的情况。本例使用扩展库python-docx对word文档进行检查并提示类似的重复汉字。</a:t>
            </a:r>
          </a:p>
          <a:p>
            <a:pPr marL="0" indent="0" fontAlgn="auto">
              <a:lnSpc>
                <a:spcPct val="100000"/>
              </a:lnSpc>
              <a:spcBef>
                <a:spcPts val="0"/>
              </a:spcBef>
              <a:buNone/>
            </a:pPr>
            <a:endParaRPr lang="zh-CN" altLang="en-US" sz="2000" dirty="0">
              <a:latin typeface="Consolas" panose="020B0609020204030204" charset="0"/>
            </a:endParaRPr>
          </a:p>
          <a:p>
            <a:pPr marL="0" indent="0" fontAlgn="auto">
              <a:lnSpc>
                <a:spcPct val="100000"/>
              </a:lnSpc>
              <a:spcBef>
                <a:spcPts val="0"/>
              </a:spcBef>
              <a:buNone/>
            </a:pPr>
            <a:r>
              <a:rPr lang="zh-CN" altLang="en-US" sz="2000" dirty="0">
                <a:latin typeface="Consolas" panose="020B0609020204030204" charset="0"/>
              </a:rPr>
              <a:t>from docx import Document</a:t>
            </a:r>
          </a:p>
          <a:p>
            <a:pPr marL="0" indent="0" fontAlgn="auto">
              <a:lnSpc>
                <a:spcPct val="100000"/>
              </a:lnSpc>
              <a:spcBef>
                <a:spcPts val="0"/>
              </a:spcBef>
              <a:buNone/>
            </a:pPr>
            <a:endParaRPr lang="zh-CN" altLang="en-US" sz="2000" dirty="0">
              <a:latin typeface="Consolas" panose="020B0609020204030204" charset="0"/>
            </a:endParaRPr>
          </a:p>
          <a:p>
            <a:pPr marL="0" indent="0" fontAlgn="auto">
              <a:lnSpc>
                <a:spcPct val="100000"/>
              </a:lnSpc>
              <a:spcBef>
                <a:spcPts val="0"/>
              </a:spcBef>
              <a:buNone/>
            </a:pPr>
            <a:r>
              <a:rPr lang="zh-CN" altLang="en-US" sz="2000" dirty="0">
                <a:latin typeface="Consolas" panose="020B0609020204030204" charset="0"/>
              </a:rPr>
              <a:t>doc = Document('《Python程序设计开发宝典》.docx')</a:t>
            </a:r>
          </a:p>
          <a:p>
            <a:pPr marL="0" indent="0" fontAlgn="auto">
              <a:lnSpc>
                <a:spcPct val="100000"/>
              </a:lnSpc>
              <a:spcBef>
                <a:spcPts val="0"/>
              </a:spcBef>
              <a:buNone/>
            </a:pPr>
            <a:endParaRPr lang="zh-CN" altLang="en-US" sz="2000" dirty="0">
              <a:latin typeface="Consolas" panose="020B0609020204030204" charset="0"/>
            </a:endParaRPr>
          </a:p>
          <a:p>
            <a:pPr marL="0" indent="0" fontAlgn="auto">
              <a:lnSpc>
                <a:spcPct val="100000"/>
              </a:lnSpc>
              <a:spcBef>
                <a:spcPts val="0"/>
              </a:spcBef>
              <a:buNone/>
            </a:pPr>
            <a:r>
              <a:rPr lang="zh-CN" altLang="en-US" sz="2000" dirty="0">
                <a:latin typeface="Consolas" panose="020B0609020204030204" charset="0"/>
              </a:rPr>
              <a:t>contents = </a:t>
            </a:r>
            <a:r>
              <a:rPr lang="zh-CN" altLang="en-US" sz="2000" dirty="0" smtClean="0">
                <a:latin typeface="Consolas" panose="020B0609020204030204" charset="0"/>
              </a:rPr>
              <a:t>‘’.</a:t>
            </a:r>
            <a:r>
              <a:rPr lang="zh-CN" altLang="en-US" sz="2000" dirty="0">
                <a:latin typeface="Consolas" panose="020B0609020204030204" charset="0"/>
              </a:rPr>
              <a:t>join((p.text for p in doc.paragraphs</a:t>
            </a:r>
            <a:r>
              <a:rPr lang="zh-CN" altLang="en-US" sz="2000" dirty="0" smtClean="0">
                <a:latin typeface="Consolas" panose="020B0609020204030204" charset="0"/>
              </a:rPr>
              <a:t>)) </a:t>
            </a:r>
            <a:r>
              <a:rPr lang="en-US" altLang="zh-CN" sz="2000" dirty="0" smtClean="0">
                <a:latin typeface="Consolas" panose="020B0609020204030204" charset="0"/>
              </a:rPr>
              <a:t>#</a:t>
            </a:r>
            <a:r>
              <a:rPr lang="zh-CN" altLang="en-US" sz="2000" dirty="0" smtClean="0">
                <a:latin typeface="Consolas" panose="020B0609020204030204" charset="0"/>
              </a:rPr>
              <a:t>连接成一个长串</a:t>
            </a:r>
            <a:endParaRPr lang="zh-CN" altLang="en-US" sz="2000" dirty="0">
              <a:latin typeface="Consolas" panose="020B0609020204030204" charset="0"/>
            </a:endParaRPr>
          </a:p>
          <a:p>
            <a:pPr marL="0" indent="0" fontAlgn="auto">
              <a:lnSpc>
                <a:spcPct val="100000"/>
              </a:lnSpc>
              <a:spcBef>
                <a:spcPts val="0"/>
              </a:spcBef>
              <a:buNone/>
            </a:pPr>
            <a:r>
              <a:rPr lang="zh-CN" altLang="en-US" sz="2000" dirty="0">
                <a:latin typeface="Consolas" panose="020B0609020204030204" charset="0"/>
              </a:rPr>
              <a:t>words = </a:t>
            </a:r>
            <a:r>
              <a:rPr lang="zh-CN" altLang="en-US" sz="2000" dirty="0" smtClean="0">
                <a:latin typeface="Consolas" panose="020B0609020204030204" charset="0"/>
              </a:rPr>
              <a:t>[] </a:t>
            </a:r>
            <a:r>
              <a:rPr lang="en-US" altLang="zh-CN" sz="2000" dirty="0" smtClean="0">
                <a:latin typeface="Consolas" panose="020B0609020204030204" charset="0"/>
              </a:rPr>
              <a:t>#</a:t>
            </a:r>
            <a:r>
              <a:rPr lang="zh-CN" altLang="en-US" sz="2000" dirty="0" smtClean="0">
                <a:latin typeface="Consolas" panose="020B0609020204030204" charset="0"/>
              </a:rPr>
              <a:t>存储可疑串</a:t>
            </a:r>
            <a:endParaRPr lang="zh-CN" altLang="en-US" sz="2000" dirty="0">
              <a:latin typeface="Consolas" panose="020B0609020204030204" charset="0"/>
            </a:endParaRPr>
          </a:p>
          <a:p>
            <a:pPr marL="0" indent="0" fontAlgn="auto">
              <a:lnSpc>
                <a:spcPct val="100000"/>
              </a:lnSpc>
              <a:spcBef>
                <a:spcPts val="0"/>
              </a:spcBef>
              <a:buNone/>
            </a:pPr>
            <a:r>
              <a:rPr lang="zh-CN" altLang="en-US" sz="2000" dirty="0">
                <a:latin typeface="Consolas" panose="020B0609020204030204" charset="0"/>
              </a:rPr>
              <a:t>for index, ch in enumerate(contents[:-2])</a:t>
            </a:r>
            <a:r>
              <a:rPr lang="zh-CN" altLang="en-US" sz="2000" dirty="0" smtClean="0">
                <a:latin typeface="Consolas" panose="020B0609020204030204" charset="0"/>
              </a:rPr>
              <a:t>:</a:t>
            </a:r>
            <a:r>
              <a:rPr lang="en-US" altLang="zh-CN" sz="2000" dirty="0" smtClean="0">
                <a:latin typeface="Consolas" panose="020B0609020204030204" charset="0"/>
              </a:rPr>
              <a:t>#</a:t>
            </a:r>
            <a:endParaRPr lang="zh-CN" altLang="en-US" sz="2000" dirty="0">
              <a:latin typeface="Consolas" panose="020B0609020204030204" charset="0"/>
            </a:endParaRPr>
          </a:p>
          <a:p>
            <a:pPr marL="0" indent="0" fontAlgn="auto">
              <a:lnSpc>
                <a:spcPct val="100000"/>
              </a:lnSpc>
              <a:spcBef>
                <a:spcPts val="0"/>
              </a:spcBef>
              <a:buNone/>
            </a:pPr>
            <a:r>
              <a:rPr lang="zh-CN" altLang="en-US" sz="2000" dirty="0">
                <a:latin typeface="Consolas" panose="020B0609020204030204" charset="0"/>
              </a:rPr>
              <a:t>    if ch==contents[index+1] or ch==contents[index+2]</a:t>
            </a:r>
            <a:r>
              <a:rPr lang="zh-CN" altLang="en-US" sz="2000" dirty="0" smtClean="0">
                <a:latin typeface="Consolas" panose="020B0609020204030204" charset="0"/>
              </a:rPr>
              <a:t>: </a:t>
            </a:r>
            <a:r>
              <a:rPr lang="en-US" altLang="zh-CN" sz="2000" dirty="0" smtClean="0">
                <a:latin typeface="Consolas" panose="020B0609020204030204" charset="0"/>
              </a:rPr>
              <a:t>#</a:t>
            </a:r>
            <a:r>
              <a:rPr lang="zh-CN" altLang="en-US" sz="2000" dirty="0" smtClean="0">
                <a:latin typeface="Consolas" panose="020B0609020204030204" charset="0"/>
              </a:rPr>
              <a:t>第一个或第三个相同</a:t>
            </a:r>
            <a:endParaRPr lang="zh-CN" altLang="en-US" sz="2000" dirty="0">
              <a:latin typeface="Consolas" panose="020B0609020204030204" charset="0"/>
            </a:endParaRPr>
          </a:p>
          <a:p>
            <a:pPr marL="0" indent="0" fontAlgn="auto">
              <a:lnSpc>
                <a:spcPct val="100000"/>
              </a:lnSpc>
              <a:spcBef>
                <a:spcPts val="0"/>
              </a:spcBef>
              <a:buNone/>
            </a:pPr>
            <a:r>
              <a:rPr lang="zh-CN" altLang="en-US" sz="2000" dirty="0">
                <a:latin typeface="Consolas" panose="020B0609020204030204" charset="0"/>
              </a:rPr>
              <a:t>        word = contents[index:index+3]</a:t>
            </a:r>
          </a:p>
          <a:p>
            <a:pPr marL="0" indent="0" fontAlgn="auto">
              <a:lnSpc>
                <a:spcPct val="100000"/>
              </a:lnSpc>
              <a:spcBef>
                <a:spcPts val="0"/>
              </a:spcBef>
              <a:buNone/>
            </a:pPr>
            <a:r>
              <a:rPr lang="zh-CN" altLang="en-US" sz="2000" dirty="0">
                <a:latin typeface="Consolas" panose="020B0609020204030204" charset="0"/>
              </a:rPr>
              <a:t>        if word not in words:</a:t>
            </a:r>
          </a:p>
          <a:p>
            <a:pPr marL="0" indent="0" fontAlgn="auto">
              <a:lnSpc>
                <a:spcPct val="100000"/>
              </a:lnSpc>
              <a:spcBef>
                <a:spcPts val="0"/>
              </a:spcBef>
              <a:buNone/>
            </a:pPr>
            <a:r>
              <a:rPr lang="zh-CN" altLang="en-US" sz="2000" dirty="0">
                <a:latin typeface="Consolas" panose="020B0609020204030204" charset="0"/>
              </a:rPr>
              <a:t>            words.append(word)</a:t>
            </a:r>
          </a:p>
          <a:p>
            <a:pPr marL="0" indent="0" fontAlgn="auto">
              <a:lnSpc>
                <a:spcPct val="100000"/>
              </a:lnSpc>
              <a:spcBef>
                <a:spcPts val="0"/>
              </a:spcBef>
              <a:buNone/>
            </a:pPr>
            <a:r>
              <a:rPr lang="zh-CN" altLang="en-US" sz="2000" dirty="0">
                <a:latin typeface="Consolas" panose="020B0609020204030204" charset="0"/>
              </a:rPr>
              <a:t>            print(word)</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9.5  Excel与Word文件操作案例</a:t>
            </a:r>
            <a:endParaRPr lang="zh-CN" altLang="en-US"/>
          </a:p>
        </p:txBody>
      </p:sp>
      <p:sp>
        <p:nvSpPr>
          <p:cNvPr id="3" name="内容占位符 2"/>
          <p:cNvSpPr>
            <a:spLocks noGrp="1"/>
          </p:cNvSpPr>
          <p:nvPr>
            <p:ph idx="1"/>
          </p:nvPr>
        </p:nvSpPr>
        <p:spPr>
          <a:xfrm>
            <a:off x="838200" y="1321435"/>
            <a:ext cx="10515600" cy="5399405"/>
          </a:xfrm>
        </p:spPr>
        <p:txBody>
          <a:bodyPr>
            <a:normAutofit fontScale="92500" lnSpcReduction="10000"/>
          </a:bodyPr>
          <a:lstStyle/>
          <a:p>
            <a:pPr fontAlgn="auto">
              <a:lnSpc>
                <a:spcPct val="100000"/>
              </a:lnSpc>
              <a:spcBef>
                <a:spcPts val="0"/>
              </a:spcBef>
            </a:pPr>
            <a:r>
              <a:rPr lang="zh-CN" altLang="en-US" b="1" dirty="0"/>
              <a:t>示例9-</a:t>
            </a:r>
            <a:r>
              <a:rPr lang="en-US" altLang="zh-CN" b="1" dirty="0"/>
              <a:t>15</a:t>
            </a:r>
            <a:r>
              <a:rPr lang="zh-CN" altLang="en-US" dirty="0"/>
              <a:t>   提取docx文档中例题、插图和表格清单。</a:t>
            </a:r>
          </a:p>
          <a:p>
            <a:pPr marL="0" indent="0" fontAlgn="auto">
              <a:lnSpc>
                <a:spcPct val="100000"/>
              </a:lnSpc>
              <a:spcBef>
                <a:spcPts val="0"/>
              </a:spcBef>
              <a:buNone/>
            </a:pPr>
            <a:endParaRPr lang="zh-CN" altLang="en-US" sz="1800" dirty="0">
              <a:latin typeface="Consolas" panose="020B0609020204030204" charset="0"/>
            </a:endParaRPr>
          </a:p>
          <a:p>
            <a:pPr marL="0" indent="0" fontAlgn="auto">
              <a:lnSpc>
                <a:spcPct val="100000"/>
              </a:lnSpc>
              <a:spcBef>
                <a:spcPts val="0"/>
              </a:spcBef>
              <a:buNone/>
            </a:pPr>
            <a:r>
              <a:rPr lang="zh-CN" altLang="en-US" sz="1800" dirty="0">
                <a:latin typeface="Consolas" panose="020B0609020204030204" charset="0"/>
              </a:rPr>
              <a:t>from docx import Document</a:t>
            </a:r>
          </a:p>
          <a:p>
            <a:pPr marL="0" indent="0" fontAlgn="auto">
              <a:lnSpc>
                <a:spcPct val="100000"/>
              </a:lnSpc>
              <a:spcBef>
                <a:spcPts val="0"/>
              </a:spcBef>
              <a:buNone/>
            </a:pPr>
            <a:r>
              <a:rPr lang="zh-CN" altLang="en-US" sz="1800" dirty="0">
                <a:latin typeface="Consolas" panose="020B0609020204030204" charset="0"/>
              </a:rPr>
              <a:t>import re</a:t>
            </a:r>
          </a:p>
          <a:p>
            <a:pPr marL="0" indent="0" fontAlgn="auto">
              <a:lnSpc>
                <a:spcPct val="100000"/>
              </a:lnSpc>
              <a:spcBef>
                <a:spcPts val="0"/>
              </a:spcBef>
              <a:buNone/>
            </a:pPr>
            <a:endParaRPr lang="zh-CN" altLang="en-US" sz="1800" dirty="0">
              <a:latin typeface="Consolas" panose="020B0609020204030204" charset="0"/>
            </a:endParaRPr>
          </a:p>
          <a:p>
            <a:pPr marL="0" indent="0" fontAlgn="auto">
              <a:lnSpc>
                <a:spcPct val="100000"/>
              </a:lnSpc>
              <a:spcBef>
                <a:spcPts val="0"/>
              </a:spcBef>
              <a:buNone/>
            </a:pPr>
            <a:r>
              <a:rPr lang="zh-CN" altLang="en-US" sz="1800" dirty="0">
                <a:latin typeface="Consolas" panose="020B0609020204030204" charset="0"/>
              </a:rPr>
              <a:t>result = {'li':[], 'fig':[], 'tab':[]}</a:t>
            </a:r>
          </a:p>
          <a:p>
            <a:pPr marL="0" indent="0" fontAlgn="auto">
              <a:lnSpc>
                <a:spcPct val="100000"/>
              </a:lnSpc>
              <a:spcBef>
                <a:spcPts val="0"/>
              </a:spcBef>
              <a:buNone/>
            </a:pPr>
            <a:r>
              <a:rPr lang="zh-CN" altLang="en-US" sz="1800" dirty="0">
                <a:latin typeface="Consolas" panose="020B0609020204030204" charset="0"/>
              </a:rPr>
              <a:t>doc = Document(r'C:\Python可以这样学.docx')</a:t>
            </a:r>
          </a:p>
          <a:p>
            <a:pPr marL="0" indent="0" fontAlgn="auto">
              <a:lnSpc>
                <a:spcPct val="100000"/>
              </a:lnSpc>
              <a:spcBef>
                <a:spcPts val="0"/>
              </a:spcBef>
              <a:buNone/>
            </a:pPr>
            <a:endParaRPr lang="zh-CN" altLang="en-US" sz="1800" dirty="0">
              <a:latin typeface="Consolas" panose="020B0609020204030204" charset="0"/>
            </a:endParaRPr>
          </a:p>
          <a:p>
            <a:pPr marL="0" indent="0" fontAlgn="auto">
              <a:lnSpc>
                <a:spcPct val="100000"/>
              </a:lnSpc>
              <a:spcBef>
                <a:spcPts val="0"/>
              </a:spcBef>
              <a:buNone/>
            </a:pPr>
            <a:r>
              <a:rPr lang="zh-CN" altLang="en-US" sz="1800" dirty="0">
                <a:latin typeface="Consolas" panose="020B0609020204030204" charset="0"/>
              </a:rPr>
              <a:t>for p in doc.paragraphs:               #遍历文档所有段落</a:t>
            </a:r>
          </a:p>
          <a:p>
            <a:pPr marL="0" indent="0" fontAlgn="auto">
              <a:lnSpc>
                <a:spcPct val="100000"/>
              </a:lnSpc>
              <a:spcBef>
                <a:spcPts val="0"/>
              </a:spcBef>
              <a:buNone/>
            </a:pPr>
            <a:r>
              <a:rPr lang="zh-CN" altLang="en-US" sz="1800" dirty="0">
                <a:latin typeface="Consolas" panose="020B0609020204030204" charset="0"/>
              </a:rPr>
              <a:t>    t = p.text                         #获取每一段的文本</a:t>
            </a:r>
          </a:p>
          <a:p>
            <a:pPr marL="0" indent="0" fontAlgn="auto">
              <a:lnSpc>
                <a:spcPct val="100000"/>
              </a:lnSpc>
              <a:spcBef>
                <a:spcPts val="0"/>
              </a:spcBef>
              <a:buNone/>
            </a:pPr>
            <a:r>
              <a:rPr lang="zh-CN" altLang="en-US" sz="1800" dirty="0">
                <a:latin typeface="Consolas" panose="020B0609020204030204" charset="0"/>
              </a:rPr>
              <a:t>    if re.match('例\d+-\d+ ', t):      #例题</a:t>
            </a:r>
          </a:p>
          <a:p>
            <a:pPr marL="0" indent="0" fontAlgn="auto">
              <a:lnSpc>
                <a:spcPct val="100000"/>
              </a:lnSpc>
              <a:spcBef>
                <a:spcPts val="0"/>
              </a:spcBef>
              <a:buNone/>
            </a:pPr>
            <a:r>
              <a:rPr lang="zh-CN" altLang="en-US" sz="1800" dirty="0">
                <a:latin typeface="Consolas" panose="020B0609020204030204" charset="0"/>
              </a:rPr>
              <a:t>        result['li'].append(t)</a:t>
            </a:r>
          </a:p>
          <a:p>
            <a:pPr marL="0" indent="0" fontAlgn="auto">
              <a:lnSpc>
                <a:spcPct val="100000"/>
              </a:lnSpc>
              <a:spcBef>
                <a:spcPts val="0"/>
              </a:spcBef>
              <a:buNone/>
            </a:pPr>
            <a:r>
              <a:rPr lang="zh-CN" altLang="en-US" sz="1800" dirty="0">
                <a:latin typeface="Consolas" panose="020B0609020204030204" charset="0"/>
              </a:rPr>
              <a:t>    elif re.match('图\d+-\d+ ', t):    #插图</a:t>
            </a:r>
          </a:p>
          <a:p>
            <a:pPr marL="0" indent="0" fontAlgn="auto">
              <a:lnSpc>
                <a:spcPct val="100000"/>
              </a:lnSpc>
              <a:spcBef>
                <a:spcPts val="0"/>
              </a:spcBef>
              <a:buNone/>
            </a:pPr>
            <a:r>
              <a:rPr lang="zh-CN" altLang="en-US" sz="1800" dirty="0">
                <a:latin typeface="Consolas" panose="020B0609020204030204" charset="0"/>
              </a:rPr>
              <a:t>        result['fig'].append(t)</a:t>
            </a:r>
          </a:p>
          <a:p>
            <a:pPr marL="0" indent="0" fontAlgn="auto">
              <a:lnSpc>
                <a:spcPct val="100000"/>
              </a:lnSpc>
              <a:spcBef>
                <a:spcPts val="0"/>
              </a:spcBef>
              <a:buNone/>
            </a:pPr>
            <a:r>
              <a:rPr lang="zh-CN" altLang="en-US" sz="1800" dirty="0">
                <a:latin typeface="Consolas" panose="020B0609020204030204" charset="0"/>
              </a:rPr>
              <a:t>    elif re.match('表\d+-\d+ ', t):    #表格</a:t>
            </a:r>
          </a:p>
          <a:p>
            <a:pPr marL="0" indent="0" fontAlgn="auto">
              <a:lnSpc>
                <a:spcPct val="100000"/>
              </a:lnSpc>
              <a:spcBef>
                <a:spcPts val="0"/>
              </a:spcBef>
              <a:buNone/>
            </a:pPr>
            <a:r>
              <a:rPr lang="zh-CN" altLang="en-US" sz="1800" dirty="0">
                <a:latin typeface="Consolas" panose="020B0609020204030204" charset="0"/>
              </a:rPr>
              <a:t>        result['tab'].append(t)</a:t>
            </a:r>
          </a:p>
          <a:p>
            <a:pPr marL="0" indent="0" fontAlgn="auto">
              <a:lnSpc>
                <a:spcPct val="100000"/>
              </a:lnSpc>
              <a:spcBef>
                <a:spcPts val="0"/>
              </a:spcBef>
              <a:buNone/>
            </a:pPr>
            <a:endParaRPr lang="zh-CN" altLang="en-US" sz="1800" dirty="0">
              <a:latin typeface="Consolas" panose="020B0609020204030204" charset="0"/>
            </a:endParaRPr>
          </a:p>
          <a:p>
            <a:pPr marL="0" indent="0" fontAlgn="auto">
              <a:lnSpc>
                <a:spcPct val="100000"/>
              </a:lnSpc>
              <a:spcBef>
                <a:spcPts val="0"/>
              </a:spcBef>
              <a:buNone/>
            </a:pPr>
            <a:r>
              <a:rPr lang="zh-CN" altLang="en-US" sz="1800" dirty="0">
                <a:latin typeface="Consolas" panose="020B0609020204030204" charset="0"/>
              </a:rPr>
              <a:t>for key in result.keys():              #输出结果</a:t>
            </a:r>
          </a:p>
          <a:p>
            <a:pPr marL="0" indent="0" fontAlgn="auto">
              <a:lnSpc>
                <a:spcPct val="100000"/>
              </a:lnSpc>
              <a:spcBef>
                <a:spcPts val="0"/>
              </a:spcBef>
              <a:buNone/>
            </a:pPr>
            <a:r>
              <a:rPr lang="zh-CN" altLang="en-US" sz="1800" dirty="0">
                <a:latin typeface="Consolas" panose="020B0609020204030204" charset="0"/>
              </a:rPr>
              <a:t>    print('='*30)</a:t>
            </a:r>
          </a:p>
          <a:p>
            <a:pPr marL="0" indent="0" fontAlgn="auto">
              <a:lnSpc>
                <a:spcPct val="100000"/>
              </a:lnSpc>
              <a:spcBef>
                <a:spcPts val="0"/>
              </a:spcBef>
              <a:buNone/>
            </a:pPr>
            <a:r>
              <a:rPr lang="zh-CN" altLang="en-US" sz="1800" dirty="0">
                <a:latin typeface="Consolas" panose="020B0609020204030204" charset="0"/>
              </a:rPr>
              <a:t>    for value in result[key]:</a:t>
            </a:r>
          </a:p>
          <a:p>
            <a:pPr marL="0" indent="0" fontAlgn="auto">
              <a:lnSpc>
                <a:spcPct val="100000"/>
              </a:lnSpc>
              <a:spcBef>
                <a:spcPts val="0"/>
              </a:spcBef>
              <a:buNone/>
            </a:pPr>
            <a:r>
              <a:rPr lang="zh-CN" altLang="en-US" sz="1800" dirty="0">
                <a:latin typeface="Consolas" panose="020B0609020204030204" charset="0"/>
              </a:rPr>
              <a:t>        print(value)</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ym typeface="+mn-ea"/>
              </a:rPr>
              <a:t>9.5  Excel与Word文件操作案例</a:t>
            </a:r>
            <a:endParaRPr lang="en-US"/>
          </a:p>
        </p:txBody>
      </p:sp>
      <p:sp>
        <p:nvSpPr>
          <p:cNvPr id="3" name="Content Placeholder 2"/>
          <p:cNvSpPr>
            <a:spLocks noGrp="1"/>
          </p:cNvSpPr>
          <p:nvPr>
            <p:ph idx="1"/>
          </p:nvPr>
        </p:nvSpPr>
        <p:spPr/>
        <p:txBody>
          <a:bodyPr>
            <a:normAutofit fontScale="97500" lnSpcReduction="10000"/>
          </a:bodyPr>
          <a:lstStyle/>
          <a:p>
            <a:r>
              <a:rPr lang="en-US" sz="2400" b="1" dirty="0"/>
              <a:t>例9-16</a:t>
            </a:r>
            <a:r>
              <a:rPr lang="en-US" sz="2400" dirty="0"/>
              <a:t>  </a:t>
            </a:r>
            <a:r>
              <a:rPr lang="en-US" sz="2400" dirty="0" err="1"/>
              <a:t>查找Word文件中所有红色字体和加粗的文字</a:t>
            </a:r>
            <a:r>
              <a:rPr lang="en-US" sz="2400" dirty="0"/>
              <a:t>。</a:t>
            </a:r>
          </a:p>
          <a:p>
            <a:pPr marL="0" indent="0" fontAlgn="auto">
              <a:lnSpc>
                <a:spcPct val="100000"/>
              </a:lnSpc>
              <a:spcBef>
                <a:spcPts val="0"/>
              </a:spcBef>
              <a:buNone/>
            </a:pPr>
            <a:r>
              <a:rPr lang="en-US" sz="2000" dirty="0">
                <a:latin typeface="Consolas" panose="020B0609020204030204" charset="0"/>
              </a:rPr>
              <a:t>from </a:t>
            </a:r>
            <a:r>
              <a:rPr lang="en-US" sz="2000" dirty="0" err="1">
                <a:latin typeface="Consolas" panose="020B0609020204030204" charset="0"/>
              </a:rPr>
              <a:t>docx</a:t>
            </a:r>
            <a:r>
              <a:rPr lang="en-US" sz="2000" dirty="0">
                <a:latin typeface="Consolas" panose="020B0609020204030204" charset="0"/>
              </a:rPr>
              <a:t> import Document</a:t>
            </a:r>
          </a:p>
          <a:p>
            <a:pPr marL="0" indent="0" fontAlgn="auto">
              <a:lnSpc>
                <a:spcPct val="100000"/>
              </a:lnSpc>
              <a:spcBef>
                <a:spcPts val="0"/>
              </a:spcBef>
              <a:buNone/>
            </a:pPr>
            <a:r>
              <a:rPr lang="en-US" sz="2000" dirty="0">
                <a:latin typeface="Consolas" panose="020B0609020204030204" charset="0"/>
              </a:rPr>
              <a:t>from </a:t>
            </a:r>
            <a:r>
              <a:rPr lang="en-US" sz="2000" dirty="0" err="1">
                <a:latin typeface="Consolas" panose="020B0609020204030204" charset="0"/>
              </a:rPr>
              <a:t>docx.shared</a:t>
            </a:r>
            <a:r>
              <a:rPr lang="en-US" sz="2000" dirty="0">
                <a:latin typeface="Consolas" panose="020B0609020204030204" charset="0"/>
              </a:rPr>
              <a:t> import </a:t>
            </a:r>
            <a:r>
              <a:rPr lang="en-US" sz="2000" dirty="0" err="1">
                <a:latin typeface="Consolas" panose="020B0609020204030204" charset="0"/>
              </a:rPr>
              <a:t>RGBColor</a:t>
            </a:r>
            <a:endParaRPr lang="en-US" sz="2000" dirty="0">
              <a:latin typeface="Consolas" panose="020B0609020204030204" charset="0"/>
            </a:endParaRPr>
          </a:p>
          <a:p>
            <a:pPr marL="0" indent="0" fontAlgn="auto">
              <a:lnSpc>
                <a:spcPct val="100000"/>
              </a:lnSpc>
              <a:spcBef>
                <a:spcPts val="0"/>
              </a:spcBef>
              <a:buNone/>
            </a:pPr>
            <a:endParaRPr lang="en-US" sz="2000" dirty="0">
              <a:latin typeface="Consolas" panose="020B0609020204030204" charset="0"/>
            </a:endParaRPr>
          </a:p>
          <a:p>
            <a:pPr marL="0" indent="0" fontAlgn="auto">
              <a:lnSpc>
                <a:spcPct val="100000"/>
              </a:lnSpc>
              <a:spcBef>
                <a:spcPts val="0"/>
              </a:spcBef>
              <a:buNone/>
            </a:pPr>
            <a:r>
              <a:rPr lang="en-US" sz="2000" dirty="0" err="1">
                <a:latin typeface="Consolas" panose="020B0609020204030204" charset="0"/>
              </a:rPr>
              <a:t>boldText</a:t>
            </a:r>
            <a:r>
              <a:rPr lang="en-US" sz="2000" dirty="0">
                <a:latin typeface="Consolas" panose="020B0609020204030204" charset="0"/>
              </a:rPr>
              <a:t> = []</a:t>
            </a:r>
          </a:p>
          <a:p>
            <a:pPr marL="0" indent="0" fontAlgn="auto">
              <a:lnSpc>
                <a:spcPct val="100000"/>
              </a:lnSpc>
              <a:spcBef>
                <a:spcPts val="0"/>
              </a:spcBef>
              <a:buNone/>
            </a:pPr>
            <a:r>
              <a:rPr lang="en-US" sz="2000" dirty="0" err="1">
                <a:latin typeface="Consolas" panose="020B0609020204030204" charset="0"/>
              </a:rPr>
              <a:t>redText</a:t>
            </a:r>
            <a:r>
              <a:rPr lang="en-US" sz="2000" dirty="0">
                <a:latin typeface="Consolas" panose="020B0609020204030204" charset="0"/>
              </a:rPr>
              <a:t> = []</a:t>
            </a:r>
          </a:p>
          <a:p>
            <a:pPr marL="0" indent="0" fontAlgn="auto">
              <a:lnSpc>
                <a:spcPct val="100000"/>
              </a:lnSpc>
              <a:spcBef>
                <a:spcPts val="0"/>
              </a:spcBef>
              <a:buNone/>
            </a:pPr>
            <a:r>
              <a:rPr lang="en-US" sz="2000" dirty="0">
                <a:latin typeface="Consolas" panose="020B0609020204030204" charset="0"/>
              </a:rPr>
              <a:t>#</a:t>
            </a:r>
            <a:r>
              <a:rPr lang="en-US" sz="2000" dirty="0" err="1">
                <a:latin typeface="Consolas" panose="020B0609020204030204" charset="0"/>
              </a:rPr>
              <a:t>打开Word文件，遍历所有段落</a:t>
            </a:r>
            <a:endParaRPr lang="en-US" sz="2000" dirty="0">
              <a:latin typeface="Consolas" panose="020B0609020204030204" charset="0"/>
            </a:endParaRPr>
          </a:p>
          <a:p>
            <a:pPr marL="0" indent="0" fontAlgn="auto">
              <a:lnSpc>
                <a:spcPct val="100000"/>
              </a:lnSpc>
              <a:spcBef>
                <a:spcPts val="0"/>
              </a:spcBef>
              <a:buNone/>
            </a:pPr>
            <a:r>
              <a:rPr lang="en-US" sz="2000" dirty="0">
                <a:latin typeface="Consolas" panose="020B0609020204030204" charset="0"/>
              </a:rPr>
              <a:t>doc = Document('test.docx')</a:t>
            </a:r>
          </a:p>
          <a:p>
            <a:pPr marL="0" indent="0" fontAlgn="auto">
              <a:lnSpc>
                <a:spcPct val="100000"/>
              </a:lnSpc>
              <a:spcBef>
                <a:spcPts val="0"/>
              </a:spcBef>
              <a:buNone/>
            </a:pPr>
            <a:r>
              <a:rPr lang="en-US" sz="2000" dirty="0">
                <a:latin typeface="Consolas" panose="020B0609020204030204" charset="0"/>
              </a:rPr>
              <a:t>for p in </a:t>
            </a:r>
            <a:r>
              <a:rPr lang="en-US" sz="2000" dirty="0" err="1">
                <a:latin typeface="Consolas" panose="020B0609020204030204" charset="0"/>
              </a:rPr>
              <a:t>doc.paragraphs</a:t>
            </a:r>
            <a:r>
              <a:rPr lang="en-US" sz="2000" dirty="0">
                <a:latin typeface="Consolas" panose="020B0609020204030204" charset="0"/>
              </a:rPr>
              <a:t>:</a:t>
            </a:r>
          </a:p>
          <a:p>
            <a:pPr marL="0" indent="0" fontAlgn="auto">
              <a:lnSpc>
                <a:spcPct val="100000"/>
              </a:lnSpc>
              <a:spcBef>
                <a:spcPts val="0"/>
              </a:spcBef>
              <a:buNone/>
            </a:pPr>
            <a:r>
              <a:rPr lang="en-US" sz="2000" dirty="0">
                <a:latin typeface="Consolas" panose="020B0609020204030204" charset="0"/>
              </a:rPr>
              <a:t>    for r in </a:t>
            </a:r>
            <a:r>
              <a:rPr lang="en-US" sz="2000" dirty="0" err="1">
                <a:latin typeface="Consolas" panose="020B0609020204030204" charset="0"/>
              </a:rPr>
              <a:t>p.runs</a:t>
            </a:r>
            <a:r>
              <a:rPr lang="en-US" sz="2000" dirty="0">
                <a:latin typeface="Consolas" panose="020B0609020204030204" charset="0"/>
              </a:rPr>
              <a:t>:</a:t>
            </a:r>
          </a:p>
          <a:p>
            <a:pPr marL="0" indent="0" fontAlgn="auto">
              <a:lnSpc>
                <a:spcPct val="100000"/>
              </a:lnSpc>
              <a:spcBef>
                <a:spcPts val="0"/>
              </a:spcBef>
              <a:buNone/>
            </a:pPr>
            <a:r>
              <a:rPr lang="en-US" sz="2000" dirty="0">
                <a:latin typeface="Consolas" panose="020B0609020204030204" charset="0"/>
              </a:rPr>
              <a:t>        #</a:t>
            </a:r>
            <a:r>
              <a:rPr lang="en-US" sz="2000" dirty="0" err="1">
                <a:latin typeface="Consolas" panose="020B0609020204030204" charset="0"/>
              </a:rPr>
              <a:t>加粗字体</a:t>
            </a:r>
            <a:endParaRPr lang="en-US" sz="2000" dirty="0">
              <a:latin typeface="Consolas" panose="020B0609020204030204" charset="0"/>
            </a:endParaRPr>
          </a:p>
          <a:p>
            <a:pPr marL="0" indent="0" fontAlgn="auto">
              <a:lnSpc>
                <a:spcPct val="100000"/>
              </a:lnSpc>
              <a:spcBef>
                <a:spcPts val="0"/>
              </a:spcBef>
              <a:buNone/>
            </a:pPr>
            <a:r>
              <a:rPr lang="en-US" sz="2000" dirty="0">
                <a:latin typeface="Consolas" panose="020B0609020204030204" charset="0"/>
              </a:rPr>
              <a:t>        if </a:t>
            </a:r>
            <a:r>
              <a:rPr lang="en-US" sz="2000" dirty="0" err="1">
                <a:latin typeface="Consolas" panose="020B0609020204030204" charset="0"/>
              </a:rPr>
              <a:t>r.bold</a:t>
            </a:r>
            <a:r>
              <a:rPr lang="en-US" sz="2000" dirty="0">
                <a:latin typeface="Consolas" panose="020B0609020204030204" charset="0"/>
              </a:rPr>
              <a:t>:</a:t>
            </a:r>
          </a:p>
          <a:p>
            <a:pPr marL="0" indent="0" fontAlgn="auto">
              <a:lnSpc>
                <a:spcPct val="100000"/>
              </a:lnSpc>
              <a:spcBef>
                <a:spcPts val="0"/>
              </a:spcBef>
              <a:buNone/>
            </a:pPr>
            <a:r>
              <a:rPr lang="en-US" sz="2000" dirty="0">
                <a:latin typeface="Consolas" panose="020B0609020204030204" charset="0"/>
              </a:rPr>
              <a:t>            </a:t>
            </a:r>
            <a:r>
              <a:rPr lang="en-US" sz="2000" dirty="0" err="1">
                <a:latin typeface="Consolas" panose="020B0609020204030204" charset="0"/>
              </a:rPr>
              <a:t>boldText.append</a:t>
            </a:r>
            <a:r>
              <a:rPr lang="en-US" sz="2000" dirty="0">
                <a:latin typeface="Consolas" panose="020B0609020204030204" charset="0"/>
              </a:rPr>
              <a:t>(</a:t>
            </a:r>
            <a:r>
              <a:rPr lang="en-US" sz="2000" dirty="0" err="1">
                <a:latin typeface="Consolas" panose="020B0609020204030204" charset="0"/>
              </a:rPr>
              <a:t>r.text</a:t>
            </a:r>
            <a:r>
              <a:rPr lang="en-US" sz="2000" dirty="0">
                <a:latin typeface="Consolas" panose="020B0609020204030204" charset="0"/>
              </a:rPr>
              <a:t>)</a:t>
            </a:r>
          </a:p>
          <a:p>
            <a:pPr marL="0" indent="0" fontAlgn="auto">
              <a:lnSpc>
                <a:spcPct val="100000"/>
              </a:lnSpc>
              <a:spcBef>
                <a:spcPts val="0"/>
              </a:spcBef>
              <a:buNone/>
            </a:pPr>
            <a:r>
              <a:rPr lang="en-US" sz="2000" dirty="0">
                <a:latin typeface="Consolas" panose="020B0609020204030204" charset="0"/>
              </a:rPr>
              <a:t>        #</a:t>
            </a:r>
            <a:r>
              <a:rPr lang="en-US" sz="2000" dirty="0" err="1">
                <a:latin typeface="Consolas" panose="020B0609020204030204" charset="0"/>
              </a:rPr>
              <a:t>红色字体</a:t>
            </a:r>
            <a:endParaRPr lang="en-US" sz="2000" dirty="0">
              <a:latin typeface="Consolas" panose="020B0609020204030204" charset="0"/>
            </a:endParaRPr>
          </a:p>
          <a:p>
            <a:pPr marL="0" indent="0" fontAlgn="auto">
              <a:lnSpc>
                <a:spcPct val="100000"/>
              </a:lnSpc>
              <a:spcBef>
                <a:spcPts val="0"/>
              </a:spcBef>
              <a:buNone/>
            </a:pPr>
            <a:r>
              <a:rPr lang="en-US" sz="2000" dirty="0">
                <a:latin typeface="Consolas" panose="020B0609020204030204" charset="0"/>
              </a:rPr>
              <a:t>        if </a:t>
            </a:r>
            <a:r>
              <a:rPr lang="en-US" sz="2000" dirty="0" err="1">
                <a:latin typeface="Consolas" panose="020B0609020204030204" charset="0"/>
              </a:rPr>
              <a:t>r.font.color.rgb</a:t>
            </a:r>
            <a:r>
              <a:rPr lang="en-US" sz="2000" dirty="0">
                <a:latin typeface="Consolas" panose="020B0609020204030204" charset="0"/>
              </a:rPr>
              <a:t> == </a:t>
            </a:r>
            <a:r>
              <a:rPr lang="en-US" sz="2000" dirty="0" err="1">
                <a:latin typeface="Consolas" panose="020B0609020204030204" charset="0"/>
              </a:rPr>
              <a:t>RGBColor</a:t>
            </a:r>
            <a:r>
              <a:rPr lang="en-US" sz="2000" dirty="0">
                <a:latin typeface="Consolas" panose="020B0609020204030204" charset="0"/>
              </a:rPr>
              <a:t>(255,0,0):</a:t>
            </a:r>
          </a:p>
          <a:p>
            <a:pPr marL="0" indent="0" fontAlgn="auto">
              <a:lnSpc>
                <a:spcPct val="100000"/>
              </a:lnSpc>
              <a:spcBef>
                <a:spcPts val="0"/>
              </a:spcBef>
              <a:buNone/>
            </a:pPr>
            <a:r>
              <a:rPr lang="en-US" sz="2000" dirty="0">
                <a:latin typeface="Consolas" panose="020B0609020204030204" charset="0"/>
              </a:rPr>
              <a:t>            </a:t>
            </a:r>
            <a:r>
              <a:rPr lang="en-US" sz="2000" dirty="0" err="1">
                <a:latin typeface="Consolas" panose="020B0609020204030204" charset="0"/>
              </a:rPr>
              <a:t>redText.append</a:t>
            </a:r>
            <a:r>
              <a:rPr lang="en-US" sz="2000" dirty="0">
                <a:latin typeface="Consolas" panose="020B0609020204030204" charset="0"/>
              </a:rPr>
              <a:t>(</a:t>
            </a:r>
            <a:r>
              <a:rPr lang="en-US" sz="2000" dirty="0" err="1">
                <a:latin typeface="Consolas" panose="020B0609020204030204" charset="0"/>
              </a:rPr>
              <a:t>r.text</a:t>
            </a:r>
            <a:r>
              <a:rPr lang="en-US" sz="2000" dirty="0">
                <a:latin typeface="Consolas" panose="020B0609020204030204" charset="0"/>
              </a:rPr>
              <a: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ym typeface="+mn-ea"/>
              </a:rPr>
              <a:t>9.5  Excel与Word文件操作案例</a:t>
            </a:r>
            <a:endParaRPr lang="en-US"/>
          </a:p>
        </p:txBody>
      </p:sp>
      <p:sp>
        <p:nvSpPr>
          <p:cNvPr id="3" name="Content Placeholder 2"/>
          <p:cNvSpPr>
            <a:spLocks noGrp="1"/>
          </p:cNvSpPr>
          <p:nvPr>
            <p:ph idx="1"/>
          </p:nvPr>
        </p:nvSpPr>
        <p:spPr/>
        <p:txBody>
          <a:bodyPr/>
          <a:lstStyle/>
          <a:p>
            <a:pPr marL="0" indent="0">
              <a:buNone/>
            </a:pPr>
            <a:r>
              <a:rPr lang="en-US" sz="2000" dirty="0">
                <a:latin typeface="Consolas" panose="020B0609020204030204" charset="0"/>
              </a:rPr>
              <a:t>result = {'red text': </a:t>
            </a:r>
            <a:r>
              <a:rPr lang="en-US" sz="2000" dirty="0" err="1">
                <a:latin typeface="Consolas" panose="020B0609020204030204" charset="0"/>
              </a:rPr>
              <a:t>redText</a:t>
            </a:r>
            <a:r>
              <a:rPr lang="en-US" sz="2000" dirty="0">
                <a:latin typeface="Consolas" panose="020B0609020204030204" charset="0"/>
              </a:rPr>
              <a:t>,</a:t>
            </a:r>
          </a:p>
          <a:p>
            <a:pPr marL="0" indent="0">
              <a:buNone/>
            </a:pPr>
            <a:r>
              <a:rPr lang="en-US" sz="2000" dirty="0">
                <a:latin typeface="Consolas" panose="020B0609020204030204" charset="0"/>
              </a:rPr>
              <a:t>           'bold text': </a:t>
            </a:r>
            <a:r>
              <a:rPr lang="en-US" sz="2000" dirty="0" err="1">
                <a:latin typeface="Consolas" panose="020B0609020204030204" charset="0"/>
              </a:rPr>
              <a:t>boldText</a:t>
            </a:r>
            <a:r>
              <a:rPr lang="en-US" sz="2000" dirty="0">
                <a:latin typeface="Consolas" panose="020B0609020204030204" charset="0"/>
              </a:rPr>
              <a:t>,</a:t>
            </a:r>
          </a:p>
          <a:p>
            <a:pPr marL="0" indent="0">
              <a:buNone/>
            </a:pPr>
            <a:r>
              <a:rPr lang="en-US" sz="2000" dirty="0">
                <a:latin typeface="Consolas" panose="020B0609020204030204" charset="0"/>
              </a:rPr>
              <a:t>           'both': set(</a:t>
            </a:r>
            <a:r>
              <a:rPr lang="en-US" sz="2000" dirty="0" err="1">
                <a:latin typeface="Consolas" panose="020B0609020204030204" charset="0"/>
              </a:rPr>
              <a:t>redText</a:t>
            </a:r>
            <a:r>
              <a:rPr lang="en-US" sz="2000" dirty="0">
                <a:latin typeface="Consolas" panose="020B0609020204030204" charset="0"/>
              </a:rPr>
              <a:t>) &amp; set(</a:t>
            </a:r>
            <a:r>
              <a:rPr lang="en-US" sz="2000" dirty="0" err="1">
                <a:latin typeface="Consolas" panose="020B0609020204030204" charset="0"/>
              </a:rPr>
              <a:t>boldText</a:t>
            </a:r>
            <a:r>
              <a:rPr lang="en-US" sz="2000" dirty="0">
                <a:latin typeface="Consolas" panose="020B0609020204030204" charset="0"/>
              </a:rPr>
              <a:t>)}</a:t>
            </a:r>
          </a:p>
          <a:p>
            <a:pPr marL="0" indent="0">
              <a:buNone/>
            </a:pPr>
            <a:endParaRPr lang="en-US" sz="2000" dirty="0">
              <a:latin typeface="Consolas" panose="020B0609020204030204" charset="0"/>
            </a:endParaRPr>
          </a:p>
          <a:p>
            <a:pPr marL="0" indent="0">
              <a:buNone/>
            </a:pPr>
            <a:r>
              <a:rPr lang="en-US" sz="2000" dirty="0">
                <a:latin typeface="Consolas" panose="020B0609020204030204" charset="0"/>
              </a:rPr>
              <a:t># </a:t>
            </a:r>
            <a:r>
              <a:rPr lang="en-US" sz="2000" dirty="0" err="1">
                <a:latin typeface="Consolas" panose="020B0609020204030204" charset="0"/>
              </a:rPr>
              <a:t>输出结果</a:t>
            </a:r>
            <a:endParaRPr lang="en-US" sz="2000" dirty="0">
              <a:latin typeface="Consolas" panose="020B0609020204030204" charset="0"/>
            </a:endParaRPr>
          </a:p>
          <a:p>
            <a:pPr marL="0" indent="0">
              <a:buNone/>
            </a:pPr>
            <a:r>
              <a:rPr lang="en-US" sz="2000" dirty="0">
                <a:latin typeface="Consolas" panose="020B0609020204030204" charset="0"/>
              </a:rPr>
              <a:t>for title in </a:t>
            </a:r>
            <a:r>
              <a:rPr lang="en-US" sz="2000" dirty="0" err="1">
                <a:latin typeface="Consolas" panose="020B0609020204030204" charset="0"/>
              </a:rPr>
              <a:t>result.keys</a:t>
            </a:r>
            <a:r>
              <a:rPr lang="en-US" sz="2000" dirty="0">
                <a:latin typeface="Consolas" panose="020B0609020204030204" charset="0"/>
              </a:rPr>
              <a:t>():</a:t>
            </a:r>
          </a:p>
          <a:p>
            <a:pPr marL="0" indent="0">
              <a:buNone/>
            </a:pPr>
            <a:r>
              <a:rPr lang="en-US" sz="2000" dirty="0">
                <a:latin typeface="Consolas" panose="020B0609020204030204" charset="0"/>
              </a:rPr>
              <a:t>    print(</a:t>
            </a:r>
            <a:r>
              <a:rPr lang="en-US" sz="2000" dirty="0" err="1">
                <a:latin typeface="Consolas" panose="020B0609020204030204" charset="0"/>
              </a:rPr>
              <a:t>title.center</a:t>
            </a:r>
            <a:r>
              <a:rPr lang="en-US" sz="2000" dirty="0">
                <a:latin typeface="Consolas" panose="020B0609020204030204" charset="0"/>
              </a:rPr>
              <a:t>(30, '='))</a:t>
            </a:r>
          </a:p>
          <a:p>
            <a:pPr marL="0" indent="0">
              <a:buNone/>
            </a:pPr>
            <a:r>
              <a:rPr lang="en-US" sz="2000" dirty="0">
                <a:latin typeface="Consolas" panose="020B0609020204030204" charset="0"/>
              </a:rPr>
              <a:t>    for text in result[title]:</a:t>
            </a:r>
          </a:p>
          <a:p>
            <a:pPr marL="0" indent="0">
              <a:buNone/>
            </a:pPr>
            <a:r>
              <a:rPr lang="en-US" sz="2000" dirty="0">
                <a:latin typeface="Consolas" panose="020B0609020204030204" charset="0"/>
              </a:rPr>
              <a:t>        print(text)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9.1文件的概念及分类</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a:t>
            </a:fld>
            <a:endParaRPr lang="zh-CN" altLang="en-US"/>
          </a:p>
        </p:txBody>
      </p:sp>
      <p:sp>
        <p:nvSpPr>
          <p:cNvPr id="27650" name="文本占位符 20482"/>
          <p:cNvSpPr>
            <a:spLocks noGrp="1"/>
          </p:cNvSpPr>
          <p:nvPr>
            <p:ph idx="1"/>
          </p:nvPr>
        </p:nvSpPr>
        <p:spPr/>
        <p:txBody>
          <a:bodyPr/>
          <a:lstStyle/>
          <a:p>
            <a:pPr marL="375285" indent="-375285" fontAlgn="base">
              <a:spcBef>
                <a:spcPct val="0"/>
              </a:spcBef>
              <a:buSzPct val="90000"/>
              <a:buFont typeface="Wingdings" panose="05000000000000000000" charset="0"/>
              <a:buChar char="§"/>
            </a:pPr>
            <a:r>
              <a:rPr lang="zh-CN" altLang="en-US" sz="2400" b="1" strike="noStrike" noProof="1"/>
              <a:t>按文件中数据的组织形式把文件分为文本文件和二进制文件两类。</a:t>
            </a:r>
          </a:p>
          <a:p>
            <a:pPr marL="347345" indent="-347345" fontAlgn="base">
              <a:lnSpc>
                <a:spcPct val="130000"/>
              </a:lnSpc>
              <a:spcBef>
                <a:spcPts val="1200"/>
              </a:spcBef>
              <a:spcAft>
                <a:spcPts val="600"/>
              </a:spcAft>
              <a:buSzPct val="90000"/>
              <a:buFont typeface="Wingdings" panose="05000000000000000000" charset="0"/>
              <a:buChar char="ü"/>
            </a:pPr>
            <a:r>
              <a:rPr lang="zh-CN" altLang="en-US" sz="2000" b="1" strike="noStrike" noProof="1"/>
              <a:t>文本文件：文本文件存储的是</a:t>
            </a:r>
            <a:r>
              <a:rPr lang="zh-CN" altLang="en-US" sz="2000" b="1" strike="noStrike" noProof="1">
                <a:solidFill>
                  <a:srgbClr val="0070C0"/>
                </a:solidFill>
              </a:rPr>
              <a:t>常规字符串</a:t>
            </a:r>
            <a:r>
              <a:rPr lang="zh-CN" altLang="en-US" sz="2000" b="1" strike="noStrike" noProof="1"/>
              <a:t>，由若干文本行组成，通常每行以换行符'\n'结尾。</a:t>
            </a:r>
            <a:r>
              <a:rPr lang="zh-CN" altLang="en-US" sz="2000" b="1" strike="noStrike" noProof="1">
                <a:solidFill>
                  <a:srgbClr val="FF0000"/>
                </a:solidFill>
              </a:rPr>
              <a:t>常规字符串是指记事本或其他文本编辑器能正常显示、编辑并且人类能够直接阅读和理解的字符串</a:t>
            </a:r>
            <a:r>
              <a:rPr lang="zh-CN" altLang="en-US" sz="2000" b="1" strike="noStrike" noProof="1"/>
              <a:t>，如英文字母、汉字、数字字符串。文本文件可以使用字处理软件如gedit、记事本进行编辑。</a:t>
            </a:r>
          </a:p>
          <a:p>
            <a:pPr marL="347345" indent="-347345" fontAlgn="base">
              <a:lnSpc>
                <a:spcPct val="130000"/>
              </a:lnSpc>
              <a:spcBef>
                <a:spcPts val="1200"/>
              </a:spcBef>
              <a:spcAft>
                <a:spcPts val="600"/>
              </a:spcAft>
              <a:buSzPct val="90000"/>
              <a:buFont typeface="Wingdings" panose="05000000000000000000" charset="0"/>
              <a:buChar char="ü"/>
            </a:pPr>
            <a:r>
              <a:rPr lang="zh-CN" altLang="en-US" sz="2000" b="1" strike="noStrike" noProof="1"/>
              <a:t>二进制文件：</a:t>
            </a:r>
            <a:r>
              <a:rPr lang="zh-CN" altLang="en-US" sz="2000" b="1" strike="noStrike" noProof="1">
                <a:solidFill>
                  <a:srgbClr val="FF0000"/>
                </a:solidFill>
              </a:rPr>
              <a:t>二进制文件把对象内容以字节串(bytes)进行存储</a:t>
            </a:r>
            <a:r>
              <a:rPr lang="zh-CN" altLang="en-US" sz="2000" b="1" strike="noStrike" noProof="1"/>
              <a:t>，无法用记事本或其他普通字处理软件直接进行编辑，通常也无法被人类直接阅读和理解，</a:t>
            </a:r>
            <a:r>
              <a:rPr lang="zh-CN" altLang="en-US" sz="2000" b="1" strike="noStrike" noProof="1">
                <a:solidFill>
                  <a:srgbClr val="FF0000"/>
                </a:solidFill>
              </a:rPr>
              <a:t>需要使用专门的软件</a:t>
            </a:r>
            <a:r>
              <a:rPr lang="zh-CN" altLang="en-US" sz="2000" b="1" strike="noStrike" noProof="1"/>
              <a:t>进行解码后读取、显示、修改或执行。常见的如</a:t>
            </a:r>
            <a:r>
              <a:rPr lang="zh-CN" altLang="en-US" sz="2000" b="1" strike="noStrike" noProof="1">
                <a:solidFill>
                  <a:srgbClr val="0070C0"/>
                </a:solidFill>
              </a:rPr>
              <a:t>图形图像文件、音视频文件、可执行文件、资源文件、各种数据库文件、各类office文档</a:t>
            </a:r>
            <a:r>
              <a:rPr lang="zh-CN" altLang="en-US" sz="2000" b="1" strike="noStrike" noProof="1"/>
              <a:t>等都属于二进制文件。</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9.2  </a:t>
            </a:r>
            <a:r>
              <a:rPr lang="zh-CN" altLang="en-US"/>
              <a:t>文件操作基本知识</a:t>
            </a:r>
          </a:p>
        </p:txBody>
      </p:sp>
      <p:sp>
        <p:nvSpPr>
          <p:cNvPr id="3" name="内容占位符 2"/>
          <p:cNvSpPr>
            <a:spLocks noGrp="1"/>
          </p:cNvSpPr>
          <p:nvPr>
            <p:ph idx="1"/>
          </p:nvPr>
        </p:nvSpPr>
        <p:spPr/>
        <p:txBody>
          <a:bodyPr/>
          <a:lstStyle/>
          <a:p>
            <a:pPr fontAlgn="auto">
              <a:lnSpc>
                <a:spcPct val="150000"/>
              </a:lnSpc>
            </a:pPr>
            <a:r>
              <a:rPr lang="zh-CN" altLang="en-US" sz="2400" b="1" dirty="0"/>
              <a:t>无论是文本文件还是二进制文件，其操作流程基本都是一致的，首先</a:t>
            </a:r>
            <a:r>
              <a:rPr lang="zh-CN" altLang="en-US" sz="2400" b="1" dirty="0">
                <a:solidFill>
                  <a:srgbClr val="FF0000"/>
                </a:solidFill>
              </a:rPr>
              <a:t>打开</a:t>
            </a:r>
            <a:r>
              <a:rPr lang="zh-CN" altLang="en-US" sz="2400" b="1" dirty="0"/>
              <a:t>文件并创建文件对象，然后通过该文件对象对文件内容进行读取、写入、删除、修改等</a:t>
            </a:r>
            <a:r>
              <a:rPr lang="zh-CN" altLang="en-US" sz="2400" b="1" dirty="0">
                <a:solidFill>
                  <a:srgbClr val="FF0000"/>
                </a:solidFill>
              </a:rPr>
              <a:t>操作</a:t>
            </a:r>
            <a:r>
              <a:rPr lang="zh-CN" altLang="en-US" sz="2400" b="1" dirty="0"/>
              <a:t>，最后</a:t>
            </a:r>
            <a:r>
              <a:rPr lang="zh-CN" altLang="en-US" sz="2400" b="1" dirty="0">
                <a:solidFill>
                  <a:srgbClr val="FF0000"/>
                </a:solidFill>
              </a:rPr>
              <a:t>关闭</a:t>
            </a:r>
            <a:r>
              <a:rPr lang="zh-CN" altLang="en-US" sz="2400" b="1" dirty="0"/>
              <a:t>并保存文件内容。</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9.2.1  </a:t>
            </a:r>
            <a:r>
              <a:rPr lang="zh-CN" altLang="en-US"/>
              <a:t>内置函数</a:t>
            </a:r>
            <a:r>
              <a:rPr lang="en-US" altLang="zh-CN"/>
              <a:t>open()</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5</a:t>
            </a:fld>
            <a:endParaRPr lang="zh-CN" altLang="en-US"/>
          </a:p>
        </p:txBody>
      </p:sp>
      <p:sp>
        <p:nvSpPr>
          <p:cNvPr id="29698" name="文本占位符 21506"/>
          <p:cNvSpPr>
            <a:spLocks noGrp="1"/>
          </p:cNvSpPr>
          <p:nvPr>
            <p:ph idx="1"/>
          </p:nvPr>
        </p:nvSpPr>
        <p:spPr>
          <a:xfrm>
            <a:off x="838200" y="1321435"/>
            <a:ext cx="10899140" cy="4639945"/>
          </a:xfrm>
        </p:spPr>
        <p:txBody>
          <a:bodyPr wrap="square" lIns="91440" tIns="45720" rIns="91440" bIns="45720" anchor="t"/>
          <a:lstStyle/>
          <a:p>
            <a:pPr>
              <a:buSzPct val="90000"/>
              <a:buFont typeface="Wingdings" panose="05000000000000000000" pitchFamily="2" charset="2"/>
              <a:buNone/>
            </a:pPr>
            <a:r>
              <a:rPr lang="zh-CN" altLang="en-US" sz="2000" b="1" dirty="0">
                <a:latin typeface="Consolas" panose="020B0609020204030204" charset="0"/>
              </a:rPr>
              <a:t>open(</a:t>
            </a:r>
            <a:r>
              <a:rPr lang="zh-CN" altLang="en-US" sz="2000" b="1" dirty="0">
                <a:solidFill>
                  <a:srgbClr val="0070C0"/>
                </a:solidFill>
                <a:latin typeface="Consolas" panose="020B0609020204030204" charset="0"/>
              </a:rPr>
              <a:t>file, mode='r', </a:t>
            </a:r>
            <a:r>
              <a:rPr lang="zh-CN" altLang="en-US" sz="2000" b="1" dirty="0">
                <a:latin typeface="Consolas" panose="020B0609020204030204" charset="0"/>
              </a:rPr>
              <a:t>buffering=-1, encoding=None, errors=None,</a:t>
            </a:r>
          </a:p>
          <a:p>
            <a:pPr>
              <a:buSzPct val="90000"/>
              <a:buFont typeface="Wingdings" panose="05000000000000000000" pitchFamily="2" charset="2"/>
              <a:buNone/>
            </a:pPr>
            <a:r>
              <a:rPr lang="zh-CN" altLang="en-US" sz="2000" b="1" dirty="0">
                <a:latin typeface="Consolas" panose="020B0609020204030204" charset="0"/>
              </a:rPr>
              <a:t>     newline=None, closefd=True, opener=None)</a:t>
            </a:r>
          </a:p>
          <a:p>
            <a:pPr>
              <a:buSzPct val="90000"/>
              <a:buFont typeface="Wingdings" panose="05000000000000000000" pitchFamily="2" charset="2"/>
              <a:buNone/>
            </a:pPr>
            <a:endParaRPr lang="zh-CN" altLang="en-US" sz="2000" b="1" dirty="0">
              <a:latin typeface="Consolas" panose="020B0609020204030204" charset="0"/>
            </a:endParaRPr>
          </a:p>
          <a:p>
            <a:pPr>
              <a:buSzPct val="90000"/>
              <a:buFont typeface="Wingdings" panose="05000000000000000000" charset="0"/>
              <a:buChar char=""/>
            </a:pPr>
            <a:r>
              <a:rPr lang="en-US" altLang="zh-CN" sz="2000" b="1" dirty="0">
                <a:solidFill>
                  <a:srgbClr val="FF0000"/>
                </a:solidFill>
                <a:latin typeface="Times New Roman" panose="02020603050405020304" pitchFamily="18" charset="0"/>
              </a:rPr>
              <a:t>file</a:t>
            </a:r>
            <a:r>
              <a:rPr lang="zh-CN" altLang="en-US" sz="2000" b="1" dirty="0">
                <a:solidFill>
                  <a:srgbClr val="FF0000"/>
                </a:solidFill>
                <a:latin typeface="Times New Roman" panose="02020603050405020304" pitchFamily="18" charset="0"/>
              </a:rPr>
              <a:t>参数</a:t>
            </a:r>
            <a:r>
              <a:rPr lang="zh-CN" altLang="en-US" sz="2000" b="1" dirty="0">
                <a:latin typeface="Times New Roman" panose="02020603050405020304" pitchFamily="18" charset="0"/>
              </a:rPr>
              <a:t>指定了被打开的文件名称。</a:t>
            </a:r>
          </a:p>
          <a:p>
            <a:pPr>
              <a:spcBef>
                <a:spcPts val="600"/>
              </a:spcBef>
              <a:spcAft>
                <a:spcPts val="600"/>
              </a:spcAft>
              <a:buFont typeface="Wingdings" panose="05000000000000000000" pitchFamily="2" charset="2"/>
              <a:buChar char="ü"/>
            </a:pPr>
            <a:r>
              <a:rPr lang="en-US" altLang="zh-CN" sz="2000" b="1" dirty="0">
                <a:solidFill>
                  <a:srgbClr val="FF0000"/>
                </a:solidFill>
                <a:latin typeface="Times New Roman" panose="02020603050405020304" pitchFamily="18" charset="0"/>
              </a:rPr>
              <a:t>mode</a:t>
            </a:r>
            <a:r>
              <a:rPr lang="zh-CN" altLang="en-US" sz="2000" b="1" dirty="0">
                <a:solidFill>
                  <a:srgbClr val="FF0000"/>
                </a:solidFill>
                <a:latin typeface="Times New Roman" panose="02020603050405020304" pitchFamily="18" charset="0"/>
              </a:rPr>
              <a:t>参数</a:t>
            </a:r>
            <a:r>
              <a:rPr lang="zh-CN" altLang="en-US" sz="2000" b="1" dirty="0">
                <a:latin typeface="Times New Roman" panose="02020603050405020304" pitchFamily="18" charset="0"/>
              </a:rPr>
              <a:t>指定了打开文件后的处理方式。</a:t>
            </a:r>
          </a:p>
          <a:p>
            <a:pPr>
              <a:lnSpc>
                <a:spcPct val="150000"/>
              </a:lnSpc>
              <a:spcBef>
                <a:spcPts val="600"/>
              </a:spcBef>
              <a:spcAft>
                <a:spcPts val="600"/>
              </a:spcAft>
              <a:buFont typeface="Wingdings" panose="05000000000000000000" pitchFamily="2" charset="2"/>
              <a:buChar char="ü"/>
            </a:pPr>
            <a:r>
              <a:rPr lang="en-US" altLang="zh-CN" sz="2000" b="1" dirty="0">
                <a:solidFill>
                  <a:srgbClr val="FF0000"/>
                </a:solidFill>
                <a:latin typeface="Times New Roman" panose="02020603050405020304" pitchFamily="18" charset="0"/>
              </a:rPr>
              <a:t>buffering</a:t>
            </a:r>
            <a:r>
              <a:rPr lang="zh-CN" altLang="en-US" sz="2000" b="1" dirty="0">
                <a:solidFill>
                  <a:srgbClr val="FF0000"/>
                </a:solidFill>
                <a:latin typeface="Times New Roman" panose="02020603050405020304" pitchFamily="18" charset="0"/>
              </a:rPr>
              <a:t>参数</a:t>
            </a:r>
            <a:r>
              <a:rPr lang="zh-CN" altLang="en-US" sz="2000" b="1" dirty="0">
                <a:latin typeface="Times New Roman" panose="02020603050405020304" pitchFamily="18" charset="0"/>
              </a:rPr>
              <a:t>指定了读写文件的缓存模式。</a:t>
            </a:r>
            <a:r>
              <a:rPr lang="en-US" altLang="zh-CN" sz="2000" b="1" dirty="0">
                <a:latin typeface="Times New Roman" panose="02020603050405020304" pitchFamily="18" charset="0"/>
              </a:rPr>
              <a:t>0</a:t>
            </a:r>
            <a:r>
              <a:rPr lang="zh-CN" altLang="en-US" sz="2000" b="1" dirty="0">
                <a:latin typeface="Times New Roman" panose="02020603050405020304" pitchFamily="18" charset="0"/>
              </a:rPr>
              <a:t>表示不缓存，</a:t>
            </a:r>
            <a:r>
              <a:rPr lang="en-US" altLang="zh-CN" sz="2000" b="1" dirty="0">
                <a:latin typeface="Times New Roman" panose="02020603050405020304" pitchFamily="18" charset="0"/>
              </a:rPr>
              <a:t>1</a:t>
            </a:r>
            <a:r>
              <a:rPr lang="zh-CN" altLang="en-US" sz="2000" b="1" dirty="0">
                <a:latin typeface="Times New Roman" panose="02020603050405020304" pitchFamily="18" charset="0"/>
              </a:rPr>
              <a:t>表示缓存，如大于</a:t>
            </a:r>
            <a:r>
              <a:rPr lang="en-US" altLang="zh-CN" sz="2000" b="1" dirty="0">
                <a:latin typeface="Times New Roman" panose="02020603050405020304" pitchFamily="18" charset="0"/>
              </a:rPr>
              <a:t>1</a:t>
            </a:r>
            <a:r>
              <a:rPr lang="zh-CN" altLang="en-US" sz="2000" b="1" dirty="0">
                <a:latin typeface="Times New Roman" panose="02020603050405020304" pitchFamily="18" charset="0"/>
              </a:rPr>
              <a:t>则表示缓冲区的大小。</a:t>
            </a:r>
            <a:r>
              <a:rPr lang="zh-CN" altLang="en-US" sz="2000" b="1" dirty="0">
                <a:solidFill>
                  <a:srgbClr val="0070C0"/>
                </a:solidFill>
                <a:latin typeface="Times New Roman" panose="02020603050405020304" pitchFamily="18" charset="0"/>
              </a:rPr>
              <a:t>默认值是缓存模式</a:t>
            </a:r>
            <a:r>
              <a:rPr lang="zh-CN" altLang="en-US" sz="2000" b="1" dirty="0">
                <a:latin typeface="Times New Roman" panose="02020603050405020304" pitchFamily="18" charset="0"/>
              </a:rPr>
              <a:t>。</a:t>
            </a:r>
          </a:p>
          <a:p>
            <a:pPr>
              <a:lnSpc>
                <a:spcPct val="150000"/>
              </a:lnSpc>
              <a:spcBef>
                <a:spcPts val="600"/>
              </a:spcBef>
              <a:spcAft>
                <a:spcPts val="600"/>
              </a:spcAft>
              <a:buFont typeface="Wingdings" panose="05000000000000000000" pitchFamily="2" charset="2"/>
              <a:buChar char="ü"/>
            </a:pPr>
            <a:r>
              <a:rPr lang="zh-CN" altLang="en-US" sz="2000" b="1" dirty="0">
                <a:solidFill>
                  <a:srgbClr val="FF0000"/>
                </a:solidFill>
                <a:latin typeface="Times New Roman" panose="02020603050405020304" pitchFamily="18" charset="0"/>
              </a:rPr>
              <a:t>encoding参数</a:t>
            </a:r>
            <a:r>
              <a:rPr lang="zh-CN" altLang="en-US" sz="2000" b="1" dirty="0">
                <a:latin typeface="Times New Roman" panose="02020603050405020304" pitchFamily="18" charset="0"/>
              </a:rPr>
              <a:t>指定对文本进行编码和解码的方式，只适用于文本模式，可以使用Python支持的任何格式，如GBK、utf8、CP936等等。</a:t>
            </a:r>
            <a:endParaRPr lang="en-US" altLang="zh-CN" sz="2000"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9.2.1  </a:t>
            </a:r>
            <a:r>
              <a:rPr lang="zh-CN" altLang="en-US">
                <a:sym typeface="+mn-ea"/>
              </a:rPr>
              <a:t>内置函数</a:t>
            </a:r>
            <a:r>
              <a:rPr lang="en-US" altLang="zh-CN">
                <a:sym typeface="+mn-ea"/>
              </a:rPr>
              <a:t>open()</a:t>
            </a:r>
            <a:endParaRPr lang="zh-CN" altLang="en-US"/>
          </a:p>
        </p:txBody>
      </p:sp>
      <p:sp>
        <p:nvSpPr>
          <p:cNvPr id="3" name="内容占位符 2"/>
          <p:cNvSpPr>
            <a:spLocks noGrp="1"/>
          </p:cNvSpPr>
          <p:nvPr>
            <p:ph idx="1"/>
          </p:nvPr>
        </p:nvSpPr>
        <p:spPr/>
        <p:txBody>
          <a:bodyPr/>
          <a:lstStyle/>
          <a:p>
            <a:r>
              <a:rPr lang="zh-CN" altLang="en-US" sz="2400"/>
              <a:t>文件打开模式</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6</a:t>
            </a:fld>
            <a:endParaRPr lang="zh-CN" altLang="en-US"/>
          </a:p>
        </p:txBody>
      </p:sp>
      <p:graphicFrame>
        <p:nvGraphicFramePr>
          <p:cNvPr id="5" name="表格 -1"/>
          <p:cNvGraphicFramePr/>
          <p:nvPr>
            <p:extLst>
              <p:ext uri="{D42A27DB-BD31-4B8C-83A1-F6EECF244321}">
                <p14:modId xmlns:p14="http://schemas.microsoft.com/office/powerpoint/2010/main" val="300250935"/>
              </p:ext>
            </p:extLst>
          </p:nvPr>
        </p:nvGraphicFramePr>
        <p:xfrm>
          <a:off x="979170" y="1866900"/>
          <a:ext cx="8082915" cy="2644774"/>
        </p:xfrm>
        <a:graphic>
          <a:graphicData uri="http://schemas.openxmlformats.org/drawingml/2006/table">
            <a:tbl>
              <a:tblPr firstRow="1" bandRow="1">
                <a:tableStyleId>{5940675A-B579-460E-94D1-54222C63F5DA}</a:tableStyleId>
              </a:tblPr>
              <a:tblGrid>
                <a:gridCol w="1005840"/>
                <a:gridCol w="7077075"/>
              </a:tblGrid>
              <a:tr h="365848">
                <a:tc>
                  <a:txBody>
                    <a:bodyPr/>
                    <a:lstStyle/>
                    <a:p>
                      <a:pPr marL="0" indent="0" algn="ctr">
                        <a:buNone/>
                      </a:pPr>
                      <a:r>
                        <a:rPr lang="zh-CN" altLang="en-US" sz="2000" b="1" u="none" dirty="0">
                          <a:ln>
                            <a:noFill/>
                          </a:ln>
                          <a:latin typeface="宋体" panose="02010600030101010101" pitchFamily="2" charset="-122"/>
                          <a:ea typeface="宋体" panose="02010600030101010101" pitchFamily="2" charset="-122"/>
                          <a:cs typeface="宋体" panose="02010600030101010101" pitchFamily="2" charset="-122"/>
                        </a:rPr>
                        <a:t>模式</a:t>
                      </a:r>
                    </a:p>
                  </a:txBody>
                  <a:tcPr marL="0"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ctr">
                        <a:buNone/>
                      </a:pPr>
                      <a:r>
                        <a:rPr lang="zh-CN" altLang="en-US" sz="2000" b="1" u="none">
                          <a:ln>
                            <a:noFill/>
                          </a:ln>
                          <a:latin typeface="宋体" panose="02010600030101010101" pitchFamily="2" charset="-122"/>
                          <a:ea typeface="宋体" panose="02010600030101010101" pitchFamily="2" charset="-122"/>
                          <a:cs typeface="宋体" panose="02010600030101010101" pitchFamily="2" charset="-122"/>
                        </a:rPr>
                        <a:t>说明</a:t>
                      </a:r>
                    </a:p>
                  </a:txBody>
                  <a:tcPr marL="0"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198">
                <a:tc>
                  <a:txBody>
                    <a:bodyPr/>
                    <a:lstStyle/>
                    <a:p>
                      <a:pPr marL="0" indent="0" algn="ctr">
                        <a:buNone/>
                      </a:pPr>
                      <a:r>
                        <a:rPr lang="en-US" altLang="zh-CN" sz="2000" b="1" u="none" dirty="0">
                          <a:ln>
                            <a:noFill/>
                          </a:ln>
                          <a:solidFill>
                            <a:srgbClr val="0070C0"/>
                          </a:solidFill>
                          <a:latin typeface="宋体" panose="02010600030101010101" pitchFamily="2" charset="-122"/>
                          <a:ea typeface="宋体" panose="02010600030101010101" pitchFamily="2" charset="-122"/>
                          <a:cs typeface="宋体" panose="02010600030101010101" pitchFamily="2" charset="-122"/>
                        </a:rPr>
                        <a:t>r</a:t>
                      </a: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2000" b="1" u="none" dirty="0">
                          <a:ln>
                            <a:noFill/>
                          </a:ln>
                          <a:latin typeface="宋体" panose="02010600030101010101" pitchFamily="2" charset="-122"/>
                          <a:ea typeface="宋体" panose="02010600030101010101" pitchFamily="2" charset="-122"/>
                          <a:cs typeface="宋体" panose="02010600030101010101" pitchFamily="2" charset="-122"/>
                        </a:rPr>
                        <a:t>读模式（默认模式，可省略），如果文件</a:t>
                      </a:r>
                      <a:r>
                        <a:rPr lang="zh-CN" altLang="en-US" sz="2000" b="1" u="none" dirty="0">
                          <a:ln>
                            <a:noFill/>
                          </a:ln>
                          <a:solidFill>
                            <a:srgbClr val="0070C0"/>
                          </a:solidFill>
                          <a:latin typeface="宋体" panose="02010600030101010101" pitchFamily="2" charset="-122"/>
                          <a:ea typeface="宋体" panose="02010600030101010101" pitchFamily="2" charset="-122"/>
                          <a:cs typeface="宋体" panose="02010600030101010101" pitchFamily="2" charset="-122"/>
                        </a:rPr>
                        <a:t>不存在则抛出异常</a:t>
                      </a: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833">
                <a:tc>
                  <a:txBody>
                    <a:bodyPr/>
                    <a:lstStyle/>
                    <a:p>
                      <a:pPr marL="0" indent="0" algn="ctr">
                        <a:buNone/>
                      </a:pPr>
                      <a:r>
                        <a:rPr lang="en-US" altLang="zh-CN" sz="2000" b="1" u="none">
                          <a:ln>
                            <a:noFill/>
                          </a:ln>
                          <a:latin typeface="宋体" panose="02010600030101010101" pitchFamily="2" charset="-122"/>
                          <a:ea typeface="宋体" panose="02010600030101010101" pitchFamily="2" charset="-122"/>
                          <a:cs typeface="宋体" panose="02010600030101010101" pitchFamily="2" charset="-122"/>
                        </a:rPr>
                        <a:t>w</a:t>
                      </a: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2000" b="1" u="none">
                          <a:ln>
                            <a:noFill/>
                          </a:ln>
                          <a:latin typeface="宋体" panose="02010600030101010101" pitchFamily="2" charset="-122"/>
                          <a:ea typeface="宋体" panose="02010600030101010101" pitchFamily="2" charset="-122"/>
                          <a:cs typeface="宋体" panose="02010600030101010101" pitchFamily="2" charset="-122"/>
                        </a:rPr>
                        <a:t>写模式，如果文件已存在，先清空原有内容</a:t>
                      </a: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833">
                <a:tc>
                  <a:txBody>
                    <a:bodyPr/>
                    <a:lstStyle/>
                    <a:p>
                      <a:pPr marL="0" indent="0" algn="ctr">
                        <a:buNone/>
                      </a:pPr>
                      <a:r>
                        <a:rPr lang="en-US" altLang="zh-CN" sz="2000" b="1" u="none">
                          <a:ln>
                            <a:noFill/>
                          </a:ln>
                          <a:latin typeface="宋体" panose="02010600030101010101" pitchFamily="2" charset="-122"/>
                          <a:ea typeface="宋体" panose="02010600030101010101" pitchFamily="2" charset="-122"/>
                          <a:cs typeface="宋体" panose="02010600030101010101" pitchFamily="2" charset="-122"/>
                        </a:rPr>
                        <a:t>x</a:t>
                      </a: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2000" b="1" u="none">
                          <a:ln>
                            <a:noFill/>
                          </a:ln>
                          <a:latin typeface="宋体" panose="02010600030101010101" pitchFamily="2" charset="-122"/>
                          <a:ea typeface="宋体" panose="02010600030101010101" pitchFamily="2" charset="-122"/>
                          <a:cs typeface="宋体" panose="02010600030101010101" pitchFamily="2" charset="-122"/>
                        </a:rPr>
                        <a:t>写模式，创建新文件，如果文件已存在则抛出异常</a:t>
                      </a: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198">
                <a:tc>
                  <a:txBody>
                    <a:bodyPr/>
                    <a:lstStyle/>
                    <a:p>
                      <a:pPr marL="0" indent="0" algn="ctr">
                        <a:buNone/>
                      </a:pPr>
                      <a:r>
                        <a:rPr lang="en-US" altLang="zh-CN" sz="2000" b="1" u="none">
                          <a:ln>
                            <a:noFill/>
                          </a:ln>
                          <a:latin typeface="宋体" panose="02010600030101010101" pitchFamily="2" charset="-122"/>
                          <a:ea typeface="宋体" panose="02010600030101010101" pitchFamily="2" charset="-122"/>
                          <a:cs typeface="宋体" panose="02010600030101010101" pitchFamily="2" charset="-122"/>
                        </a:rPr>
                        <a:t>a</a:t>
                      </a: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2000" b="1" u="none">
                          <a:ln>
                            <a:noFill/>
                          </a:ln>
                          <a:latin typeface="宋体" panose="02010600030101010101" pitchFamily="2" charset="-122"/>
                          <a:ea typeface="宋体" panose="02010600030101010101" pitchFamily="2" charset="-122"/>
                          <a:cs typeface="宋体" panose="02010600030101010101" pitchFamily="2" charset="-122"/>
                        </a:rPr>
                        <a:t>追加模式，不覆盖文件中原有内容</a:t>
                      </a: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833">
                <a:tc>
                  <a:txBody>
                    <a:bodyPr/>
                    <a:lstStyle/>
                    <a:p>
                      <a:pPr marL="0" indent="0" algn="ctr">
                        <a:buNone/>
                      </a:pPr>
                      <a:r>
                        <a:rPr lang="en-US" altLang="zh-CN" sz="2000" b="1" u="none">
                          <a:ln>
                            <a:noFill/>
                          </a:ln>
                          <a:latin typeface="宋体" panose="02010600030101010101" pitchFamily="2" charset="-122"/>
                          <a:ea typeface="宋体" panose="02010600030101010101" pitchFamily="2" charset="-122"/>
                          <a:cs typeface="宋体" panose="02010600030101010101" pitchFamily="2" charset="-122"/>
                        </a:rPr>
                        <a:t>b</a:t>
                      </a: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2000" b="1" u="none">
                          <a:ln>
                            <a:noFill/>
                          </a:ln>
                          <a:latin typeface="宋体" panose="02010600030101010101" pitchFamily="2" charset="-122"/>
                          <a:ea typeface="宋体" panose="02010600030101010101" pitchFamily="2" charset="-122"/>
                          <a:cs typeface="宋体" panose="02010600030101010101" pitchFamily="2" charset="-122"/>
                        </a:rPr>
                        <a:t>二进制模式（可与其他模式组合使用）</a:t>
                      </a: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198">
                <a:tc>
                  <a:txBody>
                    <a:bodyPr/>
                    <a:lstStyle/>
                    <a:p>
                      <a:pPr marL="0" indent="0" algn="ctr">
                        <a:buNone/>
                      </a:pPr>
                      <a:r>
                        <a:rPr lang="en-US" altLang="zh-CN" sz="2000" b="1" u="none">
                          <a:ln>
                            <a:noFill/>
                          </a:ln>
                          <a:latin typeface="宋体" panose="02010600030101010101" pitchFamily="2" charset="-122"/>
                          <a:ea typeface="宋体" panose="02010600030101010101" pitchFamily="2" charset="-122"/>
                          <a:cs typeface="宋体" panose="02010600030101010101" pitchFamily="2" charset="-122"/>
                        </a:rPr>
                        <a:t>t</a:t>
                      </a: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2000" b="1" u="none">
                          <a:ln>
                            <a:noFill/>
                          </a:ln>
                          <a:latin typeface="宋体" panose="02010600030101010101" pitchFamily="2" charset="-122"/>
                          <a:ea typeface="宋体" panose="02010600030101010101" pitchFamily="2" charset="-122"/>
                          <a:cs typeface="宋体" panose="02010600030101010101" pitchFamily="2" charset="-122"/>
                        </a:rPr>
                        <a:t>文本模式（默认模式，可省略）</a:t>
                      </a: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833">
                <a:tc>
                  <a:txBody>
                    <a:bodyPr/>
                    <a:lstStyle/>
                    <a:p>
                      <a:pPr marL="0" indent="0" algn="ctr">
                        <a:buNone/>
                      </a:pPr>
                      <a:r>
                        <a:rPr lang="en-US" altLang="zh-CN" sz="2000" b="1" u="none">
                          <a:ln>
                            <a:noFill/>
                          </a:ln>
                          <a:latin typeface="宋体" panose="02010600030101010101" pitchFamily="2" charset="-122"/>
                          <a:ea typeface="宋体" panose="02010600030101010101" pitchFamily="2" charset="-122"/>
                          <a:cs typeface="宋体" panose="02010600030101010101" pitchFamily="2" charset="-122"/>
                        </a:rPr>
                        <a:t>+</a:t>
                      </a: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2000" b="1" u="none" dirty="0">
                          <a:ln>
                            <a:noFill/>
                          </a:ln>
                          <a:latin typeface="宋体" panose="02010600030101010101" pitchFamily="2" charset="-122"/>
                          <a:ea typeface="宋体" panose="02010600030101010101" pitchFamily="2" charset="-122"/>
                          <a:cs typeface="宋体" panose="02010600030101010101" pitchFamily="2" charset="-122"/>
                        </a:rPr>
                        <a:t>读、写模式（可与其他模式组合使用）</a:t>
                      </a: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9.2.1  </a:t>
            </a:r>
            <a:r>
              <a:rPr lang="zh-CN" altLang="en-US">
                <a:sym typeface="+mn-ea"/>
              </a:rPr>
              <a:t>内置函数</a:t>
            </a:r>
            <a:r>
              <a:rPr lang="en-US" altLang="zh-CN">
                <a:sym typeface="+mn-ea"/>
              </a:rPr>
              <a:t>open()</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7</a:t>
            </a:fld>
            <a:endParaRPr lang="zh-CN" altLang="en-US"/>
          </a:p>
        </p:txBody>
      </p:sp>
      <p:sp>
        <p:nvSpPr>
          <p:cNvPr id="5" name="Content Placeholder 2"/>
          <p:cNvSpPr>
            <a:spLocks noGrp="1"/>
          </p:cNvSpPr>
          <p:nvPr>
            <p:ph idx="1"/>
          </p:nvPr>
        </p:nvSpPr>
        <p:spPr/>
        <p:txBody>
          <a:bodyPr/>
          <a:lstStyle/>
          <a:p>
            <a:pPr fontAlgn="base">
              <a:buFont typeface="Wingdings" panose="05000000000000000000" charset="0"/>
              <a:buChar char="§"/>
            </a:pPr>
            <a:r>
              <a:rPr lang="en-US" sz="2400" strike="noStrike" noProof="1"/>
              <a:t>如果执行正常，open()函数返回1个文件对象，通过该文件对象可以对文件进行读写操作</a:t>
            </a:r>
            <a:r>
              <a:rPr lang="zh-CN" altLang="en-US" sz="2400" strike="noStrike" noProof="1"/>
              <a:t>。</a:t>
            </a:r>
            <a:r>
              <a:rPr lang="en-US" sz="2400" strike="noStrike" noProof="1"/>
              <a:t>如果指定</a:t>
            </a:r>
            <a:r>
              <a:rPr lang="en-US" sz="2400" strike="noStrike" noProof="1">
                <a:solidFill>
                  <a:srgbClr val="FF0000"/>
                </a:solidFill>
              </a:rPr>
              <a:t>文件不存在</a:t>
            </a:r>
            <a:r>
              <a:rPr lang="en-US" sz="2400" strike="noStrike" noProof="1"/>
              <a:t>、</a:t>
            </a:r>
            <a:r>
              <a:rPr lang="en-US" sz="2400" strike="noStrike" noProof="1">
                <a:solidFill>
                  <a:srgbClr val="FF0000"/>
                </a:solidFill>
              </a:rPr>
              <a:t>访问权限不够</a:t>
            </a:r>
            <a:r>
              <a:rPr lang="en-US" sz="2400" strike="noStrike" noProof="1"/>
              <a:t>、</a:t>
            </a:r>
            <a:r>
              <a:rPr lang="en-US" sz="2400" strike="noStrike" noProof="1">
                <a:solidFill>
                  <a:srgbClr val="FF0000"/>
                </a:solidFill>
              </a:rPr>
              <a:t>磁盘空间不</a:t>
            </a:r>
            <a:r>
              <a:rPr lang="zh-CN" altLang="en-US" sz="2400" strike="noStrike" noProof="1">
                <a:solidFill>
                  <a:srgbClr val="FF0000"/>
                </a:solidFill>
              </a:rPr>
              <a:t>足</a:t>
            </a:r>
            <a:r>
              <a:rPr lang="en-US" sz="2400" strike="noStrike" noProof="1"/>
              <a:t>或其他原因导致创建文件对象失败则抛出异常。</a:t>
            </a:r>
          </a:p>
          <a:p>
            <a:pPr marL="0" indent="0" fontAlgn="base">
              <a:buFont typeface="Wingdings" panose="05000000000000000000" charset="0"/>
              <a:buNone/>
            </a:pPr>
            <a:endParaRPr lang="en-US" sz="2400" strike="noStrike" noProof="1"/>
          </a:p>
          <a:p>
            <a:pPr marL="0" indent="0" fontAlgn="base">
              <a:buFontTx/>
              <a:buNone/>
            </a:pPr>
            <a:r>
              <a:rPr lang="en-US" sz="2000" strike="noStrike" noProof="1">
                <a:latin typeface="Consolas" panose="020B0609020204030204" charset="0"/>
              </a:rPr>
              <a:t>f1 = open( 'file1.txt', 'r' )     # </a:t>
            </a:r>
            <a:r>
              <a:rPr lang="zh-CN" altLang="en-US" sz="2000" strike="noStrike" noProof="1">
                <a:latin typeface="Consolas" panose="020B0609020204030204" charset="0"/>
              </a:rPr>
              <a:t>以读模式打开文件</a:t>
            </a:r>
          </a:p>
          <a:p>
            <a:pPr marL="0" indent="0" fontAlgn="base">
              <a:buFontTx/>
              <a:buNone/>
            </a:pPr>
            <a:r>
              <a:rPr lang="en-US" sz="2000" strike="noStrike" noProof="1">
                <a:latin typeface="Consolas" panose="020B0609020204030204" charset="0"/>
              </a:rPr>
              <a:t>f2 = open( 'file2.txt', 'w')      # </a:t>
            </a:r>
            <a:r>
              <a:rPr lang="zh-CN" altLang="en-US" sz="2000" strike="noStrike" noProof="1">
                <a:latin typeface="Consolas" panose="020B0609020204030204" charset="0"/>
              </a:rPr>
              <a:t>以写模式打开文件</a:t>
            </a:r>
          </a:p>
          <a:p>
            <a:pPr marL="0" indent="0" fontAlgn="base">
              <a:buFontTx/>
              <a:buNone/>
            </a:pPr>
            <a:endParaRPr lang="en-US" sz="1800" strike="noStrike" noProof="1"/>
          </a:p>
          <a:p>
            <a:pPr fontAlgn="base">
              <a:buFont typeface="Wingdings" panose="05000000000000000000" charset="0"/>
              <a:buChar char="§"/>
            </a:pPr>
            <a:r>
              <a:rPr lang="en-US" sz="2400" strike="noStrike" noProof="1"/>
              <a:t>当对文件内容操作完以后，</a:t>
            </a:r>
            <a:r>
              <a:rPr lang="en-US" sz="2400" strike="noStrike" noProof="1">
                <a:solidFill>
                  <a:srgbClr val="FF0000"/>
                </a:solidFill>
              </a:rPr>
              <a:t>一定要关闭文件对象</a:t>
            </a:r>
            <a:r>
              <a:rPr lang="en-US" sz="2400" strike="noStrike" noProof="1"/>
              <a:t>，这样才能保证所做的任何修改都确实被保存到文件中。</a:t>
            </a:r>
          </a:p>
          <a:p>
            <a:pPr marL="0" indent="0" fontAlgn="base">
              <a:buFontTx/>
              <a:buNone/>
            </a:pPr>
            <a:r>
              <a:rPr lang="en-US" sz="2000" strike="noStrike" noProof="1">
                <a:latin typeface="Consolas" panose="020B0609020204030204" charset="0"/>
              </a:rPr>
              <a:t>f1.close()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9.2.2  </a:t>
            </a:r>
            <a:r>
              <a:rPr lang="zh-CN" altLang="en-US">
                <a:sym typeface="+mn-ea"/>
              </a:rPr>
              <a:t>文件对象属性与常用方法</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8</a:t>
            </a:fld>
            <a:endParaRPr lang="zh-CN" altLang="en-US"/>
          </a:p>
        </p:txBody>
      </p:sp>
      <p:graphicFrame>
        <p:nvGraphicFramePr>
          <p:cNvPr id="5" name="Table -1"/>
          <p:cNvGraphicFramePr/>
          <p:nvPr>
            <p:extLst>
              <p:ext uri="{D42A27DB-BD31-4B8C-83A1-F6EECF244321}">
                <p14:modId xmlns:p14="http://schemas.microsoft.com/office/powerpoint/2010/main" val="730475947"/>
              </p:ext>
            </p:extLst>
          </p:nvPr>
        </p:nvGraphicFramePr>
        <p:xfrm>
          <a:off x="793750" y="1336040"/>
          <a:ext cx="10312400" cy="3962410"/>
        </p:xfrm>
        <a:graphic>
          <a:graphicData uri="http://schemas.openxmlformats.org/drawingml/2006/table">
            <a:tbl>
              <a:tblPr firstRow="1" bandRow="1">
                <a:tableStyleId>{5940675A-B579-460E-94D1-54222C63F5DA}</a:tableStyleId>
              </a:tblPr>
              <a:tblGrid>
                <a:gridCol w="1750060"/>
                <a:gridCol w="8562340"/>
              </a:tblGrid>
              <a:tr h="213391">
                <a:tc>
                  <a:txBody>
                    <a:bodyPr/>
                    <a:lstStyle/>
                    <a:p>
                      <a:pPr marL="0" indent="0" algn="ctr">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方法</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91">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close()</a:t>
                      </a: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把缓冲区的内容写入文件，同时关闭文件，并释放文件对象</a:t>
                      </a: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91">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flush()</a:t>
                      </a: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把缓冲区的内容写入文件，但</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不关闭文件</a:t>
                      </a: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1861">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read([size])</a:t>
                      </a: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从文本文件中读取</a:t>
                      </a:r>
                      <a:r>
                        <a:rPr lang="en-US" altLang="zh-CN" sz="2000" b="0" u="none">
                          <a:latin typeface="宋体" panose="02010600030101010101" pitchFamily="2" charset="-122"/>
                          <a:ea typeface="宋体" panose="02010600030101010101" pitchFamily="2" charset="-122"/>
                          <a:cs typeface="宋体" panose="02010600030101010101" pitchFamily="2" charset="-122"/>
                        </a:rPr>
                        <a:t>size</a:t>
                      </a:r>
                      <a:r>
                        <a:rPr lang="zh-CN" altLang="en-US" sz="2000" b="0" u="none">
                          <a:latin typeface="宋体" panose="02010600030101010101" pitchFamily="2" charset="-122"/>
                          <a:ea typeface="宋体" panose="02010600030101010101" pitchFamily="2" charset="-122"/>
                          <a:cs typeface="宋体" panose="02010600030101010101" pitchFamily="2" charset="-122"/>
                        </a:rPr>
                        <a:t>个</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字符</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Python 3.x</a:t>
                      </a:r>
                      <a:r>
                        <a:rPr lang="zh-CN" altLang="en-US" sz="2000" b="0" u="none">
                          <a:latin typeface="宋体" panose="02010600030101010101" pitchFamily="2" charset="-122"/>
                          <a:ea typeface="宋体" panose="02010600030101010101" pitchFamily="2" charset="-122"/>
                          <a:cs typeface="宋体" panose="02010600030101010101" pitchFamily="2" charset="-122"/>
                        </a:rPr>
                        <a:t>）的内容作为结果返回，或从二进制文件中读取指定数量的</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字节</a:t>
                      </a:r>
                      <a:r>
                        <a:rPr lang="zh-CN" altLang="en-US" sz="2000" b="0" u="none">
                          <a:latin typeface="宋体" panose="02010600030101010101" pitchFamily="2" charset="-122"/>
                          <a:ea typeface="宋体" panose="02010600030101010101" pitchFamily="2" charset="-122"/>
                          <a:cs typeface="宋体" panose="02010600030101010101" pitchFamily="2" charset="-122"/>
                        </a:rPr>
                        <a:t>并返回，</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如果省略</a:t>
                      </a:r>
                      <a:r>
                        <a:rPr lang="en-US" altLang="zh-CN" sz="2000" b="0" u="none">
                          <a:solidFill>
                            <a:srgbClr val="FF0000"/>
                          </a:solidFill>
                          <a:latin typeface="宋体" panose="02010600030101010101" pitchFamily="2" charset="-122"/>
                          <a:ea typeface="宋体" panose="02010600030101010101" pitchFamily="2" charset="-122"/>
                          <a:cs typeface="宋体" panose="02010600030101010101" pitchFamily="2" charset="-122"/>
                        </a:rPr>
                        <a:t>size</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则表示读取所有内容</a:t>
                      </a: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337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readline()</a:t>
                      </a: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从</a:t>
                      </a:r>
                      <a:r>
                        <a:rPr lang="zh-CN" altLang="en-US" sz="20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2000" b="0" u="none" dirty="0">
                          <a:latin typeface="宋体" panose="02010600030101010101" pitchFamily="2" charset="-122"/>
                          <a:ea typeface="宋体" panose="02010600030101010101" pitchFamily="2" charset="-122"/>
                          <a:cs typeface="宋体" panose="02010600030101010101" pitchFamily="2" charset="-122"/>
                        </a:rPr>
                        <a:t>中读取</a:t>
                      </a:r>
                      <a:r>
                        <a:rPr lang="zh-CN" altLang="en-US" sz="20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一行</a:t>
                      </a:r>
                      <a:r>
                        <a:rPr lang="zh-CN" altLang="en-US" sz="2000" b="0" u="none" dirty="0">
                          <a:latin typeface="宋体" panose="02010600030101010101" pitchFamily="2" charset="-122"/>
                          <a:ea typeface="宋体" panose="02010600030101010101" pitchFamily="2" charset="-122"/>
                          <a:cs typeface="宋体" panose="02010600030101010101" pitchFamily="2" charset="-122"/>
                        </a:rPr>
                        <a:t>内容作为结果返回</a:t>
                      </a: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readlines()</a:t>
                      </a: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把</a:t>
                      </a:r>
                      <a:r>
                        <a:rPr lang="zh-CN" altLang="en-US" sz="20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2000" b="0" u="none" dirty="0">
                          <a:latin typeface="宋体" panose="02010600030101010101" pitchFamily="2" charset="-122"/>
                          <a:ea typeface="宋体" panose="02010600030101010101" pitchFamily="2" charset="-122"/>
                          <a:cs typeface="宋体" panose="02010600030101010101" pitchFamily="2" charset="-122"/>
                        </a:rPr>
                        <a:t>中的</a:t>
                      </a:r>
                      <a:r>
                        <a:rPr lang="zh-CN" altLang="en-US" sz="20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每行</a:t>
                      </a:r>
                      <a:r>
                        <a:rPr lang="zh-CN" altLang="en-US" sz="2000" b="0" u="none" dirty="0">
                          <a:latin typeface="宋体" panose="02010600030101010101" pitchFamily="2" charset="-122"/>
                          <a:ea typeface="宋体" panose="02010600030101010101" pitchFamily="2" charset="-122"/>
                          <a:cs typeface="宋体" panose="02010600030101010101" pitchFamily="2" charset="-122"/>
                        </a:rPr>
                        <a:t>文本作为一个字符串存入列表中，返回</a:t>
                      </a:r>
                      <a:r>
                        <a:rPr lang="zh-CN" altLang="en-US" sz="20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该列表</a:t>
                      </a: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1086">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seek(offset[, whence])</a:t>
                      </a: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把文件指针移动到新的</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字节</a:t>
                      </a:r>
                      <a:r>
                        <a:rPr lang="zh-CN" altLang="en-US" sz="2000" b="0" u="none">
                          <a:latin typeface="宋体" panose="02010600030101010101" pitchFamily="2" charset="-122"/>
                          <a:ea typeface="宋体" panose="02010600030101010101" pitchFamily="2" charset="-122"/>
                          <a:cs typeface="宋体" panose="02010600030101010101" pitchFamily="2" charset="-122"/>
                        </a:rPr>
                        <a:t>位置，</a:t>
                      </a:r>
                      <a:r>
                        <a:rPr lang="en-US" altLang="zh-CN" sz="2000" b="0" u="none">
                          <a:latin typeface="宋体" panose="02010600030101010101" pitchFamily="2" charset="-122"/>
                          <a:ea typeface="宋体" panose="02010600030101010101" pitchFamily="2" charset="-122"/>
                          <a:cs typeface="宋体" panose="02010600030101010101" pitchFamily="2" charset="-122"/>
                        </a:rPr>
                        <a:t>offset</a:t>
                      </a:r>
                      <a:r>
                        <a:rPr lang="zh-CN" altLang="en-US" sz="2000" b="0" u="none">
                          <a:latin typeface="宋体" panose="02010600030101010101" pitchFamily="2" charset="-122"/>
                          <a:ea typeface="宋体" panose="02010600030101010101" pitchFamily="2" charset="-122"/>
                          <a:cs typeface="宋体" panose="02010600030101010101" pitchFamily="2" charset="-122"/>
                        </a:rPr>
                        <a:t>表示相对于</a:t>
                      </a:r>
                      <a:r>
                        <a:rPr lang="en-US" altLang="zh-CN" sz="2000" b="0" u="none">
                          <a:latin typeface="宋体" panose="02010600030101010101" pitchFamily="2" charset="-122"/>
                          <a:ea typeface="宋体" panose="02010600030101010101" pitchFamily="2" charset="-122"/>
                          <a:cs typeface="宋体" panose="02010600030101010101" pitchFamily="2" charset="-122"/>
                        </a:rPr>
                        <a:t>whence</a:t>
                      </a:r>
                      <a:r>
                        <a:rPr lang="zh-CN" altLang="en-US" sz="2000" b="0" u="none">
                          <a:latin typeface="宋体" panose="02010600030101010101" pitchFamily="2" charset="-122"/>
                          <a:ea typeface="宋体" panose="02010600030101010101" pitchFamily="2" charset="-122"/>
                          <a:cs typeface="宋体" panose="02010600030101010101" pitchFamily="2" charset="-122"/>
                        </a:rPr>
                        <a:t>的位置。</a:t>
                      </a:r>
                      <a:r>
                        <a:rPr lang="en-US" altLang="zh-CN" sz="2000" b="0" u="none">
                          <a:latin typeface="宋体" panose="02010600030101010101" pitchFamily="2" charset="-122"/>
                          <a:ea typeface="宋体" panose="02010600030101010101" pitchFamily="2" charset="-122"/>
                          <a:cs typeface="宋体" panose="02010600030101010101" pitchFamily="2" charset="-122"/>
                        </a:rPr>
                        <a:t>whence</a:t>
                      </a:r>
                      <a:r>
                        <a:rPr lang="zh-CN" altLang="en-US" sz="2000" b="0" u="none">
                          <a:latin typeface="宋体" panose="02010600030101010101" pitchFamily="2" charset="-122"/>
                          <a:ea typeface="宋体" panose="02010600030101010101" pitchFamily="2" charset="-122"/>
                          <a:cs typeface="宋体" panose="02010600030101010101" pitchFamily="2" charset="-122"/>
                        </a:rPr>
                        <a:t>为</a:t>
                      </a:r>
                      <a:r>
                        <a:rPr lang="en-US" altLang="zh-CN" sz="2000" b="0" u="none">
                          <a:latin typeface="宋体" panose="02010600030101010101" pitchFamily="2" charset="-122"/>
                          <a:ea typeface="宋体" panose="02010600030101010101" pitchFamily="2" charset="-122"/>
                          <a:cs typeface="宋体" panose="02010600030101010101" pitchFamily="2" charset="-122"/>
                        </a:rPr>
                        <a:t>0</a:t>
                      </a:r>
                      <a:r>
                        <a:rPr lang="zh-CN" altLang="en-US" sz="2000" b="0" u="none">
                          <a:latin typeface="宋体" panose="02010600030101010101" pitchFamily="2" charset="-122"/>
                          <a:ea typeface="宋体" panose="02010600030101010101" pitchFamily="2" charset="-122"/>
                          <a:cs typeface="宋体" panose="02010600030101010101" pitchFamily="2" charset="-122"/>
                        </a:rPr>
                        <a:t>表示从文件头开始计算，</a:t>
                      </a:r>
                      <a:r>
                        <a:rPr lang="en-US" altLang="zh-CN" sz="2000" b="0" u="none">
                          <a:latin typeface="宋体" panose="02010600030101010101" pitchFamily="2" charset="-122"/>
                          <a:ea typeface="宋体" panose="02010600030101010101" pitchFamily="2" charset="-122"/>
                          <a:cs typeface="宋体" panose="02010600030101010101" pitchFamily="2" charset="-122"/>
                        </a:rPr>
                        <a:t>1</a:t>
                      </a:r>
                      <a:r>
                        <a:rPr lang="zh-CN" altLang="en-US" sz="2000" b="0" u="none">
                          <a:latin typeface="宋体" panose="02010600030101010101" pitchFamily="2" charset="-122"/>
                          <a:ea typeface="宋体" panose="02010600030101010101" pitchFamily="2" charset="-122"/>
                          <a:cs typeface="宋体" panose="02010600030101010101" pitchFamily="2" charset="-122"/>
                        </a:rPr>
                        <a:t>表示从当前位置开始计算，</a:t>
                      </a:r>
                      <a:r>
                        <a:rPr lang="en-US" altLang="zh-CN" sz="2000" b="0" u="none">
                          <a:latin typeface="宋体" panose="02010600030101010101" pitchFamily="2" charset="-122"/>
                          <a:ea typeface="宋体" panose="02010600030101010101" pitchFamily="2" charset="-122"/>
                          <a:cs typeface="宋体" panose="02010600030101010101" pitchFamily="2" charset="-122"/>
                        </a:rPr>
                        <a:t>2</a:t>
                      </a:r>
                      <a:r>
                        <a:rPr lang="zh-CN" altLang="en-US" sz="2000" b="0" u="none">
                          <a:latin typeface="宋体" panose="02010600030101010101" pitchFamily="2" charset="-122"/>
                          <a:ea typeface="宋体" panose="02010600030101010101" pitchFamily="2" charset="-122"/>
                          <a:cs typeface="宋体" panose="02010600030101010101" pitchFamily="2" charset="-122"/>
                        </a:rPr>
                        <a:t>表示从文件尾开始计算，默认为</a:t>
                      </a:r>
                      <a:r>
                        <a:rPr lang="en-US" altLang="zh-CN" sz="2000" b="0" u="none">
                          <a:latin typeface="宋体" panose="02010600030101010101" pitchFamily="2" charset="-122"/>
                          <a:ea typeface="宋体" panose="02010600030101010101" pitchFamily="2" charset="-122"/>
                          <a:cs typeface="宋体" panose="02010600030101010101" pitchFamily="2" charset="-122"/>
                        </a:rPr>
                        <a:t>0</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91">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tell()	</a:t>
                      </a: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返回文件指针的当前位置</a:t>
                      </a: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91">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write(s)</a:t>
                      </a: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把</a:t>
                      </a:r>
                      <a:r>
                        <a:rPr lang="en-US" altLang="zh-CN" sz="2000" b="0" u="none">
                          <a:latin typeface="宋体" panose="02010600030101010101" pitchFamily="2" charset="-122"/>
                          <a:ea typeface="宋体" panose="02010600030101010101" pitchFamily="2" charset="-122"/>
                          <a:cs typeface="宋体" panose="02010600030101010101" pitchFamily="2" charset="-122"/>
                        </a:rPr>
                        <a:t>s</a:t>
                      </a:r>
                      <a:r>
                        <a:rPr lang="zh-CN" altLang="en-US" sz="2000" b="0" u="none">
                          <a:latin typeface="宋体" panose="02010600030101010101" pitchFamily="2" charset="-122"/>
                          <a:ea typeface="宋体" panose="02010600030101010101" pitchFamily="2" charset="-122"/>
                          <a:cs typeface="宋体" panose="02010600030101010101" pitchFamily="2" charset="-122"/>
                        </a:rPr>
                        <a:t>的内容写入文件</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91">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writelines(s)</a:t>
                      </a: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把字符串列表写入</a:t>
                      </a:r>
                      <a:r>
                        <a:rPr lang="zh-CN" altLang="en-US" sz="20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zh-CN" altLang="en-US" sz="20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不添加换行符</a:t>
                      </a: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9.2.3  </a:t>
            </a:r>
            <a:r>
              <a:rPr lang="zh-CN" altLang="en-US" dirty="0">
                <a:solidFill>
                  <a:srgbClr val="FF0000"/>
                </a:solidFill>
              </a:rPr>
              <a:t>上下文管理语句</a:t>
            </a:r>
            <a:r>
              <a:rPr lang="en-US" altLang="zh-CN" dirty="0">
                <a:solidFill>
                  <a:srgbClr val="FF0000"/>
                </a:solidFill>
              </a:rPr>
              <a:t>with</a:t>
            </a:r>
          </a:p>
        </p:txBody>
      </p:sp>
      <p:sp>
        <p:nvSpPr>
          <p:cNvPr id="3" name="内容占位符 2"/>
          <p:cNvSpPr>
            <a:spLocks noGrp="1"/>
          </p:cNvSpPr>
          <p:nvPr>
            <p:ph idx="1"/>
          </p:nvPr>
        </p:nvSpPr>
        <p:spPr/>
        <p:txBody>
          <a:bodyPr>
            <a:normAutofit/>
          </a:bodyPr>
          <a:lstStyle/>
          <a:p>
            <a:r>
              <a:rPr lang="zh-CN" altLang="en-US" sz="2400" dirty="0"/>
              <a:t>在实际开发中，读写文件应优先考虑使用上下文管理语句with，关键字with可以自动管理资源，不论因为什么原因（哪怕是代码引发了异常）跳出with块，</a:t>
            </a:r>
            <a:r>
              <a:rPr lang="zh-CN" altLang="en-US" sz="2400" dirty="0">
                <a:solidFill>
                  <a:srgbClr val="FF0000"/>
                </a:solidFill>
              </a:rPr>
              <a:t>总能保证文件被正确关闭</a:t>
            </a:r>
            <a:r>
              <a:rPr lang="zh-CN" altLang="en-US" sz="2400" dirty="0"/>
              <a:t>，并且可以在代码块执行完毕后自动还原进入该代码块时的上下文，常用于</a:t>
            </a:r>
            <a:r>
              <a:rPr lang="zh-CN" altLang="en-US" sz="2400" dirty="0">
                <a:solidFill>
                  <a:srgbClr val="FF0000"/>
                </a:solidFill>
              </a:rPr>
              <a:t>文件操作</a:t>
            </a:r>
            <a:r>
              <a:rPr lang="zh-CN" altLang="en-US" sz="2400" dirty="0"/>
              <a:t>、</a:t>
            </a:r>
            <a:r>
              <a:rPr lang="zh-CN" altLang="en-US" sz="2400" dirty="0">
                <a:solidFill>
                  <a:srgbClr val="FF0000"/>
                </a:solidFill>
              </a:rPr>
              <a:t>数据库连接</a:t>
            </a:r>
            <a:r>
              <a:rPr lang="zh-CN" altLang="en-US" sz="2400" dirty="0"/>
              <a:t>、</a:t>
            </a:r>
            <a:r>
              <a:rPr lang="zh-CN" altLang="en-US" sz="2400" dirty="0">
                <a:solidFill>
                  <a:srgbClr val="FF0000"/>
                </a:solidFill>
              </a:rPr>
              <a:t>网络连接</a:t>
            </a:r>
            <a:r>
              <a:rPr lang="zh-CN" altLang="en-US" sz="2400" dirty="0"/>
              <a:t>、</a:t>
            </a:r>
            <a:r>
              <a:rPr lang="zh-CN" altLang="en-US" sz="2400" dirty="0">
                <a:solidFill>
                  <a:srgbClr val="FF0000"/>
                </a:solidFill>
              </a:rPr>
              <a:t>多线程与多进程同步时的锁对象管理</a:t>
            </a:r>
            <a:r>
              <a:rPr lang="zh-CN" altLang="en-US" sz="2400" dirty="0"/>
              <a:t>等场合。</a:t>
            </a:r>
          </a:p>
          <a:p>
            <a:pPr marL="0" indent="0">
              <a:buNone/>
            </a:pPr>
            <a:endParaRPr lang="zh-CN" altLang="en-US" sz="2000" dirty="0">
              <a:latin typeface="Consolas" panose="020B0609020204030204" charset="0"/>
            </a:endParaRPr>
          </a:p>
          <a:p>
            <a:pPr marL="0" indent="0">
              <a:buNone/>
            </a:pPr>
            <a:r>
              <a:rPr lang="zh-CN" altLang="en-US" sz="2000" dirty="0">
                <a:solidFill>
                  <a:srgbClr val="FF0000"/>
                </a:solidFill>
                <a:latin typeface="Consolas" panose="020B0609020204030204" charset="0"/>
              </a:rPr>
              <a:t>with open(filename, mode, encoding) as fp:</a:t>
            </a:r>
          </a:p>
          <a:p>
            <a:pPr marL="0" indent="0">
              <a:buNone/>
            </a:pPr>
            <a:r>
              <a:rPr lang="zh-CN" altLang="en-US" sz="2000" dirty="0">
                <a:solidFill>
                  <a:srgbClr val="FF0000"/>
                </a:solidFill>
                <a:latin typeface="Consolas" panose="020B0609020204030204" charset="0"/>
              </a:rPr>
              <a:t>    #这里写通过文件对象fp读写文件内容的语句</a:t>
            </a:r>
          </a:p>
          <a:p>
            <a:pPr marL="0" indent="0">
              <a:buNone/>
            </a:pPr>
            <a:endParaRPr lang="zh-CN" altLang="en-US" sz="2000" dirty="0">
              <a:latin typeface="Consolas" panose="020B0609020204030204"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3196</Words>
  <Application>Microsoft Office PowerPoint</Application>
  <PresentationFormat>宽屏</PresentationFormat>
  <Paragraphs>362</Paragraphs>
  <Slides>29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Arial Unicode MS</vt:lpstr>
      <vt:lpstr>JetBrains Mono</vt:lpstr>
      <vt:lpstr>宋体</vt:lpstr>
      <vt:lpstr>Arial</vt:lpstr>
      <vt:lpstr>Calibri</vt:lpstr>
      <vt:lpstr>Calibri Light</vt:lpstr>
      <vt:lpstr>Consolas</vt:lpstr>
      <vt:lpstr>Times New Roman</vt:lpstr>
      <vt:lpstr>Wingdings</vt:lpstr>
      <vt:lpstr>Office 主题</vt:lpstr>
      <vt:lpstr>第9章  文件内容操作</vt:lpstr>
      <vt:lpstr>9.1文件的概念及分类</vt:lpstr>
      <vt:lpstr>9.1文件的概念及分类</vt:lpstr>
      <vt:lpstr>9.2  文件操作基本知识</vt:lpstr>
      <vt:lpstr>9.2.1  内置函数open()</vt:lpstr>
      <vt:lpstr>9.2.1  内置函数open()</vt:lpstr>
      <vt:lpstr>9.2.1  内置函数open()</vt:lpstr>
      <vt:lpstr>9.2.2  文件对象属性与常用方法</vt:lpstr>
      <vt:lpstr>9.2.3  上下文管理语句with</vt:lpstr>
      <vt:lpstr>9.3  文本文件内容操作案例精选</vt:lpstr>
      <vt:lpstr>9.3  文本文件内容操作案例精选</vt:lpstr>
      <vt:lpstr>9.3  文本文件内容操作案例精选</vt:lpstr>
      <vt:lpstr>9.3  文本文件内容操作案例精选</vt:lpstr>
      <vt:lpstr>9.4  二进制文件操作案例精选</vt:lpstr>
      <vt:lpstr>9.4.1  使用pickle模块读写二进制文件</vt:lpstr>
      <vt:lpstr>9.4.1  使用pickle模块读写二进制文件</vt:lpstr>
      <vt:lpstr>9.4.2  使用struct模块读写二进制文件</vt:lpstr>
      <vt:lpstr>9.4.2  使用struct模块读写二进制文件</vt:lpstr>
      <vt:lpstr>9.4.3  使用shelve模块操作二进制文件</vt:lpstr>
      <vt:lpstr>9.4.3  使用shelve模块操作二进制文件</vt:lpstr>
      <vt:lpstr>9.4.4  使用marshal模块操作二进制文件</vt:lpstr>
      <vt:lpstr>9.4.4  使用marshal模块操作二进制文件</vt:lpstr>
      <vt:lpstr>9.5  Excel与Word文件操作案例</vt:lpstr>
      <vt:lpstr>9.5  Excel与Word文件操作案例</vt:lpstr>
      <vt:lpstr>9.5  Excel与Word文件操作案例</vt:lpstr>
      <vt:lpstr>9.5  Excel与Word文件操作案例</vt:lpstr>
      <vt:lpstr>9.5  Excel与Word文件操作案例</vt:lpstr>
      <vt:lpstr>9.5  Excel与Word文件操作案例</vt:lpstr>
      <vt:lpstr>9.5  Excel与Word文件操作案例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文件内容操作</dc:title>
  <dc:creator>Dong</dc:creator>
  <cp:lastModifiedBy>lenovo</cp:lastModifiedBy>
  <cp:revision>346</cp:revision>
  <dcterms:created xsi:type="dcterms:W3CDTF">2015-05-05T08:02:00Z</dcterms:created>
  <dcterms:modified xsi:type="dcterms:W3CDTF">2020-10-22T08:38:35Z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