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1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09" autoAdjust="0"/>
  </p:normalViewPr>
  <p:slideViewPr>
    <p:cSldViewPr>
      <p:cViewPr varScale="1">
        <p:scale>
          <a:sx n="71" d="100"/>
          <a:sy n="71" d="100"/>
        </p:scale>
        <p:origin x="-11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677856" TargetMode="External"/><Relationship Id="rId2" Type="http://schemas.openxmlformats.org/officeDocument/2006/relationships/hyperlink" Target="http://davidcard.berkeley.edu/papers/njmin-a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inceton.edu/~otorres/DID101.pdf" TargetMode="External"/><Relationship Id="rId4" Type="http://schemas.openxmlformats.org/officeDocument/2006/relationships/hyperlink" Target="https://en.wikipedia.org/wiki/Difference_in_differenc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543800" cy="2152650"/>
          </a:xfrm>
        </p:spPr>
        <p:txBody>
          <a:bodyPr/>
          <a:lstStyle/>
          <a:p>
            <a:r>
              <a:rPr lang="en-US" dirty="0" smtClean="0"/>
              <a:t>Difference in differences method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Econ 426: </a:t>
            </a:r>
            <a:r>
              <a:rPr lang="en-US" dirty="0" err="1" smtClean="0"/>
              <a:t>Isli</a:t>
            </a:r>
            <a:r>
              <a:rPr lang="en-US" dirty="0" smtClean="0"/>
              <a:t> Kola &amp; </a:t>
            </a:r>
            <a:r>
              <a:rPr lang="en-US" dirty="0" err="1" smtClean="0"/>
              <a:t>Shukhrat</a:t>
            </a:r>
            <a:r>
              <a:rPr lang="en-US" dirty="0" smtClean="0"/>
              <a:t> </a:t>
            </a:r>
            <a:r>
              <a:rPr lang="en-US" dirty="0" err="1" smtClean="0"/>
              <a:t>Khuseynov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194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0"/>
            <a:ext cx="6707808" cy="511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648200" y="5867400"/>
            <a:ext cx="3276600" cy="6858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Card &amp; Krueger (2000)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74645"/>
            <a:ext cx="7315200" cy="427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90600" y="5327446"/>
            <a:ext cx="7162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457200"/>
            <a:ext cx="47244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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Second way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4318000" cy="3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533400" y="152400"/>
            <a:ext cx="47244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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Third way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52400"/>
            <a:ext cx="2362200" cy="374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678255"/>
            <a:ext cx="3352800" cy="464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349189"/>
            <a:ext cx="5943600" cy="520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14400" y="5257800"/>
            <a:ext cx="5562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62000" y="1371600"/>
            <a:ext cx="7848600" cy="4953000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Card, D., &amp; Krueger, A. (1994). Minimum Wages and Employment: A Case Study of the Fast Food Industry in New Jersey and Pennsylvania. </a:t>
            </a:r>
            <a:r>
              <a:rPr lang="en-US" i="1" dirty="0">
                <a:effectLst/>
              </a:rPr>
              <a:t>The American Economic Review,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84</a:t>
            </a:r>
            <a:r>
              <a:rPr lang="en-US" dirty="0">
                <a:effectLst/>
              </a:rPr>
              <a:t>(4). Retrieved December 19, 2018, from </a:t>
            </a:r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davidcard.berkeley.edu/papers/njmin-aer.pdf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/>
              <a:t>Card, D., &amp; Krueger, A. (2000). Minimum Wages and Employment: A Case Study of the Fast-Food Industry in New Jersey and Pennsylvania: Reply. </a:t>
            </a:r>
            <a:r>
              <a:rPr lang="en-US" i="1" dirty="0"/>
              <a:t>The American Economic Review,</a:t>
            </a:r>
            <a:r>
              <a:rPr lang="en-US" dirty="0"/>
              <a:t> </a:t>
            </a:r>
            <a:r>
              <a:rPr lang="en-US" i="1" dirty="0"/>
              <a:t>90</a:t>
            </a:r>
            <a:r>
              <a:rPr lang="en-US" dirty="0"/>
              <a:t>(5), 1397-1420. Retrieved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www.jstor.org/stable/2677856</a:t>
            </a:r>
            <a:endParaRPr lang="en-US" dirty="0" smtClean="0"/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Difference </a:t>
            </a:r>
            <a:r>
              <a:rPr lang="en-US" dirty="0">
                <a:effectLst/>
              </a:rPr>
              <a:t>in differences. (2018, December 11). Retrieved December 19, 2018, from </a:t>
            </a:r>
            <a:r>
              <a:rPr lang="en-US" dirty="0">
                <a:effectLst/>
                <a:hlinkClick r:id="rId4"/>
              </a:rPr>
              <a:t>https://</a:t>
            </a:r>
            <a:r>
              <a:rPr lang="en-US" dirty="0" smtClean="0">
                <a:effectLst/>
                <a:hlinkClick r:id="rId4"/>
              </a:rPr>
              <a:t>en.wikipedia.org/wiki/Difference_in_differences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Torres </a:t>
            </a:r>
            <a:r>
              <a:rPr lang="en-US" dirty="0"/>
              <a:t>‐ Reyna, O.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Differences-in-differences (using Stata)</a:t>
            </a:r>
            <a:r>
              <a:rPr lang="en-US" dirty="0"/>
              <a:t> [Scholarly project]. In </a:t>
            </a:r>
            <a:r>
              <a:rPr lang="en-US" i="1" dirty="0"/>
              <a:t>Princeton University</a:t>
            </a:r>
            <a:r>
              <a:rPr lang="en-US" dirty="0"/>
              <a:t>. Retrieved December 20, 2018, from </a:t>
            </a:r>
            <a:r>
              <a:rPr lang="en-US" dirty="0">
                <a:hlinkClick r:id="rId5"/>
              </a:rPr>
              <a:t>http://www.princeton.edu/~</a:t>
            </a:r>
            <a:r>
              <a:rPr lang="en-US" dirty="0" smtClean="0">
                <a:hlinkClick r:id="rId5"/>
              </a:rPr>
              <a:t>otorres/DID101.pdf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049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590878" cy="9144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pic>
        <p:nvPicPr>
          <p:cNvPr id="4" name="Picture 2" descr="&amp;Kcy;&amp;acy;&amp;rcy;&amp;tcy;&amp;icy;&amp;ncy;&amp;kcy;&amp;icy; &amp;pcy;&amp;ocy; &amp;zcy;&amp;acy;&amp;pcy;&amp;rcy;&amp;ocy;&amp;scy;&amp;ucy; sm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1951771" cy="19216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336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2819400"/>
            <a:ext cx="3048000" cy="914400"/>
          </a:xfrm>
        </p:spPr>
        <p:txBody>
          <a:bodyPr/>
          <a:lstStyle/>
          <a:p>
            <a:r>
              <a:rPr lang="en-US" sz="6000" dirty="0" smtClean="0"/>
              <a:t>The 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099490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19200" y="1600200"/>
            <a:ext cx="5486400" cy="4800600"/>
          </a:xfrm>
        </p:spPr>
        <p:txBody>
          <a:bodyPr/>
          <a:lstStyle/>
          <a:p>
            <a:r>
              <a:rPr lang="en-US" dirty="0" smtClean="0"/>
              <a:t>Statistical technique</a:t>
            </a:r>
          </a:p>
          <a:p>
            <a:endParaRPr lang="en-US" dirty="0"/>
          </a:p>
          <a:p>
            <a:r>
              <a:rPr lang="en-US" dirty="0" smtClean="0"/>
              <a:t>Quantitative research</a:t>
            </a:r>
          </a:p>
          <a:p>
            <a:endParaRPr lang="en-US" dirty="0"/>
          </a:p>
          <a:p>
            <a:r>
              <a:rPr lang="en-US" dirty="0" smtClean="0"/>
              <a:t>Treatment group vs. Control group</a:t>
            </a:r>
          </a:p>
          <a:p>
            <a:endParaRPr lang="en-US" dirty="0" smtClean="0"/>
          </a:p>
          <a:p>
            <a:r>
              <a:rPr lang="en-US" dirty="0" smtClean="0"/>
              <a:t>Panel data</a:t>
            </a:r>
          </a:p>
          <a:p>
            <a:endParaRPr lang="en-US" dirty="0"/>
          </a:p>
          <a:p>
            <a:r>
              <a:rPr lang="en-US" dirty="0" smtClean="0"/>
              <a:t>Natural  experiment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r>
              <a:rPr lang="en-US" dirty="0" smtClean="0"/>
              <a:t>What is diff-in-diff?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292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654835"/>
              </p:ext>
            </p:extLst>
          </p:nvPr>
        </p:nvGraphicFramePr>
        <p:xfrm>
          <a:off x="1295400" y="3352800"/>
          <a:ext cx="6621780" cy="243703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657350"/>
                <a:gridCol w="1657350"/>
                <a:gridCol w="1649730"/>
                <a:gridCol w="1657350"/>
              </a:tblGrid>
              <a:tr h="68580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New Jersey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Pennsylvania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Difference 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3744">
                <a:tc>
                  <a:txBody>
                    <a:bodyPr/>
                    <a:lstStyle/>
                    <a:p>
                      <a:r>
                        <a:rPr lang="en-US" b="1" dirty="0"/>
                        <a:t>February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−2.89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3744">
                <a:tc>
                  <a:txBody>
                    <a:bodyPr/>
                    <a:lstStyle/>
                    <a:p>
                      <a:r>
                        <a:rPr lang="en-US" b="1" dirty="0"/>
                        <a:t>November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21.17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−0.14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744">
                <a:tc>
                  <a:txBody>
                    <a:bodyPr/>
                    <a:lstStyle/>
                    <a:p>
                      <a:r>
                        <a:rPr lang="en-US" b="1" dirty="0"/>
                        <a:t>Change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−2.16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r>
              <a:rPr lang="en-US" dirty="0" smtClean="0"/>
              <a:t>Card and Krueger (1994) </a:t>
            </a:r>
            <a:endParaRPr lang="en-US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55812" y="1555376"/>
            <a:ext cx="8991600" cy="17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Minimum wage increase in New Jersey from $4.25 to $5.05 in 1992</a:t>
            </a:r>
          </a:p>
          <a:p>
            <a:r>
              <a:rPr lang="en-US" dirty="0" smtClean="0"/>
              <a:t>Employment in the fast food sectors of both states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399494" y="330797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908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41" y="1147482"/>
            <a:ext cx="5000959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7315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03453543"/>
                  </p:ext>
                </p:extLst>
              </p:nvPr>
            </p:nvGraphicFramePr>
            <p:xfrm>
              <a:off x="1219200" y="1524000"/>
              <a:ext cx="6705600" cy="883920"/>
            </p:xfrm>
            <a:graphic>
              <a:graphicData uri="http://schemas.openxmlformats.org/drawingml/2006/table">
                <a:tbl>
                  <a:tblPr/>
                  <a:tblGrid>
                    <a:gridCol w="6705600"/>
                  </a:tblGrid>
                  <a:tr h="7162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𝑌</m:t>
                                </m:r>
                                <m:r>
                                  <a:rPr lang="en-US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β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𝑇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γ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Dt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T</m:t>
                                </m:r>
                                <m:r>
                                  <a:rPr lang="en-US" sz="3200" b="0" i="1" dirty="0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/>
                                    <a:ea typeface="Cambria Math"/>
                                  </a:rPr>
                                  <m:t>Dt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  <a:p>
                          <a:endParaRPr lang="en-US" sz="2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103453543"/>
                  </p:ext>
                </p:extLst>
              </p:nvPr>
            </p:nvGraphicFramePr>
            <p:xfrm>
              <a:off x="1219200" y="1524000"/>
              <a:ext cx="6705600" cy="883920"/>
            </p:xfrm>
            <a:graphic>
              <a:graphicData uri="http://schemas.openxmlformats.org/drawingml/2006/table">
                <a:tbl>
                  <a:tblPr/>
                  <a:tblGrid>
                    <a:gridCol w="6705600"/>
                  </a:tblGrid>
                  <a:tr h="883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196197"/>
            <a:ext cx="4572000" cy="914400"/>
          </a:xfrm>
        </p:spPr>
        <p:txBody>
          <a:bodyPr/>
          <a:lstStyle/>
          <a:p>
            <a:r>
              <a:rPr lang="en-US" dirty="0" smtClean="0"/>
              <a:t>General model</a:t>
            </a:r>
            <a:endParaRPr lang="en-US" dirty="0"/>
          </a:p>
        </p:txBody>
      </p:sp>
      <p:sp>
        <p:nvSpPr>
          <p:cNvPr id="4" name="AutoShape 4" descr="y~=~\beta _{0}+\beta _{1}T+\beta _{2}S+\beta _{3}(T\cdot S)+\varepsilon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8156125"/>
                  </p:ext>
                </p:extLst>
              </p:nvPr>
            </p:nvGraphicFramePr>
            <p:xfrm>
              <a:off x="990600" y="5257800"/>
              <a:ext cx="6705600" cy="716280"/>
            </p:xfrm>
            <a:graphic>
              <a:graphicData uri="http://schemas.openxmlformats.org/drawingml/2006/table">
                <a:tbl>
                  <a:tblPr/>
                  <a:tblGrid>
                    <a:gridCol w="6705600"/>
                  </a:tblGrid>
                  <a:tr h="7162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=1,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𝐷𝑡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=1)=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γ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178156125"/>
                  </p:ext>
                </p:extLst>
              </p:nvPr>
            </p:nvGraphicFramePr>
            <p:xfrm>
              <a:off x="990600" y="5257800"/>
              <a:ext cx="6705600" cy="716280"/>
            </p:xfrm>
            <a:graphic>
              <a:graphicData uri="http://schemas.openxmlformats.org/drawingml/2006/table">
                <a:tbl>
                  <a:tblPr/>
                  <a:tblGrid>
                    <a:gridCol w="6705600"/>
                  </a:tblGrid>
                  <a:tr h="716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91" t="-8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0145599"/>
                  </p:ext>
                </p:extLst>
              </p:nvPr>
            </p:nvGraphicFramePr>
            <p:xfrm>
              <a:off x="914400" y="4419600"/>
              <a:ext cx="5638800" cy="716280"/>
            </p:xfrm>
            <a:graphic>
              <a:graphicData uri="http://schemas.openxmlformats.org/drawingml/2006/table">
                <a:tbl>
                  <a:tblPr/>
                  <a:tblGrid>
                    <a:gridCol w="5638800"/>
                  </a:tblGrid>
                  <a:tr h="7162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=1,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𝐷𝑡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=0)=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β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60145599"/>
                  </p:ext>
                </p:extLst>
              </p:nvPr>
            </p:nvGraphicFramePr>
            <p:xfrm>
              <a:off x="914400" y="4419600"/>
              <a:ext cx="5638800" cy="716280"/>
            </p:xfrm>
            <a:graphic>
              <a:graphicData uri="http://schemas.openxmlformats.org/drawingml/2006/table">
                <a:tbl>
                  <a:tblPr/>
                  <a:tblGrid>
                    <a:gridCol w="5638800"/>
                  </a:tblGrid>
                  <a:tr h="716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4823436"/>
                  </p:ext>
                </p:extLst>
              </p:nvPr>
            </p:nvGraphicFramePr>
            <p:xfrm>
              <a:off x="838200" y="3627120"/>
              <a:ext cx="5867400" cy="716280"/>
            </p:xfrm>
            <a:graphic>
              <a:graphicData uri="http://schemas.openxmlformats.org/drawingml/2006/table">
                <a:tbl>
                  <a:tblPr/>
                  <a:tblGrid>
                    <a:gridCol w="5867400"/>
                  </a:tblGrid>
                  <a:tr h="7162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=0,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𝐷𝑡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=1)=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44823436"/>
                  </p:ext>
                </p:extLst>
              </p:nvPr>
            </p:nvGraphicFramePr>
            <p:xfrm>
              <a:off x="838200" y="3627120"/>
              <a:ext cx="5867400" cy="716280"/>
            </p:xfrm>
            <a:graphic>
              <a:graphicData uri="http://schemas.openxmlformats.org/drawingml/2006/table">
                <a:tbl>
                  <a:tblPr/>
                  <a:tblGrid>
                    <a:gridCol w="5867400"/>
                  </a:tblGrid>
                  <a:tr h="716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5"/>
                          <a:stretch>
                            <a:fillRect l="-1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8834697"/>
                  </p:ext>
                </p:extLst>
              </p:nvPr>
            </p:nvGraphicFramePr>
            <p:xfrm>
              <a:off x="914400" y="2819400"/>
              <a:ext cx="5105400" cy="716280"/>
            </p:xfrm>
            <a:graphic>
              <a:graphicData uri="http://schemas.openxmlformats.org/drawingml/2006/table">
                <a:tbl>
                  <a:tblPr/>
                  <a:tblGrid>
                    <a:gridCol w="5105400"/>
                  </a:tblGrid>
                  <a:tr h="7162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=0,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𝐷𝑡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=0)=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658834697"/>
                  </p:ext>
                </p:extLst>
              </p:nvPr>
            </p:nvGraphicFramePr>
            <p:xfrm>
              <a:off x="914400" y="2819400"/>
              <a:ext cx="5105400" cy="716280"/>
            </p:xfrm>
            <a:graphic>
              <a:graphicData uri="http://schemas.openxmlformats.org/drawingml/2006/table">
                <a:tbl>
                  <a:tblPr/>
                  <a:tblGrid>
                    <a:gridCol w="5105400"/>
                  </a:tblGrid>
                  <a:tr h="7162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6"/>
                          <a:stretch>
                            <a:fillRect t="-8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14602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7026904"/>
                  </p:ext>
                </p:extLst>
              </p:nvPr>
            </p:nvGraphicFramePr>
            <p:xfrm>
              <a:off x="1295400" y="838200"/>
              <a:ext cx="6705600" cy="883920"/>
            </p:xfrm>
            <a:graphic>
              <a:graphicData uri="http://schemas.openxmlformats.org/drawingml/2006/table">
                <a:tbl>
                  <a:tblPr/>
                  <a:tblGrid>
                    <a:gridCol w="6705600"/>
                  </a:tblGrid>
                  <a:tr h="7162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𝑌</m:t>
                                </m:r>
                                <m:r>
                                  <a:rPr lang="en-US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β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𝑇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γ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Dt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T</m:t>
                                </m:r>
                                <m:r>
                                  <a:rPr lang="en-US" sz="3200" b="0" i="1" dirty="0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/>
                                    <a:ea typeface="Cambria Math"/>
                                  </a:rPr>
                                  <m:t>Dt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  <a:p>
                          <a:endParaRPr lang="en-US" sz="2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697026904"/>
                  </p:ext>
                </p:extLst>
              </p:nvPr>
            </p:nvGraphicFramePr>
            <p:xfrm>
              <a:off x="1295400" y="838200"/>
              <a:ext cx="6705600" cy="883920"/>
            </p:xfrm>
            <a:graphic>
              <a:graphicData uri="http://schemas.openxmlformats.org/drawingml/2006/table">
                <a:tbl>
                  <a:tblPr/>
                  <a:tblGrid>
                    <a:gridCol w="6705600"/>
                  </a:tblGrid>
                  <a:tr h="883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91" t="-6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876023"/>
              </p:ext>
            </p:extLst>
          </p:nvPr>
        </p:nvGraphicFramePr>
        <p:xfrm>
          <a:off x="990600" y="2590800"/>
          <a:ext cx="7467599" cy="337692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28800"/>
                <a:gridCol w="1981200"/>
                <a:gridCol w="1981200"/>
                <a:gridCol w="1676399"/>
              </a:tblGrid>
              <a:tr h="836288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Treatment group (T=1)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Control group (T=0)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 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1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Before the treatment (</a:t>
                      </a:r>
                      <a:r>
                        <a:rPr lang="en-US" b="1" dirty="0" err="1" smtClean="0"/>
                        <a:t>Dt</a:t>
                      </a:r>
                      <a:r>
                        <a:rPr lang="en-US" b="1" dirty="0" smtClean="0"/>
                        <a:t>=0)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α + β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β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1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After</a:t>
                      </a:r>
                      <a:r>
                        <a:rPr lang="en-US" b="1" baseline="0" dirty="0" smtClean="0"/>
                        <a:t> the treatment (</a:t>
                      </a:r>
                      <a:r>
                        <a:rPr lang="en-US" b="1" baseline="0" dirty="0" err="1" smtClean="0"/>
                        <a:t>Dt</a:t>
                      </a:r>
                      <a:r>
                        <a:rPr lang="en-US" b="1" baseline="0" dirty="0" smtClean="0"/>
                        <a:t>=1)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 + β + γ + 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 + γ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β + δ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Change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γ + 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γ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u="none" dirty="0" smtClean="0"/>
                        <a:t>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6125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4724400" cy="685801"/>
          </a:xfrm>
        </p:spPr>
        <p:txBody>
          <a:bodyPr>
            <a:noAutofit/>
          </a:bodyPr>
          <a:lstStyle/>
          <a:p>
            <a:r>
              <a:rPr lang="en-US" sz="2800" dirty="0" smtClean="0"/>
              <a:t>Card &amp; Krueger (1994)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543800" cy="914400"/>
          </a:xfrm>
        </p:spPr>
        <p:txBody>
          <a:bodyPr/>
          <a:lstStyle/>
          <a:p>
            <a:r>
              <a:rPr lang="en-US" dirty="0" smtClean="0"/>
              <a:t>Estimation (</a:t>
            </a:r>
            <a:r>
              <a:rPr lang="en-US" dirty="0" err="1" smtClean="0"/>
              <a:t>Stata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28950"/>
            <a:ext cx="5560695" cy="4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572000"/>
            <a:ext cx="3126829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562600"/>
            <a:ext cx="4791456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3733800"/>
            <a:ext cx="47244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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way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4585063"/>
                  </p:ext>
                </p:extLst>
              </p:nvPr>
            </p:nvGraphicFramePr>
            <p:xfrm>
              <a:off x="228600" y="2150808"/>
              <a:ext cx="8839200" cy="897192"/>
            </p:xfrm>
            <a:graphic>
              <a:graphicData uri="http://schemas.openxmlformats.org/drawingml/2006/table">
                <a:tbl>
                  <a:tblPr/>
                  <a:tblGrid>
                    <a:gridCol w="8839200"/>
                  </a:tblGrid>
                  <a:tr h="7315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𝐹𝑇𝐸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β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32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𝑆𝑡𝑎𝑡𝑒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γ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After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State</m:t>
                                </m:r>
                                <m:r>
                                  <a:rPr lang="en-US" sz="3200" b="0" i="1" dirty="0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/>
                                    <a:ea typeface="Cambria Math"/>
                                  </a:rPr>
                                  <m:t>After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  <a:p>
                          <a:endParaRPr lang="en-US" sz="2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4585063"/>
                  </p:ext>
                </p:extLst>
              </p:nvPr>
            </p:nvGraphicFramePr>
            <p:xfrm>
              <a:off x="228600" y="2150808"/>
              <a:ext cx="8839200" cy="897192"/>
            </p:xfrm>
            <a:graphic>
              <a:graphicData uri="http://schemas.openxmlformats.org/drawingml/2006/table">
                <a:tbl>
                  <a:tblPr/>
                  <a:tblGrid>
                    <a:gridCol w="8839200"/>
                  </a:tblGrid>
                  <a:tr h="897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5"/>
                          <a:stretch>
                            <a:fillRect l="-69" t="-6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50841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731493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219200" y="5334000"/>
            <a:ext cx="7162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4562815"/>
                  </p:ext>
                </p:extLst>
              </p:nvPr>
            </p:nvGraphicFramePr>
            <p:xfrm>
              <a:off x="228600" y="762000"/>
              <a:ext cx="8839200" cy="897192"/>
            </p:xfrm>
            <a:graphic>
              <a:graphicData uri="http://schemas.openxmlformats.org/drawingml/2006/table">
                <a:tbl>
                  <a:tblPr/>
                  <a:tblGrid>
                    <a:gridCol w="8839200"/>
                  </a:tblGrid>
                  <a:tr h="7315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𝐹𝑇𝐸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β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32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𝑆𝑡𝑎𝑡𝑒</m:t>
                                </m:r>
                                <m:r>
                                  <a:rPr lang="en-US" sz="32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γ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After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+ </m:t>
                                </m:r>
                                <m:r>
                                  <m:rPr>
                                    <m:nor/>
                                  </m:rPr>
                                  <a:rPr lang="el-GR" sz="320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State</m:t>
                                </m:r>
                                <m:r>
                                  <a:rPr lang="en-US" sz="3200" b="0" i="1" dirty="0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/>
                                    <a:ea typeface="Cambria Math"/>
                                  </a:rPr>
                                  <m:t>After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  <a:p>
                          <a:endParaRPr lang="en-US" sz="2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4562815"/>
                  </p:ext>
                </p:extLst>
              </p:nvPr>
            </p:nvGraphicFramePr>
            <p:xfrm>
              <a:off x="228600" y="762000"/>
              <a:ext cx="8839200" cy="897192"/>
            </p:xfrm>
            <a:graphic>
              <a:graphicData uri="http://schemas.openxmlformats.org/drawingml/2006/table">
                <a:tbl>
                  <a:tblPr/>
                  <a:tblGrid>
                    <a:gridCol w="8839200"/>
                  </a:tblGrid>
                  <a:tr h="897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69" b="-6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7010400" cy="597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1676399"/>
            <a:ext cx="7009513" cy="3581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48200" y="5334000"/>
            <a:ext cx="3276600" cy="6858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Card &amp; Krueger (1994)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367</TotalTime>
  <Words>323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Базовая</vt:lpstr>
      <vt:lpstr>Difference in differences method</vt:lpstr>
      <vt:lpstr>What is diff-in-diff?</vt:lpstr>
      <vt:lpstr>Card and Krueger (1994) </vt:lpstr>
      <vt:lpstr>PowerPoint Presentation</vt:lpstr>
      <vt:lpstr>General model</vt:lpstr>
      <vt:lpstr>PowerPoint Presentation</vt:lpstr>
      <vt:lpstr>Estimation (Stata)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 for your attention!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differences method</dc:title>
  <dc:creator/>
  <cp:lastModifiedBy>User</cp:lastModifiedBy>
  <cp:revision>47</cp:revision>
  <dcterms:created xsi:type="dcterms:W3CDTF">2006-08-16T00:00:00Z</dcterms:created>
  <dcterms:modified xsi:type="dcterms:W3CDTF">2018-12-24T02:41:17Z</dcterms:modified>
</cp:coreProperties>
</file>