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6"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9" autoAdjust="0"/>
  </p:normalViewPr>
  <p:slideViewPr>
    <p:cSldViewPr>
      <p:cViewPr varScale="1">
        <p:scale>
          <a:sx n="71" d="100"/>
          <a:sy n="71" d="100"/>
        </p:scale>
        <p:origin x="-8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5/31/2019</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5/31/2019</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Portfolio </a:t>
            </a:r>
            <a:r>
              <a:rPr lang="en-US" dirty="0" smtClean="0"/>
              <a:t>Performance Evaluation</a:t>
            </a:r>
            <a:endParaRPr lang="tr-TR" dirty="0"/>
          </a:p>
        </p:txBody>
      </p:sp>
      <p:sp>
        <p:nvSpPr>
          <p:cNvPr id="3" name="Subtitle 2"/>
          <p:cNvSpPr>
            <a:spLocks noGrp="1"/>
          </p:cNvSpPr>
          <p:nvPr>
            <p:ph type="subTitle" idx="1"/>
          </p:nvPr>
        </p:nvSpPr>
        <p:spPr/>
        <p:txBody>
          <a:bodyPr>
            <a:normAutofit lnSpcReduction="10000"/>
          </a:bodyPr>
          <a:lstStyle/>
          <a:p>
            <a:r>
              <a:rPr lang="en-US" dirty="0" smtClean="0"/>
              <a:t>(Group 5: </a:t>
            </a:r>
            <a:r>
              <a:rPr lang="en-US" dirty="0" err="1" smtClean="0"/>
              <a:t>Ceyda</a:t>
            </a:r>
            <a:r>
              <a:rPr lang="en-US" dirty="0" smtClean="0"/>
              <a:t> </a:t>
            </a:r>
            <a:r>
              <a:rPr lang="en-US" dirty="0" err="1"/>
              <a:t>Çelikdoğan</a:t>
            </a:r>
            <a:r>
              <a:rPr lang="en-US" dirty="0"/>
              <a:t>, </a:t>
            </a:r>
            <a:r>
              <a:rPr lang="en-US" dirty="0" err="1"/>
              <a:t>Enes</a:t>
            </a:r>
            <a:r>
              <a:rPr lang="en-US" dirty="0"/>
              <a:t> </a:t>
            </a:r>
            <a:r>
              <a:rPr lang="en-US" dirty="0" err="1"/>
              <a:t>Tayyip</a:t>
            </a:r>
            <a:r>
              <a:rPr lang="en-US" dirty="0"/>
              <a:t> </a:t>
            </a:r>
            <a:r>
              <a:rPr lang="en-US" dirty="0" err="1"/>
              <a:t>Burca</a:t>
            </a:r>
            <a:r>
              <a:rPr lang="en-US" dirty="0"/>
              <a:t>, Osman </a:t>
            </a:r>
            <a:r>
              <a:rPr lang="en-US" dirty="0" err="1"/>
              <a:t>Valimammadli</a:t>
            </a:r>
            <a:r>
              <a:rPr lang="en-US" dirty="0"/>
              <a:t>, </a:t>
            </a:r>
            <a:r>
              <a:rPr lang="en-US" dirty="0" err="1"/>
              <a:t>Shukhrat</a:t>
            </a:r>
            <a:endParaRPr lang="en-US" dirty="0"/>
          </a:p>
          <a:p>
            <a:r>
              <a:rPr lang="en-US" dirty="0" err="1" smtClean="0"/>
              <a:t>Khuseynov</a:t>
            </a:r>
            <a:r>
              <a:rPr lang="en-US" dirty="0" smtClean="0"/>
              <a:t>)</a:t>
            </a:r>
            <a:endParaRPr lang="tr-TR" dirty="0"/>
          </a:p>
        </p:txBody>
      </p:sp>
    </p:spTree>
    <p:extLst>
      <p:ext uri="{BB962C8B-B14F-4D97-AF65-F5344CB8AC3E}">
        <p14:creationId xmlns:p14="http://schemas.microsoft.com/office/powerpoint/2010/main" val="1219627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t>
            </a:r>
            <a:r>
              <a:rPr lang="en-US" dirty="0" smtClean="0"/>
              <a:t>forecast </a:t>
            </a:r>
            <a:r>
              <a:rPr lang="en-US" dirty="0"/>
              <a:t>and allocation</a:t>
            </a:r>
            <a:endParaRPr lang="tr-TR" dirty="0"/>
          </a:p>
        </p:txBody>
      </p:sp>
      <p:sp>
        <p:nvSpPr>
          <p:cNvPr id="3" name="Content Placeholder 2"/>
          <p:cNvSpPr>
            <a:spLocks noGrp="1"/>
          </p:cNvSpPr>
          <p:nvPr>
            <p:ph idx="1"/>
          </p:nvPr>
        </p:nvSpPr>
        <p:spPr/>
        <p:txBody>
          <a:bodyPr/>
          <a:lstStyle/>
          <a:p>
            <a:r>
              <a:rPr lang="en-US" dirty="0" smtClean="0"/>
              <a:t>Given the standard deviation of 6.5%, 4 stocks were chosen through optimization:</a:t>
            </a:r>
            <a:endParaRPr lang="tr-TR" dirty="0"/>
          </a:p>
        </p:txBody>
      </p:sp>
      <p:pic>
        <p:nvPicPr>
          <p:cNvPr id="4" name="Content Placeholder 4"/>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024631" y="2514600"/>
            <a:ext cx="7509769" cy="6096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880087" y="3339484"/>
            <a:ext cx="5083637" cy="3164205"/>
          </a:xfrm>
          <a:prstGeom prst="rect">
            <a:avLst/>
          </a:prstGeom>
          <a:noFill/>
        </p:spPr>
      </p:pic>
    </p:spTree>
    <p:extLst>
      <p:ext uri="{BB962C8B-B14F-4D97-AF65-F5344CB8AC3E}">
        <p14:creationId xmlns:p14="http://schemas.microsoft.com/office/powerpoint/2010/main" val="2077931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t>
            </a:r>
            <a:r>
              <a:rPr lang="en-US" dirty="0" smtClean="0"/>
              <a:t>forecast </a:t>
            </a:r>
            <a:r>
              <a:rPr lang="en-US" dirty="0"/>
              <a:t>and allocation</a:t>
            </a:r>
            <a:endParaRPr lang="tr-TR" dirty="0"/>
          </a:p>
        </p:txBody>
      </p:sp>
      <p:sp>
        <p:nvSpPr>
          <p:cNvPr id="3" name="Content Placeholder 2"/>
          <p:cNvSpPr>
            <a:spLocks noGrp="1"/>
          </p:cNvSpPr>
          <p:nvPr>
            <p:ph idx="1"/>
          </p:nvPr>
        </p:nvSpPr>
        <p:spPr/>
        <p:txBody>
          <a:bodyPr/>
          <a:lstStyle/>
          <a:p>
            <a:r>
              <a:rPr lang="en-US" dirty="0"/>
              <a:t>T</a:t>
            </a:r>
            <a:r>
              <a:rPr lang="en-US" dirty="0" smtClean="0"/>
              <a:t>he </a:t>
            </a:r>
            <a:r>
              <a:rPr lang="en-US" dirty="0"/>
              <a:t>allocation of </a:t>
            </a:r>
            <a:r>
              <a:rPr lang="en-US" dirty="0" smtClean="0"/>
              <a:t>money and shares in the </a:t>
            </a:r>
            <a:r>
              <a:rPr lang="en-US" dirty="0"/>
              <a:t>chosen portfolio </a:t>
            </a:r>
            <a:r>
              <a:rPr lang="en-US" dirty="0" smtClean="0"/>
              <a:t>were </a:t>
            </a:r>
            <a:r>
              <a:rPr lang="en-US" dirty="0"/>
              <a:t>as </a:t>
            </a:r>
            <a:r>
              <a:rPr lang="en-US" dirty="0" smtClean="0"/>
              <a:t>follows:</a:t>
            </a:r>
            <a:endParaRPr lang="tr-TR"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30926"/>
            <a:ext cx="3276600" cy="498074"/>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62400"/>
            <a:ext cx="7543800" cy="1447800"/>
          </a:xfrm>
          <a:prstGeom prst="rect">
            <a:avLst/>
          </a:prstGeom>
          <a:noFill/>
          <a:ln>
            <a:noFill/>
          </a:ln>
        </p:spPr>
      </p:pic>
    </p:spTree>
    <p:extLst>
      <p:ext uri="{BB962C8B-B14F-4D97-AF65-F5344CB8AC3E}">
        <p14:creationId xmlns:p14="http://schemas.microsoft.com/office/powerpoint/2010/main" val="3775319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smtClean="0"/>
              <a:t>Holding period</a:t>
            </a:r>
            <a:endParaRPr lang="tr-TR" dirty="0"/>
          </a:p>
        </p:txBody>
      </p:sp>
      <p:sp>
        <p:nvSpPr>
          <p:cNvPr id="3" name="Content Placeholder 2"/>
          <p:cNvSpPr>
            <a:spLocks noGrp="1"/>
          </p:cNvSpPr>
          <p:nvPr>
            <p:ph idx="1"/>
          </p:nvPr>
        </p:nvSpPr>
        <p:spPr/>
        <p:txBody>
          <a:bodyPr/>
          <a:lstStyle/>
          <a:p>
            <a:r>
              <a:rPr lang="en-US" dirty="0" smtClean="0"/>
              <a:t>This </a:t>
            </a:r>
            <a:r>
              <a:rPr lang="en-US" dirty="0"/>
              <a:t>portfolio composition was virtually bought on Bloomberg (TMSG) as the market opened on Thursday, April 18</a:t>
            </a:r>
            <a:r>
              <a:rPr lang="en-US" baseline="30000" dirty="0"/>
              <a:t>th</a:t>
            </a:r>
            <a:r>
              <a:rPr lang="en-US" dirty="0"/>
              <a:t>, 2019 and was sold back after four weeks, when the market opened on Thursday, May 16</a:t>
            </a:r>
            <a:r>
              <a:rPr lang="en-US" baseline="30000" dirty="0"/>
              <a:t>th</a:t>
            </a:r>
            <a:r>
              <a:rPr lang="en-US" dirty="0"/>
              <a:t>, </a:t>
            </a:r>
            <a:r>
              <a:rPr lang="en-US" dirty="0" smtClean="0"/>
              <a:t>2019:</a:t>
            </a:r>
          </a:p>
          <a:p>
            <a:endParaRPr lang="tr-TR"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8077200" cy="2133600"/>
          </a:xfrm>
          <a:prstGeom prst="rect">
            <a:avLst/>
          </a:prstGeom>
          <a:noFill/>
          <a:ln>
            <a:noFill/>
          </a:ln>
        </p:spPr>
      </p:pic>
    </p:spTree>
    <p:extLst>
      <p:ext uri="{BB962C8B-B14F-4D97-AF65-F5344CB8AC3E}">
        <p14:creationId xmlns:p14="http://schemas.microsoft.com/office/powerpoint/2010/main" val="2194448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dirty="0" smtClean="0"/>
              <a:t>Weekly returns</a:t>
            </a:r>
            <a:endParaRPr lang="tr-TR" dirty="0"/>
          </a:p>
        </p:txBody>
      </p:sp>
      <p:sp>
        <p:nvSpPr>
          <p:cNvPr id="3" name="Content Placeholder 2"/>
          <p:cNvSpPr>
            <a:spLocks noGrp="1"/>
          </p:cNvSpPr>
          <p:nvPr>
            <p:ph idx="1"/>
          </p:nvPr>
        </p:nvSpPr>
        <p:spPr/>
        <p:txBody>
          <a:bodyPr/>
          <a:lstStyle/>
          <a:p>
            <a:r>
              <a:rPr lang="en-US" dirty="0"/>
              <a:t>Using the </a:t>
            </a:r>
            <a:r>
              <a:rPr lang="en-US" dirty="0" smtClean="0"/>
              <a:t>observed data, </a:t>
            </a:r>
            <a:r>
              <a:rPr lang="en-US" dirty="0"/>
              <a:t>the weekly returns and some relevant statistics were </a:t>
            </a:r>
            <a:r>
              <a:rPr lang="en-US" dirty="0" smtClean="0"/>
              <a:t>calculated:</a:t>
            </a:r>
          </a:p>
          <a:p>
            <a:endParaRPr lang="en-US" dirty="0" smtClean="0"/>
          </a:p>
          <a:p>
            <a:endParaRPr lang="tr-TR"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24757" y="2743200"/>
            <a:ext cx="7696200" cy="2750666"/>
          </a:xfrm>
          <a:prstGeom prst="rect">
            <a:avLst/>
          </a:prstGeom>
          <a:noFill/>
          <a:ln>
            <a:noFill/>
          </a:ln>
        </p:spPr>
      </p:pic>
    </p:spTree>
    <p:extLst>
      <p:ext uri="{BB962C8B-B14F-4D97-AF65-F5344CB8AC3E}">
        <p14:creationId xmlns:p14="http://schemas.microsoft.com/office/powerpoint/2010/main" val="931759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Risk </a:t>
            </a:r>
            <a:r>
              <a:rPr lang="en-US" dirty="0">
                <a:effectLst/>
              </a:rPr>
              <a:t>adjusted performance measures </a:t>
            </a:r>
            <a:endParaRPr lang="tr-TR" dirty="0"/>
          </a:p>
        </p:txBody>
      </p:sp>
      <p:sp>
        <p:nvSpPr>
          <p:cNvPr id="3" name="Content Placeholder 2"/>
          <p:cNvSpPr>
            <a:spLocks noGrp="1"/>
          </p:cNvSpPr>
          <p:nvPr>
            <p:ph idx="1"/>
          </p:nvPr>
        </p:nvSpPr>
        <p:spPr/>
        <p:txBody>
          <a:bodyPr/>
          <a:lstStyle/>
          <a:p>
            <a:r>
              <a:rPr lang="en-US" dirty="0"/>
              <a:t>Utilizing the weekly returns, risk adjusted performance measures and the holding period returns were calculated in order to evaluate and compare the performance of the </a:t>
            </a:r>
            <a:r>
              <a:rPr lang="en-US" dirty="0" smtClean="0"/>
              <a:t>portfolio:</a:t>
            </a:r>
          </a:p>
          <a:p>
            <a:endParaRPr lang="tr-TR"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6172200" cy="19812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334000"/>
            <a:ext cx="1676400" cy="609600"/>
          </a:xfrm>
          <a:prstGeom prst="rect">
            <a:avLst/>
          </a:prstGeom>
          <a:noFill/>
          <a:ln>
            <a:noFill/>
          </a:ln>
        </p:spPr>
      </p:pic>
    </p:spTree>
    <p:extLst>
      <p:ext uri="{BB962C8B-B14F-4D97-AF65-F5344CB8AC3E}">
        <p14:creationId xmlns:p14="http://schemas.microsoft.com/office/powerpoint/2010/main" val="4153045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lstStyle/>
          <a:p>
            <a:r>
              <a:rPr lang="en-US" dirty="0" smtClean="0"/>
              <a:t>Conclusion</a:t>
            </a:r>
            <a:endParaRPr lang="tr-TR" dirty="0"/>
          </a:p>
        </p:txBody>
      </p:sp>
      <p:sp>
        <p:nvSpPr>
          <p:cNvPr id="3" name="Content Placeholder 2"/>
          <p:cNvSpPr>
            <a:spLocks noGrp="1"/>
          </p:cNvSpPr>
          <p:nvPr>
            <p:ph idx="1"/>
          </p:nvPr>
        </p:nvSpPr>
        <p:spPr>
          <a:xfrm>
            <a:off x="533400" y="1219200"/>
            <a:ext cx="8229600" cy="3581400"/>
          </a:xfrm>
        </p:spPr>
        <p:txBody>
          <a:bodyPr>
            <a:normAutofit fontScale="92500" lnSpcReduction="20000"/>
          </a:bodyPr>
          <a:lstStyle/>
          <a:p>
            <a:r>
              <a:rPr lang="en-US" dirty="0"/>
              <a:t>If to compare the portfolio measures with the market, all of them, holding period return, excess returns and volatility measures, appear to be greater, i. e. superior to the market.</a:t>
            </a:r>
            <a:endParaRPr lang="tr-TR" dirty="0"/>
          </a:p>
          <a:p>
            <a:r>
              <a:rPr lang="en-US" dirty="0"/>
              <a:t>On the other hand, while comparing with the portfolio of Group 6 (Friends’ portfolio), it can be observed that our portfolio is superior according to holding period return and all risk adjusted performance measures, except for the Sharpe ratio and M</a:t>
            </a:r>
            <a:r>
              <a:rPr lang="en-US" baseline="30000" dirty="0"/>
              <a:t>2</a:t>
            </a:r>
            <a:r>
              <a:rPr lang="en-US" dirty="0"/>
              <a:t> measure, which are slightly greater in the friends’ portfolio. It means that the risk is more rewarded (or has less loss per each unit of risk in this case) in the friends’ portfolio.</a:t>
            </a:r>
            <a:endParaRPr lang="tr-TR" dirty="0"/>
          </a:p>
          <a:p>
            <a:endParaRPr lang="tr-TR"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648200"/>
            <a:ext cx="6172200" cy="1981200"/>
          </a:xfrm>
          <a:prstGeom prst="rect">
            <a:avLst/>
          </a:prstGeom>
          <a:noFill/>
          <a:ln>
            <a:noFill/>
          </a:ln>
        </p:spPr>
      </p:pic>
    </p:spTree>
    <p:extLst>
      <p:ext uri="{BB962C8B-B14F-4D97-AF65-F5344CB8AC3E}">
        <p14:creationId xmlns:p14="http://schemas.microsoft.com/office/powerpoint/2010/main" val="2080072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Therefore, despite the fact that the portfolio has absolute loss due to considerable decline in the Turkish market, it is not doing as bad as the market on average and possibly a random (friends’) portfolio.</a:t>
            </a:r>
            <a:endParaRPr lang="tr-TR" dirty="0"/>
          </a:p>
          <a:p>
            <a:endParaRPr lang="tr-TR"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86200"/>
            <a:ext cx="6172200" cy="1981200"/>
          </a:xfrm>
          <a:prstGeom prst="rect">
            <a:avLst/>
          </a:prstGeom>
          <a:noFill/>
          <a:ln>
            <a:noFill/>
          </a:ln>
        </p:spPr>
      </p:pic>
      <p:sp>
        <p:nvSpPr>
          <p:cNvPr id="6" name="Title 1"/>
          <p:cNvSpPr>
            <a:spLocks noGrp="1"/>
          </p:cNvSpPr>
          <p:nvPr>
            <p:ph type="title"/>
          </p:nvPr>
        </p:nvSpPr>
        <p:spPr>
          <a:xfrm>
            <a:off x="457200" y="-76200"/>
            <a:ext cx="8229600" cy="1295400"/>
          </a:xfrm>
        </p:spPr>
        <p:txBody>
          <a:bodyPr/>
          <a:lstStyle/>
          <a:p>
            <a:r>
              <a:rPr lang="en-US" dirty="0" smtClean="0"/>
              <a:t>Conclusion</a:t>
            </a:r>
            <a:endParaRPr lang="tr-TR" dirty="0"/>
          </a:p>
        </p:txBody>
      </p:sp>
    </p:spTree>
    <p:extLst>
      <p:ext uri="{BB962C8B-B14F-4D97-AF65-F5344CB8AC3E}">
        <p14:creationId xmlns:p14="http://schemas.microsoft.com/office/powerpoint/2010/main" val="78978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600200"/>
          </a:xfrm>
        </p:spPr>
        <p:txBody>
          <a:bodyPr/>
          <a:lstStyle/>
          <a:p>
            <a:r>
              <a:rPr lang="en-US" sz="7200" dirty="0" smtClean="0"/>
              <a:t>The End</a:t>
            </a:r>
            <a:endParaRPr lang="tr-TR" sz="7200" dirty="0"/>
          </a:p>
        </p:txBody>
      </p:sp>
    </p:spTree>
    <p:extLst>
      <p:ext uri="{BB962C8B-B14F-4D97-AF65-F5344CB8AC3E}">
        <p14:creationId xmlns:p14="http://schemas.microsoft.com/office/powerpoint/2010/main" val="39835194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49</TotalTime>
  <Words>317</Words>
  <Application>Microsoft Office PowerPoint</Application>
  <PresentationFormat>On-screen Show (4:3)</PresentationFormat>
  <Paragraphs>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Executive</vt:lpstr>
      <vt:lpstr>Portfolio Performance Evaluation</vt:lpstr>
      <vt:lpstr>Initial forecast and allocation</vt:lpstr>
      <vt:lpstr>Initial forecast and allocation</vt:lpstr>
      <vt:lpstr>Holding period</vt:lpstr>
      <vt:lpstr>Weekly returns</vt:lpstr>
      <vt:lpstr>Risk adjusted performance measures </vt:lpstr>
      <vt:lpstr>Conclusion</vt:lpstr>
      <vt:lpstr>Conclusion</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performance evaluation</dc:title>
  <dc:creator>Shukhrat Khuseynov</dc:creator>
  <cp:lastModifiedBy>User</cp:lastModifiedBy>
  <cp:revision>13</cp:revision>
  <dcterms:created xsi:type="dcterms:W3CDTF">2006-08-16T00:00:00Z</dcterms:created>
  <dcterms:modified xsi:type="dcterms:W3CDTF">2019-05-31T07:09:49Z</dcterms:modified>
</cp:coreProperties>
</file>