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8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33" r:id="rId18"/>
    <p:sldId id="271" r:id="rId19"/>
    <p:sldId id="273" r:id="rId20"/>
    <p:sldId id="274" r:id="rId21"/>
    <p:sldId id="275" r:id="rId22"/>
    <p:sldId id="276" r:id="rId23"/>
    <p:sldId id="277" r:id="rId24"/>
    <p:sldId id="33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35" r:id="rId43"/>
    <p:sldId id="295" r:id="rId44"/>
    <p:sldId id="296" r:id="rId45"/>
    <p:sldId id="297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81"/>
    </p:embeddedFon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Source Code Pro" panose="02020500000000000000" charset="0"/>
      <p:regular r:id="rId86"/>
      <p:bold r:id="rId87"/>
    </p:embeddedFont>
    <p:embeddedFont>
      <p:font typeface="Microsoft JhengHei" panose="020B0604030504040204" pitchFamily="34" charset="-120"/>
      <p:regular r:id="rId88"/>
      <p:bold r:id="rId89"/>
    </p:embeddedFont>
    <p:embeddedFont>
      <p:font typeface="Amatic SC" panose="02020500000000000000" charset="0"/>
      <p:regular r:id="rId90"/>
      <p:bold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10.fntdata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7.fntdata"/><Relationship Id="rId61" Type="http://schemas.openxmlformats.org/officeDocument/2006/relationships/slide" Target="slides/slide59.xml"/><Relationship Id="rId82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25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503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5359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2520224"/>
            <a:ext cx="8520600" cy="121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12" name="Shape 12"/>
          <p:cNvSpPr txBox="1"/>
          <p:nvPr/>
        </p:nvSpPr>
        <p:spPr>
          <a:xfrm>
            <a:off x="311700" y="3875700"/>
            <a:ext cx="8520600" cy="9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b="1">
                <a:solidFill>
                  <a:srgbClr val="FFFFFF"/>
                </a:solidFill>
              </a:rPr>
              <a:t>Lecturer: Resnick Chang</a:t>
            </a:r>
            <a:br>
              <a:rPr lang="zh-TW" sz="2400" b="1">
                <a:solidFill>
                  <a:srgbClr val="FFFFFF"/>
                </a:solidFill>
              </a:rPr>
            </a:br>
            <a:r>
              <a:rPr lang="zh-TW" sz="2400" b="1">
                <a:solidFill>
                  <a:srgbClr val="FFFFFF"/>
                </a:solidFill>
              </a:rPr>
              <a:t>resnick1223@gmail.com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黑色空白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淺灰色空白">
    <p:bg>
      <p:bgPr>
        <a:solidFill>
          <a:srgbClr val="637C84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作業">
    <p:bg>
      <p:bgPr>
        <a:solidFill>
          <a:srgbClr val="1155CC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47" name="Shape 47"/>
          <p:cNvSpPr txBox="1"/>
          <p:nvPr/>
        </p:nvSpPr>
        <p:spPr>
          <a:xfrm>
            <a:off x="3324750" y="3138950"/>
            <a:ext cx="2494500" cy="70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1687" y="1308423"/>
            <a:ext cx="1760625" cy="15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作業題目">
    <p:bg>
      <p:bgPr>
        <a:solidFill>
          <a:srgbClr val="637C8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35900" cy="40908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Microsoft JhengHei"/>
              <a:defRPr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淺藍空白">
    <p:bg>
      <p:bgPr>
        <a:solidFill>
          <a:srgbClr val="3C78D8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 1">
    <p:bg>
      <p:bgPr>
        <a:solidFill>
          <a:srgbClr val="3C78D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11700" y="2520224"/>
            <a:ext cx="8520600" cy="121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  <a:defRPr sz="2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mework">
    <p:bg>
      <p:bgPr>
        <a:solidFill>
          <a:srgbClr val="3C78D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63" name="Shape 63"/>
          <p:cNvSpPr txBox="1"/>
          <p:nvPr/>
        </p:nvSpPr>
        <p:spPr>
          <a:xfrm>
            <a:off x="3324750" y="3138950"/>
            <a:ext cx="2494500" cy="70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1687" y="1308423"/>
            <a:ext cx="1760625" cy="15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1155CC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311700" y="2520224"/>
            <a:ext cx="8520600" cy="121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72" name="Shape 72"/>
          <p:cNvSpPr txBox="1"/>
          <p:nvPr/>
        </p:nvSpPr>
        <p:spPr>
          <a:xfrm>
            <a:off x="311700" y="3875700"/>
            <a:ext cx="8520600" cy="9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b="1">
                <a:solidFill>
                  <a:srgbClr val="FFFFFF"/>
                </a:solidFill>
              </a:rPr>
              <a:t>Lecturer: Resnick Chang</a:t>
            </a:r>
            <a:br>
              <a:rPr lang="zh-TW" sz="2400" b="1">
                <a:solidFill>
                  <a:srgbClr val="FFFFFF"/>
                </a:solidFill>
              </a:rPr>
            </a:br>
            <a:r>
              <a:rPr lang="zh-TW" sz="2400" b="1">
                <a:solidFill>
                  <a:srgbClr val="FFFFFF"/>
                </a:solidFill>
              </a:rPr>
              <a:t>resnick1223@gmail.com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1155C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defRPr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1155C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defRPr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 rtl="0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 rtl="0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 rtl="0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 rtl="0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 rtl="0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 rtl="0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 rtl="0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圖片區段標題">
    <p:bg>
      <p:bgPr>
        <a:solidFill>
          <a:srgbClr val="1155C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054100" y="2959125"/>
            <a:ext cx="5035800" cy="122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3C78D8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defRPr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淺灰色重點">
    <p:bg>
      <p:bgPr>
        <a:solidFill>
          <a:srgbClr val="637C8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300250" y="1065987"/>
            <a:ext cx="6520200" cy="16455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323550" y="2773712"/>
            <a:ext cx="6520200" cy="130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owser"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pic>
        <p:nvPicPr>
          <p:cNvPr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503" y="0"/>
            <a:ext cx="81889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C"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pic>
        <p:nvPicPr>
          <p:cNvPr id="93" name="Shape 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173" y="0"/>
            <a:ext cx="87276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ndows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806" y="0"/>
            <a:ext cx="81483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IF示意圖">
    <p:bg>
      <p:bgPr>
        <a:solidFill>
          <a:srgbClr val="637C84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07450" y="129325"/>
            <a:ext cx="8729100" cy="7200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淺藍空白">
    <p:bg>
      <p:bgPr>
        <a:solidFill>
          <a:srgbClr val="3C78D8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圖片區段標題">
    <p:bg>
      <p:bgPr>
        <a:solidFill>
          <a:srgbClr val="1155CC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054100" y="2959125"/>
            <a:ext cx="5035800" cy="122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黑色空白">
    <p:bg>
      <p:bgPr>
        <a:solidFill>
          <a:srgbClr val="0000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淺灰色空白">
    <p:bg>
      <p:bgPr>
        <a:solidFill>
          <a:srgbClr val="637C84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作業">
    <p:bg>
      <p:bgPr>
        <a:solidFill>
          <a:srgbClr val="1155CC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109" name="Shape 109"/>
          <p:cNvSpPr txBox="1"/>
          <p:nvPr/>
        </p:nvSpPr>
        <p:spPr>
          <a:xfrm>
            <a:off x="3324750" y="3138950"/>
            <a:ext cx="2494500" cy="70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1687" y="1308423"/>
            <a:ext cx="1760625" cy="15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作業題目">
    <p:bg>
      <p:bgPr>
        <a:solidFill>
          <a:srgbClr val="637C8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35900" cy="40908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noFill/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defRPr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淺灰色重點">
    <p:bg>
      <p:bgPr>
        <a:solidFill>
          <a:srgbClr val="637C8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00250" y="1065987"/>
            <a:ext cx="6520200" cy="16455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23550" y="2773712"/>
            <a:ext cx="6520200" cy="130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owser">
    <p:bg>
      <p:bgPr>
        <a:noFill/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503" y="0"/>
            <a:ext cx="81889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C">
    <p:bg>
      <p:bgPr>
        <a:noFill/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173" y="0"/>
            <a:ext cx="87276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ndows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806" y="0"/>
            <a:ext cx="81483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IF示意圖">
    <p:bg>
      <p:bgPr>
        <a:solidFill>
          <a:srgbClr val="637C8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07450" y="129325"/>
            <a:ext cx="8729100" cy="7200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8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buFont typeface="Microsoft JhengHei"/>
              <a:buNone/>
              <a:defRPr sz="3000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950099"/>
            <a:ext cx="8520600" cy="41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zh-TW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8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buFont typeface="Microsoft JhengHei"/>
              <a:buNone/>
              <a:defRPr sz="3000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950099"/>
            <a:ext cx="8520600" cy="41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zh-TW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resnick1223/pen/bpJXj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colas.github.io/normalize.cs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054100" y="2286485"/>
            <a:ext cx="5035800" cy="122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CSS 基礎介紹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23" y="737474"/>
            <a:ext cx="1634950" cy="17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2354281" y="3334513"/>
            <a:ext cx="4414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</a:rPr>
              <a:t>國立台灣大學資訊工程學系暨研究所</a:t>
            </a:r>
          </a:p>
          <a:p>
            <a:pPr algn="ctr"/>
            <a:r>
              <a:rPr lang="zh-TW" altLang="en-US" sz="1800" dirty="0">
                <a:solidFill>
                  <a:schemeClr val="bg1"/>
                </a:solidFill>
              </a:rPr>
              <a:t>資訊系統訓練班</a:t>
            </a:r>
          </a:p>
          <a:p>
            <a:pPr algn="ctr"/>
            <a:r>
              <a:rPr lang="zh-TW" altLang="en-US" sz="1800" dirty="0" smtClean="0">
                <a:solidFill>
                  <a:schemeClr val="bg1"/>
                </a:solidFill>
              </a:rPr>
              <a:t>講師 </a:t>
            </a:r>
            <a:r>
              <a:rPr lang="en-US" altLang="zh-TW" sz="1800" dirty="0" smtClean="0">
                <a:solidFill>
                  <a:schemeClr val="bg1"/>
                </a:solidFill>
              </a:rPr>
              <a:t>: </a:t>
            </a:r>
            <a:r>
              <a:rPr lang="zh-TW" altLang="en-US" sz="1800" dirty="0" smtClean="0">
                <a:solidFill>
                  <a:schemeClr val="bg1"/>
                </a:solidFill>
              </a:rPr>
              <a:t>周詩梵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1800" dirty="0" smtClean="0">
                <a:solidFill>
                  <a:schemeClr val="bg1"/>
                </a:solidFill>
              </a:rPr>
              <a:t>d00922026@ntu.edu.tw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CSS 基本語法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選擇器 + 設定值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76800" y="2265187"/>
            <a:ext cx="1262100" cy="6132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600" b="1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h1</a:t>
            </a:r>
          </a:p>
        </p:txBody>
      </p:sp>
      <p:sp>
        <p:nvSpPr>
          <p:cNvPr id="189" name="Shape 189"/>
          <p:cNvSpPr/>
          <p:nvPr/>
        </p:nvSpPr>
        <p:spPr>
          <a:xfrm>
            <a:off x="1743400" y="2265187"/>
            <a:ext cx="6846000" cy="6132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600" b="1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 color: blue; font-size: 40px; }</a:t>
            </a:r>
          </a:p>
        </p:txBody>
      </p:sp>
      <p:sp>
        <p:nvSpPr>
          <p:cNvPr id="190" name="Shape 190"/>
          <p:cNvSpPr/>
          <p:nvPr/>
        </p:nvSpPr>
        <p:spPr>
          <a:xfrm>
            <a:off x="265350" y="1124868"/>
            <a:ext cx="1485000" cy="9228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b="1"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zh-TW" sz="2400" b="1">
                <a:latin typeface="Times New Roman"/>
                <a:ea typeface="Times New Roman"/>
                <a:cs typeface="Times New Roman"/>
                <a:sym typeface="Times New Roman"/>
              </a:rPr>
              <a:t>選擇器</a:t>
            </a:r>
          </a:p>
        </p:txBody>
      </p:sp>
      <p:sp>
        <p:nvSpPr>
          <p:cNvPr id="191" name="Shape 191"/>
          <p:cNvSpPr/>
          <p:nvPr/>
        </p:nvSpPr>
        <p:spPr>
          <a:xfrm>
            <a:off x="1876525" y="3123075"/>
            <a:ext cx="1485000" cy="9228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b="1"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2400" b="1">
                <a:latin typeface="Times New Roman"/>
                <a:ea typeface="Times New Roman"/>
                <a:cs typeface="Times New Roman"/>
                <a:sym typeface="Times New Roman"/>
              </a:rPr>
              <a:t>屬性</a:t>
            </a:r>
          </a:p>
        </p:txBody>
      </p:sp>
      <p:sp>
        <p:nvSpPr>
          <p:cNvPr id="192" name="Shape 192"/>
          <p:cNvSpPr/>
          <p:nvPr/>
        </p:nvSpPr>
        <p:spPr>
          <a:xfrm>
            <a:off x="3412600" y="3123075"/>
            <a:ext cx="1485000" cy="9228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b="1" dirty="0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設</a:t>
            </a:r>
            <a:r>
              <a:rPr lang="zh-TW" alt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定</a:t>
            </a:r>
            <a:r>
              <a:rPr lang="zh-TW" alt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值</a:t>
            </a:r>
            <a:endParaRPr lang="zh-TW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441125" y="2736075"/>
            <a:ext cx="355800" cy="387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77200" y="2736075"/>
            <a:ext cx="355800" cy="387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829950" y="1994700"/>
            <a:ext cx="355800" cy="36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300250" y="1065987"/>
            <a:ext cx="6520200" cy="16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選取所有元素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使用 * 號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1323550" y="2773712"/>
            <a:ext cx="6520200" cy="1303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* { 所有元素需要套用的設定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300250" y="1065987"/>
            <a:ext cx="6520200" cy="16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3000" dirty="0" smtClean="0"/>
              <a:t>型態選擇器 </a:t>
            </a:r>
            <a:r>
              <a:rPr lang="en-US" altLang="zh-TW" sz="3000" dirty="0" smtClean="0"/>
              <a:t>(HTML</a:t>
            </a:r>
            <a:r>
              <a:rPr lang="zh-TW" altLang="en-US" sz="3000" dirty="0" smtClean="0"/>
              <a:t>標籤</a:t>
            </a:r>
            <a:r>
              <a:rPr lang="en-US" altLang="zh-TW" sz="3000" dirty="0" smtClean="0"/>
              <a:t>)</a:t>
            </a:r>
            <a:br>
              <a:rPr lang="en-US" altLang="zh-TW" sz="3000" dirty="0" smtClean="0"/>
            </a:br>
            <a:r>
              <a:rPr lang="zh-TW" sz="3000" dirty="0" smtClean="0"/>
              <a:t>選取</a:t>
            </a:r>
            <a:r>
              <a:rPr lang="zh-TW" sz="3000" dirty="0"/>
              <a:t>文件一種或多種標籤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3000" dirty="0"/>
              <a:t>使用 標籤名稱, 標籤名稱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1323550" y="2773712"/>
            <a:ext cx="6520200" cy="1303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選取h1, h2, p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h1, h2, p { 設定值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311900" y="859478"/>
            <a:ext cx="6520200" cy="2046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 dirty="0"/>
              <a:t>類別選擇器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 dirty="0"/>
              <a:t>偽標籤加上類別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 dirty="0"/>
              <a:t>使用</a:t>
            </a:r>
            <a:r>
              <a:rPr lang="zh-TW" sz="3000" dirty="0">
                <a:solidFill>
                  <a:srgbClr val="FFFF00"/>
                </a:solidFill>
              </a:rPr>
              <a:t>class</a:t>
            </a:r>
            <a:r>
              <a:rPr lang="zh-TW" sz="3000" dirty="0"/>
              <a:t>屬性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 dirty="0">
                <a:solidFill>
                  <a:srgbClr val="FFFF00"/>
                </a:solidFill>
              </a:rPr>
              <a:t>CSS 用 .類別名稱 選取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1"/>
          </p:nvPr>
        </p:nvSpPr>
        <p:spPr>
          <a:xfrm>
            <a:off x="702047" y="3142500"/>
            <a:ext cx="8074097" cy="1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z="2800" dirty="0" smtClean="0">
                <a:latin typeface="Courier New"/>
                <a:ea typeface="Courier New"/>
                <a:cs typeface="Courier New"/>
                <a:sym typeface="Courier New"/>
              </a:rPr>
              <a:t>HTML: </a:t>
            </a:r>
            <a:r>
              <a:rPr lang="zh-TW" sz="2800" dirty="0" smtClean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zh-TW" sz="2800" dirty="0"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zh-TW" sz="2800" dirty="0"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2800" dirty="0" smtClean="0">
                <a:latin typeface="Courier New"/>
                <a:ea typeface="Courier New"/>
                <a:cs typeface="Courier New"/>
                <a:sym typeface="Courier New"/>
              </a:rPr>
              <a:t>=“title”&gt;</a:t>
            </a:r>
            <a:r>
              <a:rPr lang="zh-TW" sz="2800" dirty="0">
                <a:latin typeface="Courier New"/>
                <a:ea typeface="Courier New"/>
                <a:cs typeface="Courier New"/>
                <a:sym typeface="Courier New"/>
              </a:rPr>
              <a:t>Heading1&lt;/h1&gt;</a:t>
            </a:r>
            <a:br>
              <a:rPr lang="zh-TW" sz="2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2800" dirty="0">
                <a:latin typeface="Courier New"/>
                <a:ea typeface="Courier New"/>
                <a:cs typeface="Courier New"/>
                <a:sym typeface="Courier New"/>
              </a:rPr>
              <a:t>CSS: </a:t>
            </a:r>
            <a:r>
              <a:rPr lang="zh-TW" sz="2800" dirty="0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zh-TW" sz="2800" dirty="0"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zh-TW" sz="2800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zh-TW" altLang="en-US" sz="2800" dirty="0" smtClean="0">
                <a:latin typeface="Courier New"/>
                <a:ea typeface="Courier New"/>
                <a:cs typeface="Courier New"/>
                <a:sym typeface="Courier New"/>
              </a:rPr>
              <a:t>屬性</a:t>
            </a:r>
            <a:r>
              <a:rPr lang="en-US" altLang="zh-TW" sz="2800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2800" dirty="0" smtClean="0">
                <a:latin typeface="Courier New"/>
                <a:ea typeface="Courier New"/>
                <a:cs typeface="Courier New"/>
                <a:sym typeface="Courier New"/>
              </a:rPr>
              <a:t>設定值</a:t>
            </a:r>
            <a:r>
              <a:rPr lang="en-US" altLang="zh-TW" sz="2800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zh-TW" sz="2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zh-TW" sz="2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311900" y="878301"/>
            <a:ext cx="6520200" cy="1781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 dirty="0"/>
              <a:t>ID選擇器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 dirty="0"/>
              <a:t>偽標籤加上唯一的標籤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 dirty="0">
                <a:solidFill>
                  <a:schemeClr val="lt1"/>
                </a:solidFill>
              </a:rPr>
              <a:t>使用</a:t>
            </a:r>
            <a:r>
              <a:rPr lang="zh-TW" sz="3000" dirty="0">
                <a:solidFill>
                  <a:srgbClr val="FFFF00"/>
                </a:solidFill>
              </a:rPr>
              <a:t>id</a:t>
            </a:r>
            <a:r>
              <a:rPr lang="zh-TW" sz="3000" dirty="0">
                <a:solidFill>
                  <a:schemeClr val="lt1"/>
                </a:solidFill>
              </a:rPr>
              <a:t>屬性</a:t>
            </a:r>
          </a:p>
          <a:p>
            <a:pPr lvl="0">
              <a:spcBef>
                <a:spcPts val="0"/>
              </a:spcBef>
              <a:buNone/>
            </a:pPr>
            <a:r>
              <a:rPr lang="zh-TW" sz="3000" dirty="0">
                <a:solidFill>
                  <a:srgbClr val="FFFF00"/>
                </a:solidFill>
              </a:rPr>
              <a:t>CSS 用 #id名稱 選取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subTitle" idx="1"/>
          </p:nvPr>
        </p:nvSpPr>
        <p:spPr>
          <a:xfrm>
            <a:off x="871650" y="2773725"/>
            <a:ext cx="7400700" cy="1303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TW" sz="2400" dirty="0">
                <a:latin typeface="Courier New"/>
                <a:ea typeface="Courier New"/>
                <a:cs typeface="Courier New"/>
                <a:sym typeface="Courier New"/>
              </a:rPr>
              <a:t>HTML: &lt;h1 </a:t>
            </a:r>
            <a:r>
              <a:rPr lang="zh-TW" sz="2400" dirty="0"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TW" sz="2400" dirty="0">
                <a:latin typeface="Courier New"/>
                <a:ea typeface="Courier New"/>
                <a:cs typeface="Courier New"/>
                <a:sym typeface="Courier New"/>
              </a:rPr>
              <a:t>="title1"&gt;Heading1&lt;/h1&gt;</a:t>
            </a:r>
            <a:br>
              <a:rPr lang="zh-TW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2400" dirty="0">
                <a:latin typeface="Courier New"/>
                <a:ea typeface="Courier New"/>
                <a:cs typeface="Courier New"/>
                <a:sym typeface="Courier New"/>
              </a:rPr>
              <a:t>CSS: </a:t>
            </a:r>
            <a:r>
              <a:rPr lang="zh-TW" sz="2400" dirty="0"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zh-TW" sz="2400" dirty="0">
                <a:latin typeface="Courier New"/>
                <a:ea typeface="Courier New"/>
                <a:cs typeface="Courier New"/>
                <a:sym typeface="Courier New"/>
              </a:rPr>
              <a:t>title1 </a:t>
            </a:r>
            <a:r>
              <a:rPr lang="zh-TW" sz="2400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zh-TW" altLang="en-US" sz="2400" dirty="0">
                <a:latin typeface="Courier New"/>
                <a:ea typeface="Courier New"/>
                <a:cs typeface="Courier New"/>
                <a:sym typeface="Courier New"/>
              </a:rPr>
              <a:t>屬性</a:t>
            </a:r>
            <a:r>
              <a:rPr lang="en-US" altLang="zh-TW" sz="24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altLang="zh-TW" sz="2400" dirty="0">
                <a:latin typeface="Courier New"/>
                <a:ea typeface="Courier New"/>
                <a:cs typeface="Courier New"/>
                <a:sym typeface="Courier New"/>
              </a:rPr>
              <a:t>設定值</a:t>
            </a:r>
            <a:r>
              <a:rPr lang="en-US" altLang="zh-TW" sz="2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zh-TW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zh-TW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類別選擇器與</a:t>
            </a:r>
            <a:r>
              <a:rPr lang="zh-TW" altLang="zh-TW" dirty="0"/>
              <a:t>ID選擇</a:t>
            </a:r>
            <a:r>
              <a:rPr lang="zh-TW" altLang="zh-TW" dirty="0" smtClean="0"/>
              <a:t>器</a:t>
            </a:r>
            <a:r>
              <a:rPr lang="zh-TW" altLang="en-US" dirty="0" smtClean="0"/>
              <a:t>異同</a:t>
            </a:r>
            <a:r>
              <a:rPr lang="zh-TW" altLang="en-US" dirty="0"/>
              <a:t>之處</a:t>
            </a:r>
            <a:endParaRPr lang="zh-TW"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zh-TW" altLang="en-US" dirty="0" smtClean="0"/>
              <a:t>同</a:t>
            </a:r>
            <a:r>
              <a:rPr lang="en-US" altLang="zh-TW" dirty="0" smtClean="0"/>
              <a:t>:</a:t>
            </a:r>
            <a:r>
              <a:rPr lang="zh-TW" altLang="en-US" dirty="0" smtClean="0"/>
              <a:t>都是使用者自行設定的</a:t>
            </a:r>
            <a:r>
              <a:rPr lang="zh-TW" altLang="en-US" dirty="0"/>
              <a:t>選擇器</a:t>
            </a:r>
            <a:r>
              <a:rPr lang="zh-TW" altLang="en-US" dirty="0" smtClean="0"/>
              <a:t>，名稱皆有大小寫之別</a:t>
            </a:r>
            <a:endParaRPr lang="en-US" altLang="zh-TW" dirty="0" smtClean="0"/>
          </a:p>
          <a:p>
            <a:pPr marL="457200" lvl="0" indent="-228600"/>
            <a:r>
              <a:rPr lang="zh-TW" altLang="en-US" dirty="0" smtClean="0"/>
              <a:t>異</a:t>
            </a:r>
            <a:r>
              <a:rPr lang="en-US" altLang="zh-TW" dirty="0" smtClean="0"/>
              <a:t>:</a:t>
            </a:r>
          </a:p>
          <a:p>
            <a:pPr marL="1080000" lvl="1" indent="-457200">
              <a:buFont typeface="+mj-lt"/>
              <a:buAutoNum type="arabicPeriod"/>
            </a:pPr>
            <a:r>
              <a:rPr lang="en-US" altLang="zh-TW" dirty="0" smtClean="0"/>
              <a:t>ID</a:t>
            </a:r>
            <a:r>
              <a:rPr lang="zh-TW" altLang="en-US" dirty="0" smtClean="0"/>
              <a:t>選擇</a:t>
            </a:r>
            <a:r>
              <a:rPr lang="zh-TW" altLang="en-US" dirty="0"/>
              <a:t>器在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</a:t>
            </a:r>
            <a:r>
              <a:rPr lang="zh-TW" altLang="en-US" dirty="0"/>
              <a:t>中只</a:t>
            </a:r>
            <a:r>
              <a:rPr lang="zh-TW" altLang="en-US" dirty="0" smtClean="0"/>
              <a:t>能使用</a:t>
            </a:r>
            <a:r>
              <a:rPr lang="zh-TW" altLang="en-US" dirty="0"/>
              <a:t>一次，</a:t>
            </a:r>
            <a:r>
              <a:rPr lang="zh-TW" altLang="en-US" dirty="0" smtClean="0"/>
              <a:t>而類別選擇</a:t>
            </a:r>
            <a:r>
              <a:rPr lang="zh-TW" altLang="en-US" dirty="0"/>
              <a:t>器在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</a:t>
            </a:r>
            <a:r>
              <a:rPr lang="zh-TW" altLang="en-US" dirty="0"/>
              <a:t>中</a:t>
            </a:r>
            <a:r>
              <a:rPr lang="zh-TW" altLang="en-US" dirty="0" smtClean="0"/>
              <a:t>可使用多次</a:t>
            </a:r>
            <a:endParaRPr lang="en-US" altLang="zh-TW" dirty="0" smtClean="0"/>
          </a:p>
          <a:p>
            <a:pPr marL="1080000" lvl="1" indent="-457200">
              <a:buFont typeface="+mj-lt"/>
              <a:buAutoNum type="arabicPeriod"/>
            </a:pPr>
            <a:r>
              <a:rPr lang="en-US" altLang="zh-TW" dirty="0" smtClean="0"/>
              <a:t>ID</a:t>
            </a:r>
            <a:r>
              <a:rPr lang="zh-TW" altLang="en-US" dirty="0" smtClean="0"/>
              <a:t>選擇</a:t>
            </a:r>
            <a:r>
              <a:rPr lang="zh-TW" altLang="en-US" dirty="0"/>
              <a:t>器可以</a:t>
            </a:r>
            <a:r>
              <a:rPr lang="zh-TW" altLang="en-US" dirty="0" smtClean="0"/>
              <a:t>被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GetElementByID</a:t>
            </a:r>
            <a:r>
              <a:rPr lang="zh-TW" altLang="en-US" dirty="0" smtClean="0"/>
              <a:t>函數</a:t>
            </a:r>
            <a:r>
              <a:rPr lang="zh-TW" altLang="en-US" dirty="0"/>
              <a:t>所運用，</a:t>
            </a:r>
            <a:r>
              <a:rPr lang="zh-TW" altLang="en-US" dirty="0" smtClean="0"/>
              <a:t>而類別選擇</a:t>
            </a:r>
            <a:r>
              <a:rPr lang="zh-TW" altLang="en-US" dirty="0"/>
              <a:t>器無法</a:t>
            </a:r>
            <a:r>
              <a:rPr lang="zh-TW" altLang="en-US" dirty="0" smtClean="0"/>
              <a:t>被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運用</a:t>
            </a:r>
            <a:endParaRPr lang="en-US" altLang="zh-TW" dirty="0"/>
          </a:p>
          <a:p>
            <a:pPr marL="457200" lvl="1"/>
            <a:endParaRPr lang="en-US" altLang="zh-TW" dirty="0" smtClean="0"/>
          </a:p>
          <a:p>
            <a:pPr marL="288000" lvl="1"/>
            <a:r>
              <a:rPr lang="zh-TW" altLang="en-US" dirty="0" smtClean="0"/>
              <a:t>建議使用類別選擇器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770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文字常用樣式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899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字型， 顏色， </a:t>
            </a:r>
            <a:r>
              <a:rPr lang="zh-TW" dirty="0" smtClean="0"/>
              <a:t>樣式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字型：font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font-family：設定字型</a:t>
            </a:r>
            <a:br>
              <a:rPr lang="zh-TW" dirty="0"/>
            </a:br>
            <a:r>
              <a:rPr lang="zh-TW" dirty="0"/>
              <a:t>例如：p{font-family:"Arial";}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font-size: 設定大小</a:t>
            </a:r>
            <a:br>
              <a:rPr lang="zh-TW" dirty="0"/>
            </a:br>
            <a:r>
              <a:rPr lang="zh-TW" dirty="0"/>
              <a:t>例如：</a:t>
            </a:r>
            <a:br>
              <a:rPr lang="zh-TW" dirty="0"/>
            </a:br>
            <a:r>
              <a:rPr lang="zh-TW" dirty="0"/>
              <a:t>p{font-size:18px;} 字體大小18px</a:t>
            </a:r>
            <a:br>
              <a:rPr lang="zh-TW" dirty="0"/>
            </a:br>
            <a:r>
              <a:rPr lang="zh-TW" dirty="0"/>
              <a:t>p{font-size:0.5cm;}字體大小0.5公分</a:t>
            </a:r>
            <a:br>
              <a:rPr lang="zh-TW" dirty="0"/>
            </a:br>
            <a:r>
              <a:rPr lang="zh-TW" dirty="0"/>
              <a:t>p{font-size:small;}字體大小為"small"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font-weight:字體粗細，粗體可用bold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font-style:字體樣式，斜體可用italic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顏色：color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CSS的顏色設定可以有以下方式：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十六進位值：</a:t>
            </a:r>
            <a:br>
              <a:rPr lang="zh-TW"/>
            </a:br>
            <a:r>
              <a:rPr lang="zh-TW"/>
              <a:t>color: #FFFFFF;白色</a:t>
            </a:r>
            <a:br>
              <a:rPr lang="zh-TW"/>
            </a:br>
            <a:r>
              <a:rPr lang="zh-TW"/>
              <a:t>color: #FF0000;紅色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RGB 色碼：</a:t>
            </a:r>
            <a:br>
              <a:rPr lang="zh-TW"/>
            </a:br>
            <a:r>
              <a:rPr lang="zh-TW"/>
              <a:t>color: rgb(255,0,255);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顏色名稱：</a:t>
            </a:r>
            <a:br>
              <a:rPr lang="zh-TW"/>
            </a:br>
            <a:r>
              <a:rPr lang="zh-TW"/>
              <a:t>color: black;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312" y="19702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CSS 簡介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為網頁增添樣式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文字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line-height：行高（每一行文字的距離）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letter-spacing：間距（每一個字母間的距離）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text-align：文字對齊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text-decoration：文字裝飾線</a:t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endParaRPr lang="zh-TW"/>
          </a:p>
          <a:p>
            <a:pPr marL="457200" lvl="0" indent="-228600">
              <a:spcBef>
                <a:spcPts val="0"/>
              </a:spcBef>
            </a:pPr>
            <a:r>
              <a:rPr lang="zh-TW"/>
              <a:t>text-indent：縮排（文字前預留的空間）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851" y="2848304"/>
            <a:ext cx="3352799" cy="98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超連結常用樣式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/>
              <a:t>超連結樣式</a:t>
            </a:r>
            <a:r>
              <a:rPr lang="zh-TW" dirty="0" smtClean="0"/>
              <a:t>，虛擬</a:t>
            </a:r>
            <a:r>
              <a:rPr lang="zh-TW" dirty="0"/>
              <a:t>選擇器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連結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FF"/>
              </a:buClr>
            </a:pPr>
            <a:r>
              <a:rPr lang="zh-TW" u="sng" dirty="0">
                <a:solidFill>
                  <a:srgbClr val="0000FF"/>
                </a:solidFill>
              </a:rPr>
              <a:t>超連結的樣式預設為藍字加底線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連結可以設定的樣式有：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a:link：連結原始的樣式（點擊</a:t>
            </a:r>
            <a:r>
              <a:rPr lang="zh-TW" dirty="0" smtClean="0"/>
              <a:t>之前）</a:t>
            </a:r>
            <a:endParaRPr lang="zh-TW" dirty="0"/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a:visited：滑鼠連結之後出現的樣式（點擊之後）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a:hover：滑鼠移到連結上時出現的樣式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a:active：已選擇的連結的樣式（正被點擊）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順序：</a:t>
            </a:r>
            <a:br>
              <a:rPr lang="zh-TW" dirty="0"/>
            </a:br>
            <a:r>
              <a:rPr lang="zh-TW" dirty="0"/>
              <a:t>a:link  &gt; a:visited &gt; a:hover  &gt; a</a:t>
            </a:r>
            <a:r>
              <a:rPr lang="zh-TW" dirty="0" smtClean="0"/>
              <a:t>:active</a:t>
            </a:r>
            <a:endParaRPr lang="en-US" altLang="zh-TW" dirty="0" smtClean="0"/>
          </a:p>
          <a:p>
            <a:pPr marL="457200" lvl="0" indent="-228600" algn="ctr"/>
            <a:r>
              <a:rPr lang="en-US" altLang="zh-TW" dirty="0"/>
              <a:t>a:link {color: Red;}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範例</a:t>
            </a:r>
            <a:endParaRPr lang="zh-TW" dirty="0"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0" y="955898"/>
            <a:ext cx="88323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lr>
                <a:srgbClr val="0000FF"/>
              </a:buClr>
            </a:pPr>
            <a:r>
              <a:rPr lang="en-US" altLang="zh-TW" sz="1400" dirty="0" smtClean="0"/>
              <a:t>&lt;html&gt;</a:t>
            </a:r>
          </a:p>
          <a:p>
            <a:pPr marL="684000" lvl="0" indent="-228600">
              <a:buClr>
                <a:srgbClr val="0000FF"/>
              </a:buClr>
            </a:pPr>
            <a:r>
              <a:rPr lang="en-US" altLang="zh-TW" sz="1400" dirty="0" smtClean="0"/>
              <a:t>&lt;head&gt;</a:t>
            </a:r>
          </a:p>
          <a:p>
            <a:pPr marL="900000" lvl="0" indent="-228600">
              <a:buClr>
                <a:srgbClr val="0000FF"/>
              </a:buClr>
            </a:pPr>
            <a:r>
              <a:rPr lang="en-US" altLang="zh-TW" sz="1400" dirty="0" smtClean="0"/>
              <a:t>&lt;style&gt;</a:t>
            </a:r>
          </a:p>
          <a:p>
            <a:pPr marL="1260000" lvl="2" indent="-228600">
              <a:buClr>
                <a:srgbClr val="0000FF"/>
              </a:buClr>
            </a:pPr>
            <a:r>
              <a:rPr lang="en-US" altLang="zh-TW" sz="1400" dirty="0" smtClean="0"/>
              <a:t>a:link </a:t>
            </a:r>
            <a:r>
              <a:rPr lang="en-US" altLang="zh-TW" sz="1400" dirty="0"/>
              <a:t>{</a:t>
            </a:r>
            <a:r>
              <a:rPr lang="en-US" altLang="zh-TW" sz="1400" dirty="0" err="1" smtClean="0"/>
              <a:t>color:black</a:t>
            </a:r>
            <a:r>
              <a:rPr lang="en-US" altLang="zh-TW" sz="1400" dirty="0" smtClean="0"/>
              <a:t>; </a:t>
            </a:r>
            <a:r>
              <a:rPr lang="en-US" altLang="zh-TW" sz="1400" dirty="0" err="1" smtClean="0"/>
              <a:t>text-decoration:line-through</a:t>
            </a:r>
            <a:r>
              <a:rPr lang="en-US" altLang="zh-TW" sz="1400" dirty="0" smtClean="0"/>
              <a:t>;} </a:t>
            </a:r>
            <a:endParaRPr lang="en-US" altLang="zh-TW" sz="1400" dirty="0"/>
          </a:p>
          <a:p>
            <a:pPr marL="1260000" lvl="2" indent="-228600">
              <a:buClr>
                <a:srgbClr val="0000FF"/>
              </a:buClr>
            </a:pPr>
            <a:r>
              <a:rPr lang="en-US" altLang="zh-TW" sz="1400" dirty="0"/>
              <a:t>a:visited {</a:t>
            </a:r>
            <a:r>
              <a:rPr lang="en-US" altLang="zh-TW" sz="1400" dirty="0" err="1" smtClean="0"/>
              <a:t>color:red</a:t>
            </a:r>
            <a:r>
              <a:rPr lang="en-US" altLang="zh-TW" sz="1400" dirty="0" smtClean="0"/>
              <a:t>; </a:t>
            </a:r>
            <a:r>
              <a:rPr lang="en-US" altLang="zh-TW" sz="1400" dirty="0" err="1" smtClean="0"/>
              <a:t>text-decoration:overline</a:t>
            </a:r>
            <a:r>
              <a:rPr lang="en-US" altLang="zh-TW" sz="1400" dirty="0" smtClean="0"/>
              <a:t>;} </a:t>
            </a:r>
            <a:endParaRPr lang="en-US" altLang="zh-TW" sz="1400" dirty="0"/>
          </a:p>
          <a:p>
            <a:pPr marL="1260000" lvl="2" indent="-228600">
              <a:buClr>
                <a:srgbClr val="0000FF"/>
              </a:buClr>
            </a:pPr>
            <a:r>
              <a:rPr lang="en-US" altLang="zh-TW" sz="1400" dirty="0"/>
              <a:t>a:hover {font-size:20; </a:t>
            </a:r>
            <a:r>
              <a:rPr lang="en-US" altLang="zh-TW" sz="1400" dirty="0" err="1" smtClean="0"/>
              <a:t>color:blue</a:t>
            </a:r>
            <a:r>
              <a:rPr lang="en-US" altLang="zh-TW" sz="1400" dirty="0" smtClean="0"/>
              <a:t>; </a:t>
            </a:r>
            <a:r>
              <a:rPr lang="en-US" altLang="zh-TW" sz="1400" dirty="0" err="1"/>
              <a:t>text-decoration:underline</a:t>
            </a:r>
            <a:r>
              <a:rPr lang="en-US" altLang="zh-TW" sz="1400" dirty="0"/>
              <a:t>;} </a:t>
            </a:r>
          </a:p>
          <a:p>
            <a:pPr marL="1260000" lvl="2" indent="-228600">
              <a:buClr>
                <a:srgbClr val="0000FF"/>
              </a:buClr>
            </a:pPr>
            <a:r>
              <a:rPr lang="en-US" altLang="zh-TW" sz="1400" dirty="0"/>
              <a:t>a:active {</a:t>
            </a:r>
            <a:r>
              <a:rPr lang="en-US" altLang="zh-TW" sz="1400" dirty="0" err="1" smtClean="0"/>
              <a:t>color:green</a:t>
            </a:r>
            <a:r>
              <a:rPr lang="en-US" altLang="zh-TW" sz="1400" dirty="0" smtClean="0"/>
              <a:t>; </a:t>
            </a:r>
            <a:r>
              <a:rPr lang="en-US" altLang="zh-TW" sz="1400" dirty="0" err="1" smtClean="0"/>
              <a:t>text-decoration:underline</a:t>
            </a:r>
            <a:r>
              <a:rPr lang="en-US" altLang="zh-TW" sz="1400" dirty="0" smtClean="0"/>
              <a:t>;}</a:t>
            </a:r>
          </a:p>
          <a:p>
            <a:pPr marL="900000" lvl="0" indent="-228600">
              <a:buClr>
                <a:srgbClr val="0000FF"/>
              </a:buClr>
            </a:pPr>
            <a:r>
              <a:rPr lang="en-US" altLang="zh-TW" sz="1400" dirty="0" smtClean="0"/>
              <a:t>&lt;/style&gt;</a:t>
            </a:r>
          </a:p>
          <a:p>
            <a:pPr marL="684000" lvl="0" indent="-228600">
              <a:buClr>
                <a:srgbClr val="0000FF"/>
              </a:buClr>
            </a:pPr>
            <a:r>
              <a:rPr lang="en-US" altLang="zh-TW" sz="1400" dirty="0" smtClean="0"/>
              <a:t>&lt;/head&gt;</a:t>
            </a:r>
            <a:endParaRPr lang="en-US" altLang="zh-TW" sz="1400" dirty="0" smtClean="0"/>
          </a:p>
          <a:p>
            <a:pPr marL="684000" indent="-228600">
              <a:buClr>
                <a:srgbClr val="0000FF"/>
              </a:buClr>
            </a:pPr>
            <a:r>
              <a:rPr lang="en-US" altLang="zh-TW" sz="1400" dirty="0" smtClean="0"/>
              <a:t>&lt;body&gt;</a:t>
            </a:r>
          </a:p>
          <a:p>
            <a:pPr marL="900000" indent="-228600">
              <a:buClr>
                <a:srgbClr val="0000FF"/>
              </a:buClr>
            </a:pPr>
            <a:r>
              <a:rPr lang="en-US" altLang="zh-TW" sz="1400" dirty="0"/>
              <a:t>&lt;a </a:t>
            </a:r>
            <a:r>
              <a:rPr lang="en-US" altLang="zh-TW" sz="1400" dirty="0" err="1" smtClean="0"/>
              <a:t>href</a:t>
            </a:r>
            <a:r>
              <a:rPr lang="en-US" altLang="zh-TW" sz="1400" dirty="0" smtClean="0"/>
              <a:t>=“#” </a:t>
            </a:r>
            <a:r>
              <a:rPr lang="en-US" altLang="zh-TW" sz="1400" dirty="0"/>
              <a:t>target</a:t>
            </a:r>
            <a:r>
              <a:rPr lang="en-US" altLang="zh-TW" sz="1400" dirty="0" smtClean="0"/>
              <a:t>=“_self”&gt;</a:t>
            </a:r>
            <a:r>
              <a:rPr lang="zh-TW" altLang="en-US" sz="1400" dirty="0" smtClean="0"/>
              <a:t>測試文字</a:t>
            </a:r>
            <a:r>
              <a:rPr lang="en-US" altLang="zh-TW" sz="1400" dirty="0" smtClean="0"/>
              <a:t>&lt;/</a:t>
            </a:r>
            <a:r>
              <a:rPr lang="en-US" altLang="zh-TW" sz="1400" dirty="0"/>
              <a:t>a&gt;</a:t>
            </a:r>
            <a:endParaRPr lang="zh-TW" altLang="zh-TW" sz="1400" dirty="0"/>
          </a:p>
          <a:p>
            <a:pPr marL="684000" indent="-228600">
              <a:buClr>
                <a:srgbClr val="0000FF"/>
              </a:buClr>
            </a:pPr>
            <a:r>
              <a:rPr lang="en-US" altLang="zh-TW" sz="1400" dirty="0" smtClean="0"/>
              <a:t>&lt;/body&gt;</a:t>
            </a:r>
          </a:p>
          <a:p>
            <a:pPr marL="457200" lvl="0" indent="-228600">
              <a:buClr>
                <a:srgbClr val="0000FF"/>
              </a:buClr>
            </a:pPr>
            <a:r>
              <a:rPr lang="en-US" altLang="zh-TW" sz="1400" dirty="0" smtClean="0"/>
              <a:t>&lt;/html&gt;</a:t>
            </a:r>
            <a:endParaRPr lang="zh-TW" altLang="zh-TW" sz="1400" dirty="0"/>
          </a:p>
          <a:p>
            <a:pPr marL="457200" lvl="0" indent="-228600">
              <a:buClr>
                <a:srgbClr val="0000FF"/>
              </a:buClr>
            </a:pPr>
            <a:endParaRPr lang="zh-TW" sz="1800" dirty="0"/>
          </a:p>
        </p:txBody>
      </p:sp>
    </p:spTree>
    <p:extLst>
      <p:ext uri="{BB962C8B-B14F-4D97-AF65-F5344CB8AC3E}">
        <p14:creationId xmlns:p14="http://schemas.microsoft.com/office/powerpoint/2010/main" val="37410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背景常用設定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/>
              <a:t>顏色，圖片，重複，位置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背景顏色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背景顏色:</a:t>
            </a:r>
            <a:br>
              <a:rPr lang="zh-TW"/>
            </a:br>
            <a:r>
              <a:rPr lang="zh-TW"/>
              <a:t>background-color: 顏色值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例如:</a:t>
            </a:r>
            <a:br>
              <a:rPr lang="zh-TW"/>
            </a:br>
            <a:r>
              <a:rPr lang="zh-TW"/>
              <a:t>div{</a:t>
            </a:r>
            <a:br>
              <a:rPr lang="zh-TW"/>
            </a:br>
            <a:r>
              <a:rPr lang="zh-TW"/>
              <a:t>	background-color:#000033; /*背景顏色*/</a:t>
            </a:r>
            <a:br>
              <a:rPr lang="zh-TW"/>
            </a:br>
            <a:r>
              <a:rPr lang="zh-TW"/>
              <a:t>	color:white; /*文字顏色*/</a:t>
            </a:r>
            <a:br>
              <a:rPr lang="zh-TW"/>
            </a:br>
            <a:r>
              <a:rPr lang="zh-TW"/>
              <a:t>}</a:t>
            </a:r>
            <a:br>
              <a:rPr lang="zh-TW"/>
            </a:br>
            <a:r>
              <a:rPr lang="zh-TW"/>
              <a:t/>
            </a:r>
            <a:br>
              <a:rPr lang="zh-TW"/>
            </a:br>
            <a:endParaRPr lang="zh-TW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79778"/>
          <a:stretch/>
        </p:blipFill>
        <p:spPr>
          <a:xfrm>
            <a:off x="1003050" y="3647475"/>
            <a:ext cx="7137900" cy="10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背景設定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11700" y="92436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sz="2000" dirty="0"/>
              <a:t>background-image：背景圖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sz="2000" dirty="0"/>
              <a:t>background-image:url(圖片網址);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sz="2000" dirty="0"/>
              <a:t>背景重複:</a:t>
            </a:r>
            <a:r>
              <a:rPr lang="zh-TW" sz="1800" dirty="0"/>
              <a:t/>
            </a:r>
            <a:br>
              <a:rPr lang="zh-TW" sz="1800" dirty="0"/>
            </a:br>
            <a:r>
              <a:rPr lang="zh-TW" sz="1800" b="1" dirty="0">
                <a:highlight>
                  <a:srgbClr val="00FF00"/>
                </a:highlight>
              </a:rPr>
              <a:t>background-repeat</a:t>
            </a:r>
            <a:r>
              <a:rPr lang="zh-TW" sz="1800" dirty="0"/>
              <a:t>: </a:t>
            </a:r>
            <a:r>
              <a:rPr lang="zh-TW" sz="1800" b="1" dirty="0">
                <a:highlight>
                  <a:srgbClr val="00FF00"/>
                </a:highlight>
              </a:rPr>
              <a:t>repeat|repeat-x|repeat-y|no-repeat</a:t>
            </a:r>
            <a:r>
              <a:rPr lang="zh-TW" sz="1800" dirty="0"/>
              <a:t>;</a:t>
            </a:r>
            <a:endParaRPr lang="zh-TW" sz="2000" dirty="0"/>
          </a:p>
          <a:p>
            <a:pPr marL="914400" lvl="1" indent="-228600" rtl="0">
              <a:spcBef>
                <a:spcPts val="0"/>
              </a:spcBef>
            </a:pPr>
            <a:r>
              <a:rPr lang="zh-TW" sz="2000" dirty="0"/>
              <a:t>橫向重複：repeat-x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sz="2000" dirty="0"/>
              <a:t>直向重複：repeat-y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sz="2000" dirty="0"/>
              <a:t>無限重複：repeat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sz="2000" dirty="0"/>
              <a:t>不重複：no-repeat</a:t>
            </a:r>
          </a:p>
          <a:p>
            <a:pPr marL="457200" lvl="0" indent="-228600"/>
            <a:r>
              <a:rPr lang="zh-TW" sz="2000" dirty="0"/>
              <a:t>透過背景重複，在設計背景時，僅需要切出非常細小的</a:t>
            </a:r>
            <a:r>
              <a:rPr lang="zh-TW" sz="2000" dirty="0" smtClean="0"/>
              <a:t>圖片</a:t>
            </a:r>
            <a:r>
              <a:rPr lang="zh-TW" altLang="zh-TW" sz="2000" dirty="0"/>
              <a:t>，</a:t>
            </a:r>
            <a:r>
              <a:rPr lang="zh-TW" sz="2000" dirty="0" smtClean="0"/>
              <a:t>因此</a:t>
            </a:r>
            <a:r>
              <a:rPr lang="zh-TW" sz="2000" dirty="0"/>
              <a:t>可以減少傳輸量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例如:</a:t>
            </a:r>
            <a:br>
              <a:rPr lang="zh-TW"/>
            </a:br>
            <a:r>
              <a:rPr lang="zh-TW"/>
              <a:t>div{</a:t>
            </a:r>
            <a:br>
              <a:rPr lang="zh-TW"/>
            </a:br>
            <a:r>
              <a:rPr lang="zh-TW"/>
              <a:t>	background-image:url("owl.png");</a:t>
            </a:r>
            <a:br>
              <a:rPr lang="zh-TW"/>
            </a:br>
            <a:r>
              <a:rPr lang="zh-TW"/>
              <a:t>	background-repeat:no-repeat;</a:t>
            </a:r>
            <a:br>
              <a:rPr lang="zh-TW"/>
            </a:br>
            <a:r>
              <a:rPr lang="zh-TW"/>
              <a:t>}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背景重複範例</a:t>
            </a: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58864"/>
          <a:stretch/>
        </p:blipFill>
        <p:spPr>
          <a:xfrm>
            <a:off x="1003050" y="2728500"/>
            <a:ext cx="7137900" cy="211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背景位置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背景固定在某位置:</a:t>
            </a:r>
            <a:br>
              <a:rPr lang="zh-TW" dirty="0"/>
            </a:br>
            <a:r>
              <a:rPr lang="zh-TW" b="1" dirty="0">
                <a:highlight>
                  <a:srgbClr val="00FF00"/>
                </a:highlight>
              </a:rPr>
              <a:t>background-attachment: </a:t>
            </a:r>
            <a:r>
              <a:rPr lang="zh-TW" b="1" dirty="0" smtClean="0">
                <a:highlight>
                  <a:srgbClr val="00FF00"/>
                </a:highlight>
              </a:rPr>
              <a:t>fixed</a:t>
            </a:r>
            <a:r>
              <a:rPr lang="en-US" altLang="zh-TW" b="1" dirty="0" smtClean="0">
                <a:highlight>
                  <a:srgbClr val="00FF00"/>
                </a:highlight>
              </a:rPr>
              <a:t>|scroll</a:t>
            </a:r>
            <a:r>
              <a:rPr lang="zh-TW" b="1" dirty="0" smtClean="0">
                <a:highlight>
                  <a:srgbClr val="00FF00"/>
                </a:highlight>
              </a:rPr>
              <a:t>;</a:t>
            </a:r>
            <a:endParaRPr lang="zh-TW" b="1" dirty="0">
              <a:highlight>
                <a:srgbClr val="00FF00"/>
              </a:highlight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背景位置:</a:t>
            </a:r>
            <a:br>
              <a:rPr lang="zh-TW" dirty="0"/>
            </a:br>
            <a:r>
              <a:rPr lang="zh-TW" dirty="0"/>
              <a:t>background-position：</a:t>
            </a:r>
            <a:br>
              <a:rPr lang="zh-TW" dirty="0"/>
            </a:br>
            <a:r>
              <a:rPr lang="en-US" altLang="zh-TW" dirty="0" smtClean="0"/>
              <a:t>      </a:t>
            </a:r>
            <a:r>
              <a:rPr lang="zh-TW" dirty="0" smtClean="0"/>
              <a:t>左</a:t>
            </a:r>
            <a:r>
              <a:rPr lang="zh-TW" dirty="0"/>
              <a:t>中右            </a:t>
            </a:r>
            <a:r>
              <a:rPr lang="zh-TW" dirty="0" smtClean="0"/>
              <a:t>上</a:t>
            </a:r>
            <a:r>
              <a:rPr lang="zh-TW" dirty="0"/>
              <a:t>中下</a:t>
            </a:r>
            <a:br>
              <a:rPr lang="zh-TW" dirty="0"/>
            </a:br>
            <a:r>
              <a:rPr lang="zh-TW" b="1" dirty="0"/>
              <a:t>left|center|right top|center|bottom;</a:t>
            </a:r>
            <a:r>
              <a:rPr lang="zh-TW" dirty="0"/>
              <a:t/>
            </a:r>
            <a:br>
              <a:rPr lang="zh-TW" dirty="0"/>
            </a:br>
            <a:r>
              <a:rPr lang="zh-TW" dirty="0"/>
              <a:t>例如:</a:t>
            </a:r>
            <a:br>
              <a:rPr lang="zh-TW" dirty="0"/>
            </a:br>
            <a:r>
              <a:rPr lang="zh-TW" b="1" dirty="0"/>
              <a:t>background-position：</a:t>
            </a:r>
            <a:r>
              <a:rPr lang="zh-TW" b="1" dirty="0">
                <a:highlight>
                  <a:srgbClr val="00FF00"/>
                </a:highlight>
              </a:rPr>
              <a:t>right top</a:t>
            </a:r>
            <a:r>
              <a:rPr lang="zh-TW" b="1" dirty="0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或給數值</a:t>
            </a:r>
            <a:br>
              <a:rPr lang="zh-TW" dirty="0"/>
            </a:br>
            <a:r>
              <a:rPr lang="zh-TW" b="1" dirty="0"/>
              <a:t>background-position： </a:t>
            </a:r>
            <a:r>
              <a:rPr lang="zh-TW" b="1" dirty="0">
                <a:highlight>
                  <a:srgbClr val="00FF00"/>
                </a:highlight>
              </a:rPr>
              <a:t>xposition yposition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例如:</a:t>
            </a:r>
            <a:br>
              <a:rPr lang="zh-TW"/>
            </a:br>
            <a:r>
              <a:rPr lang="zh-TW"/>
              <a:t>div{</a:t>
            </a:r>
            <a:br>
              <a:rPr lang="zh-TW"/>
            </a:br>
            <a:r>
              <a:rPr lang="zh-TW"/>
              <a:t>	background-image:url("owl.png") no-repeat;</a:t>
            </a:r>
            <a:br>
              <a:rPr lang="zh-TW"/>
            </a:br>
            <a:r>
              <a:rPr lang="zh-TW"/>
              <a:t>	background-position:top center;</a:t>
            </a:r>
            <a:br>
              <a:rPr lang="zh-TW"/>
            </a:br>
            <a:r>
              <a:rPr lang="zh-TW"/>
              <a:t>}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背景位置範例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52770"/>
          <a:stretch/>
        </p:blipFill>
        <p:spPr>
          <a:xfrm>
            <a:off x="1003050" y="2621634"/>
            <a:ext cx="7137900" cy="24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為網頁設定樣式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網頁的標題</a:t>
            </a:r>
            <a:br>
              <a:rPr lang="zh-TW"/>
            </a:br>
            <a:r>
              <a:rPr lang="zh-TW"/>
              <a:t>h1, h2, h3...想要設定怎樣的字型大小 </a:t>
            </a:r>
            <a:br>
              <a:rPr lang="zh-TW"/>
            </a:br>
            <a:r>
              <a:rPr lang="zh-TW"/>
              <a:t>(預設實在太醜)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段落</a:t>
            </a:r>
            <a:br>
              <a:rPr lang="zh-TW"/>
            </a:br>
            <a:r>
              <a:rPr lang="zh-TW"/>
              <a:t>p 想要怎樣的字型大小</a:t>
            </a:r>
            <a:br>
              <a:rPr lang="zh-TW"/>
            </a:br>
            <a:r>
              <a:rPr lang="zh-TW"/>
              <a:t>字距應該要多大，行距應該要多少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圖片</a:t>
            </a:r>
            <a:br>
              <a:rPr lang="zh-TW"/>
            </a:br>
            <a:r>
              <a:rPr lang="zh-TW"/>
              <a:t>img 圖片應該如何放置，是行內，還是文繞圖的效果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區塊</a:t>
            </a:r>
            <a:br>
              <a:rPr lang="zh-TW"/>
            </a:br>
            <a:r>
              <a:rPr lang="zh-TW"/>
              <a:t>能不能對特定的區塊(div span)做統一的設定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背景常用設定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text, image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清單符號樣式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定義ul li 或 ol li的清單樣式。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list-style-type：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list-style-type:none; 無清單符號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list-style-type:disc; 小圓點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list-style-type:circle; 小圓圈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list-style-type:square; 小方塊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list-style-type:decimal; 數字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list-style-type:upper-roman; 大寫羅馬符號</a:t>
            </a:r>
          </a:p>
          <a:p>
            <a:pPr marL="914400" lvl="1" indent="-228600">
              <a:spcBef>
                <a:spcPts val="0"/>
              </a:spcBef>
            </a:pPr>
            <a:r>
              <a:rPr lang="zh-TW" dirty="0"/>
              <a:t>list-style-type:lower-roman; 小寫羅馬符號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清單符號位置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清單符號位置透過list-style-position控制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list-style-position:outside</a:t>
            </a:r>
            <a:br>
              <a:rPr lang="zh-TW" dirty="0"/>
            </a:br>
            <a:r>
              <a:rPr lang="zh-TW" dirty="0"/>
              <a:t>清單符號在清單項目區塊的外側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list-style-position:inside</a:t>
            </a:r>
            <a:br>
              <a:rPr lang="zh-TW" dirty="0"/>
            </a:br>
            <a:r>
              <a:rPr lang="zh-TW" dirty="0"/>
              <a:t>清單符號在清單項目區塊的內部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512" y="1658237"/>
            <a:ext cx="27908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清單符號圖片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list-style-image：清單符號圖片</a:t>
            </a:r>
            <a:br>
              <a:rPr lang="zh-TW" dirty="0"/>
            </a:br>
            <a:r>
              <a:rPr lang="zh-TW" dirty="0"/>
              <a:t>list-style-image:url("圖片位置");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例如:</a:t>
            </a:r>
            <a:br>
              <a:rPr lang="zh-TW" dirty="0"/>
            </a:br>
            <a:r>
              <a:rPr lang="zh-TW" dirty="0"/>
              <a:t>list-style-image:url("sqpurple.gif");</a:t>
            </a:r>
            <a:br>
              <a:rPr lang="zh-TW" dirty="0"/>
            </a:br>
            <a:endParaRPr lang="zh-TW" dirty="0"/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r="36995"/>
          <a:stretch/>
        </p:blipFill>
        <p:spPr>
          <a:xfrm>
            <a:off x="3289412" y="2653775"/>
            <a:ext cx="2565175" cy="21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整合在一起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zh-TW" dirty="0"/>
              <a:t>list-style：所有清單符號</a:t>
            </a:r>
            <a:r>
              <a:rPr lang="zh-TW" dirty="0" smtClean="0"/>
              <a:t>樣式</a:t>
            </a:r>
            <a:r>
              <a:rPr lang="zh-TW" altLang="zh-TW" dirty="0"/>
              <a:t>，</a:t>
            </a:r>
            <a:r>
              <a:rPr lang="zh-TW" altLang="en-US" dirty="0" smtClean="0"/>
              <a:t>包含</a:t>
            </a:r>
            <a:r>
              <a:rPr lang="zh-TW" altLang="zh-TW" dirty="0"/>
              <a:t>list-style-typ</a:t>
            </a:r>
            <a:r>
              <a:rPr lang="zh-TW" altLang="zh-TW" dirty="0" smtClean="0"/>
              <a:t>e</a:t>
            </a:r>
            <a:r>
              <a:rPr lang="en-US" altLang="zh-TW" dirty="0" smtClean="0"/>
              <a:t>,</a:t>
            </a:r>
            <a:r>
              <a:rPr lang="zh-TW" altLang="zh-TW" dirty="0"/>
              <a:t> list-style-positio</a:t>
            </a:r>
            <a:r>
              <a:rPr lang="zh-TW" altLang="zh-TW" dirty="0" smtClean="0"/>
              <a:t>n</a:t>
            </a:r>
            <a:r>
              <a:rPr lang="zh-TW" altLang="en-US" dirty="0" smtClean="0"/>
              <a:t>和</a:t>
            </a:r>
            <a:r>
              <a:rPr lang="zh-TW" altLang="zh-TW" dirty="0"/>
              <a:t>list-style-image</a:t>
            </a:r>
            <a:r>
              <a:rPr lang="zh-TW" altLang="en-US" dirty="0" smtClean="0"/>
              <a:t>屬性</a:t>
            </a:r>
            <a:r>
              <a:rPr lang="zh-TW" altLang="zh-TW" dirty="0"/>
              <a:t>，</a:t>
            </a:r>
            <a:r>
              <a:rPr lang="zh-TW" altLang="en-US" dirty="0" smtClean="0"/>
              <a:t>順序</a:t>
            </a:r>
            <a:r>
              <a:rPr lang="zh-TW" altLang="en-US" dirty="0"/>
              <a:t>並不</a:t>
            </a:r>
            <a:r>
              <a:rPr lang="zh-TW" altLang="en-US" dirty="0" smtClean="0"/>
              <a:t>重要</a:t>
            </a:r>
            <a:endParaRPr lang="en-US" altLang="zh-TW" dirty="0" smtClean="0"/>
          </a:p>
          <a:p>
            <a:pPr marL="457200" lvl="0" indent="-228600"/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dirty="0"/>
              <a:t/>
            </a:r>
            <a:br>
              <a:rPr lang="zh-TW" dirty="0"/>
            </a:br>
            <a:r>
              <a:rPr lang="zh-TW" dirty="0"/>
              <a:t>list-style:url("sqpurple.gif")  none outside;</a:t>
            </a:r>
            <a:br>
              <a:rPr lang="zh-TW" dirty="0"/>
            </a:br>
            <a:r>
              <a:rPr lang="zh-TW" dirty="0"/>
              <a:t>就是把所有樣式都寫在同一行的意思。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Box Model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padding(留白), border(框線), margin(邊界)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859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Box的組成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3000">
                <a:solidFill>
                  <a:srgbClr val="FFFF00"/>
                </a:solidFill>
              </a:rPr>
              <a:t>content </a:t>
            </a:r>
            <a:r>
              <a:rPr lang="zh-TW" sz="3000"/>
              <a:t>→ </a:t>
            </a:r>
            <a:r>
              <a:rPr lang="zh-TW" sz="3000">
                <a:solidFill>
                  <a:srgbClr val="FFFF00"/>
                </a:solidFill>
              </a:rPr>
              <a:t>padding </a:t>
            </a:r>
            <a:r>
              <a:rPr lang="zh-TW" sz="3000"/>
              <a:t>→ </a:t>
            </a:r>
            <a:r>
              <a:rPr lang="zh-TW" sz="3000">
                <a:solidFill>
                  <a:srgbClr val="FFFF00"/>
                </a:solidFill>
              </a:rPr>
              <a:t>border </a:t>
            </a:r>
            <a:r>
              <a:rPr lang="zh-TW" sz="3000"/>
              <a:t>→ </a:t>
            </a:r>
            <a:r>
              <a:rPr lang="zh-TW" sz="3000">
                <a:solidFill>
                  <a:srgbClr val="FFFF00"/>
                </a:solidFill>
              </a:rPr>
              <a:t>margin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1300250" y="1065987"/>
            <a:ext cx="6520200" cy="16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content 內容區域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元素的內容大小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ubTitle" idx="1"/>
          </p:nvPr>
        </p:nvSpPr>
        <p:spPr>
          <a:xfrm>
            <a:off x="1323550" y="2773712"/>
            <a:ext cx="6520200" cy="1303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透過width, height來指定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內容的寬度與高度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377625" y="297750"/>
            <a:ext cx="8387400" cy="454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277500" y="662100"/>
            <a:ext cx="6521400" cy="3819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073400" y="1209000"/>
            <a:ext cx="4929600" cy="27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156250" y="1752325"/>
            <a:ext cx="2763900" cy="16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7002900" y="2214450"/>
            <a:ext cx="2141100" cy="3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border-right-width:40px;</a:t>
            </a:r>
          </a:p>
        </p:txBody>
      </p:sp>
      <p:sp>
        <p:nvSpPr>
          <p:cNvPr id="361" name="Shape 361"/>
          <p:cNvSpPr/>
          <p:nvPr/>
        </p:nvSpPr>
        <p:spPr>
          <a:xfrm>
            <a:off x="3320625" y="662100"/>
            <a:ext cx="134100" cy="541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394800" y="1209000"/>
            <a:ext cx="134100" cy="541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660675" y="1752325"/>
            <a:ext cx="134100" cy="16521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394800" y="1307275"/>
            <a:ext cx="1691700" cy="3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padding-top:20px;</a:t>
            </a:r>
          </a:p>
        </p:txBody>
      </p:sp>
      <p:sp>
        <p:nvSpPr>
          <p:cNvPr id="365" name="Shape 365"/>
          <p:cNvSpPr/>
          <p:nvPr/>
        </p:nvSpPr>
        <p:spPr>
          <a:xfrm rot="5400000">
            <a:off x="4471150" y="1929300"/>
            <a:ext cx="134100" cy="2763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3725475" y="2916150"/>
            <a:ext cx="1691700" cy="3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width:200px;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394800" y="2279925"/>
            <a:ext cx="1296300" cy="3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height:100px;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3485050" y="769200"/>
            <a:ext cx="2106300" cy="3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border-top-width:20px;</a:t>
            </a:r>
          </a:p>
        </p:txBody>
      </p:sp>
      <p:sp>
        <p:nvSpPr>
          <p:cNvPr id="369" name="Shape 369"/>
          <p:cNvSpPr/>
          <p:nvPr/>
        </p:nvSpPr>
        <p:spPr>
          <a:xfrm rot="5400000">
            <a:off x="2548000" y="2504975"/>
            <a:ext cx="134100" cy="1083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1465000" y="2548137"/>
            <a:ext cx="1691700" cy="3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padding-left:20px;</a:t>
            </a:r>
          </a:p>
        </p:txBody>
      </p:sp>
      <p:sp>
        <p:nvSpPr>
          <p:cNvPr id="371" name="Shape 371"/>
          <p:cNvSpPr/>
          <p:nvPr/>
        </p:nvSpPr>
        <p:spPr>
          <a:xfrm rot="5400000">
            <a:off x="7333650" y="2217400"/>
            <a:ext cx="134100" cy="795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5748675" y="297750"/>
            <a:ext cx="134100" cy="3645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3769375" y="264575"/>
            <a:ext cx="1691700" cy="3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margin-top:20px;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3156250" y="1752325"/>
            <a:ext cx="1238400" cy="4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b="1"/>
              <a:t>content-box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2073350" y="1209000"/>
            <a:ext cx="1296300" cy="4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b="1"/>
              <a:t>padding-box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277500" y="662100"/>
            <a:ext cx="1203900" cy="4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b="1"/>
              <a:t>border-box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77625" y="297750"/>
            <a:ext cx="949800" cy="4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b="1"/>
              <a:t>margin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Shape 3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4923"/>
            <a:ext cx="9144000" cy="215365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2281650" y="237300"/>
            <a:ext cx="4580700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>
                <a:solidFill>
                  <a:schemeClr val="lt1"/>
                </a:solidFill>
              </a:rPr>
              <a:t>實例: Box Model</a:t>
            </a:r>
          </a:p>
        </p:txBody>
      </p:sp>
      <p:pic>
        <p:nvPicPr>
          <p:cNvPr id="384" name="Shape 384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550" y="3966125"/>
            <a:ext cx="2082899" cy="7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網頁中我們有CSS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zh-TW" sz="2000"/>
              <a:t>CSS (Cascading Style Sheets): 階層式樣式表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zh-TW" sz="2000"/>
              <a:t>樣式表用來定義: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zh-TW" sz="2000"/>
              <a:t>網頁中的文字、連結等元素的顏色、大小的屬性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zh-TW" sz="2000"/>
              <a:t>版面元素的配置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zh-TW" sz="2000"/>
              <a:t>畫面中的元素的特效與動畫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zh-TW" sz="2000"/>
              <a:t>在不同網頁間也可以共用同一份樣式表</a:t>
            </a:r>
            <a:br>
              <a:rPr lang="zh-TW" sz="2000"/>
            </a:br>
            <a:r>
              <a:rPr lang="zh-TW" sz="2000"/>
              <a:t>讓網站的整體風格統一，並可以達到修改一次</a:t>
            </a:r>
            <a:br>
              <a:rPr lang="zh-TW" sz="2000"/>
            </a:br>
            <a:r>
              <a:rPr lang="zh-TW" sz="2000"/>
              <a:t>整個網站的每個頁面都同時被套用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171" y="3207803"/>
            <a:ext cx="1294593" cy="147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600" cy="5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padding設定方式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4294967295"/>
          </p:nvPr>
        </p:nvSpPr>
        <p:spPr>
          <a:xfrm>
            <a:off x="311700" y="967425"/>
            <a:ext cx="3999900" cy="36015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rgbClr val="FFFF00"/>
                </a:solidFill>
              </a:rPr>
              <a:t>基本設定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選擇器{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	padding: 寬度值;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div{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	padding: 20px;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}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4294967295"/>
          </p:nvPr>
        </p:nvSpPr>
        <p:spPr>
          <a:xfrm>
            <a:off x="4403834" y="967375"/>
            <a:ext cx="4428466" cy="36015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rgbClr val="FFFF00"/>
                </a:solidFill>
              </a:rPr>
              <a:t>個別設定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選擇器{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	padding-top: 寬度值; </a:t>
            </a:r>
            <a:br>
              <a:rPr lang="zh-TW" sz="2000" dirty="0">
                <a:solidFill>
                  <a:schemeClr val="lt1"/>
                </a:solidFill>
              </a:rPr>
            </a:br>
            <a:r>
              <a:rPr lang="zh-TW" sz="2000" dirty="0">
                <a:solidFill>
                  <a:schemeClr val="lt1"/>
                </a:solidFill>
              </a:rPr>
              <a:t>	padding-bottom: 寬度值; </a:t>
            </a:r>
            <a:br>
              <a:rPr lang="zh-TW" sz="2000" dirty="0">
                <a:solidFill>
                  <a:schemeClr val="lt1"/>
                </a:solidFill>
              </a:rPr>
            </a:br>
            <a:r>
              <a:rPr lang="zh-TW" sz="2000" dirty="0">
                <a:solidFill>
                  <a:schemeClr val="lt1"/>
                </a:solidFill>
              </a:rPr>
              <a:t>	padding-left: 寬度值;</a:t>
            </a:r>
            <a:br>
              <a:rPr lang="zh-TW" sz="2000" dirty="0">
                <a:solidFill>
                  <a:schemeClr val="lt1"/>
                </a:solidFill>
              </a:rPr>
            </a:br>
            <a:r>
              <a:rPr lang="zh-TW" sz="2000" dirty="0">
                <a:solidFill>
                  <a:schemeClr val="lt1"/>
                </a:solidFill>
              </a:rPr>
              <a:t>	padding-right: 寬度值;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600" cy="5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padding設定方式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4294967295"/>
          </p:nvPr>
        </p:nvSpPr>
        <p:spPr>
          <a:xfrm>
            <a:off x="311700" y="967425"/>
            <a:ext cx="3999900" cy="36015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rgbClr val="FFFF00"/>
                </a:solidFill>
              </a:rPr>
              <a:t>一次個別設定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選擇器{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	padding: 上 右 下 左;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div{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	padding: 10px 20px 30px 40px;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}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4294967295"/>
          </p:nvPr>
        </p:nvSpPr>
        <p:spPr>
          <a:xfrm>
            <a:off x="4761190" y="967375"/>
            <a:ext cx="3934479" cy="36015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rgbClr val="FFFF00"/>
                </a:solidFill>
              </a:rPr>
              <a:t>一次個別設定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選擇器{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	padding: 上下 左右;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div{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	padding: 10px 20px;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53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600" cy="5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border設定方式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4294967295"/>
          </p:nvPr>
        </p:nvSpPr>
        <p:spPr>
          <a:xfrm>
            <a:off x="311700" y="967425"/>
            <a:ext cx="8520600" cy="36015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rgbClr val="FFFF00"/>
                </a:solidFill>
              </a:rPr>
              <a:t>基本設定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選擇器{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	border: 寬度值 線條樣式 顏色;</a:t>
            </a:r>
            <a:br>
              <a:rPr lang="zh-TW" sz="2000">
                <a:solidFill>
                  <a:schemeClr val="lt1"/>
                </a:solidFill>
              </a:rPr>
            </a:br>
            <a:r>
              <a:rPr lang="zh-TW" sz="2000">
                <a:solidFill>
                  <a:schemeClr val="lt1"/>
                </a:solidFill>
              </a:rPr>
              <a:t>	或</a:t>
            </a:r>
            <a:br>
              <a:rPr lang="zh-TW" sz="2000">
                <a:solidFill>
                  <a:schemeClr val="lt1"/>
                </a:solidFill>
              </a:rPr>
            </a:br>
            <a:r>
              <a:rPr lang="zh-TW" sz="2000">
                <a:solidFill>
                  <a:schemeClr val="lt1"/>
                </a:solidFill>
              </a:rPr>
              <a:t>	border-top: 寬度值 線條樣式 顏色;</a:t>
            </a:r>
            <a:br>
              <a:rPr lang="zh-TW" sz="2000">
                <a:solidFill>
                  <a:schemeClr val="lt1"/>
                </a:solidFill>
              </a:rPr>
            </a:br>
            <a:r>
              <a:rPr lang="zh-TW" sz="2000">
                <a:solidFill>
                  <a:schemeClr val="lt1"/>
                </a:solidFill>
              </a:rPr>
              <a:t>	border-bottom: 寬度值 線條樣式 顏色;</a:t>
            </a:r>
            <a:br>
              <a:rPr lang="zh-TW" sz="2000">
                <a:solidFill>
                  <a:schemeClr val="lt1"/>
                </a:solidFill>
              </a:rPr>
            </a:br>
            <a:r>
              <a:rPr lang="zh-TW" sz="2000">
                <a:solidFill>
                  <a:schemeClr val="lt1"/>
                </a:solidFill>
              </a:rPr>
              <a:t>	border-left: 寬度值 線條樣式 顏色;</a:t>
            </a:r>
            <a:br>
              <a:rPr lang="zh-TW" sz="2000">
                <a:solidFill>
                  <a:schemeClr val="lt1"/>
                </a:solidFill>
              </a:rPr>
            </a:br>
            <a:r>
              <a:rPr lang="zh-TW" sz="2000">
                <a:solidFill>
                  <a:schemeClr val="lt1"/>
                </a:solidFill>
              </a:rPr>
              <a:t>	border-right:  寬度值 線條樣式 顏色;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邊框：border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border-style：邊框框線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722" y="1655172"/>
            <a:ext cx="5070549" cy="29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邊框：border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border-width：邊框寬度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border-color：邊框顏色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也可個別設定每一邊的樣式：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border-top：上邊、border-left：左邊</a:t>
            </a:r>
            <a:r>
              <a:rPr lang="zh-TW" dirty="0" smtClean="0"/>
              <a:t>、</a:t>
            </a:r>
            <a:endParaRPr lang="en-US" altLang="zh-TW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zh-TW" dirty="0" smtClean="0"/>
              <a:t>border</a:t>
            </a:r>
            <a:r>
              <a:rPr lang="zh-TW" dirty="0"/>
              <a:t>-bottom：下邊、border-right：右邊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border：所有邊框樣式把所有樣式寫在同</a:t>
            </a:r>
            <a:r>
              <a:rPr lang="zh-TW" dirty="0" smtClean="0"/>
              <a:t>一行</a:t>
            </a:r>
            <a:endParaRPr lang="en-US" altLang="zh-TW" dirty="0" smtClean="0"/>
          </a:p>
          <a:p>
            <a:pPr marL="457200" lvl="0" indent="-228600"/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border:#0000FF 5px </a:t>
            </a:r>
            <a:r>
              <a:rPr lang="en-US" altLang="zh-TW" dirty="0" smtClean="0"/>
              <a:t>double;</a:t>
            </a:r>
            <a:endParaRPr lang="zh-TW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600" cy="57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margin設定方式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4294967295"/>
          </p:nvPr>
        </p:nvSpPr>
        <p:spPr>
          <a:xfrm>
            <a:off x="311700" y="967425"/>
            <a:ext cx="3999900" cy="36015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rgbClr val="FFFF00"/>
                </a:solidFill>
              </a:rPr>
              <a:t>基本設定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選擇器{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	margin: 寬度值;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div{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	margin: 20px;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chemeClr val="lt1"/>
                </a:solidFill>
              </a:rPr>
              <a:t>}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4294967295"/>
          </p:nvPr>
        </p:nvSpPr>
        <p:spPr>
          <a:xfrm>
            <a:off x="4519448" y="967375"/>
            <a:ext cx="4312852" cy="36015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rgbClr val="FFFF00"/>
                </a:solidFill>
              </a:rPr>
              <a:t>個別設定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選擇器{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	margin-top: 寬度值; </a:t>
            </a:r>
            <a:br>
              <a:rPr lang="zh-TW" sz="2000" dirty="0">
                <a:solidFill>
                  <a:schemeClr val="lt1"/>
                </a:solidFill>
              </a:rPr>
            </a:br>
            <a:r>
              <a:rPr lang="zh-TW" sz="2000" dirty="0">
                <a:solidFill>
                  <a:schemeClr val="lt1"/>
                </a:solidFill>
              </a:rPr>
              <a:t>	margin-bottom: 寬度值; </a:t>
            </a:r>
            <a:br>
              <a:rPr lang="zh-TW" sz="2000" dirty="0">
                <a:solidFill>
                  <a:schemeClr val="lt1"/>
                </a:solidFill>
              </a:rPr>
            </a:br>
            <a:r>
              <a:rPr lang="zh-TW" sz="2000" dirty="0">
                <a:solidFill>
                  <a:schemeClr val="lt1"/>
                </a:solidFill>
              </a:rPr>
              <a:t>	margin-left: 寬度值;</a:t>
            </a:r>
            <a:br>
              <a:rPr lang="zh-TW" sz="2000" dirty="0">
                <a:solidFill>
                  <a:schemeClr val="lt1"/>
                </a:solidFill>
              </a:rPr>
            </a:br>
            <a:r>
              <a:rPr lang="zh-TW" sz="2000" dirty="0">
                <a:solidFill>
                  <a:schemeClr val="lt1"/>
                </a:solidFill>
              </a:rPr>
              <a:t>	margin-right: 寬度值;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 dirty="0">
                <a:solidFill>
                  <a:schemeClr val="lt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階層選擇器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TW" dirty="0"/>
              <a:t>上下</a:t>
            </a:r>
            <a:r>
              <a:rPr lang="zh-TW" dirty="0" smtClean="0"/>
              <a:t>關係</a:t>
            </a:r>
            <a:r>
              <a:rPr lang="zh-TW" altLang="zh-TW" dirty="0" smtClean="0"/>
              <a:t>，</a:t>
            </a:r>
            <a:r>
              <a:rPr lang="zh-TW" dirty="0" smtClean="0"/>
              <a:t>左右</a:t>
            </a:r>
            <a:r>
              <a:rPr lang="zh-TW" dirty="0"/>
              <a:t>關係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890100" y="1066000"/>
            <a:ext cx="7363800" cy="16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選擇所有element1內所有的element2</a:t>
            </a:r>
            <a:br>
              <a:rPr lang="zh-TW" sz="3000"/>
            </a:br>
            <a:r>
              <a:rPr lang="zh-TW" sz="3000"/>
              <a:t>element1 element2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subTitle" idx="1"/>
          </p:nvPr>
        </p:nvSpPr>
        <p:spPr>
          <a:xfrm>
            <a:off x="1323550" y="2773712"/>
            <a:ext cx="6520200" cy="1303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例如: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div p {}，選擇div內所有的p元素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2932125" y="878200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442" name="Shape 442"/>
          <p:cNvSpPr/>
          <p:nvPr/>
        </p:nvSpPr>
        <p:spPr>
          <a:xfrm>
            <a:off x="1789312" y="19422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443" name="Shape 443"/>
          <p:cNvSpPr/>
          <p:nvPr/>
        </p:nvSpPr>
        <p:spPr>
          <a:xfrm>
            <a:off x="1329812" y="298602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444" name="Shape 444"/>
          <p:cNvSpPr/>
          <p:nvPr/>
        </p:nvSpPr>
        <p:spPr>
          <a:xfrm>
            <a:off x="2281137" y="298602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445" name="Shape 445"/>
          <p:cNvCxnSpPr>
            <a:stCxn id="442" idx="0"/>
            <a:endCxn id="441" idx="2"/>
          </p:cNvCxnSpPr>
          <p:nvPr/>
        </p:nvCxnSpPr>
        <p:spPr>
          <a:xfrm rot="10800000" flipH="1">
            <a:off x="2235262" y="1485650"/>
            <a:ext cx="1142700" cy="45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6" name="Shape 446"/>
          <p:cNvCxnSpPr>
            <a:stCxn id="447" idx="0"/>
            <a:endCxn id="441" idx="2"/>
          </p:cNvCxnSpPr>
          <p:nvPr/>
        </p:nvCxnSpPr>
        <p:spPr>
          <a:xfrm rot="10800000">
            <a:off x="3378112" y="1485675"/>
            <a:ext cx="905400" cy="45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8" name="Shape 448"/>
          <p:cNvCxnSpPr>
            <a:stCxn id="443" idx="0"/>
            <a:endCxn id="442" idx="2"/>
          </p:cNvCxnSpPr>
          <p:nvPr/>
        </p:nvCxnSpPr>
        <p:spPr>
          <a:xfrm rot="10800000" flipH="1">
            <a:off x="1775762" y="2621525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9" name="Shape 449"/>
          <p:cNvCxnSpPr>
            <a:stCxn id="444" idx="0"/>
            <a:endCxn id="442" idx="2"/>
          </p:cNvCxnSpPr>
          <p:nvPr/>
        </p:nvCxnSpPr>
        <p:spPr>
          <a:xfrm rot="10800000">
            <a:off x="2235387" y="2621525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0" name="Shape 450"/>
          <p:cNvSpPr txBox="1"/>
          <p:nvPr/>
        </p:nvSpPr>
        <p:spPr>
          <a:xfrm>
            <a:off x="429175" y="257525"/>
            <a:ext cx="18555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div p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5183325" y="1240000"/>
            <a:ext cx="3795600" cy="26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&lt;body&gt;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&lt;div&gt;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&lt;h1&gt;title&lt;/h1&gt;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</a:t>
            </a:r>
            <a:r>
              <a:rPr lang="zh-TW" sz="1200" b="1" dirty="0">
                <a:highlight>
                  <a:srgbClr val="FFD966"/>
                </a:highlight>
              </a:rPr>
              <a:t>&lt;p&gt;Lorem會被選到&lt;/p&gt;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&lt;/div&gt;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&lt;div&gt;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&lt;article&gt;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    &lt;h1&gt;title&lt;/h1&gt;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    </a:t>
            </a:r>
            <a:r>
              <a:rPr lang="zh-TW" sz="1200" b="1" dirty="0">
                <a:highlight>
                  <a:srgbClr val="FFD966"/>
                </a:highlight>
              </a:rPr>
              <a:t>&lt;p&gt;這個p的上一層是articl</a:t>
            </a:r>
            <a:r>
              <a:rPr lang="zh-TW" sz="1200" b="1" dirty="0">
                <a:highlight>
                  <a:srgbClr val="FFD966"/>
                </a:highlight>
              </a:rPr>
              <a:t>e</a:t>
            </a:r>
            <a:r>
              <a:rPr lang="en-US" altLang="zh-TW" sz="1200" b="1" dirty="0">
                <a:highlight>
                  <a:srgbClr val="FFD966"/>
                </a:highlight>
              </a:rPr>
              <a:t>,</a:t>
            </a:r>
            <a:r>
              <a:rPr lang="zh-TW" sz="1200" b="1" dirty="0">
                <a:highlight>
                  <a:srgbClr val="FFD966"/>
                </a:highlight>
              </a:rPr>
              <a:t>但</a:t>
            </a:r>
            <a:r>
              <a:rPr lang="zh-TW" sz="1200" b="1" dirty="0">
                <a:highlight>
                  <a:srgbClr val="FFD966"/>
                </a:highlight>
              </a:rPr>
              <a:t>還是在div</a:t>
            </a:r>
            <a:r>
              <a:rPr lang="zh-TW" sz="1200" b="1" dirty="0">
                <a:highlight>
                  <a:srgbClr val="FFD966"/>
                </a:highlight>
              </a:rPr>
              <a:t>下面</a:t>
            </a:r>
            <a:r>
              <a:rPr lang="en-US" altLang="zh-TW" sz="1200" b="1" dirty="0">
                <a:highlight>
                  <a:srgbClr val="FFD966"/>
                </a:highlight>
              </a:rPr>
              <a:t>,</a:t>
            </a:r>
            <a:r>
              <a:rPr lang="zh-TW" altLang="en-US" sz="1200" b="1" dirty="0">
                <a:highlight>
                  <a:srgbClr val="FFD966"/>
                </a:highlight>
              </a:rPr>
              <a:t> 也會被選到</a:t>
            </a:r>
            <a:r>
              <a:rPr lang="zh-TW" sz="1200" b="1" dirty="0">
                <a:highlight>
                  <a:srgbClr val="FFD966"/>
                </a:highlight>
              </a:rPr>
              <a:t/>
            </a:r>
            <a:br>
              <a:rPr lang="zh-TW" sz="1200" b="1" dirty="0">
                <a:highlight>
                  <a:srgbClr val="FFD966"/>
                </a:highlight>
              </a:rPr>
            </a:br>
            <a:r>
              <a:rPr lang="zh-TW" sz="1200" b="1" dirty="0">
                <a:highlight>
                  <a:srgbClr val="FFD966"/>
                </a:highlight>
              </a:rPr>
              <a:t>            &lt;/p&gt;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&lt;/article&gt;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&lt;/div&gt;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&lt;/body&gt;</a:t>
            </a:r>
          </a:p>
        </p:txBody>
      </p:sp>
      <p:sp>
        <p:nvSpPr>
          <p:cNvPr id="447" name="Shape 447"/>
          <p:cNvSpPr/>
          <p:nvPr/>
        </p:nvSpPr>
        <p:spPr>
          <a:xfrm>
            <a:off x="3837562" y="19422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452" name="Shape 452"/>
          <p:cNvSpPr/>
          <p:nvPr/>
        </p:nvSpPr>
        <p:spPr>
          <a:xfrm>
            <a:off x="3289250" y="4284898"/>
            <a:ext cx="891900" cy="5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453" name="Shape 453"/>
          <p:cNvSpPr/>
          <p:nvPr/>
        </p:nvSpPr>
        <p:spPr>
          <a:xfrm>
            <a:off x="4375175" y="4284898"/>
            <a:ext cx="891900" cy="542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454" name="Shape 454"/>
          <p:cNvCxnSpPr>
            <a:stCxn id="452" idx="0"/>
            <a:endCxn id="455" idx="2"/>
          </p:cNvCxnSpPr>
          <p:nvPr/>
        </p:nvCxnSpPr>
        <p:spPr>
          <a:xfrm rot="10800000" flipH="1">
            <a:off x="3735200" y="3665098"/>
            <a:ext cx="548400" cy="619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6" name="Shape 456"/>
          <p:cNvCxnSpPr>
            <a:stCxn id="453" idx="0"/>
            <a:endCxn id="455" idx="2"/>
          </p:cNvCxnSpPr>
          <p:nvPr/>
        </p:nvCxnSpPr>
        <p:spPr>
          <a:xfrm rot="10800000">
            <a:off x="4283525" y="3665098"/>
            <a:ext cx="537600" cy="619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5" name="Shape 455"/>
          <p:cNvSpPr/>
          <p:nvPr/>
        </p:nvSpPr>
        <p:spPr>
          <a:xfrm>
            <a:off x="3837562" y="2986012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article</a:t>
            </a:r>
          </a:p>
        </p:txBody>
      </p:sp>
      <p:cxnSp>
        <p:nvCxnSpPr>
          <p:cNvPr id="457" name="Shape 457"/>
          <p:cNvCxnSpPr>
            <a:stCxn id="455" idx="0"/>
            <a:endCxn id="447" idx="2"/>
          </p:cNvCxnSpPr>
          <p:nvPr/>
        </p:nvCxnSpPr>
        <p:spPr>
          <a:xfrm rot="10800000">
            <a:off x="4283512" y="2621512"/>
            <a:ext cx="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TW"/>
              <a:t>基本選擇器語法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b="1">
                <a:highlight>
                  <a:srgbClr val="D9D9D9"/>
                </a:highlight>
              </a:rPr>
              <a:t>element1&gt;element2</a:t>
            </a:r>
            <a:r>
              <a:rPr lang="zh-TW"/>
              <a:t/>
            </a:r>
            <a:br>
              <a:rPr lang="zh-TW"/>
            </a:br>
            <a:r>
              <a:rPr lang="zh-TW"/>
              <a:t>選擇所有element1中所有上一層是element1的element2</a:t>
            </a:r>
            <a:br>
              <a:rPr lang="zh-TW"/>
            </a:br>
            <a:r>
              <a:rPr lang="zh-TW"/>
              <a:t>例如:</a:t>
            </a:r>
            <a:br>
              <a:rPr lang="zh-TW"/>
            </a:br>
            <a:r>
              <a:rPr lang="zh-TW" b="1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div&gt;p {}</a:t>
            </a:r>
            <a:r>
              <a:rPr lang="zh-TW"/>
              <a:t>，選擇所有div中所有上一層是div的p</a:t>
            </a:r>
            <a:br>
              <a:rPr lang="zh-TW"/>
            </a:br>
            <a:r>
              <a:rPr lang="zh-TW"/>
              <a:t>HTML:</a:t>
            </a:r>
            <a:br>
              <a:rPr lang="zh-TW"/>
            </a:b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zh-TW" sz="1800" b="1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&lt;p&gt;Lorem會被選到&lt;/p&gt;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&lt;h1&gt;title&lt;/h1&gt;&lt;/div&gt;</a:t>
            </a:r>
            <a:br>
              <a:rPr lang="zh-TW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br>
              <a:rPr lang="zh-TW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zh-TW" sz="1800" b="1"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br>
              <a:rPr lang="zh-TW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zh-TW" sz="1800" b="1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&lt;p&gt;這個p的上一層是span(不會被選到)&lt;/p&gt;</a:t>
            </a:r>
            <a:r>
              <a:rPr lang="zh-TW" sz="18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zh-TW" sz="18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800" b="1">
                <a:latin typeface="Courier New"/>
                <a:ea typeface="Courier New"/>
                <a:cs typeface="Courier New"/>
                <a:sym typeface="Courier New"/>
              </a:rPr>
              <a:t>	&lt;/span&gt;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zh-TW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	&lt;h1&gt;title&lt;/h1&gt;</a:t>
            </a:r>
            <a:br>
              <a:rPr lang="zh-TW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如何使用CSS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30350" y="2842025"/>
            <a:ext cx="7683300" cy="20126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0000FF"/>
                </a:solidFill>
              </a:rPr>
              <a:t>&lt;head&gt;</a:t>
            </a:r>
            <a:br>
              <a:rPr lang="zh-TW" dirty="0">
                <a:solidFill>
                  <a:srgbClr val="0000FF"/>
                </a:solidFill>
              </a:rPr>
            </a:br>
            <a:r>
              <a:rPr lang="zh-TW" dirty="0">
                <a:solidFill>
                  <a:srgbClr val="FF0000"/>
                </a:solidFill>
              </a:rPr>
              <a:t>&lt;style&gt;</a:t>
            </a:r>
            <a:r>
              <a:rPr lang="zh-TW" dirty="0"/>
              <a:t/>
            </a:r>
            <a:br>
              <a:rPr lang="zh-TW" dirty="0"/>
            </a:br>
            <a:r>
              <a:rPr lang="zh-TW" dirty="0"/>
              <a:t>hr {color:sienna;}</a:t>
            </a:r>
            <a:br>
              <a:rPr lang="zh-TW" dirty="0"/>
            </a:br>
            <a:r>
              <a:rPr lang="zh-TW" dirty="0"/>
              <a:t>p {margin-left:20px;}</a:t>
            </a:r>
            <a:br>
              <a:rPr lang="zh-TW" dirty="0"/>
            </a:br>
            <a:r>
              <a:rPr lang="zh-TW" dirty="0"/>
              <a:t>body {background-image:url("images/back40.gif");}</a:t>
            </a:r>
            <a:br>
              <a:rPr lang="zh-TW" dirty="0"/>
            </a:br>
            <a:r>
              <a:rPr lang="zh-TW" dirty="0">
                <a:solidFill>
                  <a:srgbClr val="FF0000"/>
                </a:solidFill>
              </a:rPr>
              <a:t>&lt;/style&gt;</a:t>
            </a:r>
            <a:r>
              <a:rPr lang="zh-TW" dirty="0"/>
              <a:t/>
            </a:r>
            <a:br>
              <a:rPr lang="zh-TW" dirty="0"/>
            </a:br>
            <a:r>
              <a:rPr lang="zh-TW" dirty="0">
                <a:solidFill>
                  <a:srgbClr val="0000FF"/>
                </a:solidFill>
              </a:rPr>
              <a:t>&lt;/head&gt;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30350" y="1462650"/>
            <a:ext cx="7683300" cy="91507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800" dirty="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zh-TW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dirty="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&lt;link </a:t>
            </a:r>
            <a:r>
              <a:rPr lang="zh-TW" sz="1800" i="1" dirty="0">
                <a:solidFill>
                  <a:srgbClr val="3366CC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zh-TW" sz="1800" dirty="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800" dirty="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zh-TW" sz="1800" dirty="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800" i="1" dirty="0">
                <a:solidFill>
                  <a:srgbClr val="3366CC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zh-TW" sz="1800" dirty="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800" dirty="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"text/css"</a:t>
            </a:r>
            <a:r>
              <a:rPr lang="zh-TW" sz="1800" dirty="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800" i="1" dirty="0">
                <a:solidFill>
                  <a:srgbClr val="3366C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zh-TW" sz="1800" dirty="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800" dirty="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"mystyle.css"</a:t>
            </a:r>
            <a:r>
              <a:rPr lang="zh-TW" sz="1800" dirty="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TW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dirty="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</p:txBody>
      </p:sp>
      <p:sp>
        <p:nvSpPr>
          <p:cNvPr id="146" name="Shape 146"/>
          <p:cNvSpPr/>
          <p:nvPr/>
        </p:nvSpPr>
        <p:spPr>
          <a:xfrm>
            <a:off x="730350" y="1128975"/>
            <a:ext cx="1436399" cy="33367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 b="1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外部樣式表</a:t>
            </a:r>
          </a:p>
        </p:txBody>
      </p:sp>
      <p:sp>
        <p:nvSpPr>
          <p:cNvPr id="147" name="Shape 147"/>
          <p:cNvSpPr/>
          <p:nvPr/>
        </p:nvSpPr>
        <p:spPr>
          <a:xfrm>
            <a:off x="730350" y="2519212"/>
            <a:ext cx="1436399" cy="33367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內部樣式表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137" y="1987725"/>
            <a:ext cx="659162" cy="61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025" y="4097073"/>
            <a:ext cx="804824" cy="75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2932125" y="878200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469" name="Shape 469"/>
          <p:cNvSpPr/>
          <p:nvPr/>
        </p:nvSpPr>
        <p:spPr>
          <a:xfrm>
            <a:off x="1789312" y="19422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470" name="Shape 470"/>
          <p:cNvSpPr/>
          <p:nvPr/>
        </p:nvSpPr>
        <p:spPr>
          <a:xfrm>
            <a:off x="1329812" y="298602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471" name="Shape 471"/>
          <p:cNvSpPr/>
          <p:nvPr/>
        </p:nvSpPr>
        <p:spPr>
          <a:xfrm>
            <a:off x="2281137" y="298602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472" name="Shape 472"/>
          <p:cNvCxnSpPr>
            <a:stCxn id="469" idx="0"/>
            <a:endCxn id="468" idx="2"/>
          </p:cNvCxnSpPr>
          <p:nvPr/>
        </p:nvCxnSpPr>
        <p:spPr>
          <a:xfrm rot="10800000" flipH="1">
            <a:off x="2235262" y="1485650"/>
            <a:ext cx="1142700" cy="45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3" name="Shape 473"/>
          <p:cNvCxnSpPr>
            <a:stCxn id="474" idx="0"/>
            <a:endCxn id="468" idx="2"/>
          </p:cNvCxnSpPr>
          <p:nvPr/>
        </p:nvCxnSpPr>
        <p:spPr>
          <a:xfrm rot="10800000">
            <a:off x="3378112" y="1485675"/>
            <a:ext cx="905400" cy="456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5" name="Shape 475"/>
          <p:cNvCxnSpPr>
            <a:stCxn id="470" idx="0"/>
            <a:endCxn id="469" idx="2"/>
          </p:cNvCxnSpPr>
          <p:nvPr/>
        </p:nvCxnSpPr>
        <p:spPr>
          <a:xfrm rot="10800000" flipH="1">
            <a:off x="1775762" y="2621525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6" name="Shape 476"/>
          <p:cNvCxnSpPr>
            <a:stCxn id="471" idx="0"/>
            <a:endCxn id="469" idx="2"/>
          </p:cNvCxnSpPr>
          <p:nvPr/>
        </p:nvCxnSpPr>
        <p:spPr>
          <a:xfrm rot="10800000">
            <a:off x="2235387" y="2621525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7" name="Shape 477"/>
          <p:cNvSpPr txBox="1"/>
          <p:nvPr/>
        </p:nvSpPr>
        <p:spPr>
          <a:xfrm>
            <a:off x="429175" y="257525"/>
            <a:ext cx="18555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div&gt;p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5183325" y="1240000"/>
            <a:ext cx="37956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&lt;body&gt;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&lt;div&gt;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&lt;h1&gt;title&lt;/h1&gt;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</a:t>
            </a:r>
            <a:r>
              <a:rPr lang="zh-TW" sz="1200" b="1" dirty="0">
                <a:highlight>
                  <a:srgbClr val="FFD966"/>
                </a:highlight>
              </a:rPr>
              <a:t>&lt;p&gt;Lorem會被選到&lt;/p&gt;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&lt;/div&gt;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&lt;div&gt;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&lt;article&gt;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    &lt;h1&gt;title&lt;/h1&gt;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    &lt;p&gt;這個p的上一層是article(不會被選到)&lt;/p&gt;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&lt;/article&gt;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&lt;/div&gt;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&lt;/body&gt;</a:t>
            </a:r>
          </a:p>
        </p:txBody>
      </p:sp>
      <p:sp>
        <p:nvSpPr>
          <p:cNvPr id="474" name="Shape 474"/>
          <p:cNvSpPr/>
          <p:nvPr/>
        </p:nvSpPr>
        <p:spPr>
          <a:xfrm>
            <a:off x="3837562" y="19422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479" name="Shape 479"/>
          <p:cNvSpPr/>
          <p:nvPr/>
        </p:nvSpPr>
        <p:spPr>
          <a:xfrm>
            <a:off x="3289250" y="4284898"/>
            <a:ext cx="891900" cy="5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480" name="Shape 480"/>
          <p:cNvSpPr/>
          <p:nvPr/>
        </p:nvSpPr>
        <p:spPr>
          <a:xfrm>
            <a:off x="4375175" y="4284898"/>
            <a:ext cx="891900" cy="54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481" name="Shape 481"/>
          <p:cNvCxnSpPr>
            <a:stCxn id="479" idx="0"/>
            <a:endCxn id="482" idx="2"/>
          </p:cNvCxnSpPr>
          <p:nvPr/>
        </p:nvCxnSpPr>
        <p:spPr>
          <a:xfrm rot="10800000" flipH="1">
            <a:off x="3735200" y="3665098"/>
            <a:ext cx="548400" cy="619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3" name="Shape 483"/>
          <p:cNvCxnSpPr>
            <a:stCxn id="480" idx="0"/>
            <a:endCxn id="482" idx="2"/>
          </p:cNvCxnSpPr>
          <p:nvPr/>
        </p:nvCxnSpPr>
        <p:spPr>
          <a:xfrm rot="10800000">
            <a:off x="4283525" y="3665098"/>
            <a:ext cx="537600" cy="619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2" name="Shape 482"/>
          <p:cNvSpPr/>
          <p:nvPr/>
        </p:nvSpPr>
        <p:spPr>
          <a:xfrm>
            <a:off x="3837562" y="2986012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article</a:t>
            </a:r>
          </a:p>
        </p:txBody>
      </p:sp>
      <p:cxnSp>
        <p:nvCxnSpPr>
          <p:cNvPr id="484" name="Shape 484"/>
          <p:cNvCxnSpPr>
            <a:stCxn id="482" idx="0"/>
            <a:endCxn id="474" idx="2"/>
          </p:cNvCxnSpPr>
          <p:nvPr/>
        </p:nvCxnSpPr>
        <p:spPr>
          <a:xfrm rot="10800000">
            <a:off x="4283512" y="2621512"/>
            <a:ext cx="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TW"/>
              <a:t>基本選擇器語法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b="1">
                <a:highlight>
                  <a:srgbClr val="D9D9D9"/>
                </a:highlight>
              </a:rPr>
              <a:t>element1+element2</a:t>
            </a:r>
            <a:r>
              <a:rPr lang="zh-TW"/>
              <a:t/>
            </a:r>
            <a:br>
              <a:rPr lang="zh-TW"/>
            </a:br>
            <a:endParaRPr lang="zh-TW"/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選擇</a:t>
            </a:r>
            <a:r>
              <a:rPr lang="zh-TW" b="1"/>
              <a:t>所有</a:t>
            </a:r>
            <a:r>
              <a:rPr lang="zh-TW"/>
              <a:t>緊接在element1後面的第一個element2</a:t>
            </a:r>
            <a:br>
              <a:rPr lang="zh-TW"/>
            </a:br>
            <a:endParaRPr lang="zh-TW"/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例如:</a:t>
            </a:r>
            <a:br>
              <a:rPr lang="zh-TW"/>
            </a:br>
            <a:r>
              <a:rPr lang="zh-TW" b="1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div+p {}</a:t>
            </a:r>
            <a:r>
              <a:rPr lang="zh-TW"/>
              <a:t>，選擇所有緊接在div後面的第一個p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496" name="Shape 496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497" name="Shape 497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498" name="Shape 498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499" name="Shape 499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00" name="Shape 500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501" name="Shape 501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02" name="Shape 502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03" name="Shape 503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504" name="Shape 504"/>
          <p:cNvCxnSpPr>
            <a:stCxn id="496" idx="0"/>
            <a:endCxn id="495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5" name="Shape 505"/>
          <p:cNvCxnSpPr>
            <a:stCxn id="497" idx="0"/>
            <a:endCxn id="495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6" name="Shape 506"/>
          <p:cNvCxnSpPr>
            <a:stCxn id="499" idx="0"/>
            <a:endCxn id="495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7" name="Shape 507"/>
          <p:cNvCxnSpPr>
            <a:stCxn id="500" idx="0"/>
            <a:endCxn id="495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8" name="Shape 508"/>
          <p:cNvCxnSpPr>
            <a:stCxn id="498" idx="0"/>
            <a:endCxn id="495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9" name="Shape 509"/>
          <p:cNvCxnSpPr>
            <a:stCxn id="501" idx="0"/>
            <a:endCxn id="495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0" name="Shape 510"/>
          <p:cNvCxnSpPr>
            <a:stCxn id="502" idx="0"/>
            <a:endCxn id="496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1" name="Shape 511"/>
          <p:cNvCxnSpPr>
            <a:stCxn id="503" idx="0"/>
            <a:endCxn id="496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429175" y="257525"/>
            <a:ext cx="18555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div+p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4820825" y="2621275"/>
            <a:ext cx="3000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&lt;body&gt;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&lt;div&gt;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&lt;p&gt;Lorem ipsum dolor sit amet.&lt;/p&gt;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&lt;p&gt;Eligendi voluptatibus.&lt;/p&gt;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&lt;/div&gt;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</a:t>
            </a:r>
            <a:r>
              <a:rPr lang="zh-TW" sz="1200" b="1" dirty="0">
                <a:highlight>
                  <a:srgbClr val="FFD966"/>
                </a:highlight>
              </a:rPr>
              <a:t>&lt;p&gt;Lorem&lt;/p&gt;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&lt;p&gt;Lorem&lt;/p&gt;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&lt;h1&gt;lorem&lt;/h1&gt;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&lt;div&gt;Lorem&lt;/div&gt;</a:t>
            </a:r>
          </a:p>
          <a:p>
            <a:r>
              <a:rPr lang="zh-TW" sz="1200" dirty="0"/>
              <a:t>    </a:t>
            </a:r>
            <a:r>
              <a:rPr lang="zh-TW" sz="1200" b="1" dirty="0">
                <a:highlight>
                  <a:srgbClr val="FFD966"/>
                </a:highlight>
              </a:rPr>
              <a:t>&lt;p&gt;Lorem&lt;/p&gt;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&lt;/body&gt;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基本選擇器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b="1"/>
              <a:t>element1~element2</a:t>
            </a:r>
            <a:r>
              <a:rPr lang="zh-TW"/>
              <a:t>(CSS3)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選擇出現在 element1 後面的 element2。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element1 和 element2 這兩個元素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必須具有相同的父元素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但 element2 不必緊跟在 element1 的後面。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Shape 524"/>
          <p:cNvGrpSpPr/>
          <p:nvPr/>
        </p:nvGrpSpPr>
        <p:grpSpPr>
          <a:xfrm>
            <a:off x="1243987" y="330175"/>
            <a:ext cx="6576825" cy="2925675"/>
            <a:chOff x="78587" y="627250"/>
            <a:chExt cx="6576825" cy="2925675"/>
          </a:xfrm>
        </p:grpSpPr>
        <p:sp>
          <p:nvSpPr>
            <p:cNvPr id="525" name="Shape 525"/>
            <p:cNvSpPr/>
            <p:nvPr/>
          </p:nvSpPr>
          <p:spPr>
            <a:xfrm>
              <a:off x="3150800" y="627250"/>
              <a:ext cx="891900" cy="60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/>
                <a:t>body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538087" y="1829950"/>
              <a:ext cx="891900" cy="679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/>
                <a:t>div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1555437" y="1829950"/>
              <a:ext cx="891900" cy="679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/>
                <a:t>p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4699937" y="1829950"/>
              <a:ext cx="891900" cy="679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/>
                <a:t>p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2572787" y="1829950"/>
              <a:ext cx="891900" cy="679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/>
                <a:t>p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3636362" y="1829950"/>
              <a:ext cx="891900" cy="679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/>
                <a:t>h1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5763512" y="1829950"/>
              <a:ext cx="891900" cy="679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/>
                <a:t>p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78587" y="2873725"/>
              <a:ext cx="891900" cy="679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/>
                <a:t>p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1029912" y="2873725"/>
              <a:ext cx="891900" cy="679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/>
                <a:t>p</a:t>
              </a:r>
            </a:p>
          </p:txBody>
        </p:sp>
        <p:cxnSp>
          <p:nvCxnSpPr>
            <p:cNvPr id="534" name="Shape 534"/>
            <p:cNvCxnSpPr>
              <a:stCxn id="526" idx="0"/>
              <a:endCxn id="525" idx="2"/>
            </p:cNvCxnSpPr>
            <p:nvPr/>
          </p:nvCxnSpPr>
          <p:spPr>
            <a:xfrm rot="10800000" flipH="1">
              <a:off x="984037" y="1234750"/>
              <a:ext cx="2612700" cy="595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35" name="Shape 535"/>
            <p:cNvCxnSpPr>
              <a:stCxn id="527" idx="0"/>
              <a:endCxn id="525" idx="2"/>
            </p:cNvCxnSpPr>
            <p:nvPr/>
          </p:nvCxnSpPr>
          <p:spPr>
            <a:xfrm rot="10800000" flipH="1">
              <a:off x="2001387" y="1234750"/>
              <a:ext cx="1595400" cy="595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36" name="Shape 536"/>
            <p:cNvCxnSpPr>
              <a:stCxn id="529" idx="0"/>
              <a:endCxn id="525" idx="2"/>
            </p:cNvCxnSpPr>
            <p:nvPr/>
          </p:nvCxnSpPr>
          <p:spPr>
            <a:xfrm rot="10800000" flipH="1">
              <a:off x="3018737" y="1234750"/>
              <a:ext cx="578100" cy="595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37" name="Shape 537"/>
            <p:cNvCxnSpPr>
              <a:stCxn id="530" idx="0"/>
              <a:endCxn id="525" idx="2"/>
            </p:cNvCxnSpPr>
            <p:nvPr/>
          </p:nvCxnSpPr>
          <p:spPr>
            <a:xfrm rot="10800000">
              <a:off x="3596612" y="1234750"/>
              <a:ext cx="485700" cy="595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38" name="Shape 538"/>
            <p:cNvCxnSpPr>
              <a:stCxn id="528" idx="0"/>
              <a:endCxn id="525" idx="2"/>
            </p:cNvCxnSpPr>
            <p:nvPr/>
          </p:nvCxnSpPr>
          <p:spPr>
            <a:xfrm rot="10800000">
              <a:off x="3596687" y="1234750"/>
              <a:ext cx="1549200" cy="595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39" name="Shape 539"/>
            <p:cNvCxnSpPr>
              <a:stCxn id="531" idx="0"/>
              <a:endCxn id="525" idx="2"/>
            </p:cNvCxnSpPr>
            <p:nvPr/>
          </p:nvCxnSpPr>
          <p:spPr>
            <a:xfrm rot="10800000">
              <a:off x="3596762" y="1234750"/>
              <a:ext cx="2612700" cy="595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0" name="Shape 540"/>
            <p:cNvCxnSpPr>
              <a:stCxn id="532" idx="0"/>
              <a:endCxn id="526" idx="2"/>
            </p:cNvCxnSpPr>
            <p:nvPr/>
          </p:nvCxnSpPr>
          <p:spPr>
            <a:xfrm rot="10800000" flipH="1">
              <a:off x="524537" y="2509225"/>
              <a:ext cx="459600" cy="364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1" name="Shape 541"/>
            <p:cNvCxnSpPr>
              <a:stCxn id="533" idx="0"/>
              <a:endCxn id="526" idx="2"/>
            </p:cNvCxnSpPr>
            <p:nvPr/>
          </p:nvCxnSpPr>
          <p:spPr>
            <a:xfrm rot="10800000">
              <a:off x="984162" y="2509225"/>
              <a:ext cx="491700" cy="364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42" name="Shape 542"/>
          <p:cNvSpPr txBox="1"/>
          <p:nvPr/>
        </p:nvSpPr>
        <p:spPr>
          <a:xfrm>
            <a:off x="429175" y="257525"/>
            <a:ext cx="18555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div~p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4820825" y="2621275"/>
            <a:ext cx="3000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&lt;body&gt;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&lt;div&gt;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&lt;p&gt;Lorem ipsum dolor sit amet.&lt;/p&gt;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    &lt;p&gt;Eligendi voluptatibus.&lt;/p&gt;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&lt;/div&gt;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</a:t>
            </a:r>
            <a:r>
              <a:rPr lang="zh-TW" sz="1200" b="1" dirty="0">
                <a:highlight>
                  <a:srgbClr val="FFD966"/>
                </a:highlight>
              </a:rPr>
              <a:t>&lt;p&gt;Lorem&lt;/p&gt;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</a:t>
            </a:r>
            <a:r>
              <a:rPr lang="zh-TW" sz="1200" b="1" dirty="0">
                <a:highlight>
                  <a:srgbClr val="FFD966"/>
                </a:highlight>
              </a:rPr>
              <a:t>&lt;p&gt;Lorem&lt;/p&gt;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    &lt;h1&gt;lorem&lt;/h1&gt;</a:t>
            </a:r>
          </a:p>
          <a:p>
            <a:r>
              <a:rPr lang="zh-TW" sz="1200" dirty="0"/>
              <a:t>    </a:t>
            </a:r>
            <a:r>
              <a:rPr lang="zh-TW" sz="1200" b="1" dirty="0">
                <a:highlight>
                  <a:srgbClr val="FFD966"/>
                </a:highlight>
              </a:rPr>
              <a:t>&lt;p&gt;Lorem&lt;/p&gt;</a:t>
            </a:r>
          </a:p>
          <a:p>
            <a:r>
              <a:rPr lang="zh-TW" sz="1200" dirty="0"/>
              <a:t>    </a:t>
            </a:r>
            <a:r>
              <a:rPr lang="zh-TW" sz="1200" b="1" dirty="0">
                <a:highlight>
                  <a:srgbClr val="FFD966"/>
                </a:highlight>
              </a:rPr>
              <a:t>&lt;p&gt;Lorem&lt;/p&gt;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200" dirty="0"/>
              <a:t>&lt;/body&gt;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922050" y="1321975"/>
            <a:ext cx="7299900" cy="156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節點選擇: 透過虛擬類別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pseudo class seletors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節點選擇器</a:t>
            </a:r>
          </a:p>
        </p:txBody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b="1"/>
              <a:t>element:first-child</a:t>
            </a:r>
            <a:r>
              <a:rPr lang="zh-TW"/>
              <a:t/>
            </a:r>
            <a:br>
              <a:rPr lang="zh-TW"/>
            </a:br>
            <a:r>
              <a:rPr lang="zh-TW"/>
              <a:t>選擇 所有身為</a:t>
            </a:r>
            <a:r>
              <a:rPr lang="zh-TW" b="1"/>
              <a:t>第一個</a:t>
            </a:r>
            <a:r>
              <a:rPr lang="zh-TW"/>
              <a:t>子元素的element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例如</a:t>
            </a:r>
            <a:br>
              <a:rPr lang="zh-TW"/>
            </a:br>
            <a:r>
              <a:rPr lang="zh-TW"/>
              <a:t>選擇 所有身為第一個子元素的p</a:t>
            </a:r>
            <a:br>
              <a:rPr lang="zh-TW"/>
            </a:br>
            <a:r>
              <a:rPr lang="zh-TW"/>
              <a:t>p:first-child</a:t>
            </a:r>
            <a:br>
              <a:rPr lang="zh-TW"/>
            </a:br>
            <a:r>
              <a:rPr lang="zh-TW"/>
              <a:t>{ </a:t>
            </a:r>
            <a:br>
              <a:rPr lang="zh-TW"/>
            </a:br>
            <a:r>
              <a:rPr lang="zh-TW"/>
              <a:t>	background-color:yellow;</a:t>
            </a:r>
            <a:br>
              <a:rPr lang="zh-TW"/>
            </a:br>
            <a:r>
              <a:rPr lang="zh-TW"/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561" name="Shape 561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562" name="Shape 562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63" name="Shape 563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64" name="Shape 564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65" name="Shape 565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566" name="Shape 566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67" name="Shape 567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68" name="Shape 568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569" name="Shape 569"/>
          <p:cNvCxnSpPr>
            <a:stCxn id="561" idx="0"/>
            <a:endCxn id="560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0" name="Shape 570"/>
          <p:cNvCxnSpPr>
            <a:stCxn id="562" idx="0"/>
            <a:endCxn id="560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1" name="Shape 571"/>
          <p:cNvCxnSpPr>
            <a:stCxn id="564" idx="0"/>
            <a:endCxn id="560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2" name="Shape 572"/>
          <p:cNvCxnSpPr>
            <a:stCxn id="565" idx="0"/>
            <a:endCxn id="560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3" name="Shape 573"/>
          <p:cNvCxnSpPr>
            <a:stCxn id="563" idx="0"/>
            <a:endCxn id="560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4" name="Shape 574"/>
          <p:cNvCxnSpPr>
            <a:stCxn id="566" idx="0"/>
            <a:endCxn id="560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5" name="Shape 575"/>
          <p:cNvCxnSpPr>
            <a:stCxn id="567" idx="0"/>
            <a:endCxn id="561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6" name="Shape 576"/>
          <p:cNvCxnSpPr>
            <a:stCxn id="568" idx="0"/>
            <a:endCxn id="561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7" name="Shape 577"/>
          <p:cNvSpPr txBox="1"/>
          <p:nvPr/>
        </p:nvSpPr>
        <p:spPr>
          <a:xfrm>
            <a:off x="429175" y="257525"/>
            <a:ext cx="24891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:first-child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29922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3979412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716682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610325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48190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243322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592" name="Shape 592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593" name="Shape 593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94" name="Shape 594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95" name="Shape 595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96" name="Shape 596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597" name="Shape 597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98" name="Shape 598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599" name="Shape 599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600" name="Shape 600"/>
          <p:cNvCxnSpPr>
            <a:stCxn id="592" idx="0"/>
            <a:endCxn id="591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1" name="Shape 601"/>
          <p:cNvCxnSpPr>
            <a:stCxn id="593" idx="0"/>
            <a:endCxn id="591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2" name="Shape 602"/>
          <p:cNvCxnSpPr>
            <a:stCxn id="595" idx="0"/>
            <a:endCxn id="591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3" name="Shape 603"/>
          <p:cNvCxnSpPr>
            <a:stCxn id="596" idx="0"/>
            <a:endCxn id="591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4" name="Shape 604"/>
          <p:cNvCxnSpPr>
            <a:stCxn id="594" idx="0"/>
            <a:endCxn id="591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5" name="Shape 605"/>
          <p:cNvCxnSpPr>
            <a:stCxn id="597" idx="0"/>
            <a:endCxn id="591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6" name="Shape 606"/>
          <p:cNvCxnSpPr>
            <a:stCxn id="598" idx="0"/>
            <a:endCxn id="592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7" name="Shape 607"/>
          <p:cNvCxnSpPr>
            <a:stCxn id="599" idx="0"/>
            <a:endCxn id="592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8" name="Shape 608"/>
          <p:cNvSpPr txBox="1"/>
          <p:nvPr/>
        </p:nvSpPr>
        <p:spPr>
          <a:xfrm>
            <a:off x="429175" y="257525"/>
            <a:ext cx="24891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p:first-child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29922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3979412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716682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610325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48190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243322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623" name="Shape 623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624" name="Shape 624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25" name="Shape 625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26" name="Shape 626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27" name="Shape 627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628" name="Shape 628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29" name="Shape 629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30" name="Shape 630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631" name="Shape 631"/>
          <p:cNvCxnSpPr>
            <a:stCxn id="623" idx="0"/>
            <a:endCxn id="622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2" name="Shape 632"/>
          <p:cNvCxnSpPr>
            <a:stCxn id="624" idx="0"/>
            <a:endCxn id="622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3" name="Shape 633"/>
          <p:cNvCxnSpPr>
            <a:stCxn id="626" idx="0"/>
            <a:endCxn id="622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>
            <a:stCxn id="627" idx="0"/>
            <a:endCxn id="622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>
            <a:stCxn id="625" idx="0"/>
            <a:endCxn id="622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6" name="Shape 636"/>
          <p:cNvCxnSpPr>
            <a:stCxn id="628" idx="0"/>
            <a:endCxn id="622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7" name="Shape 637"/>
          <p:cNvCxnSpPr>
            <a:stCxn id="629" idx="0"/>
            <a:endCxn id="623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8" name="Shape 638"/>
          <p:cNvCxnSpPr>
            <a:stCxn id="630" idx="0"/>
            <a:endCxn id="623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9" name="Shape 639"/>
          <p:cNvSpPr txBox="1"/>
          <p:nvPr/>
        </p:nvSpPr>
        <p:spPr>
          <a:xfrm>
            <a:off x="429175" y="257525"/>
            <a:ext cx="26874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div:first-child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29922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3979412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716682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610325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148190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243322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CSS如何決定網頁的外觀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網頁元素的最後外觀，來自於多個樣式定義：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瀏覽器預設樣式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瀏覽器使用者樣式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網頁作者（你）所指定的樣式</a:t>
            </a:r>
          </a:p>
          <a:p>
            <a:pPr marL="914400" lvl="1" indent="-228600">
              <a:spcBef>
                <a:spcPts val="0"/>
              </a:spcBef>
            </a:pPr>
            <a:r>
              <a:rPr lang="zh-TW"/>
              <a:t>後者蓋過前者。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TW"/>
              <a:t>節點選擇器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element:nth-child(n) 選擇器 (CSS3)</a:t>
            </a:r>
            <a:br>
              <a:rPr lang="zh-TW"/>
            </a:br>
            <a:r>
              <a:rPr lang="zh-TW"/>
              <a:t>選擇 身為第n個子元素的element。</a:t>
            </a:r>
            <a:br>
              <a:rPr lang="zh-TW"/>
            </a:br>
            <a:r>
              <a:rPr lang="zh-TW"/>
              <a:t>n可以是一個數字，一個關鍵字，或者一個公式。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例子 1</a:t>
            </a:r>
            <a:br>
              <a:rPr lang="zh-TW"/>
            </a:br>
            <a:r>
              <a:rPr lang="zh-TW" sz="1800"/>
              <a:t>p:nth-child(odd)</a:t>
            </a:r>
            <a:br>
              <a:rPr lang="zh-TW" sz="1800"/>
            </a:br>
            <a:r>
              <a:rPr lang="zh-TW" sz="1800"/>
              <a:t>{</a:t>
            </a:r>
            <a:br>
              <a:rPr lang="zh-TW" sz="1800"/>
            </a:br>
            <a:r>
              <a:rPr lang="zh-TW" sz="1800"/>
              <a:t>	background:#ff0000;</a:t>
            </a:r>
            <a:br>
              <a:rPr lang="zh-TW" sz="1800"/>
            </a:br>
            <a:r>
              <a:rPr lang="zh-TW" sz="1800"/>
              <a:t>}</a:t>
            </a:r>
            <a:br>
              <a:rPr lang="zh-TW" sz="1800"/>
            </a:br>
            <a:r>
              <a:rPr lang="zh-TW" sz="1800"/>
              <a:t>p:nth-child(even)</a:t>
            </a:r>
            <a:br>
              <a:rPr lang="zh-TW" sz="1800"/>
            </a:br>
            <a:r>
              <a:rPr lang="zh-TW" sz="1800"/>
              <a:t>{</a:t>
            </a:r>
            <a:br>
              <a:rPr lang="zh-TW" sz="1800"/>
            </a:br>
            <a:r>
              <a:rPr lang="zh-TW" sz="1800"/>
              <a:t>	background:#0000ff;</a:t>
            </a:r>
            <a:br>
              <a:rPr lang="zh-TW" sz="1800"/>
            </a:br>
            <a:r>
              <a:rPr lang="zh-TW" sz="18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660" name="Shape 660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661" name="Shape 661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62" name="Shape 662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63" name="Shape 663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64" name="Shape 664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665" name="Shape 665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66" name="Shape 666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667" name="Shape 667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668" name="Shape 668"/>
          <p:cNvCxnSpPr>
            <a:stCxn id="660" idx="0"/>
            <a:endCxn id="659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9" name="Shape 669"/>
          <p:cNvCxnSpPr>
            <a:stCxn id="661" idx="0"/>
            <a:endCxn id="659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0" name="Shape 670"/>
          <p:cNvCxnSpPr>
            <a:stCxn id="663" idx="0"/>
            <a:endCxn id="659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1" name="Shape 671"/>
          <p:cNvCxnSpPr>
            <a:stCxn id="664" idx="0"/>
            <a:endCxn id="659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2" name="Shape 672"/>
          <p:cNvCxnSpPr>
            <a:stCxn id="662" idx="0"/>
            <a:endCxn id="659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3" name="Shape 673"/>
          <p:cNvCxnSpPr>
            <a:stCxn id="665" idx="0"/>
            <a:endCxn id="659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4" name="Shape 674"/>
          <p:cNvCxnSpPr>
            <a:stCxn id="666" idx="0"/>
            <a:endCxn id="660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5" name="Shape 675"/>
          <p:cNvCxnSpPr>
            <a:stCxn id="667" idx="0"/>
            <a:endCxn id="660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6" name="Shape 676"/>
          <p:cNvSpPr txBox="1"/>
          <p:nvPr/>
        </p:nvSpPr>
        <p:spPr>
          <a:xfrm>
            <a:off x="429175" y="257525"/>
            <a:ext cx="32814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p:nth-child(odd)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29922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3979412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716682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610325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48190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243322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429175" y="4205925"/>
            <a:ext cx="3400500" cy="56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000" b="1">
                <a:solidFill>
                  <a:schemeClr val="accent1"/>
                </a:solidFill>
              </a:rPr>
              <a:t>選擇 nth-child 1, 3, 5...的p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dirty="0" smtClean="0"/>
              <a:t>:</a:t>
            </a:r>
            <a:r>
              <a:rPr lang="zh-TW" dirty="0" smtClean="0"/>
              <a:t>nth</a:t>
            </a:r>
            <a:r>
              <a:rPr lang="zh-TW" dirty="0"/>
              <a:t>-child(n)</a:t>
            </a:r>
          </a:p>
        </p:txBody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zh-TW" dirty="0"/>
              <a:t>例子 2</a:t>
            </a:r>
            <a:br>
              <a:rPr lang="zh-TW" dirty="0"/>
            </a:br>
            <a:r>
              <a:rPr lang="zh-TW" dirty="0"/>
              <a:t>使用公式</a:t>
            </a:r>
            <a:r>
              <a:rPr lang="zh-TW"/>
              <a:t>（</a:t>
            </a:r>
            <a:r>
              <a:rPr lang="zh-TW" smtClean="0"/>
              <a:t>a</a:t>
            </a:r>
            <a:r>
              <a:rPr lang="zh-TW" altLang="zh-TW" smtClean="0"/>
              <a:t>N</a:t>
            </a:r>
            <a:r>
              <a:rPr lang="zh-TW" smtClean="0"/>
              <a:t>+</a:t>
            </a:r>
            <a:r>
              <a:rPr lang="zh-TW" dirty="0" smtClean="0"/>
              <a:t>b）描述</a:t>
            </a:r>
            <a:r>
              <a:rPr lang="zh-TW" dirty="0"/>
              <a:t>：</a:t>
            </a:r>
            <a:br>
              <a:rPr lang="zh-TW" dirty="0"/>
            </a:br>
            <a:r>
              <a:rPr lang="zh-TW" dirty="0"/>
              <a:t>a代表一個循環的大小，N是一個計數器（從0開始），以及b是偏移量。 </a:t>
            </a:r>
            <a:br>
              <a:rPr lang="zh-TW" dirty="0"/>
            </a:br>
            <a:r>
              <a:rPr lang="zh-TW" dirty="0"/>
              <a:t>例如對所有index是3的倍數的p元素指定了背景顏色：</a:t>
            </a:r>
            <a:br>
              <a:rPr lang="zh-TW" dirty="0"/>
            </a:br>
            <a:r>
              <a:rPr lang="zh-TW" dirty="0"/>
              <a:t>p:nth-child(3n+0)</a:t>
            </a:r>
            <a:br>
              <a:rPr lang="zh-TW" dirty="0"/>
            </a:br>
            <a:r>
              <a:rPr lang="zh-TW" dirty="0"/>
              <a:t>{</a:t>
            </a:r>
            <a:br>
              <a:rPr lang="zh-TW" dirty="0"/>
            </a:br>
            <a:r>
              <a:rPr lang="zh-TW" dirty="0"/>
              <a:t>	background:#ff0000;</a:t>
            </a:r>
            <a:br>
              <a:rPr lang="zh-TW" dirty="0"/>
            </a:br>
            <a:r>
              <a:rPr lang="zh-TW" dirty="0"/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698" name="Shape 698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699" name="Shape 699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00" name="Shape 700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01" name="Shape 701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02" name="Shape 702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703" name="Shape 703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04" name="Shape 704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05" name="Shape 705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706" name="Shape 706"/>
          <p:cNvCxnSpPr>
            <a:stCxn id="698" idx="0"/>
            <a:endCxn id="697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7" name="Shape 707"/>
          <p:cNvCxnSpPr>
            <a:stCxn id="699" idx="0"/>
            <a:endCxn id="697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8" name="Shape 708"/>
          <p:cNvCxnSpPr>
            <a:stCxn id="701" idx="0"/>
            <a:endCxn id="697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9" name="Shape 709"/>
          <p:cNvCxnSpPr>
            <a:stCxn id="702" idx="0"/>
            <a:endCxn id="697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0" name="Shape 710"/>
          <p:cNvCxnSpPr>
            <a:stCxn id="700" idx="0"/>
            <a:endCxn id="697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1" name="Shape 711"/>
          <p:cNvCxnSpPr>
            <a:stCxn id="703" idx="0"/>
            <a:endCxn id="697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2" name="Shape 712"/>
          <p:cNvCxnSpPr>
            <a:stCxn id="704" idx="0"/>
            <a:endCxn id="698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3" name="Shape 713"/>
          <p:cNvCxnSpPr>
            <a:stCxn id="705" idx="0"/>
            <a:endCxn id="698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4" name="Shape 714"/>
          <p:cNvSpPr txBox="1"/>
          <p:nvPr/>
        </p:nvSpPr>
        <p:spPr>
          <a:xfrm>
            <a:off x="429175" y="257525"/>
            <a:ext cx="32814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p:nth-child(3n)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29922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3979412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716682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610325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48190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243322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429175" y="4205925"/>
            <a:ext cx="3400500" cy="56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000" b="1">
                <a:solidFill>
                  <a:schemeClr val="accent1"/>
                </a:solidFill>
              </a:rPr>
              <a:t>選擇 nth-child 3, 6, 9...的p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730" name="Shape 730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731" name="Shape 731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32" name="Shape 732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33" name="Shape 733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34" name="Shape 734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735" name="Shape 735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36" name="Shape 736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37" name="Shape 737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738" name="Shape 738"/>
          <p:cNvCxnSpPr>
            <a:stCxn id="730" idx="0"/>
            <a:endCxn id="729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39" name="Shape 739"/>
          <p:cNvCxnSpPr>
            <a:stCxn id="731" idx="0"/>
            <a:endCxn id="729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0" name="Shape 740"/>
          <p:cNvCxnSpPr>
            <a:stCxn id="733" idx="0"/>
            <a:endCxn id="729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1" name="Shape 741"/>
          <p:cNvCxnSpPr>
            <a:stCxn id="734" idx="0"/>
            <a:endCxn id="729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2" name="Shape 742"/>
          <p:cNvCxnSpPr>
            <a:stCxn id="732" idx="0"/>
            <a:endCxn id="729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3" name="Shape 743"/>
          <p:cNvCxnSpPr>
            <a:stCxn id="735" idx="0"/>
            <a:endCxn id="729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4" name="Shape 744"/>
          <p:cNvCxnSpPr>
            <a:stCxn id="736" idx="0"/>
            <a:endCxn id="730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5" name="Shape 745"/>
          <p:cNvCxnSpPr>
            <a:stCxn id="737" idx="0"/>
            <a:endCxn id="730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6" name="Shape 746"/>
          <p:cNvSpPr txBox="1"/>
          <p:nvPr/>
        </p:nvSpPr>
        <p:spPr>
          <a:xfrm>
            <a:off x="429175" y="257525"/>
            <a:ext cx="32814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p:nth-child(3n-1)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29922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3979412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716682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610325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148190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243322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429175" y="4205925"/>
            <a:ext cx="3400500" cy="56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000" b="1">
                <a:solidFill>
                  <a:schemeClr val="accent1"/>
                </a:solidFill>
              </a:rPr>
              <a:t>選擇 nth-child 2, 5, 8...的p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762" name="Shape 762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763" name="Shape 763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64" name="Shape 764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65" name="Shape 765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66" name="Shape 766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767" name="Shape 767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68" name="Shape 768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769" name="Shape 769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770" name="Shape 770"/>
          <p:cNvCxnSpPr>
            <a:stCxn id="762" idx="0"/>
            <a:endCxn id="761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1" name="Shape 771"/>
          <p:cNvCxnSpPr>
            <a:stCxn id="763" idx="0"/>
            <a:endCxn id="761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2" name="Shape 772"/>
          <p:cNvCxnSpPr>
            <a:stCxn id="765" idx="0"/>
            <a:endCxn id="761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3" name="Shape 773"/>
          <p:cNvCxnSpPr>
            <a:stCxn id="766" idx="0"/>
            <a:endCxn id="761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4" name="Shape 774"/>
          <p:cNvCxnSpPr>
            <a:stCxn id="764" idx="0"/>
            <a:endCxn id="761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5" name="Shape 775"/>
          <p:cNvCxnSpPr>
            <a:stCxn id="767" idx="0"/>
            <a:endCxn id="761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6" name="Shape 776"/>
          <p:cNvCxnSpPr>
            <a:stCxn id="768" idx="0"/>
            <a:endCxn id="762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7" name="Shape 777"/>
          <p:cNvCxnSpPr>
            <a:stCxn id="769" idx="0"/>
            <a:endCxn id="762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78" name="Shape 778"/>
          <p:cNvSpPr txBox="1"/>
          <p:nvPr/>
        </p:nvSpPr>
        <p:spPr>
          <a:xfrm>
            <a:off x="429175" y="257525"/>
            <a:ext cx="34005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p:nth-child(3n+1)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29922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3979412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716682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610325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148190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243322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429175" y="4205925"/>
            <a:ext cx="3400500" cy="56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000" b="1">
                <a:solidFill>
                  <a:schemeClr val="accent1"/>
                </a:solidFill>
              </a:rPr>
              <a:t>選擇 nth-child 1, 4, 7...的p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TW"/>
              <a:t>節點選擇器</a:t>
            </a:r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first-of-type 選擇器 (CSS3)</a:t>
            </a:r>
            <a:br>
              <a:rPr lang="zh-TW"/>
            </a:br>
            <a:r>
              <a:rPr lang="zh-TW"/>
              <a:t>選擇元素其父元素是特定類型的第一個子元素。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例子</a:t>
            </a:r>
            <a:br>
              <a:rPr lang="zh-TW"/>
            </a:br>
            <a:r>
              <a:rPr lang="zh-TW"/>
              <a:t>指定其父元素的第一個p元素的背景色：</a:t>
            </a:r>
            <a:br>
              <a:rPr lang="zh-TW"/>
            </a:br>
            <a:r>
              <a:rPr lang="zh-TW"/>
              <a:t>p:first-of-type</a:t>
            </a:r>
            <a:br>
              <a:rPr lang="zh-TW"/>
            </a:br>
            <a:r>
              <a:rPr lang="zh-TW"/>
              <a:t>{</a:t>
            </a:r>
            <a:br>
              <a:rPr lang="zh-TW"/>
            </a:br>
            <a:r>
              <a:rPr lang="zh-TW"/>
              <a:t>	background:#ff0000;</a:t>
            </a:r>
            <a:br>
              <a:rPr lang="zh-TW"/>
            </a:br>
            <a:r>
              <a:rPr lang="zh-TW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800" name="Shape 800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801" name="Shape 801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02" name="Shape 802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03" name="Shape 803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04" name="Shape 804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805" name="Shape 805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06" name="Shape 806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07" name="Shape 807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808" name="Shape 808"/>
          <p:cNvCxnSpPr>
            <a:stCxn id="800" idx="0"/>
            <a:endCxn id="799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9" name="Shape 809"/>
          <p:cNvCxnSpPr>
            <a:stCxn id="801" idx="0"/>
            <a:endCxn id="799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0" name="Shape 810"/>
          <p:cNvCxnSpPr>
            <a:stCxn id="803" idx="0"/>
            <a:endCxn id="799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1" name="Shape 811"/>
          <p:cNvCxnSpPr>
            <a:stCxn id="804" idx="0"/>
            <a:endCxn id="799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2" name="Shape 812"/>
          <p:cNvCxnSpPr>
            <a:stCxn id="802" idx="0"/>
            <a:endCxn id="799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3" name="Shape 813"/>
          <p:cNvCxnSpPr>
            <a:stCxn id="805" idx="0"/>
            <a:endCxn id="799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4" name="Shape 814"/>
          <p:cNvCxnSpPr>
            <a:stCxn id="806" idx="0"/>
            <a:endCxn id="800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5" name="Shape 815"/>
          <p:cNvCxnSpPr>
            <a:stCxn id="807" idx="0"/>
            <a:endCxn id="800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16" name="Shape 816"/>
          <p:cNvSpPr txBox="1"/>
          <p:nvPr/>
        </p:nvSpPr>
        <p:spPr>
          <a:xfrm>
            <a:off x="429175" y="257525"/>
            <a:ext cx="34005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p:first-of-type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2744097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376304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429175" y="4205925"/>
            <a:ext cx="3822900" cy="56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000" b="1">
                <a:solidFill>
                  <a:schemeClr val="accent1"/>
                </a:solidFill>
              </a:rPr>
              <a:t>選擇 第一次出現是p的子元素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3175122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4190752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588939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6317102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695296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x="7380677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26804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695752" y="2363700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221936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2647077" y="2363700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TW"/>
              <a:t>節點選擇器</a:t>
            </a:r>
          </a:p>
        </p:txBody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:nth-of-type() 選擇器 (CSS3)</a:t>
            </a:r>
            <a:br>
              <a:rPr lang="zh-TW"/>
            </a:br>
            <a:r>
              <a:rPr lang="zh-TW"/>
              <a:t>選擇同類型中的第n個同層元素。</a:t>
            </a:r>
            <a:br>
              <a:rPr lang="zh-TW"/>
            </a:br>
            <a:r>
              <a:rPr lang="zh-TW"/>
              <a:t>n可以是一個數字，一個關鍵字，或者一個公式。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例子</a:t>
            </a:r>
            <a:br>
              <a:rPr lang="zh-TW"/>
            </a:br>
            <a:r>
              <a:rPr lang="zh-TW"/>
              <a:t>選擇每個p元素同類型中的第2個同層元素的背景色：</a:t>
            </a:r>
            <a:br>
              <a:rPr lang="zh-TW"/>
            </a:br>
            <a:r>
              <a:rPr lang="zh-TW"/>
              <a:t>p:nth-of-type(2)</a:t>
            </a:r>
            <a:br>
              <a:rPr lang="zh-TW"/>
            </a:br>
            <a:r>
              <a:rPr lang="zh-TW"/>
              <a:t>{</a:t>
            </a:r>
            <a:br>
              <a:rPr lang="zh-TW"/>
            </a:br>
            <a:r>
              <a:rPr lang="zh-TW"/>
              <a:t>	background:#ff0000;</a:t>
            </a:r>
            <a:br>
              <a:rPr lang="zh-TW"/>
            </a:br>
            <a:r>
              <a:rPr lang="zh-TW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844" name="Shape 844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845" name="Shape 845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46" name="Shape 846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47" name="Shape 847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48" name="Shape 848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849" name="Shape 849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50" name="Shape 850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51" name="Shape 851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852" name="Shape 852"/>
          <p:cNvCxnSpPr>
            <a:stCxn id="844" idx="0"/>
            <a:endCxn id="843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3" name="Shape 853"/>
          <p:cNvCxnSpPr>
            <a:stCxn id="845" idx="0"/>
            <a:endCxn id="843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4" name="Shape 854"/>
          <p:cNvCxnSpPr>
            <a:stCxn id="847" idx="0"/>
            <a:endCxn id="843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5" name="Shape 855"/>
          <p:cNvCxnSpPr>
            <a:stCxn id="848" idx="0"/>
            <a:endCxn id="843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6" name="Shape 856"/>
          <p:cNvCxnSpPr>
            <a:stCxn id="846" idx="0"/>
            <a:endCxn id="843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7" name="Shape 857"/>
          <p:cNvCxnSpPr>
            <a:stCxn id="849" idx="0"/>
            <a:endCxn id="843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8" name="Shape 858"/>
          <p:cNvCxnSpPr>
            <a:stCxn id="850" idx="0"/>
            <a:endCxn id="844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9" name="Shape 859"/>
          <p:cNvCxnSpPr>
            <a:stCxn id="851" idx="0"/>
            <a:endCxn id="844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0" name="Shape 860"/>
          <p:cNvSpPr txBox="1"/>
          <p:nvPr/>
        </p:nvSpPr>
        <p:spPr>
          <a:xfrm>
            <a:off x="429175" y="257525"/>
            <a:ext cx="34005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p:nth-of-type(2)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x="2744097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376304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x="429175" y="4205925"/>
            <a:ext cx="3822900" cy="56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000" b="1">
                <a:solidFill>
                  <a:schemeClr val="accent1"/>
                </a:solidFill>
              </a:rPr>
              <a:t>選擇 第2次出現是p的子元素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3175122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4190752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588939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6317102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695296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7380677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126804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1695752" y="2363700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221936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2647077" y="2363700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樣式的繼承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某些外觀屬性（Ex: color）會透過 HTML 嵌套，繼承給裡面的元素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例如：設定樣式 </a:t>
            </a:r>
            <a:r>
              <a:rPr lang="zh-TW" sz="2000" dirty="0"/>
              <a:t>div{ color:blue; }</a:t>
            </a:r>
            <a:r>
              <a:rPr lang="zh-TW" dirty="0"/>
              <a:t/>
            </a:r>
            <a:br>
              <a:rPr lang="zh-TW" dirty="0"/>
            </a:br>
            <a:r>
              <a:rPr lang="zh-TW" sz="2000" dirty="0"/>
              <a:t>&lt;div&gt;</a:t>
            </a:r>
            <a:br>
              <a:rPr lang="zh-TW" sz="2000" dirty="0"/>
            </a:br>
            <a:r>
              <a:rPr lang="zh-TW" sz="2000" dirty="0"/>
              <a:t>	&lt;p&gt;</a:t>
            </a:r>
            <a:br>
              <a:rPr lang="zh-TW" sz="2000" dirty="0"/>
            </a:br>
            <a:r>
              <a:rPr lang="zh-TW" sz="2000" dirty="0"/>
              <a:t>	</a:t>
            </a:r>
            <a:r>
              <a:rPr lang="en-US" altLang="zh-TW" sz="2000" dirty="0"/>
              <a:t>	</a:t>
            </a:r>
            <a:r>
              <a:rPr lang="zh-TW" sz="2000" dirty="0" smtClean="0"/>
              <a:t>&lt;span</a:t>
            </a:r>
            <a:r>
              <a:rPr lang="zh-TW" sz="2000" dirty="0"/>
              <a:t>&gt;又是Hello World&lt;/span&gt;</a:t>
            </a:r>
            <a:br>
              <a:rPr lang="zh-TW" sz="2000" dirty="0"/>
            </a:br>
            <a:r>
              <a:rPr lang="zh-TW" sz="2000" dirty="0"/>
              <a:t>	&lt;/p&gt;</a:t>
            </a:r>
            <a:br>
              <a:rPr lang="zh-TW" sz="2000" dirty="0"/>
            </a:br>
            <a:r>
              <a:rPr lang="zh-TW" sz="2000" dirty="0"/>
              <a:t>&lt;/div&gt;</a:t>
            </a:r>
            <a:br>
              <a:rPr lang="zh-TW" sz="2000" dirty="0"/>
            </a:br>
            <a:endParaRPr lang="zh-TW" sz="2000" dirty="0"/>
          </a:p>
        </p:txBody>
      </p:sp>
      <p:sp>
        <p:nvSpPr>
          <p:cNvPr id="162" name="Shape 162"/>
          <p:cNvSpPr/>
          <p:nvPr/>
        </p:nvSpPr>
        <p:spPr>
          <a:xfrm>
            <a:off x="6542301" y="2732690"/>
            <a:ext cx="2496599" cy="10413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又是Hello World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971600" y="4056125"/>
            <a:ext cx="5200800" cy="908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當div寫入顏色為藍色時，div內的所有標籤：</a:t>
            </a:r>
          </a:p>
          <a:p>
            <a:pPr lvl="0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&lt;p&gt;、&lt;span&gt;等都會被繼承藍色字。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/>
        </p:nvSpPr>
        <p:spPr>
          <a:xfrm>
            <a:off x="4316200" y="330175"/>
            <a:ext cx="8919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body</a:t>
            </a:r>
          </a:p>
        </p:txBody>
      </p:sp>
      <p:sp>
        <p:nvSpPr>
          <p:cNvPr id="882" name="Shape 882"/>
          <p:cNvSpPr/>
          <p:nvPr/>
        </p:nvSpPr>
        <p:spPr>
          <a:xfrm>
            <a:off x="17034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div</a:t>
            </a:r>
          </a:p>
        </p:txBody>
      </p:sp>
      <p:sp>
        <p:nvSpPr>
          <p:cNvPr id="883" name="Shape 883"/>
          <p:cNvSpPr/>
          <p:nvPr/>
        </p:nvSpPr>
        <p:spPr>
          <a:xfrm>
            <a:off x="27208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84" name="Shape 884"/>
          <p:cNvSpPr/>
          <p:nvPr/>
        </p:nvSpPr>
        <p:spPr>
          <a:xfrm>
            <a:off x="586533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85" name="Shape 885"/>
          <p:cNvSpPr/>
          <p:nvPr/>
        </p:nvSpPr>
        <p:spPr>
          <a:xfrm>
            <a:off x="3738187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86" name="Shape 886"/>
          <p:cNvSpPr/>
          <p:nvPr/>
        </p:nvSpPr>
        <p:spPr>
          <a:xfrm>
            <a:off x="480176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h1</a:t>
            </a:r>
          </a:p>
        </p:txBody>
      </p:sp>
      <p:sp>
        <p:nvSpPr>
          <p:cNvPr id="887" name="Shape 887"/>
          <p:cNvSpPr/>
          <p:nvPr/>
        </p:nvSpPr>
        <p:spPr>
          <a:xfrm>
            <a:off x="6928912" y="1532875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88" name="Shape 888"/>
          <p:cNvSpPr/>
          <p:nvPr/>
        </p:nvSpPr>
        <p:spPr>
          <a:xfrm>
            <a:off x="1243987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sp>
        <p:nvSpPr>
          <p:cNvPr id="889" name="Shape 889"/>
          <p:cNvSpPr/>
          <p:nvPr/>
        </p:nvSpPr>
        <p:spPr>
          <a:xfrm>
            <a:off x="2195312" y="2576650"/>
            <a:ext cx="891900" cy="67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/>
              <a:t>p</a:t>
            </a:r>
          </a:p>
        </p:txBody>
      </p:sp>
      <p:cxnSp>
        <p:nvCxnSpPr>
          <p:cNvPr id="890" name="Shape 890"/>
          <p:cNvCxnSpPr>
            <a:stCxn id="882" idx="0"/>
            <a:endCxn id="881" idx="2"/>
          </p:cNvCxnSpPr>
          <p:nvPr/>
        </p:nvCxnSpPr>
        <p:spPr>
          <a:xfrm rot="10800000" flipH="1">
            <a:off x="2149437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1" name="Shape 891"/>
          <p:cNvCxnSpPr>
            <a:stCxn id="883" idx="0"/>
            <a:endCxn id="881" idx="2"/>
          </p:cNvCxnSpPr>
          <p:nvPr/>
        </p:nvCxnSpPr>
        <p:spPr>
          <a:xfrm rot="10800000" flipH="1">
            <a:off x="3166787" y="937675"/>
            <a:ext cx="15954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2" name="Shape 892"/>
          <p:cNvCxnSpPr>
            <a:stCxn id="885" idx="0"/>
            <a:endCxn id="881" idx="2"/>
          </p:cNvCxnSpPr>
          <p:nvPr/>
        </p:nvCxnSpPr>
        <p:spPr>
          <a:xfrm rot="10800000" flipH="1">
            <a:off x="4184137" y="937675"/>
            <a:ext cx="5781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3" name="Shape 893"/>
          <p:cNvCxnSpPr>
            <a:stCxn id="886" idx="0"/>
            <a:endCxn id="881" idx="2"/>
          </p:cNvCxnSpPr>
          <p:nvPr/>
        </p:nvCxnSpPr>
        <p:spPr>
          <a:xfrm rot="10800000">
            <a:off x="4762012" y="937675"/>
            <a:ext cx="485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4" name="Shape 894"/>
          <p:cNvCxnSpPr>
            <a:stCxn id="884" idx="0"/>
            <a:endCxn id="881" idx="2"/>
          </p:cNvCxnSpPr>
          <p:nvPr/>
        </p:nvCxnSpPr>
        <p:spPr>
          <a:xfrm rot="10800000">
            <a:off x="4762087" y="937675"/>
            <a:ext cx="15492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5" name="Shape 895"/>
          <p:cNvCxnSpPr>
            <a:stCxn id="887" idx="0"/>
            <a:endCxn id="881" idx="2"/>
          </p:cNvCxnSpPr>
          <p:nvPr/>
        </p:nvCxnSpPr>
        <p:spPr>
          <a:xfrm rot="10800000">
            <a:off x="4762162" y="937675"/>
            <a:ext cx="2612700" cy="5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6" name="Shape 896"/>
          <p:cNvCxnSpPr>
            <a:stCxn id="888" idx="0"/>
            <a:endCxn id="882" idx="2"/>
          </p:cNvCxnSpPr>
          <p:nvPr/>
        </p:nvCxnSpPr>
        <p:spPr>
          <a:xfrm rot="10800000" flipH="1">
            <a:off x="1689937" y="2212150"/>
            <a:ext cx="4596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7" name="Shape 897"/>
          <p:cNvCxnSpPr>
            <a:stCxn id="889" idx="0"/>
            <a:endCxn id="882" idx="2"/>
          </p:cNvCxnSpPr>
          <p:nvPr/>
        </p:nvCxnSpPr>
        <p:spPr>
          <a:xfrm rot="10800000">
            <a:off x="2149562" y="2212150"/>
            <a:ext cx="491700" cy="36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98" name="Shape 898"/>
          <p:cNvSpPr txBox="1"/>
          <p:nvPr/>
        </p:nvSpPr>
        <p:spPr>
          <a:xfrm>
            <a:off x="429175" y="257525"/>
            <a:ext cx="3755100" cy="9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3000" b="1">
                <a:solidFill>
                  <a:schemeClr val="accent1"/>
                </a:solidFill>
              </a:rPr>
              <a:t>p:nth-of-type(3n+1)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4820825" y="2621275"/>
            <a:ext cx="3657000" cy="23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div: nth-child(1) of body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nth-child(1) of div&lt;/p&gt;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nth-child(2)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nth-child(3)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&lt;h1&gt;h1: nth-child(4) of body&lt;/h1&gt;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nth-child(5)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    &lt;p&gt;p: nth-child(6) of body&lt;/p&gt;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200"/>
              <a:t>&lt;/body&gt;</a:t>
            </a:r>
          </a:p>
        </p:txBody>
      </p:sp>
      <p:sp>
        <p:nvSpPr>
          <p:cNvPr id="900" name="Shape 900"/>
          <p:cNvSpPr txBox="1"/>
          <p:nvPr/>
        </p:nvSpPr>
        <p:spPr>
          <a:xfrm>
            <a:off x="194140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901" name="Shape 901"/>
          <p:cNvSpPr txBox="1"/>
          <p:nvPr/>
        </p:nvSpPr>
        <p:spPr>
          <a:xfrm>
            <a:off x="2744097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902" name="Shape 902"/>
          <p:cNvSpPr txBox="1"/>
          <p:nvPr/>
        </p:nvSpPr>
        <p:spPr>
          <a:xfrm>
            <a:off x="376304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429175" y="4205925"/>
            <a:ext cx="4120200" cy="56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000" b="1">
                <a:solidFill>
                  <a:schemeClr val="accent1"/>
                </a:solidFill>
              </a:rPr>
              <a:t>選擇 第1,4,7...次出現是p的子元素</a:t>
            </a:r>
          </a:p>
        </p:txBody>
      </p:sp>
      <p:sp>
        <p:nvSpPr>
          <p:cNvPr id="904" name="Shape 904"/>
          <p:cNvSpPr txBox="1"/>
          <p:nvPr/>
        </p:nvSpPr>
        <p:spPr>
          <a:xfrm>
            <a:off x="3175122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4190752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503967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907" name="Shape 907"/>
          <p:cNvSpPr txBox="1"/>
          <p:nvPr/>
        </p:nvSpPr>
        <p:spPr>
          <a:xfrm>
            <a:off x="5889390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5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6317102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3</a:t>
            </a:r>
          </a:p>
        </p:txBody>
      </p:sp>
      <p:sp>
        <p:nvSpPr>
          <p:cNvPr id="909" name="Shape 909"/>
          <p:cNvSpPr txBox="1"/>
          <p:nvPr/>
        </p:nvSpPr>
        <p:spPr>
          <a:xfrm>
            <a:off x="6952965" y="1313925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6</a:t>
            </a:r>
          </a:p>
        </p:txBody>
      </p:sp>
      <p:sp>
        <p:nvSpPr>
          <p:cNvPr id="910" name="Shape 910"/>
          <p:cNvSpPr txBox="1"/>
          <p:nvPr/>
        </p:nvSpPr>
        <p:spPr>
          <a:xfrm>
            <a:off x="7380677" y="1313925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4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1268040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912" name="Shape 912"/>
          <p:cNvSpPr txBox="1"/>
          <p:nvPr/>
        </p:nvSpPr>
        <p:spPr>
          <a:xfrm>
            <a:off x="1695752" y="2363700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1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2219365" y="2363700"/>
            <a:ext cx="416100" cy="4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x="2647077" y="2363700"/>
            <a:ext cx="416100" cy="4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>
                <a:solidFill>
                  <a:schemeClr val="lt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title"/>
          </p:nvPr>
        </p:nvSpPr>
        <p:spPr>
          <a:xfrm>
            <a:off x="1536650" y="1321975"/>
            <a:ext cx="5990100" cy="156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屬性選擇器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subTitle" idx="1"/>
          </p:nvPr>
        </p:nvSpPr>
        <p:spPr>
          <a:xfrm>
            <a:off x="1250550" y="3111900"/>
            <a:ext cx="6642900" cy="75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attribute seletors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>
            <a:spLocks noGrp="1"/>
          </p:cNvSpPr>
          <p:nvPr>
            <p:ph type="title"/>
          </p:nvPr>
        </p:nvSpPr>
        <p:spPr>
          <a:xfrm>
            <a:off x="1306075" y="1094500"/>
            <a:ext cx="6520200" cy="141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&lt;標籤 屬性=""&gt;</a:t>
            </a:r>
            <a:br>
              <a:rPr lang="zh-TW"/>
            </a:br>
            <a:r>
              <a:rPr lang="zh-TW"/>
              <a:t>選擇 屬性的值</a:t>
            </a:r>
          </a:p>
        </p:txBody>
      </p:sp>
      <p:sp>
        <p:nvSpPr>
          <p:cNvPr id="926" name="Shape 926"/>
          <p:cNvSpPr txBox="1">
            <a:spLocks noGrp="1"/>
          </p:cNvSpPr>
          <p:nvPr>
            <p:ph type="subTitle" idx="1"/>
          </p:nvPr>
        </p:nvSpPr>
        <p:spPr>
          <a:xfrm>
            <a:off x="882450" y="2371975"/>
            <a:ext cx="7379100" cy="146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&lt;a href=""&gt; &lt;img src=""&gt;</a:t>
            </a:r>
            <a:br>
              <a:rPr lang="zh-TW"/>
            </a:br>
            <a:r>
              <a:rPr lang="zh-TW"/>
              <a:t>想選href或src或class包含什麼單字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1306075" y="1310821"/>
            <a:ext cx="6520200" cy="120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選取方式</a:t>
            </a:r>
          </a:p>
        </p:txBody>
      </p:sp>
      <p:sp>
        <p:nvSpPr>
          <p:cNvPr id="932" name="Shape 932"/>
          <p:cNvSpPr txBox="1">
            <a:spLocks noGrp="1"/>
          </p:cNvSpPr>
          <p:nvPr>
            <p:ph type="subTitle" idx="1"/>
          </p:nvPr>
        </p:nvSpPr>
        <p:spPr>
          <a:xfrm>
            <a:off x="882450" y="2371975"/>
            <a:ext cx="7379100" cy="146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^= </a:t>
            </a:r>
            <a:r>
              <a:rPr lang="zh-TW">
                <a:solidFill>
                  <a:srgbClr val="00FF00"/>
                </a:solidFill>
              </a:rPr>
              <a:t>開頭</a:t>
            </a:r>
            <a:r>
              <a:rPr lang="zh-TW"/>
              <a:t> / $= </a:t>
            </a:r>
            <a:r>
              <a:rPr lang="zh-TW">
                <a:solidFill>
                  <a:srgbClr val="00FF00"/>
                </a:solidFill>
              </a:rPr>
              <a:t>結尾</a:t>
            </a:r>
            <a:r>
              <a:rPr lang="zh-TW"/>
              <a:t> / *= </a:t>
            </a:r>
            <a:r>
              <a:rPr lang="zh-TW">
                <a:solidFill>
                  <a:srgbClr val="00FF00"/>
                </a:solidFill>
              </a:rPr>
              <a:t>包含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>
            <a:spLocks noGrp="1"/>
          </p:cNvSpPr>
          <p:nvPr>
            <p:ph type="title"/>
          </p:nvPr>
        </p:nvSpPr>
        <p:spPr>
          <a:xfrm>
            <a:off x="1306075" y="1310821"/>
            <a:ext cx="6520200" cy="120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CSS3 屬性選擇器</a:t>
            </a:r>
          </a:p>
        </p:txBody>
      </p:sp>
      <p:sp>
        <p:nvSpPr>
          <p:cNvPr id="938" name="Shape 938"/>
          <p:cNvSpPr txBox="1">
            <a:spLocks noGrp="1"/>
          </p:cNvSpPr>
          <p:nvPr>
            <p:ph type="subTitle" idx="1"/>
          </p:nvPr>
        </p:nvSpPr>
        <p:spPr>
          <a:xfrm>
            <a:off x="882450" y="2371975"/>
            <a:ext cx="7379100" cy="146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[屬性名稱</a:t>
            </a:r>
            <a:r>
              <a:rPr lang="zh-TW">
                <a:solidFill>
                  <a:srgbClr val="00FF00"/>
                </a:solidFill>
              </a:rPr>
              <a:t>^=</a:t>
            </a:r>
            <a:r>
              <a:rPr lang="zh-TW">
                <a:solidFill>
                  <a:srgbClr val="FFFFFF"/>
                </a:solidFill>
              </a:rPr>
              <a:t>value]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選擇</a:t>
            </a:r>
            <a:r>
              <a:rPr lang="zh-TW">
                <a:solidFill>
                  <a:srgbClr val="FFFF00"/>
                </a:solidFill>
              </a:rPr>
              <a:t>屬性名稱</a:t>
            </a:r>
            <a:r>
              <a:rPr lang="zh-TW">
                <a:solidFill>
                  <a:srgbClr val="00FF00"/>
                </a:solidFill>
              </a:rPr>
              <a:t>開頭是</a:t>
            </a:r>
            <a:r>
              <a:rPr lang="zh-TW">
                <a:solidFill>
                  <a:srgbClr val="FFFF00"/>
                </a:solidFill>
              </a:rPr>
              <a:t>value</a:t>
            </a:r>
            <a:r>
              <a:rPr lang="zh-TW">
                <a:solidFill>
                  <a:srgbClr val="FFFFFF"/>
                </a:solidFill>
              </a:rPr>
              <a:t>的所有標籤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title"/>
          </p:nvPr>
        </p:nvSpPr>
        <p:spPr>
          <a:xfrm>
            <a:off x="1306075" y="1310821"/>
            <a:ext cx="6520200" cy="120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CSS3 屬性選擇器</a:t>
            </a:r>
          </a:p>
        </p:txBody>
      </p:sp>
      <p:sp>
        <p:nvSpPr>
          <p:cNvPr id="944" name="Shape 944"/>
          <p:cNvSpPr txBox="1">
            <a:spLocks noGrp="1"/>
          </p:cNvSpPr>
          <p:nvPr>
            <p:ph type="subTitle" idx="1"/>
          </p:nvPr>
        </p:nvSpPr>
        <p:spPr>
          <a:xfrm>
            <a:off x="882450" y="2371975"/>
            <a:ext cx="7379100" cy="146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[屬性名稱</a:t>
            </a:r>
            <a:r>
              <a:rPr lang="zh-TW">
                <a:solidFill>
                  <a:srgbClr val="00FF00"/>
                </a:solidFill>
              </a:rPr>
              <a:t>$=</a:t>
            </a:r>
            <a:r>
              <a:rPr lang="zh-TW">
                <a:solidFill>
                  <a:srgbClr val="FFFFFF"/>
                </a:solidFill>
              </a:rPr>
              <a:t>value]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選擇</a:t>
            </a:r>
            <a:r>
              <a:rPr lang="zh-TW">
                <a:solidFill>
                  <a:srgbClr val="FFFF00"/>
                </a:solidFill>
              </a:rPr>
              <a:t>屬性名稱</a:t>
            </a:r>
            <a:r>
              <a:rPr lang="zh-TW">
                <a:solidFill>
                  <a:srgbClr val="00FF00"/>
                </a:solidFill>
              </a:rPr>
              <a:t>結尾是</a:t>
            </a:r>
            <a:r>
              <a:rPr lang="zh-TW">
                <a:solidFill>
                  <a:srgbClr val="FFFF00"/>
                </a:solidFill>
              </a:rPr>
              <a:t>value</a:t>
            </a:r>
            <a:r>
              <a:rPr lang="zh-TW">
                <a:solidFill>
                  <a:srgbClr val="FFFFFF"/>
                </a:solidFill>
              </a:rPr>
              <a:t>的所有標籤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>
            <a:spLocks noGrp="1"/>
          </p:cNvSpPr>
          <p:nvPr>
            <p:ph type="title"/>
          </p:nvPr>
        </p:nvSpPr>
        <p:spPr>
          <a:xfrm>
            <a:off x="1306075" y="1310821"/>
            <a:ext cx="6520200" cy="120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CSS3 屬性選擇器</a:t>
            </a:r>
          </a:p>
        </p:txBody>
      </p:sp>
      <p:sp>
        <p:nvSpPr>
          <p:cNvPr id="950" name="Shape 950"/>
          <p:cNvSpPr txBox="1">
            <a:spLocks noGrp="1"/>
          </p:cNvSpPr>
          <p:nvPr>
            <p:ph type="subTitle" idx="1"/>
          </p:nvPr>
        </p:nvSpPr>
        <p:spPr>
          <a:xfrm>
            <a:off x="882450" y="2371975"/>
            <a:ext cx="7379100" cy="146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[屬性名稱</a:t>
            </a:r>
            <a:r>
              <a:rPr lang="zh-TW">
                <a:solidFill>
                  <a:srgbClr val="00FF00"/>
                </a:solidFill>
              </a:rPr>
              <a:t>*=</a:t>
            </a:r>
            <a:r>
              <a:rPr lang="zh-TW">
                <a:solidFill>
                  <a:srgbClr val="FFFFFF"/>
                </a:solidFill>
              </a:rPr>
              <a:t>value]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選擇</a:t>
            </a:r>
            <a:r>
              <a:rPr lang="zh-TW">
                <a:solidFill>
                  <a:srgbClr val="FFFF00"/>
                </a:solidFill>
              </a:rPr>
              <a:t>屬性名稱</a:t>
            </a:r>
            <a:r>
              <a:rPr lang="zh-TW">
                <a:solidFill>
                  <a:srgbClr val="00FF00"/>
                </a:solidFill>
              </a:rPr>
              <a:t>包含</a:t>
            </a:r>
            <a:r>
              <a:rPr lang="zh-TW">
                <a:solidFill>
                  <a:srgbClr val="FFFF00"/>
                </a:solidFill>
              </a:rPr>
              <a:t>value</a:t>
            </a:r>
            <a:r>
              <a:rPr lang="zh-TW">
                <a:solidFill>
                  <a:srgbClr val="FFFFFF"/>
                </a:solidFill>
              </a:rPr>
              <a:t>的所有標籤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>
            <a:spLocks noGrp="1"/>
          </p:cNvSpPr>
          <p:nvPr>
            <p:ph type="body" idx="4294967295"/>
          </p:nvPr>
        </p:nvSpPr>
        <p:spPr>
          <a:xfrm>
            <a:off x="1622400" y="709000"/>
            <a:ext cx="5899200" cy="303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AutoNum type="arabicPeriod"/>
            </a:pPr>
            <a:r>
              <a:rPr lang="zh-TW" sz="2500" b="1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lang="zh-TW" sz="25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zh-TW" sz="2500" b="1">
                <a:solidFill>
                  <a:srgbClr val="00FF00"/>
                </a:solidFill>
                <a:latin typeface="Impact"/>
                <a:ea typeface="Impact"/>
                <a:cs typeface="Impact"/>
                <a:sym typeface="Impact"/>
              </a:rPr>
              <a:t>^</a:t>
            </a:r>
            <a:r>
              <a:rPr lang="zh-TW" sz="25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2500" b="1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"https"]</a:t>
            </a:r>
            <a:r>
              <a:rPr lang="zh-TW" sz="2500">
                <a:solidFill>
                  <a:srgbClr val="F3F3F3"/>
                </a:solidFill>
              </a:rPr>
              <a:t/>
            </a:r>
            <a:br>
              <a:rPr lang="zh-TW" sz="2500">
                <a:solidFill>
                  <a:srgbClr val="F3F3F3"/>
                </a:solidFill>
              </a:rPr>
            </a:br>
            <a:r>
              <a:rPr lang="zh-TW" sz="2500">
                <a:solidFill>
                  <a:srgbClr val="F3F3F3"/>
                </a:solidFill>
              </a:rPr>
              <a:t>選取所有</a:t>
            </a:r>
            <a:r>
              <a:rPr lang="zh-TW" sz="2500" b="1">
                <a:solidFill>
                  <a:srgbClr val="FFFF00"/>
                </a:solidFill>
              </a:rPr>
              <a:t>href</a:t>
            </a:r>
            <a:r>
              <a:rPr lang="zh-TW" sz="2500" b="1">
                <a:solidFill>
                  <a:srgbClr val="F3F3F3"/>
                </a:solidFill>
              </a:rPr>
              <a:t>以https</a:t>
            </a:r>
            <a:r>
              <a:rPr lang="zh-TW" sz="2500" b="1">
                <a:solidFill>
                  <a:srgbClr val="00FF00"/>
                </a:solidFill>
              </a:rPr>
              <a:t>開頭</a:t>
            </a:r>
            <a:r>
              <a:rPr lang="zh-TW" sz="2500">
                <a:solidFill>
                  <a:srgbClr val="F3F3F3"/>
                </a:solidFill>
              </a:rPr>
              <a:t>的a</a:t>
            </a:r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AutoNum type="arabicPeriod"/>
            </a:pPr>
            <a:r>
              <a:rPr lang="zh-TW" sz="2500" b="1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lang="zh-TW" sz="2500" b="1">
                <a:solidFill>
                  <a:srgbClr val="FFFF00"/>
                </a:solidFill>
              </a:rPr>
              <a:t>href</a:t>
            </a:r>
            <a:r>
              <a:rPr lang="zh-TW" sz="2500" b="1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zh-TW" sz="25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2500" b="1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".pdf"]</a:t>
            </a:r>
            <a:r>
              <a:rPr lang="zh-TW" sz="2500">
                <a:solidFill>
                  <a:srgbClr val="F3F3F3"/>
                </a:solidFill>
              </a:rPr>
              <a:t/>
            </a:r>
            <a:br>
              <a:rPr lang="zh-TW" sz="2500">
                <a:solidFill>
                  <a:srgbClr val="F3F3F3"/>
                </a:solidFill>
              </a:rPr>
            </a:br>
            <a:r>
              <a:rPr lang="zh-TW" sz="2500">
                <a:solidFill>
                  <a:srgbClr val="F3F3F3"/>
                </a:solidFill>
              </a:rPr>
              <a:t>選取所有</a:t>
            </a:r>
            <a:r>
              <a:rPr lang="zh-TW" sz="2500" b="1">
                <a:solidFill>
                  <a:srgbClr val="FFFF00"/>
                </a:solidFill>
              </a:rPr>
              <a:t>href</a:t>
            </a:r>
            <a:r>
              <a:rPr lang="zh-TW" sz="2500" b="1">
                <a:solidFill>
                  <a:srgbClr val="F3F3F3"/>
                </a:solidFill>
              </a:rPr>
              <a:t>以.pdf</a:t>
            </a:r>
            <a:r>
              <a:rPr lang="zh-TW" sz="2500" b="1">
                <a:solidFill>
                  <a:srgbClr val="00FF00"/>
                </a:solidFill>
              </a:rPr>
              <a:t>結尾</a:t>
            </a:r>
            <a:r>
              <a:rPr lang="zh-TW" sz="2500">
                <a:solidFill>
                  <a:srgbClr val="F3F3F3"/>
                </a:solidFill>
              </a:rPr>
              <a:t>的a</a:t>
            </a:r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  <a:buAutoNum type="arabicPeriod"/>
            </a:pPr>
            <a:r>
              <a:rPr lang="zh-TW" sz="2500" b="1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lang="zh-TW" sz="2500" b="1">
                <a:solidFill>
                  <a:srgbClr val="FFFF00"/>
                </a:solidFill>
              </a:rPr>
              <a:t>href</a:t>
            </a:r>
            <a:r>
              <a:rPr lang="zh-TW" sz="2500" b="1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zh-TW" sz="25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TW" sz="2500" b="1">
                <a:solidFill>
                  <a:srgbClr val="F3F3F3"/>
                </a:solidFill>
              </a:rPr>
              <a:t>"</a:t>
            </a:r>
            <a:r>
              <a:rPr lang="zh-TW" sz="2500" b="1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ntu</a:t>
            </a:r>
            <a:r>
              <a:rPr lang="zh-TW" sz="2500" b="1">
                <a:solidFill>
                  <a:srgbClr val="F3F3F3"/>
                </a:solidFill>
              </a:rPr>
              <a:t>"</a:t>
            </a:r>
            <a:r>
              <a:rPr lang="zh-TW" sz="2500" b="1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2500">
                <a:solidFill>
                  <a:srgbClr val="F3F3F3"/>
                </a:solidFill>
              </a:rPr>
              <a:t/>
            </a:r>
            <a:br>
              <a:rPr lang="zh-TW" sz="2500">
                <a:solidFill>
                  <a:srgbClr val="F3F3F3"/>
                </a:solidFill>
              </a:rPr>
            </a:br>
            <a:r>
              <a:rPr lang="zh-TW" sz="2500">
                <a:solidFill>
                  <a:srgbClr val="F3F3F3"/>
                </a:solidFill>
              </a:rPr>
              <a:t>選取所有</a:t>
            </a:r>
            <a:r>
              <a:rPr lang="zh-TW" sz="2500" b="1">
                <a:solidFill>
                  <a:srgbClr val="FFFF00"/>
                </a:solidFill>
              </a:rPr>
              <a:t>href</a:t>
            </a:r>
            <a:r>
              <a:rPr lang="zh-TW" sz="2500" b="1">
                <a:solidFill>
                  <a:srgbClr val="00FF00"/>
                </a:solidFill>
              </a:rPr>
              <a:t>包含</a:t>
            </a:r>
            <a:r>
              <a:rPr lang="zh-TW" sz="2500" b="1">
                <a:solidFill>
                  <a:srgbClr val="F3F3F3"/>
                </a:solidFill>
              </a:rPr>
              <a:t>ntu</a:t>
            </a:r>
            <a:r>
              <a:rPr lang="zh-TW" sz="2500">
                <a:solidFill>
                  <a:srgbClr val="F3F3F3"/>
                </a:solidFill>
              </a:rPr>
              <a:t>的a</a:t>
            </a:r>
          </a:p>
        </p:txBody>
      </p:sp>
      <p:pic>
        <p:nvPicPr>
          <p:cNvPr id="956" name="Shape 9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550" y="3739000"/>
            <a:ext cx="2082899" cy="7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CSS Reset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由於剛剛的繼承順序，為了避免瀏覽器預設樣式的干擾，可以使用別人寫的CSS RESET的樣式表來清除所有的CSS設定</a:t>
            </a:r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例如：</a:t>
            </a:r>
            <a:br>
              <a:rPr lang="zh-TW" dirty="0"/>
            </a:br>
            <a:r>
              <a:rPr lang="zh-TW" dirty="0"/>
              <a:t>&lt;link rel="stylesheet" type="text/css" href="http://yui.yahooapis.com/3.18.1/build/cssreset/cssreset-min.css"&gt;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141100" y="3720927"/>
            <a:ext cx="4861800" cy="67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000"/>
              <a:t>CSS Reset請置於所有css</a:t>
            </a:r>
            <a:r>
              <a:rPr lang="zh-TW" sz="2000" b="1"/>
              <a:t>之前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CSS Normalize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由於CSS Reset會將所有的基本樣式設定都消除</a:t>
            </a:r>
            <a:br>
              <a:rPr lang="zh-TW" dirty="0"/>
            </a:br>
            <a:r>
              <a:rPr lang="zh-TW" dirty="0"/>
              <a:t>因此必須重新對所有標籤都自行加上設定較為麻煩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CSS Normalize 則是將不同瀏覽器的預設設定調整到一致</a:t>
            </a:r>
            <a:br>
              <a:rPr lang="zh-TW" dirty="0"/>
            </a:br>
            <a:r>
              <a:rPr lang="zh-TW" dirty="0"/>
              <a:t>不會將所有樣式都取消，因此實務上也常使用Normalize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https://necolas.github.io/normalize.css/</a:t>
            </a:r>
            <a:r>
              <a:rPr lang="zh-TW" dirty="0"/>
              <a:t> 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024" y="3436424"/>
            <a:ext cx="1057950" cy="1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講義模板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講義模板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4492</Words>
  <Application>Microsoft Office PowerPoint</Application>
  <PresentationFormat>如螢幕大小 (16:9)</PresentationFormat>
  <Paragraphs>698</Paragraphs>
  <Slides>77</Slides>
  <Notes>77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77</vt:i4>
      </vt:variant>
    </vt:vector>
  </HeadingPairs>
  <TitlesOfParts>
    <vt:vector size="87" baseType="lpstr">
      <vt:lpstr>Arial</vt:lpstr>
      <vt:lpstr>Impact</vt:lpstr>
      <vt:lpstr>Consolas</vt:lpstr>
      <vt:lpstr>Times New Roman</vt:lpstr>
      <vt:lpstr>Source Code Pro</vt:lpstr>
      <vt:lpstr>Courier New</vt:lpstr>
      <vt:lpstr>Microsoft JhengHei</vt:lpstr>
      <vt:lpstr>Amatic SC</vt:lpstr>
      <vt:lpstr>講義模板</vt:lpstr>
      <vt:lpstr>講義模板</vt:lpstr>
      <vt:lpstr>CSS 基礎介紹</vt:lpstr>
      <vt:lpstr>CSS 簡介</vt:lpstr>
      <vt:lpstr>為網頁設定樣式</vt:lpstr>
      <vt:lpstr>網頁中我們有CSS</vt:lpstr>
      <vt:lpstr>如何使用CSS</vt:lpstr>
      <vt:lpstr>CSS如何決定網頁的外觀</vt:lpstr>
      <vt:lpstr>樣式的繼承</vt:lpstr>
      <vt:lpstr>CSS Reset</vt:lpstr>
      <vt:lpstr>CSS Normalize</vt:lpstr>
      <vt:lpstr>CSS 基本語法</vt:lpstr>
      <vt:lpstr>PowerPoint 簡報</vt:lpstr>
      <vt:lpstr>選取所有元素 使用 * 號</vt:lpstr>
      <vt:lpstr>型態選擇器 (HTML標籤) 選取文件一種或多種標籤 使用 標籤名稱, 標籤名稱</vt:lpstr>
      <vt:lpstr>類別選擇器 偽標籤加上類別 使用class屬性 CSS 用 .類別名稱 選取</vt:lpstr>
      <vt:lpstr>ID選擇器 偽標籤加上唯一的標籤 使用id屬性 CSS 用 #id名稱 選取</vt:lpstr>
      <vt:lpstr>類別選擇器與ID選擇器異同之處</vt:lpstr>
      <vt:lpstr>文字常用樣式</vt:lpstr>
      <vt:lpstr>字型：font</vt:lpstr>
      <vt:lpstr>顏色：color</vt:lpstr>
      <vt:lpstr>文字</vt:lpstr>
      <vt:lpstr>超連結常用樣式</vt:lpstr>
      <vt:lpstr>連結</vt:lpstr>
      <vt:lpstr>範例</vt:lpstr>
      <vt:lpstr>背景常用設定</vt:lpstr>
      <vt:lpstr>背景顏色</vt:lpstr>
      <vt:lpstr>背景設定</vt:lpstr>
      <vt:lpstr>背景重複範例</vt:lpstr>
      <vt:lpstr>背景位置</vt:lpstr>
      <vt:lpstr>背景位置範例</vt:lpstr>
      <vt:lpstr>背景常用設定</vt:lpstr>
      <vt:lpstr>清單符號樣式</vt:lpstr>
      <vt:lpstr>清單符號位置</vt:lpstr>
      <vt:lpstr>清單符號圖片</vt:lpstr>
      <vt:lpstr>整合在一起</vt:lpstr>
      <vt:lpstr>Box Model</vt:lpstr>
      <vt:lpstr>Box的組成 content → padding → border → margin</vt:lpstr>
      <vt:lpstr>content 內容區域 元素的內容大小</vt:lpstr>
      <vt:lpstr>PowerPoint 簡報</vt:lpstr>
      <vt:lpstr>PowerPoint 簡報</vt:lpstr>
      <vt:lpstr>padding設定方式</vt:lpstr>
      <vt:lpstr>padding設定方式</vt:lpstr>
      <vt:lpstr>border設定方式</vt:lpstr>
      <vt:lpstr>邊框：border</vt:lpstr>
      <vt:lpstr>邊框：border</vt:lpstr>
      <vt:lpstr>margin設定方式</vt:lpstr>
      <vt:lpstr>階層選擇器</vt:lpstr>
      <vt:lpstr>選擇所有element1內所有的element2 element1 element2</vt:lpstr>
      <vt:lpstr>PowerPoint 簡報</vt:lpstr>
      <vt:lpstr>基本選擇器語法</vt:lpstr>
      <vt:lpstr>PowerPoint 簡報</vt:lpstr>
      <vt:lpstr>基本選擇器語法</vt:lpstr>
      <vt:lpstr>PowerPoint 簡報</vt:lpstr>
      <vt:lpstr>基本選擇器</vt:lpstr>
      <vt:lpstr>PowerPoint 簡報</vt:lpstr>
      <vt:lpstr>節點選擇: 透過虛擬類別</vt:lpstr>
      <vt:lpstr>節點選擇器</vt:lpstr>
      <vt:lpstr>PowerPoint 簡報</vt:lpstr>
      <vt:lpstr>PowerPoint 簡報</vt:lpstr>
      <vt:lpstr>PowerPoint 簡報</vt:lpstr>
      <vt:lpstr>節點選擇器</vt:lpstr>
      <vt:lpstr>PowerPoint 簡報</vt:lpstr>
      <vt:lpstr>:nth-child(n)</vt:lpstr>
      <vt:lpstr>PowerPoint 簡報</vt:lpstr>
      <vt:lpstr>PowerPoint 簡報</vt:lpstr>
      <vt:lpstr>PowerPoint 簡報</vt:lpstr>
      <vt:lpstr>節點選擇器</vt:lpstr>
      <vt:lpstr>PowerPoint 簡報</vt:lpstr>
      <vt:lpstr>節點選擇器</vt:lpstr>
      <vt:lpstr>PowerPoint 簡報</vt:lpstr>
      <vt:lpstr>PowerPoint 簡報</vt:lpstr>
      <vt:lpstr>屬性選擇器</vt:lpstr>
      <vt:lpstr>&lt;標籤 屬性=""&gt; 選擇 屬性的值</vt:lpstr>
      <vt:lpstr>選取方式</vt:lpstr>
      <vt:lpstr>CSS3 屬性選擇器</vt:lpstr>
      <vt:lpstr>CSS3 屬性選擇器</vt:lpstr>
      <vt:lpstr>CSS3 屬性選擇器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基礎介紹</dc:title>
  <cp:lastModifiedBy>ShihFan</cp:lastModifiedBy>
  <cp:revision>57</cp:revision>
  <dcterms:modified xsi:type="dcterms:W3CDTF">2017-02-07T15:22:41Z</dcterms:modified>
</cp:coreProperties>
</file>