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sldIdLst>
    <p:sldId id="448" r:id="rId5"/>
    <p:sldId id="463" r:id="rId6"/>
    <p:sldId id="446" r:id="rId7"/>
    <p:sldId id="464" r:id="rId8"/>
    <p:sldId id="449" r:id="rId9"/>
    <p:sldId id="450" r:id="rId10"/>
    <p:sldId id="451" r:id="rId11"/>
    <p:sldId id="452" r:id="rId12"/>
    <p:sldId id="453" r:id="rId13"/>
    <p:sldId id="454" r:id="rId14"/>
    <p:sldId id="455" r:id="rId15"/>
    <p:sldId id="459" r:id="rId16"/>
    <p:sldId id="461" r:id="rId17"/>
    <p:sldId id="456" r:id="rId18"/>
    <p:sldId id="467" r:id="rId19"/>
    <p:sldId id="457" r:id="rId20"/>
    <p:sldId id="458" r:id="rId21"/>
    <p:sldId id="460" r:id="rId22"/>
    <p:sldId id="462" r:id="rId23"/>
    <p:sldId id="466" r:id="rId24"/>
    <p:sldId id="465" r:id="rId25"/>
    <p:sldId id="468" r:id="rId26"/>
    <p:sldId id="469" r:id="rId27"/>
    <p:sldId id="470" r:id="rId28"/>
    <p:sldId id="47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0" autoAdjust="0"/>
    <p:restoredTop sz="95179" autoAdjust="0"/>
  </p:normalViewPr>
  <p:slideViewPr>
    <p:cSldViewPr snapToGrid="0">
      <p:cViewPr>
        <p:scale>
          <a:sx n="100" d="100"/>
          <a:sy n="100" d="100"/>
        </p:scale>
        <p:origin x="672" y="1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354A2-2FE4-2846-B328-B3CA5FA995B2}" type="datetimeFigureOut">
              <a:rPr lang="en-US" smtClean="0"/>
              <a:t>9/8/16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24BC6-FE66-EF4F-B1EE-79E822A2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07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2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84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87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803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774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477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60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3738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730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338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672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8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64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904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96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209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7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26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16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0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22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70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95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44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2751D-043A-485C-8A57-5CE19E31071A}" type="datetime1">
              <a:rPr lang="en-US" smtClean="0"/>
              <a:t>9/8/16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9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9C59-CE92-49D8-8DD2-1A1699E7FB63}" type="datetime1">
              <a:rPr lang="en-US" smtClean="0"/>
              <a:t>9/8/16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6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A8D-ADF7-48AC-A8D7-B701057A2734}" type="datetime1">
              <a:rPr lang="en-US" smtClean="0"/>
              <a:t>9/8/16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44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06B-01A4-44CF-B46F-D1C74C87BB4D}" type="datetime1">
              <a:rPr lang="en-US" smtClean="0"/>
              <a:t>9/8/16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3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47B8-7A15-48FF-88D8-3F840C32A7CD}" type="datetime1">
              <a:rPr lang="en-US" smtClean="0"/>
              <a:t>9/8/16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6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A677-5158-4B9D-BDF0-9E85F762982B}" type="datetime1">
              <a:rPr lang="en-US" smtClean="0"/>
              <a:t>9/8/16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11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C270-31FA-41B9-BFC7-5E7F70E3AC8D}" type="datetime1">
              <a:rPr lang="en-US" smtClean="0"/>
              <a:t>9/8/16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99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161B9-6016-4D41-B5C6-B1BAD151BEDA}" type="datetime1">
              <a:rPr lang="en-US" smtClean="0"/>
              <a:t>9/8/16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41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2037-25BB-426C-B6BA-44E861D99C7C}" type="datetime1">
              <a:rPr lang="en-US" smtClean="0"/>
              <a:t>9/8/16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4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1D11-D38F-4186-82F3-7CC2B699A2E2}" type="datetime1">
              <a:rPr lang="en-US" smtClean="0"/>
              <a:t>9/8/16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27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A8F3-C9E3-427E-94ED-6B649C291549}" type="datetime1">
              <a:rPr lang="en-US" smtClean="0"/>
              <a:t>9/8/16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6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C4BF9-9D1C-413F-8651-B8703F9D489D}" type="datetime1">
              <a:rPr lang="en-US" smtClean="0"/>
              <a:t>9/8/16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4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07964" y="850900"/>
            <a:ext cx="107760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zh-CN" sz="3200" dirty="0" smtClean="0"/>
              <a:t>Review: Idea of The TTL-based Buffer </a:t>
            </a:r>
            <a:r>
              <a:rPr lang="en-US" altLang="zh-CN" sz="3200" dirty="0"/>
              <a:t>M</a:t>
            </a:r>
            <a:r>
              <a:rPr lang="en-US" altLang="zh-CN" sz="3200" dirty="0" smtClean="0"/>
              <a:t>anagement </a:t>
            </a:r>
            <a:r>
              <a:rPr lang="en-US" altLang="zh-CN" sz="3200" dirty="0"/>
              <a:t>S</a:t>
            </a:r>
            <a:r>
              <a:rPr lang="en-US" altLang="zh-CN" sz="3200" dirty="0" smtClean="0"/>
              <a:t>cheme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altLang="zh-CN" sz="3200" dirty="0" smtClean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/>
              <a:t>Switch Model for Implementing The </a:t>
            </a:r>
            <a:r>
              <a:rPr lang="en-US" altLang="zh-CN" sz="3200" dirty="0"/>
              <a:t>TTL-based Buffer Management Scheme</a:t>
            </a:r>
            <a:endParaRPr lang="en-US" sz="3200" dirty="0" smtClean="0"/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/>
          </a:p>
          <a:p>
            <a:pPr marL="457200" lvl="2" indent="-457200">
              <a:buFont typeface="Wingdings" panose="05000000000000000000" pitchFamily="2" charset="2"/>
              <a:buChar char="q"/>
            </a:pPr>
            <a:r>
              <a:rPr lang="en-US" sz="3200" dirty="0" smtClean="0"/>
              <a:t>Proof: </a:t>
            </a:r>
            <a:r>
              <a:rPr lang="en-US" altLang="zh-CN" sz="3200" dirty="0" smtClean="0"/>
              <a:t>The </a:t>
            </a:r>
            <a:r>
              <a:rPr lang="en-US" altLang="zh-CN" sz="3200" dirty="0"/>
              <a:t>TTL-based Buffer Management Scheme </a:t>
            </a:r>
            <a:r>
              <a:rPr lang="en-US" altLang="zh-CN" sz="3200" dirty="0" smtClean="0"/>
              <a:t>is </a:t>
            </a:r>
            <a:r>
              <a:rPr lang="en-US" sz="3200" dirty="0" smtClean="0"/>
              <a:t>Deadlock-free.</a:t>
            </a:r>
            <a:endParaRPr lang="en-US" sz="3200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-4326"/>
            <a:ext cx="12192000" cy="85522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500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Outline</a:t>
            </a:r>
            <a:endParaRPr lang="en-US" altLang="zh-CN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29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10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0" y="963139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</a:t>
            </a:r>
            <a:r>
              <a:rPr lang="en-US" sz="2800" dirty="0" smtClean="0"/>
              <a:t>e </a:t>
            </a:r>
            <a:r>
              <a:rPr lang="en-US" sz="2800" dirty="0"/>
              <a:t>use virtual ingress queue (VIQ) to track the incoming packets</a:t>
            </a:r>
            <a:r>
              <a:rPr lang="en-US" sz="2800" dirty="0" smtClean="0"/>
              <a:t>. </a:t>
            </a:r>
            <a:r>
              <a:rPr lang="en-US" sz="2800" dirty="0"/>
              <a:t>Each VIQ is uniquely corresponding to an </a:t>
            </a:r>
            <a:r>
              <a:rPr lang="en-US" sz="2800" dirty="0" smtClean="0"/>
              <a:t>input port. 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589" y="1863444"/>
            <a:ext cx="6440823" cy="49945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52939" y="28227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60035" y="2768353"/>
            <a:ext cx="2425148" cy="1074777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92350" y="-4326"/>
            <a:ext cx="118073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Switch Model</a:t>
            </a:r>
            <a:endParaRPr lang="zh-CN" altLang="en-US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49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11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0" y="963139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</a:t>
            </a:r>
            <a:r>
              <a:rPr lang="en-US" sz="2800" dirty="0" smtClean="0"/>
              <a:t>e </a:t>
            </a:r>
            <a:r>
              <a:rPr lang="en-US" sz="2800" dirty="0"/>
              <a:t>use virtual egress queue (VEQ) to track the </a:t>
            </a:r>
            <a:r>
              <a:rPr lang="en-US" sz="2800" dirty="0" smtClean="0"/>
              <a:t>outgoing </a:t>
            </a:r>
            <a:r>
              <a:rPr lang="en-US" sz="2800" dirty="0"/>
              <a:t>packets. Each </a:t>
            </a:r>
            <a:r>
              <a:rPr lang="en-US" sz="2800" dirty="0" smtClean="0"/>
              <a:t>VEQ </a:t>
            </a:r>
            <a:r>
              <a:rPr lang="en-US" sz="2800" dirty="0"/>
              <a:t>is uniquely corresponding to an output port.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589" y="1863444"/>
            <a:ext cx="6440823" cy="49945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52939" y="28227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87548" y="2775458"/>
            <a:ext cx="2425148" cy="1074777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92350" y="-4326"/>
            <a:ext cx="118073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Switch Model</a:t>
            </a:r>
            <a:endParaRPr lang="zh-CN" altLang="en-US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48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12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0" y="963139"/>
            <a:ext cx="12192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both VIQ and VEQ consist of k queues, with each queue corresponding to a priority class. A packet of priority class j will enter the j-</a:t>
            </a:r>
            <a:r>
              <a:rPr lang="en-US" sz="2800" dirty="0" err="1"/>
              <a:t>th</a:t>
            </a:r>
            <a:r>
              <a:rPr lang="en-US" sz="2800" dirty="0"/>
              <a:t> queue of its destined VIQ and VEQ.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589" y="1863444"/>
            <a:ext cx="6440823" cy="49945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52939" y="28227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73288" y="2775458"/>
            <a:ext cx="5499652" cy="1074777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92350" y="-4326"/>
            <a:ext cx="118073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Switch Model</a:t>
            </a:r>
            <a:endParaRPr lang="zh-CN" altLang="en-US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7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0" y="830619"/>
                <a:ext cx="12192000" cy="10575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/>
                  <a:t>In the following slides, we use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latin typeface="Cambria Math" charset="0"/>
                          </a:rPr>
                          <m:t>𝑖𝑛</m:t>
                        </m:r>
                      </m:sub>
                      <m:sup>
                        <m:r>
                          <a:rPr lang="en-US" sz="2800" i="1">
                            <a:latin typeface="Cambria Math" charset="0"/>
                          </a:rPr>
                          <m:t>𝑖</m:t>
                        </m:r>
                        <m:r>
                          <a:rPr lang="en-US" sz="2800" i="1">
                            <a:latin typeface="Cambria Math" charset="0"/>
                          </a:rPr>
                          <m:t>,</m:t>
                        </m:r>
                        <m:r>
                          <a:rPr lang="en-US" sz="2800" i="1">
                            <a:latin typeface="Cambria Math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sz="2800" dirty="0"/>
                  <a:t> </a:t>
                </a:r>
                <a:r>
                  <a:rPr lang="en-US" sz="2800" dirty="0" smtClean="0"/>
                  <a:t>to denote the </a:t>
                </a:r>
                <a:r>
                  <a:rPr lang="en-US" sz="2800" dirty="0"/>
                  <a:t>j-</a:t>
                </a:r>
                <a:r>
                  <a:rPr lang="en-US" sz="2800" dirty="0" err="1"/>
                  <a:t>th</a:t>
                </a:r>
                <a:r>
                  <a:rPr lang="en-US" sz="2800" dirty="0"/>
                  <a:t> queue of VIQ </a:t>
                </a:r>
                <a:r>
                  <a:rPr lang="en-US" sz="2800" dirty="0" err="1"/>
                  <a:t>i</a:t>
                </a:r>
                <a:r>
                  <a:rPr lang="en-US" sz="2800" dirty="0"/>
                  <a:t>,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𝑜𝑢𝑡</m:t>
                        </m:r>
                      </m:sub>
                      <m:sup>
                        <m:r>
                          <a:rPr lang="en-US" sz="2800" i="1">
                            <a:latin typeface="Cambria Math" charset="0"/>
                          </a:rPr>
                          <m:t>𝑖</m:t>
                        </m:r>
                        <m:r>
                          <a:rPr lang="en-US" sz="2800" i="1">
                            <a:latin typeface="Cambria Math" charset="0"/>
                          </a:rPr>
                          <m:t>,</m:t>
                        </m:r>
                        <m:r>
                          <a:rPr lang="en-US" sz="2800" i="1">
                            <a:latin typeface="Cambria Math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sz="2800" dirty="0"/>
                  <a:t> </a:t>
                </a:r>
                <a:r>
                  <a:rPr lang="en-US" sz="2800" dirty="0" smtClean="0"/>
                  <a:t>to denote </a:t>
                </a:r>
                <a:r>
                  <a:rPr lang="en-US" sz="2800" dirty="0"/>
                  <a:t>the j-</a:t>
                </a:r>
                <a:r>
                  <a:rPr lang="en-US" sz="2800" dirty="0" err="1"/>
                  <a:t>th</a:t>
                </a:r>
                <a:r>
                  <a:rPr lang="en-US" sz="2800" dirty="0"/>
                  <a:t> queue of </a:t>
                </a:r>
                <a:r>
                  <a:rPr lang="en-US" sz="2800" dirty="0" smtClean="0"/>
                  <a:t>VEQ </a:t>
                </a:r>
                <a:r>
                  <a:rPr lang="en-US" sz="2800" dirty="0" err="1"/>
                  <a:t>i</a:t>
                </a:r>
                <a:r>
                  <a:rPr lang="en-US" sz="2800" dirty="0"/>
                  <a:t> (1 ≤ </a:t>
                </a:r>
                <a:r>
                  <a:rPr lang="en-US" sz="2800" dirty="0" err="1"/>
                  <a:t>i</a:t>
                </a:r>
                <a:r>
                  <a:rPr lang="en-US" sz="2800" dirty="0"/>
                  <a:t> ≤ n, 1 ≤ j ≤ k). </a:t>
                </a: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30619"/>
                <a:ext cx="12192000" cy="1057534"/>
              </a:xfrm>
              <a:prstGeom prst="rect">
                <a:avLst/>
              </a:prstGeom>
              <a:blipFill rotWithShape="0">
                <a:blip r:embed="rId3"/>
                <a:stretch>
                  <a:fillRect l="-1000" b="-14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589" y="1863444"/>
            <a:ext cx="6440823" cy="49945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52939" y="27962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73288" y="2775458"/>
            <a:ext cx="5499652" cy="1074777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92350" y="-4326"/>
            <a:ext cx="118073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Switch Model</a:t>
            </a:r>
            <a:endParaRPr lang="zh-CN" altLang="en-US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45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14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0" y="963139"/>
            <a:ext cx="12192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It is not necessary for our switch model </a:t>
            </a:r>
            <a:r>
              <a:rPr lang="en-US" sz="3200" dirty="0"/>
              <a:t>to have both ingress buffer and egress buffer at the same time. It depends on the buffering strategy. </a:t>
            </a:r>
            <a:endParaRPr lang="en-US" sz="3200" dirty="0" smtClean="0"/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92350" y="-4326"/>
            <a:ext cx="118073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Discussion of </a:t>
            </a:r>
            <a:r>
              <a:rPr lang="en-US" altLang="zh-CN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uffering Strategy</a:t>
            </a:r>
            <a:endParaRPr lang="zh-CN" altLang="en-US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2939" y="28227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9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15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0" y="963139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It is not necessary for our switch model </a:t>
            </a:r>
            <a:r>
              <a:rPr lang="en-US" sz="3200" dirty="0"/>
              <a:t>to have both ingress buffer and egress buffer at the same time. It depends on the buffering strategy. </a:t>
            </a:r>
            <a:endParaRPr lang="en-US" sz="3200" dirty="0" smtClean="0"/>
          </a:p>
          <a:p>
            <a:pPr marL="914400" lvl="1" indent="-457200">
              <a:buFont typeface="Arial" charset="0"/>
              <a:buChar char="•"/>
            </a:pPr>
            <a:r>
              <a:rPr lang="en-US" sz="3200" b="1" dirty="0" smtClean="0"/>
              <a:t>output-queued strategy</a:t>
            </a:r>
            <a:r>
              <a:rPr lang="en-US" sz="3200" dirty="0"/>
              <a:t>:</a:t>
            </a:r>
            <a:r>
              <a:rPr lang="en-US" sz="3200" dirty="0" smtClean="0"/>
              <a:t> </a:t>
            </a:r>
            <a:r>
              <a:rPr lang="en-US" sz="3200" dirty="0"/>
              <a:t>there will be no ingress </a:t>
            </a:r>
            <a:r>
              <a:rPr lang="en-US" sz="3200" dirty="0" smtClean="0"/>
              <a:t>buffer. VIQs </a:t>
            </a:r>
            <a:r>
              <a:rPr lang="en-US" sz="3200" dirty="0"/>
              <a:t>are simply some counters to record the bytes of buffered packets received by different input ports. 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3200" b="1" dirty="0"/>
              <a:t>I</a:t>
            </a:r>
            <a:r>
              <a:rPr lang="en-US" sz="3200" b="1" dirty="0" smtClean="0"/>
              <a:t>nput-queued strategy: </a:t>
            </a:r>
            <a:r>
              <a:rPr lang="en-US" sz="3200" dirty="0"/>
              <a:t>there will be no egress </a:t>
            </a:r>
            <a:r>
              <a:rPr lang="en-US" sz="3200" dirty="0" smtClean="0"/>
              <a:t>buffer. VEQs </a:t>
            </a:r>
            <a:r>
              <a:rPr lang="en-US" sz="3200" dirty="0"/>
              <a:t>can be simulated using virtual output queuing </a:t>
            </a:r>
            <a:r>
              <a:rPr lang="en-US" sz="3200" dirty="0" smtClean="0"/>
              <a:t>technique at </a:t>
            </a:r>
            <a:r>
              <a:rPr lang="en-US" sz="3200" dirty="0"/>
              <a:t>the ingress buffer</a:t>
            </a:r>
            <a:r>
              <a:rPr lang="en-US" sz="3200" dirty="0" smtClean="0"/>
              <a:t>.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3200" b="1" dirty="0"/>
              <a:t>C</a:t>
            </a:r>
            <a:r>
              <a:rPr lang="en-US" sz="3200" b="1" dirty="0" smtClean="0"/>
              <a:t>ombined-input-and-output-queued strategy</a:t>
            </a:r>
            <a:r>
              <a:rPr lang="en-US" sz="3200" dirty="0" smtClean="0"/>
              <a:t>: </a:t>
            </a:r>
            <a:r>
              <a:rPr lang="en-US" sz="3200" dirty="0"/>
              <a:t>the switch will have both ingress buffer and egress buffer. </a:t>
            </a: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92350" y="-4326"/>
            <a:ext cx="118073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Discussion of </a:t>
            </a:r>
            <a:r>
              <a:rPr lang="en-US" altLang="zh-CN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uffering Strategy</a:t>
            </a:r>
            <a:endParaRPr lang="zh-CN" altLang="en-US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2939" y="28227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2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16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0" y="963139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Crossbar is the </a:t>
            </a:r>
            <a:r>
              <a:rPr lang="en-US" sz="2800" dirty="0"/>
              <a:t>element to switch packet cells from the </a:t>
            </a:r>
            <a:r>
              <a:rPr lang="en-US" sz="2800" dirty="0" smtClean="0"/>
              <a:t>ingress </a:t>
            </a:r>
            <a:r>
              <a:rPr lang="en-US" sz="2800" dirty="0"/>
              <a:t>buffer to the egress buffer.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589" y="1863444"/>
            <a:ext cx="6440823" cy="49945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52939" y="28227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54017" y="2023391"/>
            <a:ext cx="5923722" cy="645130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92350" y="-4326"/>
            <a:ext cx="118073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Switch Model</a:t>
            </a:r>
            <a:endParaRPr lang="zh-CN" altLang="en-US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24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17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0" y="963139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</a:t>
            </a:r>
            <a:r>
              <a:rPr lang="en-US" sz="2800" dirty="0" smtClean="0"/>
              <a:t>he </a:t>
            </a:r>
            <a:r>
              <a:rPr lang="en-US" sz="2800" dirty="0"/>
              <a:t>function of </a:t>
            </a:r>
            <a:r>
              <a:rPr lang="en-US" sz="2800" dirty="0" smtClean="0"/>
              <a:t>the PFC </a:t>
            </a:r>
            <a:r>
              <a:rPr lang="en-US" sz="2800" dirty="0"/>
              <a:t>mechanism consists of four </a:t>
            </a:r>
            <a:r>
              <a:rPr lang="en-US" sz="2800" dirty="0" smtClean="0"/>
              <a:t>parts, as shown in the figure. </a:t>
            </a:r>
            <a:endParaRPr lang="en-US" sz="2800" dirty="0"/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92350" y="-4326"/>
            <a:ext cx="118073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Modified PFC Mechanism</a:t>
            </a:r>
            <a:endParaRPr lang="zh-CN" altLang="en-US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589" y="1863444"/>
            <a:ext cx="6440823" cy="49945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52939" y="28227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73147" y="4334218"/>
            <a:ext cx="1391479" cy="847382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0" y="817367"/>
                <a:ext cx="12192000" cy="19193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 smtClean="0"/>
                  <a:t>Main difference</a:t>
                </a:r>
                <a:r>
                  <a:rPr lang="en-US" sz="2800" dirty="0" smtClean="0"/>
                  <a:t>: </a:t>
                </a:r>
                <a:r>
                  <a:rPr lang="en-US" sz="2800" dirty="0"/>
                  <a:t>if the queue length </a:t>
                </a:r>
                <a:r>
                  <a:rPr lang="en-US" sz="2800" dirty="0" smtClean="0"/>
                  <a:t>of some queue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𝑖𝑛</m:t>
                        </m:r>
                      </m:sub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sz="2800" dirty="0" smtClean="0"/>
                  <a:t> exceeds </a:t>
                </a:r>
                <a:r>
                  <a:rPr lang="en-US" sz="2800" dirty="0"/>
                  <a:t>the </a:t>
                </a:r>
                <a:r>
                  <a:rPr lang="en-US" sz="2800" dirty="0" smtClean="0"/>
                  <a:t>PFC </a:t>
                </a:r>
                <a:r>
                  <a:rPr lang="en-US" sz="2800" dirty="0"/>
                  <a:t>threshold, PFC engine will pause priority class j-1 </a:t>
                </a:r>
                <a:r>
                  <a:rPr lang="en-US" sz="2800" dirty="0" smtClean="0"/>
                  <a:t>of the incoming link instead of </a:t>
                </a:r>
                <a:r>
                  <a:rPr lang="en-US" sz="2800" dirty="0"/>
                  <a:t>priority class </a:t>
                </a:r>
                <a:r>
                  <a:rPr lang="en-US" sz="2800" dirty="0" smtClean="0"/>
                  <a:t>j.</a:t>
                </a:r>
                <a:endParaRPr lang="en-US" sz="2800" dirty="0"/>
              </a:p>
              <a:p>
                <a:r>
                  <a:rPr lang="en-US" sz="2800" dirty="0" smtClean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17367"/>
                <a:ext cx="12192000" cy="1919308"/>
              </a:xfrm>
              <a:prstGeom prst="rect">
                <a:avLst/>
              </a:prstGeom>
              <a:blipFill rotWithShape="0">
                <a:blip r:embed="rId3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标题 1"/>
          <p:cNvSpPr txBox="1">
            <a:spLocks/>
          </p:cNvSpPr>
          <p:nvPr/>
        </p:nvSpPr>
        <p:spPr>
          <a:xfrm>
            <a:off x="192350" y="-4326"/>
            <a:ext cx="118073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Modified PFC Mechanism</a:t>
            </a:r>
            <a:endParaRPr lang="zh-CN" altLang="en-US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589" y="1863444"/>
            <a:ext cx="6440823" cy="49945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52939" y="28227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73147" y="4334218"/>
            <a:ext cx="1391479" cy="847382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8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148667"/>
            <a:ext cx="12192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Buffer Division</a:t>
            </a:r>
            <a:r>
              <a:rPr lang="en-US" sz="2800" b="1" dirty="0"/>
              <a:t>: </a:t>
            </a:r>
            <a:r>
              <a:rPr lang="en-US" sz="2800" dirty="0"/>
              <a:t>we divide the buffer of network nodes into k partitions, and let the j-</a:t>
            </a:r>
            <a:r>
              <a:rPr lang="en-US" sz="2800" dirty="0" err="1"/>
              <a:t>th</a:t>
            </a:r>
            <a:r>
              <a:rPr lang="en-US" sz="2800" dirty="0"/>
              <a:t> partition associated with </a:t>
            </a:r>
            <a:r>
              <a:rPr lang="en-US" sz="2800" dirty="0" smtClean="0"/>
              <a:t>priority </a:t>
            </a:r>
            <a:r>
              <a:rPr lang="en-US" sz="2800" dirty="0"/>
              <a:t>class j. </a:t>
            </a:r>
            <a:r>
              <a:rPr lang="en-US" sz="2800" dirty="0" smtClean="0"/>
              <a:t>If </a:t>
            </a:r>
            <a:r>
              <a:rPr lang="en-US" sz="2800" dirty="0"/>
              <a:t>a packet is classified into priority class </a:t>
            </a:r>
            <a:r>
              <a:rPr lang="en-US" sz="2800" dirty="0" smtClean="0"/>
              <a:t>j, </a:t>
            </a:r>
            <a:r>
              <a:rPr lang="en-US" sz="2800" dirty="0"/>
              <a:t>it will be buffered in the </a:t>
            </a:r>
            <a:r>
              <a:rPr lang="en-US" sz="2800" dirty="0" smtClean="0"/>
              <a:t>j-</a:t>
            </a:r>
            <a:r>
              <a:rPr lang="en-US" sz="2800" dirty="0" err="1" smtClean="0"/>
              <a:t>th</a:t>
            </a:r>
            <a:r>
              <a:rPr lang="en-US" sz="2800" dirty="0" smtClean="0"/>
              <a:t> </a:t>
            </a:r>
            <a:r>
              <a:rPr lang="en-US" sz="2800" dirty="0"/>
              <a:t>buffer partition.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19</a:t>
            </a:fld>
            <a:endParaRPr lang="en-US"/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92350" y="-4326"/>
            <a:ext cx="118073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TTL-based BMS under </a:t>
            </a:r>
            <a:r>
              <a:rPr lang="en-US" altLang="zh-CN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T</a:t>
            </a:r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he Switch Model</a:t>
            </a:r>
            <a:endParaRPr lang="zh-CN" altLang="en-US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2939" y="28227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2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2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07964" y="850900"/>
            <a:ext cx="107760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zh-CN" sz="3200" dirty="0" smtClean="0"/>
              <a:t>Review: Idea of The TTL-based Buffer </a:t>
            </a:r>
            <a:r>
              <a:rPr lang="en-US" altLang="zh-CN" sz="3200" dirty="0"/>
              <a:t>M</a:t>
            </a:r>
            <a:r>
              <a:rPr lang="en-US" altLang="zh-CN" sz="3200" dirty="0" smtClean="0"/>
              <a:t>anagement </a:t>
            </a:r>
            <a:r>
              <a:rPr lang="en-US" altLang="zh-CN" sz="3200" dirty="0"/>
              <a:t>S</a:t>
            </a:r>
            <a:r>
              <a:rPr lang="en-US" altLang="zh-CN" sz="3200" dirty="0" smtClean="0"/>
              <a:t>cheme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altLang="zh-CN" sz="3200" dirty="0" smtClean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Switch Model for Implementing The </a:t>
            </a: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</a:rPr>
              <a:t>TTL-based Buffer Management Scheme</a:t>
            </a:r>
            <a:endParaRPr lang="en-US" sz="32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>
              <a:solidFill>
                <a:schemeClr val="bg1">
                  <a:lumMod val="85000"/>
                </a:schemeClr>
              </a:solidFill>
            </a:endParaRPr>
          </a:p>
          <a:p>
            <a:pPr marL="457200" lvl="2" indent="-457200"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Proof: </a:t>
            </a:r>
            <a:r>
              <a:rPr lang="en-US" altLang="zh-CN" sz="3200" dirty="0" smtClean="0">
                <a:solidFill>
                  <a:schemeClr val="bg1">
                    <a:lumMod val="85000"/>
                  </a:schemeClr>
                </a:solidFill>
              </a:rPr>
              <a:t>The </a:t>
            </a: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</a:rPr>
              <a:t>TTL-based Buffer Management Scheme </a:t>
            </a:r>
            <a:r>
              <a:rPr lang="en-US" altLang="zh-CN" sz="3200" dirty="0" smtClean="0">
                <a:solidFill>
                  <a:schemeClr val="bg1">
                    <a:lumMod val="85000"/>
                  </a:schemeClr>
                </a:solidFill>
              </a:rPr>
              <a:t>is </a:t>
            </a: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Deadlock-free.</a:t>
            </a:r>
            <a:endParaRPr lang="en-US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-4326"/>
            <a:ext cx="12192000" cy="85522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500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Outline</a:t>
            </a:r>
            <a:endParaRPr lang="en-US" altLang="zh-CN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19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148667"/>
            <a:ext cx="12192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Buffer Division</a:t>
            </a:r>
            <a:r>
              <a:rPr lang="en-US" sz="2800" b="1" dirty="0"/>
              <a:t>: </a:t>
            </a:r>
            <a:r>
              <a:rPr lang="en-US" sz="2800" dirty="0"/>
              <a:t>we divide the buffer of network nodes into k partitions, and let the j-</a:t>
            </a:r>
            <a:r>
              <a:rPr lang="en-US" sz="2800" dirty="0" err="1"/>
              <a:t>th</a:t>
            </a:r>
            <a:r>
              <a:rPr lang="en-US" sz="2800" dirty="0"/>
              <a:t> partition associated with </a:t>
            </a:r>
            <a:r>
              <a:rPr lang="en-US" sz="2800" dirty="0" smtClean="0"/>
              <a:t>priority </a:t>
            </a:r>
            <a:r>
              <a:rPr lang="en-US" sz="2800" dirty="0"/>
              <a:t>class j. </a:t>
            </a:r>
            <a:r>
              <a:rPr lang="en-US" sz="2800" dirty="0" smtClean="0"/>
              <a:t>If </a:t>
            </a:r>
            <a:r>
              <a:rPr lang="en-US" sz="2800" dirty="0"/>
              <a:t>a packet is classified into priority class </a:t>
            </a:r>
            <a:r>
              <a:rPr lang="en-US" sz="2800" dirty="0" smtClean="0"/>
              <a:t>j, </a:t>
            </a:r>
            <a:r>
              <a:rPr lang="en-US" sz="2800" dirty="0"/>
              <a:t>it will be buffered in the </a:t>
            </a:r>
            <a:r>
              <a:rPr lang="en-US" sz="2800" dirty="0" smtClean="0"/>
              <a:t>j-</a:t>
            </a:r>
            <a:r>
              <a:rPr lang="en-US" sz="2800" dirty="0" err="1" smtClean="0"/>
              <a:t>th</a:t>
            </a:r>
            <a:r>
              <a:rPr lang="en-US" sz="2800" dirty="0" smtClean="0"/>
              <a:t> </a:t>
            </a:r>
            <a:r>
              <a:rPr lang="en-US" sz="2800" dirty="0"/>
              <a:t>buffer partition.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20</a:t>
            </a:fld>
            <a:endParaRPr lang="en-US"/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92350" y="-4326"/>
            <a:ext cx="118073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TTL-based BMS under </a:t>
            </a:r>
            <a:r>
              <a:rPr lang="en-US" altLang="zh-CN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T</a:t>
            </a:r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he Switch Model</a:t>
            </a:r>
            <a:endParaRPr lang="zh-CN" altLang="en-US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2939" y="28227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023850"/>
            <a:ext cx="12192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TTL-based </a:t>
            </a:r>
            <a:r>
              <a:rPr lang="en-US" sz="2800" b="1" dirty="0"/>
              <a:t>P</a:t>
            </a:r>
            <a:r>
              <a:rPr lang="en-US" sz="2800" b="1" dirty="0" smtClean="0"/>
              <a:t>acket Buffering</a:t>
            </a:r>
            <a:r>
              <a:rPr lang="en-US" sz="2800" dirty="0" smtClean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Initially, we set </a:t>
            </a:r>
            <a:r>
              <a:rPr lang="en-US" sz="2800" dirty="0" smtClean="0"/>
              <a:t>TTL </a:t>
            </a:r>
            <a:r>
              <a:rPr lang="en-US" sz="2800" dirty="0"/>
              <a:t>values of all </a:t>
            </a:r>
            <a:r>
              <a:rPr lang="en-US" sz="2800" dirty="0" smtClean="0"/>
              <a:t>the packets </a:t>
            </a:r>
            <a:r>
              <a:rPr lang="en-US" sz="2800" dirty="0"/>
              <a:t>to </a:t>
            </a:r>
            <a:r>
              <a:rPr lang="en-US" sz="2800" dirty="0" smtClean="0"/>
              <a:t>ttl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smtClean="0"/>
              <a:t>d </a:t>
            </a:r>
            <a:r>
              <a:rPr lang="en-US" sz="2800" dirty="0"/>
              <a:t>at all the source </a:t>
            </a:r>
            <a:r>
              <a:rPr lang="en-US" sz="2800" dirty="0" smtClean="0"/>
              <a:t>servers, where d is the number of hops of the longest path in the network. </a:t>
            </a:r>
          </a:p>
          <a:p>
            <a:pPr marL="971550" lvl="1" indent="-514350">
              <a:buFont typeface="+mj-lt"/>
              <a:buAutoNum type="arabicPeriod"/>
            </a:pPr>
            <a:endParaRPr lang="en-US" sz="28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Let </a:t>
            </a:r>
            <a:r>
              <a:rPr lang="en-US" sz="2800" dirty="0" err="1" smtClean="0"/>
              <a:t>ttl</a:t>
            </a:r>
            <a:r>
              <a:rPr lang="en-US" sz="2800" baseline="-25000" dirty="0" err="1" smtClean="0"/>
              <a:t>i</a:t>
            </a:r>
            <a:r>
              <a:rPr lang="en-US" sz="2800" dirty="0" smtClean="0"/>
              <a:t> be the TTL value of a packet p at its </a:t>
            </a:r>
            <a:r>
              <a:rPr lang="en-US" sz="2800" dirty="0" err="1" smtClean="0"/>
              <a:t>i-th</a:t>
            </a:r>
            <a:r>
              <a:rPr lang="en-US" sz="2800" dirty="0" smtClean="0"/>
              <a:t> hop (</a:t>
            </a:r>
            <a:r>
              <a:rPr lang="en-US" sz="2800" dirty="0" err="1" smtClean="0"/>
              <a:t>i</a:t>
            </a:r>
            <a:r>
              <a:rPr lang="en-US" sz="2800" dirty="0" smtClean="0"/>
              <a:t> ≥ 0). At every hop, the priority class of any incoming packet p is calculated as </a:t>
            </a:r>
            <a:r>
              <a:rPr lang="en-US" sz="2800" dirty="0" err="1" smtClean="0"/>
              <a:t>λ</a:t>
            </a:r>
            <a:r>
              <a:rPr lang="en-US" sz="2800" baseline="-25000" dirty="0" err="1" smtClean="0"/>
              <a:t>p</a:t>
            </a:r>
            <a:r>
              <a:rPr lang="en-US" sz="2800" dirty="0" smtClean="0"/>
              <a:t> = ttl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 − </a:t>
            </a:r>
            <a:r>
              <a:rPr lang="en-US" sz="2800" dirty="0" err="1" smtClean="0"/>
              <a:t>ttl</a:t>
            </a:r>
            <a:r>
              <a:rPr lang="en-US" sz="2800" baseline="-25000" dirty="0" err="1" smtClean="0"/>
              <a:t>i</a:t>
            </a:r>
            <a:r>
              <a:rPr lang="en-US" sz="2800" dirty="0" smtClean="0"/>
              <a:t>. </a:t>
            </a:r>
          </a:p>
          <a:p>
            <a:pPr marL="971550" lvl="1" indent="-51435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6897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21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07964" y="850900"/>
            <a:ext cx="107760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zh-CN" sz="3200" dirty="0" smtClean="0">
                <a:solidFill>
                  <a:schemeClr val="bg1">
                    <a:lumMod val="85000"/>
                  </a:schemeClr>
                </a:solidFill>
              </a:rPr>
              <a:t>Review: Idea of The TTL-based Buffer </a:t>
            </a: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</a:rPr>
              <a:t>M</a:t>
            </a:r>
            <a:r>
              <a:rPr lang="en-US" altLang="zh-CN" sz="3200" dirty="0" smtClean="0">
                <a:solidFill>
                  <a:schemeClr val="bg1">
                    <a:lumMod val="85000"/>
                  </a:schemeClr>
                </a:solidFill>
              </a:rPr>
              <a:t>anagement </a:t>
            </a: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</a:rPr>
              <a:t>S</a:t>
            </a:r>
            <a:r>
              <a:rPr lang="en-US" altLang="zh-CN" sz="3200" dirty="0" smtClean="0">
                <a:solidFill>
                  <a:schemeClr val="bg1">
                    <a:lumMod val="85000"/>
                  </a:schemeClr>
                </a:solidFill>
              </a:rPr>
              <a:t>cheme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altLang="zh-CN" sz="32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Switch Model for Implementing The </a:t>
            </a: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</a:rPr>
              <a:t>TTL-based Buffer Management Scheme</a:t>
            </a:r>
            <a:endParaRPr lang="en-US" sz="32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/>
          </a:p>
          <a:p>
            <a:pPr marL="457200" lvl="2" indent="-457200">
              <a:buFont typeface="Wingdings" panose="05000000000000000000" pitchFamily="2" charset="2"/>
              <a:buChar char="q"/>
            </a:pPr>
            <a:r>
              <a:rPr lang="en-US" sz="3200" dirty="0" smtClean="0"/>
              <a:t>Proof: </a:t>
            </a:r>
            <a:r>
              <a:rPr lang="en-US" altLang="zh-CN" sz="3200" dirty="0" smtClean="0"/>
              <a:t>The </a:t>
            </a:r>
            <a:r>
              <a:rPr lang="en-US" altLang="zh-CN" sz="3200" dirty="0"/>
              <a:t>TTL-based Buffer Management Scheme </a:t>
            </a:r>
            <a:r>
              <a:rPr lang="en-US" altLang="zh-CN" sz="3200" dirty="0" smtClean="0"/>
              <a:t>is </a:t>
            </a:r>
            <a:r>
              <a:rPr lang="en-US" sz="3200" dirty="0" smtClean="0"/>
              <a:t>Deadlock-free.</a:t>
            </a:r>
            <a:endParaRPr lang="en-US" sz="3200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-4326"/>
            <a:ext cx="12192000" cy="85522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500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Outline</a:t>
            </a:r>
            <a:endParaRPr lang="en-US" altLang="zh-CN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49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22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0" y="1164074"/>
            <a:ext cx="12192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High Level Idea</a:t>
            </a:r>
            <a:r>
              <a:rPr lang="en-US" sz="3200" dirty="0" smtClean="0"/>
              <a:t>: </a:t>
            </a:r>
            <a:r>
              <a:rPr lang="en-US" sz="3200" dirty="0"/>
              <a:t>For arbitrary given time t</a:t>
            </a:r>
            <a:r>
              <a:rPr lang="en-US" sz="3200" dirty="0" smtClean="0"/>
              <a:t>, to show the network is not in a state of deadlock, we can stop </a:t>
            </a:r>
            <a:r>
              <a:rPr lang="en-US" sz="3200" dirty="0"/>
              <a:t>the injection of new packets into the </a:t>
            </a:r>
            <a:r>
              <a:rPr lang="en-US" sz="3200" dirty="0" smtClean="0"/>
              <a:t>network, </a:t>
            </a:r>
            <a:r>
              <a:rPr lang="en-US" sz="3200" dirty="0"/>
              <a:t>and </a:t>
            </a:r>
            <a:r>
              <a:rPr lang="en-US" sz="3200" dirty="0" smtClean="0"/>
              <a:t>prove that </a:t>
            </a:r>
            <a:r>
              <a:rPr lang="en-US" sz="3200" dirty="0"/>
              <a:t>all the packets remaining in the </a:t>
            </a:r>
            <a:r>
              <a:rPr lang="en-US" sz="3200" dirty="0" smtClean="0"/>
              <a:t>network </a:t>
            </a:r>
            <a:r>
              <a:rPr lang="en-US" sz="3200" dirty="0"/>
              <a:t>can </a:t>
            </a:r>
            <a:r>
              <a:rPr lang="en-US" sz="3200" dirty="0" smtClean="0"/>
              <a:t>be drained </a:t>
            </a:r>
            <a:r>
              <a:rPr lang="en-US" sz="3200" dirty="0"/>
              <a:t>within some finite time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92350" y="-4326"/>
            <a:ext cx="118073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Proof of Deadlock-free</a:t>
            </a:r>
            <a:endParaRPr lang="zh-CN" altLang="en-US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2939" y="28227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9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188" y="2777844"/>
            <a:ext cx="6440823" cy="499455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23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0" y="859274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First, we consider the queues of priority class k. </a:t>
            </a:r>
            <a:r>
              <a:rPr lang="en-US" sz="3200" dirty="0"/>
              <a:t>T</a:t>
            </a:r>
            <a:r>
              <a:rPr lang="en-US" sz="3200" dirty="0" smtClean="0"/>
              <a:t>hese queues are of highest priority and thus will not be paused by PFC PAUSE messages. So packets in these queues can be drained within some finite time.</a:t>
            </a:r>
            <a:endParaRPr lang="en-US" sz="3200" dirty="0"/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92350" y="-4326"/>
            <a:ext cx="118073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Proof of Deadlock-free</a:t>
            </a:r>
            <a:endParaRPr lang="zh-CN" altLang="en-US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2939" y="28227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92147" y="3795943"/>
            <a:ext cx="419653" cy="847382"/>
          </a:xfrm>
          <a:prstGeom prst="rect">
            <a:avLst/>
          </a:prstGeom>
          <a:noFill/>
          <a:ln w="571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Rectangle 7"/>
          <p:cNvSpPr/>
          <p:nvPr/>
        </p:nvSpPr>
        <p:spPr>
          <a:xfrm>
            <a:off x="8247799" y="3749813"/>
            <a:ext cx="419653" cy="847382"/>
          </a:xfrm>
          <a:prstGeom prst="rect">
            <a:avLst/>
          </a:prstGeom>
          <a:noFill/>
          <a:ln w="571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42468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188" y="2765144"/>
            <a:ext cx="6440823" cy="499455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24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0" y="859274"/>
            <a:ext cx="12192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Packets in the </a:t>
            </a:r>
            <a:r>
              <a:rPr lang="en-US" sz="3200" dirty="0"/>
              <a:t>queues of priority class </a:t>
            </a:r>
            <a:r>
              <a:rPr lang="en-US" sz="3200" dirty="0" smtClean="0"/>
              <a:t>k-1 will not be permanently paused as the packets in the queues of </a:t>
            </a:r>
            <a:r>
              <a:rPr lang="en-US" sz="3200" dirty="0"/>
              <a:t>priority class </a:t>
            </a:r>
            <a:r>
              <a:rPr lang="en-US" sz="3200" dirty="0" smtClean="0"/>
              <a:t>k will be drained within some finite time. Therefore, packets in </a:t>
            </a:r>
            <a:r>
              <a:rPr lang="en-US" sz="3200" dirty="0"/>
              <a:t>the queues of priority class k-1 </a:t>
            </a:r>
            <a:r>
              <a:rPr lang="en-US" sz="3200" dirty="0" smtClean="0"/>
              <a:t>can also be drained with some finite time.</a:t>
            </a:r>
            <a:endParaRPr lang="en-US" sz="3200" dirty="0"/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92350" y="-4326"/>
            <a:ext cx="118073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Proof of Deadlock-free</a:t>
            </a:r>
            <a:endParaRPr lang="zh-CN" altLang="en-US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2939" y="28227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774647" y="3783243"/>
            <a:ext cx="419653" cy="847382"/>
          </a:xfrm>
          <a:prstGeom prst="rect">
            <a:avLst/>
          </a:prstGeom>
          <a:noFill/>
          <a:ln w="571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" name="Rectangle 16"/>
          <p:cNvSpPr/>
          <p:nvPr/>
        </p:nvSpPr>
        <p:spPr>
          <a:xfrm>
            <a:off x="7930299" y="3737113"/>
            <a:ext cx="419653" cy="847382"/>
          </a:xfrm>
          <a:prstGeom prst="rect">
            <a:avLst/>
          </a:prstGeom>
          <a:noFill/>
          <a:ln w="571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015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188" y="2765144"/>
            <a:ext cx="6440823" cy="499455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25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0" y="859274"/>
            <a:ext cx="12192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Recursively, we can prove that packets in all the queues can be drained within some finite some.</a:t>
            </a:r>
            <a:endParaRPr lang="en-US" sz="3200" dirty="0"/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92350" y="-4326"/>
            <a:ext cx="118073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Proof of Deadlock-free</a:t>
            </a:r>
            <a:endParaRPr lang="zh-CN" altLang="en-US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2939" y="28227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546047" y="3783243"/>
            <a:ext cx="356153" cy="847382"/>
          </a:xfrm>
          <a:prstGeom prst="rect">
            <a:avLst/>
          </a:prstGeom>
          <a:noFill/>
          <a:ln w="571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" name="Rectangle 16"/>
          <p:cNvSpPr/>
          <p:nvPr/>
        </p:nvSpPr>
        <p:spPr>
          <a:xfrm>
            <a:off x="7701699" y="3737113"/>
            <a:ext cx="356153" cy="847382"/>
          </a:xfrm>
          <a:prstGeom prst="rect">
            <a:avLst/>
          </a:prstGeom>
          <a:noFill/>
          <a:ln w="571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6531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3</a:t>
            </a:fld>
            <a:endParaRPr lang="en-US"/>
          </a:p>
        </p:txBody>
      </p:sp>
      <p:sp>
        <p:nvSpPr>
          <p:cNvPr id="212" name="标题 1"/>
          <p:cNvSpPr>
            <a:spLocks noGrp="1"/>
          </p:cNvSpPr>
          <p:nvPr>
            <p:ph type="title"/>
          </p:nvPr>
        </p:nvSpPr>
        <p:spPr>
          <a:xfrm>
            <a:off x="192350" y="-4326"/>
            <a:ext cx="11807301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TTL-based Buffer </a:t>
            </a:r>
            <a:r>
              <a:rPr lang="en-US" altLang="zh-CN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Management </a:t>
            </a:r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Scheme</a:t>
            </a:r>
            <a:endParaRPr lang="zh-CN" altLang="en-US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918037" y="3616480"/>
            <a:ext cx="1208917" cy="2237490"/>
            <a:chOff x="2716906" y="2389632"/>
            <a:chExt cx="1208917" cy="2237490"/>
          </a:xfrm>
        </p:grpSpPr>
        <p:sp>
          <p:nvSpPr>
            <p:cNvPr id="65" name="Rectangle 64"/>
            <p:cNvSpPr/>
            <p:nvPr/>
          </p:nvSpPr>
          <p:spPr>
            <a:xfrm>
              <a:off x="2716906" y="2389632"/>
              <a:ext cx="1208917" cy="37291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Class 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n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716906" y="2762547"/>
              <a:ext cx="1208917" cy="37291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716906" y="3135462"/>
              <a:ext cx="1208917" cy="37291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Class k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716906" y="3508377"/>
              <a:ext cx="1208917" cy="37291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716906" y="3881292"/>
              <a:ext cx="1208917" cy="37291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Class 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2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716906" y="4254207"/>
              <a:ext cx="1208917" cy="37291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Class 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1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4" name="Rectangle 73"/>
          <p:cNvSpPr/>
          <p:nvPr/>
        </p:nvSpPr>
        <p:spPr>
          <a:xfrm>
            <a:off x="6949180" y="3616480"/>
            <a:ext cx="1208917" cy="37291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Class </a:t>
            </a:r>
            <a:r>
              <a:rPr lang="en-US" sz="2000" b="1" dirty="0" smtClean="0">
                <a:solidFill>
                  <a:schemeClr val="tx1"/>
                </a:solidFill>
              </a:rPr>
              <a:t>n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949180" y="3989395"/>
            <a:ext cx="1208917" cy="2199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8" name="Rectangle 87"/>
          <p:cNvSpPr/>
          <p:nvPr/>
        </p:nvSpPr>
        <p:spPr>
          <a:xfrm>
            <a:off x="6949180" y="4216006"/>
            <a:ext cx="1208917" cy="372915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Class k +1</a:t>
            </a:r>
          </a:p>
        </p:txBody>
      </p:sp>
      <p:sp>
        <p:nvSpPr>
          <p:cNvPr id="89" name="Rectangle 88"/>
          <p:cNvSpPr/>
          <p:nvPr/>
        </p:nvSpPr>
        <p:spPr>
          <a:xfrm>
            <a:off x="6949180" y="4595539"/>
            <a:ext cx="1208917" cy="5126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90" name="Rectangle 89"/>
          <p:cNvSpPr/>
          <p:nvPr/>
        </p:nvSpPr>
        <p:spPr>
          <a:xfrm>
            <a:off x="6949180" y="5108140"/>
            <a:ext cx="1208917" cy="37291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Class </a:t>
            </a:r>
            <a:r>
              <a:rPr lang="en-US" sz="2000" b="1" dirty="0" smtClean="0">
                <a:solidFill>
                  <a:schemeClr val="tx1"/>
                </a:solidFill>
              </a:rPr>
              <a:t>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6949180" y="5481055"/>
            <a:ext cx="1208917" cy="37291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Class </a:t>
            </a:r>
            <a:r>
              <a:rPr lang="en-US" sz="2000" b="1" dirty="0" smtClean="0">
                <a:solidFill>
                  <a:schemeClr val="tx1"/>
                </a:solidFill>
              </a:rPr>
              <a:t>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352487" y="3473400"/>
            <a:ext cx="2394881" cy="2898471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6424521" y="3473400"/>
            <a:ext cx="2327590" cy="2898472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979548"/>
            <a:ext cx="1219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Key idea of TTL-based buffer management scheme (BMS):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Divide </a:t>
            </a:r>
            <a:r>
              <a:rPr lang="en-US" sz="2800" dirty="0"/>
              <a:t>switch buffer into n partitions of n priority </a:t>
            </a:r>
            <a:r>
              <a:rPr lang="en-US" sz="2800" dirty="0" smtClean="0"/>
              <a:t>classes.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Assign </a:t>
            </a:r>
            <a:r>
              <a:rPr lang="en-US" sz="2800" dirty="0"/>
              <a:t>a </a:t>
            </a:r>
            <a:r>
              <a:rPr lang="en-US" sz="2800" dirty="0" smtClean="0"/>
              <a:t>priority </a:t>
            </a:r>
            <a:r>
              <a:rPr lang="en-US" sz="2800" dirty="0"/>
              <a:t>to a packet </a:t>
            </a:r>
            <a:r>
              <a:rPr lang="en-US" sz="2800" dirty="0" smtClean="0"/>
              <a:t>based on the TTL value of the packet at each hop. TTL value of a packet will decrease by 1 per hop. We increase the priority of a packet by 1 per hop, correspondingly.</a:t>
            </a:r>
            <a:endParaRPr lang="en-US" sz="2800" dirty="0"/>
          </a:p>
        </p:txBody>
      </p:sp>
      <p:sp>
        <p:nvSpPr>
          <p:cNvPr id="22" name="Rectangle 21"/>
          <p:cNvSpPr/>
          <p:nvPr/>
        </p:nvSpPr>
        <p:spPr>
          <a:xfrm>
            <a:off x="3603942" y="5882088"/>
            <a:ext cx="18371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Switch buffer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6635085" y="5885889"/>
            <a:ext cx="18371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Switch buffer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3482102" y="6395470"/>
            <a:ext cx="2135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Switch at hop k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6424521" y="6395470"/>
            <a:ext cx="24450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Switch at hop k+1</a:t>
            </a:r>
          </a:p>
        </p:txBody>
      </p:sp>
      <p:cxnSp>
        <p:nvCxnSpPr>
          <p:cNvPr id="34" name="Straight Arrow Connector 33"/>
          <p:cNvCxnSpPr>
            <a:stCxn id="68" idx="3"/>
            <a:endCxn id="88" idx="1"/>
          </p:cNvCxnSpPr>
          <p:nvPr/>
        </p:nvCxnSpPr>
        <p:spPr>
          <a:xfrm flipV="1">
            <a:off x="5126954" y="4402464"/>
            <a:ext cx="1822226" cy="14630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2729948" y="4541752"/>
            <a:ext cx="1188089" cy="18788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8" idx="3"/>
          </p:cNvCxnSpPr>
          <p:nvPr/>
        </p:nvCxnSpPr>
        <p:spPr>
          <a:xfrm flipV="1">
            <a:off x="8158097" y="4131643"/>
            <a:ext cx="2132528" cy="2708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051525" y="4729640"/>
            <a:ext cx="518568" cy="252164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3"/>
          <p:cNvSpPr/>
          <p:nvPr/>
        </p:nvSpPr>
        <p:spPr>
          <a:xfrm>
            <a:off x="5817303" y="4069848"/>
            <a:ext cx="518568" cy="252164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Rectangle 44"/>
          <p:cNvSpPr/>
          <p:nvPr/>
        </p:nvSpPr>
        <p:spPr>
          <a:xfrm>
            <a:off x="9276770" y="3817684"/>
            <a:ext cx="518568" cy="252164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1737799" y="5026771"/>
            <a:ext cx="11460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packet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9588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4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07964" y="850900"/>
            <a:ext cx="107760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zh-CN" sz="3200" dirty="0" smtClean="0">
                <a:solidFill>
                  <a:schemeClr val="bg1">
                    <a:lumMod val="85000"/>
                  </a:schemeClr>
                </a:solidFill>
              </a:rPr>
              <a:t>Review: Idea of The TTL-based Buffer </a:t>
            </a: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</a:rPr>
              <a:t>M</a:t>
            </a:r>
            <a:r>
              <a:rPr lang="en-US" altLang="zh-CN" sz="3200" dirty="0" smtClean="0">
                <a:solidFill>
                  <a:schemeClr val="bg1">
                    <a:lumMod val="85000"/>
                  </a:schemeClr>
                </a:solidFill>
              </a:rPr>
              <a:t>anagement </a:t>
            </a: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</a:rPr>
              <a:t>S</a:t>
            </a:r>
            <a:r>
              <a:rPr lang="en-US" altLang="zh-CN" sz="3200" dirty="0" smtClean="0">
                <a:solidFill>
                  <a:schemeClr val="bg1">
                    <a:lumMod val="85000"/>
                  </a:schemeClr>
                </a:solidFill>
              </a:rPr>
              <a:t>cheme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altLang="zh-CN" sz="3200" dirty="0" smtClean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/>
              <a:t>Switch Model for Implementing The </a:t>
            </a:r>
            <a:r>
              <a:rPr lang="en-US" altLang="zh-CN" sz="3200" dirty="0"/>
              <a:t>TTL-based Buffer Management Scheme</a:t>
            </a:r>
            <a:endParaRPr lang="en-US" sz="3200" dirty="0" smtClean="0"/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/>
          </a:p>
          <a:p>
            <a:pPr marL="457200" lvl="2" indent="-457200"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Proof: </a:t>
            </a:r>
            <a:r>
              <a:rPr lang="en-US" altLang="zh-CN" sz="3200" dirty="0" smtClean="0">
                <a:solidFill>
                  <a:schemeClr val="bg1">
                    <a:lumMod val="85000"/>
                  </a:schemeClr>
                </a:solidFill>
              </a:rPr>
              <a:t>The </a:t>
            </a: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</a:rPr>
              <a:t>TTL-based Buffer Management Scheme </a:t>
            </a:r>
            <a:r>
              <a:rPr lang="en-US" altLang="zh-CN" sz="3200" dirty="0" smtClean="0">
                <a:solidFill>
                  <a:schemeClr val="bg1">
                    <a:lumMod val="85000"/>
                  </a:schemeClr>
                </a:solidFill>
              </a:rPr>
              <a:t>is </a:t>
            </a: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Deadlock-free.</a:t>
            </a:r>
            <a:endParaRPr lang="en-US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-4326"/>
            <a:ext cx="12192000" cy="85522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500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Outline</a:t>
            </a:r>
            <a:endParaRPr lang="en-US" altLang="zh-CN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82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5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0" y="963139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The switch </a:t>
            </a:r>
            <a:r>
              <a:rPr lang="en-US" sz="2800" dirty="0"/>
              <a:t>model consists of five elements: </a:t>
            </a:r>
            <a:r>
              <a:rPr lang="en-US" sz="2800" b="1" dirty="0"/>
              <a:t>switch port</a:t>
            </a:r>
            <a:r>
              <a:rPr lang="en-US" sz="2800" dirty="0"/>
              <a:t>, </a:t>
            </a:r>
            <a:r>
              <a:rPr lang="en-US" sz="2800" b="1" dirty="0"/>
              <a:t>forwarding engine</a:t>
            </a:r>
            <a:r>
              <a:rPr lang="en-US" sz="2800" dirty="0"/>
              <a:t>, </a:t>
            </a:r>
            <a:r>
              <a:rPr lang="en-US" sz="2800" b="1" dirty="0"/>
              <a:t>PFC engine</a:t>
            </a:r>
            <a:r>
              <a:rPr lang="en-US" sz="2800" dirty="0"/>
              <a:t>, </a:t>
            </a:r>
            <a:r>
              <a:rPr lang="en-US" sz="2800" b="1" dirty="0"/>
              <a:t>crossbar</a:t>
            </a:r>
            <a:r>
              <a:rPr lang="en-US" sz="2800" dirty="0"/>
              <a:t> and </a:t>
            </a:r>
            <a:r>
              <a:rPr lang="en-US" sz="2800" b="1" dirty="0"/>
              <a:t>switch buffer</a:t>
            </a:r>
            <a:r>
              <a:rPr lang="en-US" sz="2800" dirty="0"/>
              <a:t>. </a:t>
            </a: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92350" y="-4326"/>
            <a:ext cx="118073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Switch Model</a:t>
            </a:r>
            <a:endParaRPr lang="zh-CN" altLang="en-US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589" y="1863444"/>
            <a:ext cx="6440823" cy="499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10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6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0" y="963139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Each switch port consists of an input port and an output port, and is connected with a link.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589" y="1863444"/>
            <a:ext cx="6440823" cy="499455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72139" y="5353880"/>
            <a:ext cx="7209183" cy="742122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92350" y="-4326"/>
            <a:ext cx="118073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Switch Model</a:t>
            </a:r>
            <a:endParaRPr lang="zh-CN" altLang="en-US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9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7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0" y="963139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Forwarding </a:t>
            </a:r>
            <a:r>
              <a:rPr lang="en-US" sz="2800" dirty="0"/>
              <a:t>engine </a:t>
            </a:r>
            <a:r>
              <a:rPr lang="en-US" sz="2800" dirty="0" smtClean="0"/>
              <a:t>is the </a:t>
            </a:r>
            <a:r>
              <a:rPr lang="en-US" sz="2800" dirty="0"/>
              <a:t>element to make </a:t>
            </a:r>
            <a:r>
              <a:rPr lang="en-US" sz="2800" dirty="0" smtClean="0"/>
              <a:t>routing </a:t>
            </a:r>
            <a:r>
              <a:rPr lang="en-US" sz="2800" dirty="0"/>
              <a:t>and/or switching decisions.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589" y="1863444"/>
            <a:ext cx="6440823" cy="499455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326295" y="4307714"/>
            <a:ext cx="2160105" cy="979904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52939" y="28227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92350" y="-4326"/>
            <a:ext cx="118073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Switch Model</a:t>
            </a:r>
            <a:endParaRPr lang="zh-CN" altLang="en-US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0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8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0" y="963139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PFC </a:t>
            </a:r>
            <a:r>
              <a:rPr lang="en-US" sz="2800" dirty="0" smtClean="0"/>
              <a:t>engine is the element to </a:t>
            </a:r>
            <a:r>
              <a:rPr lang="en-US" sz="2800" dirty="0"/>
              <a:t>perform PFC function.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589" y="1863444"/>
            <a:ext cx="6440823" cy="49945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52939" y="28227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73147" y="4334218"/>
            <a:ext cx="1391479" cy="847382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92350" y="-4326"/>
            <a:ext cx="118073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Switch Model</a:t>
            </a:r>
            <a:endParaRPr lang="zh-CN" altLang="en-US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82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9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0" y="963139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Switch </a:t>
            </a:r>
            <a:r>
              <a:rPr lang="en-US" sz="2800" dirty="0" smtClean="0"/>
              <a:t>buffer is used to </a:t>
            </a:r>
            <a:r>
              <a:rPr lang="en-US" sz="2800" dirty="0"/>
              <a:t>buffer incoming </a:t>
            </a:r>
            <a:r>
              <a:rPr lang="en-US" sz="2800" dirty="0" smtClean="0"/>
              <a:t>packets. We assume shared buffer in our model. 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589" y="1863444"/>
            <a:ext cx="6440823" cy="49945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52939" y="28227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01009" y="2768353"/>
            <a:ext cx="5936974" cy="1538603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92350" y="-4326"/>
            <a:ext cx="118073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Switch Model</a:t>
            </a:r>
            <a:endParaRPr lang="zh-CN" altLang="en-US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39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3BCD4EB967144C83492807E2E7E0D7" ma:contentTypeVersion="1" ma:contentTypeDescription="Create a new document." ma:contentTypeScope="" ma:versionID="99b0471fb66039b4de4d76af81d25683">
  <xsd:schema xmlns:xsd="http://www.w3.org/2001/XMLSchema" xmlns:xs="http://www.w3.org/2001/XMLSchema" xmlns:p="http://schemas.microsoft.com/office/2006/metadata/properties" xmlns:ns3="7583a02e-8979-426b-a930-8d643d5ae2fc" targetNamespace="http://schemas.microsoft.com/office/2006/metadata/properties" ma:root="true" ma:fieldsID="e4e61157db6f3d14b6b7c47fa50d1262" ns3:_="">
    <xsd:import namespace="7583a02e-8979-426b-a930-8d643d5ae2fc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3a02e-8979-426b-a930-8d643d5ae2f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B531AF-D6AB-4BE4-8D70-0F4394CCF2B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FFC48C-9727-405E-B93B-FEB15ACBB0D1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7583a02e-8979-426b-a930-8d643d5ae2fc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46699CE-726D-401D-806F-7C8CC6F56A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83a02e-8979-426b-a930-8d643d5ae2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11941</TotalTime>
  <Words>997</Words>
  <Application>Microsoft Macintosh PowerPoint</Application>
  <PresentationFormat>Widescreen</PresentationFormat>
  <Paragraphs>143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Calibri</vt:lpstr>
      <vt:lpstr>Calibri Light</vt:lpstr>
      <vt:lpstr>Cambria Math</vt:lpstr>
      <vt:lpstr>Times New Roman</vt:lpstr>
      <vt:lpstr>Wingdings</vt:lpstr>
      <vt:lpstr>宋体</vt:lpstr>
      <vt:lpstr>Arial</vt:lpstr>
      <vt:lpstr>Office Theme</vt:lpstr>
      <vt:lpstr>PowerPoint Presentation</vt:lpstr>
      <vt:lpstr>PowerPoint Presentation</vt:lpstr>
      <vt:lpstr>TTL-based Buffer Management Scheme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Jitu Padhye</dc:creator>
  <cp:lastModifiedBy>Shuihai Hu</cp:lastModifiedBy>
  <cp:revision>3168</cp:revision>
  <dcterms:created xsi:type="dcterms:W3CDTF">2014-12-15T04:35:59Z</dcterms:created>
  <dcterms:modified xsi:type="dcterms:W3CDTF">2016-09-08T00:56:38Z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0x010100123BCD4EB967144C83492807E2E7E0D7</vt:lpwstr>
  </property>
  <property fmtid="{D5CDD505-2E9C-101B-9397-08002B2CF9AE}" pid="3" name="TaxKeyword">
    <vt:lpwstr/>
  </property>
  <property fmtid="{D5CDD505-2E9C-101B-9397-08002B2CF9AE}" pid="4" name="TaxCatchAll">
    <vt:lpwstr/>
  </property>
  <property fmtid="{D5CDD505-2E9C-101B-9397-08002B2CF9AE}" pid="5" name="TaxKeywordTaxHTField">
    <vt:lpwstr/>
  </property>
  <property fmtid="{D5CDD505-2E9C-101B-9397-08002B2CF9AE}" pid="6" name="IsMyDocuments">
    <vt:bool>true</vt:bool>
  </property>
</Properties>
</file>