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448" r:id="rId5"/>
    <p:sldId id="490" r:id="rId6"/>
    <p:sldId id="489" r:id="rId7"/>
    <p:sldId id="491" r:id="rId8"/>
    <p:sldId id="449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4" r:id="rId19"/>
    <p:sldId id="482" r:id="rId20"/>
    <p:sldId id="483" r:id="rId21"/>
    <p:sldId id="485" r:id="rId22"/>
    <p:sldId id="486" r:id="rId23"/>
    <p:sldId id="487" r:id="rId24"/>
    <p:sldId id="4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5179" autoAdjust="0"/>
  </p:normalViewPr>
  <p:slideViewPr>
    <p:cSldViewPr snapToGrid="0">
      <p:cViewPr>
        <p:scale>
          <a:sx n="76" d="100"/>
          <a:sy n="76" d="100"/>
        </p:scale>
        <p:origin x="1880" y="6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2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3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1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44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4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39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93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2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2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10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32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38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63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0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62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67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751D-043A-485C-8A57-5CE19E31071A}" type="datetime1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9C59-CE92-49D8-8DD2-1A1699E7FB63}" type="datetime1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A8D-ADF7-48AC-A8D7-B701057A2734}" type="datetime1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06B-01A4-44CF-B46F-D1C74C87BB4D}" type="datetime1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47B8-7A15-48FF-88D8-3F840C32A7CD}" type="datetime1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A677-5158-4B9D-BDF0-9E85F762982B}" type="datetime1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C270-31FA-41B9-BFC7-5E7F70E3AC8D}" type="datetime1">
              <a:rPr lang="en-US" smtClean="0"/>
              <a:t>9/15/16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61B9-6016-4D41-B5C6-B1BAD151BEDA}" type="datetime1">
              <a:rPr lang="en-US" smtClean="0"/>
              <a:t>9/15/16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037-25BB-426C-B6BA-44E861D99C7C}" type="datetime1">
              <a:rPr lang="en-US" smtClean="0"/>
              <a:t>9/15/16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1D11-D38F-4186-82F3-7CC2B699A2E2}" type="datetime1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A8F3-C9E3-427E-94ED-6B649C291549}" type="datetime1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4BF9-9D1C-413F-8651-B8703F9D489D}" type="datetime1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850900"/>
            <a:ext cx="107760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 smtClean="0"/>
              <a:t>Review: Switch Model for TTL-based Solution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Problems Caused by </a:t>
            </a:r>
            <a:r>
              <a:rPr lang="en-US" sz="3200" dirty="0"/>
              <a:t>T</a:t>
            </a:r>
            <a:r>
              <a:rPr lang="en-US" sz="3200" dirty="0" smtClean="0"/>
              <a:t>he TTL-based Solution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 smtClean="0"/>
              <a:t>PFC Headroom is Too Large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 smtClean="0"/>
              <a:t>Per Flow Fairness Will be Violated</a:t>
            </a:r>
            <a:endParaRPr lang="en-US" sz="32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8552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Outline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10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Calculation of PFC Headroom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27200" y="4081346"/>
            <a:ext cx="1612900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43900" y="4081346"/>
            <a:ext cx="1612900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7324" y="1067408"/>
            <a:ext cx="1137735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6</a:t>
            </a:r>
            <a:r>
              <a:rPr lang="en-US" sz="3200" dirty="0" smtClean="0"/>
              <a:t>. </a:t>
            </a:r>
            <a:r>
              <a:rPr lang="en-US" sz="3200" b="1" dirty="0"/>
              <a:t>The time for the remaining bytes of packets on the link to get drained after stopping packet </a:t>
            </a:r>
            <a:r>
              <a:rPr lang="en-US" sz="3200" b="1" dirty="0" smtClean="0"/>
              <a:t>transmission </a:t>
            </a:r>
            <a:r>
              <a:rPr lang="en-US" sz="3200" b="1" dirty="0"/>
              <a:t>at the </a:t>
            </a:r>
            <a:r>
              <a:rPr lang="en-US" sz="3200" b="1" dirty="0" smtClean="0"/>
              <a:t>sender </a:t>
            </a:r>
            <a:r>
              <a:rPr lang="en-US" sz="3200" dirty="0" smtClean="0"/>
              <a:t>(</a:t>
            </a:r>
            <a:r>
              <a:rPr lang="en-US" sz="3200" dirty="0"/>
              <a:t>also denoted as </a:t>
            </a:r>
            <a:r>
              <a:rPr lang="en-US" sz="3200" b="1" dirty="0" err="1"/>
              <a:t>t</a:t>
            </a:r>
            <a:r>
              <a:rPr lang="en-US" sz="3200" b="1" baseline="-25000" dirty="0" err="1"/>
              <a:t>wire</a:t>
            </a:r>
            <a:r>
              <a:rPr lang="en-US" sz="3200" dirty="0" smtClean="0"/>
              <a:t>): </a:t>
            </a:r>
            <a:r>
              <a:rPr lang="en-US" sz="3200" dirty="0"/>
              <a:t>This part of time is equal to the time for the PAUSE message to propagate from the receiver to the sender.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143869" y="4585080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47669" y="4585080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61881" y="4313747"/>
            <a:ext cx="196231" cy="25323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3"/>
            <a:endCxn id="10" idx="1"/>
          </p:cNvCxnSpPr>
          <p:nvPr/>
        </p:nvCxnSpPr>
        <p:spPr>
          <a:xfrm>
            <a:off x="3536331" y="4711700"/>
            <a:ext cx="46113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45000" y="5296829"/>
            <a:ext cx="1377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</a:t>
            </a:r>
            <a:r>
              <a:rPr lang="en-US" sz="3200" b="1" smtClean="0"/>
              <a:t>ender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8337011" y="5296828"/>
            <a:ext cx="1638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Receiver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5831956" y="4313747"/>
            <a:ext cx="196231" cy="25323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55207" y="4313747"/>
            <a:ext cx="196231" cy="25323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11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Calculation of PFC Headroom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324" y="965810"/>
            <a:ext cx="1137735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In summary, </a:t>
            </a:r>
            <a:r>
              <a:rPr lang="en-US" sz="3200" dirty="0"/>
              <a:t>the per port per priority PFC headroom </a:t>
            </a:r>
            <a:r>
              <a:rPr lang="en-US" sz="3200" b="1" dirty="0" err="1"/>
              <a:t>b</a:t>
            </a:r>
            <a:r>
              <a:rPr lang="en-US" sz="3200" b="1" baseline="-25000" dirty="0" err="1"/>
              <a:t>hr</a:t>
            </a:r>
            <a:r>
              <a:rPr lang="en-US" sz="3200" baseline="-25000" dirty="0"/>
              <a:t> </a:t>
            </a:r>
            <a:r>
              <a:rPr lang="en-US" sz="3200" dirty="0" smtClean="0"/>
              <a:t>can </a:t>
            </a:r>
            <a:r>
              <a:rPr lang="en-US" sz="3200" dirty="0"/>
              <a:t>be expressed using the following </a:t>
            </a:r>
            <a:r>
              <a:rPr lang="en-US" sz="3200" dirty="0" smtClean="0"/>
              <a:t>equation:</a:t>
            </a:r>
          </a:p>
          <a:p>
            <a:r>
              <a:rPr lang="en-US" sz="4000" dirty="0" err="1"/>
              <a:t>b</a:t>
            </a:r>
            <a:r>
              <a:rPr lang="en-US" sz="4000" baseline="-25000" dirty="0" err="1"/>
              <a:t>hr</a:t>
            </a:r>
            <a:r>
              <a:rPr lang="en-US" sz="4000" dirty="0"/>
              <a:t> = </a:t>
            </a:r>
            <a:r>
              <a:rPr lang="en-US" sz="4000" dirty="0" err="1"/>
              <a:t>r</a:t>
            </a:r>
            <a:r>
              <a:rPr lang="en-US" sz="4000" baseline="-25000" dirty="0" err="1"/>
              <a:t>l</a:t>
            </a:r>
            <a:r>
              <a:rPr lang="en-US" sz="4000" dirty="0"/>
              <a:t> </a:t>
            </a:r>
            <a:r>
              <a:rPr lang="en-US" sz="4000" dirty="0" smtClean="0"/>
              <a:t>(</a:t>
            </a:r>
            <a:r>
              <a:rPr lang="en-US" sz="4000" dirty="0" err="1"/>
              <a:t>t</a:t>
            </a:r>
            <a:r>
              <a:rPr lang="en-US" sz="4000" baseline="-25000" dirty="0" err="1"/>
              <a:t>snd</a:t>
            </a:r>
            <a:r>
              <a:rPr lang="en-US" sz="4000" dirty="0"/>
              <a:t> +</a:t>
            </a:r>
            <a:r>
              <a:rPr lang="en-US" sz="4000" dirty="0" err="1"/>
              <a:t>t</a:t>
            </a:r>
            <a:r>
              <a:rPr lang="en-US" sz="4000" baseline="-25000" dirty="0" err="1"/>
              <a:t>wire</a:t>
            </a:r>
            <a:r>
              <a:rPr lang="en-US" sz="4000" dirty="0"/>
              <a:t> +</a:t>
            </a:r>
            <a:r>
              <a:rPr lang="en-US" sz="4000" dirty="0" err="1"/>
              <a:t>t</a:t>
            </a:r>
            <a:r>
              <a:rPr lang="en-US" sz="4000" baseline="-25000" dirty="0" err="1"/>
              <a:t>rev</a:t>
            </a:r>
            <a:r>
              <a:rPr lang="en-US" sz="4000" dirty="0"/>
              <a:t> +</a:t>
            </a:r>
            <a:r>
              <a:rPr lang="en-US" sz="4000" dirty="0" err="1"/>
              <a:t>t</a:t>
            </a:r>
            <a:r>
              <a:rPr lang="en-US" sz="4000" baseline="-25000" dirty="0" err="1"/>
              <a:t>pro</a:t>
            </a:r>
            <a:r>
              <a:rPr lang="en-US" sz="4000" dirty="0"/>
              <a:t> +</a:t>
            </a:r>
            <a:r>
              <a:rPr lang="en-US" sz="4000" dirty="0" err="1"/>
              <a:t>t</a:t>
            </a:r>
            <a:r>
              <a:rPr lang="en-US" sz="4000" baseline="-25000" dirty="0" err="1"/>
              <a:t>stop</a:t>
            </a:r>
            <a:r>
              <a:rPr lang="en-US" sz="4000" dirty="0"/>
              <a:t> +</a:t>
            </a:r>
            <a:r>
              <a:rPr lang="en-US" sz="4000" dirty="0" err="1"/>
              <a:t>t</a:t>
            </a:r>
            <a:r>
              <a:rPr lang="en-US" sz="4000" baseline="-25000" dirty="0" err="1"/>
              <a:t>wire</a:t>
            </a:r>
            <a:r>
              <a:rPr lang="en-US" sz="4000" dirty="0"/>
              <a:t>) </a:t>
            </a:r>
            <a:endParaRPr lang="en-US" sz="4000" dirty="0" smtClean="0"/>
          </a:p>
          <a:p>
            <a:r>
              <a:rPr lang="en-US" sz="4000" dirty="0"/>
              <a:t> </a:t>
            </a:r>
            <a:r>
              <a:rPr lang="en-US" sz="4000" dirty="0" smtClean="0"/>
              <a:t>     = </a:t>
            </a:r>
            <a:r>
              <a:rPr lang="en-US" sz="4000" dirty="0"/>
              <a:t>2(</a:t>
            </a:r>
            <a:r>
              <a:rPr lang="en-US" sz="4000" dirty="0" err="1"/>
              <a:t>s</a:t>
            </a:r>
            <a:r>
              <a:rPr lang="en-US" sz="4000" baseline="-25000" dirty="0" err="1"/>
              <a:t>MTU</a:t>
            </a:r>
            <a:r>
              <a:rPr lang="en-US" sz="4000" dirty="0"/>
              <a:t> +</a:t>
            </a:r>
            <a:r>
              <a:rPr lang="en-US" sz="4000" dirty="0" err="1"/>
              <a:t>s</a:t>
            </a:r>
            <a:r>
              <a:rPr lang="en-US" sz="4000" baseline="-25000" dirty="0" err="1"/>
              <a:t>PFC</a:t>
            </a:r>
            <a:r>
              <a:rPr lang="en-US" sz="4000" dirty="0"/>
              <a:t> +</a:t>
            </a:r>
            <a:r>
              <a:rPr lang="en-US" sz="4000" dirty="0" err="1" smtClean="0"/>
              <a:t>r</a:t>
            </a:r>
            <a:r>
              <a:rPr lang="en-US" sz="4000" baseline="-25000" dirty="0" err="1" smtClean="0"/>
              <a:t>l</a:t>
            </a:r>
            <a:r>
              <a:rPr lang="en-US" sz="4000" baseline="-25000" dirty="0" smtClean="0"/>
              <a:t> 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wire</a:t>
            </a:r>
            <a:r>
              <a:rPr lang="en-US" sz="4000" dirty="0" smtClean="0"/>
              <a:t>)+</a:t>
            </a:r>
            <a:r>
              <a:rPr lang="en-US" sz="4000" dirty="0" err="1" smtClean="0"/>
              <a:t>r</a:t>
            </a:r>
            <a:r>
              <a:rPr lang="en-US" sz="4000" baseline="-25000" dirty="0" err="1" smtClean="0"/>
              <a:t>l</a:t>
            </a:r>
            <a:r>
              <a:rPr lang="en-US" sz="4000" dirty="0" smtClean="0"/>
              <a:t> 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pro</a:t>
            </a:r>
            <a:r>
              <a:rPr lang="en-US" sz="4000" dirty="0" smtClean="0"/>
              <a:t> </a:t>
            </a:r>
            <a:endParaRPr lang="en-US" sz="40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27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12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Calculation of PFC Headroom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324" y="1423009"/>
            <a:ext cx="1137735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For typical TCP/IP based RDMA DCNs, we have </a:t>
            </a:r>
            <a:r>
              <a:rPr lang="en-US" sz="3200" dirty="0" err="1" smtClean="0"/>
              <a:t>s</a:t>
            </a:r>
            <a:r>
              <a:rPr lang="en-US" sz="3200" baseline="-25000" dirty="0" err="1" smtClean="0"/>
              <a:t>MTU</a:t>
            </a:r>
            <a:r>
              <a:rPr lang="en-US" sz="3200" dirty="0" smtClean="0"/>
              <a:t> </a:t>
            </a:r>
            <a:r>
              <a:rPr lang="en-US" sz="3200" dirty="0"/>
              <a:t>= 1500bytes, </a:t>
            </a:r>
            <a:r>
              <a:rPr lang="en-US" sz="3200" dirty="0" err="1" smtClean="0"/>
              <a:t>s</a:t>
            </a:r>
            <a:r>
              <a:rPr lang="en-US" sz="3200" baseline="-25000" dirty="0" err="1" smtClean="0"/>
              <a:t>PFC</a:t>
            </a:r>
            <a:r>
              <a:rPr lang="en-US" sz="3200" dirty="0" smtClean="0"/>
              <a:t> </a:t>
            </a:r>
            <a:r>
              <a:rPr lang="en-US" sz="3200" dirty="0"/>
              <a:t>= 64bytes.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E</a:t>
            </a:r>
            <a:r>
              <a:rPr lang="en-US" sz="3200" dirty="0" smtClean="0"/>
              <a:t>very </a:t>
            </a:r>
            <a:r>
              <a:rPr lang="en-US" sz="3200" dirty="0"/>
              <a:t>100 meters of link delays the reception of a packet by about 500ns for copper </a:t>
            </a:r>
            <a:r>
              <a:rPr lang="en-US" sz="3200" dirty="0" smtClean="0"/>
              <a:t>cables. </a:t>
            </a:r>
            <a:r>
              <a:rPr lang="en-US" sz="3200" dirty="0"/>
              <a:t>The length of links used in a single DCN is usually no larger than 300 </a:t>
            </a:r>
            <a:r>
              <a:rPr lang="en-US" sz="3200" dirty="0" smtClean="0"/>
              <a:t>meters. Hence we have </a:t>
            </a:r>
            <a:r>
              <a:rPr lang="de-DE" sz="3200" dirty="0" err="1"/>
              <a:t>t</a:t>
            </a:r>
            <a:r>
              <a:rPr lang="de-DE" sz="3200" baseline="-25000" dirty="0" err="1"/>
              <a:t>wire</a:t>
            </a:r>
            <a:r>
              <a:rPr lang="de-DE" sz="3200" dirty="0"/>
              <a:t> ≤ </a:t>
            </a:r>
            <a:r>
              <a:rPr lang="de-DE" sz="3200" dirty="0" smtClean="0"/>
              <a:t>1.5us.</a:t>
            </a:r>
          </a:p>
          <a:p>
            <a:pPr marL="457200" indent="-457200">
              <a:buFont typeface="Arial" charset="0"/>
              <a:buChar char="•"/>
            </a:pPr>
            <a:r>
              <a:rPr lang="de-DE" sz="3200" dirty="0" err="1" smtClean="0"/>
              <a:t>Let</a:t>
            </a:r>
            <a:r>
              <a:rPr lang="de-DE" sz="3200" dirty="0" smtClean="0"/>
              <a:t> </a:t>
            </a:r>
            <a:r>
              <a:rPr lang="de-DE" sz="3200" dirty="0"/>
              <a:t>a </a:t>
            </a:r>
            <a:r>
              <a:rPr lang="de-DE" sz="3200" dirty="0" err="1" smtClean="0"/>
              <a:t>quanta</a:t>
            </a:r>
            <a:r>
              <a:rPr lang="de-DE" sz="3200" dirty="0" smtClean="0"/>
              <a:t> </a:t>
            </a:r>
            <a:r>
              <a:rPr lang="de-DE" sz="3200" dirty="0" err="1"/>
              <a:t>be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time </a:t>
            </a:r>
            <a:r>
              <a:rPr lang="de-DE" sz="3200" dirty="0" err="1"/>
              <a:t>needed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transmit</a:t>
            </a:r>
            <a:r>
              <a:rPr lang="de-DE" sz="3200" dirty="0"/>
              <a:t> 512 </a:t>
            </a:r>
            <a:r>
              <a:rPr lang="de-DE" sz="3200" dirty="0" err="1"/>
              <a:t>bits</a:t>
            </a:r>
            <a:r>
              <a:rPr lang="de-DE" sz="3200" dirty="0"/>
              <a:t> at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current</a:t>
            </a:r>
            <a:r>
              <a:rPr lang="de-DE" sz="3200" dirty="0"/>
              <a:t> </a:t>
            </a:r>
            <a:r>
              <a:rPr lang="de-DE" sz="3200" dirty="0" err="1"/>
              <a:t>network</a:t>
            </a:r>
            <a:r>
              <a:rPr lang="de-DE" sz="3200" dirty="0"/>
              <a:t> </a:t>
            </a:r>
            <a:r>
              <a:rPr lang="de-DE" sz="3200" dirty="0" err="1"/>
              <a:t>speed</a:t>
            </a:r>
            <a:r>
              <a:rPr lang="de-DE" sz="3200" dirty="0"/>
              <a:t>. The PFC </a:t>
            </a:r>
            <a:r>
              <a:rPr lang="de-DE" sz="3200" dirty="0" err="1"/>
              <a:t>definition</a:t>
            </a:r>
            <a:r>
              <a:rPr lang="de-DE" sz="3200" dirty="0"/>
              <a:t> </a:t>
            </a:r>
            <a:r>
              <a:rPr lang="de-DE" sz="3200" dirty="0" err="1"/>
              <a:t>caps</a:t>
            </a:r>
            <a:r>
              <a:rPr lang="de-DE" sz="3200" dirty="0"/>
              <a:t> </a:t>
            </a:r>
            <a:r>
              <a:rPr lang="de-DE" sz="3200" dirty="0" err="1"/>
              <a:t>this</a:t>
            </a:r>
            <a:r>
              <a:rPr lang="de-DE" sz="3200" dirty="0"/>
              <a:t> time </a:t>
            </a:r>
            <a:r>
              <a:rPr lang="de-DE" sz="3200" dirty="0" err="1"/>
              <a:t>to</a:t>
            </a:r>
            <a:r>
              <a:rPr lang="de-DE" sz="3200" dirty="0"/>
              <a:t> 60 </a:t>
            </a:r>
            <a:r>
              <a:rPr lang="de-DE" sz="3200" dirty="0" err="1"/>
              <a:t>quanta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any</a:t>
            </a:r>
            <a:r>
              <a:rPr lang="de-DE" sz="3200" dirty="0"/>
              <a:t> </a:t>
            </a:r>
            <a:r>
              <a:rPr lang="de-DE" sz="3200" dirty="0" err="1" smtClean="0"/>
              <a:t>implementation</a:t>
            </a:r>
            <a:r>
              <a:rPr lang="de-DE" sz="3200" dirty="0" smtClean="0"/>
              <a:t>. </a:t>
            </a:r>
            <a:r>
              <a:rPr lang="en-US" sz="3200" dirty="0"/>
              <a:t>Hence we have </a:t>
            </a:r>
            <a:r>
              <a:rPr lang="en-US" sz="3200" dirty="0" err="1"/>
              <a:t>r</a:t>
            </a:r>
            <a:r>
              <a:rPr lang="en-US" sz="3200" baseline="-25000" dirty="0" err="1"/>
              <a:t>l</a:t>
            </a:r>
            <a:r>
              <a:rPr lang="en-US" sz="3200" dirty="0"/>
              <a:t> ∗ </a:t>
            </a:r>
            <a:r>
              <a:rPr lang="en-US" sz="3200" dirty="0" err="1"/>
              <a:t>t</a:t>
            </a:r>
            <a:r>
              <a:rPr lang="en-US" sz="3200" baseline="-25000" dirty="0" err="1"/>
              <a:t>pro</a:t>
            </a:r>
            <a:r>
              <a:rPr lang="en-US" sz="3200" dirty="0"/>
              <a:t> = 512 ∗ 60 = 30, 720 bits</a:t>
            </a:r>
            <a:r>
              <a:rPr lang="en-US" sz="3200" dirty="0" smtClean="0"/>
              <a:t>.</a:t>
            </a:r>
            <a:endParaRPr lang="de-DE" sz="3200" dirty="0" smtClean="0"/>
          </a:p>
          <a:p>
            <a:pPr marL="457200" indent="-457200">
              <a:buFont typeface="Arial" charset="0"/>
              <a:buChar char="•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9918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13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Calculation of PFC Headroom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7324" y="965810"/>
                <a:ext cx="11377351" cy="29238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3200" dirty="0" smtClean="0"/>
                  <a:t>In summary, </a:t>
                </a:r>
                <a:r>
                  <a:rPr lang="en-US" sz="3200" dirty="0"/>
                  <a:t>the per port per priority PFC headroom </a:t>
                </a:r>
                <a:r>
                  <a:rPr lang="en-US" sz="3200" b="1" dirty="0" err="1"/>
                  <a:t>b</a:t>
                </a:r>
                <a:r>
                  <a:rPr lang="en-US" sz="3200" b="1" baseline="-25000" dirty="0" err="1"/>
                  <a:t>hr</a:t>
                </a:r>
                <a:r>
                  <a:rPr lang="en-US" sz="3200" baseline="-25000" dirty="0"/>
                  <a:t> </a:t>
                </a:r>
                <a:r>
                  <a:rPr lang="en-US" sz="3200" dirty="0" smtClean="0"/>
                  <a:t>can </a:t>
                </a:r>
                <a:r>
                  <a:rPr lang="en-US" sz="3200" dirty="0"/>
                  <a:t>be expressed using the following </a:t>
                </a:r>
                <a:r>
                  <a:rPr lang="en-US" sz="3200" dirty="0" smtClean="0"/>
                  <a:t>equation:</a:t>
                </a:r>
              </a:p>
              <a:p>
                <a:r>
                  <a:rPr lang="en-US" sz="4000" dirty="0" smtClean="0"/>
                  <a:t>      </a:t>
                </a:r>
                <a:r>
                  <a:rPr lang="en-US" sz="4000" dirty="0" err="1" smtClean="0"/>
                  <a:t>b</a:t>
                </a:r>
                <a:r>
                  <a:rPr lang="en-US" sz="4000" baseline="-25000" dirty="0" err="1" smtClean="0"/>
                  <a:t>hr</a:t>
                </a:r>
                <a:r>
                  <a:rPr lang="en-US" sz="4000" dirty="0" smtClean="0"/>
                  <a:t> </a:t>
                </a:r>
                <a:r>
                  <a:rPr lang="en-US" sz="4000" dirty="0"/>
                  <a:t>= </a:t>
                </a:r>
                <a:r>
                  <a:rPr lang="en-US" sz="4000" dirty="0" err="1"/>
                  <a:t>r</a:t>
                </a:r>
                <a:r>
                  <a:rPr lang="en-US" sz="4000" baseline="-25000" dirty="0" err="1"/>
                  <a:t>l</a:t>
                </a:r>
                <a:r>
                  <a:rPr lang="en-US" sz="4000" dirty="0"/>
                  <a:t> </a:t>
                </a:r>
                <a:r>
                  <a:rPr lang="en-US" sz="4000" dirty="0" smtClean="0"/>
                  <a:t>(</a:t>
                </a:r>
                <a:r>
                  <a:rPr lang="en-US" sz="4000" dirty="0" err="1"/>
                  <a:t>t</a:t>
                </a:r>
                <a:r>
                  <a:rPr lang="en-US" sz="4000" baseline="-25000" dirty="0" err="1"/>
                  <a:t>snd</a:t>
                </a:r>
                <a:r>
                  <a:rPr lang="en-US" sz="4000" dirty="0"/>
                  <a:t> +</a:t>
                </a:r>
                <a:r>
                  <a:rPr lang="en-US" sz="4000" dirty="0" err="1"/>
                  <a:t>t</a:t>
                </a:r>
                <a:r>
                  <a:rPr lang="en-US" sz="4000" baseline="-25000" dirty="0" err="1"/>
                  <a:t>wire</a:t>
                </a:r>
                <a:r>
                  <a:rPr lang="en-US" sz="4000" dirty="0"/>
                  <a:t> +</a:t>
                </a:r>
                <a:r>
                  <a:rPr lang="en-US" sz="4000" dirty="0" err="1"/>
                  <a:t>t</a:t>
                </a:r>
                <a:r>
                  <a:rPr lang="en-US" sz="4000" baseline="-25000" dirty="0" err="1"/>
                  <a:t>rev</a:t>
                </a:r>
                <a:r>
                  <a:rPr lang="en-US" sz="4000" dirty="0"/>
                  <a:t> +</a:t>
                </a:r>
                <a:r>
                  <a:rPr lang="en-US" sz="4000" dirty="0" err="1"/>
                  <a:t>t</a:t>
                </a:r>
                <a:r>
                  <a:rPr lang="en-US" sz="4000" baseline="-25000" dirty="0" err="1"/>
                  <a:t>pro</a:t>
                </a:r>
                <a:r>
                  <a:rPr lang="en-US" sz="4000" dirty="0"/>
                  <a:t> +</a:t>
                </a:r>
                <a:r>
                  <a:rPr lang="en-US" sz="4000" dirty="0" err="1"/>
                  <a:t>t</a:t>
                </a:r>
                <a:r>
                  <a:rPr lang="en-US" sz="4000" baseline="-25000" dirty="0" err="1"/>
                  <a:t>stop</a:t>
                </a:r>
                <a:r>
                  <a:rPr lang="en-US" sz="4000" dirty="0"/>
                  <a:t> +</a:t>
                </a:r>
                <a:r>
                  <a:rPr lang="en-US" sz="4000" dirty="0" err="1"/>
                  <a:t>t</a:t>
                </a:r>
                <a:r>
                  <a:rPr lang="en-US" sz="4000" baseline="-25000" dirty="0" err="1"/>
                  <a:t>wire</a:t>
                </a:r>
                <a:r>
                  <a:rPr lang="en-US" sz="4000" dirty="0"/>
                  <a:t>) </a:t>
                </a:r>
                <a:endParaRPr lang="en-US" sz="4000" dirty="0" smtClean="0"/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= </a:t>
                </a:r>
                <a:r>
                  <a:rPr lang="en-US" sz="4000" dirty="0"/>
                  <a:t>2(</a:t>
                </a:r>
                <a:r>
                  <a:rPr lang="en-US" sz="4000" dirty="0" err="1"/>
                  <a:t>s</a:t>
                </a:r>
                <a:r>
                  <a:rPr lang="en-US" sz="4000" baseline="-25000" dirty="0" err="1"/>
                  <a:t>MTU</a:t>
                </a:r>
                <a:r>
                  <a:rPr lang="en-US" sz="4000" dirty="0"/>
                  <a:t> +</a:t>
                </a:r>
                <a:r>
                  <a:rPr lang="en-US" sz="4000" dirty="0" err="1"/>
                  <a:t>s</a:t>
                </a:r>
                <a:r>
                  <a:rPr lang="en-US" sz="4000" baseline="-25000" dirty="0" err="1"/>
                  <a:t>PFC</a:t>
                </a:r>
                <a:r>
                  <a:rPr lang="en-US" sz="4000" dirty="0"/>
                  <a:t> +</a:t>
                </a:r>
                <a:r>
                  <a:rPr lang="en-US" sz="4000" dirty="0" err="1" smtClean="0"/>
                  <a:t>r</a:t>
                </a:r>
                <a:r>
                  <a:rPr lang="en-US" sz="4000" baseline="-25000" dirty="0" err="1" smtClean="0"/>
                  <a:t>l</a:t>
                </a:r>
                <a:r>
                  <a:rPr lang="en-US" sz="4000" baseline="-25000" dirty="0" smtClean="0"/>
                  <a:t> </a:t>
                </a:r>
                <a:r>
                  <a:rPr lang="en-US" sz="4000" dirty="0" err="1" smtClean="0"/>
                  <a:t>t</a:t>
                </a:r>
                <a:r>
                  <a:rPr lang="en-US" sz="4000" baseline="-25000" dirty="0" err="1" smtClean="0"/>
                  <a:t>wire</a:t>
                </a:r>
                <a:r>
                  <a:rPr lang="en-US" sz="4000" dirty="0" smtClean="0"/>
                  <a:t>)+</a:t>
                </a:r>
                <a:r>
                  <a:rPr lang="en-US" sz="4000" dirty="0" err="1" smtClean="0"/>
                  <a:t>r</a:t>
                </a:r>
                <a:r>
                  <a:rPr lang="en-US" sz="4000" baseline="-25000" dirty="0" err="1" smtClean="0"/>
                  <a:t>l</a:t>
                </a:r>
                <a:r>
                  <a:rPr lang="en-US" sz="4000" dirty="0" smtClean="0"/>
                  <a:t> </a:t>
                </a:r>
                <a:r>
                  <a:rPr lang="en-US" sz="4000" dirty="0" err="1" smtClean="0"/>
                  <a:t>t</a:t>
                </a:r>
                <a:r>
                  <a:rPr lang="en-US" sz="4000" baseline="-25000" dirty="0" err="1" smtClean="0"/>
                  <a:t>pro</a:t>
                </a:r>
                <a:r>
                  <a:rPr lang="en-US" sz="4000" dirty="0" smtClean="0"/>
                  <a:t> 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= </a:t>
                </a:r>
                <a:r>
                  <a:rPr lang="en-US" sz="3600" dirty="0"/>
                  <a:t>21968 bytes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3600" dirty="0" smtClean="0"/>
                  <a:t> 22KB (when </a:t>
                </a:r>
                <a:r>
                  <a:rPr lang="en-US" sz="3600" dirty="0" err="1" smtClean="0"/>
                  <a:t>r</a:t>
                </a:r>
                <a:r>
                  <a:rPr lang="en-US" sz="3600" baseline="-25000" dirty="0" err="1" smtClean="0"/>
                  <a:t>l</a:t>
                </a:r>
                <a:r>
                  <a:rPr lang="en-US" sz="3600" dirty="0" smtClean="0"/>
                  <a:t> = 40Gbps)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4" y="965810"/>
                <a:ext cx="11377351" cy="2923877"/>
              </a:xfrm>
              <a:prstGeom prst="rect">
                <a:avLst/>
              </a:prstGeom>
              <a:blipFill rotWithShape="0">
                <a:blip r:embed="rId3"/>
                <a:stretch>
                  <a:fillRect l="-1233" t="-2708" b="-7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29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14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Calculation of PFC Headroom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7324" y="965810"/>
                <a:ext cx="11377351" cy="5447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3200" dirty="0" smtClean="0"/>
                  <a:t>In summary, </a:t>
                </a:r>
                <a:r>
                  <a:rPr lang="en-US" sz="3200" dirty="0"/>
                  <a:t>the per port per priority PFC headroom </a:t>
                </a:r>
                <a:r>
                  <a:rPr lang="en-US" sz="3200" b="1" dirty="0" err="1"/>
                  <a:t>b</a:t>
                </a:r>
                <a:r>
                  <a:rPr lang="en-US" sz="3200" b="1" baseline="-25000" dirty="0" err="1"/>
                  <a:t>hr</a:t>
                </a:r>
                <a:r>
                  <a:rPr lang="en-US" sz="3200" baseline="-25000" dirty="0"/>
                  <a:t> </a:t>
                </a:r>
                <a:r>
                  <a:rPr lang="en-US" sz="3200" dirty="0" smtClean="0"/>
                  <a:t>can </a:t>
                </a:r>
                <a:r>
                  <a:rPr lang="en-US" sz="3200" dirty="0"/>
                  <a:t>be expressed using the following </a:t>
                </a:r>
                <a:r>
                  <a:rPr lang="en-US" sz="3200" dirty="0" smtClean="0"/>
                  <a:t>equation:</a:t>
                </a:r>
              </a:p>
              <a:p>
                <a:r>
                  <a:rPr lang="en-US" sz="4000" dirty="0" smtClean="0"/>
                  <a:t>      </a:t>
                </a:r>
                <a:r>
                  <a:rPr lang="en-US" sz="4000" dirty="0" err="1" smtClean="0"/>
                  <a:t>b</a:t>
                </a:r>
                <a:r>
                  <a:rPr lang="en-US" sz="4000" baseline="-25000" dirty="0" err="1" smtClean="0"/>
                  <a:t>hr</a:t>
                </a:r>
                <a:r>
                  <a:rPr lang="en-US" sz="4000" dirty="0" smtClean="0"/>
                  <a:t> </a:t>
                </a:r>
                <a:r>
                  <a:rPr lang="en-US" sz="4000" dirty="0"/>
                  <a:t>= </a:t>
                </a:r>
                <a:r>
                  <a:rPr lang="en-US" sz="4000" dirty="0" err="1"/>
                  <a:t>r</a:t>
                </a:r>
                <a:r>
                  <a:rPr lang="en-US" sz="4000" baseline="-25000" dirty="0" err="1"/>
                  <a:t>l</a:t>
                </a:r>
                <a:r>
                  <a:rPr lang="en-US" sz="4000" dirty="0"/>
                  <a:t> </a:t>
                </a:r>
                <a:r>
                  <a:rPr lang="en-US" sz="4000" dirty="0" smtClean="0"/>
                  <a:t>(</a:t>
                </a:r>
                <a:r>
                  <a:rPr lang="en-US" sz="4000" dirty="0" err="1"/>
                  <a:t>t</a:t>
                </a:r>
                <a:r>
                  <a:rPr lang="en-US" sz="4000" baseline="-25000" dirty="0" err="1"/>
                  <a:t>snd</a:t>
                </a:r>
                <a:r>
                  <a:rPr lang="en-US" sz="4000" dirty="0"/>
                  <a:t> +</a:t>
                </a:r>
                <a:r>
                  <a:rPr lang="en-US" sz="4000" dirty="0" err="1"/>
                  <a:t>t</a:t>
                </a:r>
                <a:r>
                  <a:rPr lang="en-US" sz="4000" baseline="-25000" dirty="0" err="1"/>
                  <a:t>wire</a:t>
                </a:r>
                <a:r>
                  <a:rPr lang="en-US" sz="4000" dirty="0"/>
                  <a:t> +</a:t>
                </a:r>
                <a:r>
                  <a:rPr lang="en-US" sz="4000" dirty="0" err="1"/>
                  <a:t>t</a:t>
                </a:r>
                <a:r>
                  <a:rPr lang="en-US" sz="4000" baseline="-25000" dirty="0" err="1"/>
                  <a:t>rev</a:t>
                </a:r>
                <a:r>
                  <a:rPr lang="en-US" sz="4000" dirty="0"/>
                  <a:t> +</a:t>
                </a:r>
                <a:r>
                  <a:rPr lang="en-US" sz="4000" dirty="0" err="1"/>
                  <a:t>t</a:t>
                </a:r>
                <a:r>
                  <a:rPr lang="en-US" sz="4000" baseline="-25000" dirty="0" err="1"/>
                  <a:t>pro</a:t>
                </a:r>
                <a:r>
                  <a:rPr lang="en-US" sz="4000" dirty="0"/>
                  <a:t> +</a:t>
                </a:r>
                <a:r>
                  <a:rPr lang="en-US" sz="4000" dirty="0" err="1"/>
                  <a:t>t</a:t>
                </a:r>
                <a:r>
                  <a:rPr lang="en-US" sz="4000" baseline="-25000" dirty="0" err="1"/>
                  <a:t>stop</a:t>
                </a:r>
                <a:r>
                  <a:rPr lang="en-US" sz="4000" dirty="0"/>
                  <a:t> +</a:t>
                </a:r>
                <a:r>
                  <a:rPr lang="en-US" sz="4000" dirty="0" err="1"/>
                  <a:t>t</a:t>
                </a:r>
                <a:r>
                  <a:rPr lang="en-US" sz="4000" baseline="-25000" dirty="0" err="1"/>
                  <a:t>wire</a:t>
                </a:r>
                <a:r>
                  <a:rPr lang="en-US" sz="4000" dirty="0"/>
                  <a:t>) </a:t>
                </a:r>
                <a:endParaRPr lang="en-US" sz="4000" dirty="0" smtClean="0"/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= </a:t>
                </a:r>
                <a:r>
                  <a:rPr lang="en-US" sz="4000" dirty="0"/>
                  <a:t>2(</a:t>
                </a:r>
                <a:r>
                  <a:rPr lang="en-US" sz="4000" dirty="0" err="1"/>
                  <a:t>s</a:t>
                </a:r>
                <a:r>
                  <a:rPr lang="en-US" sz="4000" baseline="-25000" dirty="0" err="1"/>
                  <a:t>MTU</a:t>
                </a:r>
                <a:r>
                  <a:rPr lang="en-US" sz="4000" dirty="0"/>
                  <a:t> +</a:t>
                </a:r>
                <a:r>
                  <a:rPr lang="en-US" sz="4000" dirty="0" err="1"/>
                  <a:t>s</a:t>
                </a:r>
                <a:r>
                  <a:rPr lang="en-US" sz="4000" baseline="-25000" dirty="0" err="1"/>
                  <a:t>PFC</a:t>
                </a:r>
                <a:r>
                  <a:rPr lang="en-US" sz="4000" dirty="0"/>
                  <a:t> +</a:t>
                </a:r>
                <a:r>
                  <a:rPr lang="en-US" sz="4000" dirty="0" err="1" smtClean="0"/>
                  <a:t>r</a:t>
                </a:r>
                <a:r>
                  <a:rPr lang="en-US" sz="4000" baseline="-25000" dirty="0" err="1" smtClean="0"/>
                  <a:t>l</a:t>
                </a:r>
                <a:r>
                  <a:rPr lang="en-US" sz="4000" baseline="-25000" dirty="0" smtClean="0"/>
                  <a:t> </a:t>
                </a:r>
                <a:r>
                  <a:rPr lang="en-US" sz="4000" dirty="0" err="1" smtClean="0"/>
                  <a:t>t</a:t>
                </a:r>
                <a:r>
                  <a:rPr lang="en-US" sz="4000" baseline="-25000" dirty="0" err="1" smtClean="0"/>
                  <a:t>wire</a:t>
                </a:r>
                <a:r>
                  <a:rPr lang="en-US" sz="4000" dirty="0" smtClean="0"/>
                  <a:t>)+</a:t>
                </a:r>
                <a:r>
                  <a:rPr lang="en-US" sz="4000" dirty="0" err="1" smtClean="0"/>
                  <a:t>r</a:t>
                </a:r>
                <a:r>
                  <a:rPr lang="en-US" sz="4000" baseline="-25000" dirty="0" err="1" smtClean="0"/>
                  <a:t>l</a:t>
                </a:r>
                <a:r>
                  <a:rPr lang="en-US" sz="4000" dirty="0" smtClean="0"/>
                  <a:t> </a:t>
                </a:r>
                <a:r>
                  <a:rPr lang="en-US" sz="4000" dirty="0" err="1" smtClean="0"/>
                  <a:t>t</a:t>
                </a:r>
                <a:r>
                  <a:rPr lang="en-US" sz="4000" baseline="-25000" dirty="0" err="1" smtClean="0"/>
                  <a:t>pro</a:t>
                </a:r>
                <a:r>
                  <a:rPr lang="en-US" sz="4000" dirty="0" smtClean="0"/>
                  <a:t> 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= </a:t>
                </a:r>
                <a:r>
                  <a:rPr lang="en-US" sz="3600" dirty="0"/>
                  <a:t>21968 bytes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3600" dirty="0" smtClean="0"/>
                  <a:t> 22KB (when </a:t>
                </a:r>
                <a:r>
                  <a:rPr lang="en-US" sz="3600" dirty="0" err="1" smtClean="0"/>
                  <a:t>r</a:t>
                </a:r>
                <a:r>
                  <a:rPr lang="en-US" sz="3600" baseline="-25000" dirty="0" err="1" smtClean="0"/>
                  <a:t>l</a:t>
                </a:r>
                <a:r>
                  <a:rPr lang="en-US" sz="3600" dirty="0" smtClean="0"/>
                  <a:t> = 40Gbps)</a:t>
                </a:r>
              </a:p>
              <a:p>
                <a:endParaRPr lang="en-US" sz="3600" dirty="0" smtClean="0"/>
              </a:p>
              <a:p>
                <a:pPr marL="571500" indent="-571500">
                  <a:buFont typeface="Arial" charset="0"/>
                  <a:buChar char="•"/>
                </a:pPr>
                <a:r>
                  <a:rPr lang="en-US" sz="3200" dirty="0"/>
                  <a:t>For commodity switches like Arista 7050QX32 which has 32 full duplex 40Gbps ports, when supporting 8 priority classes, it requires about 32 ∗ 8 ∗ 22 =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5632KB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buffer as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the</a:t>
                </a:r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PFC headroom</a:t>
                </a:r>
                <a:r>
                  <a:rPr lang="en-US" sz="3200" dirty="0" smtClean="0"/>
                  <a:t>.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4" y="965810"/>
                <a:ext cx="11377351" cy="5447645"/>
              </a:xfrm>
              <a:prstGeom prst="rect">
                <a:avLst/>
              </a:prstGeom>
              <a:blipFill rotWithShape="0">
                <a:blip r:embed="rId3"/>
                <a:stretch>
                  <a:fillRect l="-1233" t="-1454" r="-107" b="-2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1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15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by The TTL-based Solution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482135" y="5831872"/>
            <a:ext cx="9248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Assuming at all source servers, initial TTL value of all packets are set to </a:t>
            </a:r>
            <a:r>
              <a:rPr lang="en-US" sz="2800" b="1" dirty="0" smtClean="0"/>
              <a:t>ttl</a:t>
            </a:r>
            <a:r>
              <a:rPr lang="en-US" sz="2800" b="1" baseline="-25000" dirty="0" smtClean="0"/>
              <a:t>0</a:t>
            </a:r>
            <a:r>
              <a:rPr lang="en-US" sz="2800" dirty="0" smtClean="0"/>
              <a:t> (a even number).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86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16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by The TTL-based Solution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15" name="Rectangle 114"/>
          <p:cNvSpPr/>
          <p:nvPr/>
        </p:nvSpPr>
        <p:spPr>
          <a:xfrm>
            <a:off x="2573866" y="4983348"/>
            <a:ext cx="9156385" cy="74290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92350" y="4808045"/>
            <a:ext cx="20556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-2k,</a:t>
            </a:r>
          </a:p>
          <a:p>
            <a:r>
              <a:rPr lang="en-US" sz="2800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even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861867" y="3867780"/>
            <a:ext cx="8548785" cy="832507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65137" y="3806979"/>
            <a:ext cx="234904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-1-2k,</a:t>
            </a:r>
          </a:p>
          <a:p>
            <a:r>
              <a:rPr lang="en-US" sz="2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odd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64413" y="2573953"/>
            <a:ext cx="24307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-2-2k, </a:t>
            </a:r>
          </a:p>
          <a:p>
            <a:r>
              <a:rPr lang="en-US" altLang="zh-CN" sz="2800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even</a:t>
            </a:r>
            <a:endParaRPr lang="en-US" sz="2800" baseline="-25000" dirty="0">
              <a:solidFill>
                <a:srgbClr val="00B05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1543" y="1182154"/>
            <a:ext cx="24307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-3-2k, 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odd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861867" y="2640176"/>
            <a:ext cx="8548785" cy="821663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876800" y="1286361"/>
            <a:ext cx="4792133" cy="745694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2482135" y="5831872"/>
            <a:ext cx="9248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Assuming at all source servers, initial TTL value of all packets are set to </a:t>
            </a:r>
            <a:r>
              <a:rPr lang="en-US" sz="2800" b="1" dirty="0" smtClean="0"/>
              <a:t>ttl</a:t>
            </a:r>
            <a:r>
              <a:rPr lang="en-US" sz="2800" b="1" baseline="-25000" dirty="0" smtClean="0"/>
              <a:t>0</a:t>
            </a:r>
            <a:r>
              <a:rPr lang="en-US" sz="2800" dirty="0" smtClean="0"/>
              <a:t> (a even number).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62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17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by The TTL-based Solution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15" name="Rectangle 114"/>
          <p:cNvSpPr/>
          <p:nvPr/>
        </p:nvSpPr>
        <p:spPr>
          <a:xfrm>
            <a:off x="2573866" y="4983348"/>
            <a:ext cx="9156385" cy="74290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92350" y="4808045"/>
            <a:ext cx="20556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-2k,</a:t>
            </a:r>
          </a:p>
          <a:p>
            <a:r>
              <a:rPr lang="en-US" sz="2800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even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861867" y="3867780"/>
            <a:ext cx="8548785" cy="832507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65137" y="3806979"/>
            <a:ext cx="234904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-1-2k,</a:t>
            </a:r>
          </a:p>
          <a:p>
            <a:r>
              <a:rPr lang="en-US" sz="2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odd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64413" y="2573953"/>
            <a:ext cx="24307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-2-2k, </a:t>
            </a:r>
          </a:p>
          <a:p>
            <a:r>
              <a:rPr lang="en-US" altLang="zh-CN" sz="2800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even</a:t>
            </a:r>
            <a:endParaRPr lang="en-US" sz="2800" baseline="-25000" dirty="0">
              <a:solidFill>
                <a:srgbClr val="00B05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1543" y="1182154"/>
            <a:ext cx="24307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-3-2k, 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odd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861867" y="2640176"/>
            <a:ext cx="8548785" cy="821663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876800" y="1286361"/>
            <a:ext cx="4792133" cy="745694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2482135" y="5831872"/>
            <a:ext cx="9248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Observation</a:t>
            </a:r>
            <a:r>
              <a:rPr lang="en-US" sz="2800" dirty="0" smtClean="0"/>
              <a:t>: switches at the same layer only need to support either all the even priority or all the odd priority.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50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18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by The TTL-based Solution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15" name="Rectangle 114"/>
          <p:cNvSpPr/>
          <p:nvPr/>
        </p:nvSpPr>
        <p:spPr>
          <a:xfrm>
            <a:off x="2573866" y="4983348"/>
            <a:ext cx="9156385" cy="74290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-61645" y="4808045"/>
            <a:ext cx="267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Priority: 0 2 4 </a:t>
            </a:r>
            <a:r>
              <a:rPr lang="en-US" altLang="zh-CN" sz="2800" dirty="0">
                <a:cs typeface="Times New Roman" panose="02020603050405020304" pitchFamily="18" charset="0"/>
              </a:rPr>
              <a:t>6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8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861867" y="3867780"/>
            <a:ext cx="8548785" cy="832507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-4917" y="3928208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Priority: 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1 3 5 7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-4917" y="2573953"/>
            <a:ext cx="214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cs typeface="Times New Roman" panose="02020603050405020304" pitchFamily="18" charset="0"/>
              </a:rPr>
              <a:t>Priority: 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solidFill>
                  <a:srgbClr val="7030A0"/>
                </a:solidFill>
                <a:cs typeface="Times New Roman" panose="02020603050405020304" pitchFamily="18" charset="0"/>
              </a:rPr>
              <a:t>4 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6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-5519" y="1182154"/>
            <a:ext cx="214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  <a:cs typeface="Times New Roman" panose="02020603050405020304" pitchFamily="18" charset="0"/>
              </a:rPr>
              <a:t>Priority: </a:t>
            </a:r>
            <a:r>
              <a:rPr lang="en-US" altLang="zh-CN" sz="280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1 3 5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861867" y="2640176"/>
            <a:ext cx="8548785" cy="821663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876800" y="1286361"/>
            <a:ext cx="4792133" cy="745694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2482135" y="5831872"/>
            <a:ext cx="9248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</a:t>
            </a:r>
            <a:r>
              <a:rPr lang="en-US" sz="2800" dirty="0" smtClean="0"/>
              <a:t>Arista 7050QX32 switch, the PFC headroom can be reduced to a half = </a:t>
            </a:r>
            <a:r>
              <a:rPr lang="en-US" sz="2800" dirty="0"/>
              <a:t>32 ∗ </a:t>
            </a:r>
            <a:r>
              <a:rPr lang="en-US" sz="2800" dirty="0" smtClean="0"/>
              <a:t>4 </a:t>
            </a:r>
            <a:r>
              <a:rPr lang="en-US" sz="2800" dirty="0"/>
              <a:t>∗ </a:t>
            </a:r>
            <a:r>
              <a:rPr lang="en-US" sz="2800" dirty="0" smtClean="0"/>
              <a:t>22 = 2816KB, </a:t>
            </a:r>
            <a:r>
              <a:rPr lang="en-US" sz="2800" b="1" dirty="0" smtClean="0">
                <a:solidFill>
                  <a:srgbClr val="FF0000"/>
                </a:solidFill>
              </a:rPr>
              <a:t>23%</a:t>
            </a:r>
            <a:r>
              <a:rPr lang="en-US" sz="2800" dirty="0" smtClean="0"/>
              <a:t> of </a:t>
            </a:r>
            <a:r>
              <a:rPr lang="en-US" sz="2800" b="1" dirty="0" smtClean="0">
                <a:solidFill>
                  <a:srgbClr val="FF0000"/>
                </a:solidFill>
              </a:rPr>
              <a:t>12MB</a:t>
            </a:r>
            <a:r>
              <a:rPr lang="en-US" sz="2800" dirty="0" smtClean="0"/>
              <a:t> buffer.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82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19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Per Flow Fairness Under TTL-based Solution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18278" y="10837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0837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46755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467554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46755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46755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376671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3766709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376670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376670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659470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659470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659470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659470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659470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659470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659470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659470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043288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04328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043287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04328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043286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043288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043287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043285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342443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342443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612016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342441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308581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612016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342442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342442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612012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342440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342440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612012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30" name="Freeform 29"/>
          <p:cNvSpPr/>
          <p:nvPr/>
        </p:nvSpPr>
        <p:spPr>
          <a:xfrm>
            <a:off x="2743200" y="1591573"/>
            <a:ext cx="6739466" cy="3268302"/>
          </a:xfrm>
          <a:custGeom>
            <a:avLst/>
            <a:gdLst>
              <a:gd name="connsiteX0" fmla="*/ 6739466 w 6739466"/>
              <a:gd name="connsiteY0" fmla="*/ 3268302 h 3268302"/>
              <a:gd name="connsiteX1" fmla="*/ 5469466 w 6739466"/>
              <a:gd name="connsiteY1" fmla="*/ 2370835 h 3268302"/>
              <a:gd name="connsiteX2" fmla="*/ 5452533 w 6739466"/>
              <a:gd name="connsiteY2" fmla="*/ 525102 h 3268302"/>
              <a:gd name="connsiteX3" fmla="*/ 3048000 w 6739466"/>
              <a:gd name="connsiteY3" fmla="*/ 168 h 3268302"/>
              <a:gd name="connsiteX4" fmla="*/ 660400 w 6739466"/>
              <a:gd name="connsiteY4" fmla="*/ 558968 h 3268302"/>
              <a:gd name="connsiteX5" fmla="*/ 558800 w 6739466"/>
              <a:gd name="connsiteY5" fmla="*/ 2540168 h 3268302"/>
              <a:gd name="connsiteX6" fmla="*/ 0 w 6739466"/>
              <a:gd name="connsiteY6" fmla="*/ 3031235 h 326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39466" h="3268302">
                <a:moveTo>
                  <a:pt x="6739466" y="3268302"/>
                </a:moveTo>
                <a:cubicBezTo>
                  <a:pt x="6211710" y="3048168"/>
                  <a:pt x="5683955" y="2828035"/>
                  <a:pt x="5469466" y="2370835"/>
                </a:cubicBezTo>
                <a:cubicBezTo>
                  <a:pt x="5254977" y="1913635"/>
                  <a:pt x="5856111" y="920213"/>
                  <a:pt x="5452533" y="525102"/>
                </a:cubicBezTo>
                <a:cubicBezTo>
                  <a:pt x="5048955" y="129991"/>
                  <a:pt x="3846689" y="-5476"/>
                  <a:pt x="3048000" y="168"/>
                </a:cubicBezTo>
                <a:cubicBezTo>
                  <a:pt x="2249311" y="5812"/>
                  <a:pt x="1075267" y="135635"/>
                  <a:pt x="660400" y="558968"/>
                </a:cubicBezTo>
                <a:cubicBezTo>
                  <a:pt x="245533" y="982301"/>
                  <a:pt x="668867" y="2128124"/>
                  <a:pt x="558800" y="2540168"/>
                </a:cubicBezTo>
                <a:cubicBezTo>
                  <a:pt x="448733" y="2952212"/>
                  <a:pt x="0" y="3031235"/>
                  <a:pt x="0" y="3031235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895600" y="3195996"/>
            <a:ext cx="3072324" cy="1731609"/>
          </a:xfrm>
          <a:custGeom>
            <a:avLst/>
            <a:gdLst>
              <a:gd name="connsiteX0" fmla="*/ 1998133 w 3072324"/>
              <a:gd name="connsiteY0" fmla="*/ 1663876 h 1731609"/>
              <a:gd name="connsiteX1" fmla="*/ 3031067 w 3072324"/>
              <a:gd name="connsiteY1" fmla="*/ 884943 h 1731609"/>
              <a:gd name="connsiteX2" fmla="*/ 745067 w 3072324"/>
              <a:gd name="connsiteY2" fmla="*/ 4409 h 1731609"/>
              <a:gd name="connsiteX3" fmla="*/ 643467 w 3072324"/>
              <a:gd name="connsiteY3" fmla="*/ 1274409 h 1731609"/>
              <a:gd name="connsiteX4" fmla="*/ 0 w 3072324"/>
              <a:gd name="connsiteY4" fmla="*/ 1731609 h 173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2324" h="1731609">
                <a:moveTo>
                  <a:pt x="1998133" y="1663876"/>
                </a:moveTo>
                <a:cubicBezTo>
                  <a:pt x="2619022" y="1412698"/>
                  <a:pt x="3239911" y="1161521"/>
                  <a:pt x="3031067" y="884943"/>
                </a:cubicBezTo>
                <a:cubicBezTo>
                  <a:pt x="2822223" y="608365"/>
                  <a:pt x="1143000" y="-60502"/>
                  <a:pt x="745067" y="4409"/>
                </a:cubicBezTo>
                <a:cubicBezTo>
                  <a:pt x="347134" y="69320"/>
                  <a:pt x="767645" y="986542"/>
                  <a:pt x="643467" y="1274409"/>
                </a:cubicBezTo>
                <a:cubicBezTo>
                  <a:pt x="519289" y="1562276"/>
                  <a:pt x="0" y="1731609"/>
                  <a:pt x="0" y="1731609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692400" y="2784727"/>
            <a:ext cx="4334933" cy="2075145"/>
          </a:xfrm>
          <a:custGeom>
            <a:avLst/>
            <a:gdLst>
              <a:gd name="connsiteX0" fmla="*/ 4334933 w 4334933"/>
              <a:gd name="connsiteY0" fmla="*/ 2041278 h 2075145"/>
              <a:gd name="connsiteX1" fmla="*/ 3437467 w 4334933"/>
              <a:gd name="connsiteY1" fmla="*/ 1380878 h 2075145"/>
              <a:gd name="connsiteX2" fmla="*/ 3352800 w 4334933"/>
              <a:gd name="connsiteY2" fmla="*/ 9278 h 2075145"/>
              <a:gd name="connsiteX3" fmla="*/ 914400 w 4334933"/>
              <a:gd name="connsiteY3" fmla="*/ 822078 h 2075145"/>
              <a:gd name="connsiteX4" fmla="*/ 795867 w 4334933"/>
              <a:gd name="connsiteY4" fmla="*/ 1651812 h 2075145"/>
              <a:gd name="connsiteX5" fmla="*/ 0 w 4334933"/>
              <a:gd name="connsiteY5" fmla="*/ 2075145 h 207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4933" h="2075145">
                <a:moveTo>
                  <a:pt x="4334933" y="2041278"/>
                </a:moveTo>
                <a:cubicBezTo>
                  <a:pt x="3968044" y="1880411"/>
                  <a:pt x="3601156" y="1719545"/>
                  <a:pt x="3437467" y="1380878"/>
                </a:cubicBezTo>
                <a:cubicBezTo>
                  <a:pt x="3273778" y="1042211"/>
                  <a:pt x="3773311" y="102411"/>
                  <a:pt x="3352800" y="9278"/>
                </a:cubicBezTo>
                <a:cubicBezTo>
                  <a:pt x="2932289" y="-83855"/>
                  <a:pt x="1340555" y="548322"/>
                  <a:pt x="914400" y="822078"/>
                </a:cubicBezTo>
                <a:cubicBezTo>
                  <a:pt x="488245" y="1095834"/>
                  <a:pt x="948267" y="1442967"/>
                  <a:pt x="795867" y="1651812"/>
                </a:cubicBezTo>
                <a:cubicBezTo>
                  <a:pt x="643467" y="1860656"/>
                  <a:pt x="0" y="2075145"/>
                  <a:pt x="0" y="2075145"/>
                </a:cubicBez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500330" y="5299974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H1</a:t>
            </a:r>
            <a:endParaRPr lang="en-US" sz="3200" dirty="0"/>
          </a:p>
        </p:txBody>
      </p:sp>
      <p:sp>
        <p:nvSpPr>
          <p:cNvPr id="67" name="Rectangle 66"/>
          <p:cNvSpPr/>
          <p:nvPr/>
        </p:nvSpPr>
        <p:spPr>
          <a:xfrm>
            <a:off x="5052866" y="5299973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H2</a:t>
            </a:r>
            <a:endParaRPr lang="en-US" sz="3200" dirty="0"/>
          </a:p>
        </p:txBody>
      </p:sp>
      <p:sp>
        <p:nvSpPr>
          <p:cNvPr id="68" name="Rectangle 67"/>
          <p:cNvSpPr/>
          <p:nvPr/>
        </p:nvSpPr>
        <p:spPr>
          <a:xfrm>
            <a:off x="6305379" y="5299973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H3</a:t>
            </a:r>
            <a:endParaRPr lang="en-US" sz="3200" dirty="0"/>
          </a:p>
        </p:txBody>
      </p:sp>
      <p:sp>
        <p:nvSpPr>
          <p:cNvPr id="71" name="Rectangle 70"/>
          <p:cNvSpPr/>
          <p:nvPr/>
        </p:nvSpPr>
        <p:spPr>
          <a:xfrm>
            <a:off x="8640831" y="5299973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H4</a:t>
            </a:r>
            <a:endParaRPr lang="en-US" sz="3200" dirty="0"/>
          </a:p>
        </p:txBody>
      </p:sp>
      <p:sp>
        <p:nvSpPr>
          <p:cNvPr id="73" name="Rectangle 72"/>
          <p:cNvSpPr/>
          <p:nvPr/>
        </p:nvSpPr>
        <p:spPr>
          <a:xfrm>
            <a:off x="9392015" y="1478736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2482135" y="5831872"/>
            <a:ext cx="9248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Three flows f1, f2 and f3 are from hosts H2, H3 and H4 to H1, respectively.</a:t>
            </a:r>
            <a:endParaRPr lang="en-US" sz="2800" dirty="0"/>
          </a:p>
        </p:txBody>
      </p:sp>
      <p:sp>
        <p:nvSpPr>
          <p:cNvPr id="76" name="Rectangle 75"/>
          <p:cNvSpPr/>
          <p:nvPr/>
        </p:nvSpPr>
        <p:spPr>
          <a:xfrm>
            <a:off x="4666854" y="3657050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f1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09923" y="3657050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rgbClr val="7030A0"/>
                </a:solidFill>
              </a:rPr>
              <a:t>f2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629473" y="3199330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f3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850900"/>
            <a:ext cx="107760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 smtClean="0"/>
              <a:t>Review: Switch Model for TTL-based Solution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Problems Caused by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he TTL-based Solution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PFC Headroom is Too Large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Per Flow Fairness Will be Violated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8552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Outline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2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20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Per Flow Fairness Under TTL-based Solution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18278" y="10837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0837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46755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467554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46755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46755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376671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3766709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376670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376670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659470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659470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659470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659470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659470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659470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659470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659470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043288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04328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043287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04328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043286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043288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043287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043285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342443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342443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612016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342441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308581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612016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342442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342442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612012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342440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342440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612012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30" name="Freeform 29"/>
          <p:cNvSpPr/>
          <p:nvPr/>
        </p:nvSpPr>
        <p:spPr>
          <a:xfrm>
            <a:off x="2743200" y="1591573"/>
            <a:ext cx="6739466" cy="3268302"/>
          </a:xfrm>
          <a:custGeom>
            <a:avLst/>
            <a:gdLst>
              <a:gd name="connsiteX0" fmla="*/ 6739466 w 6739466"/>
              <a:gd name="connsiteY0" fmla="*/ 3268302 h 3268302"/>
              <a:gd name="connsiteX1" fmla="*/ 5469466 w 6739466"/>
              <a:gd name="connsiteY1" fmla="*/ 2370835 h 3268302"/>
              <a:gd name="connsiteX2" fmla="*/ 5452533 w 6739466"/>
              <a:gd name="connsiteY2" fmla="*/ 525102 h 3268302"/>
              <a:gd name="connsiteX3" fmla="*/ 3048000 w 6739466"/>
              <a:gd name="connsiteY3" fmla="*/ 168 h 3268302"/>
              <a:gd name="connsiteX4" fmla="*/ 660400 w 6739466"/>
              <a:gd name="connsiteY4" fmla="*/ 558968 h 3268302"/>
              <a:gd name="connsiteX5" fmla="*/ 558800 w 6739466"/>
              <a:gd name="connsiteY5" fmla="*/ 2540168 h 3268302"/>
              <a:gd name="connsiteX6" fmla="*/ 0 w 6739466"/>
              <a:gd name="connsiteY6" fmla="*/ 3031235 h 326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39466" h="3268302">
                <a:moveTo>
                  <a:pt x="6739466" y="3268302"/>
                </a:moveTo>
                <a:cubicBezTo>
                  <a:pt x="6211710" y="3048168"/>
                  <a:pt x="5683955" y="2828035"/>
                  <a:pt x="5469466" y="2370835"/>
                </a:cubicBezTo>
                <a:cubicBezTo>
                  <a:pt x="5254977" y="1913635"/>
                  <a:pt x="5856111" y="920213"/>
                  <a:pt x="5452533" y="525102"/>
                </a:cubicBezTo>
                <a:cubicBezTo>
                  <a:pt x="5048955" y="129991"/>
                  <a:pt x="3846689" y="-5476"/>
                  <a:pt x="3048000" y="168"/>
                </a:cubicBezTo>
                <a:cubicBezTo>
                  <a:pt x="2249311" y="5812"/>
                  <a:pt x="1075267" y="135635"/>
                  <a:pt x="660400" y="558968"/>
                </a:cubicBezTo>
                <a:cubicBezTo>
                  <a:pt x="245533" y="982301"/>
                  <a:pt x="668867" y="2128124"/>
                  <a:pt x="558800" y="2540168"/>
                </a:cubicBezTo>
                <a:cubicBezTo>
                  <a:pt x="448733" y="2952212"/>
                  <a:pt x="0" y="3031235"/>
                  <a:pt x="0" y="3031235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895600" y="3195996"/>
            <a:ext cx="3072324" cy="1731609"/>
          </a:xfrm>
          <a:custGeom>
            <a:avLst/>
            <a:gdLst>
              <a:gd name="connsiteX0" fmla="*/ 1998133 w 3072324"/>
              <a:gd name="connsiteY0" fmla="*/ 1663876 h 1731609"/>
              <a:gd name="connsiteX1" fmla="*/ 3031067 w 3072324"/>
              <a:gd name="connsiteY1" fmla="*/ 884943 h 1731609"/>
              <a:gd name="connsiteX2" fmla="*/ 745067 w 3072324"/>
              <a:gd name="connsiteY2" fmla="*/ 4409 h 1731609"/>
              <a:gd name="connsiteX3" fmla="*/ 643467 w 3072324"/>
              <a:gd name="connsiteY3" fmla="*/ 1274409 h 1731609"/>
              <a:gd name="connsiteX4" fmla="*/ 0 w 3072324"/>
              <a:gd name="connsiteY4" fmla="*/ 1731609 h 173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2324" h="1731609">
                <a:moveTo>
                  <a:pt x="1998133" y="1663876"/>
                </a:moveTo>
                <a:cubicBezTo>
                  <a:pt x="2619022" y="1412698"/>
                  <a:pt x="3239911" y="1161521"/>
                  <a:pt x="3031067" y="884943"/>
                </a:cubicBezTo>
                <a:cubicBezTo>
                  <a:pt x="2822223" y="608365"/>
                  <a:pt x="1143000" y="-60502"/>
                  <a:pt x="745067" y="4409"/>
                </a:cubicBezTo>
                <a:cubicBezTo>
                  <a:pt x="347134" y="69320"/>
                  <a:pt x="767645" y="986542"/>
                  <a:pt x="643467" y="1274409"/>
                </a:cubicBezTo>
                <a:cubicBezTo>
                  <a:pt x="519289" y="1562276"/>
                  <a:pt x="0" y="1731609"/>
                  <a:pt x="0" y="1731609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692400" y="2784727"/>
            <a:ext cx="4334933" cy="2075145"/>
          </a:xfrm>
          <a:custGeom>
            <a:avLst/>
            <a:gdLst>
              <a:gd name="connsiteX0" fmla="*/ 4334933 w 4334933"/>
              <a:gd name="connsiteY0" fmla="*/ 2041278 h 2075145"/>
              <a:gd name="connsiteX1" fmla="*/ 3437467 w 4334933"/>
              <a:gd name="connsiteY1" fmla="*/ 1380878 h 2075145"/>
              <a:gd name="connsiteX2" fmla="*/ 3352800 w 4334933"/>
              <a:gd name="connsiteY2" fmla="*/ 9278 h 2075145"/>
              <a:gd name="connsiteX3" fmla="*/ 914400 w 4334933"/>
              <a:gd name="connsiteY3" fmla="*/ 822078 h 2075145"/>
              <a:gd name="connsiteX4" fmla="*/ 795867 w 4334933"/>
              <a:gd name="connsiteY4" fmla="*/ 1651812 h 2075145"/>
              <a:gd name="connsiteX5" fmla="*/ 0 w 4334933"/>
              <a:gd name="connsiteY5" fmla="*/ 2075145 h 207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4933" h="2075145">
                <a:moveTo>
                  <a:pt x="4334933" y="2041278"/>
                </a:moveTo>
                <a:cubicBezTo>
                  <a:pt x="3968044" y="1880411"/>
                  <a:pt x="3601156" y="1719545"/>
                  <a:pt x="3437467" y="1380878"/>
                </a:cubicBezTo>
                <a:cubicBezTo>
                  <a:pt x="3273778" y="1042211"/>
                  <a:pt x="3773311" y="102411"/>
                  <a:pt x="3352800" y="9278"/>
                </a:cubicBezTo>
                <a:cubicBezTo>
                  <a:pt x="2932289" y="-83855"/>
                  <a:pt x="1340555" y="548322"/>
                  <a:pt x="914400" y="822078"/>
                </a:cubicBezTo>
                <a:cubicBezTo>
                  <a:pt x="488245" y="1095834"/>
                  <a:pt x="948267" y="1442967"/>
                  <a:pt x="795867" y="1651812"/>
                </a:cubicBezTo>
                <a:cubicBezTo>
                  <a:pt x="643467" y="1860656"/>
                  <a:pt x="0" y="2075145"/>
                  <a:pt x="0" y="2075145"/>
                </a:cubicBez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500330" y="5299974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H1</a:t>
            </a:r>
            <a:endParaRPr lang="en-US" sz="3200" dirty="0"/>
          </a:p>
        </p:txBody>
      </p:sp>
      <p:sp>
        <p:nvSpPr>
          <p:cNvPr id="67" name="Rectangle 66"/>
          <p:cNvSpPr/>
          <p:nvPr/>
        </p:nvSpPr>
        <p:spPr>
          <a:xfrm>
            <a:off x="5052866" y="5299973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H2</a:t>
            </a:r>
            <a:endParaRPr lang="en-US" sz="3200" dirty="0"/>
          </a:p>
        </p:txBody>
      </p:sp>
      <p:sp>
        <p:nvSpPr>
          <p:cNvPr id="68" name="Rectangle 67"/>
          <p:cNvSpPr/>
          <p:nvPr/>
        </p:nvSpPr>
        <p:spPr>
          <a:xfrm>
            <a:off x="6305379" y="5299973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H3</a:t>
            </a:r>
            <a:endParaRPr lang="en-US" sz="3200" dirty="0"/>
          </a:p>
        </p:txBody>
      </p:sp>
      <p:sp>
        <p:nvSpPr>
          <p:cNvPr id="71" name="Rectangle 70"/>
          <p:cNvSpPr/>
          <p:nvPr/>
        </p:nvSpPr>
        <p:spPr>
          <a:xfrm>
            <a:off x="8640831" y="5299973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H4</a:t>
            </a:r>
            <a:endParaRPr lang="en-US" sz="3200" dirty="0"/>
          </a:p>
        </p:txBody>
      </p:sp>
      <p:sp>
        <p:nvSpPr>
          <p:cNvPr id="73" name="Rectangle 72"/>
          <p:cNvSpPr/>
          <p:nvPr/>
        </p:nvSpPr>
        <p:spPr>
          <a:xfrm>
            <a:off x="9392015" y="1478736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338667" y="5831872"/>
            <a:ext cx="11391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Without applying the TTL-based solution, there is only one queue. Ideally, each flow should share 1/3 bandwidth at the bottleneck link.</a:t>
            </a:r>
            <a:endParaRPr lang="en-US" sz="2800" dirty="0"/>
          </a:p>
        </p:txBody>
      </p:sp>
      <p:sp>
        <p:nvSpPr>
          <p:cNvPr id="76" name="Rectangle 75"/>
          <p:cNvSpPr/>
          <p:nvPr/>
        </p:nvSpPr>
        <p:spPr>
          <a:xfrm>
            <a:off x="4666854" y="3657050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rgbClr val="0070C0"/>
                </a:solidFill>
              </a:rPr>
              <a:t>f1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09923" y="3657050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rgbClr val="7030A0"/>
                </a:solidFill>
              </a:rPr>
              <a:t>f2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629473" y="3199330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f3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43241" y="3577511"/>
                <a:ext cx="2725426" cy="877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solidFill>
                      <a:srgbClr val="0070C0"/>
                    </a:solidFill>
                  </a:rPr>
                  <a:t>r</a:t>
                </a:r>
                <a:r>
                  <a:rPr lang="en-US" sz="3600" baseline="-25000" dirty="0" smtClean="0">
                    <a:solidFill>
                      <a:srgbClr val="0070C0"/>
                    </a:solidFill>
                  </a:rPr>
                  <a:t>f1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:r</a:t>
                </a:r>
                <a:r>
                  <a:rPr lang="en-US" sz="3600" baseline="-25000" dirty="0" smtClean="0">
                    <a:solidFill>
                      <a:srgbClr val="0070C0"/>
                    </a:solidFill>
                  </a:rPr>
                  <a:t>f2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:r</a:t>
                </a:r>
                <a:r>
                  <a:rPr lang="en-US" sz="3600" baseline="-25000" dirty="0" smtClean="0">
                    <a:solidFill>
                      <a:srgbClr val="0070C0"/>
                    </a:solidFill>
                  </a:rPr>
                  <a:t>f3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600" dirty="0" smtClean="0">
                    <a:solidFill>
                      <a:srgbClr val="0070C0"/>
                    </a:solidFill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600" dirty="0" smtClean="0">
                    <a:solidFill>
                      <a:srgbClr val="0070C0"/>
                    </a:solidFill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1" y="3577511"/>
                <a:ext cx="2725426" cy="877484"/>
              </a:xfrm>
              <a:prstGeom prst="rect">
                <a:avLst/>
              </a:prstGeom>
              <a:blipFill rotWithShape="0">
                <a:blip r:embed="rId3"/>
                <a:stretch>
                  <a:fillRect l="-671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1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21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Per Flow Fairness Under TTL-based Solution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18278" y="10837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0837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46755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467554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46755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46755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376671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3766709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376670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376670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659470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659470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659470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659470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659470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659470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659470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659470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043288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04328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043287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04328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043286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043288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043287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043285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342443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342443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612016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342441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308581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612016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342442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342442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612012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342440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342440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612012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30" name="Freeform 29"/>
          <p:cNvSpPr/>
          <p:nvPr/>
        </p:nvSpPr>
        <p:spPr>
          <a:xfrm>
            <a:off x="2743200" y="1591573"/>
            <a:ext cx="6739466" cy="3268302"/>
          </a:xfrm>
          <a:custGeom>
            <a:avLst/>
            <a:gdLst>
              <a:gd name="connsiteX0" fmla="*/ 6739466 w 6739466"/>
              <a:gd name="connsiteY0" fmla="*/ 3268302 h 3268302"/>
              <a:gd name="connsiteX1" fmla="*/ 5469466 w 6739466"/>
              <a:gd name="connsiteY1" fmla="*/ 2370835 h 3268302"/>
              <a:gd name="connsiteX2" fmla="*/ 5452533 w 6739466"/>
              <a:gd name="connsiteY2" fmla="*/ 525102 h 3268302"/>
              <a:gd name="connsiteX3" fmla="*/ 3048000 w 6739466"/>
              <a:gd name="connsiteY3" fmla="*/ 168 h 3268302"/>
              <a:gd name="connsiteX4" fmla="*/ 660400 w 6739466"/>
              <a:gd name="connsiteY4" fmla="*/ 558968 h 3268302"/>
              <a:gd name="connsiteX5" fmla="*/ 558800 w 6739466"/>
              <a:gd name="connsiteY5" fmla="*/ 2540168 h 3268302"/>
              <a:gd name="connsiteX6" fmla="*/ 0 w 6739466"/>
              <a:gd name="connsiteY6" fmla="*/ 3031235 h 326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39466" h="3268302">
                <a:moveTo>
                  <a:pt x="6739466" y="3268302"/>
                </a:moveTo>
                <a:cubicBezTo>
                  <a:pt x="6211710" y="3048168"/>
                  <a:pt x="5683955" y="2828035"/>
                  <a:pt x="5469466" y="2370835"/>
                </a:cubicBezTo>
                <a:cubicBezTo>
                  <a:pt x="5254977" y="1913635"/>
                  <a:pt x="5856111" y="920213"/>
                  <a:pt x="5452533" y="525102"/>
                </a:cubicBezTo>
                <a:cubicBezTo>
                  <a:pt x="5048955" y="129991"/>
                  <a:pt x="3846689" y="-5476"/>
                  <a:pt x="3048000" y="168"/>
                </a:cubicBezTo>
                <a:cubicBezTo>
                  <a:pt x="2249311" y="5812"/>
                  <a:pt x="1075267" y="135635"/>
                  <a:pt x="660400" y="558968"/>
                </a:cubicBezTo>
                <a:cubicBezTo>
                  <a:pt x="245533" y="982301"/>
                  <a:pt x="668867" y="2128124"/>
                  <a:pt x="558800" y="2540168"/>
                </a:cubicBezTo>
                <a:cubicBezTo>
                  <a:pt x="448733" y="2952212"/>
                  <a:pt x="0" y="3031235"/>
                  <a:pt x="0" y="3031235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895600" y="3195996"/>
            <a:ext cx="3072324" cy="1731609"/>
          </a:xfrm>
          <a:custGeom>
            <a:avLst/>
            <a:gdLst>
              <a:gd name="connsiteX0" fmla="*/ 1998133 w 3072324"/>
              <a:gd name="connsiteY0" fmla="*/ 1663876 h 1731609"/>
              <a:gd name="connsiteX1" fmla="*/ 3031067 w 3072324"/>
              <a:gd name="connsiteY1" fmla="*/ 884943 h 1731609"/>
              <a:gd name="connsiteX2" fmla="*/ 745067 w 3072324"/>
              <a:gd name="connsiteY2" fmla="*/ 4409 h 1731609"/>
              <a:gd name="connsiteX3" fmla="*/ 643467 w 3072324"/>
              <a:gd name="connsiteY3" fmla="*/ 1274409 h 1731609"/>
              <a:gd name="connsiteX4" fmla="*/ 0 w 3072324"/>
              <a:gd name="connsiteY4" fmla="*/ 1731609 h 173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2324" h="1731609">
                <a:moveTo>
                  <a:pt x="1998133" y="1663876"/>
                </a:moveTo>
                <a:cubicBezTo>
                  <a:pt x="2619022" y="1412698"/>
                  <a:pt x="3239911" y="1161521"/>
                  <a:pt x="3031067" y="884943"/>
                </a:cubicBezTo>
                <a:cubicBezTo>
                  <a:pt x="2822223" y="608365"/>
                  <a:pt x="1143000" y="-60502"/>
                  <a:pt x="745067" y="4409"/>
                </a:cubicBezTo>
                <a:cubicBezTo>
                  <a:pt x="347134" y="69320"/>
                  <a:pt x="767645" y="986542"/>
                  <a:pt x="643467" y="1274409"/>
                </a:cubicBezTo>
                <a:cubicBezTo>
                  <a:pt x="519289" y="1562276"/>
                  <a:pt x="0" y="1731609"/>
                  <a:pt x="0" y="1731609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692400" y="2784727"/>
            <a:ext cx="4334933" cy="2075145"/>
          </a:xfrm>
          <a:custGeom>
            <a:avLst/>
            <a:gdLst>
              <a:gd name="connsiteX0" fmla="*/ 4334933 w 4334933"/>
              <a:gd name="connsiteY0" fmla="*/ 2041278 h 2075145"/>
              <a:gd name="connsiteX1" fmla="*/ 3437467 w 4334933"/>
              <a:gd name="connsiteY1" fmla="*/ 1380878 h 2075145"/>
              <a:gd name="connsiteX2" fmla="*/ 3352800 w 4334933"/>
              <a:gd name="connsiteY2" fmla="*/ 9278 h 2075145"/>
              <a:gd name="connsiteX3" fmla="*/ 914400 w 4334933"/>
              <a:gd name="connsiteY3" fmla="*/ 822078 h 2075145"/>
              <a:gd name="connsiteX4" fmla="*/ 795867 w 4334933"/>
              <a:gd name="connsiteY4" fmla="*/ 1651812 h 2075145"/>
              <a:gd name="connsiteX5" fmla="*/ 0 w 4334933"/>
              <a:gd name="connsiteY5" fmla="*/ 2075145 h 207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4933" h="2075145">
                <a:moveTo>
                  <a:pt x="4334933" y="2041278"/>
                </a:moveTo>
                <a:cubicBezTo>
                  <a:pt x="3968044" y="1880411"/>
                  <a:pt x="3601156" y="1719545"/>
                  <a:pt x="3437467" y="1380878"/>
                </a:cubicBezTo>
                <a:cubicBezTo>
                  <a:pt x="3273778" y="1042211"/>
                  <a:pt x="3773311" y="102411"/>
                  <a:pt x="3352800" y="9278"/>
                </a:cubicBezTo>
                <a:cubicBezTo>
                  <a:pt x="2932289" y="-83855"/>
                  <a:pt x="1340555" y="548322"/>
                  <a:pt x="914400" y="822078"/>
                </a:cubicBezTo>
                <a:cubicBezTo>
                  <a:pt x="488245" y="1095834"/>
                  <a:pt x="948267" y="1442967"/>
                  <a:pt x="795867" y="1651812"/>
                </a:cubicBezTo>
                <a:cubicBezTo>
                  <a:pt x="643467" y="1860656"/>
                  <a:pt x="0" y="2075145"/>
                  <a:pt x="0" y="2075145"/>
                </a:cubicBez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500330" y="5299974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H1</a:t>
            </a:r>
            <a:endParaRPr lang="en-US" sz="3200" dirty="0"/>
          </a:p>
        </p:txBody>
      </p:sp>
      <p:sp>
        <p:nvSpPr>
          <p:cNvPr id="67" name="Rectangle 66"/>
          <p:cNvSpPr/>
          <p:nvPr/>
        </p:nvSpPr>
        <p:spPr>
          <a:xfrm>
            <a:off x="5052866" y="5299973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H2</a:t>
            </a:r>
            <a:endParaRPr lang="en-US" sz="3200" dirty="0"/>
          </a:p>
        </p:txBody>
      </p:sp>
      <p:sp>
        <p:nvSpPr>
          <p:cNvPr id="68" name="Rectangle 67"/>
          <p:cNvSpPr/>
          <p:nvPr/>
        </p:nvSpPr>
        <p:spPr>
          <a:xfrm>
            <a:off x="6305379" y="5299973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H3</a:t>
            </a:r>
            <a:endParaRPr lang="en-US" sz="3200" dirty="0"/>
          </a:p>
        </p:txBody>
      </p:sp>
      <p:sp>
        <p:nvSpPr>
          <p:cNvPr id="71" name="Rectangle 70"/>
          <p:cNvSpPr/>
          <p:nvPr/>
        </p:nvSpPr>
        <p:spPr>
          <a:xfrm>
            <a:off x="8640831" y="5299973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H4</a:t>
            </a:r>
            <a:endParaRPr lang="en-US" sz="3200" dirty="0"/>
          </a:p>
        </p:txBody>
      </p:sp>
      <p:sp>
        <p:nvSpPr>
          <p:cNvPr id="73" name="Rectangle 72"/>
          <p:cNvSpPr/>
          <p:nvPr/>
        </p:nvSpPr>
        <p:spPr>
          <a:xfrm>
            <a:off x="9392015" y="1478736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-10918" y="5831872"/>
            <a:ext cx="12202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With the TTL-based solution, f1 and f2 will share a common queue, while f3 will enter a different queue. This introduces flow unfairness among three flows.</a:t>
            </a:r>
            <a:endParaRPr lang="en-US" sz="2800" dirty="0"/>
          </a:p>
        </p:txBody>
      </p:sp>
      <p:sp>
        <p:nvSpPr>
          <p:cNvPr id="76" name="Rectangle 75"/>
          <p:cNvSpPr/>
          <p:nvPr/>
        </p:nvSpPr>
        <p:spPr>
          <a:xfrm>
            <a:off x="4666854" y="3657050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rgbClr val="0070C0"/>
                </a:solidFill>
              </a:rPr>
              <a:t>f1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09923" y="3657050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rgbClr val="7030A0"/>
                </a:solidFill>
              </a:rPr>
              <a:t>f2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629473" y="3199330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f3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-10919" y="3516099"/>
                <a:ext cx="2725426" cy="874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solidFill>
                      <a:srgbClr val="0070C0"/>
                    </a:solidFill>
                  </a:rPr>
                  <a:t>r</a:t>
                </a:r>
                <a:r>
                  <a:rPr lang="en-US" sz="3600" baseline="-25000" dirty="0" smtClean="0">
                    <a:solidFill>
                      <a:srgbClr val="0070C0"/>
                    </a:solidFill>
                  </a:rPr>
                  <a:t>f1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:r</a:t>
                </a:r>
                <a:r>
                  <a:rPr lang="en-US" sz="3600" baseline="-25000" dirty="0" smtClean="0">
                    <a:solidFill>
                      <a:srgbClr val="0070C0"/>
                    </a:solidFill>
                  </a:rPr>
                  <a:t>f2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:r</a:t>
                </a:r>
                <a:r>
                  <a:rPr lang="en-US" sz="3600" baseline="-25000" dirty="0" smtClean="0">
                    <a:solidFill>
                      <a:srgbClr val="0070C0"/>
                    </a:solidFill>
                  </a:rPr>
                  <a:t>f3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600" dirty="0" smtClean="0">
                    <a:solidFill>
                      <a:srgbClr val="0070C0"/>
                    </a:solidFill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600" dirty="0" smtClean="0">
                    <a:solidFill>
                      <a:srgbClr val="0070C0"/>
                    </a:solidFill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919" y="3516099"/>
                <a:ext cx="2725426" cy="874663"/>
              </a:xfrm>
              <a:prstGeom prst="rect">
                <a:avLst/>
              </a:prstGeom>
              <a:blipFill rotWithShape="0">
                <a:blip r:embed="rId3"/>
                <a:stretch>
                  <a:fillRect l="-6711" b="-13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77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963139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switch </a:t>
            </a:r>
            <a:r>
              <a:rPr lang="en-US" sz="2800" dirty="0"/>
              <a:t>model consists of five elements: </a:t>
            </a:r>
            <a:r>
              <a:rPr lang="en-US" sz="2800" b="1" dirty="0"/>
              <a:t>switch port</a:t>
            </a:r>
            <a:r>
              <a:rPr lang="en-US" sz="2800" dirty="0"/>
              <a:t>, </a:t>
            </a:r>
            <a:r>
              <a:rPr lang="en-US" sz="2800" b="1" dirty="0"/>
              <a:t>forwarding engine</a:t>
            </a:r>
            <a:r>
              <a:rPr lang="en-US" sz="2800" dirty="0"/>
              <a:t>, </a:t>
            </a:r>
            <a:r>
              <a:rPr lang="en-US" sz="2800" b="1" dirty="0"/>
              <a:t>PFC engine</a:t>
            </a:r>
            <a:r>
              <a:rPr lang="en-US" sz="2800" dirty="0"/>
              <a:t>, </a:t>
            </a:r>
            <a:r>
              <a:rPr lang="en-US" sz="2800" b="1" dirty="0"/>
              <a:t>crossbar</a:t>
            </a:r>
            <a:r>
              <a:rPr lang="en-US" sz="2800" dirty="0"/>
              <a:t> and </a:t>
            </a:r>
            <a:r>
              <a:rPr lang="en-US" sz="2800" b="1" dirty="0"/>
              <a:t>switch buffer</a:t>
            </a:r>
            <a:r>
              <a:rPr lang="en-US" sz="2800" dirty="0"/>
              <a:t>. 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Review: Switch Model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89" y="1863444"/>
            <a:ext cx="6440823" cy="499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3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850900"/>
            <a:ext cx="107760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 smtClean="0">
                <a:solidFill>
                  <a:schemeClr val="bg1">
                    <a:lumMod val="75000"/>
                  </a:schemeClr>
                </a:solidFill>
              </a:rPr>
              <a:t>Review: Switch Model for TTL-based Solution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Problems Caused by </a:t>
            </a:r>
            <a:r>
              <a:rPr lang="en-US" sz="3200" dirty="0"/>
              <a:t>T</a:t>
            </a:r>
            <a:r>
              <a:rPr lang="en-US" sz="3200" dirty="0" smtClean="0"/>
              <a:t>he TTL-based Solution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 smtClean="0"/>
              <a:t>PFC Headroom is Too Large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 smtClean="0"/>
              <a:t>Per Flow Fairness Will be Violated</a:t>
            </a:r>
            <a:endParaRPr lang="en-US" sz="32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8552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Outline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5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Calculation of PFC Headroom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27200" y="4081346"/>
            <a:ext cx="1612900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43900" y="4081346"/>
            <a:ext cx="1612900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7324" y="1067408"/>
            <a:ext cx="113773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3200" dirty="0" smtClean="0"/>
              <a:t> </a:t>
            </a:r>
            <a:r>
              <a:rPr lang="en-US" sz="3200" b="1" dirty="0" smtClean="0"/>
              <a:t>The time to send a PAUSE message at the receiver side</a:t>
            </a:r>
            <a:r>
              <a:rPr lang="en-US" sz="3200" dirty="0" smtClean="0"/>
              <a:t> (denoted as </a:t>
            </a:r>
            <a:r>
              <a:rPr lang="en-US" sz="3200" b="1" dirty="0" err="1" smtClean="0"/>
              <a:t>t</a:t>
            </a:r>
            <a:r>
              <a:rPr lang="en-US" sz="3200" b="1" baseline="-25000" dirty="0" err="1" smtClean="0"/>
              <a:t>snd</a:t>
            </a:r>
            <a:r>
              <a:rPr lang="en-US" sz="3200" dirty="0" smtClean="0"/>
              <a:t>): in the worst case, the receiver generates a PAUSE frame right when the first bit of a maximum-size packet.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3143869" y="4585080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47669" y="4585080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35468" y="4585080"/>
            <a:ext cx="196231" cy="25323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906451" y="4585080"/>
            <a:ext cx="121480" cy="25323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3"/>
            <a:endCxn id="10" idx="1"/>
          </p:cNvCxnSpPr>
          <p:nvPr/>
        </p:nvCxnSpPr>
        <p:spPr>
          <a:xfrm>
            <a:off x="3536331" y="4711700"/>
            <a:ext cx="46113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45000" y="5296829"/>
            <a:ext cx="1377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</a:t>
            </a:r>
            <a:r>
              <a:rPr lang="en-US" sz="3200" b="1" smtClean="0"/>
              <a:t>ender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8337011" y="5296828"/>
            <a:ext cx="1638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Receiver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3846185" y="3303347"/>
            <a:ext cx="37953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/>
              <a:t>t</a:t>
            </a:r>
            <a:r>
              <a:rPr lang="en-US" sz="3600" b="1" baseline="-25000" dirty="0" err="1" smtClean="0"/>
              <a:t>snd</a:t>
            </a:r>
            <a:r>
              <a:rPr lang="en-US" sz="3600" b="1" dirty="0" smtClean="0"/>
              <a:t>=</a:t>
            </a:r>
            <a:r>
              <a:rPr lang="en-US" sz="3600" dirty="0"/>
              <a:t> (</a:t>
            </a:r>
            <a:r>
              <a:rPr lang="en-US" sz="3600" dirty="0" err="1"/>
              <a:t>s</a:t>
            </a:r>
            <a:r>
              <a:rPr lang="en-US" sz="3600" baseline="-25000" dirty="0" err="1"/>
              <a:t>MTU</a:t>
            </a:r>
            <a:r>
              <a:rPr lang="en-US" sz="3600" dirty="0"/>
              <a:t> + </a:t>
            </a:r>
            <a:r>
              <a:rPr lang="en-US" sz="3600" dirty="0" err="1"/>
              <a:t>s</a:t>
            </a:r>
            <a:r>
              <a:rPr lang="en-US" sz="3600" baseline="-25000" dirty="0" err="1"/>
              <a:t>PFC</a:t>
            </a:r>
            <a:r>
              <a:rPr lang="en-US" sz="3600" dirty="0"/>
              <a:t>)/</a:t>
            </a:r>
            <a:r>
              <a:rPr lang="en-US" sz="3600" dirty="0" err="1"/>
              <a:t>r</a:t>
            </a:r>
            <a:r>
              <a:rPr lang="en-US" sz="3600" baseline="-25000" dirty="0" err="1"/>
              <a:t>l</a:t>
            </a:r>
            <a:r>
              <a:rPr lang="en-US" sz="3600" dirty="0"/>
              <a:t>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01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6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Calculation of PFC Headroom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27200" y="4081346"/>
            <a:ext cx="1612900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43900" y="4081346"/>
            <a:ext cx="1612900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7324" y="1067408"/>
            <a:ext cx="1137735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2. </a:t>
            </a:r>
            <a:r>
              <a:rPr lang="en-US" sz="3200" b="1" dirty="0" smtClean="0"/>
              <a:t>The </a:t>
            </a:r>
            <a:r>
              <a:rPr lang="en-US" sz="3200" b="1" dirty="0"/>
              <a:t>time for the PAUSE message to propagate from the receiver to the sender over the network link </a:t>
            </a:r>
            <a:r>
              <a:rPr lang="en-US" sz="3200" dirty="0"/>
              <a:t>(de- noted as </a:t>
            </a:r>
            <a:r>
              <a:rPr lang="en-US" sz="3200" b="1" dirty="0" err="1" smtClean="0"/>
              <a:t>t</a:t>
            </a:r>
            <a:r>
              <a:rPr lang="en-US" sz="3200" b="1" baseline="-25000" dirty="0" err="1" smtClean="0"/>
              <a:t>wire</a:t>
            </a:r>
            <a:r>
              <a:rPr lang="en-US" sz="3200" dirty="0" smtClean="0"/>
              <a:t>):</a:t>
            </a:r>
            <a:r>
              <a:rPr lang="en-US" sz="3200" b="1" dirty="0" smtClean="0"/>
              <a:t> </a:t>
            </a:r>
            <a:r>
              <a:rPr lang="en-US" sz="3200" dirty="0" smtClean="0"/>
              <a:t>the value </a:t>
            </a:r>
            <a:r>
              <a:rPr lang="en-US" sz="3200" b="1" dirty="0" smtClean="0"/>
              <a:t>of </a:t>
            </a:r>
            <a:r>
              <a:rPr lang="en-US" sz="3200" b="1" dirty="0" err="1"/>
              <a:t>t</a:t>
            </a:r>
            <a:r>
              <a:rPr lang="en-US" sz="3200" b="1" baseline="-25000" dirty="0" err="1"/>
              <a:t>wire</a:t>
            </a:r>
            <a:r>
              <a:rPr lang="en-US" sz="3200" b="1" baseline="-25000" dirty="0"/>
              <a:t> </a:t>
            </a:r>
            <a:r>
              <a:rPr lang="en-US" sz="3200" dirty="0" smtClean="0"/>
              <a:t>is </a:t>
            </a:r>
            <a:r>
              <a:rPr lang="en-US" sz="3200" dirty="0"/>
              <a:t>related to the </a:t>
            </a:r>
            <a:r>
              <a:rPr lang="en-US" sz="3200" dirty="0" err="1"/>
              <a:t>materia</a:t>
            </a:r>
            <a:r>
              <a:rPr lang="en-US" sz="3200" dirty="0"/>
              <a:t> and the length of the network links in use.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143869" y="4585080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47669" y="4585080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61881" y="4313747"/>
            <a:ext cx="196231" cy="25323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88218" y="5118235"/>
            <a:ext cx="121480" cy="25323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3"/>
            <a:endCxn id="10" idx="1"/>
          </p:cNvCxnSpPr>
          <p:nvPr/>
        </p:nvCxnSpPr>
        <p:spPr>
          <a:xfrm>
            <a:off x="3536331" y="4711700"/>
            <a:ext cx="46113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45000" y="5296829"/>
            <a:ext cx="1377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</a:t>
            </a:r>
            <a:r>
              <a:rPr lang="en-US" sz="3200" b="1" smtClean="0"/>
              <a:t>ender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8337011" y="5296828"/>
            <a:ext cx="1638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Receiver</a:t>
            </a:r>
            <a:endParaRPr lang="en-US" sz="3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36331" y="4982635"/>
            <a:ext cx="4611338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31956" y="4313747"/>
            <a:ext cx="196231" cy="25323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55207" y="4313747"/>
            <a:ext cx="196231" cy="25323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7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Calculation of PFC Headroom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27200" y="4081346"/>
            <a:ext cx="1612900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43900" y="4081346"/>
            <a:ext cx="1612900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7324" y="1067408"/>
            <a:ext cx="113773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3. </a:t>
            </a:r>
            <a:r>
              <a:rPr lang="en-US" sz="3200" b="1" dirty="0"/>
              <a:t>The time to receive a PAUSE message at the sender </a:t>
            </a:r>
            <a:r>
              <a:rPr lang="en-US" sz="3200" b="1" dirty="0" smtClean="0"/>
              <a:t>side</a:t>
            </a:r>
            <a:r>
              <a:rPr lang="en-US" sz="3200" dirty="0" smtClean="0"/>
              <a:t>(denoted as </a:t>
            </a:r>
            <a:r>
              <a:rPr lang="en-US" sz="3200" b="1" dirty="0" err="1" smtClean="0"/>
              <a:t>t</a:t>
            </a:r>
            <a:r>
              <a:rPr lang="en-US" sz="3200" b="1" baseline="-25000" dirty="0" err="1" smtClean="0"/>
              <a:t>rev</a:t>
            </a:r>
            <a:r>
              <a:rPr lang="en-US" sz="3200" dirty="0" smtClean="0"/>
              <a:t>).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3143869" y="4585080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47669" y="4585080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73706" y="4585081"/>
            <a:ext cx="121480" cy="25323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3"/>
            <a:endCxn id="10" idx="1"/>
          </p:cNvCxnSpPr>
          <p:nvPr/>
        </p:nvCxnSpPr>
        <p:spPr>
          <a:xfrm>
            <a:off x="3536331" y="4711700"/>
            <a:ext cx="46113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45000" y="5296829"/>
            <a:ext cx="1377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</a:t>
            </a:r>
            <a:r>
              <a:rPr lang="en-US" sz="3200" b="1" smtClean="0"/>
              <a:t>ender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8337011" y="5296828"/>
            <a:ext cx="1638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Receiver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4605471" y="2786176"/>
            <a:ext cx="2239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/>
              <a:t>t</a:t>
            </a:r>
            <a:r>
              <a:rPr lang="en-US" sz="3600" b="1" baseline="-25000" dirty="0" err="1" smtClean="0"/>
              <a:t>rev</a:t>
            </a:r>
            <a:r>
              <a:rPr lang="en-US" sz="3600" b="1" dirty="0" smtClean="0"/>
              <a:t>=</a:t>
            </a:r>
            <a:r>
              <a:rPr lang="en-US" sz="3600" dirty="0" smtClean="0"/>
              <a:t> </a:t>
            </a:r>
            <a:r>
              <a:rPr lang="en-US" sz="3600" dirty="0" err="1" smtClean="0"/>
              <a:t>s</a:t>
            </a:r>
            <a:r>
              <a:rPr lang="en-US" sz="3600" baseline="-25000" dirty="0" err="1" smtClean="0"/>
              <a:t>PFC</a:t>
            </a:r>
            <a:r>
              <a:rPr lang="en-US" sz="3600" dirty="0" smtClean="0"/>
              <a:t>/</a:t>
            </a:r>
            <a:r>
              <a:rPr lang="en-US" sz="3600" dirty="0" err="1" smtClean="0"/>
              <a:t>r</a:t>
            </a:r>
            <a:r>
              <a:rPr lang="en-US" sz="3600" baseline="-25000" dirty="0" err="1" smtClean="0"/>
              <a:t>l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189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8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Calculation of PFC Headroom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27200" y="4081346"/>
            <a:ext cx="1612900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43900" y="4081346"/>
            <a:ext cx="1612900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7324" y="1067408"/>
            <a:ext cx="113773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4</a:t>
            </a:r>
            <a:r>
              <a:rPr lang="en-US" sz="3200" dirty="0" smtClean="0"/>
              <a:t>. </a:t>
            </a:r>
            <a:r>
              <a:rPr lang="en-US" sz="3200" b="1" dirty="0"/>
              <a:t>The time to process a PAUSE message at the sender side</a:t>
            </a:r>
            <a:r>
              <a:rPr lang="en-US" sz="3200" dirty="0"/>
              <a:t> </a:t>
            </a:r>
          </a:p>
          <a:p>
            <a:r>
              <a:rPr lang="en-US" sz="3200" dirty="0" smtClean="0"/>
              <a:t>(denoted as </a:t>
            </a:r>
            <a:r>
              <a:rPr lang="en-US" sz="3200" b="1" dirty="0" err="1" smtClean="0"/>
              <a:t>t</a:t>
            </a:r>
            <a:r>
              <a:rPr lang="en-US" sz="3200" b="1" baseline="-25000" dirty="0" err="1" smtClean="0"/>
              <a:t>pro</a:t>
            </a:r>
            <a:r>
              <a:rPr lang="en-US" sz="3200" dirty="0" smtClean="0"/>
              <a:t>): </a:t>
            </a:r>
            <a:r>
              <a:rPr lang="en-US" sz="3200" dirty="0"/>
              <a:t>the value </a:t>
            </a:r>
            <a:r>
              <a:rPr lang="en-US" sz="3200" b="1" dirty="0"/>
              <a:t>of </a:t>
            </a:r>
            <a:r>
              <a:rPr lang="en-US" sz="3200" b="1" dirty="0" err="1" smtClean="0"/>
              <a:t>t</a:t>
            </a:r>
            <a:r>
              <a:rPr lang="en-US" sz="3200" b="1" baseline="-25000" dirty="0" err="1" smtClean="0"/>
              <a:t>pro</a:t>
            </a:r>
            <a:r>
              <a:rPr lang="en-US" sz="3200" b="1" baseline="-25000" dirty="0" smtClean="0"/>
              <a:t> </a:t>
            </a:r>
            <a:r>
              <a:rPr lang="en-US" sz="3200" dirty="0" smtClean="0"/>
              <a:t>is</a:t>
            </a:r>
            <a:r>
              <a:rPr lang="en-US" sz="3200" b="1" baseline="-25000" dirty="0" smtClean="0"/>
              <a:t> </a:t>
            </a:r>
            <a:r>
              <a:rPr lang="en-US" sz="3200" dirty="0" smtClean="0"/>
              <a:t>implementation-dependent. 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3143869" y="4585080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47669" y="4585080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4107" y="4585081"/>
            <a:ext cx="121480" cy="25323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3"/>
            <a:endCxn id="10" idx="1"/>
          </p:cNvCxnSpPr>
          <p:nvPr/>
        </p:nvCxnSpPr>
        <p:spPr>
          <a:xfrm>
            <a:off x="3536331" y="4711700"/>
            <a:ext cx="46113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45000" y="5296829"/>
            <a:ext cx="1377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</a:t>
            </a:r>
            <a:r>
              <a:rPr lang="en-US" sz="3200" b="1" smtClean="0"/>
              <a:t>ender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8337011" y="5296828"/>
            <a:ext cx="1638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Receiver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53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9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Calculation of PFC Headroom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27200" y="4081346"/>
            <a:ext cx="1612900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43900" y="4081346"/>
            <a:ext cx="1612900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7324" y="1067408"/>
            <a:ext cx="1137735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5. </a:t>
            </a:r>
            <a:r>
              <a:rPr lang="en-US" sz="3200" b="1" dirty="0"/>
              <a:t>The time to stop packet transmission at the sender side </a:t>
            </a:r>
            <a:r>
              <a:rPr lang="en-US" sz="3200" dirty="0"/>
              <a:t>(denoted as </a:t>
            </a:r>
            <a:r>
              <a:rPr lang="en-US" sz="3200" b="1" dirty="0" err="1"/>
              <a:t>t</a:t>
            </a:r>
            <a:r>
              <a:rPr lang="en-US" sz="3200" b="1" baseline="-25000" dirty="0" err="1"/>
              <a:t>stop</a:t>
            </a:r>
            <a:r>
              <a:rPr lang="en-US" sz="3200" dirty="0" smtClean="0"/>
              <a:t>): </a:t>
            </a:r>
            <a:r>
              <a:rPr lang="en-US" sz="3200" dirty="0"/>
              <a:t>In the worst case, the sender will have completed the pro- </a:t>
            </a:r>
            <a:r>
              <a:rPr lang="en-US" sz="3200" dirty="0" err="1"/>
              <a:t>cess</a:t>
            </a:r>
            <a:r>
              <a:rPr lang="en-US" sz="3200" dirty="0"/>
              <a:t> of the PAUSE message just when the first bit of a maximum-size packet has started engaging the packet transmission.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143869" y="4585080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47669" y="4585080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3"/>
            <a:endCxn id="10" idx="1"/>
          </p:cNvCxnSpPr>
          <p:nvPr/>
        </p:nvCxnSpPr>
        <p:spPr>
          <a:xfrm>
            <a:off x="3536331" y="4711700"/>
            <a:ext cx="46113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45000" y="5296829"/>
            <a:ext cx="1377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</a:t>
            </a:r>
            <a:r>
              <a:rPr lang="en-US" sz="3200" b="1" smtClean="0"/>
              <a:t>ender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8337011" y="5296828"/>
            <a:ext cx="1638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Receiver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3583647" y="4585080"/>
            <a:ext cx="196231" cy="25323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08937" y="3310079"/>
            <a:ext cx="2538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/>
              <a:t>t</a:t>
            </a:r>
            <a:r>
              <a:rPr lang="en-US" sz="3600" b="1" baseline="-25000" dirty="0" err="1" smtClean="0"/>
              <a:t>stop</a:t>
            </a:r>
            <a:r>
              <a:rPr lang="en-US" sz="3600" b="1" dirty="0" smtClean="0"/>
              <a:t>=</a:t>
            </a:r>
            <a:r>
              <a:rPr lang="en-US" sz="3600" dirty="0" smtClean="0"/>
              <a:t> </a:t>
            </a:r>
            <a:r>
              <a:rPr lang="en-US" sz="3600" dirty="0" err="1" smtClean="0"/>
              <a:t>s</a:t>
            </a:r>
            <a:r>
              <a:rPr lang="en-US" sz="3600" baseline="-25000" dirty="0" err="1" smtClean="0"/>
              <a:t>MTU</a:t>
            </a:r>
            <a:r>
              <a:rPr lang="en-US" sz="3600" dirty="0" smtClean="0"/>
              <a:t>/</a:t>
            </a:r>
            <a:r>
              <a:rPr lang="en-US" sz="3600" dirty="0" err="1" smtClean="0"/>
              <a:t>r</a:t>
            </a:r>
            <a:r>
              <a:rPr lang="en-US" sz="3600" baseline="-25000" dirty="0" err="1" smtClean="0"/>
              <a:t>l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679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16809</TotalTime>
  <Words>1084</Words>
  <Application>Microsoft Macintosh PowerPoint</Application>
  <PresentationFormat>Widescreen</PresentationFormat>
  <Paragraphs>198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Calibri</vt:lpstr>
      <vt:lpstr>Calibri Light</vt:lpstr>
      <vt:lpstr>Cambria Math</vt:lpstr>
      <vt:lpstr>Courier New</vt:lpstr>
      <vt:lpstr>Times New Roman</vt:lpstr>
      <vt:lpstr>Wingdings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</cp:lastModifiedBy>
  <cp:revision>3332</cp:revision>
  <dcterms:created xsi:type="dcterms:W3CDTF">2014-12-15T04:35:59Z</dcterms:created>
  <dcterms:modified xsi:type="dcterms:W3CDTF">2016-09-18T14:19:00Z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