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448" r:id="rId5"/>
    <p:sldId id="503" r:id="rId6"/>
    <p:sldId id="482" r:id="rId7"/>
    <p:sldId id="486" r:id="rId8"/>
    <p:sldId id="487" r:id="rId9"/>
    <p:sldId id="489" r:id="rId10"/>
    <p:sldId id="488" r:id="rId11"/>
    <p:sldId id="490" r:id="rId12"/>
    <p:sldId id="491" r:id="rId13"/>
    <p:sldId id="492" r:id="rId14"/>
    <p:sldId id="494" r:id="rId15"/>
    <p:sldId id="495" r:id="rId16"/>
    <p:sldId id="504" r:id="rId17"/>
    <p:sldId id="493" r:id="rId18"/>
    <p:sldId id="497" r:id="rId19"/>
    <p:sldId id="496" r:id="rId20"/>
    <p:sldId id="498" r:id="rId21"/>
    <p:sldId id="499" r:id="rId22"/>
    <p:sldId id="500" r:id="rId23"/>
    <p:sldId id="501" r:id="rId24"/>
    <p:sldId id="5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5179" autoAdjust="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0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4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1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18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09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0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49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1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9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3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Reducing The Number Of Priorities Needed By TTL-based Solution</a:t>
            </a:r>
            <a:endParaRPr lang="en-US" sz="3200" dirty="0" smtClean="0"/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Per Port Per Priority PFC Headroom + Fixed TTL-to-priority Mapping</a:t>
            </a:r>
            <a:endParaRPr lang="en-US" sz="3200" dirty="0" smtClean="0"/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Per Port Per Priority PFC Headroom + </a:t>
            </a:r>
            <a:r>
              <a:rPr lang="en-US" sz="3200" dirty="0" smtClean="0"/>
              <a:t>Flexible </a:t>
            </a:r>
            <a:r>
              <a:rPr lang="en-US" sz="3200" dirty="0"/>
              <a:t>TTL-to-priority Mapping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227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7, 5, 3, 1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73867" y="4465742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6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4, 2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8394" y="1609155"/>
            <a:ext cx="129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 </a:t>
            </a:r>
            <a:endParaRPr lang="en-US" altLang="zh-CN" sz="28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73867" y="3190629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573866" y="1799705"/>
            <a:ext cx="8836786" cy="25885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for</a:t>
            </a:r>
            <a:r>
              <a:rPr lang="en-US" sz="2800" dirty="0" smtClean="0"/>
              <a:t> case 1, the number of priorities needed is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. Total </a:t>
            </a:r>
            <a:r>
              <a:rPr lang="en-US" sz="2800" dirty="0" smtClean="0">
                <a:solidFill>
                  <a:srgbClr val="FF0000"/>
                </a:solidFill>
              </a:rPr>
              <a:t>PFC headroom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FF0000"/>
                </a:solidFill>
              </a:rPr>
              <a:t>1.5b</a:t>
            </a:r>
            <a:r>
              <a:rPr lang="en-US" sz="2800" baseline="-25000" dirty="0" smtClean="0">
                <a:solidFill>
                  <a:srgbClr val="FF0000"/>
                </a:solidFill>
              </a:rPr>
              <a:t>hr</a:t>
            </a:r>
            <a:r>
              <a:rPr lang="en-US" sz="2800" dirty="0" smtClean="0">
                <a:solidFill>
                  <a:srgbClr val="FF0000"/>
                </a:solidFill>
              </a:rPr>
              <a:t>*n</a:t>
            </a:r>
            <a:r>
              <a:rPr lang="en-US" sz="2800" dirty="0" smtClean="0"/>
              <a:t>=5.76MB for Arista 7050QX32 switch when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cell</a:t>
            </a:r>
            <a:r>
              <a:rPr lang="en-US" sz="2800" dirty="0" smtClean="0"/>
              <a:t> </a:t>
            </a:r>
            <a:r>
              <a:rPr lang="en-US" sz="2800" dirty="0"/>
              <a:t>= 208bytes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2573866" y="3969716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350" y="3061692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5, 3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350" y="2511049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3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3866" y="2667145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Case 2: down-up </a:t>
            </a:r>
            <a:r>
              <a:rPr lang="en-US" sz="2800" b="1" dirty="0"/>
              <a:t>b</a:t>
            </a:r>
            <a:r>
              <a:rPr lang="en-US" sz="2800" b="1" dirty="0" smtClean="0"/>
              <a:t>ounce is expected to occur m times in a normal path.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 case, we can set </a:t>
            </a:r>
            <a:r>
              <a:rPr lang="en-US" altLang="zh-CN" sz="2800" dirty="0" smtClean="0">
                <a:solidFill>
                  <a:srgbClr val="FF0000"/>
                </a:solidFill>
              </a:rPr>
              <a:t>ttl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0 </a:t>
            </a:r>
            <a:r>
              <a:rPr lang="en-US" altLang="zh-CN" sz="2800" dirty="0" smtClean="0">
                <a:solidFill>
                  <a:srgbClr val="FF0000"/>
                </a:solidFill>
              </a:rPr>
              <a:t>= 7+2m</a:t>
            </a:r>
            <a:r>
              <a:rPr lang="en-US" altLang="zh-CN" sz="2800" dirty="0" smtClean="0"/>
              <a:t>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20280" y="3337742"/>
            <a:ext cx="2923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Path with 2 down-up bounces.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86000" y="2456358"/>
            <a:ext cx="594366" cy="5232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404351" y="3710713"/>
            <a:ext cx="594366" cy="5232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9"/>
            <a:ext cx="9156385" cy="69959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79" y="5040005"/>
            <a:ext cx="24960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7, 5, 3, 1)</a:t>
            </a:r>
          </a:p>
          <a:p>
            <a:r>
              <a:rPr lang="en-US" altLang="zh-CN" sz="2800" dirty="0" smtClean="0">
                <a:cs typeface="Times New Roman" panose="02020603050405020304" pitchFamily="18" charset="0"/>
              </a:rPr>
              <a:t> + 2k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73867" y="4465742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679" y="4329014"/>
            <a:ext cx="1864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6+2m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193" y="3796749"/>
            <a:ext cx="2313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(4, 2)+2k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866" y="1609155"/>
            <a:ext cx="1986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 + 2k </a:t>
            </a:r>
            <a:endParaRPr lang="en-US" altLang="zh-CN" sz="28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73867" y="3190629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573866" y="1799705"/>
            <a:ext cx="8836786" cy="25885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193" y="6258929"/>
            <a:ext cx="11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number of priorities needed is </a:t>
            </a:r>
            <a:r>
              <a:rPr lang="en-US" sz="2800" dirty="0" smtClean="0">
                <a:solidFill>
                  <a:srgbClr val="FF0000"/>
                </a:solidFill>
              </a:rPr>
              <a:t>2+m</a:t>
            </a:r>
            <a:r>
              <a:rPr lang="en-US" sz="2800" dirty="0" smtClean="0"/>
              <a:t>. </a:t>
            </a:r>
            <a:r>
              <a:rPr lang="en-US" sz="2800" dirty="0"/>
              <a:t>Total PFC headroom is </a:t>
            </a:r>
            <a:r>
              <a:rPr lang="en-US" sz="2800" dirty="0" smtClean="0">
                <a:solidFill>
                  <a:srgbClr val="FF0000"/>
                </a:solidFill>
              </a:rPr>
              <a:t>(1.5+m) </a:t>
            </a:r>
            <a:r>
              <a:rPr lang="en-US" sz="2800" dirty="0" err="1" smtClean="0">
                <a:solidFill>
                  <a:srgbClr val="FF0000"/>
                </a:solidFill>
              </a:rPr>
              <a:t>b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hr</a:t>
            </a:r>
            <a:r>
              <a:rPr lang="en-US" sz="2800" dirty="0" smtClean="0">
                <a:solidFill>
                  <a:srgbClr val="FF0000"/>
                </a:solidFill>
              </a:rPr>
              <a:t>*n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2573866" y="3969716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22" y="3061692"/>
            <a:ext cx="2313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(5, 3)+2k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22" y="2511049"/>
            <a:ext cx="1741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3+2k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3866" y="2667145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349" y="5770555"/>
            <a:ext cx="2081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(0 &lt;= k &lt;= 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12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Reducing The Number Of Priorities Needed By TTL-based Solution</a:t>
            </a:r>
            <a:endParaRPr lang="en-US" sz="3200" dirty="0" smtClean="0"/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Per Port Per Priority PFC Headroom + Fixed TTL-to-priority Mapping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Per Port Per Priority PFC Headroom + </a:t>
            </a:r>
            <a:r>
              <a:rPr lang="en-US" sz="3200" dirty="0" smtClean="0"/>
              <a:t>Flexible </a:t>
            </a:r>
            <a:r>
              <a:rPr lang="en-US" sz="3200" dirty="0"/>
              <a:t>TTL-to-priority Mapping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227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7, 5, 3, 1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6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4, 2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8394" y="1609155"/>
            <a:ext cx="129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 </a:t>
            </a:r>
            <a:endParaRPr lang="en-US" altLang="zh-CN" sz="28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case 1, 2 priorities are needed </a:t>
            </a:r>
            <a:r>
              <a:rPr lang="en-US" sz="2800" dirty="0"/>
              <a:t>because normal shortest path </a:t>
            </a:r>
            <a:r>
              <a:rPr lang="en-US" sz="2800" dirty="0" smtClean="0"/>
              <a:t>and abnormal path with down-up bounce cannot be differentiated. 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192350" y="3061692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5, 3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350" y="2511049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3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69627" y="3094554"/>
            <a:ext cx="691374" cy="118389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435257" y="3314213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1613" y="1699562"/>
            <a:ext cx="2812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normal shortest path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2446" y="3453357"/>
            <a:ext cx="2028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7030A0"/>
                </a:solidFill>
              </a:rPr>
              <a:t>abnormal path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227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7, 5, 3, 1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6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4, 2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8394" y="1609155"/>
            <a:ext cx="129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 </a:t>
            </a:r>
            <a:endParaRPr lang="en-US" altLang="zh-CN" sz="28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differentiate normal and abnormal paths by using a combination of  (ingress port, egress port, TTL).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192350" y="3061692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5, 3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350" y="2511049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3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69627" y="3094554"/>
            <a:ext cx="691374" cy="118389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435257" y="3314213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1613" y="1699562"/>
            <a:ext cx="2812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normal shortest path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2446" y="3453357"/>
            <a:ext cx="2028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7030A0"/>
                </a:solidFill>
              </a:rPr>
              <a:t>abnormal path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227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7, 5, 3, 1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6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4, 2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8394" y="1609155"/>
            <a:ext cx="129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 </a:t>
            </a:r>
            <a:endParaRPr lang="en-US" altLang="zh-CN" sz="28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Packets of abnormal packets can be dropped or mapped to a </a:t>
            </a:r>
            <a:r>
              <a:rPr lang="en-US" sz="2800" dirty="0" err="1" smtClean="0"/>
              <a:t>lossy</a:t>
            </a:r>
            <a:r>
              <a:rPr lang="en-US" sz="2800" dirty="0" smtClean="0"/>
              <a:t> priority. So the number of lossless priorities is reduced to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for case 1.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192350" y="3061692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5, 3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350" y="2511049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3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69627" y="3094554"/>
            <a:ext cx="691374" cy="118389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435257" y="3314213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193" y="5861363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Previously we have proven that if we increase the priority of a packet when it meets a down-up bounce, there will be no deadlock.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10063" y="339456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Priority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75248" y="1739664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Priority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94051" y="342828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Priority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193" y="5861363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idea of the proof is to show that the packets of highest priority currently buffered in the lowest-level switch will not be paused.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10063" y="339456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Priority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75248" y="1739664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Priority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94051" y="342828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Priority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69592" y="3856227"/>
            <a:ext cx="1079627" cy="976913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193" y="5596318"/>
            <a:ext cx="11730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condition to increase priority: UP ingress port + UP egress port + valid TTL + non-highest priority).</a:t>
            </a:r>
            <a:r>
              <a:rPr lang="en-US" sz="2800" dirty="0"/>
              <a:t> T</a:t>
            </a:r>
            <a:r>
              <a:rPr lang="en-US" sz="2800" dirty="0" smtClean="0"/>
              <a:t>he </a:t>
            </a:r>
            <a:r>
              <a:rPr lang="en-US" sz="2800" dirty="0"/>
              <a:t>number of lossless priorities is reduced to </a:t>
            </a:r>
            <a:r>
              <a:rPr lang="en-US" sz="2800" dirty="0" smtClean="0">
                <a:solidFill>
                  <a:srgbClr val="FF0000"/>
                </a:solidFill>
              </a:rPr>
              <a:t>m+1</a:t>
            </a:r>
            <a:r>
              <a:rPr lang="en-US" sz="2800" dirty="0" smtClean="0"/>
              <a:t> </a:t>
            </a:r>
            <a:r>
              <a:rPr lang="en-US" sz="2800" dirty="0"/>
              <a:t>for case </a:t>
            </a:r>
            <a:r>
              <a:rPr lang="en-US" sz="2800" dirty="0" smtClean="0"/>
              <a:t>2.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10063" y="339456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Priority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75248" y="1739664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Priority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94051" y="342828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Priority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Reducing The Number Of Priorities Needed By TTL-based Solution</a:t>
            </a:r>
            <a:endParaRPr lang="en-US" sz="3200" dirty="0" smtClean="0"/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Per Port Per Priority PFC Headroom + Fixed TTL-to-priority Mapping</a:t>
            </a:r>
            <a:endParaRPr lang="en-US" sz="3200" dirty="0" smtClean="0"/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 Port Per Priority PFC Headroom +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Flexible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TTL-to-priority Mapping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TOR2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193" y="5543310"/>
            <a:ext cx="11730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1 down-up bounce is allowed in normal paths, switch TOR2 cannot differentiate normal path and abnormal path. So m+1 =2 lossless priorities are necessary to ensure deadlock-free.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10063" y="3394563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Priority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26351" y="3024671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Priority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>
            <a:stCxn id="54" idx="2"/>
          </p:cNvCxnSpPr>
          <p:nvPr/>
        </p:nvCxnSpPr>
        <p:spPr>
          <a:xfrm flipH="1">
            <a:off x="3341914" y="1897681"/>
            <a:ext cx="2202545" cy="808085"/>
          </a:xfrm>
          <a:prstGeom prst="line">
            <a:avLst/>
          </a:prstGeom>
          <a:ln w="3810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0" y="1245816"/>
            <a:ext cx="425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Abnormal path: </a:t>
            </a:r>
            <a:r>
              <a:rPr lang="en-US" sz="2400" dirty="0" smtClean="0"/>
              <a:t>includes a loop.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TOR2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193" y="5543310"/>
            <a:ext cx="11730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1 down-up bounce is allowed in normal paths, switch TOR2 cannot differentiate normal path and abnormal path. So m+1 =2 lossless priorities are necessary to ensure deadlock-free.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575429" y="2650742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Priority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26351" y="3024671"/>
            <a:ext cx="132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Priority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Flexible TTL-to-Priority Mapping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2350" y="1217788"/>
            <a:ext cx="3304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b="1" dirty="0" smtClean="0"/>
              <a:t>ormal path: </a:t>
            </a:r>
            <a:r>
              <a:rPr lang="en-US" sz="2400" dirty="0" smtClean="0"/>
              <a:t>1 down-up bounce is included.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3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192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</a:t>
            </a:r>
            <a:r>
              <a:rPr lang="en-US" altLang="zh-CN" sz="2800" smtClean="0">
                <a:cs typeface="Times New Roman" panose="02020603050405020304" pitchFamily="18" charset="0"/>
              </a:rPr>
              <a:t>= ttl</a:t>
            </a:r>
            <a:r>
              <a:rPr lang="en-US" altLang="zh-CN" sz="2800" baseline="-25000" smtClean="0">
                <a:cs typeface="Times New Roman" panose="02020603050405020304" pitchFamily="18" charset="0"/>
              </a:rPr>
              <a:t>0</a:t>
            </a:r>
            <a:r>
              <a:rPr lang="en-US" altLang="zh-CN" sz="2800" smtClean="0">
                <a:cs typeface="Times New Roman" panose="02020603050405020304" pitchFamily="18" charset="0"/>
              </a:rPr>
              <a:t>-2k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73867" y="4465742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-3-2k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at all source servers, initial TTL value of all packets are set to </a:t>
            </a:r>
            <a:r>
              <a:rPr lang="en-US" sz="2800" b="1" dirty="0" smtClean="0"/>
              <a:t>ttl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 (a even number).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2573866" y="3969716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192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</a:t>
            </a:r>
            <a:r>
              <a:rPr lang="en-US" altLang="zh-CN" sz="2800" smtClean="0">
                <a:cs typeface="Times New Roman" panose="02020603050405020304" pitchFamily="18" charset="0"/>
              </a:rPr>
              <a:t>= ttl</a:t>
            </a:r>
            <a:r>
              <a:rPr lang="en-US" altLang="zh-CN" sz="2800" baseline="-25000" smtClean="0">
                <a:cs typeface="Times New Roman" panose="02020603050405020304" pitchFamily="18" charset="0"/>
              </a:rPr>
              <a:t>0</a:t>
            </a:r>
            <a:r>
              <a:rPr lang="en-US" altLang="zh-CN" sz="2800" smtClean="0">
                <a:cs typeface="Times New Roman" panose="02020603050405020304" pitchFamily="18" charset="0"/>
              </a:rPr>
              <a:t>-2k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73867" y="4465742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-3-2k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73867" y="3190629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at all source servers, initial TTL value of all packets are set to </a:t>
            </a:r>
            <a:r>
              <a:rPr lang="en-US" sz="2800" b="1" dirty="0" smtClean="0"/>
              <a:t>ttl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 (a even number).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2573866" y="3969716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350" y="3061692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-2-2k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350" y="2511049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-4-2k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3866" y="2667145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192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</a:t>
            </a:r>
            <a:r>
              <a:rPr lang="en-US" altLang="zh-CN" sz="2800" smtClean="0">
                <a:cs typeface="Times New Roman" panose="02020603050405020304" pitchFamily="18" charset="0"/>
              </a:rPr>
              <a:t>= ttl</a:t>
            </a:r>
            <a:r>
              <a:rPr lang="en-US" altLang="zh-CN" sz="2800" baseline="-25000" smtClean="0">
                <a:cs typeface="Times New Roman" panose="02020603050405020304" pitchFamily="18" charset="0"/>
              </a:rPr>
              <a:t>0</a:t>
            </a:r>
            <a:r>
              <a:rPr lang="en-US" altLang="zh-CN" sz="2800" smtClean="0">
                <a:cs typeface="Times New Roman" panose="02020603050405020304" pitchFamily="18" charset="0"/>
              </a:rPr>
              <a:t>-2k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73867" y="4465742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76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-3-2k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8394" y="1609155"/>
            <a:ext cx="2393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-3-2k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573867" y="3190629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573866" y="1799705"/>
            <a:ext cx="8836786" cy="25885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at all source servers, initial TTL value of all packets are set to </a:t>
            </a:r>
            <a:r>
              <a:rPr lang="en-US" sz="2800" b="1" dirty="0" smtClean="0"/>
              <a:t>ttl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 (a even number).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2573866" y="3969716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350" y="3061692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-2-2k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350" y="2511049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-4-2k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3866" y="2667145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8" idx="2"/>
          </p:cNvCxnSpPr>
          <p:nvPr/>
        </p:nvCxnSpPr>
        <p:spPr>
          <a:xfrm flipV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Down-Up Bounce</a:t>
            </a:r>
            <a:r>
              <a:rPr lang="en-US" sz="2800" dirty="0" smtClean="0"/>
              <a:t>: if a packet received from an upper level switch is forwarded to some upper level switch, we call it a down-up bounce.</a:t>
            </a:r>
            <a:endParaRPr lang="en-US" sz="2800" dirty="0"/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38" y="1482105"/>
            <a:ext cx="4761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Definition of down-up bounce: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Case 1: down-up </a:t>
            </a:r>
            <a:r>
              <a:rPr lang="en-US" sz="2800" b="1" dirty="0"/>
              <a:t>b</a:t>
            </a:r>
            <a:r>
              <a:rPr lang="en-US" sz="2800" b="1" dirty="0" smtClean="0"/>
              <a:t>ounce is not part of any normal path.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 case, only shortest path routing is expected. We can set </a:t>
            </a:r>
            <a:r>
              <a:rPr lang="en-US" altLang="zh-CN" sz="2800" dirty="0" smtClean="0">
                <a:solidFill>
                  <a:srgbClr val="FF0000"/>
                </a:solidFill>
              </a:rPr>
              <a:t>ttl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0 </a:t>
            </a:r>
            <a:r>
              <a:rPr lang="en-US" altLang="zh-CN" sz="2800" dirty="0" smtClean="0">
                <a:solidFill>
                  <a:srgbClr val="FF0000"/>
                </a:solidFill>
              </a:rPr>
              <a:t>= 7</a:t>
            </a:r>
            <a:r>
              <a:rPr lang="en-US" altLang="zh-CN" sz="2800" dirty="0" smtClean="0"/>
              <a:t>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317436" y="3397913"/>
            <a:ext cx="99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ath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83858" y="3800612"/>
            <a:ext cx="99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en-US" sz="2400" b="1" dirty="0" smtClean="0">
                <a:solidFill>
                  <a:srgbClr val="7030A0"/>
                </a:solidFill>
              </a:rPr>
              <a:t>ath 2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227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7, 5, 3, 1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73867" y="4465742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6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4, 2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8394" y="1609155"/>
            <a:ext cx="1651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4, 2 </a:t>
            </a:r>
            <a:endParaRPr lang="en-US" altLang="zh-CN" sz="28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73867" y="3190629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573866" y="1799705"/>
            <a:ext cx="8836786" cy="25885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 case, 3 priorities will be needed.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2573866" y="3969716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350" y="3061692"/>
            <a:ext cx="1923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5, 3, 1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350" y="2511049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3, 1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3866" y="2667145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227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7, 5, 3, 1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73867" y="4465742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6207" y="4329014"/>
            <a:ext cx="121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6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4721" y="3796749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4, 2</a:t>
            </a:r>
            <a:endParaRPr lang="en-US" altLang="zh-CN" sz="28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8394" y="1609155"/>
            <a:ext cx="1651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4, 2 </a:t>
            </a:r>
            <a:endParaRPr lang="en-US" altLang="zh-CN" sz="28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73867" y="3190629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573866" y="1799705"/>
            <a:ext cx="8836786" cy="25885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simply drop those packets</a:t>
            </a:r>
            <a:r>
              <a:rPr lang="en-US" altLang="zh-CN" sz="2800" dirty="0" smtClean="0"/>
              <a:t> that cannot reach destination before their TTL is reduced to 0. 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2573866" y="3969716"/>
            <a:ext cx="8836786" cy="23454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350" y="3061692"/>
            <a:ext cx="1923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5, 3, 1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350" y="2511049"/>
            <a:ext cx="156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3, 1</a:t>
            </a:r>
            <a:endParaRPr lang="en-US" altLang="zh-CN" sz="28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3866" y="2667145"/>
            <a:ext cx="8836786" cy="25427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33920" y="1606600"/>
            <a:ext cx="327962" cy="553198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14950" y="2511049"/>
            <a:ext cx="327962" cy="52322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53005" y="3139435"/>
            <a:ext cx="327962" cy="445477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sing Per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ort Per Priority PFC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eadroom Reservation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14884</TotalTime>
  <Words>1201</Words>
  <Application>Microsoft Macintosh PowerPoint</Application>
  <PresentationFormat>Widescreen</PresentationFormat>
  <Paragraphs>248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Calibri Light</vt:lpstr>
      <vt:lpstr>Courier New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</cp:lastModifiedBy>
  <cp:revision>3724</cp:revision>
  <dcterms:created xsi:type="dcterms:W3CDTF">2014-12-15T04:35:59Z</dcterms:created>
  <dcterms:modified xsi:type="dcterms:W3CDTF">2016-09-19T02:52:36Z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