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448" r:id="rId5"/>
    <p:sldId id="549" r:id="rId6"/>
    <p:sldId id="547" r:id="rId7"/>
    <p:sldId id="548" r:id="rId8"/>
    <p:sldId id="529" r:id="rId9"/>
    <p:sldId id="546" r:id="rId10"/>
    <p:sldId id="550" r:id="rId11"/>
    <p:sldId id="530" r:id="rId12"/>
    <p:sldId id="551" r:id="rId13"/>
    <p:sldId id="513" r:id="rId14"/>
    <p:sldId id="531" r:id="rId15"/>
    <p:sldId id="552" r:id="rId16"/>
    <p:sldId id="532" r:id="rId17"/>
    <p:sldId id="533" r:id="rId18"/>
    <p:sldId id="507" r:id="rId19"/>
    <p:sldId id="509" r:id="rId20"/>
    <p:sldId id="510" r:id="rId21"/>
    <p:sldId id="511" r:id="rId22"/>
    <p:sldId id="512" r:id="rId23"/>
    <p:sldId id="534" r:id="rId24"/>
    <p:sldId id="535" r:id="rId25"/>
    <p:sldId id="536" r:id="rId26"/>
    <p:sldId id="537" r:id="rId27"/>
    <p:sldId id="518" r:id="rId28"/>
    <p:sldId id="538" r:id="rId29"/>
    <p:sldId id="539" r:id="rId30"/>
    <p:sldId id="541" r:id="rId31"/>
    <p:sldId id="542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45" r:id="rId40"/>
    <p:sldId id="526" r:id="rId41"/>
    <p:sldId id="540" r:id="rId42"/>
    <p:sldId id="543" r:id="rId43"/>
    <p:sldId id="54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1" autoAdjust="0"/>
    <p:restoredTop sz="95179" autoAdjust="0"/>
  </p:normalViewPr>
  <p:slideViewPr>
    <p:cSldViewPr snapToGrid="0">
      <p:cViewPr varScale="1">
        <p:scale>
          <a:sx n="96" d="100"/>
          <a:sy n="96" d="100"/>
        </p:scale>
        <p:origin x="832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8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8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1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3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3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9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7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2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52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5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1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8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5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5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7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4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2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31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842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7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7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8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1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657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3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5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6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7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2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751D-043A-485C-8A57-5CE19E31071A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9C59-CE92-49D8-8DD2-1A1699E7FB63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A8D-ADF7-48AC-A8D7-B701057A2734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6B-01A4-44CF-B46F-D1C74C87BB4D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47B8-7A15-48FF-88D8-3F840C32A7CD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A677-5158-4B9D-BDF0-9E85F762982B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C270-31FA-41B9-BFC7-5E7F70E3AC8D}" type="datetime1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61B9-6016-4D41-B5C6-B1BAD151BEDA}" type="datetime1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037-25BB-426C-B6BA-44E861D99C7C}" type="datetime1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1D11-D38F-4186-82F3-7CC2B699A2E2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A8F3-C9E3-427E-94ED-6B649C291549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4BF9-9D1C-413F-8651-B8703F9D489D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/>
              <a:t>Problem Definition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>
                <a:cs typeface="Times New Roman" panose="02020603050405020304" pitchFamily="18" charset="0"/>
              </a:rPr>
              <a:t>Design Goals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cs typeface="Times New Roman" panose="02020603050405020304" pitchFamily="18" charset="0"/>
              </a:rPr>
              <a:t>Discussion of Previous Solutions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cs typeface="Times New Roman" panose="02020603050405020304" pitchFamily="18" charset="0"/>
              </a:rPr>
              <a:t>Preliminary Solutions</a:t>
            </a:r>
            <a:endParaRPr lang="en-US" sz="4000" dirty="0" smtClean="0"/>
          </a:p>
          <a:p>
            <a:pPr marL="914400" lvl="1" indent="-457200">
              <a:buFont typeface="Courier New" charset="0"/>
              <a:buChar char="o"/>
            </a:pPr>
            <a:r>
              <a:rPr lang="en-US" sz="3600" dirty="0" smtClean="0"/>
              <a:t>Tree-based topology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600" dirty="0" smtClean="0"/>
              <a:t>General topology</a:t>
            </a:r>
            <a:endParaRPr lang="en-US" sz="36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1036431"/>
            <a:ext cx="10776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Category 1</a:t>
            </a:r>
            <a:r>
              <a:rPr lang="en-US" sz="3600" dirty="0" smtClean="0"/>
              <a:t>: path set division </a:t>
            </a:r>
            <a:r>
              <a:rPr lang="en-US" sz="3600" b="1" dirty="0" smtClean="0"/>
              <a:t>R</a:t>
            </a:r>
            <a:r>
              <a:rPr lang="en-US" sz="3600" dirty="0" smtClean="0"/>
              <a:t> = </a:t>
            </a:r>
            <a:r>
              <a:rPr lang="en-US" sz="3600" b="1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U</a:t>
            </a:r>
            <a:r>
              <a:rPr lang="en-US" sz="3600" b="1" dirty="0" smtClean="0"/>
              <a:t>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U…</a:t>
            </a:r>
            <a:r>
              <a:rPr lang="en-US" sz="3600" dirty="0" err="1" smtClean="0"/>
              <a:t>U</a:t>
            </a:r>
            <a:r>
              <a:rPr lang="en-US" sz="3600" b="1" dirty="0" err="1" smtClean="0"/>
              <a:t>R</a:t>
            </a:r>
            <a:r>
              <a:rPr lang="en-US" sz="3600" baseline="-25000" dirty="0" err="1" smtClean="0"/>
              <a:t>n</a:t>
            </a:r>
            <a:r>
              <a:rPr lang="en-US" sz="3600" dirty="0" smtClean="0"/>
              <a:t>, ensuring each </a:t>
            </a:r>
            <a:r>
              <a:rPr lang="en-US" sz="3600" dirty="0" err="1" smtClean="0"/>
              <a:t>R</a:t>
            </a:r>
            <a:r>
              <a:rPr lang="en-US" sz="3600" baseline="-25000" dirty="0" err="1" smtClean="0"/>
              <a:t>i</a:t>
            </a:r>
            <a:r>
              <a:rPr lang="en-US" sz="3600" dirty="0" smtClean="0"/>
              <a:t> (1&lt;=</a:t>
            </a:r>
            <a:r>
              <a:rPr lang="en-US" sz="3600" dirty="0" err="1" smtClean="0"/>
              <a:t>i</a:t>
            </a:r>
            <a:r>
              <a:rPr lang="en-US" sz="3600" dirty="0" smtClean="0"/>
              <a:t>&lt;=n) is deadlock-free.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/>
              <a:t>Can only solve problem-1.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/>
              <a:t>The number of needed priorities is unknown for a given </a:t>
            </a:r>
            <a:r>
              <a:rPr lang="en-US" sz="3200" b="1" dirty="0" smtClean="0"/>
              <a:t>N</a:t>
            </a:r>
            <a:r>
              <a:rPr lang="en-US" sz="3200" dirty="0" smtClean="0"/>
              <a:t> and </a:t>
            </a:r>
            <a:r>
              <a:rPr lang="en-US" sz="3200" b="1" dirty="0" smtClean="0"/>
              <a:t>R</a:t>
            </a:r>
            <a:r>
              <a:rPr lang="en-US" sz="3200" dirty="0" smtClean="0"/>
              <a:t>.</a:t>
            </a:r>
          </a:p>
          <a:p>
            <a:endParaRPr lang="en-US" sz="3600" dirty="0" smtClean="0"/>
          </a:p>
          <a:p>
            <a:endParaRPr lang="en-US" sz="3600" baseline="-250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95848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Discussion of Previous Solutions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1036431"/>
            <a:ext cx="107760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Category 1</a:t>
            </a:r>
            <a:r>
              <a:rPr lang="en-US" sz="3600" dirty="0" smtClean="0"/>
              <a:t>: path set division </a:t>
            </a:r>
            <a:r>
              <a:rPr lang="en-US" sz="3600" b="1" dirty="0" smtClean="0"/>
              <a:t>R</a:t>
            </a:r>
            <a:r>
              <a:rPr lang="en-US" sz="3600" dirty="0" smtClean="0"/>
              <a:t> = </a:t>
            </a:r>
            <a:r>
              <a:rPr lang="en-US" sz="3600" b="1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U</a:t>
            </a:r>
            <a:r>
              <a:rPr lang="en-US" sz="3600" b="1" dirty="0" smtClean="0"/>
              <a:t>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U…</a:t>
            </a:r>
            <a:r>
              <a:rPr lang="en-US" sz="3600" dirty="0" err="1" smtClean="0"/>
              <a:t>U</a:t>
            </a:r>
            <a:r>
              <a:rPr lang="en-US" sz="3600" b="1" dirty="0" err="1" smtClean="0"/>
              <a:t>R</a:t>
            </a:r>
            <a:r>
              <a:rPr lang="en-US" sz="3600" baseline="-25000" dirty="0" err="1" smtClean="0"/>
              <a:t>n</a:t>
            </a:r>
            <a:r>
              <a:rPr lang="en-US" sz="3600" dirty="0" smtClean="0"/>
              <a:t>, ensuring each </a:t>
            </a:r>
            <a:r>
              <a:rPr lang="en-US" sz="3600" dirty="0" err="1" smtClean="0"/>
              <a:t>R</a:t>
            </a:r>
            <a:r>
              <a:rPr lang="en-US" sz="3600" baseline="-25000" dirty="0" err="1" smtClean="0"/>
              <a:t>i</a:t>
            </a:r>
            <a:r>
              <a:rPr lang="en-US" sz="3600" dirty="0" smtClean="0"/>
              <a:t> (1&lt;=</a:t>
            </a:r>
            <a:r>
              <a:rPr lang="en-US" sz="3600" dirty="0" err="1" smtClean="0"/>
              <a:t>i</a:t>
            </a:r>
            <a:r>
              <a:rPr lang="en-US" sz="3600" dirty="0" smtClean="0"/>
              <a:t>&lt;=n) is deadlock-free.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/>
              <a:t>Can only solve problem-1.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/>
              <a:t>The number of needed priorities is unknown for </a:t>
            </a:r>
            <a:r>
              <a:rPr lang="en-US" sz="3200" dirty="0" smtClean="0"/>
              <a:t>a given </a:t>
            </a:r>
            <a:r>
              <a:rPr lang="en-US" sz="3200" b="1" dirty="0"/>
              <a:t>N</a:t>
            </a:r>
            <a:r>
              <a:rPr lang="en-US" sz="3200" dirty="0"/>
              <a:t> and </a:t>
            </a:r>
            <a:r>
              <a:rPr lang="en-US" sz="3200" b="1" dirty="0"/>
              <a:t>R</a:t>
            </a:r>
            <a:r>
              <a:rPr lang="en-US" sz="3200" dirty="0"/>
              <a:t>.</a:t>
            </a:r>
          </a:p>
          <a:p>
            <a:endParaRPr lang="en-US" sz="3600" dirty="0" smtClean="0"/>
          </a:p>
          <a:p>
            <a:r>
              <a:rPr lang="en-US" sz="3600" b="1" dirty="0"/>
              <a:t>Category </a:t>
            </a:r>
            <a:r>
              <a:rPr lang="en-US" sz="3600" b="1" dirty="0" smtClean="0"/>
              <a:t>2</a:t>
            </a:r>
            <a:r>
              <a:rPr lang="en-US" sz="3600" dirty="0" smtClean="0"/>
              <a:t>: Buffer management scheme.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/>
              <a:t>Cannot solve problem-3.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/>
              <a:t>Without any improvement, the number of needed priorities is unacceptable even for trees.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95848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Discussion of Previous Solutions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Design Goals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Discussion of Previous Solutions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cs typeface="Times New Roman" panose="02020603050405020304" pitchFamily="18" charset="0"/>
              </a:rPr>
              <a:t>Preliminary Solutions</a:t>
            </a:r>
            <a:endParaRPr lang="en-US" sz="4000" dirty="0" smtClean="0"/>
          </a:p>
          <a:p>
            <a:pPr marL="914400" lvl="1" indent="-457200">
              <a:buFont typeface="Courier New" charset="0"/>
              <a:buChar char="o"/>
            </a:pPr>
            <a:r>
              <a:rPr lang="en-US" sz="3600" dirty="0" smtClean="0"/>
              <a:t>Tree-based topology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600" dirty="0" smtClean="0"/>
              <a:t>General topology</a:t>
            </a:r>
            <a:endParaRPr lang="en-US" sz="36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Tree-based Topology - Problem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7964" y="1447248"/>
            <a:ext cx="10776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 smtClean="0"/>
              <a:t>Problem-1</a:t>
            </a:r>
            <a:r>
              <a:rPr lang="en-US" sz="3600" dirty="0" smtClean="0"/>
              <a:t>: </a:t>
            </a:r>
            <a:r>
              <a:rPr lang="en-US" sz="3600" dirty="0"/>
              <a:t>Given a network topology </a:t>
            </a:r>
            <a:r>
              <a:rPr lang="en-US" sz="3600" b="1" dirty="0"/>
              <a:t>N</a:t>
            </a:r>
            <a:r>
              <a:rPr lang="en-US" sz="3600" dirty="0"/>
              <a:t> and an expected routing path set </a:t>
            </a:r>
            <a:r>
              <a:rPr lang="en-US" sz="3600" b="1" dirty="0" smtClean="0"/>
              <a:t>R, </a:t>
            </a:r>
            <a:r>
              <a:rPr lang="en-US" sz="3600" dirty="0" smtClean="0"/>
              <a:t>how to ensure there is no deadlock?</a:t>
            </a:r>
          </a:p>
          <a:p>
            <a:endParaRPr lang="en-US" sz="3600" b="1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For trees, </a:t>
            </a:r>
            <a:r>
              <a:rPr lang="en-US" sz="3600" b="1" dirty="0" smtClean="0"/>
              <a:t>R</a:t>
            </a:r>
            <a:r>
              <a:rPr lang="en-US" sz="3600" dirty="0" smtClean="0"/>
              <a:t> is usually a set that includes all the shortest paths. Problem-1 is not a concern as </a:t>
            </a:r>
            <a:r>
              <a:rPr lang="en-US" sz="3600" b="1" dirty="0" smtClean="0"/>
              <a:t>R</a:t>
            </a:r>
            <a:r>
              <a:rPr lang="en-US" sz="3600" dirty="0" smtClean="0"/>
              <a:t> is already deadlock-free. </a:t>
            </a:r>
          </a:p>
        </p:txBody>
      </p:sp>
    </p:spTree>
    <p:extLst>
      <p:ext uri="{BB962C8B-B14F-4D97-AF65-F5344CB8AC3E}">
        <p14:creationId xmlns:p14="http://schemas.microsoft.com/office/powerpoint/2010/main" val="10149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Tree-based Topology - Problem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7964" y="1447248"/>
            <a:ext cx="10776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/>
              <a:t>Problem-2</a:t>
            </a:r>
            <a:r>
              <a:rPr lang="en-US" sz="3600" dirty="0"/>
              <a:t>: Assume </a:t>
            </a:r>
            <a:r>
              <a:rPr lang="en-US" sz="3600" b="1" dirty="0"/>
              <a:t>R </a:t>
            </a:r>
            <a:r>
              <a:rPr lang="en-US" sz="3600" dirty="0"/>
              <a:t>is deadlock-free, how to ensure unexpected paths will not cause deadlock</a:t>
            </a:r>
            <a:r>
              <a:rPr lang="en-US" sz="3600" dirty="0" smtClean="0"/>
              <a:t>?</a:t>
            </a:r>
          </a:p>
          <a:p>
            <a:endParaRPr lang="en-US" sz="3600" dirty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For trees, we can differentiate packets routed over unexpected paths based on their TTL values. </a:t>
            </a:r>
          </a:p>
        </p:txBody>
      </p:sp>
    </p:spTree>
    <p:extLst>
      <p:ext uri="{BB962C8B-B14F-4D97-AF65-F5344CB8AC3E}">
        <p14:creationId xmlns:p14="http://schemas.microsoft.com/office/powerpoint/2010/main" val="1935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101" idx="0"/>
            <a:endCxn id="15" idx="2"/>
          </p:cNvCxnSpPr>
          <p:nvPr/>
        </p:nvCxnSpPr>
        <p:spPr>
          <a:xfrm flipV="1">
            <a:off x="7719319" y="4613370"/>
            <a:ext cx="634866" cy="4524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4" idx="0"/>
            <a:endCxn id="15" idx="2"/>
          </p:cNvCxnSpPr>
          <p:nvPr/>
        </p:nvCxnSpPr>
        <p:spPr>
          <a:xfrm flipH="1" flipV="1">
            <a:off x="8354185" y="4613370"/>
            <a:ext cx="609067" cy="4524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106" idx="0"/>
            <a:endCxn id="17" idx="2"/>
          </p:cNvCxnSpPr>
          <p:nvPr/>
        </p:nvCxnSpPr>
        <p:spPr>
          <a:xfrm flipV="1">
            <a:off x="10198318" y="4613368"/>
            <a:ext cx="584593" cy="45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7" idx="0"/>
            <a:endCxn id="17" idx="2"/>
          </p:cNvCxnSpPr>
          <p:nvPr/>
        </p:nvCxnSpPr>
        <p:spPr>
          <a:xfrm flipH="1" flipV="1">
            <a:off x="10782911" y="4613368"/>
            <a:ext cx="659340" cy="4524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For trees, there are only three types of shortest paths.</a:t>
            </a:r>
            <a:endParaRPr lang="en-US" sz="3200" dirty="0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TTL values of The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xpected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aths   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7251" y="4408164"/>
            <a:ext cx="1273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type 3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83817" y="3308818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type 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61627" y="3755458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type 2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101" idx="0"/>
            <a:endCxn id="15" idx="2"/>
          </p:cNvCxnSpPr>
          <p:nvPr/>
        </p:nvCxnSpPr>
        <p:spPr>
          <a:xfrm flipV="1">
            <a:off x="7719319" y="4613370"/>
            <a:ext cx="634866" cy="4524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4" idx="0"/>
            <a:endCxn id="15" idx="2"/>
          </p:cNvCxnSpPr>
          <p:nvPr/>
        </p:nvCxnSpPr>
        <p:spPr>
          <a:xfrm flipH="1" flipV="1">
            <a:off x="8354185" y="4613370"/>
            <a:ext cx="609067" cy="4524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106" idx="0"/>
            <a:endCxn id="17" idx="2"/>
          </p:cNvCxnSpPr>
          <p:nvPr/>
        </p:nvCxnSpPr>
        <p:spPr>
          <a:xfrm flipV="1">
            <a:off x="10198318" y="4613368"/>
            <a:ext cx="584593" cy="45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7" idx="0"/>
            <a:endCxn id="17" idx="2"/>
          </p:cNvCxnSpPr>
          <p:nvPr/>
        </p:nvCxnSpPr>
        <p:spPr>
          <a:xfrm flipH="1" flipV="1">
            <a:off x="10782911" y="4613368"/>
            <a:ext cx="659340" cy="4524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Let ttl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 be the initial TTL value. We can calculate the expected TTL values for every switch port. </a:t>
            </a:r>
            <a:endParaRPr lang="en-US" sz="3200" dirty="0"/>
          </a:p>
        </p:txBody>
      </p:sp>
      <p:sp>
        <p:nvSpPr>
          <p:cNvPr id="54" name="Rectangle 53"/>
          <p:cNvSpPr/>
          <p:nvPr/>
        </p:nvSpPr>
        <p:spPr>
          <a:xfrm>
            <a:off x="2573866" y="4983348"/>
            <a:ext cx="9156385" cy="28298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97" y="4882940"/>
            <a:ext cx="2280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-2,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-4,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61865" y="4412884"/>
            <a:ext cx="8548787" cy="287404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426" y="4329014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40" y="3796749"/>
            <a:ext cx="2668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-3</a:t>
            </a:r>
            <a:r>
              <a:rPr lang="en-US" altLang="zh-CN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13" y="1609155"/>
            <a:ext cx="1846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-3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861865" y="3204482"/>
            <a:ext cx="8548788" cy="240424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861864" y="1770503"/>
            <a:ext cx="8548788" cy="288056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61866" y="3993997"/>
            <a:ext cx="8548785" cy="210264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-6431" y="3061692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622" y="2538472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1864" y="2709485"/>
            <a:ext cx="8548787" cy="21193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TTL values of The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xpected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aths   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Leaf1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Leaf2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101" idx="0"/>
            <a:endCxn id="15" idx="2"/>
          </p:cNvCxnSpPr>
          <p:nvPr/>
        </p:nvCxnSpPr>
        <p:spPr>
          <a:xfrm flipV="1">
            <a:off x="7719319" y="4613370"/>
            <a:ext cx="634866" cy="452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4" idx="0"/>
            <a:endCxn id="15" idx="2"/>
          </p:cNvCxnSpPr>
          <p:nvPr/>
        </p:nvCxnSpPr>
        <p:spPr>
          <a:xfrm flipH="1" flipV="1">
            <a:off x="8354185" y="4613370"/>
            <a:ext cx="609067" cy="452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106" idx="0"/>
            <a:endCxn id="17" idx="2"/>
          </p:cNvCxnSpPr>
          <p:nvPr/>
        </p:nvCxnSpPr>
        <p:spPr>
          <a:xfrm flipV="1">
            <a:off x="10198318" y="4613368"/>
            <a:ext cx="584593" cy="45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7" idx="0"/>
            <a:endCxn id="17" idx="2"/>
          </p:cNvCxnSpPr>
          <p:nvPr/>
        </p:nvCxnSpPr>
        <p:spPr>
          <a:xfrm flipH="1" flipV="1">
            <a:off x="10782911" y="4613368"/>
            <a:ext cx="659340" cy="45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Leaf1-ToR-Leaf2 bounce</a:t>
            </a:r>
            <a:r>
              <a:rPr lang="en-US" sz="3200" dirty="0" smtClean="0"/>
              <a:t>: leaf2 will observe unexpected TTL value.</a:t>
            </a:r>
            <a:endParaRPr lang="en-US" sz="3200" dirty="0"/>
          </a:p>
        </p:txBody>
      </p:sp>
      <p:sp>
        <p:nvSpPr>
          <p:cNvPr id="55" name="Rectangle 54"/>
          <p:cNvSpPr/>
          <p:nvPr/>
        </p:nvSpPr>
        <p:spPr>
          <a:xfrm>
            <a:off x="5797" y="4882940"/>
            <a:ext cx="2280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-2,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-4,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426" y="4329014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40" y="3796749"/>
            <a:ext cx="2668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-3</a:t>
            </a:r>
            <a:r>
              <a:rPr lang="en-US" altLang="zh-CN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13" y="1609155"/>
            <a:ext cx="1846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-3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-6431" y="3061692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622" y="2538472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4" name="Rectangle 3"/>
          <p:cNvSpPr/>
          <p:nvPr/>
        </p:nvSpPr>
        <p:spPr>
          <a:xfrm>
            <a:off x="6310369" y="3143379"/>
            <a:ext cx="112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ttl</a:t>
            </a:r>
            <a:r>
              <a:rPr lang="en-US" sz="2800" baseline="-250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smtClean="0">
                <a:solidFill>
                  <a:srgbClr val="FF0000"/>
                </a:solidFill>
              </a:rPr>
              <a:t>- 4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6431" y="3070737"/>
            <a:ext cx="1848846" cy="52322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252332" y="3182172"/>
            <a:ext cx="1178987" cy="52322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Detecting </a:t>
            </a:r>
            <a:r>
              <a:rPr lang="en-US" altLang="zh-CN" b="1" dirty="0" smtClean="0">
                <a:solidFill>
                  <a:srgbClr val="0070C0"/>
                </a:solidFill>
              </a:rPr>
              <a:t>Unexpected Paths </a:t>
            </a:r>
            <a:r>
              <a:rPr lang="en-US" b="1" dirty="0" smtClean="0">
                <a:solidFill>
                  <a:srgbClr val="0070C0"/>
                </a:solidFill>
              </a:rPr>
              <a:t>Based on TTL values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spine1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spine2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leaf2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101" idx="0"/>
            <a:endCxn id="15" idx="2"/>
          </p:cNvCxnSpPr>
          <p:nvPr/>
        </p:nvCxnSpPr>
        <p:spPr>
          <a:xfrm flipV="1">
            <a:off x="7719319" y="4613370"/>
            <a:ext cx="634866" cy="452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4" idx="0"/>
            <a:endCxn id="15" idx="2"/>
          </p:cNvCxnSpPr>
          <p:nvPr/>
        </p:nvCxnSpPr>
        <p:spPr>
          <a:xfrm flipH="1" flipV="1">
            <a:off x="8354185" y="4613370"/>
            <a:ext cx="609067" cy="452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106" idx="0"/>
            <a:endCxn id="17" idx="2"/>
          </p:cNvCxnSpPr>
          <p:nvPr/>
        </p:nvCxnSpPr>
        <p:spPr>
          <a:xfrm flipV="1">
            <a:off x="10198318" y="4613368"/>
            <a:ext cx="584593" cy="45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7" idx="0"/>
            <a:endCxn id="17" idx="2"/>
          </p:cNvCxnSpPr>
          <p:nvPr/>
        </p:nvCxnSpPr>
        <p:spPr>
          <a:xfrm flipH="1" flipV="1">
            <a:off x="10782911" y="4613368"/>
            <a:ext cx="659340" cy="45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55" name="Rectangle 54"/>
          <p:cNvSpPr/>
          <p:nvPr/>
        </p:nvSpPr>
        <p:spPr>
          <a:xfrm>
            <a:off x="5797" y="4882940"/>
            <a:ext cx="2280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-2,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-4,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426" y="4329014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40" y="3796749"/>
            <a:ext cx="2668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-3</a:t>
            </a:r>
            <a:r>
              <a:rPr lang="en-US" altLang="zh-CN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13" y="1609155"/>
            <a:ext cx="1846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-3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-6431" y="3061692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622" y="2538472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4" name="Rectangle 3"/>
          <p:cNvSpPr/>
          <p:nvPr/>
        </p:nvSpPr>
        <p:spPr>
          <a:xfrm>
            <a:off x="9197225" y="1612462"/>
            <a:ext cx="112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ttl</a:t>
            </a:r>
            <a:r>
              <a:rPr lang="en-US" sz="2800" baseline="-250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0000"/>
                </a:solidFill>
              </a:rPr>
              <a:t> - 5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519" y="1600110"/>
            <a:ext cx="1848846" cy="52322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197225" y="1638717"/>
            <a:ext cx="1124860" cy="52322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" y="5831872"/>
            <a:ext cx="11730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Spine1-Leaf-Spine2 bounce</a:t>
            </a:r>
            <a:r>
              <a:rPr lang="en-US" sz="3200" dirty="0" smtClean="0"/>
              <a:t>: Spine2 will observe unexpected TTL value.</a:t>
            </a:r>
            <a:endParaRPr lang="en-US" sz="3200" dirty="0"/>
          </a:p>
        </p:txBody>
      </p:sp>
      <p:sp>
        <p:nvSpPr>
          <p:cNvPr id="64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Detecting </a:t>
            </a:r>
            <a:r>
              <a:rPr lang="en-US" altLang="zh-CN" b="1" dirty="0" smtClean="0">
                <a:solidFill>
                  <a:srgbClr val="0070C0"/>
                </a:solidFill>
              </a:rPr>
              <a:t>Unexpected Paths </a:t>
            </a:r>
            <a:r>
              <a:rPr lang="en-US" b="1" dirty="0" smtClean="0">
                <a:solidFill>
                  <a:srgbClr val="0070C0"/>
                </a:solidFill>
              </a:rPr>
              <a:t>Based on TTL values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spine2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Leaf1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337708" y="3314213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101" idx="0"/>
            <a:endCxn id="15" idx="2"/>
          </p:cNvCxnSpPr>
          <p:nvPr/>
        </p:nvCxnSpPr>
        <p:spPr>
          <a:xfrm flipV="1">
            <a:off x="7719319" y="4613370"/>
            <a:ext cx="634866" cy="452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4" idx="0"/>
            <a:endCxn id="15" idx="2"/>
          </p:cNvCxnSpPr>
          <p:nvPr/>
        </p:nvCxnSpPr>
        <p:spPr>
          <a:xfrm flipH="1" flipV="1">
            <a:off x="8354185" y="4613370"/>
            <a:ext cx="609067" cy="452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106" idx="0"/>
            <a:endCxn id="17" idx="2"/>
          </p:cNvCxnSpPr>
          <p:nvPr/>
        </p:nvCxnSpPr>
        <p:spPr>
          <a:xfrm flipV="1">
            <a:off x="10198318" y="4613368"/>
            <a:ext cx="584593" cy="45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7" idx="0"/>
            <a:endCxn id="17" idx="2"/>
          </p:cNvCxnSpPr>
          <p:nvPr/>
        </p:nvCxnSpPr>
        <p:spPr>
          <a:xfrm flipH="1" flipV="1">
            <a:off x="10782911" y="4613368"/>
            <a:ext cx="659340" cy="45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55" name="Rectangle 54"/>
          <p:cNvSpPr/>
          <p:nvPr/>
        </p:nvSpPr>
        <p:spPr>
          <a:xfrm>
            <a:off x="5797" y="4882940"/>
            <a:ext cx="2280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-2,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-4,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426" y="4329014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40" y="3796749"/>
            <a:ext cx="2668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-3</a:t>
            </a:r>
            <a:r>
              <a:rPr lang="en-US" altLang="zh-CN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13" y="1609155"/>
            <a:ext cx="1846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-3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-6431" y="3061692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622" y="2538472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518" y="3092398"/>
            <a:ext cx="2090001" cy="49251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3496733" y="3323302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038599" y="3042640"/>
            <a:ext cx="112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ttl</a:t>
            </a:r>
            <a:r>
              <a:rPr lang="en-US" sz="2800" baseline="-250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0000"/>
                </a:solidFill>
              </a:rPr>
              <a:t> - 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38599" y="3012739"/>
            <a:ext cx="1124860" cy="52322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649134" y="3301160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" y="5831872"/>
            <a:ext cx="11730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Leaf1-ToR-Leaf1 bounce</a:t>
            </a:r>
            <a:r>
              <a:rPr lang="en-US" sz="3200" dirty="0" smtClean="0"/>
              <a:t>: leaf</a:t>
            </a:r>
            <a:r>
              <a:rPr lang="en-US" altLang="zh-CN" sz="3200" dirty="0" smtClean="0"/>
              <a:t>1</a:t>
            </a:r>
            <a:r>
              <a:rPr lang="en-US" sz="3200" dirty="0" smtClean="0"/>
              <a:t> will observe unexpected TTL value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when the packet is bounced back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leaf1 switch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74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Detecting </a:t>
            </a:r>
            <a:r>
              <a:rPr lang="en-US" altLang="zh-CN" b="1" dirty="0" smtClean="0">
                <a:solidFill>
                  <a:srgbClr val="0070C0"/>
                </a:solidFill>
              </a:rPr>
              <a:t>Unexpected Paths </a:t>
            </a:r>
            <a:r>
              <a:rPr lang="en-US" b="1" dirty="0" smtClean="0">
                <a:solidFill>
                  <a:srgbClr val="0070C0"/>
                </a:solidFill>
              </a:rPr>
              <a:t>Based on TTL values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/>
              <a:t>Problem Definition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Design Goals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Discussion of Previous Solutions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Preliminary Solutions</a:t>
            </a:r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Courier New" charset="0"/>
              <a:buChar char="o"/>
            </a:pP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Tree-based topology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General topology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20</a:t>
            </a:fld>
            <a:endParaRPr lang="en-US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Tree-based Topology - Problem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7964" y="1447248"/>
            <a:ext cx="10776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/>
              <a:t>Problem-3</a:t>
            </a:r>
            <a:r>
              <a:rPr lang="en-US" sz="3600" dirty="0"/>
              <a:t>: How to tolerate some unexpected paths for achieving better performance and remain deadlock-free?</a:t>
            </a:r>
          </a:p>
          <a:p>
            <a:endParaRPr lang="en-US" sz="3600" dirty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For trees, if we want to tolerate m times DOWN-UP bounce, the number of needed priorities will be m+1.</a:t>
            </a:r>
          </a:p>
        </p:txBody>
      </p:sp>
    </p:spTree>
    <p:extLst>
      <p:ext uri="{BB962C8B-B14F-4D97-AF65-F5344CB8AC3E}">
        <p14:creationId xmlns:p14="http://schemas.microsoft.com/office/powerpoint/2010/main" val="7402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9193" y="5801403"/>
            <a:ext cx="11730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Previously we have proven that if we increase the priority of a packet when it meets a DOWN-UP bounce, there will be no deadlock.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910063" y="3394563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Priority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75248" y="1739664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Priority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833430" y="3002819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Priority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Flexible TTL-to-Priority Mapping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11284" y="2397664"/>
            <a:ext cx="609601" cy="6103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460411" y="3741071"/>
            <a:ext cx="609601" cy="6103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92350" y="5798963"/>
            <a:ext cx="11730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want to tolerate </a:t>
            </a:r>
            <a:r>
              <a:rPr lang="en-US" sz="3200" dirty="0" smtClean="0"/>
              <a:t>unexpected paths with no more than </a:t>
            </a:r>
            <a:r>
              <a:rPr lang="en-US" sz="3200" b="1" dirty="0" smtClean="0"/>
              <a:t>m</a:t>
            </a:r>
            <a:r>
              <a:rPr lang="en-US" sz="3200" dirty="0" smtClean="0"/>
              <a:t> </a:t>
            </a:r>
            <a:r>
              <a:rPr lang="en-US" sz="3200" dirty="0"/>
              <a:t>times DOWN-UP bounce, the number of needed priorities will be </a:t>
            </a:r>
            <a:r>
              <a:rPr lang="en-US" sz="3200" b="1" dirty="0"/>
              <a:t>m+1</a:t>
            </a:r>
            <a:r>
              <a:rPr lang="en-US" sz="32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0063" y="3394563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Priority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75248" y="1739664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Priority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Flexible TTL-to-Priority Mapping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33430" y="3002819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Priority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011284" y="2397664"/>
            <a:ext cx="609601" cy="6103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460411" y="3741071"/>
            <a:ext cx="609601" cy="6103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92350" y="5783973"/>
            <a:ext cx="11730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tolerate m times </a:t>
            </a:r>
            <a:r>
              <a:rPr lang="en-US" sz="3200" dirty="0"/>
              <a:t>DOWN-UP </a:t>
            </a:r>
            <a:r>
              <a:rPr lang="en-US" sz="3200" dirty="0" smtClean="0"/>
              <a:t>bounce, we only need to reserve m lossless priorities to m separate unexpected TTL values.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910063" y="3394563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Priority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75248" y="1739664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Priority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Flexible TTL-to-Priority Mapping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33430" y="3002819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Priority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011284" y="2397664"/>
            <a:ext cx="609601" cy="6103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460411" y="3741071"/>
            <a:ext cx="609601" cy="6103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cs typeface="Times New Roman" panose="02020603050405020304" pitchFamily="18" charset="0"/>
              </a:rPr>
              <a:t>TTL-based </a:t>
            </a:r>
            <a:r>
              <a:rPr lang="en-US" altLang="zh-CN" sz="4000" dirty="0">
                <a:cs typeface="Times New Roman" panose="02020603050405020304" pitchFamily="18" charset="0"/>
              </a:rPr>
              <a:t>Approach For Detecting </a:t>
            </a:r>
            <a:r>
              <a:rPr lang="en-US" altLang="zh-CN" sz="4000" dirty="0"/>
              <a:t>R</a:t>
            </a:r>
            <a:r>
              <a:rPr lang="en-US" sz="4000" dirty="0"/>
              <a:t>outing Abnormality That Can Cause </a:t>
            </a:r>
            <a:r>
              <a:rPr lang="en-US" sz="4000" dirty="0" smtClean="0"/>
              <a:t>Deadlock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Tree-based topology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4000" dirty="0" smtClean="0"/>
              <a:t>General topology</a:t>
            </a:r>
            <a:endParaRPr lang="en-US" sz="40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25</a:t>
            </a:fld>
            <a:endParaRPr lang="en-US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General Topology - Problem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7964" y="1447248"/>
            <a:ext cx="107760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 smtClean="0"/>
              <a:t>Problem-1</a:t>
            </a:r>
            <a:r>
              <a:rPr lang="en-US" sz="3600" dirty="0" smtClean="0"/>
              <a:t>: </a:t>
            </a:r>
            <a:r>
              <a:rPr lang="en-US" sz="3600" dirty="0"/>
              <a:t>Given a network topology </a:t>
            </a:r>
            <a:r>
              <a:rPr lang="en-US" sz="3600" b="1" dirty="0"/>
              <a:t>N</a:t>
            </a:r>
            <a:r>
              <a:rPr lang="en-US" sz="3600" dirty="0"/>
              <a:t> and an expected routing path set </a:t>
            </a:r>
            <a:r>
              <a:rPr lang="en-US" sz="3600" b="1" dirty="0" smtClean="0"/>
              <a:t>R, </a:t>
            </a:r>
            <a:r>
              <a:rPr lang="en-US" sz="3600" dirty="0" smtClean="0"/>
              <a:t>how to ensure there is no deadlock?</a:t>
            </a:r>
            <a:endParaRPr lang="en-US" sz="3600" b="1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Deadlock-free can be ensured by assigning </a:t>
            </a:r>
            <a:r>
              <a:rPr lang="en-US" sz="3600" dirty="0"/>
              <a:t>all expected TTLs a separate priority </a:t>
            </a:r>
            <a:r>
              <a:rPr lang="en-US" sz="3600" dirty="0" smtClean="0"/>
              <a:t>class </a:t>
            </a:r>
            <a:r>
              <a:rPr lang="en-US" sz="3600" dirty="0"/>
              <a:t>on each </a:t>
            </a:r>
            <a:r>
              <a:rPr lang="en-US" sz="3600" dirty="0" smtClean="0"/>
              <a:t>port.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Concern: </a:t>
            </a:r>
            <a:r>
              <a:rPr lang="en-US" sz="3600" dirty="0" smtClean="0"/>
              <a:t>The number of needed priorities is the same as the original buffer management scheme.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To do:</a:t>
            </a:r>
            <a:r>
              <a:rPr lang="en-US" sz="3600" dirty="0" smtClean="0"/>
              <a:t> reduce </a:t>
            </a:r>
            <a:r>
              <a:rPr lang="en-US" sz="3600" dirty="0"/>
              <a:t>the possible </a:t>
            </a:r>
            <a:r>
              <a:rPr lang="en-US" sz="3600" dirty="0" smtClean="0"/>
              <a:t>TTLs on each port via TTL manipulation.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56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26</a:t>
            </a:fld>
            <a:endParaRPr lang="en-US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General Topology - Problem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7964" y="1447248"/>
            <a:ext cx="10776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/>
              <a:t>Problem-2</a:t>
            </a:r>
            <a:r>
              <a:rPr lang="en-US" sz="3600" dirty="0"/>
              <a:t>: Assume </a:t>
            </a:r>
            <a:r>
              <a:rPr lang="en-US" sz="3600" b="1" dirty="0"/>
              <a:t>R </a:t>
            </a:r>
            <a:r>
              <a:rPr lang="en-US" sz="3600" dirty="0"/>
              <a:t>is deadlock-free, how to ensure unexpected paths will not cause deadlock</a:t>
            </a:r>
            <a:r>
              <a:rPr lang="en-US" sz="3600" dirty="0" smtClean="0"/>
              <a:t>?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The part of unexpected paths that can cause deadlock can be detected based on </a:t>
            </a:r>
            <a:r>
              <a:rPr lang="en-US" sz="3600" b="1" dirty="0" smtClean="0"/>
              <a:t>(ingress port, egress port) </a:t>
            </a:r>
            <a:r>
              <a:rPr lang="en-US" sz="3600" dirty="0" smtClean="0"/>
              <a:t>information of incoming packets.</a:t>
            </a:r>
          </a:p>
        </p:txBody>
      </p:sp>
    </p:spTree>
    <p:extLst>
      <p:ext uri="{BB962C8B-B14F-4D97-AF65-F5344CB8AC3E}">
        <p14:creationId xmlns:p14="http://schemas.microsoft.com/office/powerpoint/2010/main" val="9378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1020417"/>
            <a:ext cx="107760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3600" b="1" i="1" dirty="0" smtClean="0"/>
              <a:t>Expected path</a:t>
            </a:r>
            <a:r>
              <a:rPr lang="en-US" sz="3600" dirty="0" smtClean="0"/>
              <a:t>: a path in</a:t>
            </a:r>
            <a:r>
              <a:rPr lang="en-US" altLang="zh-CN" sz="3600" dirty="0" smtClean="0"/>
              <a:t>cluded in the expected routing path set </a:t>
            </a:r>
            <a:r>
              <a:rPr lang="en-US" altLang="zh-CN" sz="3600" b="1" dirty="0" smtClean="0"/>
              <a:t>R</a:t>
            </a:r>
            <a:r>
              <a:rPr lang="en-US" sz="36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600" b="1" dirty="0" smtClean="0"/>
              <a:t>Unexpected path</a:t>
            </a:r>
            <a:r>
              <a:rPr lang="en-US" sz="3600" dirty="0" smtClean="0"/>
              <a:t>: a path not </a:t>
            </a:r>
            <a:r>
              <a:rPr lang="en-US" sz="3600" dirty="0"/>
              <a:t>in</a:t>
            </a:r>
            <a:r>
              <a:rPr lang="en-US" altLang="zh-CN" sz="3600" dirty="0"/>
              <a:t>cluded in the expected routing path set</a:t>
            </a:r>
            <a:r>
              <a:rPr lang="en-US" sz="3600" dirty="0" smtClean="0"/>
              <a:t>.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sz="3600" b="1" i="1" dirty="0" smtClean="0"/>
              <a:t>Unexpected deadlock-free </a:t>
            </a:r>
            <a:r>
              <a:rPr lang="en-US" sz="3600" b="1" i="1" dirty="0"/>
              <a:t>path</a:t>
            </a:r>
            <a:r>
              <a:rPr lang="en-US" sz="3600" dirty="0" smtClean="0"/>
              <a:t>: an unexpected path that will not cause deadlock.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sz="3600" b="1" i="1" dirty="0" smtClean="0"/>
              <a:t>Unexpected deadlocked </a:t>
            </a:r>
            <a:r>
              <a:rPr lang="en-US" sz="3600" b="1" i="1" dirty="0"/>
              <a:t>path</a:t>
            </a:r>
            <a:r>
              <a:rPr lang="en-US" sz="3600" b="1" i="1" dirty="0" smtClean="0"/>
              <a:t>: </a:t>
            </a:r>
            <a:r>
              <a:rPr lang="en-US" sz="3600" dirty="0"/>
              <a:t>an unexpected path that </a:t>
            </a:r>
            <a:r>
              <a:rPr lang="en-US" sz="3600" dirty="0" smtClean="0"/>
              <a:t>may cause deadlock.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12500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Definition of Some Used Terms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1020417"/>
            <a:ext cx="107760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3600" b="1" i="1" dirty="0" smtClean="0">
                <a:solidFill>
                  <a:srgbClr val="00B050"/>
                </a:solidFill>
              </a:rPr>
              <a:t>Expected path</a:t>
            </a:r>
            <a:r>
              <a:rPr lang="en-US" sz="3600" dirty="0" smtClean="0"/>
              <a:t>: a path in</a:t>
            </a:r>
            <a:r>
              <a:rPr lang="en-US" altLang="zh-CN" sz="3600" dirty="0" smtClean="0"/>
              <a:t>cluded in the expected routing path set </a:t>
            </a:r>
            <a:r>
              <a:rPr lang="en-US" altLang="zh-CN" sz="3600" b="1" dirty="0" smtClean="0"/>
              <a:t>R</a:t>
            </a:r>
            <a:r>
              <a:rPr lang="en-US" sz="36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600" b="1" dirty="0" smtClean="0">
                <a:solidFill>
                  <a:srgbClr val="00B050"/>
                </a:solidFill>
              </a:rPr>
              <a:t>Unexpected path</a:t>
            </a:r>
            <a:r>
              <a:rPr lang="en-US" sz="3600" dirty="0" smtClean="0"/>
              <a:t>: a path not </a:t>
            </a:r>
            <a:r>
              <a:rPr lang="en-US" sz="3600" dirty="0"/>
              <a:t>in</a:t>
            </a:r>
            <a:r>
              <a:rPr lang="en-US" altLang="zh-CN" sz="3600" dirty="0"/>
              <a:t>cluded in the expected routing path set</a:t>
            </a:r>
            <a:r>
              <a:rPr lang="en-US" sz="3600" dirty="0" smtClean="0"/>
              <a:t>.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sz="3600" b="1" i="1" dirty="0" smtClean="0">
                <a:solidFill>
                  <a:srgbClr val="FF0000"/>
                </a:solidFill>
              </a:rPr>
              <a:t>Unexpected deadlock-free </a:t>
            </a:r>
            <a:r>
              <a:rPr lang="en-US" sz="3600" b="1" i="1" dirty="0">
                <a:solidFill>
                  <a:srgbClr val="FF0000"/>
                </a:solidFill>
              </a:rPr>
              <a:t>path</a:t>
            </a:r>
            <a:r>
              <a:rPr lang="en-US" sz="3600" dirty="0" smtClean="0"/>
              <a:t>: an unexpected path that will not cause deadlock.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sz="3600" b="1" i="1" dirty="0" smtClean="0">
                <a:solidFill>
                  <a:srgbClr val="FF0000"/>
                </a:solidFill>
              </a:rPr>
              <a:t>Unexpected deadlocked </a:t>
            </a:r>
            <a:r>
              <a:rPr lang="en-US" sz="3600" b="1" i="1" dirty="0">
                <a:solidFill>
                  <a:srgbClr val="FF0000"/>
                </a:solidFill>
              </a:rPr>
              <a:t>path</a:t>
            </a:r>
            <a:r>
              <a:rPr lang="en-US" sz="3600" b="1" i="1" dirty="0" smtClean="0"/>
              <a:t>: </a:t>
            </a:r>
            <a:r>
              <a:rPr lang="en-US" sz="3600" dirty="0"/>
              <a:t>an unexpected path that </a:t>
            </a:r>
            <a:r>
              <a:rPr lang="en-US" sz="3600" dirty="0" smtClean="0"/>
              <a:t>may cause deadlock.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12500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Definition of Some Used Terms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508" y="5953834"/>
            <a:ext cx="6721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Goal: </a:t>
            </a:r>
            <a:r>
              <a:rPr lang="en-US" sz="3600" dirty="0" smtClean="0"/>
              <a:t>Differentiate</a:t>
            </a:r>
            <a:r>
              <a:rPr lang="en-US" sz="3600" b="1" dirty="0" smtClean="0"/>
              <a:t> </a:t>
            </a:r>
            <a:r>
              <a:rPr lang="en-US" sz="3600" dirty="0">
                <a:solidFill>
                  <a:srgbClr val="00B050"/>
                </a:solidFill>
              </a:rPr>
              <a:t>1</a:t>
            </a:r>
            <a:r>
              <a:rPr lang="en-US" sz="3600" dirty="0" smtClean="0">
                <a:solidFill>
                  <a:srgbClr val="00B050"/>
                </a:solidFill>
              </a:rPr>
              <a:t>, </a:t>
            </a:r>
            <a:r>
              <a:rPr lang="en-US" sz="3600" dirty="0">
                <a:solidFill>
                  <a:srgbClr val="00B050"/>
                </a:solidFill>
              </a:rPr>
              <a:t>1</a:t>
            </a:r>
            <a:r>
              <a:rPr lang="en-US" sz="3600" dirty="0" smtClean="0">
                <a:solidFill>
                  <a:srgbClr val="00B050"/>
                </a:solidFill>
              </a:rPr>
              <a:t>.a </a:t>
            </a:r>
            <a:r>
              <a:rPr lang="en-US" sz="3600" dirty="0" smtClean="0"/>
              <a:t>from </a:t>
            </a:r>
            <a:r>
              <a:rPr lang="en-US" sz="3600" dirty="0" smtClean="0">
                <a:solidFill>
                  <a:srgbClr val="FF0000"/>
                </a:solidFill>
              </a:rPr>
              <a:t>2.b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05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581045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29</a:t>
            </a:fld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234330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3" name="Straight Connector 142"/>
          <p:cNvCxnSpPr>
            <a:stCxn id="52" idx="2"/>
            <a:endCxn id="67" idx="0"/>
          </p:cNvCxnSpPr>
          <p:nvPr/>
        </p:nvCxnSpPr>
        <p:spPr>
          <a:xfrm>
            <a:off x="9676547" y="1967432"/>
            <a:ext cx="0" cy="70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71182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234330" y="3881229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234330" y="1324392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571182" y="1324392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6" name="Straight Connector 55"/>
          <p:cNvCxnSpPr>
            <a:stCxn id="67" idx="1"/>
            <a:endCxn id="46" idx="3"/>
          </p:cNvCxnSpPr>
          <p:nvPr/>
        </p:nvCxnSpPr>
        <p:spPr>
          <a:xfrm flipH="1">
            <a:off x="8455616" y="2996516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0"/>
            <a:endCxn id="67" idx="2"/>
          </p:cNvCxnSpPr>
          <p:nvPr/>
        </p:nvCxnSpPr>
        <p:spPr>
          <a:xfrm flipV="1">
            <a:off x="9676547" y="3318036"/>
            <a:ext cx="0" cy="563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1"/>
            <a:endCxn id="53" idx="3"/>
          </p:cNvCxnSpPr>
          <p:nvPr/>
        </p:nvCxnSpPr>
        <p:spPr>
          <a:xfrm flipH="1">
            <a:off x="8455616" y="1645912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12458" y="3368202"/>
            <a:ext cx="125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</a:t>
            </a:r>
            <a:r>
              <a:rPr lang="en-US" sz="3200" dirty="0" smtClean="0">
                <a:solidFill>
                  <a:srgbClr val="00B050"/>
                </a:solidFill>
              </a:rPr>
              <a:t>ath 2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60502" y="3074301"/>
            <a:ext cx="12501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</a:t>
            </a:r>
            <a:r>
              <a:rPr lang="en-US" sz="3200" dirty="0" smtClean="0">
                <a:solidFill>
                  <a:srgbClr val="0070C0"/>
                </a:solidFill>
              </a:rPr>
              <a:t>ath 3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2760" y="4624821"/>
            <a:ext cx="11746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p</a:t>
            </a:r>
            <a:r>
              <a:rPr lang="en-US" sz="3200" dirty="0" smtClean="0"/>
              <a:t>ath 1: 5-6-7-8-0-1;        path </a:t>
            </a:r>
            <a:r>
              <a:rPr lang="en-US" sz="3200" dirty="0"/>
              <a:t>2: 0-1-2</a:t>
            </a:r>
            <a:r>
              <a:rPr lang="en-US" sz="3200" dirty="0" smtClean="0"/>
              <a:t>;         path </a:t>
            </a:r>
            <a:r>
              <a:rPr lang="en-US" sz="3200" dirty="0"/>
              <a:t>3: 4-1-2-3-0</a:t>
            </a:r>
            <a:r>
              <a:rPr lang="en-US" sz="3200" dirty="0" smtClean="0"/>
              <a:t>;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R</a:t>
            </a:r>
            <a:r>
              <a:rPr lang="en-US" sz="3200" dirty="0" smtClean="0"/>
              <a:t>={path 1, path 2, path 3} is deadlock-free.</a:t>
            </a:r>
          </a:p>
        </p:txBody>
      </p:sp>
      <p:cxnSp>
        <p:nvCxnSpPr>
          <p:cNvPr id="24" name="Straight Connector 23"/>
          <p:cNvCxnSpPr>
            <a:stCxn id="53" idx="2"/>
            <a:endCxn id="46" idx="0"/>
          </p:cNvCxnSpPr>
          <p:nvPr/>
        </p:nvCxnSpPr>
        <p:spPr>
          <a:xfrm>
            <a:off x="8013399" y="1967432"/>
            <a:ext cx="0" cy="70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989861" y="1681383"/>
            <a:ext cx="1921167" cy="1478590"/>
          </a:xfrm>
          <a:custGeom>
            <a:avLst/>
            <a:gdLst>
              <a:gd name="connsiteX0" fmla="*/ 0 w 2910825"/>
              <a:gd name="connsiteY0" fmla="*/ 2305879 h 2517604"/>
              <a:gd name="connsiteX1" fmla="*/ 2743200 w 2910825"/>
              <a:gd name="connsiteY1" fmla="*/ 2292626 h 2517604"/>
              <a:gd name="connsiteX2" fmla="*/ 2623931 w 2910825"/>
              <a:gd name="connsiteY2" fmla="*/ 0 h 251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0825" h="2517604">
                <a:moveTo>
                  <a:pt x="0" y="2305879"/>
                </a:moveTo>
                <a:cubicBezTo>
                  <a:pt x="1152939" y="2491409"/>
                  <a:pt x="2305878" y="2676939"/>
                  <a:pt x="2743200" y="2292626"/>
                </a:cubicBezTo>
                <a:cubicBezTo>
                  <a:pt x="3180522" y="1908313"/>
                  <a:pt x="2623931" y="0"/>
                  <a:pt x="2623931" y="0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571183" y="1341527"/>
            <a:ext cx="2547581" cy="2800367"/>
          </a:xfrm>
          <a:custGeom>
            <a:avLst/>
            <a:gdLst>
              <a:gd name="connsiteX0" fmla="*/ 2308928 w 2584509"/>
              <a:gd name="connsiteY0" fmla="*/ 2800367 h 2800367"/>
              <a:gd name="connsiteX1" fmla="*/ 2396014 w 2584509"/>
              <a:gd name="connsiteY1" fmla="*/ 332938 h 2800367"/>
              <a:gd name="connsiteX2" fmla="*/ 160814 w 2584509"/>
              <a:gd name="connsiteY2" fmla="*/ 173281 h 2800367"/>
              <a:gd name="connsiteX3" fmla="*/ 175328 w 2584509"/>
              <a:gd name="connsiteY3" fmla="*/ 1726309 h 2800367"/>
              <a:gd name="connsiteX4" fmla="*/ 175328 w 2584509"/>
              <a:gd name="connsiteY4" fmla="*/ 1726309 h 280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509" h="2800367">
                <a:moveTo>
                  <a:pt x="2308928" y="2800367"/>
                </a:moveTo>
                <a:cubicBezTo>
                  <a:pt x="2531480" y="1785576"/>
                  <a:pt x="2754033" y="770786"/>
                  <a:pt x="2396014" y="332938"/>
                </a:cubicBezTo>
                <a:cubicBezTo>
                  <a:pt x="2037995" y="-104910"/>
                  <a:pt x="530928" y="-58947"/>
                  <a:pt x="160814" y="173281"/>
                </a:cubicBezTo>
                <a:cubicBezTo>
                  <a:pt x="-209300" y="405509"/>
                  <a:pt x="175328" y="1726309"/>
                  <a:pt x="175328" y="1726309"/>
                </a:cubicBezTo>
                <a:lnTo>
                  <a:pt x="175328" y="1726309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08034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62816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22545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1413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8626" y="3226233"/>
            <a:ext cx="914240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4271" y="3365898"/>
            <a:ext cx="125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p</a:t>
            </a:r>
            <a:r>
              <a:rPr lang="en-US" sz="3200" dirty="0" smtClean="0">
                <a:solidFill>
                  <a:srgbClr val="7030A0"/>
                </a:solidFill>
              </a:rPr>
              <a:t>ath </a:t>
            </a:r>
            <a:r>
              <a:rPr lang="en-US" sz="32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28" name="Straight Connector 27"/>
          <p:cNvCxnSpPr>
            <a:stCxn id="23" idx="1"/>
            <a:endCxn id="25" idx="3"/>
          </p:cNvCxnSpPr>
          <p:nvPr/>
        </p:nvCxnSpPr>
        <p:spPr>
          <a:xfrm flipH="1">
            <a:off x="1945847" y="2996516"/>
            <a:ext cx="6766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1"/>
            <a:endCxn id="23" idx="3"/>
          </p:cNvCxnSpPr>
          <p:nvPr/>
        </p:nvCxnSpPr>
        <p:spPr>
          <a:xfrm flipH="1">
            <a:off x="3506979" y="2996516"/>
            <a:ext cx="755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1"/>
            <a:endCxn id="21" idx="3"/>
          </p:cNvCxnSpPr>
          <p:nvPr/>
        </p:nvCxnSpPr>
        <p:spPr>
          <a:xfrm flipH="1">
            <a:off x="5147250" y="2996516"/>
            <a:ext cx="760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6" idx="1"/>
            <a:endCxn id="20" idx="3"/>
          </p:cNvCxnSpPr>
          <p:nvPr/>
        </p:nvCxnSpPr>
        <p:spPr>
          <a:xfrm flipH="1">
            <a:off x="6792468" y="2996516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TTL Is Not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nough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 Detecting </a:t>
            </a:r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Unexpected Deadlocked Paths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1036431"/>
            <a:ext cx="10776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Problem-1</a:t>
            </a:r>
            <a:r>
              <a:rPr lang="en-US" sz="3600" dirty="0" smtClean="0"/>
              <a:t>: </a:t>
            </a:r>
            <a:r>
              <a:rPr lang="en-US" sz="3600" dirty="0"/>
              <a:t>Given a network topology </a:t>
            </a:r>
            <a:r>
              <a:rPr lang="en-US" sz="3600" b="1" dirty="0"/>
              <a:t>N</a:t>
            </a:r>
            <a:r>
              <a:rPr lang="en-US" sz="3600" dirty="0"/>
              <a:t> and an expected routing path set </a:t>
            </a:r>
            <a:r>
              <a:rPr lang="en-US" sz="3600" b="1" dirty="0" smtClean="0"/>
              <a:t>R, </a:t>
            </a:r>
            <a:r>
              <a:rPr lang="en-US" sz="3600" dirty="0" smtClean="0"/>
              <a:t>how to ensure there is no deadlock?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95848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Problem Definition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581045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30</a:t>
            </a:fld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234330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3" name="Straight Connector 142"/>
          <p:cNvCxnSpPr>
            <a:stCxn id="52" idx="2"/>
            <a:endCxn id="67" idx="0"/>
          </p:cNvCxnSpPr>
          <p:nvPr/>
        </p:nvCxnSpPr>
        <p:spPr>
          <a:xfrm>
            <a:off x="9676547" y="1967432"/>
            <a:ext cx="0" cy="70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71182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234330" y="3881229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234330" y="1324392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571182" y="1324392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6" name="Straight Connector 55"/>
          <p:cNvCxnSpPr>
            <a:stCxn id="67" idx="1"/>
            <a:endCxn id="46" idx="3"/>
          </p:cNvCxnSpPr>
          <p:nvPr/>
        </p:nvCxnSpPr>
        <p:spPr>
          <a:xfrm flipH="1">
            <a:off x="8455616" y="2996516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0"/>
            <a:endCxn id="67" idx="2"/>
          </p:cNvCxnSpPr>
          <p:nvPr/>
        </p:nvCxnSpPr>
        <p:spPr>
          <a:xfrm flipV="1">
            <a:off x="9676547" y="3318036"/>
            <a:ext cx="0" cy="563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1"/>
            <a:endCxn id="53" idx="3"/>
          </p:cNvCxnSpPr>
          <p:nvPr/>
        </p:nvCxnSpPr>
        <p:spPr>
          <a:xfrm flipH="1">
            <a:off x="8455616" y="1645912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12458" y="3368202"/>
            <a:ext cx="125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</a:t>
            </a:r>
            <a:r>
              <a:rPr lang="en-US" sz="3200" dirty="0" smtClean="0">
                <a:solidFill>
                  <a:srgbClr val="00B050"/>
                </a:solidFill>
              </a:rPr>
              <a:t>ath 2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60502" y="3074301"/>
            <a:ext cx="12501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</a:t>
            </a:r>
            <a:r>
              <a:rPr lang="en-US" sz="3200" dirty="0" smtClean="0">
                <a:solidFill>
                  <a:srgbClr val="0070C0"/>
                </a:solidFill>
              </a:rPr>
              <a:t>ath 3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67039" y="1926765"/>
            <a:ext cx="125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dirty="0" smtClean="0">
                <a:solidFill>
                  <a:srgbClr val="FF0000"/>
                </a:solidFill>
              </a:rPr>
              <a:t>ath 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2760" y="4624821"/>
            <a:ext cx="11746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p</a:t>
            </a:r>
            <a:r>
              <a:rPr lang="en-US" sz="3200" dirty="0" smtClean="0"/>
              <a:t>ath 1: 5-6-7-8-0-1        path </a:t>
            </a:r>
            <a:r>
              <a:rPr lang="en-US" sz="3200" dirty="0"/>
              <a:t>2: 0-1-2</a:t>
            </a:r>
            <a:r>
              <a:rPr lang="en-US" sz="3200" dirty="0" smtClean="0"/>
              <a:t>;         path </a:t>
            </a:r>
            <a:r>
              <a:rPr lang="en-US" sz="3200" dirty="0"/>
              <a:t>3: 4-1-2-3-0</a:t>
            </a:r>
            <a:r>
              <a:rPr lang="en-US" sz="3200" dirty="0" smtClean="0"/>
              <a:t>;                         path </a:t>
            </a:r>
            <a:r>
              <a:rPr lang="en-US" sz="3200" dirty="0"/>
              <a:t>4: 0-1-2-3-0-</a:t>
            </a:r>
            <a:r>
              <a:rPr lang="en-US" sz="3200" dirty="0" smtClean="0"/>
              <a:t>… (loop)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/>
              <a:t>R</a:t>
            </a:r>
            <a:r>
              <a:rPr lang="en-US" sz="3200" dirty="0"/>
              <a:t>={path 1, path 2, path 3} is deadlock-free</a:t>
            </a:r>
            <a:r>
              <a:rPr lang="en-US" sz="3200" dirty="0" smtClean="0"/>
              <a:t>. Path 4 is an unexpected deadlock path that cannot be differentiated.</a:t>
            </a:r>
            <a:endParaRPr lang="en-US" sz="3200" dirty="0"/>
          </a:p>
        </p:txBody>
      </p:sp>
      <p:cxnSp>
        <p:nvCxnSpPr>
          <p:cNvPr id="24" name="Straight Connector 23"/>
          <p:cNvCxnSpPr>
            <a:stCxn id="53" idx="2"/>
            <a:endCxn id="46" idx="0"/>
          </p:cNvCxnSpPr>
          <p:nvPr/>
        </p:nvCxnSpPr>
        <p:spPr>
          <a:xfrm>
            <a:off x="8013399" y="1967432"/>
            <a:ext cx="0" cy="70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989861" y="1681383"/>
            <a:ext cx="1921167" cy="1478590"/>
          </a:xfrm>
          <a:custGeom>
            <a:avLst/>
            <a:gdLst>
              <a:gd name="connsiteX0" fmla="*/ 0 w 2910825"/>
              <a:gd name="connsiteY0" fmla="*/ 2305879 h 2517604"/>
              <a:gd name="connsiteX1" fmla="*/ 2743200 w 2910825"/>
              <a:gd name="connsiteY1" fmla="*/ 2292626 h 2517604"/>
              <a:gd name="connsiteX2" fmla="*/ 2623931 w 2910825"/>
              <a:gd name="connsiteY2" fmla="*/ 0 h 251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0825" h="2517604">
                <a:moveTo>
                  <a:pt x="0" y="2305879"/>
                </a:moveTo>
                <a:cubicBezTo>
                  <a:pt x="1152939" y="2491409"/>
                  <a:pt x="2305878" y="2676939"/>
                  <a:pt x="2743200" y="2292626"/>
                </a:cubicBezTo>
                <a:cubicBezTo>
                  <a:pt x="3180522" y="1908313"/>
                  <a:pt x="2623931" y="0"/>
                  <a:pt x="2623931" y="0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37724" y="1585358"/>
            <a:ext cx="1862323" cy="1319560"/>
          </a:xfrm>
          <a:custGeom>
            <a:avLst/>
            <a:gdLst>
              <a:gd name="connsiteX0" fmla="*/ 72571 w 1862323"/>
              <a:gd name="connsiteY0" fmla="*/ 1202136 h 1319560"/>
              <a:gd name="connsiteX1" fmla="*/ 1683657 w 1862323"/>
              <a:gd name="connsiteY1" fmla="*/ 1216650 h 1319560"/>
              <a:gd name="connsiteX2" fmla="*/ 1669143 w 1862323"/>
              <a:gd name="connsiteY2" fmla="*/ 99050 h 1319560"/>
              <a:gd name="connsiteX3" fmla="*/ 319314 w 1862323"/>
              <a:gd name="connsiteY3" fmla="*/ 157107 h 1319560"/>
              <a:gd name="connsiteX4" fmla="*/ 0 w 1862323"/>
              <a:gd name="connsiteY4" fmla="*/ 998936 h 13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323" h="1319560">
                <a:moveTo>
                  <a:pt x="72571" y="1202136"/>
                </a:moveTo>
                <a:cubicBezTo>
                  <a:pt x="745066" y="1301317"/>
                  <a:pt x="1417562" y="1400498"/>
                  <a:pt x="1683657" y="1216650"/>
                </a:cubicBezTo>
                <a:cubicBezTo>
                  <a:pt x="1949752" y="1032802"/>
                  <a:pt x="1896534" y="275640"/>
                  <a:pt x="1669143" y="99050"/>
                </a:cubicBezTo>
                <a:cubicBezTo>
                  <a:pt x="1441753" y="-77541"/>
                  <a:pt x="597505" y="7126"/>
                  <a:pt x="319314" y="157107"/>
                </a:cubicBezTo>
                <a:cubicBezTo>
                  <a:pt x="41123" y="307088"/>
                  <a:pt x="0" y="998936"/>
                  <a:pt x="0" y="99893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571183" y="1341527"/>
            <a:ext cx="2547581" cy="2800367"/>
          </a:xfrm>
          <a:custGeom>
            <a:avLst/>
            <a:gdLst>
              <a:gd name="connsiteX0" fmla="*/ 2308928 w 2584509"/>
              <a:gd name="connsiteY0" fmla="*/ 2800367 h 2800367"/>
              <a:gd name="connsiteX1" fmla="*/ 2396014 w 2584509"/>
              <a:gd name="connsiteY1" fmla="*/ 332938 h 2800367"/>
              <a:gd name="connsiteX2" fmla="*/ 160814 w 2584509"/>
              <a:gd name="connsiteY2" fmla="*/ 173281 h 2800367"/>
              <a:gd name="connsiteX3" fmla="*/ 175328 w 2584509"/>
              <a:gd name="connsiteY3" fmla="*/ 1726309 h 2800367"/>
              <a:gd name="connsiteX4" fmla="*/ 175328 w 2584509"/>
              <a:gd name="connsiteY4" fmla="*/ 1726309 h 280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509" h="2800367">
                <a:moveTo>
                  <a:pt x="2308928" y="2800367"/>
                </a:moveTo>
                <a:cubicBezTo>
                  <a:pt x="2531480" y="1785576"/>
                  <a:pt x="2754033" y="770786"/>
                  <a:pt x="2396014" y="332938"/>
                </a:cubicBezTo>
                <a:cubicBezTo>
                  <a:pt x="2037995" y="-104910"/>
                  <a:pt x="530928" y="-58947"/>
                  <a:pt x="160814" y="173281"/>
                </a:cubicBezTo>
                <a:cubicBezTo>
                  <a:pt x="-209300" y="405509"/>
                  <a:pt x="175328" y="1726309"/>
                  <a:pt x="175328" y="1726309"/>
                </a:cubicBezTo>
                <a:lnTo>
                  <a:pt x="175328" y="1726309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08034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62816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22545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1413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8626" y="3226233"/>
            <a:ext cx="914240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4271" y="3365898"/>
            <a:ext cx="125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p</a:t>
            </a:r>
            <a:r>
              <a:rPr lang="en-US" sz="3200" dirty="0" smtClean="0">
                <a:solidFill>
                  <a:srgbClr val="7030A0"/>
                </a:solidFill>
              </a:rPr>
              <a:t>ath </a:t>
            </a:r>
            <a:r>
              <a:rPr lang="en-US" sz="32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28" name="Straight Connector 27"/>
          <p:cNvCxnSpPr>
            <a:stCxn id="23" idx="1"/>
            <a:endCxn id="25" idx="3"/>
          </p:cNvCxnSpPr>
          <p:nvPr/>
        </p:nvCxnSpPr>
        <p:spPr>
          <a:xfrm flipH="1">
            <a:off x="1945847" y="2996516"/>
            <a:ext cx="6766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1"/>
            <a:endCxn id="23" idx="3"/>
          </p:cNvCxnSpPr>
          <p:nvPr/>
        </p:nvCxnSpPr>
        <p:spPr>
          <a:xfrm flipH="1">
            <a:off x="3506979" y="2996516"/>
            <a:ext cx="755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1"/>
            <a:endCxn id="21" idx="3"/>
          </p:cNvCxnSpPr>
          <p:nvPr/>
        </p:nvCxnSpPr>
        <p:spPr>
          <a:xfrm flipH="1">
            <a:off x="5147250" y="2996516"/>
            <a:ext cx="760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6" idx="1"/>
            <a:endCxn id="20" idx="3"/>
          </p:cNvCxnSpPr>
          <p:nvPr/>
        </p:nvCxnSpPr>
        <p:spPr>
          <a:xfrm flipH="1">
            <a:off x="6792468" y="2996516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TTL Is Not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nough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 Detecting </a:t>
            </a:r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Unexpected Deadlocked Paths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581045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31</a:t>
            </a:fld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234330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3" name="Straight Connector 142"/>
          <p:cNvCxnSpPr>
            <a:stCxn id="52" idx="2"/>
            <a:endCxn id="67" idx="0"/>
          </p:cNvCxnSpPr>
          <p:nvPr/>
        </p:nvCxnSpPr>
        <p:spPr>
          <a:xfrm>
            <a:off x="9676547" y="1967432"/>
            <a:ext cx="0" cy="70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71182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234330" y="3881229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234330" y="1324392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571182" y="1324392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6" name="Straight Connector 55"/>
          <p:cNvCxnSpPr>
            <a:stCxn id="67" idx="1"/>
            <a:endCxn id="46" idx="3"/>
          </p:cNvCxnSpPr>
          <p:nvPr/>
        </p:nvCxnSpPr>
        <p:spPr>
          <a:xfrm flipH="1">
            <a:off x="8455616" y="2996516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0"/>
            <a:endCxn id="67" idx="2"/>
          </p:cNvCxnSpPr>
          <p:nvPr/>
        </p:nvCxnSpPr>
        <p:spPr>
          <a:xfrm flipV="1">
            <a:off x="9676547" y="3318036"/>
            <a:ext cx="0" cy="563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1"/>
            <a:endCxn id="53" idx="3"/>
          </p:cNvCxnSpPr>
          <p:nvPr/>
        </p:nvCxnSpPr>
        <p:spPr>
          <a:xfrm flipH="1">
            <a:off x="8455616" y="1645912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3044" y="2098341"/>
            <a:ext cx="125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</a:t>
            </a:r>
            <a:r>
              <a:rPr lang="en-US" sz="3200" dirty="0" smtClean="0">
                <a:solidFill>
                  <a:srgbClr val="00B050"/>
                </a:solidFill>
              </a:rPr>
              <a:t>ath 2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67039" y="1926765"/>
            <a:ext cx="125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dirty="0" smtClean="0">
                <a:solidFill>
                  <a:srgbClr val="FF0000"/>
                </a:solidFill>
              </a:rPr>
              <a:t>ath 4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>
            <a:stCxn id="53" idx="2"/>
            <a:endCxn id="46" idx="0"/>
          </p:cNvCxnSpPr>
          <p:nvPr/>
        </p:nvCxnSpPr>
        <p:spPr>
          <a:xfrm>
            <a:off x="8013399" y="1967432"/>
            <a:ext cx="0" cy="70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989861" y="1681383"/>
            <a:ext cx="1921167" cy="1478590"/>
          </a:xfrm>
          <a:custGeom>
            <a:avLst/>
            <a:gdLst>
              <a:gd name="connsiteX0" fmla="*/ 0 w 2910825"/>
              <a:gd name="connsiteY0" fmla="*/ 2305879 h 2517604"/>
              <a:gd name="connsiteX1" fmla="*/ 2743200 w 2910825"/>
              <a:gd name="connsiteY1" fmla="*/ 2292626 h 2517604"/>
              <a:gd name="connsiteX2" fmla="*/ 2623931 w 2910825"/>
              <a:gd name="connsiteY2" fmla="*/ 0 h 251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0825" h="2517604">
                <a:moveTo>
                  <a:pt x="0" y="2305879"/>
                </a:moveTo>
                <a:cubicBezTo>
                  <a:pt x="1152939" y="2491409"/>
                  <a:pt x="2305878" y="2676939"/>
                  <a:pt x="2743200" y="2292626"/>
                </a:cubicBezTo>
                <a:cubicBezTo>
                  <a:pt x="3180522" y="1908313"/>
                  <a:pt x="2623931" y="0"/>
                  <a:pt x="2623931" y="0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37724" y="1585358"/>
            <a:ext cx="1862323" cy="1319560"/>
          </a:xfrm>
          <a:custGeom>
            <a:avLst/>
            <a:gdLst>
              <a:gd name="connsiteX0" fmla="*/ 72571 w 1862323"/>
              <a:gd name="connsiteY0" fmla="*/ 1202136 h 1319560"/>
              <a:gd name="connsiteX1" fmla="*/ 1683657 w 1862323"/>
              <a:gd name="connsiteY1" fmla="*/ 1216650 h 1319560"/>
              <a:gd name="connsiteX2" fmla="*/ 1669143 w 1862323"/>
              <a:gd name="connsiteY2" fmla="*/ 99050 h 1319560"/>
              <a:gd name="connsiteX3" fmla="*/ 319314 w 1862323"/>
              <a:gd name="connsiteY3" fmla="*/ 157107 h 1319560"/>
              <a:gd name="connsiteX4" fmla="*/ 0 w 1862323"/>
              <a:gd name="connsiteY4" fmla="*/ 998936 h 13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323" h="1319560">
                <a:moveTo>
                  <a:pt x="72571" y="1202136"/>
                </a:moveTo>
                <a:cubicBezTo>
                  <a:pt x="745066" y="1301317"/>
                  <a:pt x="1417562" y="1400498"/>
                  <a:pt x="1683657" y="1216650"/>
                </a:cubicBezTo>
                <a:cubicBezTo>
                  <a:pt x="1949752" y="1032802"/>
                  <a:pt x="1896534" y="275640"/>
                  <a:pt x="1669143" y="99050"/>
                </a:cubicBezTo>
                <a:cubicBezTo>
                  <a:pt x="1441753" y="-77541"/>
                  <a:pt x="597505" y="7126"/>
                  <a:pt x="319314" y="157107"/>
                </a:cubicBezTo>
                <a:cubicBezTo>
                  <a:pt x="41123" y="307088"/>
                  <a:pt x="0" y="998936"/>
                  <a:pt x="0" y="99893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08034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62816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22545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1413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8" name="Straight Connector 27"/>
          <p:cNvCxnSpPr>
            <a:stCxn id="23" idx="1"/>
            <a:endCxn id="25" idx="3"/>
          </p:cNvCxnSpPr>
          <p:nvPr/>
        </p:nvCxnSpPr>
        <p:spPr>
          <a:xfrm flipH="1">
            <a:off x="1945847" y="2996516"/>
            <a:ext cx="6766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1"/>
            <a:endCxn id="23" idx="3"/>
          </p:cNvCxnSpPr>
          <p:nvPr/>
        </p:nvCxnSpPr>
        <p:spPr>
          <a:xfrm flipH="1">
            <a:off x="3506979" y="2996516"/>
            <a:ext cx="755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1"/>
            <a:endCxn id="21" idx="3"/>
          </p:cNvCxnSpPr>
          <p:nvPr/>
        </p:nvCxnSpPr>
        <p:spPr>
          <a:xfrm flipH="1">
            <a:off x="5147250" y="2996516"/>
            <a:ext cx="760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6" idx="1"/>
            <a:endCxn id="20" idx="3"/>
          </p:cNvCxnSpPr>
          <p:nvPr/>
        </p:nvCxnSpPr>
        <p:spPr>
          <a:xfrm flipH="1">
            <a:off x="6792468" y="2996516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760" y="4624821"/>
            <a:ext cx="11746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Packets on path 2 and path 4 cannot be differentiated based on TTL values at hops 0-1 and 1-2. 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8455616" y="3266727"/>
            <a:ext cx="112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ttl</a:t>
            </a:r>
            <a:r>
              <a:rPr lang="en-US" sz="2800" baseline="-25000" dirty="0" smtClean="0">
                <a:solidFill>
                  <a:srgbClr val="FFC000"/>
                </a:solidFill>
              </a:rPr>
              <a:t>0</a:t>
            </a:r>
            <a:r>
              <a:rPr lang="en-US" sz="2800" dirty="0" smtClean="0">
                <a:solidFill>
                  <a:srgbClr val="FFC000"/>
                </a:solidFill>
              </a:rPr>
              <a:t> - </a:t>
            </a:r>
            <a:r>
              <a:rPr lang="en-US" sz="28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113044" y="1645912"/>
            <a:ext cx="112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ttl</a:t>
            </a:r>
            <a:r>
              <a:rPr lang="en-US" sz="2800" baseline="-25000" dirty="0" smtClean="0">
                <a:solidFill>
                  <a:srgbClr val="FFC000"/>
                </a:solidFill>
              </a:rPr>
              <a:t>0</a:t>
            </a:r>
            <a:r>
              <a:rPr lang="en-US" sz="2800" dirty="0" smtClean="0">
                <a:solidFill>
                  <a:srgbClr val="FFC000"/>
                </a:solidFill>
              </a:rPr>
              <a:t> - 2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TTL Is Not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nough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 Detecting </a:t>
            </a:r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Unexpected Deadlocked Paths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581045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32</a:t>
            </a:fld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234330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3" name="Straight Connector 142"/>
          <p:cNvCxnSpPr>
            <a:stCxn id="52" idx="2"/>
            <a:endCxn id="67" idx="0"/>
          </p:cNvCxnSpPr>
          <p:nvPr/>
        </p:nvCxnSpPr>
        <p:spPr>
          <a:xfrm>
            <a:off x="9676547" y="1967432"/>
            <a:ext cx="0" cy="70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71182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234330" y="3881229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234330" y="1324392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571182" y="1324392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6" name="Straight Connector 55"/>
          <p:cNvCxnSpPr>
            <a:stCxn id="67" idx="1"/>
            <a:endCxn id="46" idx="3"/>
          </p:cNvCxnSpPr>
          <p:nvPr/>
        </p:nvCxnSpPr>
        <p:spPr>
          <a:xfrm flipH="1">
            <a:off x="8455616" y="2996516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0"/>
            <a:endCxn id="67" idx="2"/>
          </p:cNvCxnSpPr>
          <p:nvPr/>
        </p:nvCxnSpPr>
        <p:spPr>
          <a:xfrm flipV="1">
            <a:off x="9676547" y="3318036"/>
            <a:ext cx="0" cy="563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1"/>
            <a:endCxn id="53" idx="3"/>
          </p:cNvCxnSpPr>
          <p:nvPr/>
        </p:nvCxnSpPr>
        <p:spPr>
          <a:xfrm flipH="1">
            <a:off x="8455616" y="1645912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160502" y="3074301"/>
            <a:ext cx="12501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</a:t>
            </a:r>
            <a:r>
              <a:rPr lang="en-US" sz="3200" dirty="0" smtClean="0">
                <a:solidFill>
                  <a:srgbClr val="0070C0"/>
                </a:solidFill>
              </a:rPr>
              <a:t>ath 3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67039" y="1926765"/>
            <a:ext cx="125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dirty="0" smtClean="0">
                <a:solidFill>
                  <a:srgbClr val="FF0000"/>
                </a:solidFill>
              </a:rPr>
              <a:t>ath 4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>
            <a:stCxn id="53" idx="2"/>
            <a:endCxn id="46" idx="0"/>
          </p:cNvCxnSpPr>
          <p:nvPr/>
        </p:nvCxnSpPr>
        <p:spPr>
          <a:xfrm>
            <a:off x="8013399" y="1967432"/>
            <a:ext cx="0" cy="70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7837724" y="1585358"/>
            <a:ext cx="1862323" cy="1319560"/>
          </a:xfrm>
          <a:custGeom>
            <a:avLst/>
            <a:gdLst>
              <a:gd name="connsiteX0" fmla="*/ 72571 w 1862323"/>
              <a:gd name="connsiteY0" fmla="*/ 1202136 h 1319560"/>
              <a:gd name="connsiteX1" fmla="*/ 1683657 w 1862323"/>
              <a:gd name="connsiteY1" fmla="*/ 1216650 h 1319560"/>
              <a:gd name="connsiteX2" fmla="*/ 1669143 w 1862323"/>
              <a:gd name="connsiteY2" fmla="*/ 99050 h 1319560"/>
              <a:gd name="connsiteX3" fmla="*/ 319314 w 1862323"/>
              <a:gd name="connsiteY3" fmla="*/ 157107 h 1319560"/>
              <a:gd name="connsiteX4" fmla="*/ 0 w 1862323"/>
              <a:gd name="connsiteY4" fmla="*/ 998936 h 13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323" h="1319560">
                <a:moveTo>
                  <a:pt x="72571" y="1202136"/>
                </a:moveTo>
                <a:cubicBezTo>
                  <a:pt x="745066" y="1301317"/>
                  <a:pt x="1417562" y="1400498"/>
                  <a:pt x="1683657" y="1216650"/>
                </a:cubicBezTo>
                <a:cubicBezTo>
                  <a:pt x="1949752" y="1032802"/>
                  <a:pt x="1896534" y="275640"/>
                  <a:pt x="1669143" y="99050"/>
                </a:cubicBezTo>
                <a:cubicBezTo>
                  <a:pt x="1441753" y="-77541"/>
                  <a:pt x="597505" y="7126"/>
                  <a:pt x="319314" y="157107"/>
                </a:cubicBezTo>
                <a:cubicBezTo>
                  <a:pt x="41123" y="307088"/>
                  <a:pt x="0" y="998936"/>
                  <a:pt x="0" y="99893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571183" y="1341527"/>
            <a:ext cx="2547581" cy="2800367"/>
          </a:xfrm>
          <a:custGeom>
            <a:avLst/>
            <a:gdLst>
              <a:gd name="connsiteX0" fmla="*/ 2308928 w 2584509"/>
              <a:gd name="connsiteY0" fmla="*/ 2800367 h 2800367"/>
              <a:gd name="connsiteX1" fmla="*/ 2396014 w 2584509"/>
              <a:gd name="connsiteY1" fmla="*/ 332938 h 2800367"/>
              <a:gd name="connsiteX2" fmla="*/ 160814 w 2584509"/>
              <a:gd name="connsiteY2" fmla="*/ 173281 h 2800367"/>
              <a:gd name="connsiteX3" fmla="*/ 175328 w 2584509"/>
              <a:gd name="connsiteY3" fmla="*/ 1726309 h 2800367"/>
              <a:gd name="connsiteX4" fmla="*/ 175328 w 2584509"/>
              <a:gd name="connsiteY4" fmla="*/ 1726309 h 280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509" h="2800367">
                <a:moveTo>
                  <a:pt x="2308928" y="2800367"/>
                </a:moveTo>
                <a:cubicBezTo>
                  <a:pt x="2531480" y="1785576"/>
                  <a:pt x="2754033" y="770786"/>
                  <a:pt x="2396014" y="332938"/>
                </a:cubicBezTo>
                <a:cubicBezTo>
                  <a:pt x="2037995" y="-104910"/>
                  <a:pt x="530928" y="-58947"/>
                  <a:pt x="160814" y="173281"/>
                </a:cubicBezTo>
                <a:cubicBezTo>
                  <a:pt x="-209300" y="405509"/>
                  <a:pt x="175328" y="1726309"/>
                  <a:pt x="175328" y="1726309"/>
                </a:cubicBezTo>
                <a:lnTo>
                  <a:pt x="175328" y="1726309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08034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62816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22545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1413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8" name="Straight Connector 27"/>
          <p:cNvCxnSpPr>
            <a:stCxn id="23" idx="1"/>
            <a:endCxn id="25" idx="3"/>
          </p:cNvCxnSpPr>
          <p:nvPr/>
        </p:nvCxnSpPr>
        <p:spPr>
          <a:xfrm flipH="1">
            <a:off x="1945847" y="2996516"/>
            <a:ext cx="6766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1"/>
            <a:endCxn id="23" idx="3"/>
          </p:cNvCxnSpPr>
          <p:nvPr/>
        </p:nvCxnSpPr>
        <p:spPr>
          <a:xfrm flipH="1">
            <a:off x="3506979" y="2996516"/>
            <a:ext cx="755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1"/>
            <a:endCxn id="21" idx="3"/>
          </p:cNvCxnSpPr>
          <p:nvPr/>
        </p:nvCxnSpPr>
        <p:spPr>
          <a:xfrm flipH="1">
            <a:off x="5147250" y="2996516"/>
            <a:ext cx="760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6" idx="1"/>
            <a:endCxn id="20" idx="3"/>
          </p:cNvCxnSpPr>
          <p:nvPr/>
        </p:nvCxnSpPr>
        <p:spPr>
          <a:xfrm flipH="1">
            <a:off x="6792468" y="2996516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760" y="4624821"/>
            <a:ext cx="11746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Packets on path 3 and path 4 cannot be </a:t>
            </a:r>
            <a:r>
              <a:rPr lang="en-US" sz="3200" dirty="0"/>
              <a:t>differentiated based on TTL values </a:t>
            </a:r>
            <a:r>
              <a:rPr lang="en-US" sz="3200" dirty="0" smtClean="0"/>
              <a:t>at hops 2-3 and 3-0. 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6579594" y="2141770"/>
            <a:ext cx="112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ttl</a:t>
            </a:r>
            <a:r>
              <a:rPr lang="en-US" sz="2800" baseline="-25000" dirty="0" smtClean="0">
                <a:solidFill>
                  <a:srgbClr val="FFC000"/>
                </a:solidFill>
              </a:rPr>
              <a:t>0</a:t>
            </a:r>
            <a:r>
              <a:rPr lang="en-US" sz="2800" dirty="0" smtClean="0">
                <a:solidFill>
                  <a:srgbClr val="FFC000"/>
                </a:solidFill>
              </a:rPr>
              <a:t> - 4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67732" y="838085"/>
            <a:ext cx="112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ttl</a:t>
            </a:r>
            <a:r>
              <a:rPr lang="en-US" sz="2800" baseline="-25000" dirty="0" smtClean="0">
                <a:solidFill>
                  <a:srgbClr val="FFC000"/>
                </a:solidFill>
              </a:rPr>
              <a:t>0</a:t>
            </a:r>
            <a:r>
              <a:rPr lang="en-US" sz="2800" dirty="0" smtClean="0">
                <a:solidFill>
                  <a:srgbClr val="FFC000"/>
                </a:solidFill>
              </a:rPr>
              <a:t> - 3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TTL Is Not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nough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 Detecting </a:t>
            </a:r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Unexpected Deadlocked Paths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581045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33</a:t>
            </a:fld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234330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3" name="Straight Connector 142"/>
          <p:cNvCxnSpPr>
            <a:stCxn id="52" idx="2"/>
            <a:endCxn id="67" idx="0"/>
          </p:cNvCxnSpPr>
          <p:nvPr/>
        </p:nvCxnSpPr>
        <p:spPr>
          <a:xfrm>
            <a:off x="9676547" y="1967432"/>
            <a:ext cx="0" cy="70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71182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234330" y="3881229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234330" y="1324392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571182" y="1324392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6" name="Straight Connector 55"/>
          <p:cNvCxnSpPr>
            <a:stCxn id="67" idx="1"/>
            <a:endCxn id="46" idx="3"/>
          </p:cNvCxnSpPr>
          <p:nvPr/>
        </p:nvCxnSpPr>
        <p:spPr>
          <a:xfrm flipH="1">
            <a:off x="8455616" y="2996516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0"/>
            <a:endCxn id="67" idx="2"/>
          </p:cNvCxnSpPr>
          <p:nvPr/>
        </p:nvCxnSpPr>
        <p:spPr>
          <a:xfrm flipV="1">
            <a:off x="9676547" y="3318036"/>
            <a:ext cx="0" cy="563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1"/>
            <a:endCxn id="53" idx="3"/>
          </p:cNvCxnSpPr>
          <p:nvPr/>
        </p:nvCxnSpPr>
        <p:spPr>
          <a:xfrm flipH="1">
            <a:off x="8455616" y="1645912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167039" y="1926765"/>
            <a:ext cx="125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dirty="0" smtClean="0">
                <a:solidFill>
                  <a:srgbClr val="FF0000"/>
                </a:solidFill>
              </a:rPr>
              <a:t>ath 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2760" y="4624821"/>
            <a:ext cx="11746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Packets on path </a:t>
            </a:r>
            <a:r>
              <a:rPr lang="en-US" sz="3200" dirty="0" smtClean="0"/>
              <a:t>1 </a:t>
            </a:r>
            <a:r>
              <a:rPr lang="en-US" sz="3200" dirty="0"/>
              <a:t>and path 4 cannot be differentiated based on TTL values at </a:t>
            </a:r>
            <a:r>
              <a:rPr lang="en-US" sz="3200" dirty="0" smtClean="0"/>
              <a:t>hops 0-1. </a:t>
            </a:r>
            <a:endParaRPr lang="en-US" sz="3200" dirty="0"/>
          </a:p>
        </p:txBody>
      </p:sp>
      <p:cxnSp>
        <p:nvCxnSpPr>
          <p:cNvPr id="24" name="Straight Connector 23"/>
          <p:cNvCxnSpPr>
            <a:stCxn id="53" idx="2"/>
            <a:endCxn id="46" idx="0"/>
          </p:cNvCxnSpPr>
          <p:nvPr/>
        </p:nvCxnSpPr>
        <p:spPr>
          <a:xfrm>
            <a:off x="8013399" y="1967432"/>
            <a:ext cx="0" cy="70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7837724" y="1585358"/>
            <a:ext cx="1862323" cy="1319560"/>
          </a:xfrm>
          <a:custGeom>
            <a:avLst/>
            <a:gdLst>
              <a:gd name="connsiteX0" fmla="*/ 72571 w 1862323"/>
              <a:gd name="connsiteY0" fmla="*/ 1202136 h 1319560"/>
              <a:gd name="connsiteX1" fmla="*/ 1683657 w 1862323"/>
              <a:gd name="connsiteY1" fmla="*/ 1216650 h 1319560"/>
              <a:gd name="connsiteX2" fmla="*/ 1669143 w 1862323"/>
              <a:gd name="connsiteY2" fmla="*/ 99050 h 1319560"/>
              <a:gd name="connsiteX3" fmla="*/ 319314 w 1862323"/>
              <a:gd name="connsiteY3" fmla="*/ 157107 h 1319560"/>
              <a:gd name="connsiteX4" fmla="*/ 0 w 1862323"/>
              <a:gd name="connsiteY4" fmla="*/ 998936 h 13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323" h="1319560">
                <a:moveTo>
                  <a:pt x="72571" y="1202136"/>
                </a:moveTo>
                <a:cubicBezTo>
                  <a:pt x="745066" y="1301317"/>
                  <a:pt x="1417562" y="1400498"/>
                  <a:pt x="1683657" y="1216650"/>
                </a:cubicBezTo>
                <a:cubicBezTo>
                  <a:pt x="1949752" y="1032802"/>
                  <a:pt x="1896534" y="275640"/>
                  <a:pt x="1669143" y="99050"/>
                </a:cubicBezTo>
                <a:cubicBezTo>
                  <a:pt x="1441753" y="-77541"/>
                  <a:pt x="597505" y="7126"/>
                  <a:pt x="319314" y="157107"/>
                </a:cubicBezTo>
                <a:cubicBezTo>
                  <a:pt x="41123" y="307088"/>
                  <a:pt x="0" y="998936"/>
                  <a:pt x="0" y="99893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08034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62816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22545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1413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8626" y="3226233"/>
            <a:ext cx="914240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4271" y="3365898"/>
            <a:ext cx="125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p</a:t>
            </a:r>
            <a:r>
              <a:rPr lang="en-US" sz="3200" dirty="0" smtClean="0">
                <a:solidFill>
                  <a:srgbClr val="7030A0"/>
                </a:solidFill>
              </a:rPr>
              <a:t>ath </a:t>
            </a:r>
            <a:r>
              <a:rPr lang="en-US" sz="32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28" name="Straight Connector 27"/>
          <p:cNvCxnSpPr>
            <a:stCxn id="23" idx="1"/>
            <a:endCxn id="25" idx="3"/>
          </p:cNvCxnSpPr>
          <p:nvPr/>
        </p:nvCxnSpPr>
        <p:spPr>
          <a:xfrm flipH="1">
            <a:off x="1945847" y="2996516"/>
            <a:ext cx="6766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1"/>
            <a:endCxn id="23" idx="3"/>
          </p:cNvCxnSpPr>
          <p:nvPr/>
        </p:nvCxnSpPr>
        <p:spPr>
          <a:xfrm flipH="1">
            <a:off x="3506979" y="2996516"/>
            <a:ext cx="755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1"/>
            <a:endCxn id="21" idx="3"/>
          </p:cNvCxnSpPr>
          <p:nvPr/>
        </p:nvCxnSpPr>
        <p:spPr>
          <a:xfrm flipH="1">
            <a:off x="5147250" y="2996516"/>
            <a:ext cx="760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6" idx="1"/>
            <a:endCxn id="20" idx="3"/>
          </p:cNvCxnSpPr>
          <p:nvPr/>
        </p:nvCxnSpPr>
        <p:spPr>
          <a:xfrm flipH="1">
            <a:off x="6792468" y="2996516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525183" y="3280196"/>
            <a:ext cx="112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ttl</a:t>
            </a:r>
            <a:r>
              <a:rPr lang="en-US" sz="2800" baseline="-25000" dirty="0" smtClean="0">
                <a:solidFill>
                  <a:srgbClr val="FFC000"/>
                </a:solidFill>
              </a:rPr>
              <a:t>0</a:t>
            </a:r>
            <a:r>
              <a:rPr lang="en-US" sz="2800" dirty="0" smtClean="0">
                <a:solidFill>
                  <a:srgbClr val="FFC000"/>
                </a:solidFill>
              </a:rPr>
              <a:t> - 5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TTL Is Not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nough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 Detecting </a:t>
            </a:r>
            <a:r>
              <a:rPr lang="en-US" altLang="zh-CN" b="1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Unexpected Deadlocked Paths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581045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34</a:t>
            </a:fld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234330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3" name="Straight Connector 142"/>
          <p:cNvCxnSpPr>
            <a:stCxn id="52" idx="2"/>
            <a:endCxn id="67" idx="0"/>
          </p:cNvCxnSpPr>
          <p:nvPr/>
        </p:nvCxnSpPr>
        <p:spPr>
          <a:xfrm>
            <a:off x="9676547" y="1967432"/>
            <a:ext cx="0" cy="70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71182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234330" y="3881229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234330" y="1324392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571182" y="1324392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6" name="Straight Connector 55"/>
          <p:cNvCxnSpPr>
            <a:stCxn id="67" idx="1"/>
            <a:endCxn id="46" idx="3"/>
          </p:cNvCxnSpPr>
          <p:nvPr/>
        </p:nvCxnSpPr>
        <p:spPr>
          <a:xfrm flipH="1">
            <a:off x="8455616" y="2996516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0"/>
            <a:endCxn id="67" idx="2"/>
          </p:cNvCxnSpPr>
          <p:nvPr/>
        </p:nvCxnSpPr>
        <p:spPr>
          <a:xfrm flipV="1">
            <a:off x="9676547" y="3318036"/>
            <a:ext cx="0" cy="563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1"/>
            <a:endCxn id="53" idx="3"/>
          </p:cNvCxnSpPr>
          <p:nvPr/>
        </p:nvCxnSpPr>
        <p:spPr>
          <a:xfrm flipH="1">
            <a:off x="8455616" y="1645912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167039" y="1926765"/>
            <a:ext cx="125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dirty="0" smtClean="0">
                <a:solidFill>
                  <a:srgbClr val="FF0000"/>
                </a:solidFill>
              </a:rPr>
              <a:t>ath 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2760" y="4624821"/>
            <a:ext cx="11746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Observation</a:t>
            </a:r>
            <a:r>
              <a:rPr lang="en-US" sz="3200" dirty="0" smtClean="0"/>
              <a:t>: At </a:t>
            </a:r>
            <a:r>
              <a:rPr lang="en-US" sz="3200" dirty="0"/>
              <a:t>switch 0, path 1 and path </a:t>
            </a:r>
            <a:r>
              <a:rPr lang="en-US" sz="3200" dirty="0" smtClean="0"/>
              <a:t>4 are using different ingress ports.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Packets </a:t>
            </a:r>
            <a:r>
              <a:rPr lang="en-US" sz="3200" dirty="0"/>
              <a:t>on path </a:t>
            </a:r>
            <a:r>
              <a:rPr lang="en-US" sz="3200" dirty="0" smtClean="0"/>
              <a:t>1 </a:t>
            </a:r>
            <a:r>
              <a:rPr lang="en-US" sz="3200" dirty="0"/>
              <a:t>and path 4 </a:t>
            </a:r>
            <a:r>
              <a:rPr lang="en-US" sz="3200" dirty="0" smtClean="0"/>
              <a:t>can be differentiated by using a combination of (ingress port, egress port). </a:t>
            </a:r>
            <a:endParaRPr lang="en-US" sz="3200" dirty="0"/>
          </a:p>
        </p:txBody>
      </p:sp>
      <p:cxnSp>
        <p:nvCxnSpPr>
          <p:cNvPr id="24" name="Straight Connector 23"/>
          <p:cNvCxnSpPr>
            <a:stCxn id="53" idx="2"/>
            <a:endCxn id="46" idx="0"/>
          </p:cNvCxnSpPr>
          <p:nvPr/>
        </p:nvCxnSpPr>
        <p:spPr>
          <a:xfrm>
            <a:off x="8013399" y="1967432"/>
            <a:ext cx="0" cy="70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7837724" y="1585358"/>
            <a:ext cx="1862323" cy="1319560"/>
          </a:xfrm>
          <a:custGeom>
            <a:avLst/>
            <a:gdLst>
              <a:gd name="connsiteX0" fmla="*/ 72571 w 1862323"/>
              <a:gd name="connsiteY0" fmla="*/ 1202136 h 1319560"/>
              <a:gd name="connsiteX1" fmla="*/ 1683657 w 1862323"/>
              <a:gd name="connsiteY1" fmla="*/ 1216650 h 1319560"/>
              <a:gd name="connsiteX2" fmla="*/ 1669143 w 1862323"/>
              <a:gd name="connsiteY2" fmla="*/ 99050 h 1319560"/>
              <a:gd name="connsiteX3" fmla="*/ 319314 w 1862323"/>
              <a:gd name="connsiteY3" fmla="*/ 157107 h 1319560"/>
              <a:gd name="connsiteX4" fmla="*/ 0 w 1862323"/>
              <a:gd name="connsiteY4" fmla="*/ 998936 h 13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323" h="1319560">
                <a:moveTo>
                  <a:pt x="72571" y="1202136"/>
                </a:moveTo>
                <a:cubicBezTo>
                  <a:pt x="745066" y="1301317"/>
                  <a:pt x="1417562" y="1400498"/>
                  <a:pt x="1683657" y="1216650"/>
                </a:cubicBezTo>
                <a:cubicBezTo>
                  <a:pt x="1949752" y="1032802"/>
                  <a:pt x="1896534" y="275640"/>
                  <a:pt x="1669143" y="99050"/>
                </a:cubicBezTo>
                <a:cubicBezTo>
                  <a:pt x="1441753" y="-77541"/>
                  <a:pt x="597505" y="7126"/>
                  <a:pt x="319314" y="157107"/>
                </a:cubicBezTo>
                <a:cubicBezTo>
                  <a:pt x="41123" y="307088"/>
                  <a:pt x="0" y="998936"/>
                  <a:pt x="0" y="99893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08034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62816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22545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1413" y="2674996"/>
            <a:ext cx="884434" cy="6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8626" y="3226233"/>
            <a:ext cx="914240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4271" y="3365898"/>
            <a:ext cx="125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p</a:t>
            </a:r>
            <a:r>
              <a:rPr lang="en-US" sz="3200" dirty="0" smtClean="0">
                <a:solidFill>
                  <a:srgbClr val="7030A0"/>
                </a:solidFill>
              </a:rPr>
              <a:t>ath </a:t>
            </a:r>
            <a:r>
              <a:rPr lang="en-US" sz="32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28" name="Straight Connector 27"/>
          <p:cNvCxnSpPr>
            <a:stCxn id="23" idx="1"/>
            <a:endCxn id="25" idx="3"/>
          </p:cNvCxnSpPr>
          <p:nvPr/>
        </p:nvCxnSpPr>
        <p:spPr>
          <a:xfrm flipH="1">
            <a:off x="1945847" y="2996516"/>
            <a:ext cx="6766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1"/>
            <a:endCxn id="23" idx="3"/>
          </p:cNvCxnSpPr>
          <p:nvPr/>
        </p:nvCxnSpPr>
        <p:spPr>
          <a:xfrm flipH="1">
            <a:off x="3506979" y="2996516"/>
            <a:ext cx="755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1"/>
            <a:endCxn id="21" idx="3"/>
          </p:cNvCxnSpPr>
          <p:nvPr/>
        </p:nvCxnSpPr>
        <p:spPr>
          <a:xfrm flipH="1">
            <a:off x="5147250" y="2996516"/>
            <a:ext cx="760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6" idx="1"/>
            <a:endCxn id="20" idx="3"/>
          </p:cNvCxnSpPr>
          <p:nvPr/>
        </p:nvCxnSpPr>
        <p:spPr>
          <a:xfrm flipH="1">
            <a:off x="6792468" y="2996516"/>
            <a:ext cx="778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525183" y="3280196"/>
            <a:ext cx="112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ttl</a:t>
            </a:r>
            <a:r>
              <a:rPr lang="en-US" sz="2800" baseline="-25000" dirty="0" smtClean="0">
                <a:solidFill>
                  <a:srgbClr val="FFC000"/>
                </a:solidFill>
              </a:rPr>
              <a:t>0</a:t>
            </a:r>
            <a:r>
              <a:rPr lang="en-US" sz="2800" dirty="0" smtClean="0">
                <a:solidFill>
                  <a:srgbClr val="FFC000"/>
                </a:solidFill>
              </a:rPr>
              <a:t> - 5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Detecting Unexpected Deadlocked Paths Using (Ingress, Egress) Information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581045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35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4581" y="1354398"/>
            <a:ext cx="107760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/>
            <a:r>
              <a:rPr lang="en-US" sz="3200" b="1" dirty="0" smtClean="0"/>
              <a:t>Claim:</a:t>
            </a:r>
            <a:r>
              <a:rPr lang="en-US" sz="3200" dirty="0" smtClean="0"/>
              <a:t> Given a deadlock-free </a:t>
            </a:r>
            <a:r>
              <a:rPr lang="en-US" sz="3200" b="1" dirty="0" smtClean="0"/>
              <a:t>R</a:t>
            </a:r>
            <a:r>
              <a:rPr lang="en-US" sz="3200" dirty="0" smtClean="0"/>
              <a:t>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any </a:t>
            </a:r>
            <a:r>
              <a:rPr lang="en-US" altLang="zh-CN" sz="3200" dirty="0"/>
              <a:t>unexpected deadlocked path </a:t>
            </a:r>
            <a:r>
              <a:rPr lang="en-US" altLang="zh-CN" sz="3200" dirty="0" smtClean="0"/>
              <a:t>can be differentiated based on </a:t>
            </a:r>
            <a:r>
              <a:rPr lang="en-US" sz="3200" dirty="0" smtClean="0"/>
              <a:t>(</a:t>
            </a:r>
            <a:r>
              <a:rPr lang="en-US" sz="3200" b="1" dirty="0" smtClean="0"/>
              <a:t>ingress </a:t>
            </a:r>
            <a:r>
              <a:rPr lang="en-US" sz="3200" b="1" dirty="0"/>
              <a:t>port</a:t>
            </a:r>
            <a:r>
              <a:rPr lang="en-US" sz="3200" dirty="0"/>
              <a:t>, </a:t>
            </a:r>
            <a:r>
              <a:rPr lang="en-US" sz="3200" b="1" dirty="0"/>
              <a:t>egress port</a:t>
            </a:r>
            <a:r>
              <a:rPr lang="en-US" sz="3200" dirty="0" smtClean="0"/>
              <a:t>).</a:t>
            </a:r>
            <a:endParaRPr lang="en-US" sz="3200" dirty="0"/>
          </a:p>
          <a:p>
            <a:pPr marL="571500" lvl="0" indent="-571500"/>
            <a:r>
              <a:rPr lang="en-US" sz="3200" b="1" dirty="0" smtClean="0"/>
              <a:t>Proof: </a:t>
            </a:r>
            <a:r>
              <a:rPr lang="en-US" sz="3200" dirty="0" smtClean="0"/>
              <a:t>Consider any unexpected path </a:t>
            </a:r>
            <a:r>
              <a:rPr lang="en-US" sz="3200" i="1" dirty="0" smtClean="0"/>
              <a:t>p</a:t>
            </a:r>
            <a:r>
              <a:rPr lang="en-US" sz="3200" dirty="0" smtClean="0"/>
              <a:t>. </a:t>
            </a:r>
          </a:p>
          <a:p>
            <a:pPr marL="571500" lvl="0" indent="-571500"/>
            <a:r>
              <a:rPr lang="en-US" sz="3200" dirty="0"/>
              <a:t> </a:t>
            </a:r>
            <a:r>
              <a:rPr lang="en-US" sz="3200" dirty="0" smtClean="0"/>
              <a:t>     1) If </a:t>
            </a:r>
            <a:r>
              <a:rPr lang="en-US" sz="3200" i="1" dirty="0" smtClean="0"/>
              <a:t>p</a:t>
            </a:r>
            <a:r>
              <a:rPr lang="en-US" sz="3200" dirty="0" smtClean="0"/>
              <a:t> do not traverse any (ingress </a:t>
            </a:r>
            <a:r>
              <a:rPr lang="en-US" sz="3200" dirty="0"/>
              <a:t>port, egress port</a:t>
            </a:r>
            <a:r>
              <a:rPr lang="en-US" sz="3200" dirty="0" smtClean="0"/>
              <a:t>) that is not used by any expected path, </a:t>
            </a:r>
            <a:r>
              <a:rPr lang="en-US" sz="3200" i="1" dirty="0" smtClean="0"/>
              <a:t>p</a:t>
            </a:r>
            <a:r>
              <a:rPr lang="en-US" sz="3200" dirty="0" smtClean="0"/>
              <a:t> will not create any new buffer dependency edge. So p is an </a:t>
            </a:r>
            <a:r>
              <a:rPr lang="en-US" sz="3200" dirty="0"/>
              <a:t>unexpected deadlock-free path</a:t>
            </a:r>
            <a:r>
              <a:rPr lang="en-US" sz="3200" dirty="0" smtClean="0"/>
              <a:t>.</a:t>
            </a:r>
          </a:p>
          <a:p>
            <a:pPr marL="571500" lvl="0" indent="-571500"/>
            <a:r>
              <a:rPr lang="en-US" sz="3200" dirty="0" smtClean="0"/>
              <a:t>       2) If </a:t>
            </a:r>
            <a:r>
              <a:rPr lang="en-US" sz="3200" i="1" dirty="0"/>
              <a:t>p</a:t>
            </a:r>
            <a:r>
              <a:rPr lang="en-US" sz="3200" dirty="0"/>
              <a:t> </a:t>
            </a:r>
            <a:r>
              <a:rPr lang="en-US" sz="3200" dirty="0" smtClean="0"/>
              <a:t>traverses some (ingress </a:t>
            </a:r>
            <a:r>
              <a:rPr lang="en-US" sz="3200" dirty="0"/>
              <a:t>port, egress port) that is not used by any expected </a:t>
            </a:r>
            <a:r>
              <a:rPr lang="en-US" sz="3200" dirty="0" smtClean="0"/>
              <a:t>path, </a:t>
            </a:r>
            <a:r>
              <a:rPr lang="en-US" sz="3200" i="1" dirty="0" smtClean="0"/>
              <a:t>p </a:t>
            </a:r>
            <a:r>
              <a:rPr lang="en-US" sz="3200" dirty="0" smtClean="0"/>
              <a:t>will be detected.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Detecting Unexpected Deadlocked Paths Using (Ingress, Egress) Information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581045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36</a:t>
            </a:fld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(Ingress, Egress) </a:t>
            </a:r>
            <a:r>
              <a:rPr lang="en-US" altLang="zh-CN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Information Is 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quivalent to (TTL, Ingress) Information</a:t>
            </a:r>
            <a:endParaRPr lang="zh-CN" altLang="en-US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7516" y="2078646"/>
            <a:ext cx="2238379" cy="21355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9098" y="2332379"/>
            <a:ext cx="516835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9098" y="2738512"/>
            <a:ext cx="516835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9098" y="3871573"/>
            <a:ext cx="516835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77477" y="2332379"/>
            <a:ext cx="516835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7477" y="2738512"/>
            <a:ext cx="516835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98746" y="3866849"/>
            <a:ext cx="516835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2651" y="2927699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…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3677476" y="2933155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…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505573" y="2137990"/>
            <a:ext cx="933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Port 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5573" y="2543488"/>
            <a:ext cx="933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Port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2350" y="3716940"/>
            <a:ext cx="1250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Port N/2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90141" y="2132714"/>
            <a:ext cx="1560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Port N/2+1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0140" y="2552052"/>
            <a:ext cx="1560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Port N/2+2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0140" y="3637393"/>
            <a:ext cx="976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Port 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81900" y="2078646"/>
            <a:ext cx="2238379" cy="21355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19928" y="3005153"/>
            <a:ext cx="516835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70765" y="2177746"/>
            <a:ext cx="869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TTL-0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63840" y="2583879"/>
            <a:ext cx="869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TTL-1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16705" y="3712216"/>
            <a:ext cx="913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TTL-N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62305" y="2396394"/>
            <a:ext cx="853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TTL-k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750439" y="3081353"/>
            <a:ext cx="17694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000933" y="3637393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00517" y="2260572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79763" y="2858059"/>
            <a:ext cx="436654" cy="147093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0" y="5110597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If the upstream switch assign packets received from different ingress ports with separate TTL values, the downstream switch </a:t>
            </a:r>
            <a:r>
              <a:rPr lang="en-US" sz="3200" dirty="0" smtClean="0"/>
              <a:t>can infer </a:t>
            </a:r>
            <a:r>
              <a:rPr lang="en-US" sz="3200" dirty="0"/>
              <a:t>the </a:t>
            </a:r>
            <a:r>
              <a:rPr lang="en-US" sz="3200" b="1" dirty="0"/>
              <a:t>(ingress, egress) </a:t>
            </a:r>
            <a:r>
              <a:rPr lang="en-US" sz="3200" dirty="0"/>
              <a:t>information based on the </a:t>
            </a:r>
            <a:r>
              <a:rPr lang="en-US" sz="3200" b="1" dirty="0" smtClean="0"/>
              <a:t>(TTL, ingress)</a:t>
            </a:r>
            <a:r>
              <a:rPr lang="en-US" sz="3200" dirty="0" smtClean="0"/>
              <a:t> information.</a:t>
            </a:r>
            <a:endParaRPr lang="en-US" sz="3200" dirty="0"/>
          </a:p>
        </p:txBody>
      </p:sp>
      <p:sp>
        <p:nvSpPr>
          <p:cNvPr id="55" name="Rectangle 54"/>
          <p:cNvSpPr/>
          <p:nvPr/>
        </p:nvSpPr>
        <p:spPr>
          <a:xfrm>
            <a:off x="1439098" y="4367288"/>
            <a:ext cx="2716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/>
              <a:t>Upstream </a:t>
            </a:r>
            <a:r>
              <a:rPr lang="en-US" sz="2800" b="1" dirty="0" smtClean="0"/>
              <a:t>S</a:t>
            </a:r>
            <a:r>
              <a:rPr lang="en-US" sz="2800" b="1" smtClean="0"/>
              <a:t>witch</a:t>
            </a:r>
            <a:endParaRPr lang="en-US" sz="2800" b="1" dirty="0"/>
          </a:p>
        </p:txBody>
      </p:sp>
      <p:sp>
        <p:nvSpPr>
          <p:cNvPr id="56" name="Rectangle 55"/>
          <p:cNvSpPr/>
          <p:nvPr/>
        </p:nvSpPr>
        <p:spPr>
          <a:xfrm>
            <a:off x="7542992" y="4367288"/>
            <a:ext cx="3169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Downstream Switch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28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581045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37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7964" y="1781931"/>
            <a:ext cx="10776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charset="0"/>
              <a:buChar char="•"/>
            </a:pPr>
            <a:r>
              <a:rPr lang="en-US" sz="3600" b="1" dirty="0" smtClean="0"/>
              <a:t>Challenge: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dirty="0" smtClean="0"/>
              <a:t>ingress, egress) solution </a:t>
            </a:r>
            <a:r>
              <a:rPr lang="en-US" sz="3600" dirty="0"/>
              <a:t>Requires O(N^2) ACL </a:t>
            </a:r>
            <a:r>
              <a:rPr lang="en-US" sz="3600" dirty="0" smtClean="0"/>
              <a:t>entries to do the differentiation.</a:t>
            </a:r>
          </a:p>
          <a:p>
            <a:pPr marL="571500" lvl="0" indent="-571500"/>
            <a:endParaRPr lang="en-US" sz="3600" dirty="0" smtClean="0"/>
          </a:p>
          <a:p>
            <a:pPr marL="571500" lvl="0" indent="-571500">
              <a:buFont typeface="Arial" charset="0"/>
              <a:buChar char="•"/>
            </a:pPr>
            <a:r>
              <a:rPr lang="en-US" sz="3600" dirty="0" smtClean="0"/>
              <a:t>The translation from </a:t>
            </a:r>
            <a:r>
              <a:rPr lang="en-US" sz="3600" dirty="0"/>
              <a:t>(</a:t>
            </a:r>
            <a:r>
              <a:rPr lang="en-US" sz="3600" dirty="0" smtClean="0"/>
              <a:t>ingress, egress) to (TTL, ingress) does not directly reduce the number of required ACL entries, but provides opportunities for reduction.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Challenges To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ddressed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38</a:t>
            </a:fld>
            <a:endParaRPr lang="en-US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General Topology - Problem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7964" y="1447248"/>
            <a:ext cx="10776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/>
              <a:t>Problem-3</a:t>
            </a:r>
            <a:r>
              <a:rPr lang="en-US" sz="3600" dirty="0"/>
              <a:t>: How to tolerate some unexpected paths for achieving better performance and remain deadlock-free</a:t>
            </a:r>
            <a:r>
              <a:rPr lang="en-US" sz="3600" dirty="0" smtClean="0"/>
              <a:t>?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8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1020417"/>
            <a:ext cx="107760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3200" b="1" i="1" dirty="0" smtClean="0"/>
              <a:t>Expected path</a:t>
            </a:r>
            <a:r>
              <a:rPr lang="en-US" sz="3200" dirty="0" smtClean="0"/>
              <a:t>: a path in</a:t>
            </a:r>
            <a:r>
              <a:rPr lang="en-US" altLang="zh-CN" sz="3200" dirty="0" smtClean="0"/>
              <a:t>cluded in the expected routing path set </a:t>
            </a:r>
            <a:r>
              <a:rPr lang="en-US" altLang="zh-CN" sz="3200" b="1" dirty="0" smtClean="0"/>
              <a:t>R</a:t>
            </a:r>
            <a:r>
              <a:rPr lang="en-US" sz="32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200" b="1" dirty="0" smtClean="0"/>
              <a:t>Unexpected path</a:t>
            </a:r>
            <a:r>
              <a:rPr lang="en-US" sz="3200" dirty="0" smtClean="0"/>
              <a:t>: a path not </a:t>
            </a:r>
            <a:r>
              <a:rPr lang="en-US" sz="3200" dirty="0"/>
              <a:t>in</a:t>
            </a:r>
            <a:r>
              <a:rPr lang="en-US" altLang="zh-CN" sz="3200" dirty="0"/>
              <a:t>cluded in the expected routing path set</a:t>
            </a:r>
            <a:r>
              <a:rPr lang="en-US" sz="3200" dirty="0" smtClean="0"/>
              <a:t>.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sz="3200" b="1" i="1" dirty="0" smtClean="0"/>
              <a:t>Unexpected deadlock-free </a:t>
            </a:r>
            <a:r>
              <a:rPr lang="en-US" sz="3200" b="1" i="1" dirty="0"/>
              <a:t>path</a:t>
            </a:r>
            <a:r>
              <a:rPr lang="en-US" sz="3200" dirty="0" smtClean="0"/>
              <a:t>: an unexpected path that will not cause deadlock.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sz="3200" b="1" i="1" dirty="0" smtClean="0">
                <a:solidFill>
                  <a:srgbClr val="00B050"/>
                </a:solidFill>
              </a:rPr>
              <a:t>Tolerant unexpected deadlocked </a:t>
            </a:r>
            <a:r>
              <a:rPr lang="en-US" sz="3200" b="1" i="1" dirty="0">
                <a:solidFill>
                  <a:srgbClr val="00B050"/>
                </a:solidFill>
              </a:rPr>
              <a:t>path</a:t>
            </a:r>
            <a:r>
              <a:rPr lang="en-US" sz="3200" b="1" i="1" dirty="0" smtClean="0"/>
              <a:t>: </a:t>
            </a:r>
            <a:r>
              <a:rPr lang="en-US" sz="3200" dirty="0"/>
              <a:t>an unexpected path that </a:t>
            </a:r>
            <a:r>
              <a:rPr lang="en-US" sz="3200" dirty="0" smtClean="0"/>
              <a:t>we want </a:t>
            </a:r>
            <a:r>
              <a:rPr lang="en-US" sz="3200" dirty="0"/>
              <a:t>to keep lossless</a:t>
            </a:r>
            <a:r>
              <a:rPr lang="en-US" sz="3200" dirty="0" smtClean="0"/>
              <a:t>.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sz="3200" b="1" i="1" dirty="0" smtClean="0">
                <a:solidFill>
                  <a:srgbClr val="FF0000"/>
                </a:solidFill>
              </a:rPr>
              <a:t>Intolerant </a:t>
            </a:r>
            <a:r>
              <a:rPr lang="en-US" sz="3200" b="1" i="1" dirty="0">
                <a:solidFill>
                  <a:srgbClr val="FF0000"/>
                </a:solidFill>
              </a:rPr>
              <a:t>unexpected deadlocked path</a:t>
            </a:r>
            <a:r>
              <a:rPr lang="en-US" sz="3200" b="1" i="1" dirty="0"/>
              <a:t>: </a:t>
            </a:r>
            <a:r>
              <a:rPr lang="en-US" sz="3200" dirty="0"/>
              <a:t>an unexpected path that we want to throw into </a:t>
            </a:r>
            <a:r>
              <a:rPr lang="en-US" sz="3200" dirty="0" err="1"/>
              <a:t>lossy</a:t>
            </a:r>
            <a:r>
              <a:rPr lang="en-US" sz="3200" dirty="0" smtClean="0"/>
              <a:t>.</a:t>
            </a:r>
            <a:endParaRPr lang="en-US" sz="3200" dirty="0"/>
          </a:p>
          <a:p>
            <a:pPr marL="1028700" lvl="1" indent="-571500">
              <a:buFont typeface="+mj-lt"/>
              <a:buAutoNum type="alphaLcPeriod"/>
            </a:pPr>
            <a:endParaRPr lang="en-US" sz="3200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12500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Definition of Some Used Terms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508" y="6178684"/>
            <a:ext cx="6046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Goal: </a:t>
            </a:r>
            <a:r>
              <a:rPr lang="en-US" sz="3600" dirty="0" smtClean="0"/>
              <a:t>Differentiate</a:t>
            </a:r>
            <a:r>
              <a:rPr lang="en-US" sz="3600" b="1" dirty="0" smtClean="0"/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2.b </a:t>
            </a:r>
            <a:r>
              <a:rPr lang="en-US" sz="3600" dirty="0" smtClean="0"/>
              <a:t>from </a:t>
            </a:r>
            <a:r>
              <a:rPr lang="en-US" sz="3600" dirty="0" smtClean="0">
                <a:solidFill>
                  <a:srgbClr val="FF0000"/>
                </a:solidFill>
              </a:rPr>
              <a:t>2.c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55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1036431"/>
            <a:ext cx="10776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Problem-1</a:t>
            </a:r>
            <a:r>
              <a:rPr lang="en-US" sz="3600" dirty="0" smtClean="0"/>
              <a:t>: </a:t>
            </a:r>
            <a:r>
              <a:rPr lang="en-US" sz="3600" dirty="0"/>
              <a:t>Given a network topology </a:t>
            </a:r>
            <a:r>
              <a:rPr lang="en-US" sz="3600" b="1" dirty="0"/>
              <a:t>N</a:t>
            </a:r>
            <a:r>
              <a:rPr lang="en-US" sz="3600" dirty="0"/>
              <a:t> and an expected routing path set </a:t>
            </a:r>
            <a:r>
              <a:rPr lang="en-US" sz="3600" b="1" dirty="0" smtClean="0"/>
              <a:t>R, </a:t>
            </a:r>
            <a:r>
              <a:rPr lang="en-US" sz="3600" dirty="0" smtClean="0"/>
              <a:t>how to ensure there is no deadlock?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Problem-2</a:t>
            </a:r>
            <a:r>
              <a:rPr lang="en-US" sz="3600" dirty="0" smtClean="0"/>
              <a:t>: Assume </a:t>
            </a:r>
            <a:r>
              <a:rPr lang="en-US" sz="3600" b="1" dirty="0" smtClean="0"/>
              <a:t>R </a:t>
            </a:r>
            <a:r>
              <a:rPr lang="en-US" sz="3600" dirty="0" smtClean="0"/>
              <a:t>is deadlock-free, how to ensure unexpected paths will not cause deadlock?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95848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Problem Definition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40</a:t>
            </a:fld>
            <a:endParaRPr lang="en-US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35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General Topology - Problem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7964" y="1447248"/>
            <a:ext cx="10776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/>
              <a:t>Problem-3</a:t>
            </a:r>
            <a:r>
              <a:rPr lang="en-US" sz="3600" dirty="0"/>
              <a:t>: How to tolerate some unexpected paths for achieving better performance and remain deadlock-free</a:t>
            </a:r>
            <a:r>
              <a:rPr lang="en-US" sz="3600" dirty="0" smtClean="0"/>
              <a:t>?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If all the </a:t>
            </a:r>
            <a:r>
              <a:rPr lang="en-US" sz="3600" b="1" i="1" dirty="0" smtClean="0">
                <a:solidFill>
                  <a:srgbClr val="00B050"/>
                </a:solidFill>
              </a:rPr>
              <a:t>tolerant </a:t>
            </a:r>
            <a:r>
              <a:rPr lang="en-US" sz="3600" b="1" i="1" dirty="0">
                <a:solidFill>
                  <a:srgbClr val="00B050"/>
                </a:solidFill>
              </a:rPr>
              <a:t>unexpected deadlocked </a:t>
            </a:r>
            <a:r>
              <a:rPr lang="en-US" sz="3600" b="1" i="1" dirty="0" smtClean="0">
                <a:solidFill>
                  <a:srgbClr val="00B050"/>
                </a:solidFill>
              </a:rPr>
              <a:t>paths </a:t>
            </a:r>
            <a:r>
              <a:rPr lang="en-US" sz="3600" dirty="0" smtClean="0"/>
              <a:t>are exactly known, we can simply treat them as expected paths.</a:t>
            </a:r>
          </a:p>
        </p:txBody>
      </p:sp>
    </p:spTree>
    <p:extLst>
      <p:ext uri="{BB962C8B-B14F-4D97-AF65-F5344CB8AC3E}">
        <p14:creationId xmlns:p14="http://schemas.microsoft.com/office/powerpoint/2010/main" val="16464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1036431"/>
            <a:ext cx="107760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Problem-1</a:t>
            </a:r>
            <a:r>
              <a:rPr lang="en-US" sz="3600" dirty="0" smtClean="0"/>
              <a:t>: </a:t>
            </a:r>
            <a:r>
              <a:rPr lang="en-US" sz="3600" dirty="0"/>
              <a:t>Given a network topology </a:t>
            </a:r>
            <a:r>
              <a:rPr lang="en-US" sz="3600" b="1" dirty="0"/>
              <a:t>N</a:t>
            </a:r>
            <a:r>
              <a:rPr lang="en-US" sz="3600" dirty="0"/>
              <a:t> and an expected routing path set </a:t>
            </a:r>
            <a:r>
              <a:rPr lang="en-US" sz="3600" b="1" dirty="0" smtClean="0"/>
              <a:t>R, </a:t>
            </a:r>
            <a:r>
              <a:rPr lang="en-US" sz="3600" dirty="0" smtClean="0"/>
              <a:t>how to ensure there is no deadlock?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Problem-2</a:t>
            </a:r>
            <a:r>
              <a:rPr lang="en-US" sz="3600" dirty="0" smtClean="0"/>
              <a:t>: Assume </a:t>
            </a:r>
            <a:r>
              <a:rPr lang="en-US" sz="3600" b="1" dirty="0" smtClean="0"/>
              <a:t>R </a:t>
            </a:r>
            <a:r>
              <a:rPr lang="en-US" sz="3600" dirty="0" smtClean="0"/>
              <a:t>is deadlock-free, how to ensure unexpected paths will not cause deadlock?</a:t>
            </a:r>
          </a:p>
          <a:p>
            <a:endParaRPr lang="en-US" sz="3600" dirty="0"/>
          </a:p>
          <a:p>
            <a:r>
              <a:rPr lang="en-US" sz="3600" b="1" dirty="0" smtClean="0"/>
              <a:t>Problem-3</a:t>
            </a:r>
            <a:r>
              <a:rPr lang="en-US" sz="3600" dirty="0" smtClean="0"/>
              <a:t>: How to tolerate some unexpected paths for achieving better performance and remain deadlock-free?</a:t>
            </a:r>
            <a:endParaRPr lang="en-US" sz="36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95848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Problem Definition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0548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0548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4386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4386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Leaf3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4459" y="24386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4386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37378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37378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37378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37378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ToR4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630598"/>
            <a:ext cx="2202545" cy="808085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6305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630598"/>
            <a:ext cx="2654907" cy="808084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6305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6305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630598"/>
            <a:ext cx="382215" cy="808084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6305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630598"/>
            <a:ext cx="2046511" cy="80808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014416"/>
            <a:ext cx="0" cy="723422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0144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014415"/>
            <a:ext cx="0" cy="7234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014413"/>
            <a:ext cx="0" cy="723422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0144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0144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0144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0144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47660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313571"/>
            <a:ext cx="634866" cy="45248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3135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47660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5831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47660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47660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3135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2797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5831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47660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3135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3135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47660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5831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47660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47660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3135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313568"/>
            <a:ext cx="519673" cy="452485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5831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0" y="5365044"/>
            <a:ext cx="11730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 link leaf3–ToR4 fails, if we use another lossless priority to accommodate the packets rerouted to a non-shortest path, we can achieve better performance.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96360" y="3167624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Priority 1, lossless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33515" y="1337731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Priority 2, lossless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7" name="标题 1"/>
          <p:cNvSpPr txBox="1">
            <a:spLocks/>
          </p:cNvSpPr>
          <p:nvPr/>
        </p:nvSpPr>
        <p:spPr>
          <a:xfrm>
            <a:off x="0" y="-4326"/>
            <a:ext cx="12192000" cy="95848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An Example to Explain Problem-3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963252" y="2936944"/>
            <a:ext cx="387322" cy="388651"/>
            <a:chOff x="1752712" y="1566780"/>
            <a:chExt cx="542376" cy="48687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753927" y="1566780"/>
              <a:ext cx="541161" cy="486872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752712" y="1566780"/>
              <a:ext cx="518488" cy="486872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cs typeface="Times New Roman" panose="02020603050405020304" pitchFamily="18" charset="0"/>
              </a:rPr>
              <a:t>Design Goals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Discussion of Previous Solutions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Preliminary Solutions</a:t>
            </a:r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Courier New" charset="0"/>
              <a:buChar char="o"/>
            </a:pP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Tree-based topology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General topology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1062935"/>
            <a:ext cx="107760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R</a:t>
            </a:r>
            <a:r>
              <a:rPr lang="en-US" sz="3600" b="1" dirty="0" smtClean="0"/>
              <a:t>eadily-deployable</a:t>
            </a:r>
            <a:r>
              <a:rPr lang="en-US" sz="3600" dirty="0"/>
              <a:t>.</a:t>
            </a:r>
            <a:endParaRPr lang="en-US" sz="3600" b="1" dirty="0" smtClean="0"/>
          </a:p>
          <a:p>
            <a:pPr marL="1200150" lvl="1" indent="-742950">
              <a:buFont typeface="Wingdings" charset="2"/>
              <a:buChar char="Ø"/>
            </a:pPr>
            <a:r>
              <a:rPr lang="en-US" sz="3200" dirty="0" smtClean="0"/>
              <a:t>Implementable with commodity switches.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S</a:t>
            </a:r>
            <a:r>
              <a:rPr lang="en-US" sz="3600" b="1" dirty="0" smtClean="0"/>
              <a:t>calable</a:t>
            </a:r>
          </a:p>
          <a:p>
            <a:pPr marL="1028700" lvl="1" indent="-571500">
              <a:buFont typeface="Wingdings" charset="2"/>
              <a:buChar char="Ø"/>
            </a:pPr>
            <a:r>
              <a:rPr lang="en-US" sz="3200" dirty="0" smtClean="0"/>
              <a:t>Minimize the </a:t>
            </a:r>
            <a:r>
              <a:rPr lang="en-US" sz="3200" dirty="0"/>
              <a:t>number of </a:t>
            </a:r>
            <a:r>
              <a:rPr lang="en-US" sz="3200" dirty="0" smtClean="0"/>
              <a:t>priorities;</a:t>
            </a:r>
          </a:p>
          <a:p>
            <a:pPr marL="1028700" lvl="1" indent="-571500">
              <a:buFont typeface="Wingdings" charset="2"/>
              <a:buChar char="Ø"/>
            </a:pPr>
            <a:r>
              <a:rPr lang="en-US" sz="3200" dirty="0" smtClean="0"/>
              <a:t>Minimize the </a:t>
            </a:r>
            <a:r>
              <a:rPr lang="en-US" sz="3200" dirty="0"/>
              <a:t>number of switch rules</a:t>
            </a:r>
            <a:r>
              <a:rPr lang="en-US" sz="3200" dirty="0" smtClean="0"/>
              <a:t>;</a:t>
            </a:r>
          </a:p>
          <a:p>
            <a:pPr marL="1028700" lvl="1" indent="-571500">
              <a:buFont typeface="Wingdings" charset="2"/>
              <a:buChar char="Ø"/>
            </a:pPr>
            <a:r>
              <a:rPr lang="en-US" sz="3200" dirty="0"/>
              <a:t>Able to work at line rate</a:t>
            </a:r>
            <a:r>
              <a:rPr lang="en-US" sz="3200" dirty="0" smtClean="0"/>
              <a:t>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95848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Design Goals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Design Goals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cs typeface="Times New Roman" panose="02020603050405020304" pitchFamily="18" charset="0"/>
              </a:rPr>
              <a:t>Discussion of Previous Solutions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40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Preliminary Solutions</a:t>
            </a:r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Courier New" charset="0"/>
              <a:buChar char="o"/>
            </a:pP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Tree-based topology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General topology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16687</TotalTime>
  <Words>1977</Words>
  <Application>Microsoft Macintosh PowerPoint</Application>
  <PresentationFormat>Widescreen</PresentationFormat>
  <Paragraphs>438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Calibri</vt:lpstr>
      <vt:lpstr>Calibri Light</vt:lpstr>
      <vt:lpstr>Courier New</vt:lpstr>
      <vt:lpstr>Times New Roman</vt:lpstr>
      <vt:lpstr>Wingdings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</cp:lastModifiedBy>
  <cp:revision>4136</cp:revision>
  <dcterms:created xsi:type="dcterms:W3CDTF">2014-12-15T04:35:59Z</dcterms:created>
  <dcterms:modified xsi:type="dcterms:W3CDTF">2016-09-27T23:58:44Z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