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448" r:id="rId5"/>
    <p:sldId id="490" r:id="rId6"/>
    <p:sldId id="499" r:id="rId7"/>
    <p:sldId id="500" r:id="rId8"/>
    <p:sldId id="501" r:id="rId9"/>
    <p:sldId id="489" r:id="rId10"/>
    <p:sldId id="492" r:id="rId11"/>
    <p:sldId id="493" r:id="rId12"/>
    <p:sldId id="494" r:id="rId13"/>
    <p:sldId id="491" r:id="rId14"/>
    <p:sldId id="497" r:id="rId15"/>
    <p:sldId id="498" r:id="rId16"/>
    <p:sldId id="476" r:id="rId17"/>
    <p:sldId id="449" r:id="rId18"/>
    <p:sldId id="472" r:id="rId19"/>
    <p:sldId id="473" r:id="rId20"/>
    <p:sldId id="474" r:id="rId21"/>
    <p:sldId id="475" r:id="rId22"/>
    <p:sldId id="477" r:id="rId23"/>
    <p:sldId id="478" r:id="rId24"/>
    <p:sldId id="480" r:id="rId25"/>
    <p:sldId id="502" r:id="rId26"/>
    <p:sldId id="504" r:id="rId27"/>
    <p:sldId id="503" r:id="rId28"/>
    <p:sldId id="484" r:id="rId29"/>
    <p:sldId id="482" r:id="rId30"/>
    <p:sldId id="483" r:id="rId31"/>
    <p:sldId id="485" r:id="rId32"/>
    <p:sldId id="495" r:id="rId33"/>
    <p:sldId id="486" r:id="rId34"/>
    <p:sldId id="487" r:id="rId35"/>
    <p:sldId id="488" r:id="rId36"/>
    <p:sldId id="4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5179" autoAdjust="0"/>
  </p:normalViewPr>
  <p:slideViewPr>
    <p:cSldViewPr snapToGrid="0">
      <p:cViewPr varScale="1">
        <p:scale>
          <a:sx n="96" d="100"/>
          <a:sy n="96" d="100"/>
        </p:scale>
        <p:origin x="648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63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2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3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2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7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3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0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44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9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2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6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01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3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98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7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32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8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3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2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51D-043A-485C-8A57-5CE19E31071A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9C59-CE92-49D8-8DD2-1A1699E7FB63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A8D-ADF7-48AC-A8D7-B701057A2734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06B-01A4-44CF-B46F-D1C74C87BB4D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47B8-7A15-48FF-88D8-3F840C32A7CD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A677-5158-4B9D-BDF0-9E85F762982B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C270-31FA-41B9-BFC7-5E7F70E3AC8D}" type="datetime1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61B9-6016-4D41-B5C6-B1BAD151BEDA}" type="datetime1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037-25BB-426C-B6BA-44E861D99C7C}" type="datetime1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1D11-D38F-4186-82F3-7CC2B699A2E2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A8F3-C9E3-427E-94ED-6B649C291549}" type="datetime1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4BF9-9D1C-413F-8651-B8703F9D489D}" type="datetime1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/>
              <a:t>Review: TTL-based Solution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Problems Caused by </a:t>
            </a:r>
            <a:r>
              <a:rPr lang="en-US" sz="3200" dirty="0"/>
              <a:t>T</a:t>
            </a:r>
            <a:r>
              <a:rPr lang="en-US" sz="3200" dirty="0" smtClean="0"/>
              <a:t>he TTL-based Solution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/>
              <a:t>PFC Headroom is Too Large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/>
              <a:t>Per Flow Fairness Will be Violated</a:t>
            </a:r>
            <a:endParaRPr 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  <a:t>Review: TTL-based Solution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Problems Caused by </a:t>
            </a:r>
            <a:r>
              <a:rPr lang="en-US" sz="3200" dirty="0"/>
              <a:t>T</a:t>
            </a:r>
            <a:r>
              <a:rPr lang="en-US" sz="3200" dirty="0" smtClean="0"/>
              <a:t>he TTL-based Solution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/>
              <a:t>PFC Headroom is Too Large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/>
              <a:t>Per Flow Fairness Will be Violated</a:t>
            </a:r>
            <a:endParaRPr 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962674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Let </a:t>
            </a:r>
            <a:r>
              <a:rPr lang="en-US" sz="3200" b="1" dirty="0" smtClean="0"/>
              <a:t>t</a:t>
            </a:r>
            <a:r>
              <a:rPr lang="en-US" sz="3200" b="1" baseline="-25000" dirty="0" smtClean="0"/>
              <a:t>1</a:t>
            </a:r>
            <a:r>
              <a:rPr lang="en-US" sz="3200" dirty="0" smtClean="0"/>
              <a:t> be the time a receiver decides to stop the data transmission </a:t>
            </a:r>
            <a:r>
              <a:rPr lang="en-US" sz="3200" smtClean="0"/>
              <a:t>of a</a:t>
            </a:r>
            <a:r>
              <a:rPr lang="en-US" altLang="zh-CN" sz="3200" smtClean="0"/>
              <a:t>n</a:t>
            </a:r>
            <a:r>
              <a:rPr lang="en-US" sz="3200" smtClean="0"/>
              <a:t> </a:t>
            </a:r>
            <a:r>
              <a:rPr lang="en-US" sz="3200" dirty="0" smtClean="0"/>
              <a:t>immediate upstream device.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Let </a:t>
            </a:r>
            <a:r>
              <a:rPr lang="en-US" sz="3200" b="1" dirty="0" smtClean="0"/>
              <a:t>t</a:t>
            </a:r>
            <a:r>
              <a:rPr lang="en-US" sz="3200" b="1" baseline="-25000" dirty="0" smtClean="0"/>
              <a:t>2</a:t>
            </a:r>
            <a:r>
              <a:rPr lang="en-US" sz="3200" dirty="0" smtClean="0"/>
              <a:t> be the time the sender has stopped the data transmission and there are no bytes of packets remaining on the wire.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PFC headroom</a:t>
            </a:r>
            <a:r>
              <a:rPr lang="en-US" sz="3200" dirty="0" smtClean="0"/>
              <a:t> is the size of buffer the receiver must reserve to accommodate the packets it may receive during </a:t>
            </a:r>
            <a:r>
              <a:rPr lang="en-US" sz="3200" b="1" dirty="0" smtClean="0"/>
              <a:t>[t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, t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]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4" name="Rectangle 43"/>
          <p:cNvSpPr/>
          <p:nvPr/>
        </p:nvSpPr>
        <p:spPr>
          <a:xfrm>
            <a:off x="1245023" y="4147607"/>
            <a:ext cx="209507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343900" y="4147607"/>
            <a:ext cx="2151822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43869" y="4651341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147669" y="4651341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635468" y="4651341"/>
            <a:ext cx="196231" cy="253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06451" y="4651341"/>
            <a:ext cx="121480" cy="25323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6" idx="3"/>
            <a:endCxn id="47" idx="1"/>
          </p:cNvCxnSpPr>
          <p:nvPr/>
        </p:nvCxnSpPr>
        <p:spPr>
          <a:xfrm>
            <a:off x="3536331" y="4777961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07981" y="5363089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52" name="Rectangle 51"/>
          <p:cNvSpPr/>
          <p:nvPr/>
        </p:nvSpPr>
        <p:spPr>
          <a:xfrm>
            <a:off x="8695173" y="5363089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p:sp>
        <p:nvSpPr>
          <p:cNvPr id="53" name="Rectangle 52"/>
          <p:cNvSpPr/>
          <p:nvPr/>
        </p:nvSpPr>
        <p:spPr>
          <a:xfrm>
            <a:off x="1245023" y="6314453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56181" y="6025574"/>
            <a:ext cx="2505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ata packet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 sender to receiver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8223805" y="6285754"/>
            <a:ext cx="121480" cy="25323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536668" y="6186916"/>
            <a:ext cx="1797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PFC message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4699094" y="6314453"/>
            <a:ext cx="196231" cy="253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110252" y="6025574"/>
            <a:ext cx="2505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ata packet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from receiver </a:t>
            </a:r>
            <a:r>
              <a:rPr lang="en-US" altLang="zh-CN" sz="2400" dirty="0" smtClean="0"/>
              <a:t>to sender 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3732562" y="4398050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998599" y="4399160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264637" y="4398050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734726" y="4398050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9257937" y="4239026"/>
            <a:ext cx="858903" cy="752903"/>
            <a:chOff x="9257937" y="4239026"/>
            <a:chExt cx="858903" cy="752903"/>
          </a:xfrm>
        </p:grpSpPr>
        <p:sp>
          <p:nvSpPr>
            <p:cNvPr id="64" name="Rectangle 63"/>
            <p:cNvSpPr/>
            <p:nvPr/>
          </p:nvSpPr>
          <p:spPr>
            <a:xfrm>
              <a:off x="9257937" y="423902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542403" y="4239027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826869" y="4239026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263442" y="4492550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547908" y="4492549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832374" y="449254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257937" y="4738693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542403" y="4738692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826869" y="4738691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9273428" y="4958753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Buffer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9273427" y="4239026"/>
            <a:ext cx="92315" cy="252655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557893" y="4255805"/>
            <a:ext cx="172181" cy="23251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868" y="93914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Notations: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76687"/>
              </p:ext>
            </p:extLst>
          </p:nvPr>
        </p:nvGraphicFramePr>
        <p:xfrm>
          <a:off x="1713944" y="1736034"/>
          <a:ext cx="7761360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2507"/>
                <a:gridCol w="6508853"/>
              </a:tblGrid>
              <a:tr h="927619">
                <a:tc>
                  <a:txBody>
                    <a:bodyPr/>
                    <a:lstStyle/>
                    <a:p>
                      <a:r>
                        <a:rPr lang="en-US" sz="2800" b="0" dirty="0" err="1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2800" b="0" baseline="-25000" dirty="0" err="1" smtClean="0">
                          <a:solidFill>
                            <a:sysClr val="windowText" lastClr="000000"/>
                          </a:solidFill>
                        </a:rPr>
                        <a:t>MTU</a:t>
                      </a:r>
                      <a:endParaRPr lang="en-US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Value of maximum transmission unit (typically 1500bytes).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2800" baseline="-25000" dirty="0" err="1" smtClean="0">
                          <a:solidFill>
                            <a:sysClr val="windowText" lastClr="000000"/>
                          </a:solidFill>
                        </a:rPr>
                        <a:t>min</a:t>
                      </a:r>
                      <a:endParaRPr lang="en-US" sz="280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Value of minimum transmission unit (typically</a:t>
                      </a:r>
                      <a:r>
                        <a:rPr lang="en-US" sz="2800" b="0" baseline="0" dirty="0" smtClean="0">
                          <a:solidFill>
                            <a:sysClr val="windowText" lastClr="000000"/>
                          </a:solidFill>
                        </a:rPr>
                        <a:t> 64bytes)</a:t>
                      </a:r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ysClr val="windowText" lastClr="000000"/>
                          </a:solidFill>
                        </a:rPr>
                        <a:t>PFC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Size of PFC control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message.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aseline="0" dirty="0" err="1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2800" baseline="-25000" dirty="0" err="1" smtClean="0">
                          <a:solidFill>
                            <a:sysClr val="windowText" lastClr="000000"/>
                          </a:solidFill>
                        </a:rPr>
                        <a:t>cell</a:t>
                      </a:r>
                      <a:endParaRPr lang="en-US" sz="280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of buffer cell.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err="1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2800" baseline="-25000" dirty="0" err="1" smtClean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US" sz="2800" baseline="-25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Size of packet p.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r>
                        <a:rPr lang="en-US" sz="2800" baseline="-25000" dirty="0" err="1" smtClean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en-US" sz="2800" baseline="-25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Line rate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of network links.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1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. </a:t>
            </a:r>
            <a:r>
              <a:rPr lang="en-US" sz="3200" b="1" dirty="0"/>
              <a:t>Buffer headroom for buffering packets </a:t>
            </a:r>
            <a:r>
              <a:rPr lang="en-US" sz="3200" b="1" dirty="0" smtClean="0"/>
              <a:t>already on the wire right before the </a:t>
            </a:r>
            <a:r>
              <a:rPr lang="en-US" sz="3200" b="1" dirty="0"/>
              <a:t>receiver </a:t>
            </a:r>
            <a:r>
              <a:rPr lang="en-US" sz="3200" b="1" dirty="0" smtClean="0"/>
              <a:t>decides to send </a:t>
            </a:r>
            <a:r>
              <a:rPr lang="en-US" sz="3200" b="1" dirty="0"/>
              <a:t>a PAUSE message </a:t>
            </a:r>
            <a:r>
              <a:rPr lang="en-US" sz="3200" dirty="0"/>
              <a:t>(denoted as </a:t>
            </a:r>
            <a:r>
              <a:rPr lang="en-US" sz="3200" b="1" dirty="0" err="1" smtClean="0"/>
              <a:t>t</a:t>
            </a:r>
            <a:r>
              <a:rPr lang="en-US" sz="3200" b="1" baseline="-25000" dirty="0" err="1" smtClean="0"/>
              <a:t>wire</a:t>
            </a:r>
            <a:r>
              <a:rPr lang="en-US" sz="3200" dirty="0" smtClean="0"/>
              <a:t>):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wire</a:t>
            </a:r>
            <a:r>
              <a:rPr lang="zh-CN" altLang="en-US" sz="3200" baseline="-25000" dirty="0" smtClean="0"/>
              <a:t> </a:t>
            </a:r>
            <a:r>
              <a:rPr lang="en-US" altLang="zh-CN" sz="3200" dirty="0" smtClean="0"/>
              <a:t>is the propagation delay of the network link.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1072745" y="4770458"/>
            <a:ext cx="209507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71623" y="4770458"/>
            <a:ext cx="212531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71592" y="5274192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975392" y="5274192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364054" y="5400812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72723" y="5985941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8164734" y="5985940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9085660" y="4928138"/>
            <a:ext cx="858903" cy="752903"/>
            <a:chOff x="9257937" y="4239026"/>
            <a:chExt cx="858903" cy="752903"/>
          </a:xfrm>
        </p:grpSpPr>
        <p:sp>
          <p:nvSpPr>
            <p:cNvPr id="32" name="Rectangle 31"/>
            <p:cNvSpPr/>
            <p:nvPr/>
          </p:nvSpPr>
          <p:spPr>
            <a:xfrm>
              <a:off x="9257937" y="423902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542403" y="4239027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826869" y="4239026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63442" y="4492550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547908" y="4492549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832374" y="449254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57937" y="4738693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42403" y="4738692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826869" y="4738691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9101151" y="5647865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Buffer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9098130" y="4937514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377091" y="49375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656884" y="49375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795797" y="501130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06070" y="501130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16343" y="501130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26615" y="501130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441266" y="4449342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66" y="4449342"/>
                <a:ext cx="83978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565514" y="4440835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14" y="4440835"/>
                <a:ext cx="8397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818148" y="4440835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48" y="4440835"/>
                <a:ext cx="8397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070782" y="4439938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82" y="4439938"/>
                <a:ext cx="8397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782650" y="2899423"/>
                <a:ext cx="6542176" cy="1307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Bytes of packets on the wire: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r>
                  <a:rPr lang="en-US" sz="3200" dirty="0" smtClean="0"/>
                  <a:t>*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wire</a:t>
                </a:r>
                <a:endParaRPr lang="en-US" sz="3200" dirty="0" smtClean="0"/>
              </a:p>
              <a:p>
                <a:r>
                  <a:rPr lang="en-US" sz="3200" dirty="0" smtClean="0"/>
                  <a:t>Needed buffer headroom: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r>
                  <a:rPr lang="en-US" sz="3200" dirty="0" smtClean="0"/>
                  <a:t>*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wire</a:t>
                </a:r>
                <a:r>
                  <a:rPr lang="en-US" sz="3200" dirty="0" smtClean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sz="3200" baseline="-25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50" y="2899423"/>
                <a:ext cx="6542176" cy="1307794"/>
              </a:xfrm>
              <a:prstGeom prst="rect">
                <a:avLst/>
              </a:prstGeom>
              <a:blipFill rotWithShape="0">
                <a:blip r:embed="rId6"/>
                <a:stretch>
                  <a:fillRect l="-2328" t="-6075" b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2825144" y="5297402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2745" y="4796960"/>
            <a:ext cx="209507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71623" y="4796960"/>
            <a:ext cx="212531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2. </a:t>
            </a:r>
            <a:r>
              <a:rPr lang="en-US" sz="3200" b="1" dirty="0" smtClean="0"/>
              <a:t>Buffer headroom for buffering </a:t>
            </a:r>
            <a:r>
              <a:rPr lang="en-US" sz="3200" b="1" dirty="0"/>
              <a:t>packets sent by the sender </a:t>
            </a:r>
            <a:r>
              <a:rPr lang="en-US" sz="3200" b="1" dirty="0" smtClean="0"/>
              <a:t>during</a:t>
            </a:r>
            <a:r>
              <a:rPr lang="en-US" sz="3200" dirty="0" smtClean="0"/>
              <a:t> </a:t>
            </a:r>
            <a:r>
              <a:rPr lang="en-US" sz="3200" b="1" dirty="0"/>
              <a:t>t</a:t>
            </a:r>
            <a:r>
              <a:rPr lang="en-US" sz="3200" b="1" dirty="0" smtClean="0"/>
              <a:t>he period </a:t>
            </a:r>
            <a:r>
              <a:rPr lang="en-US" sz="3200" b="1" dirty="0"/>
              <a:t>the </a:t>
            </a:r>
            <a:r>
              <a:rPr lang="en-US" sz="3200" b="1" dirty="0" smtClean="0"/>
              <a:t>receiver sends out a PAUSE message </a:t>
            </a:r>
            <a:r>
              <a:rPr lang="en-US" sz="3200" dirty="0" smtClean="0"/>
              <a:t>(denoted as </a:t>
            </a:r>
            <a:r>
              <a:rPr lang="en-US" sz="3200" b="1" dirty="0" err="1" smtClean="0"/>
              <a:t>t</a:t>
            </a:r>
            <a:r>
              <a:rPr lang="en-US" sz="3200" b="1" baseline="-25000" dirty="0" err="1" smtClean="0"/>
              <a:t>snd</a:t>
            </a:r>
            <a:r>
              <a:rPr lang="en-US" sz="3200" dirty="0" smtClean="0"/>
              <a:t>):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971592" y="5300694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5392" y="5300694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10183" y="5300694"/>
            <a:ext cx="196231" cy="253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41410" y="5300694"/>
            <a:ext cx="121480" cy="25323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10" idx="1"/>
          </p:cNvCxnSpPr>
          <p:nvPr/>
        </p:nvCxnSpPr>
        <p:spPr>
          <a:xfrm>
            <a:off x="3364054" y="5427314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72723" y="6012443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8164734" y="6012442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827720" y="2669316"/>
                <a:ext cx="7476149" cy="1800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duration of period: 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snd</a:t>
                </a:r>
                <a:r>
                  <a:rPr lang="en-US" sz="3200" dirty="0" smtClean="0"/>
                  <a:t>=</a:t>
                </a:r>
                <a:r>
                  <a:rPr lang="en-US" sz="3200" dirty="0"/>
                  <a:t> (</a:t>
                </a:r>
                <a:r>
                  <a:rPr lang="en-US" sz="3200" dirty="0" err="1"/>
                  <a:t>s</a:t>
                </a:r>
                <a:r>
                  <a:rPr lang="en-US" sz="3200" baseline="-25000" dirty="0" err="1"/>
                  <a:t>MTU</a:t>
                </a:r>
                <a:r>
                  <a:rPr lang="en-US" sz="3200" dirty="0"/>
                  <a:t> + </a:t>
                </a:r>
                <a:r>
                  <a:rPr lang="en-US" sz="3200" dirty="0" err="1"/>
                  <a:t>s</a:t>
                </a:r>
                <a:r>
                  <a:rPr lang="en-US" sz="3200" baseline="-25000" dirty="0" err="1"/>
                  <a:t>PFC</a:t>
                </a:r>
                <a:r>
                  <a:rPr lang="en-US" sz="3200" dirty="0"/>
                  <a:t>)/</a:t>
                </a:r>
                <a:r>
                  <a:rPr lang="en-US" sz="3200" dirty="0" err="1"/>
                  <a:t>r</a:t>
                </a:r>
                <a:r>
                  <a:rPr lang="en-US" sz="3200" baseline="-25000" dirty="0" err="1"/>
                  <a:t>l</a:t>
                </a:r>
                <a:r>
                  <a:rPr lang="en-US" sz="3200" dirty="0"/>
                  <a:t> </a:t>
                </a:r>
              </a:p>
              <a:p>
                <a:r>
                  <a:rPr lang="en-US" sz="3200" dirty="0" smtClean="0"/>
                  <a:t>Bytes of packets the sender can send: </a:t>
                </a:r>
                <a:r>
                  <a:rPr lang="en-US" sz="3200" dirty="0" err="1"/>
                  <a:t>r</a:t>
                </a:r>
                <a:r>
                  <a:rPr lang="en-US" sz="3200" baseline="-25000" dirty="0" err="1"/>
                  <a:t>l</a:t>
                </a:r>
                <a:r>
                  <a:rPr lang="en-US" sz="3200" dirty="0"/>
                  <a:t>*</a:t>
                </a:r>
                <a:r>
                  <a:rPr lang="en-US" sz="3200" dirty="0" err="1"/>
                  <a:t>t</a:t>
                </a:r>
                <a:r>
                  <a:rPr lang="en-US" sz="3200" baseline="-25000" dirty="0" err="1"/>
                  <a:t>snd</a:t>
                </a:r>
                <a:endParaRPr lang="en-US" sz="3200" dirty="0" smtClean="0"/>
              </a:p>
              <a:p>
                <a:r>
                  <a:rPr lang="en-US" sz="3200" dirty="0" smtClean="0"/>
                  <a:t>Needed buffer headroom: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r>
                  <a:rPr lang="en-US" sz="3200" dirty="0" smtClean="0"/>
                  <a:t>*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snd</a:t>
                </a:r>
                <a:r>
                  <a:rPr lang="en-US" sz="3200" dirty="0" smtClean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sz="3200" baseline="-25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20" y="2669316"/>
                <a:ext cx="7476149" cy="1800236"/>
              </a:xfrm>
              <a:prstGeom prst="rect">
                <a:avLst/>
              </a:prstGeom>
              <a:blipFill rotWithShape="0">
                <a:blip r:embed="rId3"/>
                <a:stretch>
                  <a:fillRect l="-2121" t="-4407" b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9085660" y="4954640"/>
            <a:ext cx="858903" cy="752903"/>
            <a:chOff x="9257937" y="4239026"/>
            <a:chExt cx="858903" cy="752903"/>
          </a:xfrm>
        </p:grpSpPr>
        <p:sp>
          <p:nvSpPr>
            <p:cNvPr id="29" name="Rectangle 28"/>
            <p:cNvSpPr/>
            <p:nvPr/>
          </p:nvSpPr>
          <p:spPr>
            <a:xfrm>
              <a:off x="9257937" y="423902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42403" y="4239027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826869" y="4239026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263442" y="4492550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547908" y="4492549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832374" y="449254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57937" y="4738693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542403" y="4738692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826869" y="4738691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9101151" y="5674367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Buffer</a:t>
            </a:r>
            <a:endParaRPr lang="en-US" sz="2000" dirty="0"/>
          </a:p>
        </p:txBody>
      </p:sp>
      <p:sp>
        <p:nvSpPr>
          <p:cNvPr id="39" name="Rectangle 38"/>
          <p:cNvSpPr/>
          <p:nvPr/>
        </p:nvSpPr>
        <p:spPr>
          <a:xfrm>
            <a:off x="3795797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06070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16343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426615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98130" y="4964016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377091" y="496401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656884" y="496401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41266" y="4502350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66" y="4502350"/>
                <a:ext cx="8397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65514" y="4493843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14" y="4493843"/>
                <a:ext cx="8397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818148" y="4493843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48" y="4493843"/>
                <a:ext cx="83978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070782" y="4492946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82" y="4492946"/>
                <a:ext cx="8397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1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3. </a:t>
            </a:r>
            <a:r>
              <a:rPr lang="en-US" sz="3200" b="1" dirty="0"/>
              <a:t>Buffer headroom for buffering packets sent by the sender</a:t>
            </a:r>
            <a:r>
              <a:rPr lang="en-US" sz="3200" b="1" dirty="0" smtClean="0"/>
              <a:t> during the period when </a:t>
            </a:r>
            <a:r>
              <a:rPr lang="en-US" sz="3200" b="1" dirty="0"/>
              <a:t>the PAUSE </a:t>
            </a:r>
            <a:r>
              <a:rPr lang="en-US" sz="3200" b="1" dirty="0" smtClean="0"/>
              <a:t>message propagates </a:t>
            </a:r>
            <a:r>
              <a:rPr lang="en-US" sz="3200" b="1" dirty="0"/>
              <a:t>from the receiver to the </a:t>
            </a:r>
            <a:r>
              <a:rPr lang="en-US" sz="3200" b="1" dirty="0" smtClean="0"/>
              <a:t>sender </a:t>
            </a:r>
            <a:r>
              <a:rPr lang="en-US" sz="3200" dirty="0" smtClean="0"/>
              <a:t>(denoted </a:t>
            </a:r>
            <a:r>
              <a:rPr lang="en-US" sz="3200" dirty="0"/>
              <a:t>as </a:t>
            </a:r>
            <a:r>
              <a:rPr lang="en-US" sz="3200" b="1" dirty="0" err="1" smtClean="0"/>
              <a:t>t</a:t>
            </a:r>
            <a:r>
              <a:rPr lang="en-US" sz="3200" b="1" baseline="-25000" dirty="0" err="1" smtClean="0"/>
              <a:t>wire</a:t>
            </a:r>
            <a:r>
              <a:rPr lang="en-US" sz="3200" dirty="0" smtClean="0"/>
              <a:t>):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5688218" y="5820600"/>
            <a:ext cx="121480" cy="25323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99226" y="5674367"/>
            <a:ext cx="4611338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72745" y="4796960"/>
            <a:ext cx="209507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171623" y="4796960"/>
            <a:ext cx="212531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71592" y="5300694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975392" y="5300694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6" idx="3"/>
            <a:endCxn id="47" idx="1"/>
          </p:cNvCxnSpPr>
          <p:nvPr/>
        </p:nvCxnSpPr>
        <p:spPr>
          <a:xfrm>
            <a:off x="3364054" y="5427314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72723" y="6012443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47" name="Rectangle 46"/>
          <p:cNvSpPr/>
          <p:nvPr/>
        </p:nvSpPr>
        <p:spPr>
          <a:xfrm>
            <a:off x="8164734" y="6012442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9085660" y="4954640"/>
            <a:ext cx="858903" cy="752903"/>
            <a:chOff x="9257937" y="4239026"/>
            <a:chExt cx="858903" cy="752903"/>
          </a:xfrm>
        </p:grpSpPr>
        <p:sp>
          <p:nvSpPr>
            <p:cNvPr id="49" name="Rectangle 48"/>
            <p:cNvSpPr/>
            <p:nvPr/>
          </p:nvSpPr>
          <p:spPr>
            <a:xfrm>
              <a:off x="9257937" y="423902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542403" y="4239027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826869" y="4239026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263442" y="4492550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547908" y="4492549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832374" y="449254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257937" y="4738693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542403" y="4738692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826869" y="4738691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9101151" y="5674367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Buffer</a:t>
            </a:r>
            <a:endParaRPr lang="en-US" sz="2000" dirty="0"/>
          </a:p>
        </p:txBody>
      </p:sp>
      <p:sp>
        <p:nvSpPr>
          <p:cNvPr id="59" name="Rectangle 58"/>
          <p:cNvSpPr/>
          <p:nvPr/>
        </p:nvSpPr>
        <p:spPr>
          <a:xfrm>
            <a:off x="3795797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06070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216343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426615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098130" y="4964016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377091" y="496401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656884" y="496401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3441266" y="4502350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66" y="4502350"/>
                <a:ext cx="83978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565514" y="4493843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14" y="4493843"/>
                <a:ext cx="8397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5818148" y="4493843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48" y="4493843"/>
                <a:ext cx="8397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070782" y="4492946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82" y="4492946"/>
                <a:ext cx="8397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827720" y="2682569"/>
                <a:ext cx="7567200" cy="1800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duration of period: 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wire</a:t>
                </a:r>
                <a:endParaRPr lang="en-US" sz="3200" baseline="-25000" dirty="0" smtClean="0"/>
              </a:p>
              <a:p>
                <a:r>
                  <a:rPr lang="en-US" sz="3200" dirty="0" smtClean="0"/>
                  <a:t>Bytes of packets the sender can send: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r>
                  <a:rPr lang="en-US" sz="3200" dirty="0" smtClean="0"/>
                  <a:t>*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wire</a:t>
                </a:r>
                <a:endParaRPr lang="en-US" sz="3200" dirty="0" smtClean="0"/>
              </a:p>
              <a:p>
                <a:r>
                  <a:rPr lang="en-US" sz="3200" dirty="0" smtClean="0"/>
                  <a:t>Needed buffer headroom: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r>
                  <a:rPr lang="en-US" sz="3200" dirty="0" smtClean="0"/>
                  <a:t>*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wire</a:t>
                </a:r>
                <a:r>
                  <a:rPr lang="en-US" sz="3200" dirty="0" smtClean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sz="3200" baseline="-25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20" y="2682569"/>
                <a:ext cx="7567200" cy="1800236"/>
              </a:xfrm>
              <a:prstGeom prst="rect">
                <a:avLst/>
              </a:prstGeom>
              <a:blipFill rotWithShape="0">
                <a:blip r:embed="rId6"/>
                <a:stretch>
                  <a:fillRect l="-2095" t="-4407" b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0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b="1" dirty="0"/>
              <a:t>Buffer headroom for buffering packets sent by the sender during the </a:t>
            </a:r>
            <a:r>
              <a:rPr lang="en-US" sz="3200" b="1" dirty="0" smtClean="0"/>
              <a:t>period the sender to receive the </a:t>
            </a:r>
            <a:r>
              <a:rPr lang="en-US" sz="3200" b="1" dirty="0"/>
              <a:t>PAUSE </a:t>
            </a:r>
            <a:r>
              <a:rPr lang="en-US" sz="3200" b="1" dirty="0" smtClean="0"/>
              <a:t>message. </a:t>
            </a:r>
            <a:r>
              <a:rPr lang="en-US" sz="3200" dirty="0" smtClean="0"/>
              <a:t>(denoted as </a:t>
            </a:r>
            <a:r>
              <a:rPr lang="en-US" sz="3200" b="1" dirty="0" err="1" smtClean="0"/>
              <a:t>t</a:t>
            </a:r>
            <a:r>
              <a:rPr lang="en-US" sz="3200" b="1" baseline="-25000" dirty="0" err="1" smtClean="0"/>
              <a:t>rev</a:t>
            </a:r>
            <a:r>
              <a:rPr lang="en-US" sz="3200" dirty="0" smtClean="0"/>
              <a:t>).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827720" y="2682568"/>
                <a:ext cx="7431458" cy="1800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duration of period: 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rev</a:t>
                </a:r>
                <a:r>
                  <a:rPr lang="en-US" sz="3200" dirty="0"/>
                  <a:t>= </a:t>
                </a:r>
                <a:r>
                  <a:rPr lang="en-US" sz="3200" dirty="0" err="1" smtClean="0"/>
                  <a:t>s</a:t>
                </a:r>
                <a:r>
                  <a:rPr lang="en-US" sz="3200" baseline="-25000" dirty="0" err="1" smtClean="0"/>
                  <a:t>PFC</a:t>
                </a:r>
                <a:r>
                  <a:rPr lang="en-US" sz="3200" dirty="0" smtClean="0"/>
                  <a:t>/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r>
                  <a:rPr lang="en-US" sz="3200" dirty="0" smtClean="0"/>
                  <a:t> </a:t>
                </a:r>
                <a:endParaRPr lang="en-US" sz="3200" dirty="0"/>
              </a:p>
              <a:p>
                <a:r>
                  <a:rPr lang="en-US" sz="3200" dirty="0" smtClean="0"/>
                  <a:t>Bytes of packets the sender can send: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r>
                  <a:rPr lang="en-US" sz="3200" dirty="0" smtClean="0"/>
                  <a:t>*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rev</a:t>
                </a:r>
                <a:endParaRPr lang="en-US" sz="3200" dirty="0" smtClean="0"/>
              </a:p>
              <a:p>
                <a:r>
                  <a:rPr lang="en-US" sz="3200" dirty="0" smtClean="0"/>
                  <a:t>Needed buffer headroom: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r>
                  <a:rPr lang="en-US" sz="3200" dirty="0" smtClean="0"/>
                  <a:t>*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rev</a:t>
                </a:r>
                <a:r>
                  <a:rPr lang="en-US" sz="3200" dirty="0" smtClean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sz="3200" baseline="-25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20" y="2682568"/>
                <a:ext cx="7431458" cy="1800236"/>
              </a:xfrm>
              <a:prstGeom prst="rect">
                <a:avLst/>
              </a:prstGeom>
              <a:blipFill rotWithShape="0">
                <a:blip r:embed="rId3"/>
                <a:stretch>
                  <a:fillRect l="-2133" t="-4407" b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391548" y="5300695"/>
            <a:ext cx="121480" cy="25323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72745" y="4796960"/>
            <a:ext cx="209507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171623" y="4796960"/>
            <a:ext cx="212531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1592" y="5300694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975392" y="5300694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364054" y="5427314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72723" y="6012443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8164734" y="6012442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9085660" y="4954640"/>
            <a:ext cx="858903" cy="752903"/>
            <a:chOff x="9257937" y="4239026"/>
            <a:chExt cx="858903" cy="752903"/>
          </a:xfrm>
        </p:grpSpPr>
        <p:sp>
          <p:nvSpPr>
            <p:cNvPr id="36" name="Rectangle 35"/>
            <p:cNvSpPr/>
            <p:nvPr/>
          </p:nvSpPr>
          <p:spPr>
            <a:xfrm>
              <a:off x="9257937" y="423902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542403" y="4239027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26869" y="4239026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263442" y="4492550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547908" y="4492549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832374" y="449254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257937" y="4738693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542403" y="4738692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826869" y="4738691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01151" y="5674367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Buffer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3795797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06070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216343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26615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98130" y="4964016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377091" y="496401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656884" y="496401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441266" y="4502350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66" y="4502350"/>
                <a:ext cx="8397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565514" y="4493843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14" y="4493843"/>
                <a:ext cx="8397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818148" y="4493843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48" y="4493843"/>
                <a:ext cx="83978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070782" y="4492946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82" y="4492946"/>
                <a:ext cx="8397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8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5</a:t>
            </a:r>
            <a:r>
              <a:rPr lang="en-US" sz="3200" dirty="0" smtClean="0"/>
              <a:t>. </a:t>
            </a:r>
            <a:r>
              <a:rPr lang="en-US" sz="3200" b="1" dirty="0"/>
              <a:t>Buffer headroom for buffering packets sent by the sender during the period </a:t>
            </a:r>
            <a:r>
              <a:rPr lang="en-US" sz="3200" b="1" dirty="0" smtClean="0"/>
              <a:t>the sender processes the </a:t>
            </a:r>
            <a:r>
              <a:rPr lang="en-US" sz="3200" b="1" dirty="0"/>
              <a:t>PAUSE </a:t>
            </a:r>
            <a:r>
              <a:rPr lang="en-US" sz="3200" b="1" dirty="0" smtClean="0"/>
              <a:t>message </a:t>
            </a:r>
            <a:r>
              <a:rPr lang="en-US" sz="3200" dirty="0" smtClean="0"/>
              <a:t>(denoted as </a:t>
            </a:r>
            <a:r>
              <a:rPr lang="en-US" sz="3200" b="1" dirty="0" err="1" smtClean="0"/>
              <a:t>t</a:t>
            </a:r>
            <a:r>
              <a:rPr lang="en-US" sz="3200" b="1" baseline="-25000" dirty="0" err="1" smtClean="0"/>
              <a:t>pro</a:t>
            </a:r>
            <a:r>
              <a:rPr lang="en-US" sz="3200" dirty="0" smtClean="0"/>
              <a:t>):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827720" y="2616306"/>
                <a:ext cx="7460569" cy="1800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duration of period: 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pro</a:t>
                </a:r>
                <a:endParaRPr lang="en-US" sz="3200" dirty="0"/>
              </a:p>
              <a:p>
                <a:r>
                  <a:rPr lang="en-US" sz="3200" dirty="0" smtClean="0"/>
                  <a:t>Bytes of packets the sender can send: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r>
                  <a:rPr lang="en-US" sz="3200" dirty="0" smtClean="0"/>
                  <a:t>*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pro</a:t>
                </a:r>
                <a:endParaRPr lang="en-US" sz="3200" dirty="0" smtClean="0"/>
              </a:p>
              <a:p>
                <a:r>
                  <a:rPr lang="en-US" sz="3200" dirty="0" smtClean="0"/>
                  <a:t>Needed buffer headroom: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r>
                  <a:rPr lang="en-US" sz="3200" dirty="0" smtClean="0"/>
                  <a:t>*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pro</a:t>
                </a:r>
                <a:r>
                  <a:rPr lang="en-US" sz="3200" dirty="0" smtClean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sz="3200" baseline="-25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20" y="2616306"/>
                <a:ext cx="7460569" cy="1800236"/>
              </a:xfrm>
              <a:prstGeom prst="rect">
                <a:avLst/>
              </a:prstGeom>
              <a:blipFill rotWithShape="0">
                <a:blip r:embed="rId3"/>
                <a:stretch>
                  <a:fillRect l="-2124" t="-4407" b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503652" y="5300695"/>
            <a:ext cx="121480" cy="25323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72745" y="4796960"/>
            <a:ext cx="209507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71623" y="4796960"/>
            <a:ext cx="212531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71592" y="5300694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75392" y="5300694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64054" y="5427314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72723" y="6012443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8164734" y="6012442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9085660" y="4954640"/>
            <a:ext cx="858903" cy="752903"/>
            <a:chOff x="9257937" y="4239026"/>
            <a:chExt cx="858903" cy="752903"/>
          </a:xfrm>
        </p:grpSpPr>
        <p:sp>
          <p:nvSpPr>
            <p:cNvPr id="30" name="Rectangle 29"/>
            <p:cNvSpPr/>
            <p:nvPr/>
          </p:nvSpPr>
          <p:spPr>
            <a:xfrm>
              <a:off x="9257937" y="423902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542403" y="4239027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826869" y="4239026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263442" y="4492550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547908" y="4492549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832374" y="449254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257937" y="4738693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542403" y="4738692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26869" y="4738691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101151" y="5674367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Buffer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3795797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006070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216343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426615" y="5064313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130" y="4964016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77091" y="496401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656884" y="4964015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41266" y="4502350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66" y="4502350"/>
                <a:ext cx="8397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565514" y="4493843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14" y="4493843"/>
                <a:ext cx="8397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818148" y="4493843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48" y="4493843"/>
                <a:ext cx="83978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070782" y="4492946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82" y="4492946"/>
                <a:ext cx="8397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3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24" y="1067408"/>
            <a:ext cx="113773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6</a:t>
            </a:r>
            <a:r>
              <a:rPr lang="en-US" sz="3200" dirty="0" smtClean="0"/>
              <a:t>. </a:t>
            </a:r>
            <a:r>
              <a:rPr lang="en-US" sz="3200" b="1" dirty="0"/>
              <a:t>Buffer headroom for buffering packets sent by the sender during the period </a:t>
            </a:r>
            <a:r>
              <a:rPr lang="en-US" sz="3200" b="1" dirty="0" smtClean="0"/>
              <a:t>the sender stops </a:t>
            </a:r>
            <a:r>
              <a:rPr lang="en-US" sz="3200" b="1" dirty="0"/>
              <a:t>packet transmission </a:t>
            </a:r>
            <a:r>
              <a:rPr lang="en-US" sz="3200" dirty="0" smtClean="0"/>
              <a:t>(</a:t>
            </a:r>
            <a:r>
              <a:rPr lang="en-US" sz="3200" dirty="0"/>
              <a:t>denoted as </a:t>
            </a:r>
            <a:r>
              <a:rPr lang="en-US" sz="3200" b="1" dirty="0" err="1"/>
              <a:t>t</a:t>
            </a:r>
            <a:r>
              <a:rPr lang="en-US" sz="3200" b="1" baseline="-25000" dirty="0" err="1"/>
              <a:t>stop</a:t>
            </a:r>
            <a:r>
              <a:rPr lang="en-US" sz="3200" dirty="0" smtClean="0"/>
              <a:t>):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2740816" y="5578991"/>
            <a:ext cx="196231" cy="2532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825967" y="2762315"/>
                <a:ext cx="8470973" cy="1862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duration of period: 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stop</a:t>
                </a:r>
                <a:r>
                  <a:rPr lang="en-US" sz="3200" dirty="0" smtClean="0"/>
                  <a:t>=</a:t>
                </a:r>
                <a:r>
                  <a:rPr lang="en-US" sz="3200" dirty="0" err="1" smtClean="0"/>
                  <a:t>s</a:t>
                </a:r>
                <a:r>
                  <a:rPr lang="en-US" sz="3200" baseline="-25000" dirty="0" err="1" smtClean="0"/>
                  <a:t>MTU</a:t>
                </a:r>
                <a:r>
                  <a:rPr lang="en-US" sz="3200" dirty="0" smtClean="0"/>
                  <a:t>/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endParaRPr lang="en-US" sz="3200" dirty="0"/>
              </a:p>
              <a:p>
                <a:r>
                  <a:rPr lang="en-US" sz="3200" dirty="0" smtClean="0"/>
                  <a:t>Bytes of packets the sender can send: </a:t>
                </a:r>
                <a:r>
                  <a:rPr lang="en-US" sz="3200" dirty="0" err="1" smtClean="0"/>
                  <a:t>r</a:t>
                </a:r>
                <a:r>
                  <a:rPr lang="en-US" sz="3200" baseline="-25000" dirty="0" err="1" smtClean="0"/>
                  <a:t>l</a:t>
                </a:r>
                <a:r>
                  <a:rPr lang="en-US" sz="3200" dirty="0" smtClean="0"/>
                  <a:t>*</a:t>
                </a:r>
                <a:r>
                  <a:rPr lang="en-US" sz="3200" dirty="0" err="1" smtClean="0"/>
                  <a:t>t</a:t>
                </a:r>
                <a:r>
                  <a:rPr lang="en-US" sz="3200" baseline="-25000" dirty="0" err="1" smtClean="0"/>
                  <a:t>stop</a:t>
                </a:r>
                <a:r>
                  <a:rPr lang="en-US" sz="3200" dirty="0" smtClean="0"/>
                  <a:t>=</a:t>
                </a:r>
                <a:r>
                  <a:rPr lang="en-US" sz="3200" dirty="0" err="1"/>
                  <a:t>s</a:t>
                </a:r>
                <a:r>
                  <a:rPr lang="en-US" sz="3200" baseline="-25000" dirty="0" err="1"/>
                  <a:t>MTU</a:t>
                </a:r>
                <a:endParaRPr lang="en-US" sz="3200" dirty="0" smtClean="0"/>
              </a:p>
              <a:p>
                <a:r>
                  <a:rPr lang="en-US" sz="3200" dirty="0" smtClean="0"/>
                  <a:t>Needed buffer headroom: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𝑐𝑒𝑙𝑙</m:t>
                        </m:r>
                      </m:sub>
                    </m:sSub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𝑀𝑇𝑈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𝑐𝑒𝑙𝑙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3200" baseline="-25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967" y="2762315"/>
                <a:ext cx="8470973" cy="1862369"/>
              </a:xfrm>
              <a:prstGeom prst="rect">
                <a:avLst/>
              </a:prstGeom>
              <a:blipFill rotWithShape="0">
                <a:blip r:embed="rId3"/>
                <a:stretch>
                  <a:fillRect l="-1872" t="-4248" b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072745" y="5075257"/>
            <a:ext cx="209507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71623" y="5075257"/>
            <a:ext cx="2125317" cy="121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71592" y="5578991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75392" y="5578991"/>
            <a:ext cx="392462" cy="253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364054" y="5705611"/>
            <a:ext cx="46113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72723" y="6290740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</a:t>
            </a:r>
            <a:r>
              <a:rPr lang="en-US" sz="3200" b="1" smtClean="0"/>
              <a:t>ender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8164734" y="6290739"/>
            <a:ext cx="163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Receiver</a:t>
            </a:r>
            <a:endParaRPr lang="en-US" sz="3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085660" y="5232937"/>
            <a:ext cx="858903" cy="752903"/>
            <a:chOff x="9257937" y="4239026"/>
            <a:chExt cx="858903" cy="752903"/>
          </a:xfrm>
        </p:grpSpPr>
        <p:sp>
          <p:nvSpPr>
            <p:cNvPr id="31" name="Rectangle 30"/>
            <p:cNvSpPr/>
            <p:nvPr/>
          </p:nvSpPr>
          <p:spPr>
            <a:xfrm>
              <a:off x="9257937" y="423902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542403" y="4239027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826869" y="4239026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263442" y="4492550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547908" y="4492549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32374" y="4492548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257937" y="4738693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542403" y="4738692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826869" y="4738691"/>
              <a:ext cx="284466" cy="2532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9101151" y="5952664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Buffer</a:t>
            </a: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9098130" y="5242311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377091" y="5242310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656884" y="5242310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795797" y="5793182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006070" y="5793182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216343" y="5793182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426615" y="5793182"/>
            <a:ext cx="95336" cy="23002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441266" y="5920333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66" y="5920333"/>
                <a:ext cx="83978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565514" y="5911826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14" y="5911826"/>
                <a:ext cx="8397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818148" y="5911826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48" y="5911826"/>
                <a:ext cx="83978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070782" y="5910929"/>
                <a:ext cx="83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82" y="5910929"/>
                <a:ext cx="83978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306343" y="5705610"/>
                <a:ext cx="904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𝑀𝑇𝑈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343" y="5705610"/>
                <a:ext cx="90415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7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324" y="965810"/>
                <a:ext cx="11377351" cy="24733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In summary, </a:t>
                </a:r>
                <a:r>
                  <a:rPr lang="en-US" sz="3200" dirty="0"/>
                  <a:t>the per port per priority PFC headroom </a:t>
                </a:r>
                <a:r>
                  <a:rPr lang="en-US" sz="3200" b="1" dirty="0" err="1"/>
                  <a:t>b</a:t>
                </a:r>
                <a:r>
                  <a:rPr lang="en-US" sz="3200" b="1" baseline="-25000" dirty="0" err="1"/>
                  <a:t>hr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can </a:t>
                </a:r>
                <a:r>
                  <a:rPr lang="en-US" sz="3200" dirty="0"/>
                  <a:t>be expressed using the following </a:t>
                </a:r>
                <a:r>
                  <a:rPr lang="en-US" sz="3200" dirty="0" smtClean="0"/>
                  <a:t>equation:</a:t>
                </a:r>
              </a:p>
              <a:p>
                <a:endParaRPr lang="en-US" sz="3200" dirty="0" smtClean="0"/>
              </a:p>
              <a:p>
                <a:r>
                  <a:rPr lang="en-US" sz="4000" dirty="0" err="1"/>
                  <a:t>b</a:t>
                </a:r>
                <a:r>
                  <a:rPr lang="en-US" sz="4000" baseline="-25000" dirty="0" err="1"/>
                  <a:t>hr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000" i="1">
                                <a:latin typeface="Cambria Math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000" i="1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sz="40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000" dirty="0"/>
                  <a:t>(</a:t>
                </a:r>
                <a:r>
                  <a:rPr lang="en-US" sz="4000" dirty="0" err="1"/>
                  <a:t>s</a:t>
                </a:r>
                <a:r>
                  <a:rPr lang="en-US" sz="4000" baseline="-25000" dirty="0" err="1"/>
                  <a:t>MTU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+2s</a:t>
                </a:r>
                <a:r>
                  <a:rPr lang="en-US" sz="4000" baseline="-25000" dirty="0" smtClean="0"/>
                  <a:t>PFC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+</a:t>
                </a:r>
                <a:r>
                  <a:rPr lang="en-US" sz="4000" dirty="0" err="1" smtClean="0"/>
                  <a:t>r</a:t>
                </a:r>
                <a:r>
                  <a:rPr lang="en-US" sz="4000" baseline="-25000" dirty="0" err="1" smtClean="0"/>
                  <a:t>l</a:t>
                </a:r>
                <a:r>
                  <a:rPr lang="en-US" sz="4000" baseline="-25000" dirty="0" smtClean="0"/>
                  <a:t> </a:t>
                </a:r>
                <a:r>
                  <a:rPr lang="en-US" sz="4000" dirty="0" smtClean="0"/>
                  <a:t>(2t</a:t>
                </a:r>
                <a:r>
                  <a:rPr lang="en-US" sz="4000" baseline="-25000" dirty="0" smtClean="0"/>
                  <a:t>wire</a:t>
                </a:r>
                <a:r>
                  <a:rPr lang="en-US" sz="4000" dirty="0" smtClean="0"/>
                  <a:t>+t</a:t>
                </a:r>
                <a:r>
                  <a:rPr lang="en-US" sz="4000" baseline="-25000" dirty="0" smtClean="0"/>
                  <a:t>pro</a:t>
                </a:r>
                <a:r>
                  <a:rPr lang="en-US" sz="4000" dirty="0" smtClean="0"/>
                  <a:t>))+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𝑀𝑇𝑈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𝑐𝑒𝑙𝑙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4" y="965810"/>
                <a:ext cx="11377351" cy="2473306"/>
              </a:xfrm>
              <a:prstGeom prst="rect">
                <a:avLst/>
              </a:prstGeom>
              <a:blipFill rotWithShape="0">
                <a:blip r:embed="rId3"/>
                <a:stretch>
                  <a:fillRect l="-1929" t="-3202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7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/>
              <a:t>Review: TTL-based Solution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Problems Caused by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he TTL-based Solution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PFC Headroom is Too Large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Per Flow Fairness Will be Violated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2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20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Typical Values of Variables In The Equation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24" y="1423009"/>
            <a:ext cx="113773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For typical TCP/IP based RDMA DCNs, we have 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MTU</a:t>
            </a:r>
            <a:r>
              <a:rPr lang="en-US" sz="3200" dirty="0"/>
              <a:t> = 1500bytes, 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min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64bytes, 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PFC</a:t>
            </a:r>
            <a:r>
              <a:rPr lang="en-US" sz="3200" dirty="0" smtClean="0"/>
              <a:t> = 64bytes.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For </a:t>
            </a:r>
            <a:r>
              <a:rPr lang="en-US" sz="3200" dirty="0"/>
              <a:t>B</a:t>
            </a:r>
            <a:r>
              <a:rPr lang="en-US" sz="3200" dirty="0" smtClean="0"/>
              <a:t>roadcom chipset, we </a:t>
            </a:r>
            <a:r>
              <a:rPr lang="en-US" sz="3200" dirty="0"/>
              <a:t>have 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cell</a:t>
            </a:r>
            <a:r>
              <a:rPr lang="en-US" sz="3200" dirty="0" smtClean="0"/>
              <a:t>=208bytes.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</a:t>
            </a:r>
            <a:r>
              <a:rPr lang="en-US" sz="3200" dirty="0" smtClean="0"/>
              <a:t>very </a:t>
            </a:r>
            <a:r>
              <a:rPr lang="en-US" sz="3200" dirty="0"/>
              <a:t>100 meters of link delays the reception of a packet by about 500ns for copper </a:t>
            </a:r>
            <a:r>
              <a:rPr lang="en-US" sz="3200" dirty="0" smtClean="0"/>
              <a:t>cables. </a:t>
            </a:r>
            <a:r>
              <a:rPr lang="en-US" sz="3200" dirty="0"/>
              <a:t>The length of links used in a single DCN is usually no larger than 300 </a:t>
            </a:r>
            <a:r>
              <a:rPr lang="en-US" sz="3200" dirty="0" smtClean="0"/>
              <a:t>meters. Hence we have </a:t>
            </a:r>
            <a:r>
              <a:rPr lang="de-DE" sz="3200" dirty="0" err="1"/>
              <a:t>t</a:t>
            </a:r>
            <a:r>
              <a:rPr lang="de-DE" sz="3200" baseline="-25000" dirty="0" err="1"/>
              <a:t>wire</a:t>
            </a:r>
            <a:r>
              <a:rPr lang="de-DE" sz="3200" dirty="0"/>
              <a:t> ≤ </a:t>
            </a:r>
            <a:r>
              <a:rPr lang="de-DE" sz="3200" dirty="0" smtClean="0"/>
              <a:t>1.5us.</a:t>
            </a:r>
          </a:p>
          <a:p>
            <a:pPr marL="457200" indent="-457200">
              <a:buFont typeface="Arial" charset="0"/>
              <a:buChar char="•"/>
            </a:pPr>
            <a:r>
              <a:rPr lang="de-DE" sz="3200" dirty="0" err="1" smtClean="0"/>
              <a:t>According</a:t>
            </a:r>
            <a:r>
              <a:rPr lang="de-DE" sz="3200" dirty="0" smtClean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 smtClean="0"/>
              <a:t>data</a:t>
            </a:r>
            <a:r>
              <a:rPr lang="de-DE" sz="3200" dirty="0" smtClean="0"/>
              <a:t> </a:t>
            </a:r>
            <a:r>
              <a:rPr lang="de-DE" sz="3200" dirty="0" err="1" smtClean="0"/>
              <a:t>from</a:t>
            </a:r>
            <a:r>
              <a:rPr lang="de-DE" sz="3200" dirty="0" smtClean="0"/>
              <a:t> </a:t>
            </a:r>
            <a:r>
              <a:rPr lang="de-DE" sz="3200" dirty="0" err="1" smtClean="0"/>
              <a:t>Chuanxiong</a:t>
            </a:r>
            <a:r>
              <a:rPr lang="de-DE" sz="3200" dirty="0" smtClean="0"/>
              <a:t>, </a:t>
            </a:r>
            <a:r>
              <a:rPr lang="de-DE" sz="3200" dirty="0" err="1" smtClean="0"/>
              <a:t>we</a:t>
            </a:r>
            <a:r>
              <a:rPr lang="de-DE" sz="3200" dirty="0" smtClean="0"/>
              <a:t> </a:t>
            </a:r>
            <a:r>
              <a:rPr lang="de-DE" sz="3200" dirty="0" err="1" smtClean="0"/>
              <a:t>have</a:t>
            </a:r>
            <a:r>
              <a:rPr lang="de-DE" sz="3200" dirty="0" smtClean="0"/>
              <a:t>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pro</a:t>
            </a:r>
            <a:r>
              <a:rPr lang="en-US" sz="3200" dirty="0" smtClean="0"/>
              <a:t> </a:t>
            </a:r>
            <a:r>
              <a:rPr lang="de-DE" sz="3200" dirty="0"/>
              <a:t>≤ </a:t>
            </a:r>
            <a:r>
              <a:rPr lang="de-DE" sz="3200" dirty="0" smtClean="0"/>
              <a:t>4us.</a:t>
            </a:r>
            <a:endParaRPr lang="de-DE" sz="3200" dirty="0"/>
          </a:p>
          <a:p>
            <a:pPr marL="457200" indent="-457200">
              <a:buFont typeface="Arial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9918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21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Calculation of PFC Headroom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324" y="965810"/>
                <a:ext cx="11377351" cy="5120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3200" dirty="0" smtClean="0"/>
                  <a:t>In summary, </a:t>
                </a:r>
                <a:r>
                  <a:rPr lang="en-US" sz="3200" dirty="0"/>
                  <a:t>the per port per priority PFC headroom </a:t>
                </a:r>
                <a:r>
                  <a:rPr lang="en-US" sz="3200" b="1" dirty="0" err="1"/>
                  <a:t>b</a:t>
                </a:r>
                <a:r>
                  <a:rPr lang="en-US" sz="3200" b="1" baseline="-25000" dirty="0" err="1"/>
                  <a:t>hr</a:t>
                </a:r>
                <a:r>
                  <a:rPr lang="en-US" sz="3200" baseline="-25000" dirty="0"/>
                  <a:t> </a:t>
                </a:r>
                <a:r>
                  <a:rPr lang="en-US" sz="3200" dirty="0" smtClean="0"/>
                  <a:t>can </a:t>
                </a:r>
                <a:r>
                  <a:rPr lang="en-US" sz="3200" dirty="0"/>
                  <a:t>be expressed using the following </a:t>
                </a:r>
                <a:r>
                  <a:rPr lang="en-US" sz="3200" dirty="0" smtClean="0"/>
                  <a:t>equation:</a:t>
                </a:r>
              </a:p>
              <a:p>
                <a:r>
                  <a:rPr lang="en-US" sz="4000" dirty="0" smtClean="0"/>
                  <a:t>      </a:t>
                </a:r>
                <a:r>
                  <a:rPr lang="en-US" sz="4000" dirty="0"/>
                  <a:t>b</a:t>
                </a:r>
                <a:r>
                  <a:rPr lang="en-US" sz="4000" baseline="-25000" dirty="0" err="1"/>
                  <a:t>hr</a:t>
                </a:r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000" i="1">
                                <a:latin typeface="Cambria Math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4000" i="1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sz="40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000" dirty="0"/>
                  <a:t>(</a:t>
                </a:r>
                <a:r>
                  <a:rPr lang="en-US" sz="4000" dirty="0" err="1"/>
                  <a:t>s</a:t>
                </a:r>
                <a:r>
                  <a:rPr lang="en-US" sz="4000" baseline="-25000" dirty="0" err="1"/>
                  <a:t>MTU</a:t>
                </a:r>
                <a:r>
                  <a:rPr lang="en-US" sz="4000" dirty="0"/>
                  <a:t> +2s</a:t>
                </a:r>
                <a:r>
                  <a:rPr lang="en-US" sz="4000" baseline="-25000" dirty="0"/>
                  <a:t>PFC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r</a:t>
                </a:r>
                <a:r>
                  <a:rPr lang="en-US" sz="4000" baseline="-25000" dirty="0" err="1"/>
                  <a:t>l</a:t>
                </a:r>
                <a:r>
                  <a:rPr lang="en-US" sz="4000" baseline="-25000" dirty="0"/>
                  <a:t> </a:t>
                </a:r>
                <a:r>
                  <a:rPr lang="en-US" sz="4000" dirty="0"/>
                  <a:t>(2t</a:t>
                </a:r>
                <a:r>
                  <a:rPr lang="en-US" sz="4000" baseline="-25000" dirty="0"/>
                  <a:t>wire</a:t>
                </a:r>
                <a:r>
                  <a:rPr lang="en-US" sz="4000" dirty="0"/>
                  <a:t>+t</a:t>
                </a:r>
                <a:r>
                  <a:rPr lang="en-US" sz="4000" baseline="-25000" dirty="0"/>
                  <a:t>pro</a:t>
                </a:r>
                <a:r>
                  <a:rPr lang="en-US" sz="4000" dirty="0"/>
                  <a:t>))+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𝑀𝑇𝑈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𝑐𝑒𝑙𝑙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/>
                  <a:t>               </a:t>
                </a:r>
                <a:r>
                  <a:rPr lang="en-US" sz="4000" dirty="0"/>
                  <a:t>= </a:t>
                </a:r>
                <a:r>
                  <a:rPr lang="en-US" sz="3600" dirty="0"/>
                  <a:t>120705bytes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120KB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(when </a:t>
                </a:r>
                <a:r>
                  <a:rPr lang="en-US" sz="3600" dirty="0" err="1" smtClean="0"/>
                  <a:t>r</a:t>
                </a:r>
                <a:r>
                  <a:rPr lang="en-US" sz="3600" baseline="-25000" dirty="0" err="1" smtClean="0"/>
                  <a:t>l</a:t>
                </a:r>
                <a:r>
                  <a:rPr lang="en-US" sz="3600" dirty="0" smtClean="0"/>
                  <a:t> = 40Gbps)</a:t>
                </a:r>
              </a:p>
              <a:p>
                <a:endParaRPr lang="en-US" sz="3600" dirty="0" smtClean="0"/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3200" dirty="0"/>
                  <a:t>For commodity switches like Arista 7050QX32 which has 32 full duplex 40Gbps ports, when supporting 8 priority classes, it requires about 32 ∗ 8 ∗ </a:t>
                </a:r>
                <a:r>
                  <a:rPr lang="en-US" sz="3200" dirty="0" smtClean="0"/>
                  <a:t>120 </a:t>
                </a:r>
                <a:r>
                  <a:rPr lang="en-US" sz="3200" dirty="0"/>
                  <a:t>=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30MB</a:t>
                </a:r>
                <a:r>
                  <a:rPr lang="en-US" sz="3200" dirty="0" smtClean="0"/>
                  <a:t> buffer as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PFC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headroom</a:t>
                </a:r>
                <a:r>
                  <a:rPr lang="en-US" sz="3200" dirty="0" smtClean="0"/>
                  <a:t>, which is larger than the 12MB switch buffer.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4" y="965810"/>
                <a:ext cx="11377351" cy="5120184"/>
              </a:xfrm>
              <a:prstGeom prst="rect">
                <a:avLst/>
              </a:prstGeom>
              <a:blipFill rotWithShape="0">
                <a:blip r:embed="rId3"/>
                <a:stretch>
                  <a:fillRect l="-1233" t="-1548" r="-107" b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1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324" y="965810"/>
                <a:ext cx="11377351" cy="5152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3200" dirty="0" smtClean="0"/>
                  <a:t> = 64bytes:</a:t>
                </a:r>
              </a:p>
              <a:p>
                <a:r>
                  <a:rPr lang="en-US" sz="4000" dirty="0" smtClean="0"/>
                  <a:t>      </a:t>
                </a:r>
                <a:r>
                  <a:rPr lang="en-US" sz="4000" dirty="0" err="1"/>
                  <a:t>b</a:t>
                </a:r>
                <a:r>
                  <a:rPr lang="en-US" sz="4000" baseline="-25000" dirty="0" err="1"/>
                  <a:t>hr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2∗</m:t>
                            </m:r>
                            <m:r>
                              <a:rPr lang="en-US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000" dirty="0"/>
                  <a:t>(</a:t>
                </a:r>
                <a:r>
                  <a:rPr lang="en-US" sz="4000" dirty="0" err="1"/>
                  <a:t>s</a:t>
                </a:r>
                <a:r>
                  <a:rPr lang="en-US" sz="4000" baseline="-25000" dirty="0" err="1"/>
                  <a:t>MTU</a:t>
                </a:r>
                <a:r>
                  <a:rPr lang="en-US" sz="4000" dirty="0"/>
                  <a:t> +2s</a:t>
                </a:r>
                <a:r>
                  <a:rPr lang="en-US" sz="4000" baseline="-25000" dirty="0"/>
                  <a:t>PFC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r</a:t>
                </a:r>
                <a:r>
                  <a:rPr lang="en-US" sz="4000" baseline="-25000" dirty="0" err="1"/>
                  <a:t>l</a:t>
                </a:r>
                <a:r>
                  <a:rPr lang="en-US" sz="4000" baseline="-25000" dirty="0"/>
                  <a:t> </a:t>
                </a:r>
                <a:r>
                  <a:rPr lang="en-US" sz="4000" dirty="0"/>
                  <a:t>(2t</a:t>
                </a:r>
                <a:r>
                  <a:rPr lang="en-US" sz="4000" baseline="-25000" dirty="0"/>
                  <a:t>wire</a:t>
                </a:r>
                <a:r>
                  <a:rPr lang="en-US" sz="4000" dirty="0"/>
                  <a:t>+t</a:t>
                </a:r>
                <a:r>
                  <a:rPr lang="en-US" sz="4000" baseline="-25000" dirty="0"/>
                  <a:t>pro</a:t>
                </a:r>
                <a:r>
                  <a:rPr lang="en-US" sz="4000" dirty="0"/>
                  <a:t>))+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𝑀𝑇𝑈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𝑐𝑒𝑙𝑙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/>
                  <a:t>               </a:t>
                </a:r>
                <a:r>
                  <a:rPr lang="en-US" sz="4000" dirty="0"/>
                  <a:t>= </a:t>
                </a:r>
                <a:r>
                  <a:rPr lang="en-US" sz="3600" dirty="0" smtClean="0"/>
                  <a:t>73665bytes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74KB (when </a:t>
                </a:r>
                <a:r>
                  <a:rPr lang="en-US" sz="3600" dirty="0" err="1" smtClean="0"/>
                  <a:t>r</a:t>
                </a:r>
                <a:r>
                  <a:rPr lang="en-US" sz="3600" baseline="-25000" dirty="0" err="1" smtClean="0"/>
                  <a:t>l</a:t>
                </a:r>
                <a:r>
                  <a:rPr lang="en-US" sz="3600" dirty="0" smtClean="0"/>
                  <a:t> = 40Gbps)</a:t>
                </a:r>
              </a:p>
              <a:p>
                <a:endParaRPr lang="en-US" sz="3600" dirty="0" smtClean="0"/>
              </a:p>
              <a:p>
                <a:endParaRPr lang="en-US" sz="3600" dirty="0" smtClean="0"/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3200" dirty="0"/>
                  <a:t>For commodity switches like Arista 7050QX32 which has 32 full duplex 40Gbps ports, when supporting 8 priority classes, it requires about 32 ∗ 8 ∗ </a:t>
                </a:r>
                <a:r>
                  <a:rPr lang="en-US" sz="3200" dirty="0" smtClean="0"/>
                  <a:t>74 </a:t>
                </a:r>
                <a:r>
                  <a:rPr lang="en-US" sz="3200" dirty="0"/>
                  <a:t>=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18.5MB</a:t>
                </a:r>
                <a:r>
                  <a:rPr lang="en-US" sz="3200" dirty="0" smtClean="0"/>
                  <a:t> buffer as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PFC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headroom</a:t>
                </a:r>
                <a:r>
                  <a:rPr lang="en-US" sz="3200" dirty="0" smtClean="0"/>
                  <a:t>, which is larger than the 12MB switch buffer.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4" y="965810"/>
                <a:ext cx="11377351" cy="5152051"/>
              </a:xfrm>
              <a:prstGeom prst="rect">
                <a:avLst/>
              </a:prstGeom>
              <a:blipFill rotWithShape="0">
                <a:blip r:embed="rId3"/>
                <a:stretch>
                  <a:fillRect l="-1233" t="-1418" r="-107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22</a:t>
            </a:fld>
            <a:endParaRPr 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Using Smaller Buffer Cell Can Help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0701" y="3424923"/>
            <a:ext cx="523005" cy="3374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4600" y="3424923"/>
            <a:ext cx="639693" cy="337415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79423" y="3424923"/>
            <a:ext cx="523005" cy="3374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20694" y="3239118"/>
                <a:ext cx="40909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smtClean="0"/>
                  <a:t>64bytes, </a:t>
                </a:r>
                <a:r>
                  <a:rPr lang="en-US" sz="2800" dirty="0" err="1" smtClean="0"/>
                  <a:t>s</a:t>
                </a:r>
                <a:r>
                  <a:rPr lang="en-US" sz="2800" baseline="-25000" dirty="0" err="1"/>
                  <a:t>p</a:t>
                </a:r>
                <a:r>
                  <a:rPr lang="en-US" sz="2800" dirty="0" smtClean="0"/>
                  <a:t>=65bytes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94" y="3239118"/>
                <a:ext cx="4090992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63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324" y="965810"/>
                <a:ext cx="11377351" cy="5181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3200" dirty="0" smtClean="0"/>
                  <a:t> = 16bytes:</a:t>
                </a:r>
              </a:p>
              <a:p>
                <a:r>
                  <a:rPr lang="en-US" sz="4000" dirty="0" smtClean="0"/>
                  <a:t>      </a:t>
                </a:r>
                <a:r>
                  <a:rPr lang="en-US" sz="4000" dirty="0" err="1"/>
                  <a:t>b</a:t>
                </a:r>
                <a:r>
                  <a:rPr lang="en-US" sz="4000" baseline="-25000" dirty="0" err="1"/>
                  <a:t>hr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5∗</m:t>
                            </m:r>
                            <m:r>
                              <a:rPr lang="en-US" sz="32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sz="32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000" dirty="0"/>
                  <a:t>(</a:t>
                </a:r>
                <a:r>
                  <a:rPr lang="en-US" sz="4000" dirty="0" err="1"/>
                  <a:t>s</a:t>
                </a:r>
                <a:r>
                  <a:rPr lang="en-US" sz="4000" baseline="-25000" dirty="0" err="1"/>
                  <a:t>MTU</a:t>
                </a:r>
                <a:r>
                  <a:rPr lang="en-US" sz="4000" dirty="0"/>
                  <a:t> +2s</a:t>
                </a:r>
                <a:r>
                  <a:rPr lang="en-US" sz="4000" baseline="-25000" dirty="0"/>
                  <a:t>PFC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r</a:t>
                </a:r>
                <a:r>
                  <a:rPr lang="en-US" sz="4000" baseline="-25000" dirty="0" err="1"/>
                  <a:t>l</a:t>
                </a:r>
                <a:r>
                  <a:rPr lang="en-US" sz="4000" baseline="-25000" dirty="0"/>
                  <a:t> </a:t>
                </a:r>
                <a:r>
                  <a:rPr lang="en-US" sz="4000" dirty="0"/>
                  <a:t>(2t</a:t>
                </a:r>
                <a:r>
                  <a:rPr lang="en-US" sz="4000" baseline="-25000" dirty="0"/>
                  <a:t>wire</a:t>
                </a:r>
                <a:r>
                  <a:rPr lang="en-US" sz="4000" dirty="0"/>
                  <a:t>+t</a:t>
                </a:r>
                <a:r>
                  <a:rPr lang="en-US" sz="4000" baseline="-25000" dirty="0"/>
                  <a:t>pro</a:t>
                </a:r>
                <a:r>
                  <a:rPr lang="en-US" sz="4000" dirty="0"/>
                  <a:t>))+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𝑀𝑇𝑈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𝑐𝑒𝑙𝑙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/>
                  <a:t>               </a:t>
                </a:r>
                <a:r>
                  <a:rPr lang="en-US" sz="4000" dirty="0"/>
                  <a:t>= </a:t>
                </a:r>
                <a:r>
                  <a:rPr lang="en-US" sz="3600" dirty="0" smtClean="0"/>
                  <a:t>46581bytes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47KB (when </a:t>
                </a:r>
                <a:r>
                  <a:rPr lang="en-US" sz="3600" dirty="0" err="1" smtClean="0"/>
                  <a:t>r</a:t>
                </a:r>
                <a:r>
                  <a:rPr lang="en-US" sz="3600" baseline="-25000" dirty="0" err="1" smtClean="0"/>
                  <a:t>l</a:t>
                </a:r>
                <a:r>
                  <a:rPr lang="en-US" sz="3600" dirty="0" smtClean="0"/>
                  <a:t> = 40Gbps)</a:t>
                </a:r>
              </a:p>
              <a:p>
                <a:endParaRPr lang="en-US" sz="3600" dirty="0" smtClean="0"/>
              </a:p>
              <a:p>
                <a:endParaRPr lang="en-US" sz="3600" dirty="0" smtClean="0"/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3200" dirty="0"/>
                  <a:t>For commodity switches like Arista 7050QX32 which has 32 full duplex 40Gbps ports, when supporting 8 priority classes, it requires about 32 ∗ 8 ∗ </a:t>
                </a:r>
                <a:r>
                  <a:rPr lang="en-US" sz="3200" dirty="0" smtClean="0"/>
                  <a:t>47 </a:t>
                </a:r>
                <a:r>
                  <a:rPr lang="en-US" sz="3200" dirty="0"/>
                  <a:t>=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11.75MB</a:t>
                </a:r>
                <a:r>
                  <a:rPr lang="en-US" sz="3200" dirty="0" smtClean="0"/>
                  <a:t> buffer as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PFC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headroom</a:t>
                </a:r>
                <a:r>
                  <a:rPr lang="en-US" sz="3200" dirty="0" smtClean="0"/>
                  <a:t>, which is larger than the 12MB switch buffer.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4" y="965810"/>
                <a:ext cx="11377351" cy="5181740"/>
              </a:xfrm>
              <a:prstGeom prst="rect">
                <a:avLst/>
              </a:prstGeom>
              <a:blipFill rotWithShape="0">
                <a:blip r:embed="rId3"/>
                <a:stretch>
                  <a:fillRect l="-1233" t="-1412" r="-10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23</a:t>
            </a:fld>
            <a:endParaRPr 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Using Smaller 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Buffer Cell Can Help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3536" y="3424923"/>
            <a:ext cx="450757" cy="337415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79424" y="3424923"/>
            <a:ext cx="319844" cy="3374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20694" y="3239118"/>
                <a:ext cx="40909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smtClean="0"/>
                  <a:t>16bytes, </a:t>
                </a:r>
                <a:r>
                  <a:rPr lang="en-US" sz="2800" dirty="0" err="1" smtClean="0"/>
                  <a:t>s</a:t>
                </a:r>
                <a:r>
                  <a:rPr lang="en-US" sz="2800" baseline="-25000" dirty="0" err="1" smtClean="0"/>
                  <a:t>p</a:t>
                </a:r>
                <a:r>
                  <a:rPr lang="en-US" sz="2800" dirty="0" smtClean="0"/>
                  <a:t>=65bytes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94" y="3239118"/>
                <a:ext cx="4090992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63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491066" y="3424922"/>
            <a:ext cx="345887" cy="337415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9448" y="3424921"/>
            <a:ext cx="345887" cy="337415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6978" y="3423639"/>
            <a:ext cx="345887" cy="337415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324" y="965810"/>
                <a:ext cx="11377351" cy="5170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3200" dirty="0" smtClean="0"/>
                  <a:t> = 208bytes:</a:t>
                </a:r>
              </a:p>
              <a:p>
                <a:r>
                  <a:rPr lang="en-US" sz="4000" dirty="0" smtClean="0"/>
                  <a:t>      </a:t>
                </a:r>
                <a:r>
                  <a:rPr lang="en-US" sz="4000" dirty="0"/>
                  <a:t>b</a:t>
                </a:r>
                <a:r>
                  <a:rPr lang="en-US" sz="4000" baseline="-25000" dirty="0" err="1"/>
                  <a:t>hr</a:t>
                </a:r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2∗</m:t>
                        </m:r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sz="32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000" dirty="0"/>
                  <a:t>(</a:t>
                </a:r>
                <a:r>
                  <a:rPr lang="en-US" sz="4000" dirty="0" err="1"/>
                  <a:t>s</a:t>
                </a:r>
                <a:r>
                  <a:rPr lang="en-US" sz="4000" baseline="-25000" dirty="0" err="1"/>
                  <a:t>MTU</a:t>
                </a:r>
                <a:r>
                  <a:rPr lang="en-US" sz="4000" dirty="0"/>
                  <a:t> +2s</a:t>
                </a:r>
                <a:r>
                  <a:rPr lang="en-US" sz="4000" baseline="-25000" dirty="0"/>
                  <a:t>PFC</a:t>
                </a:r>
                <a:r>
                  <a:rPr lang="en-US" sz="4000" dirty="0"/>
                  <a:t> +</a:t>
                </a:r>
                <a:r>
                  <a:rPr lang="en-US" sz="4000" dirty="0" err="1"/>
                  <a:t>r</a:t>
                </a:r>
                <a:r>
                  <a:rPr lang="en-US" sz="4000" baseline="-25000" dirty="0" err="1"/>
                  <a:t>l</a:t>
                </a:r>
                <a:r>
                  <a:rPr lang="en-US" sz="4000" baseline="-25000" dirty="0"/>
                  <a:t> </a:t>
                </a:r>
                <a:r>
                  <a:rPr lang="en-US" sz="4000" dirty="0"/>
                  <a:t>(2t</a:t>
                </a:r>
                <a:r>
                  <a:rPr lang="en-US" sz="4000" baseline="-25000" dirty="0"/>
                  <a:t>wire</a:t>
                </a:r>
                <a:r>
                  <a:rPr lang="en-US" sz="4000" dirty="0"/>
                  <a:t>+t</a:t>
                </a:r>
                <a:r>
                  <a:rPr lang="en-US" sz="4000" baseline="-25000" dirty="0"/>
                  <a:t>pro</a:t>
                </a:r>
                <a:r>
                  <a:rPr lang="en-US" sz="4000" dirty="0"/>
                  <a:t>))+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𝑀𝑇𝑈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𝑐𝑒𝑙𝑙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/>
                  <a:t>               </a:t>
                </a:r>
                <a:r>
                  <a:rPr lang="en-US" sz="4000" dirty="0"/>
                  <a:t>= </a:t>
                </a:r>
                <a:r>
                  <a:rPr lang="en-US" sz="3600" dirty="0" smtClean="0"/>
                  <a:t>74405bytes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75KB (when </a:t>
                </a:r>
                <a:r>
                  <a:rPr lang="en-US" sz="3600" dirty="0" err="1" smtClean="0"/>
                  <a:t>r</a:t>
                </a:r>
                <a:r>
                  <a:rPr lang="en-US" sz="3600" baseline="-25000" dirty="0" err="1" smtClean="0"/>
                  <a:t>l</a:t>
                </a:r>
                <a:r>
                  <a:rPr lang="en-US" sz="3600" dirty="0" smtClean="0"/>
                  <a:t> = 40Gbps)</a:t>
                </a:r>
              </a:p>
              <a:p>
                <a:endParaRPr lang="en-US" sz="3600" dirty="0" smtClean="0"/>
              </a:p>
              <a:p>
                <a:pPr marL="571500" indent="-571500">
                  <a:buFont typeface="Arial" charset="0"/>
                  <a:buChar char="•"/>
                </a:pPr>
                <a:endParaRPr lang="en-US" sz="3200" dirty="0" smtClean="0"/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3200" dirty="0" smtClean="0"/>
                  <a:t>For </a:t>
                </a:r>
                <a:r>
                  <a:rPr lang="en-US" sz="3200" dirty="0"/>
                  <a:t>commodity switches like Arista 7050QX32 which has 32 full duplex 40Gbps ports, when supporting 8 priority classes, it requires about 32 ∗ 8 ∗ </a:t>
                </a:r>
                <a:r>
                  <a:rPr lang="en-US" sz="3200" dirty="0" smtClean="0"/>
                  <a:t>75 </a:t>
                </a:r>
                <a:r>
                  <a:rPr lang="en-US" sz="3200" dirty="0"/>
                  <a:t>=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18.75MB</a:t>
                </a:r>
                <a:r>
                  <a:rPr lang="en-US" sz="3200" dirty="0" smtClean="0"/>
                  <a:t> buffer as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PFC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headroom</a:t>
                </a:r>
                <a:r>
                  <a:rPr lang="en-US" sz="3200" dirty="0" smtClean="0"/>
                  <a:t>, which is larger than the 12MB switch buffer.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4" y="965810"/>
                <a:ext cx="11377351" cy="5170326"/>
              </a:xfrm>
              <a:prstGeom prst="rect">
                <a:avLst/>
              </a:prstGeom>
              <a:blipFill rotWithShape="0">
                <a:blip r:embed="rId3"/>
                <a:stretch>
                  <a:fillRect l="-1233" t="-1413" r="-107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Increasing The Size of 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Minimum 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Packet Can Help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0701" y="3411670"/>
            <a:ext cx="523005" cy="3374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4600" y="3411670"/>
            <a:ext cx="639693" cy="337415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79423" y="3411670"/>
            <a:ext cx="523005" cy="3374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20694" y="3225865"/>
                <a:ext cx="44564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smtClean="0"/>
                  <a:t>208bytes, </a:t>
                </a:r>
                <a:r>
                  <a:rPr lang="en-US" sz="2800" dirty="0" err="1" smtClean="0"/>
                  <a:t>s</a:t>
                </a:r>
                <a:r>
                  <a:rPr lang="en-US" sz="2800" baseline="-25000" dirty="0" err="1" smtClean="0"/>
                  <a:t>p</a:t>
                </a:r>
                <a:r>
                  <a:rPr lang="en-US" sz="2800" dirty="0" smtClean="0"/>
                  <a:t>=209bytes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94" y="3225865"/>
                <a:ext cx="445647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r="-123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25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by The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Assuming at all source servers, initial TTL value of all packets are set to </a:t>
            </a:r>
            <a:r>
              <a:rPr lang="en-US" sz="2800" b="1" dirty="0" smtClean="0"/>
              <a:t>ttl</a:t>
            </a:r>
            <a:r>
              <a:rPr lang="en-US" sz="2800" b="1" baseline="-25000" dirty="0" smtClean="0"/>
              <a:t>0</a:t>
            </a:r>
            <a:r>
              <a:rPr lang="en-US" sz="2800" dirty="0" smtClean="0"/>
              <a:t> (a even number).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86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26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by The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06207" y="5040005"/>
            <a:ext cx="1928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</a:t>
            </a:r>
            <a:r>
              <a:rPr lang="en-US" altLang="zh-CN" sz="2800" smtClean="0">
                <a:cs typeface="Times New Roman" panose="02020603050405020304" pitchFamily="18" charset="0"/>
              </a:rPr>
              <a:t>= ttl</a:t>
            </a:r>
            <a:r>
              <a:rPr lang="en-US" altLang="zh-CN" sz="2800" baseline="-25000" smtClean="0">
                <a:cs typeface="Times New Roman" panose="02020603050405020304" pitchFamily="18" charset="0"/>
              </a:rPr>
              <a:t>0</a:t>
            </a:r>
            <a:r>
              <a:rPr lang="en-US" altLang="zh-CN" sz="2800" smtClean="0">
                <a:cs typeface="Times New Roman" panose="02020603050405020304" pitchFamily="18" charset="0"/>
              </a:rPr>
              <a:t>-2k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861867" y="3867780"/>
            <a:ext cx="8548785" cy="83250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64413" y="3965752"/>
            <a:ext cx="222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-1-2k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64413" y="2573953"/>
            <a:ext cx="222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-2-2k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8394" y="1264599"/>
            <a:ext cx="2393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-3-2k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861867" y="2640176"/>
            <a:ext cx="8548785" cy="821663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876800" y="1286361"/>
            <a:ext cx="4792133" cy="745694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Assuming at all source servers, initial TTL value of all packets are set to </a:t>
            </a:r>
            <a:r>
              <a:rPr lang="en-US" sz="2800" b="1" dirty="0" smtClean="0"/>
              <a:t>ttl</a:t>
            </a:r>
            <a:r>
              <a:rPr lang="en-US" sz="2800" b="1" baseline="-25000" dirty="0" smtClean="0"/>
              <a:t>0</a:t>
            </a:r>
            <a:r>
              <a:rPr lang="en-US" sz="2800" dirty="0" smtClean="0"/>
              <a:t> (a even number).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62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27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by The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861867" y="3867780"/>
            <a:ext cx="8548785" cy="83250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861867" y="2640176"/>
            <a:ext cx="8548785" cy="821663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876800" y="1286361"/>
            <a:ext cx="4792133" cy="745694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Observation</a:t>
            </a:r>
            <a:r>
              <a:rPr lang="en-US" sz="2800" dirty="0" smtClean="0"/>
              <a:t>: switches at the same layer only need to support either all the even priority or all the odd priority.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206207" y="5040005"/>
            <a:ext cx="1928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TTL </a:t>
            </a:r>
            <a:r>
              <a:rPr lang="en-US" altLang="zh-CN" sz="2800" smtClean="0">
                <a:cs typeface="Times New Roman" panose="02020603050405020304" pitchFamily="18" charset="0"/>
              </a:rPr>
              <a:t>= ttl</a:t>
            </a:r>
            <a:r>
              <a:rPr lang="en-US" altLang="zh-CN" sz="2800" baseline="-25000" smtClean="0">
                <a:cs typeface="Times New Roman" panose="02020603050405020304" pitchFamily="18" charset="0"/>
              </a:rPr>
              <a:t>0</a:t>
            </a:r>
            <a:r>
              <a:rPr lang="en-US" altLang="zh-CN" sz="2800" smtClean="0">
                <a:cs typeface="Times New Roman" panose="02020603050405020304" pitchFamily="18" charset="0"/>
              </a:rPr>
              <a:t>-2k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4413" y="3965752"/>
            <a:ext cx="222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-1-2k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64413" y="2573953"/>
            <a:ext cx="2221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-2-2k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8394" y="1264599"/>
            <a:ext cx="2393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TTL = ttl</a:t>
            </a:r>
            <a:r>
              <a:rPr lang="en-US" altLang="zh-CN" sz="2800" baseline="-250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-3-2k </a:t>
            </a:r>
          </a:p>
        </p:txBody>
      </p:sp>
    </p:spTree>
    <p:extLst>
      <p:ext uri="{BB962C8B-B14F-4D97-AF65-F5344CB8AC3E}">
        <p14:creationId xmlns:p14="http://schemas.microsoft.com/office/powerpoint/2010/main" val="12650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28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Reducing Number of Priorities Needed by The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35466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73848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73848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738481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73848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403763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40376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4037636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403763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930398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930398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930398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930398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930398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930398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930398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930398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31421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314214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31421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314213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314214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314216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314215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314213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613371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613371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5065857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613369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579509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882944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613370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613370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5065853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613368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613368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882940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15" name="Rectangle 114"/>
          <p:cNvSpPr/>
          <p:nvPr/>
        </p:nvSpPr>
        <p:spPr>
          <a:xfrm>
            <a:off x="2573866" y="4983348"/>
            <a:ext cx="9156385" cy="74290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-61645" y="4808045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cs typeface="Times New Roman" panose="02020603050405020304" pitchFamily="18" charset="0"/>
              </a:rPr>
              <a:t>Priority: 0 2 4 </a:t>
            </a:r>
            <a:r>
              <a:rPr lang="en-US" altLang="zh-CN" sz="2800" dirty="0">
                <a:cs typeface="Times New Roman" panose="02020603050405020304" pitchFamily="18" charset="0"/>
              </a:rPr>
              <a:t>6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8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861867" y="3867780"/>
            <a:ext cx="8548785" cy="83250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-4917" y="3928208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Priority: </a:t>
            </a:r>
            <a:r>
              <a:rPr lang="en-US" altLang="zh-CN" sz="2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1 3 5 7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4917" y="2573953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cs typeface="Times New Roman" panose="02020603050405020304" pitchFamily="18" charset="0"/>
              </a:rPr>
              <a:t>Priority: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solidFill>
                  <a:srgbClr val="7030A0"/>
                </a:solidFill>
                <a:cs typeface="Times New Roman" panose="02020603050405020304" pitchFamily="18" charset="0"/>
              </a:rPr>
              <a:t>4 </a:t>
            </a:r>
            <a:r>
              <a:rPr lang="en-US" altLang="zh-CN" sz="28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6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2213" y="1182154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cs typeface="Times New Roman" panose="02020603050405020304" pitchFamily="18" charset="0"/>
              </a:rPr>
              <a:t>Priority: </a:t>
            </a:r>
            <a:r>
              <a:rPr lang="en-US" altLang="zh-CN" sz="28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1 3 5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861867" y="2640176"/>
            <a:ext cx="8548785" cy="821663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876800" y="1286361"/>
            <a:ext cx="4792133" cy="745694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" y="5831872"/>
            <a:ext cx="1173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smtClean="0"/>
              <a:t>Arista 7050QX32 switch, the PFC headroom can be reduced to a half.  When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cell</a:t>
            </a:r>
            <a:r>
              <a:rPr lang="en-US" sz="2800" dirty="0" smtClean="0"/>
              <a:t> = 208bytes, </a:t>
            </a:r>
            <a:r>
              <a:rPr lang="en-US" sz="2800" dirty="0" err="1">
                <a:solidFill>
                  <a:srgbClr val="FF0000"/>
                </a:solidFill>
              </a:rPr>
              <a:t>b</a:t>
            </a:r>
            <a:r>
              <a:rPr lang="en-US" sz="2800" baseline="-25000" dirty="0" err="1">
                <a:solidFill>
                  <a:srgbClr val="FF0000"/>
                </a:solidFill>
              </a:rPr>
              <a:t>hr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=15MB. </a:t>
            </a:r>
            <a:r>
              <a:rPr lang="en-US" sz="2800" dirty="0"/>
              <a:t>When </a:t>
            </a:r>
            <a:r>
              <a:rPr lang="en-US" sz="2800" dirty="0" err="1"/>
              <a:t>S</a:t>
            </a:r>
            <a:r>
              <a:rPr lang="en-US" sz="2800" baseline="-25000" dirty="0" err="1"/>
              <a:t>cell</a:t>
            </a:r>
            <a:r>
              <a:rPr lang="en-US" sz="2800" dirty="0"/>
              <a:t> = </a:t>
            </a:r>
            <a:r>
              <a:rPr lang="en-US" sz="2800" dirty="0" smtClean="0"/>
              <a:t>16bytes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0000"/>
                </a:solidFill>
              </a:rPr>
              <a:t>b</a:t>
            </a:r>
            <a:r>
              <a:rPr lang="en-US" sz="2800" baseline="-25000" dirty="0" err="1">
                <a:solidFill>
                  <a:srgbClr val="FF0000"/>
                </a:solidFill>
              </a:rPr>
              <a:t>hr</a:t>
            </a:r>
            <a:r>
              <a:rPr lang="en-US" sz="2800" baseline="-250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=5.875MB.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82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850900"/>
            <a:ext cx="10776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  <a:t>Review: TTL-based Solution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Problems Caused by </a:t>
            </a:r>
            <a:r>
              <a:rPr lang="en-US" sz="3200" dirty="0"/>
              <a:t>T</a:t>
            </a:r>
            <a:r>
              <a:rPr lang="en-US" sz="3200" dirty="0" smtClean="0"/>
              <a:t>he TTL-based Solution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PFC Headroom is Too Large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 smtClean="0"/>
              <a:t>Per Flow Fairness Will be Violated</a:t>
            </a:r>
            <a:endParaRPr 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8552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5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Outline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7964" y="718380"/>
            <a:ext cx="1077607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Routing induced deadlock</a:t>
            </a:r>
          </a:p>
          <a:p>
            <a:pPr marL="971550" lvl="1" indent="-514350">
              <a:buFont typeface="Wingdings" charset="2"/>
              <a:buChar char="§"/>
            </a:pPr>
            <a:r>
              <a:rPr lang="en-US" sz="2800" dirty="0" smtClean="0"/>
              <a:t>Routing function includes cyclic buffer dependency.</a:t>
            </a:r>
          </a:p>
          <a:p>
            <a:pPr marL="971550" lvl="1" indent="-514350">
              <a:buFont typeface="Wingdings" charset="2"/>
              <a:buChar char="§"/>
            </a:pPr>
            <a:r>
              <a:rPr lang="en-US" altLang="zh-CN" sz="2800" dirty="0" smtClean="0">
                <a:solidFill>
                  <a:srgbClr val="00B050"/>
                </a:solidFill>
              </a:rPr>
              <a:t>Solution: deadlock-free routing algorithm.</a:t>
            </a:r>
            <a:endParaRPr lang="en-US" altLang="zh-CN" sz="3200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Reconfiguration induced deadlock</a:t>
            </a:r>
          </a:p>
          <a:p>
            <a:pPr marL="914400" lvl="3" indent="-457200">
              <a:buFont typeface="Wingdings" charset="2"/>
              <a:buChar char="§"/>
            </a:pPr>
            <a:r>
              <a:rPr lang="en-US" sz="2800" dirty="0" smtClean="0"/>
              <a:t>Cyclic buffer dependency is created during routing reconfiguration.</a:t>
            </a:r>
          </a:p>
          <a:p>
            <a:pPr marL="914400" lvl="3" indent="-457200">
              <a:buFont typeface="Wingdings" charset="2"/>
              <a:buChar char="§"/>
            </a:pPr>
            <a:r>
              <a:rPr lang="en-US" altLang="zh-CN" sz="2800" dirty="0">
                <a:solidFill>
                  <a:srgbClr val="00B050"/>
                </a:solidFill>
              </a:rPr>
              <a:t>Solution: </a:t>
            </a:r>
            <a:r>
              <a:rPr lang="en-US" altLang="zh-CN" sz="2800" dirty="0" smtClean="0">
                <a:solidFill>
                  <a:srgbClr val="00B050"/>
                </a:solidFill>
              </a:rPr>
              <a:t>deadlock-free routing reconfiguration.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Failure induced deadlock</a:t>
            </a:r>
          </a:p>
          <a:p>
            <a:pPr marL="971550" lvl="1" indent="-514350">
              <a:buFont typeface="Wingdings" charset="2"/>
              <a:buChar char="§"/>
            </a:pPr>
            <a:r>
              <a:rPr lang="en-US" altLang="zh-CN" sz="2800" dirty="0" smtClean="0"/>
              <a:t>Routing protocols like BGP can have transient loop under failures which may cause deadlock.</a:t>
            </a:r>
          </a:p>
          <a:p>
            <a:pPr marL="971550" lvl="1" indent="-514350">
              <a:buFont typeface="Wingdings" charset="2"/>
              <a:buChar char="§"/>
            </a:pPr>
            <a:r>
              <a:rPr lang="en-US" altLang="zh-CN" sz="2800" dirty="0">
                <a:solidFill>
                  <a:srgbClr val="00B050"/>
                </a:solidFill>
              </a:rPr>
              <a:t>Solution: </a:t>
            </a:r>
            <a:r>
              <a:rPr lang="en-US" altLang="zh-CN" sz="2800" dirty="0" smtClean="0">
                <a:solidFill>
                  <a:srgbClr val="00B050"/>
                </a:solidFill>
              </a:rPr>
              <a:t>deadlock-free BGP.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Bug </a:t>
            </a:r>
            <a:r>
              <a:rPr lang="en-US" altLang="zh-CN" sz="3200" dirty="0"/>
              <a:t>or misconfiguration </a:t>
            </a:r>
            <a:r>
              <a:rPr lang="en-US" altLang="zh-CN" sz="3200" dirty="0" smtClean="0"/>
              <a:t>induced deadlock.</a:t>
            </a:r>
          </a:p>
          <a:p>
            <a:pPr marL="971550" lvl="1" indent="-514350">
              <a:buFont typeface="Wingdings" charset="2"/>
              <a:buChar char="§"/>
            </a:pPr>
            <a:r>
              <a:rPr lang="en-US" altLang="zh-CN" sz="2800" dirty="0" smtClean="0">
                <a:solidFill>
                  <a:srgbClr val="00B050"/>
                </a:solidFill>
              </a:rPr>
              <a:t>Solution: fix the bug or misconfiguration.</a:t>
            </a:r>
            <a:endParaRPr lang="en-US" altLang="zh-CN" sz="2800" dirty="0">
              <a:solidFill>
                <a:srgbClr val="00B05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-4326"/>
            <a:ext cx="12192000" cy="96511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Review: 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A Solution for All Kinds of Deadlocks</a:t>
            </a:r>
            <a:endParaRPr lang="en-US" altLang="zh-CN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26435" y="1908313"/>
            <a:ext cx="720918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26435" y="3253409"/>
            <a:ext cx="7484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9687" y="5002695"/>
            <a:ext cx="486354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26435" y="5950225"/>
            <a:ext cx="67983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8052" y="6198255"/>
            <a:ext cx="10764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It is more desired to have a single solution for handling all the deadlocks.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30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Per Flow Fairness Under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46755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467554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46755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46755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376671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3766709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376670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376670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659470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659470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659470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659470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659470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659470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659470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659470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043288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04328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043287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04328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043286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043288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043287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043285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342443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342443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342441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308581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342442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342442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342440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342440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2743200" y="1591573"/>
            <a:ext cx="6739466" cy="3268302"/>
          </a:xfrm>
          <a:custGeom>
            <a:avLst/>
            <a:gdLst>
              <a:gd name="connsiteX0" fmla="*/ 6739466 w 6739466"/>
              <a:gd name="connsiteY0" fmla="*/ 3268302 h 3268302"/>
              <a:gd name="connsiteX1" fmla="*/ 5469466 w 6739466"/>
              <a:gd name="connsiteY1" fmla="*/ 2370835 h 3268302"/>
              <a:gd name="connsiteX2" fmla="*/ 5452533 w 6739466"/>
              <a:gd name="connsiteY2" fmla="*/ 525102 h 3268302"/>
              <a:gd name="connsiteX3" fmla="*/ 3048000 w 6739466"/>
              <a:gd name="connsiteY3" fmla="*/ 168 h 3268302"/>
              <a:gd name="connsiteX4" fmla="*/ 660400 w 6739466"/>
              <a:gd name="connsiteY4" fmla="*/ 558968 h 3268302"/>
              <a:gd name="connsiteX5" fmla="*/ 558800 w 6739466"/>
              <a:gd name="connsiteY5" fmla="*/ 2540168 h 3268302"/>
              <a:gd name="connsiteX6" fmla="*/ 0 w 6739466"/>
              <a:gd name="connsiteY6" fmla="*/ 3031235 h 326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466" h="3268302">
                <a:moveTo>
                  <a:pt x="6739466" y="3268302"/>
                </a:moveTo>
                <a:cubicBezTo>
                  <a:pt x="6211710" y="3048168"/>
                  <a:pt x="5683955" y="2828035"/>
                  <a:pt x="5469466" y="2370835"/>
                </a:cubicBezTo>
                <a:cubicBezTo>
                  <a:pt x="5254977" y="1913635"/>
                  <a:pt x="5856111" y="920213"/>
                  <a:pt x="5452533" y="525102"/>
                </a:cubicBezTo>
                <a:cubicBezTo>
                  <a:pt x="5048955" y="129991"/>
                  <a:pt x="3846689" y="-5476"/>
                  <a:pt x="3048000" y="168"/>
                </a:cubicBezTo>
                <a:cubicBezTo>
                  <a:pt x="2249311" y="5812"/>
                  <a:pt x="1075267" y="135635"/>
                  <a:pt x="660400" y="558968"/>
                </a:cubicBezTo>
                <a:cubicBezTo>
                  <a:pt x="245533" y="982301"/>
                  <a:pt x="668867" y="2128124"/>
                  <a:pt x="558800" y="2540168"/>
                </a:cubicBezTo>
                <a:cubicBezTo>
                  <a:pt x="448733" y="2952212"/>
                  <a:pt x="0" y="3031235"/>
                  <a:pt x="0" y="3031235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95600" y="3195996"/>
            <a:ext cx="3072324" cy="1731609"/>
          </a:xfrm>
          <a:custGeom>
            <a:avLst/>
            <a:gdLst>
              <a:gd name="connsiteX0" fmla="*/ 1998133 w 3072324"/>
              <a:gd name="connsiteY0" fmla="*/ 1663876 h 1731609"/>
              <a:gd name="connsiteX1" fmla="*/ 3031067 w 3072324"/>
              <a:gd name="connsiteY1" fmla="*/ 884943 h 1731609"/>
              <a:gd name="connsiteX2" fmla="*/ 745067 w 3072324"/>
              <a:gd name="connsiteY2" fmla="*/ 4409 h 1731609"/>
              <a:gd name="connsiteX3" fmla="*/ 643467 w 3072324"/>
              <a:gd name="connsiteY3" fmla="*/ 1274409 h 1731609"/>
              <a:gd name="connsiteX4" fmla="*/ 0 w 3072324"/>
              <a:gd name="connsiteY4" fmla="*/ 1731609 h 173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2324" h="1731609">
                <a:moveTo>
                  <a:pt x="1998133" y="1663876"/>
                </a:moveTo>
                <a:cubicBezTo>
                  <a:pt x="2619022" y="1412698"/>
                  <a:pt x="3239911" y="1161521"/>
                  <a:pt x="3031067" y="884943"/>
                </a:cubicBezTo>
                <a:cubicBezTo>
                  <a:pt x="2822223" y="608365"/>
                  <a:pt x="1143000" y="-60502"/>
                  <a:pt x="745067" y="4409"/>
                </a:cubicBezTo>
                <a:cubicBezTo>
                  <a:pt x="347134" y="69320"/>
                  <a:pt x="767645" y="986542"/>
                  <a:pt x="643467" y="1274409"/>
                </a:cubicBezTo>
                <a:cubicBezTo>
                  <a:pt x="519289" y="1562276"/>
                  <a:pt x="0" y="1731609"/>
                  <a:pt x="0" y="173160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92400" y="2784727"/>
            <a:ext cx="4334933" cy="2075145"/>
          </a:xfrm>
          <a:custGeom>
            <a:avLst/>
            <a:gdLst>
              <a:gd name="connsiteX0" fmla="*/ 4334933 w 4334933"/>
              <a:gd name="connsiteY0" fmla="*/ 2041278 h 2075145"/>
              <a:gd name="connsiteX1" fmla="*/ 3437467 w 4334933"/>
              <a:gd name="connsiteY1" fmla="*/ 1380878 h 2075145"/>
              <a:gd name="connsiteX2" fmla="*/ 3352800 w 4334933"/>
              <a:gd name="connsiteY2" fmla="*/ 9278 h 2075145"/>
              <a:gd name="connsiteX3" fmla="*/ 914400 w 4334933"/>
              <a:gd name="connsiteY3" fmla="*/ 822078 h 2075145"/>
              <a:gd name="connsiteX4" fmla="*/ 795867 w 4334933"/>
              <a:gd name="connsiteY4" fmla="*/ 1651812 h 2075145"/>
              <a:gd name="connsiteX5" fmla="*/ 0 w 4334933"/>
              <a:gd name="connsiteY5" fmla="*/ 2075145 h 207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933" h="2075145">
                <a:moveTo>
                  <a:pt x="4334933" y="2041278"/>
                </a:moveTo>
                <a:cubicBezTo>
                  <a:pt x="3968044" y="1880411"/>
                  <a:pt x="3601156" y="1719545"/>
                  <a:pt x="3437467" y="1380878"/>
                </a:cubicBezTo>
                <a:cubicBezTo>
                  <a:pt x="3273778" y="1042211"/>
                  <a:pt x="3773311" y="102411"/>
                  <a:pt x="3352800" y="9278"/>
                </a:cubicBezTo>
                <a:cubicBezTo>
                  <a:pt x="2932289" y="-83855"/>
                  <a:pt x="1340555" y="548322"/>
                  <a:pt x="914400" y="822078"/>
                </a:cubicBezTo>
                <a:cubicBezTo>
                  <a:pt x="488245" y="1095834"/>
                  <a:pt x="948267" y="1442967"/>
                  <a:pt x="795867" y="1651812"/>
                </a:cubicBezTo>
                <a:cubicBezTo>
                  <a:pt x="643467" y="1860656"/>
                  <a:pt x="0" y="2075145"/>
                  <a:pt x="0" y="2075145"/>
                </a:cubicBez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00330" y="5299974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H1</a:t>
            </a:r>
            <a:endParaRPr lang="en-US" sz="3200" dirty="0"/>
          </a:p>
        </p:txBody>
      </p:sp>
      <p:sp>
        <p:nvSpPr>
          <p:cNvPr id="67" name="Rectangle 66"/>
          <p:cNvSpPr/>
          <p:nvPr/>
        </p:nvSpPr>
        <p:spPr>
          <a:xfrm>
            <a:off x="5052866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H2</a:t>
            </a:r>
            <a:endParaRPr lang="en-US" sz="3200" dirty="0"/>
          </a:p>
        </p:txBody>
      </p:sp>
      <p:sp>
        <p:nvSpPr>
          <p:cNvPr id="68" name="Rectangle 67"/>
          <p:cNvSpPr/>
          <p:nvPr/>
        </p:nvSpPr>
        <p:spPr>
          <a:xfrm>
            <a:off x="6305379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H3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8640831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H4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9392015" y="147873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192351" y="5831872"/>
            <a:ext cx="11537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consider three flows f1, f2 and f3 from hosts H2, H3 and H4 to H1, respectively.</a:t>
            </a:r>
            <a:endParaRPr lang="en-US" sz="2800" dirty="0"/>
          </a:p>
        </p:txBody>
      </p:sp>
      <p:sp>
        <p:nvSpPr>
          <p:cNvPr id="76" name="Rectangle 75"/>
          <p:cNvSpPr/>
          <p:nvPr/>
        </p:nvSpPr>
        <p:spPr>
          <a:xfrm>
            <a:off x="4666854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9923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7030A0"/>
                </a:solidFill>
              </a:rPr>
              <a:t>f2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9473" y="319933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f3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31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Per Flow Fairness Under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46755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467554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46755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46755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376671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3766709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376670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376670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659470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659470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659470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659470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659470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659470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659470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659470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043288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04328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043287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04328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043286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043288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043287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043285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342443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342443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342441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308581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342442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342442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342440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342440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2743200" y="1591573"/>
            <a:ext cx="6739466" cy="3268302"/>
          </a:xfrm>
          <a:custGeom>
            <a:avLst/>
            <a:gdLst>
              <a:gd name="connsiteX0" fmla="*/ 6739466 w 6739466"/>
              <a:gd name="connsiteY0" fmla="*/ 3268302 h 3268302"/>
              <a:gd name="connsiteX1" fmla="*/ 5469466 w 6739466"/>
              <a:gd name="connsiteY1" fmla="*/ 2370835 h 3268302"/>
              <a:gd name="connsiteX2" fmla="*/ 5452533 w 6739466"/>
              <a:gd name="connsiteY2" fmla="*/ 525102 h 3268302"/>
              <a:gd name="connsiteX3" fmla="*/ 3048000 w 6739466"/>
              <a:gd name="connsiteY3" fmla="*/ 168 h 3268302"/>
              <a:gd name="connsiteX4" fmla="*/ 660400 w 6739466"/>
              <a:gd name="connsiteY4" fmla="*/ 558968 h 3268302"/>
              <a:gd name="connsiteX5" fmla="*/ 558800 w 6739466"/>
              <a:gd name="connsiteY5" fmla="*/ 2540168 h 3268302"/>
              <a:gd name="connsiteX6" fmla="*/ 0 w 6739466"/>
              <a:gd name="connsiteY6" fmla="*/ 3031235 h 326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466" h="3268302">
                <a:moveTo>
                  <a:pt x="6739466" y="3268302"/>
                </a:moveTo>
                <a:cubicBezTo>
                  <a:pt x="6211710" y="3048168"/>
                  <a:pt x="5683955" y="2828035"/>
                  <a:pt x="5469466" y="2370835"/>
                </a:cubicBezTo>
                <a:cubicBezTo>
                  <a:pt x="5254977" y="1913635"/>
                  <a:pt x="5856111" y="920213"/>
                  <a:pt x="5452533" y="525102"/>
                </a:cubicBezTo>
                <a:cubicBezTo>
                  <a:pt x="5048955" y="129991"/>
                  <a:pt x="3846689" y="-5476"/>
                  <a:pt x="3048000" y="168"/>
                </a:cubicBezTo>
                <a:cubicBezTo>
                  <a:pt x="2249311" y="5812"/>
                  <a:pt x="1075267" y="135635"/>
                  <a:pt x="660400" y="558968"/>
                </a:cubicBezTo>
                <a:cubicBezTo>
                  <a:pt x="245533" y="982301"/>
                  <a:pt x="668867" y="2128124"/>
                  <a:pt x="558800" y="2540168"/>
                </a:cubicBezTo>
                <a:cubicBezTo>
                  <a:pt x="448733" y="2952212"/>
                  <a:pt x="0" y="3031235"/>
                  <a:pt x="0" y="3031235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95600" y="3195996"/>
            <a:ext cx="3072324" cy="1731609"/>
          </a:xfrm>
          <a:custGeom>
            <a:avLst/>
            <a:gdLst>
              <a:gd name="connsiteX0" fmla="*/ 1998133 w 3072324"/>
              <a:gd name="connsiteY0" fmla="*/ 1663876 h 1731609"/>
              <a:gd name="connsiteX1" fmla="*/ 3031067 w 3072324"/>
              <a:gd name="connsiteY1" fmla="*/ 884943 h 1731609"/>
              <a:gd name="connsiteX2" fmla="*/ 745067 w 3072324"/>
              <a:gd name="connsiteY2" fmla="*/ 4409 h 1731609"/>
              <a:gd name="connsiteX3" fmla="*/ 643467 w 3072324"/>
              <a:gd name="connsiteY3" fmla="*/ 1274409 h 1731609"/>
              <a:gd name="connsiteX4" fmla="*/ 0 w 3072324"/>
              <a:gd name="connsiteY4" fmla="*/ 1731609 h 173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2324" h="1731609">
                <a:moveTo>
                  <a:pt x="1998133" y="1663876"/>
                </a:moveTo>
                <a:cubicBezTo>
                  <a:pt x="2619022" y="1412698"/>
                  <a:pt x="3239911" y="1161521"/>
                  <a:pt x="3031067" y="884943"/>
                </a:cubicBezTo>
                <a:cubicBezTo>
                  <a:pt x="2822223" y="608365"/>
                  <a:pt x="1143000" y="-60502"/>
                  <a:pt x="745067" y="4409"/>
                </a:cubicBezTo>
                <a:cubicBezTo>
                  <a:pt x="347134" y="69320"/>
                  <a:pt x="767645" y="986542"/>
                  <a:pt x="643467" y="1274409"/>
                </a:cubicBezTo>
                <a:cubicBezTo>
                  <a:pt x="519289" y="1562276"/>
                  <a:pt x="0" y="1731609"/>
                  <a:pt x="0" y="173160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92400" y="2784727"/>
            <a:ext cx="4334933" cy="2075145"/>
          </a:xfrm>
          <a:custGeom>
            <a:avLst/>
            <a:gdLst>
              <a:gd name="connsiteX0" fmla="*/ 4334933 w 4334933"/>
              <a:gd name="connsiteY0" fmla="*/ 2041278 h 2075145"/>
              <a:gd name="connsiteX1" fmla="*/ 3437467 w 4334933"/>
              <a:gd name="connsiteY1" fmla="*/ 1380878 h 2075145"/>
              <a:gd name="connsiteX2" fmla="*/ 3352800 w 4334933"/>
              <a:gd name="connsiteY2" fmla="*/ 9278 h 2075145"/>
              <a:gd name="connsiteX3" fmla="*/ 914400 w 4334933"/>
              <a:gd name="connsiteY3" fmla="*/ 822078 h 2075145"/>
              <a:gd name="connsiteX4" fmla="*/ 795867 w 4334933"/>
              <a:gd name="connsiteY4" fmla="*/ 1651812 h 2075145"/>
              <a:gd name="connsiteX5" fmla="*/ 0 w 4334933"/>
              <a:gd name="connsiteY5" fmla="*/ 2075145 h 207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933" h="2075145">
                <a:moveTo>
                  <a:pt x="4334933" y="2041278"/>
                </a:moveTo>
                <a:cubicBezTo>
                  <a:pt x="3968044" y="1880411"/>
                  <a:pt x="3601156" y="1719545"/>
                  <a:pt x="3437467" y="1380878"/>
                </a:cubicBezTo>
                <a:cubicBezTo>
                  <a:pt x="3273778" y="1042211"/>
                  <a:pt x="3773311" y="102411"/>
                  <a:pt x="3352800" y="9278"/>
                </a:cubicBezTo>
                <a:cubicBezTo>
                  <a:pt x="2932289" y="-83855"/>
                  <a:pt x="1340555" y="548322"/>
                  <a:pt x="914400" y="822078"/>
                </a:cubicBezTo>
                <a:cubicBezTo>
                  <a:pt x="488245" y="1095834"/>
                  <a:pt x="948267" y="1442967"/>
                  <a:pt x="795867" y="1651812"/>
                </a:cubicBezTo>
                <a:cubicBezTo>
                  <a:pt x="643467" y="1860656"/>
                  <a:pt x="0" y="2075145"/>
                  <a:pt x="0" y="2075145"/>
                </a:cubicBez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00330" y="5299974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H1</a:t>
            </a:r>
            <a:endParaRPr lang="en-US" sz="3200" dirty="0"/>
          </a:p>
        </p:txBody>
      </p:sp>
      <p:sp>
        <p:nvSpPr>
          <p:cNvPr id="67" name="Rectangle 66"/>
          <p:cNvSpPr/>
          <p:nvPr/>
        </p:nvSpPr>
        <p:spPr>
          <a:xfrm>
            <a:off x="5052866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H2</a:t>
            </a:r>
            <a:endParaRPr lang="en-US" sz="3200" dirty="0"/>
          </a:p>
        </p:txBody>
      </p:sp>
      <p:sp>
        <p:nvSpPr>
          <p:cNvPr id="68" name="Rectangle 67"/>
          <p:cNvSpPr/>
          <p:nvPr/>
        </p:nvSpPr>
        <p:spPr>
          <a:xfrm>
            <a:off x="6305379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H3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8640831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H4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9392015" y="147873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338667" y="5831872"/>
            <a:ext cx="11391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Without applying the TTL-based solution, there is only one queue. Ideally, each flow should share 1/3 bandwidth at the bottleneck link.</a:t>
            </a:r>
            <a:endParaRPr lang="en-US" sz="2800" dirty="0"/>
          </a:p>
        </p:txBody>
      </p:sp>
      <p:sp>
        <p:nvSpPr>
          <p:cNvPr id="76" name="Rectangle 75"/>
          <p:cNvSpPr/>
          <p:nvPr/>
        </p:nvSpPr>
        <p:spPr>
          <a:xfrm>
            <a:off x="4666854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</a:rPr>
              <a:t>f1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9923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7030A0"/>
                </a:solidFill>
              </a:rPr>
              <a:t>f2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9473" y="319933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f3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43241" y="1578227"/>
                <a:ext cx="2725426" cy="877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f1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:r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f2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:r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f3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1" y="1578227"/>
                <a:ext cx="2725426" cy="877484"/>
              </a:xfrm>
              <a:prstGeom prst="rect">
                <a:avLst/>
              </a:prstGeom>
              <a:blipFill rotWithShape="0">
                <a:blip r:embed="rId3"/>
                <a:stretch>
                  <a:fillRect l="-671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2076773" y="4070662"/>
            <a:ext cx="1419960" cy="2379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076773" y="4342443"/>
            <a:ext cx="1419960" cy="4524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41707" y="4070662"/>
            <a:ext cx="1219927" cy="7242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38389" y="3657050"/>
            <a:ext cx="0" cy="160129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407762" y="3657050"/>
            <a:ext cx="0" cy="1601293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705161" y="3134189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12084" y="3144657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59555" y="3149343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f2</a:t>
            </a: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854630" y="3657050"/>
            <a:ext cx="0" cy="160129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32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Per Flow Fairness Under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46755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467554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46755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46755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376671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3766709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376670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376670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659470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659470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659470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659470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659470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659470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659470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659470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043288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04328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043287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04328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043286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043288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043287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043285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342443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342443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342441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308581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342442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342442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342440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342440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2743200" y="1591573"/>
            <a:ext cx="6739466" cy="3268302"/>
          </a:xfrm>
          <a:custGeom>
            <a:avLst/>
            <a:gdLst>
              <a:gd name="connsiteX0" fmla="*/ 6739466 w 6739466"/>
              <a:gd name="connsiteY0" fmla="*/ 3268302 h 3268302"/>
              <a:gd name="connsiteX1" fmla="*/ 5469466 w 6739466"/>
              <a:gd name="connsiteY1" fmla="*/ 2370835 h 3268302"/>
              <a:gd name="connsiteX2" fmla="*/ 5452533 w 6739466"/>
              <a:gd name="connsiteY2" fmla="*/ 525102 h 3268302"/>
              <a:gd name="connsiteX3" fmla="*/ 3048000 w 6739466"/>
              <a:gd name="connsiteY3" fmla="*/ 168 h 3268302"/>
              <a:gd name="connsiteX4" fmla="*/ 660400 w 6739466"/>
              <a:gd name="connsiteY4" fmla="*/ 558968 h 3268302"/>
              <a:gd name="connsiteX5" fmla="*/ 558800 w 6739466"/>
              <a:gd name="connsiteY5" fmla="*/ 2540168 h 3268302"/>
              <a:gd name="connsiteX6" fmla="*/ 0 w 6739466"/>
              <a:gd name="connsiteY6" fmla="*/ 3031235 h 326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466" h="3268302">
                <a:moveTo>
                  <a:pt x="6739466" y="3268302"/>
                </a:moveTo>
                <a:cubicBezTo>
                  <a:pt x="6211710" y="3048168"/>
                  <a:pt x="5683955" y="2828035"/>
                  <a:pt x="5469466" y="2370835"/>
                </a:cubicBezTo>
                <a:cubicBezTo>
                  <a:pt x="5254977" y="1913635"/>
                  <a:pt x="5856111" y="920213"/>
                  <a:pt x="5452533" y="525102"/>
                </a:cubicBezTo>
                <a:cubicBezTo>
                  <a:pt x="5048955" y="129991"/>
                  <a:pt x="3846689" y="-5476"/>
                  <a:pt x="3048000" y="168"/>
                </a:cubicBezTo>
                <a:cubicBezTo>
                  <a:pt x="2249311" y="5812"/>
                  <a:pt x="1075267" y="135635"/>
                  <a:pt x="660400" y="558968"/>
                </a:cubicBezTo>
                <a:cubicBezTo>
                  <a:pt x="245533" y="982301"/>
                  <a:pt x="668867" y="2128124"/>
                  <a:pt x="558800" y="2540168"/>
                </a:cubicBezTo>
                <a:cubicBezTo>
                  <a:pt x="448733" y="2952212"/>
                  <a:pt x="0" y="3031235"/>
                  <a:pt x="0" y="3031235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95600" y="3195996"/>
            <a:ext cx="3072324" cy="1731609"/>
          </a:xfrm>
          <a:custGeom>
            <a:avLst/>
            <a:gdLst>
              <a:gd name="connsiteX0" fmla="*/ 1998133 w 3072324"/>
              <a:gd name="connsiteY0" fmla="*/ 1663876 h 1731609"/>
              <a:gd name="connsiteX1" fmla="*/ 3031067 w 3072324"/>
              <a:gd name="connsiteY1" fmla="*/ 884943 h 1731609"/>
              <a:gd name="connsiteX2" fmla="*/ 745067 w 3072324"/>
              <a:gd name="connsiteY2" fmla="*/ 4409 h 1731609"/>
              <a:gd name="connsiteX3" fmla="*/ 643467 w 3072324"/>
              <a:gd name="connsiteY3" fmla="*/ 1274409 h 1731609"/>
              <a:gd name="connsiteX4" fmla="*/ 0 w 3072324"/>
              <a:gd name="connsiteY4" fmla="*/ 1731609 h 173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2324" h="1731609">
                <a:moveTo>
                  <a:pt x="1998133" y="1663876"/>
                </a:moveTo>
                <a:cubicBezTo>
                  <a:pt x="2619022" y="1412698"/>
                  <a:pt x="3239911" y="1161521"/>
                  <a:pt x="3031067" y="884943"/>
                </a:cubicBezTo>
                <a:cubicBezTo>
                  <a:pt x="2822223" y="608365"/>
                  <a:pt x="1143000" y="-60502"/>
                  <a:pt x="745067" y="4409"/>
                </a:cubicBezTo>
                <a:cubicBezTo>
                  <a:pt x="347134" y="69320"/>
                  <a:pt x="767645" y="986542"/>
                  <a:pt x="643467" y="1274409"/>
                </a:cubicBezTo>
                <a:cubicBezTo>
                  <a:pt x="519289" y="1562276"/>
                  <a:pt x="0" y="1731609"/>
                  <a:pt x="0" y="173160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92400" y="2784727"/>
            <a:ext cx="4334933" cy="2075145"/>
          </a:xfrm>
          <a:custGeom>
            <a:avLst/>
            <a:gdLst>
              <a:gd name="connsiteX0" fmla="*/ 4334933 w 4334933"/>
              <a:gd name="connsiteY0" fmla="*/ 2041278 h 2075145"/>
              <a:gd name="connsiteX1" fmla="*/ 3437467 w 4334933"/>
              <a:gd name="connsiteY1" fmla="*/ 1380878 h 2075145"/>
              <a:gd name="connsiteX2" fmla="*/ 3352800 w 4334933"/>
              <a:gd name="connsiteY2" fmla="*/ 9278 h 2075145"/>
              <a:gd name="connsiteX3" fmla="*/ 914400 w 4334933"/>
              <a:gd name="connsiteY3" fmla="*/ 822078 h 2075145"/>
              <a:gd name="connsiteX4" fmla="*/ 795867 w 4334933"/>
              <a:gd name="connsiteY4" fmla="*/ 1651812 h 2075145"/>
              <a:gd name="connsiteX5" fmla="*/ 0 w 4334933"/>
              <a:gd name="connsiteY5" fmla="*/ 2075145 h 207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933" h="2075145">
                <a:moveTo>
                  <a:pt x="4334933" y="2041278"/>
                </a:moveTo>
                <a:cubicBezTo>
                  <a:pt x="3968044" y="1880411"/>
                  <a:pt x="3601156" y="1719545"/>
                  <a:pt x="3437467" y="1380878"/>
                </a:cubicBezTo>
                <a:cubicBezTo>
                  <a:pt x="3273778" y="1042211"/>
                  <a:pt x="3773311" y="102411"/>
                  <a:pt x="3352800" y="9278"/>
                </a:cubicBezTo>
                <a:cubicBezTo>
                  <a:pt x="2932289" y="-83855"/>
                  <a:pt x="1340555" y="548322"/>
                  <a:pt x="914400" y="822078"/>
                </a:cubicBezTo>
                <a:cubicBezTo>
                  <a:pt x="488245" y="1095834"/>
                  <a:pt x="948267" y="1442967"/>
                  <a:pt x="795867" y="1651812"/>
                </a:cubicBezTo>
                <a:cubicBezTo>
                  <a:pt x="643467" y="1860656"/>
                  <a:pt x="0" y="2075145"/>
                  <a:pt x="0" y="2075145"/>
                </a:cubicBez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00330" y="5299974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H1</a:t>
            </a:r>
            <a:endParaRPr lang="en-US" sz="3200" dirty="0"/>
          </a:p>
        </p:txBody>
      </p:sp>
      <p:sp>
        <p:nvSpPr>
          <p:cNvPr id="67" name="Rectangle 66"/>
          <p:cNvSpPr/>
          <p:nvPr/>
        </p:nvSpPr>
        <p:spPr>
          <a:xfrm>
            <a:off x="5052866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H2</a:t>
            </a:r>
            <a:endParaRPr lang="en-US" sz="3200" dirty="0"/>
          </a:p>
        </p:txBody>
      </p:sp>
      <p:sp>
        <p:nvSpPr>
          <p:cNvPr id="68" name="Rectangle 67"/>
          <p:cNvSpPr/>
          <p:nvPr/>
        </p:nvSpPr>
        <p:spPr>
          <a:xfrm>
            <a:off x="6305379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H3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8640831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H4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9392015" y="147873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-10918" y="5831872"/>
            <a:ext cx="1220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 the TTL-based solution, f1 and f2 will share a common queue, while f3 will enter a different queue. This introduces flow unfairness among three flows.</a:t>
            </a:r>
            <a:endParaRPr lang="en-US" sz="2800" dirty="0"/>
          </a:p>
        </p:txBody>
      </p:sp>
      <p:sp>
        <p:nvSpPr>
          <p:cNvPr id="76" name="Rectangle 75"/>
          <p:cNvSpPr/>
          <p:nvPr/>
        </p:nvSpPr>
        <p:spPr>
          <a:xfrm>
            <a:off x="4666854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</a:rPr>
              <a:t>f1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9923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7030A0"/>
                </a:solidFill>
              </a:rPr>
              <a:t>f2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9473" y="319933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f3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-10919" y="1764789"/>
                <a:ext cx="2725426" cy="874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f1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:r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f2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:r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f3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19" y="1764789"/>
                <a:ext cx="2725426" cy="874663"/>
              </a:xfrm>
              <a:prstGeom prst="rect">
                <a:avLst/>
              </a:prstGeom>
              <a:blipFill rotWithShape="0">
                <a:blip r:embed="rId3"/>
                <a:stretch>
                  <a:fillRect l="-671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076773" y="4070662"/>
            <a:ext cx="1419960" cy="2379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4" idx="2"/>
          </p:cNvCxnSpPr>
          <p:nvPr/>
        </p:nvCxnSpPr>
        <p:spPr>
          <a:xfrm flipV="1">
            <a:off x="2076773" y="4342443"/>
            <a:ext cx="1419960" cy="4524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508134" y="4070662"/>
            <a:ext cx="553500" cy="7242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45957" y="4070662"/>
            <a:ext cx="553500" cy="7242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38389" y="3657050"/>
            <a:ext cx="0" cy="160129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99276" y="3657050"/>
            <a:ext cx="0" cy="1601293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854630" y="3657050"/>
            <a:ext cx="0" cy="160129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705161" y="3134189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2084" y="3144657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28559" y="3149343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315" y="5221316"/>
            <a:ext cx="2028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q1</a:t>
            </a:r>
            <a:r>
              <a:rPr lang="en-US" sz="2800" dirty="0" smtClean="0"/>
              <a:t>:W</a:t>
            </a:r>
            <a:r>
              <a:rPr lang="en-US" sz="2800" baseline="-25000" dirty="0" smtClean="0"/>
              <a:t>q2</a:t>
            </a:r>
            <a:r>
              <a:rPr lang="en-US" sz="2800" dirty="0"/>
              <a:t>=</a:t>
            </a:r>
            <a:r>
              <a:rPr lang="en-US" sz="2800" dirty="0" smtClean="0"/>
              <a:t>1:1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7977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33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Per Flow Fairness Under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8278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400" y="108373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5733" y="2467555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73185" y="2467554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544459" y="2467553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01911" y="2467552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15733" y="3766710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73185" y="3766709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544459" y="3766708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01911" y="3766707"/>
            <a:ext cx="762000" cy="575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" name="Straight Connector 17"/>
          <p:cNvCxnSpPr>
            <a:stCxn id="2" idx="2"/>
            <a:endCxn id="9" idx="0"/>
          </p:cNvCxnSpPr>
          <p:nvPr/>
        </p:nvCxnSpPr>
        <p:spPr>
          <a:xfrm flipH="1">
            <a:off x="3496733" y="1659470"/>
            <a:ext cx="2202545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2"/>
            <a:endCxn id="11" idx="0"/>
          </p:cNvCxnSpPr>
          <p:nvPr/>
        </p:nvCxnSpPr>
        <p:spPr>
          <a:xfrm>
            <a:off x="5699278" y="1659470"/>
            <a:ext cx="22618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0" idx="0"/>
          </p:cNvCxnSpPr>
          <p:nvPr/>
        </p:nvCxnSpPr>
        <p:spPr>
          <a:xfrm>
            <a:off x="5699278" y="1659470"/>
            <a:ext cx="2654907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2"/>
            <a:endCxn id="13" idx="0"/>
          </p:cNvCxnSpPr>
          <p:nvPr/>
        </p:nvCxnSpPr>
        <p:spPr>
          <a:xfrm>
            <a:off x="5699278" y="1659470"/>
            <a:ext cx="5083633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9" idx="0"/>
          </p:cNvCxnSpPr>
          <p:nvPr/>
        </p:nvCxnSpPr>
        <p:spPr>
          <a:xfrm flipH="1">
            <a:off x="3496733" y="1659470"/>
            <a:ext cx="5239667" cy="808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10" idx="0"/>
          </p:cNvCxnSpPr>
          <p:nvPr/>
        </p:nvCxnSpPr>
        <p:spPr>
          <a:xfrm flipH="1">
            <a:off x="8354185" y="1659470"/>
            <a:ext cx="382215" cy="808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2"/>
            <a:endCxn id="11" idx="0"/>
          </p:cNvCxnSpPr>
          <p:nvPr/>
        </p:nvCxnSpPr>
        <p:spPr>
          <a:xfrm flipH="1">
            <a:off x="5925459" y="1659470"/>
            <a:ext cx="2810941" cy="808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" idx="2"/>
            <a:endCxn id="13" idx="0"/>
          </p:cNvCxnSpPr>
          <p:nvPr/>
        </p:nvCxnSpPr>
        <p:spPr>
          <a:xfrm>
            <a:off x="8736400" y="1659470"/>
            <a:ext cx="2046511" cy="808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0"/>
            <a:endCxn id="9" idx="2"/>
          </p:cNvCxnSpPr>
          <p:nvPr/>
        </p:nvCxnSpPr>
        <p:spPr>
          <a:xfrm flipV="1">
            <a:off x="3496733" y="3043288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0"/>
            <a:endCxn id="11" idx="2"/>
          </p:cNvCxnSpPr>
          <p:nvPr/>
        </p:nvCxnSpPr>
        <p:spPr>
          <a:xfrm flipV="1">
            <a:off x="5925459" y="3043286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0"/>
            <a:endCxn id="10" idx="2"/>
          </p:cNvCxnSpPr>
          <p:nvPr/>
        </p:nvCxnSpPr>
        <p:spPr>
          <a:xfrm flipV="1">
            <a:off x="8354185" y="3043287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0"/>
            <a:endCxn id="13" idx="2"/>
          </p:cNvCxnSpPr>
          <p:nvPr/>
        </p:nvCxnSpPr>
        <p:spPr>
          <a:xfrm flipV="1">
            <a:off x="10782911" y="3043285"/>
            <a:ext cx="0" cy="723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4" idx="0"/>
            <a:endCxn id="11" idx="2"/>
          </p:cNvCxnSpPr>
          <p:nvPr/>
        </p:nvCxnSpPr>
        <p:spPr>
          <a:xfrm flipV="1">
            <a:off x="3496733" y="3043286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2"/>
            <a:endCxn id="16" idx="0"/>
          </p:cNvCxnSpPr>
          <p:nvPr/>
        </p:nvCxnSpPr>
        <p:spPr>
          <a:xfrm>
            <a:off x="3496733" y="3043288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" idx="2"/>
            <a:endCxn id="17" idx="0"/>
          </p:cNvCxnSpPr>
          <p:nvPr/>
        </p:nvCxnSpPr>
        <p:spPr>
          <a:xfrm>
            <a:off x="8354185" y="3043287"/>
            <a:ext cx="2428726" cy="72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0"/>
            <a:endCxn id="13" idx="2"/>
          </p:cNvCxnSpPr>
          <p:nvPr/>
        </p:nvCxnSpPr>
        <p:spPr>
          <a:xfrm flipV="1">
            <a:off x="8354185" y="3043285"/>
            <a:ext cx="2428726" cy="723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573867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0"/>
            <a:endCxn id="14" idx="2"/>
          </p:cNvCxnSpPr>
          <p:nvPr/>
        </p:nvCxnSpPr>
        <p:spPr>
          <a:xfrm flipV="1">
            <a:off x="2861867" y="4342443"/>
            <a:ext cx="634866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8" idx="0"/>
            <a:endCxn id="14" idx="2"/>
          </p:cNvCxnSpPr>
          <p:nvPr/>
        </p:nvCxnSpPr>
        <p:spPr>
          <a:xfrm flipH="1" flipV="1">
            <a:off x="3496733" y="4342443"/>
            <a:ext cx="609067" cy="452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7800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726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93" name="Oval 92"/>
          <p:cNvSpPr/>
          <p:nvPr/>
        </p:nvSpPr>
        <p:spPr>
          <a:xfrm>
            <a:off x="5052866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296799" y="4794929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3" idx="0"/>
            <a:endCxn id="16" idx="2"/>
          </p:cNvCxnSpPr>
          <p:nvPr/>
        </p:nvCxnSpPr>
        <p:spPr>
          <a:xfrm flipV="1">
            <a:off x="5340866" y="4342441"/>
            <a:ext cx="584593" cy="45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0"/>
          </p:cNvCxnSpPr>
          <p:nvPr/>
        </p:nvCxnSpPr>
        <p:spPr>
          <a:xfrm flipH="1" flipV="1">
            <a:off x="5952067" y="4308581"/>
            <a:ext cx="632732" cy="486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9278" y="4612016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1" name="Oval 100"/>
          <p:cNvSpPr/>
          <p:nvPr/>
        </p:nvSpPr>
        <p:spPr>
          <a:xfrm>
            <a:off x="7431319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endCxn id="15" idx="2"/>
          </p:cNvCxnSpPr>
          <p:nvPr/>
        </p:nvCxnSpPr>
        <p:spPr>
          <a:xfrm flipV="1">
            <a:off x="7719319" y="4342442"/>
            <a:ext cx="634866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5" idx="2"/>
          </p:cNvCxnSpPr>
          <p:nvPr/>
        </p:nvCxnSpPr>
        <p:spPr>
          <a:xfrm flipH="1" flipV="1">
            <a:off x="8354185" y="4342442"/>
            <a:ext cx="609068" cy="537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75252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101178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9910318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1154251" y="4794925"/>
            <a:ext cx="576000" cy="5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17" idx="2"/>
          </p:cNvCxnSpPr>
          <p:nvPr/>
        </p:nvCxnSpPr>
        <p:spPr>
          <a:xfrm flipV="1">
            <a:off x="10198318" y="4342440"/>
            <a:ext cx="584593" cy="537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7" idx="2"/>
          </p:cNvCxnSpPr>
          <p:nvPr/>
        </p:nvCxnSpPr>
        <p:spPr>
          <a:xfrm flipH="1" flipV="1">
            <a:off x="10782911" y="4342440"/>
            <a:ext cx="659340" cy="537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556730" y="4612012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cs typeface="Times New Roman" panose="02020603050405020304" pitchFamily="18" charset="0"/>
              </a:rPr>
              <a:t>…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2743200" y="1591573"/>
            <a:ext cx="6739466" cy="3268302"/>
          </a:xfrm>
          <a:custGeom>
            <a:avLst/>
            <a:gdLst>
              <a:gd name="connsiteX0" fmla="*/ 6739466 w 6739466"/>
              <a:gd name="connsiteY0" fmla="*/ 3268302 h 3268302"/>
              <a:gd name="connsiteX1" fmla="*/ 5469466 w 6739466"/>
              <a:gd name="connsiteY1" fmla="*/ 2370835 h 3268302"/>
              <a:gd name="connsiteX2" fmla="*/ 5452533 w 6739466"/>
              <a:gd name="connsiteY2" fmla="*/ 525102 h 3268302"/>
              <a:gd name="connsiteX3" fmla="*/ 3048000 w 6739466"/>
              <a:gd name="connsiteY3" fmla="*/ 168 h 3268302"/>
              <a:gd name="connsiteX4" fmla="*/ 660400 w 6739466"/>
              <a:gd name="connsiteY4" fmla="*/ 558968 h 3268302"/>
              <a:gd name="connsiteX5" fmla="*/ 558800 w 6739466"/>
              <a:gd name="connsiteY5" fmla="*/ 2540168 h 3268302"/>
              <a:gd name="connsiteX6" fmla="*/ 0 w 6739466"/>
              <a:gd name="connsiteY6" fmla="*/ 3031235 h 326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466" h="3268302">
                <a:moveTo>
                  <a:pt x="6739466" y="3268302"/>
                </a:moveTo>
                <a:cubicBezTo>
                  <a:pt x="6211710" y="3048168"/>
                  <a:pt x="5683955" y="2828035"/>
                  <a:pt x="5469466" y="2370835"/>
                </a:cubicBezTo>
                <a:cubicBezTo>
                  <a:pt x="5254977" y="1913635"/>
                  <a:pt x="5856111" y="920213"/>
                  <a:pt x="5452533" y="525102"/>
                </a:cubicBezTo>
                <a:cubicBezTo>
                  <a:pt x="5048955" y="129991"/>
                  <a:pt x="3846689" y="-5476"/>
                  <a:pt x="3048000" y="168"/>
                </a:cubicBezTo>
                <a:cubicBezTo>
                  <a:pt x="2249311" y="5812"/>
                  <a:pt x="1075267" y="135635"/>
                  <a:pt x="660400" y="558968"/>
                </a:cubicBezTo>
                <a:cubicBezTo>
                  <a:pt x="245533" y="982301"/>
                  <a:pt x="668867" y="2128124"/>
                  <a:pt x="558800" y="2540168"/>
                </a:cubicBezTo>
                <a:cubicBezTo>
                  <a:pt x="448733" y="2952212"/>
                  <a:pt x="0" y="3031235"/>
                  <a:pt x="0" y="3031235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95600" y="3195996"/>
            <a:ext cx="3072324" cy="1731609"/>
          </a:xfrm>
          <a:custGeom>
            <a:avLst/>
            <a:gdLst>
              <a:gd name="connsiteX0" fmla="*/ 1998133 w 3072324"/>
              <a:gd name="connsiteY0" fmla="*/ 1663876 h 1731609"/>
              <a:gd name="connsiteX1" fmla="*/ 3031067 w 3072324"/>
              <a:gd name="connsiteY1" fmla="*/ 884943 h 1731609"/>
              <a:gd name="connsiteX2" fmla="*/ 745067 w 3072324"/>
              <a:gd name="connsiteY2" fmla="*/ 4409 h 1731609"/>
              <a:gd name="connsiteX3" fmla="*/ 643467 w 3072324"/>
              <a:gd name="connsiteY3" fmla="*/ 1274409 h 1731609"/>
              <a:gd name="connsiteX4" fmla="*/ 0 w 3072324"/>
              <a:gd name="connsiteY4" fmla="*/ 1731609 h 173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2324" h="1731609">
                <a:moveTo>
                  <a:pt x="1998133" y="1663876"/>
                </a:moveTo>
                <a:cubicBezTo>
                  <a:pt x="2619022" y="1412698"/>
                  <a:pt x="3239911" y="1161521"/>
                  <a:pt x="3031067" y="884943"/>
                </a:cubicBezTo>
                <a:cubicBezTo>
                  <a:pt x="2822223" y="608365"/>
                  <a:pt x="1143000" y="-60502"/>
                  <a:pt x="745067" y="4409"/>
                </a:cubicBezTo>
                <a:cubicBezTo>
                  <a:pt x="347134" y="69320"/>
                  <a:pt x="767645" y="986542"/>
                  <a:pt x="643467" y="1274409"/>
                </a:cubicBezTo>
                <a:cubicBezTo>
                  <a:pt x="519289" y="1562276"/>
                  <a:pt x="0" y="1731609"/>
                  <a:pt x="0" y="1731609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692400" y="2784727"/>
            <a:ext cx="4334933" cy="2075145"/>
          </a:xfrm>
          <a:custGeom>
            <a:avLst/>
            <a:gdLst>
              <a:gd name="connsiteX0" fmla="*/ 4334933 w 4334933"/>
              <a:gd name="connsiteY0" fmla="*/ 2041278 h 2075145"/>
              <a:gd name="connsiteX1" fmla="*/ 3437467 w 4334933"/>
              <a:gd name="connsiteY1" fmla="*/ 1380878 h 2075145"/>
              <a:gd name="connsiteX2" fmla="*/ 3352800 w 4334933"/>
              <a:gd name="connsiteY2" fmla="*/ 9278 h 2075145"/>
              <a:gd name="connsiteX3" fmla="*/ 914400 w 4334933"/>
              <a:gd name="connsiteY3" fmla="*/ 822078 h 2075145"/>
              <a:gd name="connsiteX4" fmla="*/ 795867 w 4334933"/>
              <a:gd name="connsiteY4" fmla="*/ 1651812 h 2075145"/>
              <a:gd name="connsiteX5" fmla="*/ 0 w 4334933"/>
              <a:gd name="connsiteY5" fmla="*/ 2075145 h 207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933" h="2075145">
                <a:moveTo>
                  <a:pt x="4334933" y="2041278"/>
                </a:moveTo>
                <a:cubicBezTo>
                  <a:pt x="3968044" y="1880411"/>
                  <a:pt x="3601156" y="1719545"/>
                  <a:pt x="3437467" y="1380878"/>
                </a:cubicBezTo>
                <a:cubicBezTo>
                  <a:pt x="3273778" y="1042211"/>
                  <a:pt x="3773311" y="102411"/>
                  <a:pt x="3352800" y="9278"/>
                </a:cubicBezTo>
                <a:cubicBezTo>
                  <a:pt x="2932289" y="-83855"/>
                  <a:pt x="1340555" y="548322"/>
                  <a:pt x="914400" y="822078"/>
                </a:cubicBezTo>
                <a:cubicBezTo>
                  <a:pt x="488245" y="1095834"/>
                  <a:pt x="948267" y="1442967"/>
                  <a:pt x="795867" y="1651812"/>
                </a:cubicBezTo>
                <a:cubicBezTo>
                  <a:pt x="643467" y="1860656"/>
                  <a:pt x="0" y="2075145"/>
                  <a:pt x="0" y="2075145"/>
                </a:cubicBezTo>
              </a:path>
            </a:pathLst>
          </a:custGeom>
          <a:noFill/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00330" y="5299974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H1</a:t>
            </a:r>
            <a:endParaRPr lang="en-US" sz="3200" dirty="0"/>
          </a:p>
        </p:txBody>
      </p:sp>
      <p:sp>
        <p:nvSpPr>
          <p:cNvPr id="67" name="Rectangle 66"/>
          <p:cNvSpPr/>
          <p:nvPr/>
        </p:nvSpPr>
        <p:spPr>
          <a:xfrm>
            <a:off x="5052866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H2</a:t>
            </a:r>
            <a:endParaRPr lang="en-US" sz="3200" dirty="0"/>
          </a:p>
        </p:txBody>
      </p:sp>
      <p:sp>
        <p:nvSpPr>
          <p:cNvPr id="68" name="Rectangle 67"/>
          <p:cNvSpPr/>
          <p:nvPr/>
        </p:nvSpPr>
        <p:spPr>
          <a:xfrm>
            <a:off x="6305379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H3</a:t>
            </a:r>
            <a:endParaRPr lang="en-US" sz="3200" dirty="0"/>
          </a:p>
        </p:txBody>
      </p:sp>
      <p:sp>
        <p:nvSpPr>
          <p:cNvPr id="71" name="Rectangle 70"/>
          <p:cNvSpPr/>
          <p:nvPr/>
        </p:nvSpPr>
        <p:spPr>
          <a:xfrm>
            <a:off x="8640831" y="5299973"/>
            <a:ext cx="649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H4</a:t>
            </a:r>
            <a:endParaRPr lang="en-US" sz="3200" dirty="0"/>
          </a:p>
        </p:txBody>
      </p:sp>
      <p:sp>
        <p:nvSpPr>
          <p:cNvPr id="73" name="Rectangle 72"/>
          <p:cNvSpPr/>
          <p:nvPr/>
        </p:nvSpPr>
        <p:spPr>
          <a:xfrm>
            <a:off x="9392015" y="147873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-10918" y="5831872"/>
            <a:ext cx="1220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reserve per flow fairness by dynamically change the weight of different queues. This requires the switch to maintain per flow state, which is too expensive.</a:t>
            </a:r>
            <a:endParaRPr lang="en-US" sz="2800" dirty="0"/>
          </a:p>
        </p:txBody>
      </p:sp>
      <p:sp>
        <p:nvSpPr>
          <p:cNvPr id="76" name="Rectangle 75"/>
          <p:cNvSpPr/>
          <p:nvPr/>
        </p:nvSpPr>
        <p:spPr>
          <a:xfrm>
            <a:off x="4666854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</a:rPr>
              <a:t>f1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09923" y="365705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7030A0"/>
                </a:solidFill>
              </a:rPr>
              <a:t>f2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9473" y="3199330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f3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-10919" y="1764789"/>
                <a:ext cx="2725426" cy="877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f1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:r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f2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:r</a:t>
                </a:r>
                <a:r>
                  <a:rPr lang="en-US" sz="3600" baseline="-25000" dirty="0" smtClean="0">
                    <a:solidFill>
                      <a:srgbClr val="0070C0"/>
                    </a:solidFill>
                  </a:rPr>
                  <a:t>f3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FF0000"/>
                    </a:solidFill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rgbClr val="FF0000"/>
                    </a:solidFill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19" y="1764789"/>
                <a:ext cx="2725426" cy="877484"/>
              </a:xfrm>
              <a:prstGeom prst="rect">
                <a:avLst/>
              </a:prstGeom>
              <a:blipFill rotWithShape="0">
                <a:blip r:embed="rId3"/>
                <a:stretch>
                  <a:fillRect l="-671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076773" y="4070662"/>
            <a:ext cx="1419960" cy="2379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4" idx="2"/>
          </p:cNvCxnSpPr>
          <p:nvPr/>
        </p:nvCxnSpPr>
        <p:spPr>
          <a:xfrm flipV="1">
            <a:off x="2076773" y="4342443"/>
            <a:ext cx="1419960" cy="4524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508134" y="4070662"/>
            <a:ext cx="553500" cy="7242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45957" y="4070662"/>
            <a:ext cx="553500" cy="7242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38389" y="3657050"/>
            <a:ext cx="0" cy="160129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99276" y="3657050"/>
            <a:ext cx="0" cy="1601293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854630" y="3657050"/>
            <a:ext cx="0" cy="160129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705161" y="3134189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2084" y="3144657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28559" y="3149343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f2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315" y="5221316"/>
            <a:ext cx="2028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q1</a:t>
            </a:r>
            <a:r>
              <a:rPr lang="en-US" sz="2800" dirty="0" smtClean="0"/>
              <a:t>:W</a:t>
            </a:r>
            <a:r>
              <a:rPr lang="en-US" sz="2800" baseline="-25000" dirty="0" smtClean="0"/>
              <a:t>q2</a:t>
            </a:r>
            <a:r>
              <a:rPr lang="en-US" sz="2800" dirty="0" smtClean="0"/>
              <a:t>=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:1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/>
          </a:p>
        </p:txBody>
      </p:sp>
      <p:sp>
        <p:nvSpPr>
          <p:cNvPr id="212" name="标题 1"/>
          <p:cNvSpPr>
            <a:spLocks noGrp="1"/>
          </p:cNvSpPr>
          <p:nvPr>
            <p:ph type="title"/>
          </p:nvPr>
        </p:nvSpPr>
        <p:spPr>
          <a:xfrm>
            <a:off x="192350" y="-4326"/>
            <a:ext cx="11807301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Review: </a:t>
            </a:r>
            <a:r>
              <a:rPr lang="en-US" b="1" dirty="0">
                <a:solidFill>
                  <a:srgbClr val="0070C0"/>
                </a:solidFill>
              </a:rPr>
              <a:t>Key idea of </a:t>
            </a:r>
            <a:r>
              <a:rPr lang="en-US" b="1" dirty="0" smtClean="0">
                <a:solidFill>
                  <a:srgbClr val="0070C0"/>
                </a:solidFill>
              </a:rPr>
              <a:t>TTL-base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18037" y="3616480"/>
            <a:ext cx="1208917" cy="2237490"/>
            <a:chOff x="2716906" y="2389632"/>
            <a:chExt cx="1208917" cy="2237490"/>
          </a:xfrm>
        </p:grpSpPr>
        <p:sp>
          <p:nvSpPr>
            <p:cNvPr id="65" name="Rectangle 64"/>
            <p:cNvSpPr/>
            <p:nvPr/>
          </p:nvSpPr>
          <p:spPr>
            <a:xfrm>
              <a:off x="2716906" y="238963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n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16906" y="276254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16906" y="3135462"/>
              <a:ext cx="1208917" cy="37291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k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16906" y="350837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16906" y="3881292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16906" y="4254207"/>
              <a:ext cx="1208917" cy="3729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Class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6949180" y="3616480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smtClean="0">
                <a:solidFill>
                  <a:schemeClr val="tx1"/>
                </a:solidFill>
              </a:rPr>
              <a:t>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949180" y="3989395"/>
            <a:ext cx="1208917" cy="2199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949180" y="4216006"/>
            <a:ext cx="1208917" cy="37291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k +1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49180" y="4595539"/>
            <a:ext cx="1208917" cy="5126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949180" y="5108140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949180" y="5481055"/>
            <a:ext cx="1208917" cy="3729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352487" y="3473400"/>
            <a:ext cx="2394881" cy="2898471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424521" y="3473400"/>
            <a:ext cx="2327590" cy="289847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979548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Divide </a:t>
            </a:r>
            <a:r>
              <a:rPr lang="en-US" sz="2800" dirty="0"/>
              <a:t>switch buffer into n partitions of n priority </a:t>
            </a:r>
            <a:r>
              <a:rPr lang="en-US" sz="2800" dirty="0" smtClean="0"/>
              <a:t>classes.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Assign </a:t>
            </a:r>
            <a:r>
              <a:rPr lang="en-US" sz="2800" dirty="0"/>
              <a:t>a </a:t>
            </a:r>
            <a:r>
              <a:rPr lang="en-US" sz="2800" dirty="0" smtClean="0"/>
              <a:t>priority </a:t>
            </a:r>
            <a:r>
              <a:rPr lang="en-US" sz="2800" dirty="0"/>
              <a:t>to a packet </a:t>
            </a:r>
            <a:r>
              <a:rPr lang="en-US" sz="2800" dirty="0" smtClean="0"/>
              <a:t>based on the TTL value of the packet at each hop. TTL value of a packet will decrease by 1 per hop. We increase the priority of a packet by 1 per hop, correspondingly.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3603942" y="5882088"/>
            <a:ext cx="183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Switch buffer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35085" y="5885889"/>
            <a:ext cx="183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Switch buffer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482102" y="6395470"/>
            <a:ext cx="213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Switch at hop k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424521" y="6395470"/>
            <a:ext cx="2445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Switch at hop k+1</a:t>
            </a:r>
          </a:p>
        </p:txBody>
      </p:sp>
      <p:cxnSp>
        <p:nvCxnSpPr>
          <p:cNvPr id="34" name="Straight Arrow Connector 33"/>
          <p:cNvCxnSpPr>
            <a:stCxn id="68" idx="3"/>
            <a:endCxn id="88" idx="1"/>
          </p:cNvCxnSpPr>
          <p:nvPr/>
        </p:nvCxnSpPr>
        <p:spPr>
          <a:xfrm flipV="1">
            <a:off x="5126954" y="4402464"/>
            <a:ext cx="1822226" cy="1463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729948" y="4541752"/>
            <a:ext cx="1188089" cy="1878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8" idx="3"/>
          </p:cNvCxnSpPr>
          <p:nvPr/>
        </p:nvCxnSpPr>
        <p:spPr>
          <a:xfrm flipV="1">
            <a:off x="8158097" y="4131643"/>
            <a:ext cx="2132528" cy="2708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51525" y="4729640"/>
            <a:ext cx="518568" cy="25216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5817303" y="4069848"/>
            <a:ext cx="518568" cy="25216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9276770" y="3817684"/>
            <a:ext cx="518568" cy="25216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737799" y="5026771"/>
            <a:ext cx="1146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packet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5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821"/>
            <a:ext cx="4724400" cy="3746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/>
          </a:p>
        </p:txBody>
      </p:sp>
      <p:sp>
        <p:nvSpPr>
          <p:cNvPr id="212" name="标题 1"/>
          <p:cNvSpPr>
            <a:spLocks noGrp="1"/>
          </p:cNvSpPr>
          <p:nvPr>
            <p:ph type="title"/>
          </p:nvPr>
        </p:nvSpPr>
        <p:spPr>
          <a:xfrm>
            <a:off x="192350" y="-4326"/>
            <a:ext cx="11807301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Review: </a:t>
            </a:r>
            <a:r>
              <a:rPr lang="en-US" b="1" dirty="0">
                <a:solidFill>
                  <a:srgbClr val="0070C0"/>
                </a:solidFill>
              </a:rPr>
              <a:t>Key idea of TTL-base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188423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TTL-based solution can prevent all kinds of deadlock as it can eliminate cyclic buffer dependency.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92" y="2299112"/>
            <a:ext cx="3530600" cy="331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2572674"/>
            <a:ext cx="3530600" cy="3060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57536" y="5827835"/>
            <a:ext cx="2582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Topology and flows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4385089" y="5651355"/>
            <a:ext cx="3421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Cyclic buffer </a:t>
            </a:r>
            <a:r>
              <a:rPr lang="en-US" sz="2400" smtClean="0"/>
              <a:t>dependency without BMS. 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8256381" y="5651355"/>
            <a:ext cx="3421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Cyclic buffer </a:t>
            </a:r>
            <a:r>
              <a:rPr lang="en-US" sz="2400" smtClean="0"/>
              <a:t>dependency without BMS.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963139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switch </a:t>
            </a:r>
            <a:r>
              <a:rPr lang="en-US" sz="2800" dirty="0"/>
              <a:t>model consists of five elements: </a:t>
            </a:r>
            <a:r>
              <a:rPr lang="en-US" sz="2800" b="1" dirty="0"/>
              <a:t>switch port</a:t>
            </a:r>
            <a:r>
              <a:rPr lang="en-US" sz="2800" dirty="0"/>
              <a:t>, </a:t>
            </a:r>
            <a:r>
              <a:rPr lang="en-US" sz="2800" b="1" dirty="0"/>
              <a:t>forwarding engine</a:t>
            </a:r>
            <a:r>
              <a:rPr lang="en-US" sz="2800" dirty="0"/>
              <a:t>, </a:t>
            </a:r>
            <a:r>
              <a:rPr lang="en-US" sz="2800" b="1" dirty="0"/>
              <a:t>PFC engine</a:t>
            </a:r>
            <a:r>
              <a:rPr lang="en-US" sz="2800" dirty="0"/>
              <a:t>, </a:t>
            </a:r>
            <a:r>
              <a:rPr lang="en-US" sz="2800" b="1" dirty="0"/>
              <a:t>crossbar</a:t>
            </a:r>
            <a:r>
              <a:rPr lang="en-US" sz="2800" dirty="0"/>
              <a:t> and </a:t>
            </a:r>
            <a:r>
              <a:rPr lang="en-US" sz="2800" b="1" dirty="0"/>
              <a:t>switch buffer</a:t>
            </a:r>
            <a:r>
              <a:rPr lang="en-US" sz="2800" dirty="0"/>
              <a:t>. 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Review: Switch Model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89" y="1863444"/>
            <a:ext cx="6440823" cy="49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0935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Buffer Division</a:t>
            </a:r>
            <a:r>
              <a:rPr lang="en-US" sz="2800" b="1" dirty="0"/>
              <a:t>: </a:t>
            </a:r>
            <a:endParaRPr lang="en-US" sz="28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</a:t>
            </a:r>
            <a:r>
              <a:rPr lang="en-US" sz="2800" dirty="0" smtClean="0"/>
              <a:t>ivide switch buffer into </a:t>
            </a:r>
            <a:r>
              <a:rPr lang="en-US" sz="2800" dirty="0"/>
              <a:t>k partitions, and let the j-</a:t>
            </a:r>
            <a:r>
              <a:rPr lang="en-US" sz="2800" dirty="0" err="1"/>
              <a:t>th</a:t>
            </a:r>
            <a:r>
              <a:rPr lang="en-US" sz="2800" dirty="0"/>
              <a:t> partition associated with </a:t>
            </a:r>
            <a:r>
              <a:rPr lang="en-US" sz="2800" dirty="0" smtClean="0"/>
              <a:t>priority </a:t>
            </a:r>
            <a:r>
              <a:rPr lang="en-US" sz="2800" dirty="0"/>
              <a:t>class j. 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a packet is classified into priority class </a:t>
            </a:r>
            <a:r>
              <a:rPr lang="en-US" sz="2800" dirty="0" smtClean="0"/>
              <a:t>j, </a:t>
            </a:r>
            <a:r>
              <a:rPr lang="en-US" sz="2800" dirty="0"/>
              <a:t>it will be buffered in the </a:t>
            </a:r>
            <a:r>
              <a:rPr lang="en-US" sz="2800" dirty="0" smtClean="0"/>
              <a:t>j-</a:t>
            </a:r>
            <a:r>
              <a:rPr lang="en-US" sz="2800" dirty="0" err="1" smtClean="0"/>
              <a:t>th</a:t>
            </a:r>
            <a:r>
              <a:rPr lang="en-US" sz="2800" dirty="0" smtClean="0"/>
              <a:t> </a:t>
            </a:r>
            <a:r>
              <a:rPr lang="en-US" sz="2800" dirty="0"/>
              <a:t>buffer partition.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Review: TTL-based Solution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16512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TTL-based </a:t>
            </a:r>
            <a:r>
              <a:rPr lang="en-US" sz="2800" b="1" dirty="0"/>
              <a:t>P</a:t>
            </a:r>
            <a:r>
              <a:rPr lang="en-US" sz="2800" b="1" dirty="0" smtClean="0"/>
              <a:t>acket Buffering</a:t>
            </a:r>
            <a:r>
              <a:rPr lang="en-US" sz="28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Initially, we set </a:t>
            </a:r>
            <a:r>
              <a:rPr lang="en-US" sz="2800" dirty="0" smtClean="0"/>
              <a:t>TTL </a:t>
            </a:r>
            <a:r>
              <a:rPr lang="en-US" sz="2800" dirty="0"/>
              <a:t>values of all </a:t>
            </a:r>
            <a:r>
              <a:rPr lang="en-US" sz="2800" dirty="0" smtClean="0"/>
              <a:t>the packets </a:t>
            </a:r>
            <a:r>
              <a:rPr lang="en-US" sz="2800" dirty="0"/>
              <a:t>to </a:t>
            </a:r>
            <a:r>
              <a:rPr lang="en-US" sz="2800" dirty="0" smtClean="0"/>
              <a:t>ttl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d </a:t>
            </a:r>
            <a:r>
              <a:rPr lang="en-US" sz="2800" dirty="0"/>
              <a:t>at all the source </a:t>
            </a:r>
            <a:r>
              <a:rPr lang="en-US" sz="2800" dirty="0" smtClean="0"/>
              <a:t>servers, where d is the number of hops of the longest path in the network. 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Let </a:t>
            </a:r>
            <a:r>
              <a:rPr lang="en-US" sz="2800" dirty="0" err="1" smtClean="0"/>
              <a:t>ttl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be the TTL value of a packet p at its </a:t>
            </a:r>
            <a:r>
              <a:rPr lang="en-US" sz="2800" dirty="0" err="1" smtClean="0"/>
              <a:t>i-th</a:t>
            </a:r>
            <a:r>
              <a:rPr lang="en-US" sz="2800" dirty="0" smtClean="0"/>
              <a:t> hop (</a:t>
            </a:r>
            <a:r>
              <a:rPr lang="en-US" sz="2800" dirty="0" err="1" smtClean="0"/>
              <a:t>i</a:t>
            </a:r>
            <a:r>
              <a:rPr lang="en-US" sz="2800" dirty="0" smtClean="0"/>
              <a:t> ≥ 0). At every hop, the priority class of any incoming packet p is calculated as </a:t>
            </a:r>
            <a:r>
              <a:rPr lang="en-US" sz="2800" dirty="0" err="1" smtClean="0"/>
              <a:t>λ</a:t>
            </a:r>
            <a:r>
              <a:rPr lang="en-US" sz="2800" baseline="-25000" dirty="0" err="1" smtClean="0"/>
              <a:t>p</a:t>
            </a:r>
            <a:r>
              <a:rPr lang="en-US" sz="2800" dirty="0" smtClean="0"/>
              <a:t> = ttl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− </a:t>
            </a:r>
            <a:r>
              <a:rPr lang="en-US" sz="2800" dirty="0" err="1" smtClean="0"/>
              <a:t>ttl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75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66" y="2066821"/>
            <a:ext cx="4724400" cy="3746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/>
          </a:p>
        </p:txBody>
      </p:sp>
      <p:sp>
        <p:nvSpPr>
          <p:cNvPr id="212" name="标题 1"/>
          <p:cNvSpPr>
            <a:spLocks noGrp="1"/>
          </p:cNvSpPr>
          <p:nvPr>
            <p:ph type="title"/>
          </p:nvPr>
        </p:nvSpPr>
        <p:spPr>
          <a:xfrm>
            <a:off x="192350" y="-4326"/>
            <a:ext cx="1180730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Dedicated Buffer for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ifferent Priorities Is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ecessary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188423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If we do not reserve dedicated buffer for every priority class, there can still be deadlock.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27" y="2299112"/>
            <a:ext cx="3530600" cy="3314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57536" y="5827835"/>
            <a:ext cx="2582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Topology and flows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195924" y="5827834"/>
            <a:ext cx="38001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 cyclic dependency among priority queues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85" y="2553112"/>
            <a:ext cx="3530600" cy="3060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667452" y="5828306"/>
            <a:ext cx="2975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yclic buffer waiting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0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400651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Alternative Buffer Division</a:t>
            </a:r>
            <a:r>
              <a:rPr lang="en-US" sz="2800" b="1" dirty="0"/>
              <a:t>: </a:t>
            </a:r>
            <a:endParaRPr lang="en-US" sz="28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divide </a:t>
            </a:r>
            <a:r>
              <a:rPr lang="en-US" sz="2800" dirty="0"/>
              <a:t>the switch buffer into </a:t>
            </a:r>
            <a:r>
              <a:rPr lang="en-US" sz="2800" dirty="0" smtClean="0"/>
              <a:t>k+1 </a:t>
            </a:r>
            <a:r>
              <a:rPr lang="en-US" sz="2800" dirty="0"/>
              <a:t>partitions. The first </a:t>
            </a:r>
            <a:r>
              <a:rPr lang="en-US" sz="2800" dirty="0" smtClean="0"/>
              <a:t>k </a:t>
            </a:r>
            <a:r>
              <a:rPr lang="en-US" sz="2800" dirty="0"/>
              <a:t>partitions are dedicated for the k priority </a:t>
            </a:r>
            <a:r>
              <a:rPr lang="en-US" sz="2800" dirty="0" smtClean="0"/>
              <a:t>classes. </a:t>
            </a:r>
            <a:r>
              <a:rPr lang="en-US" sz="2800" dirty="0"/>
              <a:t>The </a:t>
            </a:r>
            <a:r>
              <a:rPr lang="en-US" sz="2800" dirty="0" smtClean="0"/>
              <a:t>k+1 </a:t>
            </a:r>
            <a:r>
              <a:rPr lang="en-US" sz="2800" dirty="0"/>
              <a:t>partition is shared by all the priority classes. 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During runtime, a </a:t>
            </a:r>
            <a:r>
              <a:rPr lang="en-US" sz="2800" dirty="0"/>
              <a:t>packet </a:t>
            </a:r>
            <a:r>
              <a:rPr lang="en-US" sz="2800" dirty="0" smtClean="0"/>
              <a:t>of priority </a:t>
            </a:r>
            <a:r>
              <a:rPr lang="en-US" sz="2800" dirty="0"/>
              <a:t>class j</a:t>
            </a:r>
            <a:r>
              <a:rPr lang="en-US" sz="2800" dirty="0" smtClean="0"/>
              <a:t> will always use its dedicated buffer before </a:t>
            </a:r>
            <a:r>
              <a:rPr lang="en-US" sz="2800" dirty="0" smtClean="0"/>
              <a:t>use the </a:t>
            </a:r>
            <a:r>
              <a:rPr lang="en-US" sz="2800" dirty="0" smtClean="0"/>
              <a:t>shared </a:t>
            </a:r>
            <a:r>
              <a:rPr lang="en-US" sz="2800" dirty="0" smtClean="0"/>
              <a:t>buffer.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67452" y="6370286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92350" y="-4326"/>
            <a:ext cx="118073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Review: Alternative Way </a:t>
            </a:r>
            <a:r>
              <a:rPr lang="en-US" altLang="zh-CN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b="1" dirty="0" smtClean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 Do Buffer Division</a:t>
            </a:r>
            <a:endParaRPr lang="zh-CN" altLang="en-US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939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14138</TotalTime>
  <Words>1673</Words>
  <Application>Microsoft Macintosh PowerPoint</Application>
  <PresentationFormat>Widescreen</PresentationFormat>
  <Paragraphs>388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Calibri Light</vt:lpstr>
      <vt:lpstr>Cambria Math</vt:lpstr>
      <vt:lpstr>Courier New</vt:lpstr>
      <vt:lpstr>Times New Roman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Review: Key idea of TTL-base Solution</vt:lpstr>
      <vt:lpstr>Review: Key idea of TTL-base Solution</vt:lpstr>
      <vt:lpstr>PowerPoint Presentation</vt:lpstr>
      <vt:lpstr>PowerPoint Presentation</vt:lpstr>
      <vt:lpstr>Dedicated Buffer for Different Priorities Is Necessary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</cp:lastModifiedBy>
  <cp:revision>3552</cp:revision>
  <dcterms:created xsi:type="dcterms:W3CDTF">2014-12-15T04:35:59Z</dcterms:created>
  <dcterms:modified xsi:type="dcterms:W3CDTF">2016-09-08T03:58:06Z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