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346" r:id="rId4"/>
    <p:sldId id="347" r:id="rId5"/>
    <p:sldId id="344" r:id="rId6"/>
    <p:sldId id="349" r:id="rId7"/>
    <p:sldId id="258" r:id="rId8"/>
    <p:sldId id="348" r:id="rId9"/>
    <p:sldId id="263" r:id="rId10"/>
    <p:sldId id="264" r:id="rId11"/>
    <p:sldId id="312" r:id="rId12"/>
    <p:sldId id="311" r:id="rId13"/>
    <p:sldId id="267" r:id="rId14"/>
    <p:sldId id="269" r:id="rId15"/>
    <p:sldId id="313" r:id="rId16"/>
    <p:sldId id="319" r:id="rId17"/>
    <p:sldId id="320" r:id="rId18"/>
    <p:sldId id="321" r:id="rId19"/>
    <p:sldId id="350" r:id="rId20"/>
    <p:sldId id="317" r:id="rId21"/>
    <p:sldId id="318" r:id="rId22"/>
    <p:sldId id="322" r:id="rId23"/>
    <p:sldId id="323" r:id="rId24"/>
    <p:sldId id="324" r:id="rId25"/>
    <p:sldId id="299" r:id="rId26"/>
    <p:sldId id="300" r:id="rId27"/>
    <p:sldId id="336" r:id="rId28"/>
    <p:sldId id="337" r:id="rId29"/>
    <p:sldId id="338" r:id="rId30"/>
    <p:sldId id="339" r:id="rId31"/>
    <p:sldId id="340" r:id="rId32"/>
    <p:sldId id="306" r:id="rId33"/>
    <p:sldId id="341" r:id="rId34"/>
    <p:sldId id="342" r:id="rId35"/>
    <p:sldId id="304" r:id="rId36"/>
    <p:sldId id="305" r:id="rId37"/>
    <p:sldId id="362" r:id="rId38"/>
    <p:sldId id="309" r:id="rId39"/>
    <p:sldId id="315" r:id="rId40"/>
    <p:sldId id="314" r:id="rId41"/>
    <p:sldId id="345" r:id="rId42"/>
    <p:sldId id="351" r:id="rId43"/>
    <p:sldId id="352" r:id="rId44"/>
    <p:sldId id="353" r:id="rId45"/>
    <p:sldId id="354" r:id="rId46"/>
    <p:sldId id="355" r:id="rId47"/>
    <p:sldId id="356" r:id="rId48"/>
    <p:sldId id="357" r:id="rId49"/>
    <p:sldId id="358" r:id="rId50"/>
    <p:sldId id="359" r:id="rId51"/>
    <p:sldId id="360" r:id="rId52"/>
    <p:sldId id="361"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27" autoAdjust="0"/>
    <p:restoredTop sz="70089" autoAdjust="0"/>
  </p:normalViewPr>
  <p:slideViewPr>
    <p:cSldViewPr>
      <p:cViewPr>
        <p:scale>
          <a:sx n="70" d="100"/>
          <a:sy n="70" d="100"/>
        </p:scale>
        <p:origin x="2656" y="0"/>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06EAA3-1CD8-4DCD-ADD7-EC3A17248830}" type="datetimeFigureOut">
              <a:rPr lang="zh-CN" altLang="en-US" smtClean="0"/>
              <a:t>16/4/12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8406A2-B162-4311-996B-2C71797DB55A}" type="slidenum">
              <a:rPr lang="zh-CN" altLang="en-US" smtClean="0"/>
              <a:t>‹#›</a:t>
            </a:fld>
            <a:endParaRPr lang="zh-CN" altLang="en-US"/>
          </a:p>
        </p:txBody>
      </p:sp>
    </p:spTree>
    <p:extLst>
      <p:ext uri="{BB962C8B-B14F-4D97-AF65-F5344CB8AC3E}">
        <p14:creationId xmlns:p14="http://schemas.microsoft.com/office/powerpoint/2010/main" val="4135811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 I am </a:t>
            </a:r>
            <a:r>
              <a:rPr lang="en-US" dirty="0" err="1" smtClean="0"/>
              <a:t>Shuihai</a:t>
            </a:r>
            <a:r>
              <a:rPr lang="en-US" dirty="0" smtClean="0"/>
              <a:t> Hu</a:t>
            </a:r>
            <a:r>
              <a:rPr lang="en-US" baseline="0" dirty="0" smtClean="0"/>
              <a:t> </a:t>
            </a:r>
            <a:r>
              <a:rPr lang="en-US" dirty="0" smtClean="0"/>
              <a:t>from Hong Kong University of Science</a:t>
            </a:r>
            <a:r>
              <a:rPr lang="en-US" baseline="0" dirty="0" smtClean="0"/>
              <a:t> and Technology. Today, I am going to talk about our work: Providing Bandwidth Guarantees, Work Conservation and Low Latency Simultaneously in the Cloud. This is a joint work with </a:t>
            </a:r>
            <a:r>
              <a:rPr lang="en-US" sz="1200" dirty="0" smtClean="0"/>
              <a:t>Wei Bai</a:t>
            </a:r>
            <a:r>
              <a:rPr lang="en-US" sz="1200" baseline="0" dirty="0" smtClean="0"/>
              <a:t> and</a:t>
            </a:r>
            <a:r>
              <a:rPr lang="en-US" baseline="0" dirty="0" smtClean="0"/>
              <a:t> Prof. Kai Chen from SING group, Hong Kong University of Science and Technology, Prof. Chen Tian from Nanjing University, Dr. </a:t>
            </a:r>
            <a:r>
              <a:rPr lang="en-US" altLang="zh-CN" sz="1200" dirty="0" smtClean="0"/>
              <a:t>Ying Zhang</a:t>
            </a:r>
            <a:r>
              <a:rPr lang="en-US" baseline="0" dirty="0" smtClean="0"/>
              <a:t> from </a:t>
            </a:r>
            <a:r>
              <a:rPr lang="en-US" altLang="zh-CN" sz="1200" dirty="0" smtClean="0"/>
              <a:t>HP Labs</a:t>
            </a:r>
            <a:r>
              <a:rPr lang="en-US" baseline="0" dirty="0" smtClean="0"/>
              <a:t> and Dr. </a:t>
            </a:r>
            <a:r>
              <a:rPr lang="en-US" altLang="zh-CN" sz="1200" dirty="0" err="1" smtClean="0"/>
              <a:t>Haitao</a:t>
            </a:r>
            <a:r>
              <a:rPr lang="en-US" altLang="zh-CN" sz="1200" dirty="0" smtClean="0"/>
              <a:t> Wu</a:t>
            </a:r>
            <a:r>
              <a:rPr lang="en-US" baseline="0" dirty="0" smtClean="0"/>
              <a:t> from </a:t>
            </a:r>
            <a:r>
              <a:rPr lang="en-US" altLang="zh-CN" sz="1200" dirty="0" smtClean="0"/>
              <a:t>Microsoft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026EA2B-EFC1-4DB2-A297-B21C4C7A67B1}" type="slidenum">
              <a:rPr lang="en-US" smtClean="0"/>
              <a:pPr/>
              <a:t>1</a:t>
            </a:fld>
            <a:endParaRPr lang="en-US"/>
          </a:p>
        </p:txBody>
      </p:sp>
    </p:spTree>
    <p:extLst>
      <p:ext uri="{BB962C8B-B14F-4D97-AF65-F5344CB8AC3E}">
        <p14:creationId xmlns:p14="http://schemas.microsoft.com/office/powerpoint/2010/main" val="1855574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first design goal is to </a:t>
            </a:r>
            <a:r>
              <a:rPr lang="en-US" altLang="zh-CN" sz="3200" dirty="0" smtClean="0"/>
              <a:t>eliminate the tradeoff between bandwidth guarantee and work conservation</a:t>
            </a:r>
            <a:r>
              <a:rPr lang="en-US" altLang="zh-CN" dirty="0" smtClean="0"/>
              <a:t>. [click]</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10</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second design goal is to </a:t>
            </a:r>
            <a:r>
              <a:rPr lang="en-US" altLang="zh-CN" sz="3200" dirty="0" smtClean="0"/>
              <a:t>eliminate the tradeoff between </a:t>
            </a:r>
            <a:r>
              <a:rPr lang="en-US" altLang="zh-CN" sz="3200" dirty="0" smtClean="0">
                <a:cs typeface="Times New Roman" panose="02020603050405020304" pitchFamily="18" charset="0"/>
              </a:rPr>
              <a:t>work conservation</a:t>
            </a:r>
            <a:r>
              <a:rPr lang="en-US" altLang="zh-CN" sz="3200" dirty="0" smtClean="0"/>
              <a:t> and low latency</a:t>
            </a:r>
            <a:r>
              <a:rPr lang="en-US" altLang="zh-CN" dirty="0" smtClean="0"/>
              <a:t>. [click]</a:t>
            </a:r>
            <a:endParaRPr lang="zh-CN" altLang="en-US" sz="1200" dirty="0" smtClean="0"/>
          </a:p>
        </p:txBody>
      </p:sp>
      <p:sp>
        <p:nvSpPr>
          <p:cNvPr id="4" name="灯片编号占位符 3"/>
          <p:cNvSpPr>
            <a:spLocks noGrp="1"/>
          </p:cNvSpPr>
          <p:nvPr>
            <p:ph type="sldNum" sz="quarter" idx="10"/>
          </p:nvPr>
        </p:nvSpPr>
        <p:spPr/>
        <p:txBody>
          <a:bodyPr/>
          <a:lstStyle/>
          <a:p>
            <a:fld id="{B3ECE79B-8B33-426A-AE47-81CAECE75146}" type="slidenum">
              <a:rPr lang="zh-CN" altLang="en-US" smtClean="0"/>
              <a:t>11</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third design goal is readily-deployable.</a:t>
            </a:r>
            <a:r>
              <a:rPr lang="en-US" altLang="zh-CN" baseline="0" dirty="0" smtClean="0"/>
              <a:t> Our solution should </a:t>
            </a:r>
            <a:r>
              <a:rPr lang="en-US" altLang="zh-CN" sz="3200" baseline="0" dirty="0" smtClean="0"/>
              <a:t>w</a:t>
            </a:r>
            <a:r>
              <a:rPr lang="en-US" altLang="zh-CN" sz="3200" dirty="0" smtClean="0"/>
              <a:t>ork with existing commodity switches and  be compatible with legacy network stacks.</a:t>
            </a:r>
            <a:r>
              <a:rPr lang="en-US" altLang="zh-CN" sz="3200" baseline="0" dirty="0" smtClean="0"/>
              <a:t> </a:t>
            </a:r>
            <a:r>
              <a:rPr lang="en-US" altLang="zh-CN" baseline="0" dirty="0" smtClean="0"/>
              <a:t>[click]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12</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 we</a:t>
            </a:r>
            <a:r>
              <a:rPr lang="en-US" altLang="zh-CN" baseline="0" dirty="0" smtClean="0"/>
              <a:t> give our answer to this question, that is Trinity. [click]</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13</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we talk</a:t>
            </a:r>
            <a:r>
              <a:rPr lang="en-US" altLang="zh-CN" baseline="0" dirty="0" smtClean="0"/>
              <a:t> about the design of </a:t>
            </a:r>
            <a:r>
              <a:rPr lang="en-US" altLang="zh-CN" sz="1200" b="0" dirty="0" smtClean="0">
                <a:solidFill>
                  <a:srgbClr val="0000CC"/>
                </a:solidFill>
                <a:ea typeface="+mn-ea"/>
                <a:cs typeface="Times New Roman" panose="02020603050405020304" pitchFamily="18" charset="0"/>
              </a:rPr>
              <a:t>Trinity.</a:t>
            </a:r>
            <a:r>
              <a:rPr lang="en-US" altLang="zh-CN" baseline="0" dirty="0" smtClean="0"/>
              <a:t> [click]</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14</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the core, Trinity is an </a:t>
            </a:r>
            <a:r>
              <a:rPr lang="en-US" altLang="zh-CN" b="0" dirty="0" smtClean="0">
                <a:solidFill>
                  <a:srgbClr val="7030A0"/>
                </a:solidFill>
              </a:rPr>
              <a:t>in-network isolation </a:t>
            </a:r>
            <a:r>
              <a:rPr lang="en-US" altLang="zh-CN" dirty="0" smtClean="0"/>
              <a:t>solution.</a:t>
            </a:r>
            <a:r>
              <a:rPr lang="en-US" altLang="zh-CN" baseline="0" dirty="0" smtClean="0"/>
              <a:t> </a:t>
            </a:r>
            <a:r>
              <a:rPr lang="en-US" altLang="zh-CN" dirty="0" smtClean="0"/>
              <a:t>It leverages a combination of end-host coloring and in-network prioritizing to distinct bandwidth guarantee traffic from work conservation traffic in the network</a:t>
            </a:r>
            <a:r>
              <a:rPr lang="en-US" altLang="zh-CN" baseline="0" dirty="0" smtClean="0"/>
              <a:t>.[click]</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15</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At the sender side, sender module will d</a:t>
            </a:r>
            <a:r>
              <a:rPr lang="en-US" altLang="zh-CN" dirty="0" smtClean="0"/>
              <a:t>ifferentiate </a:t>
            </a:r>
            <a:r>
              <a:rPr lang="en-US" dirty="0" smtClean="0"/>
              <a:t>traffic of bandwidth guarantees from that of work conservation with two colors. If a packet is colored as green, it</a:t>
            </a:r>
            <a:r>
              <a:rPr lang="en-US" baseline="0" dirty="0" smtClean="0"/>
              <a:t> belongs to bandwidth guarantee traffic. If a packet is colored as red, </a:t>
            </a:r>
            <a:r>
              <a:rPr lang="en-US" dirty="0" smtClean="0"/>
              <a:t> it belongs</a:t>
            </a:r>
            <a:r>
              <a:rPr lang="en-US" baseline="0" dirty="0" smtClean="0"/>
              <a:t> to work conservation traffic.</a:t>
            </a:r>
            <a:r>
              <a:rPr lang="en-US" altLang="zh-CN" baseline="0" dirty="0" smtClean="0"/>
              <a:t>[click]</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16</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 the network, based on the colors</a:t>
            </a:r>
            <a:r>
              <a:rPr lang="en-US" altLang="zh-CN" baseline="0" dirty="0" smtClean="0"/>
              <a:t> of packets, </a:t>
            </a:r>
            <a:r>
              <a:rPr lang="en-US" altLang="zh-CN" dirty="0" smtClean="0"/>
              <a:t>each</a:t>
            </a:r>
            <a:r>
              <a:rPr lang="en-US" altLang="zh-CN" baseline="0" dirty="0" smtClean="0"/>
              <a:t> switch port will e</a:t>
            </a:r>
            <a:r>
              <a:rPr lang="en-US" dirty="0" smtClean="0"/>
              <a:t>nforce strict priority queueing with two priority queues to decouple bandwidth guarantee traffic from work</a:t>
            </a:r>
            <a:r>
              <a:rPr lang="en-US" baseline="0" dirty="0" smtClean="0"/>
              <a:t>-</a:t>
            </a:r>
            <a:r>
              <a:rPr lang="en-US" dirty="0" smtClean="0"/>
              <a:t>conservation traffic.</a:t>
            </a:r>
            <a:r>
              <a:rPr lang="en-US" baseline="0" dirty="0" smtClean="0"/>
              <a:t> Basically, green packets will enter the high priority queue for bandwidth guarantee while red packets will enter the low priority queue to achieve work conservation.</a:t>
            </a:r>
            <a:r>
              <a:rPr lang="en-US" altLang="zh-CN" baseline="0" dirty="0" smtClean="0"/>
              <a:t>[click]</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17</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At the receiver side, receiver</a:t>
            </a:r>
            <a:r>
              <a:rPr lang="zh-CN" altLang="en-US" baseline="0" dirty="0" smtClean="0"/>
              <a:t> </a:t>
            </a:r>
            <a:r>
              <a:rPr lang="en-US" altLang="zh-CN" baseline="0" dirty="0" smtClean="0"/>
              <a:t>module will s</a:t>
            </a:r>
            <a:r>
              <a:rPr lang="en-US" altLang="zh-CN" dirty="0" smtClean="0"/>
              <a:t>end congestion feedback to senders and handle possible packet-reordering</a:t>
            </a:r>
            <a:r>
              <a:rPr lang="en-US" altLang="zh-CN" baseline="0" dirty="0" smtClean="0"/>
              <a:t> problem. [click]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18</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With in-network isolation, low latency for short flows can be easily achieved.</a:t>
            </a:r>
            <a:r>
              <a:rPr lang="en-US" altLang="zh-CN" baseline="0" dirty="0" smtClean="0"/>
              <a:t> [click] At the sender module, we set</a:t>
            </a:r>
            <a:r>
              <a:rPr lang="en-US" dirty="0" smtClean="0"/>
              <a:t> a threshold to identify short flows.</a:t>
            </a:r>
            <a:r>
              <a:rPr lang="en-US" baseline="0" dirty="0" smtClean="0"/>
              <a:t> [click] Then a</a:t>
            </a:r>
            <a:r>
              <a:rPr lang="en-US" altLang="zh-CN" dirty="0" smtClean="0"/>
              <a:t>ccording to this threshold, sender module </a:t>
            </a:r>
            <a:r>
              <a:rPr lang="en-US" altLang="zh-CN" dirty="0" smtClean="0">
                <a:solidFill>
                  <a:srgbClr val="7030A0"/>
                </a:solidFill>
              </a:rPr>
              <a:t>colors</a:t>
            </a:r>
            <a:r>
              <a:rPr lang="en-US" altLang="zh-CN" dirty="0" smtClean="0"/>
              <a:t> </a:t>
            </a:r>
            <a:r>
              <a:rPr lang="en-US" dirty="0" smtClean="0"/>
              <a:t>the </a:t>
            </a:r>
            <a:r>
              <a:rPr lang="en-US" dirty="0" smtClean="0">
                <a:solidFill>
                  <a:srgbClr val="7030A0"/>
                </a:solidFill>
              </a:rPr>
              <a:t>first few packets </a:t>
            </a:r>
            <a:r>
              <a:rPr lang="en-US" dirty="0" smtClean="0"/>
              <a:t>of </a:t>
            </a:r>
            <a:r>
              <a:rPr lang="en-US" dirty="0" smtClean="0">
                <a:solidFill>
                  <a:srgbClr val="7030A0"/>
                </a:solidFill>
              </a:rPr>
              <a:t>every new flow</a:t>
            </a:r>
            <a:r>
              <a:rPr lang="en-US" dirty="0" smtClean="0"/>
              <a:t> as </a:t>
            </a:r>
            <a:r>
              <a:rPr lang="en-US" dirty="0" smtClean="0">
                <a:solidFill>
                  <a:srgbClr val="7030A0"/>
                </a:solidFill>
              </a:rPr>
              <a:t>green </a:t>
            </a:r>
            <a:r>
              <a:rPr lang="en-US" dirty="0" smtClean="0"/>
              <a:t>to assign high priority to packets of short flows.</a:t>
            </a:r>
            <a:r>
              <a:rPr lang="en-US" baseline="0" dirty="0" smtClean="0"/>
              <a:t> As all the green packets will enter the high priority queues and experience little queueing delay in the network, low latency for short flows can be achieved. [click] As for the value setting of </a:t>
            </a:r>
            <a:r>
              <a:rPr lang="en-US" sz="1200" b="0" i="0" u="none" strike="noStrike" kern="1200" baseline="0" dirty="0" smtClean="0">
                <a:solidFill>
                  <a:schemeClr val="tx1"/>
                </a:solidFill>
                <a:latin typeface="+mn-lt"/>
                <a:ea typeface="+mn-ea"/>
                <a:cs typeface="+mn-cs"/>
              </a:rPr>
              <a:t>this threshold, it can be set as a few or tens of KBs, a typical size of short flows for latency sensitive applications. We can also leverage some advanced </a:t>
            </a:r>
            <a:r>
              <a:rPr lang="en-US" sz="1200" b="0" i="0" u="none" strike="noStrike" kern="1200" baseline="0" dirty="0" err="1" smtClean="0">
                <a:solidFill>
                  <a:schemeClr val="tx1"/>
                </a:solidFill>
                <a:latin typeface="+mn-lt"/>
                <a:ea typeface="+mn-ea"/>
                <a:cs typeface="+mn-cs"/>
              </a:rPr>
              <a:t>thresholding</a:t>
            </a:r>
            <a:r>
              <a:rPr lang="en-US" sz="1200" b="0" i="0" u="none" strike="noStrike" kern="1200" baseline="0" dirty="0" smtClean="0">
                <a:solidFill>
                  <a:schemeClr val="tx1"/>
                </a:solidFill>
                <a:latin typeface="+mn-lt"/>
                <a:ea typeface="+mn-ea"/>
                <a:cs typeface="+mn-cs"/>
              </a:rPr>
              <a:t> schemes to dynamically adjust this threshold, like the one proposed in PIAS which is published in NSDI 2015.</a:t>
            </a:r>
            <a:r>
              <a:rPr lang="en-US" baseline="0" dirty="0" smtClean="0"/>
              <a:t>  [click] </a:t>
            </a:r>
          </a:p>
        </p:txBody>
      </p:sp>
      <p:sp>
        <p:nvSpPr>
          <p:cNvPr id="4" name="灯片编号占位符 3"/>
          <p:cNvSpPr>
            <a:spLocks noGrp="1"/>
          </p:cNvSpPr>
          <p:nvPr>
            <p:ph type="sldNum" sz="quarter" idx="10"/>
          </p:nvPr>
        </p:nvSpPr>
        <p:spPr/>
        <p:txBody>
          <a:bodyPr/>
          <a:lstStyle/>
          <a:p>
            <a:fld id="{B3ECE79B-8B33-426A-AE47-81CAECE75146}" type="slidenum">
              <a:rPr lang="zh-CN" altLang="en-US" smtClean="0"/>
              <a:t>19</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First of all, I</a:t>
            </a:r>
            <a:r>
              <a:rPr lang="en-US" altLang="zh-CN" baseline="0" dirty="0" smtClean="0"/>
              <a:t> want to introduce the background of this work. </a:t>
            </a:r>
            <a:r>
              <a:rPr lang="en-US" altLang="zh-CN" dirty="0" smtClean="0"/>
              <a:t>The</a:t>
            </a:r>
            <a:r>
              <a:rPr lang="en-US" altLang="zh-CN" baseline="0" dirty="0" smtClean="0"/>
              <a:t> context of this work is pubic cloud. As we all know, cloud computing is becoming more and more popular in recent years, and it has been a trend for customers to migrate their applications to the cloud. </a:t>
            </a:r>
            <a:r>
              <a:rPr lang="en-US" altLang="zh-CN" dirty="0" smtClean="0">
                <a:cs typeface="Times New Roman" panose="02020603050405020304" pitchFamily="18" charset="0"/>
              </a:rPr>
              <a:t>Today’s public cloud is shared by multiple tenants running various applications,</a:t>
            </a:r>
            <a:r>
              <a:rPr lang="en-US" altLang="zh-CN" baseline="0" dirty="0" smtClean="0">
                <a:cs typeface="Times New Roman" panose="02020603050405020304" pitchFamily="18" charset="0"/>
              </a:rPr>
              <a:t> </a:t>
            </a:r>
            <a:r>
              <a:rPr lang="en-US" altLang="zh-CN" baseline="0" dirty="0" smtClean="0"/>
              <a:t>such as Web search, high performance computing and database. Among these applications, some are </a:t>
            </a:r>
            <a:r>
              <a:rPr lang="en-US" dirty="0" smtClean="0"/>
              <a:t>throughput-intensive, and can</a:t>
            </a:r>
            <a:r>
              <a:rPr lang="en-US" baseline="0" dirty="0" smtClean="0"/>
              <a:t> benefit from</a:t>
            </a:r>
            <a:r>
              <a:rPr lang="en-US" dirty="0" smtClean="0"/>
              <a:t> predictable</a:t>
            </a:r>
            <a:r>
              <a:rPr lang="en-US" baseline="0" dirty="0" smtClean="0"/>
              <a:t> network bandwidth</a:t>
            </a:r>
            <a:r>
              <a:rPr lang="en-US" dirty="0" smtClean="0"/>
              <a:t>; some</a:t>
            </a:r>
            <a:r>
              <a:rPr lang="en-US" baseline="0" dirty="0" smtClean="0"/>
              <a:t> are </a:t>
            </a:r>
            <a:r>
              <a:rPr lang="en-US" dirty="0" smtClean="0"/>
              <a:t>latency-sensitive, and </a:t>
            </a:r>
            <a:r>
              <a:rPr lang="en-US" altLang="zh-CN" baseline="0" dirty="0" smtClean="0"/>
              <a:t>desire low network latency for short messages.</a:t>
            </a:r>
          </a:p>
          <a:p>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2</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 the next, we use</a:t>
            </a:r>
            <a:r>
              <a:rPr lang="en-US" altLang="zh-CN" baseline="0" dirty="0" smtClean="0"/>
              <a:t> </a:t>
            </a:r>
            <a:r>
              <a:rPr lang="en-US" altLang="zh-CN" dirty="0" smtClean="0"/>
              <a:t>simple</a:t>
            </a:r>
            <a:r>
              <a:rPr lang="en-US" altLang="zh-CN" baseline="0" dirty="0" smtClean="0"/>
              <a:t> examples to illustrate how Trinity works. The first example is to show how trinity eliminates the tradeoff between bandwidth guarantee and work conservation with in-network isolation. As we can see in the slide, both VM1 and VM3 have some packets to be sent to VM2 and VM4, respectively. </a:t>
            </a:r>
            <a:r>
              <a:rPr lang="en-US" altLang="zh-CN" dirty="0" smtClean="0"/>
              <a:t>[click]</a:t>
            </a:r>
            <a:r>
              <a:rPr lang="en-US" altLang="zh-CN" baseline="0" dirty="0" smtClean="0"/>
              <a:t> The traffic demand of VM1 to VM2 is larger than the </a:t>
            </a:r>
            <a:r>
              <a:rPr lang="en-US" altLang="zh-CN" dirty="0" smtClean="0"/>
              <a:t>bandwidth guarantee,</a:t>
            </a:r>
            <a:r>
              <a:rPr lang="en-US" altLang="zh-CN" baseline="0" dirty="0" smtClean="0"/>
              <a:t> so </a:t>
            </a:r>
            <a:r>
              <a:rPr lang="en-US" altLang="zh-CN" dirty="0" smtClean="0"/>
              <a:t>part of the packets will be colored as red. In contrast, all the</a:t>
            </a:r>
            <a:r>
              <a:rPr lang="en-US" altLang="zh-CN" baseline="0" dirty="0" smtClean="0"/>
              <a:t> packets of VM3 to VM4 will be colored as green as the </a:t>
            </a:r>
            <a:r>
              <a:rPr lang="en-US" altLang="zh-CN" dirty="0" smtClean="0"/>
              <a:t>demand is smaller than the bandwidth guarantee. [click]</a:t>
            </a:r>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20</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In the network, [click] green packets will enter the high priority queue [click] while red packets will enter the low priority queue. [click] Packets in the high priority queue will always be served first so bandwidth guarantee can be provided no matter how much work conservation traffic are there in the low priority queue. [click] packets in the low priority queue </a:t>
            </a:r>
            <a:r>
              <a:rPr lang="en-US" altLang="zh-CN" dirty="0" smtClean="0"/>
              <a:t>can utilize the spare bandwidth when the high priority queue is empty.</a:t>
            </a:r>
            <a:r>
              <a:rPr lang="en-US" altLang="zh-CN" baseline="0" dirty="0" smtClean="0"/>
              <a:t> So work conservation can also be achieved. As we can see, in-network isolation with two priority queues eliminates the tradeoff between providing bandwidth guarantee and achieving work conservation[click]</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21</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 second example is to show how trinity provides low latency for short flows. As shown in the slide, flow 1 is a long flow while flow 2 is a short flow. </a:t>
            </a:r>
            <a:r>
              <a:rPr lang="en-US" altLang="zh-CN" baseline="0" dirty="0" smtClean="0"/>
              <a:t>[click]  according to the threshold, first few packets of both flows are guaranteed to be colored as green. [click]</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22</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Then in the network, [click] packets of flow 2 will enter </a:t>
            </a:r>
            <a:r>
              <a:rPr lang="en-US" altLang="zh-CN" dirty="0" smtClean="0"/>
              <a:t>high priority queue [click]</a:t>
            </a:r>
            <a:r>
              <a:rPr lang="en-US" altLang="zh-CN" baseline="0" dirty="0" smtClean="0"/>
              <a:t> </a:t>
            </a:r>
            <a:r>
              <a:rPr lang="en-US" altLang="zh-CN" dirty="0" smtClean="0"/>
              <a:t>and experience little queueing delay in the network before it</a:t>
            </a:r>
            <a:r>
              <a:rPr lang="en-US" altLang="zh-CN" baseline="0" dirty="0" smtClean="0"/>
              <a:t> is received by the receiver module. Hence low latency for short flow is achieved. [click]</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23</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While</a:t>
            </a:r>
            <a:r>
              <a:rPr lang="en-US" sz="1200" kern="1200" baseline="0" dirty="0" smtClean="0">
                <a:solidFill>
                  <a:schemeClr val="tx1"/>
                </a:solidFill>
                <a:effectLst/>
                <a:latin typeface="+mn-lt"/>
                <a:ea typeface="+mn-ea"/>
                <a:cs typeface="+mn-cs"/>
              </a:rPr>
              <a:t> the high-level idea</a:t>
            </a:r>
            <a:r>
              <a:rPr lang="en-US" sz="1200" kern="1200" dirty="0" smtClean="0">
                <a:solidFill>
                  <a:schemeClr val="tx1"/>
                </a:solidFill>
                <a:effectLst/>
                <a:latin typeface="+mn-lt"/>
                <a:ea typeface="+mn-ea"/>
                <a:cs typeface="+mn-cs"/>
              </a:rPr>
              <a:t> is conceptually simple, there are still a few concrete design</a:t>
            </a:r>
            <a:r>
              <a:rPr lang="en-US" sz="1200" kern="1200" baseline="0" dirty="0" smtClean="0">
                <a:solidFill>
                  <a:schemeClr val="tx1"/>
                </a:solidFill>
                <a:effectLst/>
                <a:latin typeface="+mn-lt"/>
                <a:ea typeface="+mn-ea"/>
                <a:cs typeface="+mn-cs"/>
              </a:rPr>
              <a:t> issues </a:t>
            </a:r>
            <a:r>
              <a:rPr lang="en-US" sz="1200" kern="1200" dirty="0" smtClean="0">
                <a:solidFill>
                  <a:schemeClr val="tx1"/>
                </a:solidFill>
                <a:effectLst/>
                <a:latin typeface="+mn-lt"/>
                <a:ea typeface="+mn-ea"/>
                <a:cs typeface="+mn-cs"/>
              </a:rPr>
              <a:t>we need to handle. </a:t>
            </a:r>
            <a:r>
              <a:rPr lang="en-US" altLang="zh-CN" baseline="0" dirty="0" smtClean="0"/>
              <a:t>[click]</a:t>
            </a:r>
            <a:r>
              <a:rPr lang="zh-CN" altLang="en-US" baseline="0" dirty="0" smtClean="0"/>
              <a:t> </a:t>
            </a:r>
            <a:r>
              <a:rPr lang="en-US" sz="1200" kern="1200" dirty="0" smtClean="0">
                <a:solidFill>
                  <a:schemeClr val="tx1"/>
                </a:solidFill>
                <a:effectLst/>
                <a:latin typeface="+mn-lt"/>
                <a:ea typeface="+mn-ea"/>
                <a:cs typeface="+mn-cs"/>
              </a:rPr>
              <a:t>The first issue </a:t>
            </a:r>
            <a:r>
              <a:rPr lang="en-US" sz="1200" kern="1200" baseline="0" dirty="0" smtClean="0">
                <a:solidFill>
                  <a:schemeClr val="tx1"/>
                </a:solidFill>
                <a:effectLst/>
                <a:latin typeface="+mn-lt"/>
                <a:ea typeface="+mn-ea"/>
                <a:cs typeface="+mn-cs"/>
              </a:rPr>
              <a:t>is </a:t>
            </a:r>
            <a:r>
              <a:rPr lang="en-US" sz="1200" dirty="0" smtClean="0"/>
              <a:t>how to do efficient rate control for good work-conservation? [click] Our solution is</a:t>
            </a:r>
            <a:r>
              <a:rPr lang="en-US" sz="1200" baseline="0" dirty="0" smtClean="0"/>
              <a:t> to </a:t>
            </a:r>
            <a:r>
              <a:rPr lang="en-US" sz="1200" dirty="0" smtClean="0"/>
              <a:t>Adopt ECN marking in network to assist rate control. </a:t>
            </a:r>
            <a:r>
              <a:rPr lang="en-US" altLang="zh-CN" baseline="0" dirty="0" smtClean="0"/>
              <a:t>[click]</a:t>
            </a:r>
            <a:r>
              <a:rPr lang="zh-CN" altLang="en-US" baseline="0" dirty="0" smtClean="0"/>
              <a:t> </a:t>
            </a:r>
            <a:r>
              <a:rPr lang="en-US" sz="1200" kern="1200" dirty="0" smtClean="0">
                <a:solidFill>
                  <a:schemeClr val="tx1"/>
                </a:solidFill>
                <a:effectLst/>
                <a:latin typeface="+mn-lt"/>
                <a:ea typeface="+mn-ea"/>
                <a:cs typeface="+mn-cs"/>
              </a:rPr>
              <a:t>The second issue </a:t>
            </a:r>
            <a:r>
              <a:rPr lang="en-US" sz="1200" kern="1200" baseline="0" dirty="0" smtClean="0">
                <a:solidFill>
                  <a:schemeClr val="tx1"/>
                </a:solidFill>
                <a:effectLst/>
                <a:latin typeface="+mn-lt"/>
                <a:ea typeface="+mn-ea"/>
                <a:cs typeface="+mn-cs"/>
              </a:rPr>
              <a:t>is </a:t>
            </a:r>
            <a:r>
              <a:rPr lang="en-US" sz="1200" dirty="0" smtClean="0"/>
              <a:t>how to handle packet trapping problem? [click] Our solution is</a:t>
            </a:r>
            <a:r>
              <a:rPr lang="en-US" sz="1200" baseline="0" dirty="0" smtClean="0"/>
              <a:t> to let t</a:t>
            </a:r>
            <a:r>
              <a:rPr lang="en-US" sz="1200" dirty="0" smtClean="0"/>
              <a:t>he receivers detect the possible packet trapping problems and notify the senders.</a:t>
            </a:r>
            <a:r>
              <a:rPr lang="en-US" altLang="zh-CN" baseline="0" dirty="0" smtClean="0"/>
              <a:t>[click] </a:t>
            </a:r>
            <a:r>
              <a:rPr lang="en-US" sz="1200" kern="1200" dirty="0" smtClean="0">
                <a:solidFill>
                  <a:schemeClr val="tx1"/>
                </a:solidFill>
                <a:effectLst/>
                <a:latin typeface="+mn-lt"/>
                <a:ea typeface="+mn-ea"/>
                <a:cs typeface="+mn-cs"/>
              </a:rPr>
              <a:t>The third issue </a:t>
            </a:r>
            <a:r>
              <a:rPr lang="en-US" sz="1200" kern="1200" baseline="0" dirty="0" smtClean="0">
                <a:solidFill>
                  <a:schemeClr val="tx1"/>
                </a:solidFill>
                <a:effectLst/>
                <a:latin typeface="+mn-lt"/>
                <a:ea typeface="+mn-ea"/>
                <a:cs typeface="+mn-cs"/>
              </a:rPr>
              <a:t>is </a:t>
            </a:r>
            <a:r>
              <a:rPr lang="en-US" sz="1200" dirty="0" smtClean="0"/>
              <a:t>how to handle packet re-ordering problem? [click] Our solution is</a:t>
            </a:r>
            <a:r>
              <a:rPr lang="en-US" sz="1200" baseline="0" dirty="0" smtClean="0"/>
              <a:t> to </a:t>
            </a:r>
            <a:r>
              <a:rPr lang="en-US" sz="1200" dirty="0" smtClean="0"/>
              <a:t>introduce a color transition delay at the sender, and adopt a re-sequencing buffer at the receiver. </a:t>
            </a:r>
            <a:r>
              <a:rPr lang="en-US" altLang="zh-CN" baseline="0" dirty="0" smtClean="0"/>
              <a:t>[click]</a:t>
            </a:r>
            <a:r>
              <a:rPr lang="en-US" sz="1200" baseline="0" dirty="0" smtClean="0"/>
              <a:t>, Due to time constraints, please refer to our paper f</a:t>
            </a:r>
            <a:r>
              <a:rPr lang="en-US" sz="1200" dirty="0" smtClean="0"/>
              <a:t>or details</a:t>
            </a:r>
            <a:r>
              <a:rPr lang="en-US" sz="1200" baseline="0" dirty="0" smtClean="0"/>
              <a:t> of these solutions.</a:t>
            </a:r>
            <a:r>
              <a:rPr lang="en-US" altLang="zh-CN" baseline="0" dirty="0" smtClean="0"/>
              <a:t>[click] </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24</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Now,</a:t>
            </a:r>
            <a:r>
              <a:rPr lang="en-US" altLang="zh-CN" baseline="0" dirty="0" smtClean="0"/>
              <a:t> we come to the </a:t>
            </a:r>
            <a:r>
              <a:rPr lang="en-US" altLang="zh-CN" baseline="0" dirty="0" err="1" smtClean="0"/>
              <a:t>testbed</a:t>
            </a:r>
            <a:r>
              <a:rPr lang="en-US" altLang="zh-CN" baseline="0" dirty="0" smtClean="0"/>
              <a:t> experiments. [click] We have already implemented a Trinity prototype. It is open source. You can download it from this website. In our implementation, the packet coloring module works as a Linux kernel module, which can be installed and removed during the running time of the operating system. [click] We use 16 servers and 2 Gigabit switches for our evaluation. [click] In our evaluation, we compare Trinity with three other schemes, including </a:t>
            </a:r>
            <a:r>
              <a:rPr lang="en-US" dirty="0" smtClean="0"/>
              <a:t>No Protection,</a:t>
            </a:r>
            <a:r>
              <a:rPr lang="en-US" baseline="0" dirty="0" smtClean="0"/>
              <a:t> </a:t>
            </a:r>
            <a:r>
              <a:rPr lang="en-US" dirty="0" smtClean="0"/>
              <a:t>Static Reservation</a:t>
            </a:r>
            <a:r>
              <a:rPr lang="en-US" baseline="0" dirty="0" smtClean="0"/>
              <a:t> and </a:t>
            </a:r>
            <a:r>
              <a:rPr lang="en-US" dirty="0" err="1" smtClean="0"/>
              <a:t>ElasticSwitch</a:t>
            </a:r>
            <a:r>
              <a:rPr lang="en-US" dirty="0" smtClean="0"/>
              <a:t>. No protection</a:t>
            </a:r>
            <a:r>
              <a:rPr lang="en-US" baseline="0" dirty="0" smtClean="0"/>
              <a:t> means that no traffic regulation or rate limiting is done at end-host hypervisor. Static  reservation means that tenants send no more traffic than their guarantees. </a:t>
            </a:r>
            <a:r>
              <a:rPr lang="en-US" baseline="0" dirty="0" err="1" smtClean="0"/>
              <a:t>ElasticSwitch</a:t>
            </a:r>
            <a:r>
              <a:rPr lang="en-US" baseline="0" dirty="0" smtClean="0"/>
              <a:t> is the related work we mentioned before.</a:t>
            </a: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灯片编号占位符 3"/>
          <p:cNvSpPr>
            <a:spLocks noGrp="1"/>
          </p:cNvSpPr>
          <p:nvPr>
            <p:ph type="sldNum" sz="quarter" idx="10"/>
          </p:nvPr>
        </p:nvSpPr>
        <p:spPr/>
        <p:txBody>
          <a:bodyPr/>
          <a:lstStyle/>
          <a:p>
            <a:fld id="{148406A2-B162-4311-996B-2C71797DB55A}" type="slidenum">
              <a:rPr lang="zh-CN" altLang="en-US" smtClean="0"/>
              <a:t>25</a:t>
            </a:fld>
            <a:endParaRPr lang="zh-CN" altLang="en-US"/>
          </a:p>
        </p:txBody>
      </p:sp>
    </p:spTree>
    <p:extLst>
      <p:ext uri="{BB962C8B-B14F-4D97-AF65-F5344CB8AC3E}">
        <p14:creationId xmlns:p14="http://schemas.microsoft.com/office/powerpoint/2010/main" val="24102357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dirty="0" smtClean="0"/>
              <a:t>The first</a:t>
            </a:r>
            <a:r>
              <a:rPr lang="en-US" altLang="zh-CN" baseline="0" dirty="0" smtClean="0"/>
              <a:t> experiment is to evaluate whether trinity can provide b</a:t>
            </a:r>
            <a:r>
              <a:rPr lang="en-US" dirty="0" smtClean="0">
                <a:solidFill>
                  <a:srgbClr val="0000CC"/>
                </a:solidFill>
                <a:cs typeface="Times New Roman" panose="02020603050405020304" pitchFamily="18" charset="0"/>
              </a:rPr>
              <a:t>andwidth guarantees and achieve work conservation simultaneously. In this experiment, four VMs belonging</a:t>
            </a:r>
            <a:r>
              <a:rPr lang="en-US" baseline="0" dirty="0" smtClean="0">
                <a:solidFill>
                  <a:srgbClr val="0000CC"/>
                </a:solidFill>
                <a:cs typeface="Times New Roman" panose="02020603050405020304" pitchFamily="18" charset="0"/>
              </a:rPr>
              <a:t> to two tenants are sharing a 1Gbps bottleneck link.</a:t>
            </a:r>
            <a:r>
              <a:rPr lang="en-US" sz="1200" dirty="0" smtClean="0"/>
              <a:t> Both tenants are provisioned with </a:t>
            </a:r>
            <a:r>
              <a:rPr lang="en-US" sz="1200" dirty="0" smtClean="0">
                <a:solidFill>
                  <a:srgbClr val="0000FF"/>
                </a:solidFill>
              </a:rPr>
              <a:t>300Mbps</a:t>
            </a:r>
            <a:r>
              <a:rPr lang="en-US" sz="1200" dirty="0" smtClean="0"/>
              <a:t> bandwidth guarantees.</a:t>
            </a:r>
          </a:p>
          <a:p>
            <a:pPr marL="0" indent="0">
              <a:buFont typeface="Arial" panose="020B0604020202020204" pitchFamily="34" charset="0"/>
              <a:buNone/>
            </a:pPr>
            <a:r>
              <a:rPr lang="en-US" baseline="0" dirty="0" smtClean="0">
                <a:solidFill>
                  <a:srgbClr val="0000CC"/>
                </a:solidFill>
                <a:cs typeface="Times New Roman" panose="02020603050405020304" pitchFamily="18" charset="0"/>
              </a:rPr>
              <a:t> </a:t>
            </a:r>
            <a:r>
              <a:rPr lang="en-US" sz="1200" dirty="0" smtClean="0"/>
              <a:t>There</a:t>
            </a:r>
            <a:r>
              <a:rPr lang="en-US" sz="1200" baseline="0" dirty="0" smtClean="0"/>
              <a:t> is only one TCP connection between VM A1 and VM A2. W</a:t>
            </a:r>
            <a:r>
              <a:rPr lang="en-US" sz="1200" dirty="0" smtClean="0"/>
              <a:t>e vary the number of TCP</a:t>
            </a:r>
            <a:r>
              <a:rPr lang="en-US" sz="1200" baseline="0" dirty="0" smtClean="0"/>
              <a:t> connections between VM B1 and VM B2, and observe how the throughput of VM A2 changes.</a:t>
            </a:r>
            <a:endParaRPr lang="en-US" sz="1200" dirty="0" smtClean="0"/>
          </a:p>
          <a:p>
            <a:endParaRPr lang="zh-CN" altLang="en-US" dirty="0"/>
          </a:p>
        </p:txBody>
      </p:sp>
      <p:sp>
        <p:nvSpPr>
          <p:cNvPr id="4" name="灯片编号占位符 3"/>
          <p:cNvSpPr>
            <a:spLocks noGrp="1"/>
          </p:cNvSpPr>
          <p:nvPr>
            <p:ph type="sldNum" sz="quarter" idx="10"/>
          </p:nvPr>
        </p:nvSpPr>
        <p:spPr/>
        <p:txBody>
          <a:bodyPr/>
          <a:lstStyle/>
          <a:p>
            <a:fld id="{148406A2-B162-4311-996B-2C71797DB55A}" type="slidenum">
              <a:rPr lang="zh-CN" altLang="en-US" smtClean="0"/>
              <a:t>26</a:t>
            </a:fld>
            <a:endParaRPr lang="zh-CN" altLang="en-US"/>
          </a:p>
        </p:txBody>
      </p:sp>
    </p:spTree>
    <p:extLst>
      <p:ext uri="{BB962C8B-B14F-4D97-AF65-F5344CB8AC3E}">
        <p14:creationId xmlns:p14="http://schemas.microsoft.com/office/powerpoint/2010/main" val="28823360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a:t>
            </a:r>
            <a:r>
              <a:rPr lang="en-US" altLang="zh-CN" baseline="0" dirty="0" smtClean="0"/>
              <a:t> average </a:t>
            </a:r>
            <a:r>
              <a:rPr lang="en-US" altLang="zh-CN" sz="1200" baseline="0" dirty="0" smtClean="0">
                <a:solidFill>
                  <a:srgbClr val="0000FF"/>
                </a:solidFill>
              </a:rPr>
              <a:t>t</a:t>
            </a:r>
            <a:r>
              <a:rPr lang="en-US" sz="1200" dirty="0" smtClean="0">
                <a:solidFill>
                  <a:srgbClr val="0000FF"/>
                </a:solidFill>
              </a:rPr>
              <a:t>hroughput of VM A2 under four schemes</a:t>
            </a:r>
            <a:r>
              <a:rPr lang="en-US" sz="1200" baseline="0" dirty="0">
                <a:solidFill>
                  <a:schemeClr val="tx1"/>
                </a:solidFill>
              </a:rPr>
              <a:t> </a:t>
            </a:r>
            <a:r>
              <a:rPr lang="en-US" sz="1200" baseline="0" dirty="0" smtClean="0">
                <a:solidFill>
                  <a:schemeClr val="tx1"/>
                </a:solidFill>
              </a:rPr>
              <a:t>is shown in the figure. As we can see, [click] under no protection scheme, the average throughput of VM A2 decreases rapidly as the number of TCP connections between VM B1 and VM B2 increases. [click] So n</a:t>
            </a:r>
            <a:r>
              <a:rPr lang="en-US" sz="1200" dirty="0" smtClean="0"/>
              <a:t>o protection scheme cannot provide any bandwidth guarantee. [click]</a:t>
            </a:r>
            <a:endParaRPr lang="zh-CN" altLang="en-US" sz="1200" dirty="0" smtClean="0">
              <a:solidFill>
                <a:schemeClr val="bg1"/>
              </a:solidFill>
            </a:endParaRPr>
          </a:p>
        </p:txBody>
      </p:sp>
      <p:sp>
        <p:nvSpPr>
          <p:cNvPr id="4" name="灯片编号占位符 3"/>
          <p:cNvSpPr>
            <a:spLocks noGrp="1"/>
          </p:cNvSpPr>
          <p:nvPr>
            <p:ph type="sldNum" sz="quarter" idx="10"/>
          </p:nvPr>
        </p:nvSpPr>
        <p:spPr/>
        <p:txBody>
          <a:bodyPr/>
          <a:lstStyle/>
          <a:p>
            <a:fld id="{148406A2-B162-4311-996B-2C71797DB55A}" type="slidenum">
              <a:rPr lang="zh-CN" altLang="en-US" smtClean="0"/>
              <a:t>27</a:t>
            </a:fld>
            <a:endParaRPr lang="zh-CN" altLang="en-US"/>
          </a:p>
        </p:txBody>
      </p:sp>
    </p:spTree>
    <p:extLst>
      <p:ext uri="{BB962C8B-B14F-4D97-AF65-F5344CB8AC3E}">
        <p14:creationId xmlns:p14="http://schemas.microsoft.com/office/powerpoint/2010/main" val="28823360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[click] Under static reservation, the average</a:t>
            </a:r>
            <a:r>
              <a:rPr lang="en-US" altLang="zh-CN" baseline="0" dirty="0" smtClean="0"/>
              <a:t> </a:t>
            </a:r>
            <a:r>
              <a:rPr lang="en-US" altLang="zh-CN" dirty="0" smtClean="0"/>
              <a:t>throughput</a:t>
            </a:r>
            <a:r>
              <a:rPr lang="en-US" altLang="zh-CN" baseline="0" dirty="0" smtClean="0"/>
              <a:t> </a:t>
            </a:r>
            <a:r>
              <a:rPr lang="en-US" sz="1200" dirty="0" smtClean="0">
                <a:solidFill>
                  <a:srgbClr val="0000FF"/>
                </a:solidFill>
              </a:rPr>
              <a:t>of VM A2 remains the</a:t>
            </a:r>
            <a:r>
              <a:rPr lang="en-US" sz="1200" baseline="0" dirty="0" smtClean="0">
                <a:solidFill>
                  <a:srgbClr val="0000FF"/>
                </a:solidFill>
              </a:rPr>
              <a:t> value of bandwidth guarantee</a:t>
            </a:r>
            <a:r>
              <a:rPr lang="en-US" sz="1200" dirty="0" smtClean="0">
                <a:solidFill>
                  <a:srgbClr val="0000FF"/>
                </a:solidFill>
              </a:rPr>
              <a:t> even</a:t>
            </a:r>
            <a:r>
              <a:rPr lang="en-US" sz="1200" baseline="0" dirty="0" smtClean="0">
                <a:solidFill>
                  <a:srgbClr val="0000FF"/>
                </a:solidFill>
              </a:rPr>
              <a:t> if VMs of tenant B do not send any traffic at all</a:t>
            </a:r>
            <a:r>
              <a:rPr lang="en-US" sz="1200" baseline="0" dirty="0" smtClean="0">
                <a:solidFill>
                  <a:schemeClr val="tx1"/>
                </a:solidFill>
              </a:rPr>
              <a:t>. [click] This indicates that </a:t>
            </a:r>
            <a:r>
              <a:rPr lang="en-US" sz="1200" dirty="0" smtClean="0"/>
              <a:t>Static reservation provides bandwidth guarantee, but cannot utilize any spare bandwidth.[click]</a:t>
            </a:r>
            <a:endParaRPr lang="zh-CN" altLang="en-US" sz="1200" dirty="0" smtClean="0">
              <a:solidFill>
                <a:schemeClr val="bg1"/>
              </a:solidFill>
            </a:endParaRPr>
          </a:p>
          <a:p>
            <a:endParaRPr lang="zh-CN" altLang="en-US" dirty="0"/>
          </a:p>
        </p:txBody>
      </p:sp>
      <p:sp>
        <p:nvSpPr>
          <p:cNvPr id="4" name="灯片编号占位符 3"/>
          <p:cNvSpPr>
            <a:spLocks noGrp="1"/>
          </p:cNvSpPr>
          <p:nvPr>
            <p:ph type="sldNum" sz="quarter" idx="10"/>
          </p:nvPr>
        </p:nvSpPr>
        <p:spPr/>
        <p:txBody>
          <a:bodyPr/>
          <a:lstStyle/>
          <a:p>
            <a:fld id="{148406A2-B162-4311-996B-2C71797DB55A}" type="slidenum">
              <a:rPr lang="zh-CN" altLang="en-US" smtClean="0"/>
              <a:t>28</a:t>
            </a:fld>
            <a:endParaRPr lang="zh-CN" altLang="en-US"/>
          </a:p>
        </p:txBody>
      </p:sp>
    </p:spTree>
    <p:extLst>
      <p:ext uri="{BB962C8B-B14F-4D97-AF65-F5344CB8AC3E}">
        <p14:creationId xmlns:p14="http://schemas.microsoft.com/office/powerpoint/2010/main" val="28823360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[click] Under </a:t>
            </a:r>
            <a:r>
              <a:rPr lang="en-US" sz="1200" dirty="0" err="1" smtClean="0"/>
              <a:t>ElasticSwitch</a:t>
            </a:r>
            <a:r>
              <a:rPr lang="en-US" sz="1200" dirty="0" smtClean="0"/>
              <a:t> </a:t>
            </a:r>
            <a:r>
              <a:rPr lang="en-US" altLang="zh-CN" dirty="0" smtClean="0"/>
              <a:t>, the average throughput</a:t>
            </a:r>
            <a:r>
              <a:rPr lang="en-US" altLang="zh-CN" baseline="0" dirty="0" smtClean="0"/>
              <a:t> </a:t>
            </a:r>
            <a:r>
              <a:rPr lang="en-US" sz="1200" dirty="0" smtClean="0">
                <a:solidFill>
                  <a:srgbClr val="0000FF"/>
                </a:solidFill>
              </a:rPr>
              <a:t>of VM A2 is</a:t>
            </a:r>
            <a:r>
              <a:rPr lang="en-US" sz="1200" baseline="0" dirty="0" smtClean="0">
                <a:solidFill>
                  <a:srgbClr val="0000FF"/>
                </a:solidFill>
              </a:rPr>
              <a:t> higher than that under static reservation. </a:t>
            </a:r>
            <a:r>
              <a:rPr lang="en-US" sz="1200" baseline="0" dirty="0" smtClean="0">
                <a:solidFill>
                  <a:schemeClr val="tx1"/>
                </a:solidFill>
              </a:rPr>
              <a:t>[click] This indicates that </a:t>
            </a:r>
            <a:r>
              <a:rPr lang="en-US" sz="1200" dirty="0" err="1" smtClean="0"/>
              <a:t>ElasticSwitch</a:t>
            </a:r>
            <a:r>
              <a:rPr lang="en-US" sz="1200" dirty="0" smtClean="0"/>
              <a:t> provides bandwidth guarantees and utilizes part of the spare bandwidth in the network.[click]</a:t>
            </a:r>
            <a:endParaRPr lang="zh-CN" altLang="en-US" sz="1200" dirty="0" smtClean="0">
              <a:solidFill>
                <a:schemeClr val="bg1"/>
              </a:solidFill>
            </a:endParaRPr>
          </a:p>
        </p:txBody>
      </p:sp>
      <p:sp>
        <p:nvSpPr>
          <p:cNvPr id="4" name="灯片编号占位符 3"/>
          <p:cNvSpPr>
            <a:spLocks noGrp="1"/>
          </p:cNvSpPr>
          <p:nvPr>
            <p:ph type="sldNum" sz="quarter" idx="10"/>
          </p:nvPr>
        </p:nvSpPr>
        <p:spPr/>
        <p:txBody>
          <a:bodyPr/>
          <a:lstStyle/>
          <a:p>
            <a:fld id="{148406A2-B162-4311-996B-2C71797DB55A}" type="slidenum">
              <a:rPr lang="zh-CN" altLang="en-US" smtClean="0"/>
              <a:t>29</a:t>
            </a:fld>
            <a:endParaRPr lang="zh-CN" altLang="en-US"/>
          </a:p>
        </p:txBody>
      </p:sp>
    </p:spTree>
    <p:extLst>
      <p:ext uri="{BB962C8B-B14F-4D97-AF65-F5344CB8AC3E}">
        <p14:creationId xmlns:p14="http://schemas.microsoft.com/office/powerpoint/2010/main" val="2882336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Based on this observation, in this work, we aim to achieve three goals in public cloud. [click] Our first goal is to provide </a:t>
            </a:r>
            <a:r>
              <a:rPr lang="en-US" altLang="zh-CN" baseline="0" dirty="0" smtClean="0">
                <a:solidFill>
                  <a:srgbClr val="7030A0"/>
                </a:solidFill>
              </a:rPr>
              <a:t>b</a:t>
            </a:r>
            <a:r>
              <a:rPr lang="en-US" dirty="0" smtClean="0">
                <a:solidFill>
                  <a:srgbClr val="7030A0"/>
                </a:solidFill>
              </a:rPr>
              <a:t>andwidth guarantees </a:t>
            </a:r>
            <a:r>
              <a:rPr lang="en-US" dirty="0" smtClean="0"/>
              <a:t>for throughput-intensive applications. [click] In public</a:t>
            </a:r>
            <a:r>
              <a:rPr lang="en-US" baseline="0" dirty="0" smtClean="0"/>
              <a:t> cloud</a:t>
            </a:r>
            <a:r>
              <a:rPr lang="en-US" altLang="zh-CN" dirty="0" smtClean="0">
                <a:solidFill>
                  <a:schemeClr val="accent6">
                    <a:lumMod val="75000"/>
                  </a:schemeClr>
                </a:solidFill>
              </a:rPr>
              <a:t>, network is shared by all tenants.</a:t>
            </a:r>
            <a:r>
              <a:rPr lang="zh-CN" altLang="en-US" dirty="0" smtClean="0">
                <a:solidFill>
                  <a:schemeClr val="accent6">
                    <a:lumMod val="75000"/>
                  </a:schemeClr>
                </a:solidFill>
              </a:rPr>
              <a:t> </a:t>
            </a:r>
            <a:r>
              <a:rPr lang="en-US" altLang="zh-CN" dirty="0" smtClean="0">
                <a:solidFill>
                  <a:schemeClr val="accent6">
                    <a:lumMod val="75000"/>
                  </a:schemeClr>
                </a:solidFill>
              </a:rPr>
              <a:t>Without any traffic regulation, t</a:t>
            </a:r>
            <a:r>
              <a:rPr lang="en-US" dirty="0" smtClean="0">
                <a:solidFill>
                  <a:schemeClr val="accent6">
                    <a:lumMod val="75000"/>
                  </a:schemeClr>
                </a:solidFill>
              </a:rPr>
              <a:t>enants may affect each other’s traffic. [click] so by providing</a:t>
            </a:r>
            <a:r>
              <a:rPr lang="en-US" baseline="0" dirty="0" smtClean="0">
                <a:solidFill>
                  <a:schemeClr val="accent6">
                    <a:lumMod val="75000"/>
                  </a:schemeClr>
                </a:solidFill>
              </a:rPr>
              <a:t> b</a:t>
            </a:r>
            <a:r>
              <a:rPr lang="en-US" dirty="0" smtClean="0">
                <a:solidFill>
                  <a:schemeClr val="accent6">
                    <a:lumMod val="75000"/>
                  </a:schemeClr>
                </a:solidFill>
              </a:rPr>
              <a:t>andwidth guarantee</a:t>
            </a:r>
            <a:r>
              <a:rPr lang="en-US" baseline="0" dirty="0" smtClean="0">
                <a:solidFill>
                  <a:schemeClr val="accent6">
                    <a:lumMod val="75000"/>
                  </a:schemeClr>
                </a:solidFill>
              </a:rPr>
              <a:t> for each tenant, we can </a:t>
            </a:r>
            <a:r>
              <a:rPr lang="en-US" dirty="0" smtClean="0">
                <a:solidFill>
                  <a:schemeClr val="accent6">
                    <a:lumMod val="75000"/>
                  </a:schemeClr>
                </a:solidFill>
              </a:rPr>
              <a:t>offer predictable performance for tenants’ applications.</a:t>
            </a:r>
            <a:endParaRPr lang="en-US" dirty="0" smtClean="0"/>
          </a:p>
          <a:p>
            <a:endParaRPr lang="en-US" altLang="zh-CN" baseline="0" dirty="0" smtClean="0"/>
          </a:p>
          <a:p>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3</a:t>
            </a:fld>
            <a:endParaRPr lang="zh-CN" altLang="en-US"/>
          </a:p>
        </p:txBody>
      </p:sp>
    </p:spTree>
    <p:extLst>
      <p:ext uri="{BB962C8B-B14F-4D97-AF65-F5344CB8AC3E}">
        <p14:creationId xmlns:p14="http://schemas.microsoft.com/office/powerpoint/2010/main" val="14176473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[click] Under </a:t>
            </a:r>
            <a:r>
              <a:rPr lang="en-US" sz="1200" dirty="0" smtClean="0"/>
              <a:t>Trinity</a:t>
            </a:r>
            <a:r>
              <a:rPr lang="en-US" altLang="zh-CN" dirty="0" smtClean="0"/>
              <a:t>, the average throughput</a:t>
            </a:r>
            <a:r>
              <a:rPr lang="en-US" altLang="zh-CN" baseline="0" dirty="0" smtClean="0"/>
              <a:t> </a:t>
            </a:r>
            <a:r>
              <a:rPr lang="en-US" sz="1200" dirty="0" smtClean="0">
                <a:solidFill>
                  <a:srgbClr val="0000FF"/>
                </a:solidFill>
              </a:rPr>
              <a:t>of VM A2 remains nearly half of the link capacity of the bottleneck link as </a:t>
            </a:r>
            <a:r>
              <a:rPr lang="en-US" sz="1200" baseline="0" dirty="0" smtClean="0">
                <a:solidFill>
                  <a:schemeClr val="tx1"/>
                </a:solidFill>
              </a:rPr>
              <a:t>the number of TCP connections between VM B1 and VM B2 increases</a:t>
            </a:r>
            <a:r>
              <a:rPr lang="en-US" sz="1200" baseline="0" dirty="0" smtClean="0">
                <a:solidFill>
                  <a:srgbClr val="0000FF"/>
                </a:solidFill>
              </a:rPr>
              <a:t>. </a:t>
            </a:r>
            <a:r>
              <a:rPr lang="en-US" sz="1200" baseline="0" dirty="0" smtClean="0">
                <a:solidFill>
                  <a:schemeClr val="tx1"/>
                </a:solidFill>
              </a:rPr>
              <a:t>[click] This indicates that </a:t>
            </a:r>
            <a:r>
              <a:rPr lang="en-US" sz="1200" dirty="0" smtClean="0"/>
              <a:t>Trinity provides bandwidth guarantees and fully utilizes all the spare bandwidth in the network.[click]</a:t>
            </a:r>
            <a:endParaRPr lang="zh-CN" altLang="en-US" sz="1200" dirty="0" smtClean="0">
              <a:solidFill>
                <a:schemeClr val="bg1"/>
              </a:solidFill>
            </a:endParaRPr>
          </a:p>
        </p:txBody>
      </p:sp>
      <p:sp>
        <p:nvSpPr>
          <p:cNvPr id="4" name="灯片编号占位符 3"/>
          <p:cNvSpPr>
            <a:spLocks noGrp="1"/>
          </p:cNvSpPr>
          <p:nvPr>
            <p:ph type="sldNum" sz="quarter" idx="10"/>
          </p:nvPr>
        </p:nvSpPr>
        <p:spPr/>
        <p:txBody>
          <a:bodyPr/>
          <a:lstStyle/>
          <a:p>
            <a:fld id="{148406A2-B162-4311-996B-2C71797DB55A}" type="slidenum">
              <a:rPr lang="zh-CN" altLang="en-US" smtClean="0"/>
              <a:t>30</a:t>
            </a:fld>
            <a:endParaRPr lang="zh-CN" altLang="en-US"/>
          </a:p>
        </p:txBody>
      </p:sp>
    </p:spTree>
    <p:extLst>
      <p:ext uri="{BB962C8B-B14F-4D97-AF65-F5344CB8AC3E}">
        <p14:creationId xmlns:p14="http://schemas.microsoft.com/office/powerpoint/2010/main" val="28823360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dirty="0" smtClean="0"/>
              <a:t>The second</a:t>
            </a:r>
            <a:r>
              <a:rPr lang="en-US" altLang="zh-CN" baseline="0" dirty="0" smtClean="0"/>
              <a:t> experiment is to evaluate whether trinity can provide </a:t>
            </a:r>
            <a:r>
              <a:rPr lang="en-US" altLang="zh-CN" baseline="0" dirty="0" smtClean="0">
                <a:solidFill>
                  <a:srgbClr val="0000CC"/>
                </a:solidFill>
                <a:cs typeface="Times New Roman" panose="02020603050405020304" pitchFamily="18" charset="0"/>
              </a:rPr>
              <a:t>l</a:t>
            </a:r>
            <a:r>
              <a:rPr lang="en-US" dirty="0" smtClean="0">
                <a:solidFill>
                  <a:srgbClr val="0000CC"/>
                </a:solidFill>
                <a:cs typeface="Times New Roman" panose="02020603050405020304" pitchFamily="18" charset="0"/>
              </a:rPr>
              <a:t>ow latency for short flows. In this experiment, six VMs belonging</a:t>
            </a:r>
            <a:r>
              <a:rPr lang="en-US" baseline="0" dirty="0" smtClean="0">
                <a:solidFill>
                  <a:srgbClr val="0000CC"/>
                </a:solidFill>
                <a:cs typeface="Times New Roman" panose="02020603050405020304" pitchFamily="18" charset="0"/>
              </a:rPr>
              <a:t> to three tenants are sharing a 1Gbps bottleneck link. </a:t>
            </a:r>
            <a:r>
              <a:rPr lang="en-US" sz="1200" baseline="0" dirty="0" smtClean="0">
                <a:solidFill>
                  <a:schemeClr val="tx1"/>
                </a:solidFill>
                <a:cs typeface="+mn-cs"/>
              </a:rPr>
              <a:t>T</a:t>
            </a:r>
            <a:r>
              <a:rPr lang="en-US" sz="1200" dirty="0" smtClean="0"/>
              <a:t>enants A, B and C are provisioned with </a:t>
            </a:r>
            <a:r>
              <a:rPr lang="en-US" sz="1200" dirty="0" smtClean="0">
                <a:solidFill>
                  <a:srgbClr val="0000FF"/>
                </a:solidFill>
              </a:rPr>
              <a:t>200Mbps</a:t>
            </a:r>
            <a:r>
              <a:rPr lang="en-US" sz="1200" dirty="0" smtClean="0"/>
              <a:t>, </a:t>
            </a:r>
            <a:r>
              <a:rPr lang="en-US" sz="1200" dirty="0" smtClean="0">
                <a:solidFill>
                  <a:srgbClr val="0000FF"/>
                </a:solidFill>
              </a:rPr>
              <a:t>400Mbps</a:t>
            </a:r>
            <a:r>
              <a:rPr lang="en-US" sz="1200" dirty="0" smtClean="0"/>
              <a:t> and </a:t>
            </a:r>
            <a:r>
              <a:rPr lang="en-US" sz="1200" dirty="0" smtClean="0">
                <a:solidFill>
                  <a:srgbClr val="0000FF"/>
                </a:solidFill>
              </a:rPr>
              <a:t>400Mbps </a:t>
            </a:r>
            <a:r>
              <a:rPr lang="en-US" sz="1200" dirty="0" smtClean="0"/>
              <a:t>guarantees, respectively.</a:t>
            </a:r>
          </a:p>
          <a:p>
            <a:pPr marL="0" indent="0">
              <a:buFont typeface="Arial" panose="020B0604020202020204" pitchFamily="34" charset="0"/>
              <a:buNone/>
            </a:pPr>
            <a:r>
              <a:rPr lang="en-US" sz="1200" baseline="0" dirty="0" smtClean="0"/>
              <a:t>We let VM </a:t>
            </a:r>
            <a:r>
              <a:rPr lang="en-US" sz="1200" dirty="0" smtClean="0"/>
              <a:t>A1 sends </a:t>
            </a:r>
            <a:r>
              <a:rPr lang="en-US" sz="1200" dirty="0" smtClean="0">
                <a:solidFill>
                  <a:srgbClr val="0000FF"/>
                </a:solidFill>
              </a:rPr>
              <a:t>1KB</a:t>
            </a:r>
            <a:r>
              <a:rPr lang="en-US" sz="1200" dirty="0" smtClean="0"/>
              <a:t> or </a:t>
            </a:r>
            <a:r>
              <a:rPr lang="en-US" sz="1200" dirty="0" smtClean="0">
                <a:solidFill>
                  <a:srgbClr val="0000FF"/>
                </a:solidFill>
              </a:rPr>
              <a:t>20KB</a:t>
            </a:r>
            <a:r>
              <a:rPr lang="en-US" sz="1200" dirty="0" smtClean="0"/>
              <a:t> short flows to VM A2 periodically</a:t>
            </a:r>
            <a:r>
              <a:rPr lang="en-US" sz="1200" baseline="0" dirty="0" smtClean="0"/>
              <a:t> while the other four VMs send long flows as the </a:t>
            </a:r>
            <a:r>
              <a:rPr lang="en-US" sz="1200" dirty="0" smtClean="0"/>
              <a:t>background traffic.</a:t>
            </a:r>
          </a:p>
        </p:txBody>
      </p:sp>
      <p:sp>
        <p:nvSpPr>
          <p:cNvPr id="4" name="灯片编号占位符 3"/>
          <p:cNvSpPr>
            <a:spLocks noGrp="1"/>
          </p:cNvSpPr>
          <p:nvPr>
            <p:ph type="sldNum" sz="quarter" idx="10"/>
          </p:nvPr>
        </p:nvSpPr>
        <p:spPr/>
        <p:txBody>
          <a:bodyPr/>
          <a:lstStyle/>
          <a:p>
            <a:fld id="{148406A2-B162-4311-996B-2C71797DB55A}" type="slidenum">
              <a:rPr lang="zh-CN" altLang="en-US" smtClean="0"/>
              <a:t>31</a:t>
            </a:fld>
            <a:endParaRPr lang="zh-CN" altLang="en-US"/>
          </a:p>
        </p:txBody>
      </p:sp>
    </p:spTree>
    <p:extLst>
      <p:ext uri="{BB962C8B-B14F-4D97-AF65-F5344CB8AC3E}">
        <p14:creationId xmlns:p14="http://schemas.microsoft.com/office/powerpoint/2010/main" val="28823360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Average </a:t>
            </a:r>
            <a:r>
              <a:rPr lang="en-US" altLang="zh-CN" smtClean="0"/>
              <a:t>flow</a:t>
            </a:r>
            <a:r>
              <a:rPr lang="en-US" altLang="zh-CN" baseline="0" smtClean="0"/>
              <a:t> completion time </a:t>
            </a:r>
            <a:r>
              <a:rPr lang="en-US" altLang="zh-CN" baseline="0" dirty="0" smtClean="0"/>
              <a:t>and 99</a:t>
            </a:r>
            <a:r>
              <a:rPr lang="en-US" altLang="zh-CN" baseline="30000" dirty="0" smtClean="0"/>
              <a:t>th</a:t>
            </a:r>
            <a:r>
              <a:rPr lang="en-US" altLang="zh-CN" baseline="0" dirty="0" smtClean="0"/>
              <a:t> percentile FCT of both 1KB and 20KB short flows are shown in the table. [click] As for the 1KB short flows, [click] </a:t>
            </a:r>
            <a:r>
              <a:rPr lang="en-US" sz="1200" dirty="0" smtClean="0"/>
              <a:t>Compared to </a:t>
            </a:r>
            <a:r>
              <a:rPr lang="en-US" sz="1200" dirty="0" err="1" smtClean="0"/>
              <a:t>ElasticSwitch</a:t>
            </a:r>
            <a:r>
              <a:rPr lang="en-US" sz="1200" dirty="0" smtClean="0"/>
              <a:t>, Trinity reduces the FCT by 33% on average and by 71% at the 99</a:t>
            </a:r>
            <a:r>
              <a:rPr lang="en-US" sz="1200" baseline="30000" dirty="0" smtClean="0"/>
              <a:t>th</a:t>
            </a:r>
            <a:r>
              <a:rPr lang="en-US" sz="1200" dirty="0" smtClean="0"/>
              <a:t> percentile.[click]</a:t>
            </a:r>
            <a:endParaRPr lang="zh-CN" altLang="en-US" sz="1200" dirty="0" smtClean="0">
              <a:solidFill>
                <a:schemeClr val="bg1"/>
              </a:solidFill>
            </a:endParaRPr>
          </a:p>
          <a:p>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32</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[click] As for the 20KB short flows, [click] </a:t>
            </a:r>
            <a:r>
              <a:rPr lang="en-US" sz="1200" dirty="0" smtClean="0"/>
              <a:t>Compared to </a:t>
            </a:r>
            <a:r>
              <a:rPr lang="en-US" sz="1200" dirty="0" err="1" smtClean="0"/>
              <a:t>ElasticSwitch</a:t>
            </a:r>
            <a:r>
              <a:rPr lang="en-US" sz="1200" dirty="0" smtClean="0"/>
              <a:t>, Trinity reduces the FCT by 38% on average and by 70% at the 99</a:t>
            </a:r>
            <a:r>
              <a:rPr lang="en-US" sz="1200" baseline="30000" dirty="0" smtClean="0"/>
              <a:t>th</a:t>
            </a:r>
            <a:r>
              <a:rPr lang="en-US" sz="1200" dirty="0" smtClean="0"/>
              <a:t> percentile.</a:t>
            </a:r>
            <a:endParaRPr lang="zh-CN" altLang="en-US" sz="1200" dirty="0" smtClean="0">
              <a:solidFill>
                <a:schemeClr val="bg1"/>
              </a:solidFill>
            </a:endParaRPr>
          </a:p>
        </p:txBody>
      </p:sp>
      <p:sp>
        <p:nvSpPr>
          <p:cNvPr id="4" name="灯片编号占位符 3"/>
          <p:cNvSpPr>
            <a:spLocks noGrp="1"/>
          </p:cNvSpPr>
          <p:nvPr>
            <p:ph type="sldNum" sz="quarter" idx="10"/>
          </p:nvPr>
        </p:nvSpPr>
        <p:spPr/>
        <p:txBody>
          <a:bodyPr/>
          <a:lstStyle/>
          <a:p>
            <a:fld id="{B3ECE79B-8B33-426A-AE47-81CAECE75146}" type="slidenum">
              <a:rPr lang="zh-CN" altLang="en-US" smtClean="0"/>
              <a:t>33</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[click]</a:t>
            </a:r>
            <a:r>
              <a:rPr lang="en-US" altLang="zh-CN" baseline="0" dirty="0" smtClean="0"/>
              <a:t> </a:t>
            </a:r>
            <a:r>
              <a:rPr lang="en-US" altLang="zh-CN" dirty="0" smtClean="0"/>
              <a:t>The</a:t>
            </a:r>
            <a:r>
              <a:rPr lang="en-US" altLang="zh-CN" baseline="0" dirty="0" smtClean="0"/>
              <a:t> results in the table indicate that </a:t>
            </a:r>
            <a:r>
              <a:rPr lang="en-US" altLang="zh-CN" sz="1200" baseline="0" dirty="0" smtClean="0"/>
              <a:t>b</a:t>
            </a:r>
            <a:r>
              <a:rPr lang="en-US" sz="1200" dirty="0" smtClean="0"/>
              <a:t>y letting packets of short flows receive high priority in the network, Trinity can improve the FCT of short flows significantly. [click]</a:t>
            </a:r>
            <a:endParaRPr lang="zh-CN" altLang="en-US" sz="1200" dirty="0" smtClean="0">
              <a:solidFill>
                <a:schemeClr val="bg1"/>
              </a:solidFill>
            </a:endParaRPr>
          </a:p>
        </p:txBody>
      </p:sp>
      <p:sp>
        <p:nvSpPr>
          <p:cNvPr id="4" name="灯片编号占位符 3"/>
          <p:cNvSpPr>
            <a:spLocks noGrp="1"/>
          </p:cNvSpPr>
          <p:nvPr>
            <p:ph type="sldNum" sz="quarter" idx="10"/>
          </p:nvPr>
        </p:nvSpPr>
        <p:spPr/>
        <p:txBody>
          <a:bodyPr/>
          <a:lstStyle/>
          <a:p>
            <a:fld id="{B3ECE79B-8B33-426A-AE47-81CAECE75146}" type="slidenum">
              <a:rPr lang="zh-CN" altLang="en-US" smtClean="0"/>
              <a:t>34</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dirty="0" smtClean="0"/>
              <a:t>Finally, we conclude</a:t>
            </a:r>
            <a:r>
              <a:rPr lang="en-US" altLang="zh-CN" baseline="0" dirty="0" smtClean="0"/>
              <a:t> our work. We think trinity is a practical and effective solution </a:t>
            </a:r>
            <a:r>
              <a:rPr lang="en-US" altLang="zh-CN" baseline="0" dirty="0" smtClean="0"/>
              <a:t>for</a:t>
            </a:r>
            <a:r>
              <a:rPr lang="zh-CN" altLang="en-US" baseline="0" dirty="0" smtClean="0"/>
              <a:t> </a:t>
            </a:r>
            <a:r>
              <a:rPr lang="en-US" altLang="zh-CN" baseline="0" dirty="0" smtClean="0"/>
              <a:t>public cloud. </a:t>
            </a:r>
            <a:r>
              <a:rPr lang="en-US" altLang="zh-CN" dirty="0" smtClean="0"/>
              <a:t>At the core, </a:t>
            </a:r>
            <a:r>
              <a:rPr lang="en-US" altLang="zh-CN" dirty="0" smtClean="0">
                <a:cs typeface="Times New Roman" panose="02020603050405020304" pitchFamily="18" charset="0"/>
              </a:rPr>
              <a:t>Trinity is an </a:t>
            </a:r>
            <a:r>
              <a:rPr lang="en-US" altLang="zh-CN" b="0" dirty="0" smtClean="0">
                <a:solidFill>
                  <a:srgbClr val="7030A0"/>
                </a:solidFill>
              </a:rPr>
              <a:t>in-network isolation solution.</a:t>
            </a:r>
            <a:r>
              <a:rPr lang="en-US" altLang="zh-CN" b="0" baseline="0" dirty="0" smtClean="0">
                <a:solidFill>
                  <a:schemeClr val="tx1"/>
                </a:solidFill>
              </a:rPr>
              <a:t> </a:t>
            </a:r>
            <a:r>
              <a:rPr lang="en-US" altLang="zh-CN" baseline="0" dirty="0" smtClean="0"/>
              <a:t>It aims to achieve the three goals with a combination </a:t>
            </a:r>
            <a:r>
              <a:rPr lang="en-US" altLang="zh-CN" dirty="0" smtClean="0"/>
              <a:t>of end-host coloring and in-network prioritizing. Our </a:t>
            </a:r>
            <a:r>
              <a:rPr lang="en-US" altLang="zh-CN" dirty="0" err="1" smtClean="0"/>
              <a:t>testbed</a:t>
            </a:r>
            <a:r>
              <a:rPr lang="en-US" altLang="zh-CN" dirty="0" smtClean="0"/>
              <a:t> experiment results indicate</a:t>
            </a:r>
            <a:r>
              <a:rPr lang="en-US" altLang="zh-CN" baseline="0" dirty="0" smtClean="0"/>
              <a:t> that, Trinity can provide bandwidth guarantees, work conservation and low latency simultaneously without any tradeoff.</a:t>
            </a:r>
            <a:r>
              <a:rPr lang="en-US" altLang="zh-CN" b="0" baseline="0" dirty="0" smtClean="0">
                <a:solidFill>
                  <a:srgbClr val="7030A0"/>
                </a:solidFill>
              </a:rPr>
              <a:t>[</a:t>
            </a:r>
            <a:r>
              <a:rPr lang="en-US" altLang="zh-CN" sz="800" kern="1200" dirty="0" smtClean="0">
                <a:solidFill>
                  <a:schemeClr val="tx1"/>
                </a:solidFill>
                <a:latin typeface="+mn-lt"/>
                <a:ea typeface="+mn-ea"/>
                <a:cs typeface="Times New Roman" panose="02020603050405020304" pitchFamily="18" charset="0"/>
              </a:rPr>
              <a:t>click]</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800" kern="1200" dirty="0" smtClean="0">
              <a:solidFill>
                <a:schemeClr val="tx1"/>
              </a:solidFill>
              <a:latin typeface="+mn-lt"/>
              <a:ea typeface="+mn-ea"/>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3ECE79B-8B33-426A-AE47-81CAECE75146}" type="slidenum">
              <a:rPr lang="zh-CN" altLang="en-US" smtClean="0"/>
              <a:t>35</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38</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design rationale of PIAS is performing</a:t>
            </a:r>
            <a:r>
              <a:rPr lang="en-US" altLang="zh-CN" baseline="0" dirty="0" smtClean="0"/>
              <a:t> multi-level feedback queue to emulate shortest job first. So, what is multi-level feedback queues ? [pause]. I use this figure to show it. [click] As we can see, there are K priority queues. 1 is the highest priority while K is the lowest one. During a flow’s life time, its priority is gradually reduced. [click]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39</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design rationale of PIAS is performing</a:t>
            </a:r>
            <a:r>
              <a:rPr lang="en-US" altLang="zh-CN" baseline="0" dirty="0" smtClean="0"/>
              <a:t> multi-level feedback queue to emulate shortest job first. So, what is multi-level feedback queues ? [pause]. I use this figure to show it. [click] As we can see, there are K priority queues. 1 is the highest priority while K is the lowest one. During a flow’s life time, its priority is gradually reduced. [click]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40</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Long flows may suffer from packet re-ordering problem when the color of its packets alternates from red to green</a:t>
            </a:r>
            <a:r>
              <a:rPr lang="en-US" altLang="zh-CN" baseline="0" dirty="0" smtClean="0"/>
              <a:t>. As shown In the example, we have six packets belonging to the same flow. The third and the fourth packets are colored as red and the others are colored as green [click]  The first two packets will enter the high priority queue and [click] leave without any problem. [click] And then, the third and fourth packet will enter the low priority queue. [click] If in the mean time, other tenants send some green packets to the high priority queue, [click] these two red packets have to stay in the low priority queue to wait for spare bandwidth. [click] Then the last two packets also enter the high priority queue and [click] leave before the third and fourth packets are transmitted. [click] A packet re-ordering problem occurs.</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41</a:t>
            </a:fld>
            <a:endParaRPr lang="zh-CN" altLang="en-US"/>
          </a:p>
        </p:txBody>
      </p:sp>
    </p:spTree>
    <p:extLst>
      <p:ext uri="{BB962C8B-B14F-4D97-AF65-F5344CB8AC3E}">
        <p14:creationId xmlns:p14="http://schemas.microsoft.com/office/powerpoint/2010/main" val="1560496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Our second goal is to achieve work conservation to </a:t>
            </a:r>
            <a:r>
              <a:rPr lang="en-US" dirty="0" smtClean="0"/>
              <a:t>fully utilize network bandwidth</a:t>
            </a:r>
            <a:r>
              <a:rPr lang="en-US" baseline="0" dirty="0" smtClean="0"/>
              <a:t>. [click] With work conservation, </a:t>
            </a:r>
            <a:r>
              <a:rPr lang="en-US" dirty="0" smtClean="0">
                <a:solidFill>
                  <a:schemeClr val="accent6">
                    <a:lumMod val="75000"/>
                  </a:schemeClr>
                </a:solidFill>
              </a:rPr>
              <a:t>tenants can </a:t>
            </a:r>
            <a:r>
              <a:rPr lang="en-US" altLang="zh-CN" dirty="0" smtClean="0">
                <a:solidFill>
                  <a:schemeClr val="accent6">
                    <a:lumMod val="75000"/>
                  </a:schemeClr>
                </a:solidFill>
              </a:rPr>
              <a:t>make use of</a:t>
            </a:r>
            <a:r>
              <a:rPr lang="en-US" dirty="0" smtClean="0">
                <a:solidFill>
                  <a:schemeClr val="accent6">
                    <a:lumMod val="75000"/>
                  </a:schemeClr>
                </a:solidFill>
              </a:rPr>
              <a:t> spare bandwidth from</a:t>
            </a:r>
            <a:r>
              <a:rPr lang="zh-CN" altLang="en-US" dirty="0" smtClean="0">
                <a:solidFill>
                  <a:schemeClr val="accent6">
                    <a:lumMod val="75000"/>
                  </a:schemeClr>
                </a:solidFill>
              </a:rPr>
              <a:t> </a:t>
            </a:r>
            <a:r>
              <a:rPr lang="en-US" dirty="0" smtClean="0">
                <a:solidFill>
                  <a:schemeClr val="accent6">
                    <a:lumMod val="75000"/>
                  </a:schemeClr>
                </a:solidFill>
              </a:rPr>
              <a:t>unallocated or underutilized bandwidth guarantee. [click] Being work conserving</a:t>
            </a:r>
            <a:r>
              <a:rPr lang="en-US" baseline="0" dirty="0" smtClean="0">
                <a:solidFill>
                  <a:schemeClr val="accent6">
                    <a:lumMod val="75000"/>
                  </a:schemeClr>
                </a:solidFill>
              </a:rPr>
              <a:t> can s</a:t>
            </a:r>
            <a:r>
              <a:rPr lang="en-US" dirty="0" smtClean="0">
                <a:solidFill>
                  <a:schemeClr val="accent6">
                    <a:lumMod val="75000"/>
                  </a:schemeClr>
                </a:solidFill>
              </a:rPr>
              <a:t>ignificantly improve application performance as network traffic in DCN is </a:t>
            </a:r>
            <a:r>
              <a:rPr lang="en-US" dirty="0" err="1" smtClean="0">
                <a:solidFill>
                  <a:schemeClr val="accent6">
                    <a:lumMod val="75000"/>
                  </a:schemeClr>
                </a:solidFill>
              </a:rPr>
              <a:t>bursty</a:t>
            </a:r>
            <a:r>
              <a:rPr lang="en-US" dirty="0" smtClean="0">
                <a:solidFill>
                  <a:schemeClr val="accent6">
                    <a:lumMod val="75000"/>
                  </a:schemeClr>
                </a:solidFill>
              </a:rPr>
              <a:t> and the average throughput is very 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4</a:t>
            </a:fld>
            <a:endParaRPr lang="zh-CN" altLang="en-US"/>
          </a:p>
        </p:txBody>
      </p:sp>
    </p:spTree>
    <p:extLst>
      <p:ext uri="{BB962C8B-B14F-4D97-AF65-F5344CB8AC3E}">
        <p14:creationId xmlns:p14="http://schemas.microsoft.com/office/powerpoint/2010/main" val="3334296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0000CC"/>
                </a:solidFill>
              </a:rPr>
              <a:t>The</a:t>
            </a:r>
            <a:r>
              <a:rPr lang="en-US" altLang="zh-CN" baseline="0" dirty="0" smtClean="0">
                <a:solidFill>
                  <a:srgbClr val="0000CC"/>
                </a:solidFill>
              </a:rPr>
              <a:t> rate control algorithm should not be too aggressive or too conservative. As we can see, t</a:t>
            </a:r>
            <a:r>
              <a:rPr lang="en-US" altLang="zh-CN" dirty="0" smtClean="0">
                <a:solidFill>
                  <a:srgbClr val="0000CC"/>
                </a:solidFill>
              </a:rPr>
              <a:t>oo aggressive </a:t>
            </a:r>
            <a:r>
              <a:rPr lang="en-US" altLang="zh-CN" dirty="0" smtClean="0"/>
              <a:t>rate control will lead to a lot of </a:t>
            </a:r>
            <a:r>
              <a:rPr lang="en-US" altLang="zh-CN" dirty="0" smtClean="0">
                <a:solidFill>
                  <a:srgbClr val="0000CC"/>
                </a:solidFill>
              </a:rPr>
              <a:t>packet drops</a:t>
            </a:r>
            <a:r>
              <a:rPr lang="en-US" altLang="zh-CN" dirty="0" smtClean="0"/>
              <a:t> and hence hurt the performance of TCP flows</a:t>
            </a:r>
            <a:r>
              <a:rPr lang="en-US" altLang="zh-CN" baseline="0" dirty="0" smtClean="0"/>
              <a:t>. [click]</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42</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While </a:t>
            </a:r>
            <a:r>
              <a:rPr lang="en-US" altLang="zh-CN" dirty="0" smtClean="0">
                <a:solidFill>
                  <a:srgbClr val="0000CC"/>
                </a:solidFill>
              </a:rPr>
              <a:t>too conservative</a:t>
            </a:r>
            <a:r>
              <a:rPr lang="en-US" altLang="zh-CN" dirty="0" smtClean="0"/>
              <a:t> rate control will lead to </a:t>
            </a:r>
            <a:r>
              <a:rPr lang="en-US" altLang="zh-CN" dirty="0" smtClean="0">
                <a:solidFill>
                  <a:srgbClr val="0000CC"/>
                </a:solidFill>
              </a:rPr>
              <a:t>poor work-conservation</a:t>
            </a:r>
            <a:r>
              <a:rPr lang="en-US" altLang="zh-CN" dirty="0" smtClean="0"/>
              <a:t> and wastes a lot of spare bandwidth in the network</a:t>
            </a:r>
            <a:r>
              <a:rPr lang="en-US" altLang="zh-CN" baseline="0" dirty="0" smtClean="0"/>
              <a:t>. [click]</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43</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ideal rate control should keep the occupancy of low priority queue at a moderate range</a:t>
            </a:r>
            <a:r>
              <a:rPr lang="en-US" altLang="zh-CN" baseline="0" dirty="0" smtClean="0"/>
              <a:t> [pause]</a:t>
            </a:r>
            <a:r>
              <a:rPr lang="en-US" altLang="zh-CN" dirty="0" smtClean="0"/>
              <a:t> to fully utilize spare bandwidth and avoid packet drops</a:t>
            </a:r>
            <a:r>
              <a:rPr lang="en-US" altLang="zh-CN" baseline="0" dirty="0" smtClean="0"/>
              <a:t>. [click]</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44</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To do that, Trinity</a:t>
            </a:r>
            <a:r>
              <a:rPr lang="en-US" altLang="zh-CN" baseline="0" dirty="0" smtClean="0"/>
              <a:t> </a:t>
            </a:r>
            <a:r>
              <a:rPr lang="en-US" altLang="zh-CN" dirty="0" smtClean="0"/>
              <a:t>adopts ECN marking in network to assist rate control</a:t>
            </a:r>
            <a:r>
              <a:rPr lang="en-US" altLang="zh-CN" baseline="0" dirty="0" smtClean="0"/>
              <a:t>. Basically, we enable ECN marking in the low priority </a:t>
            </a:r>
            <a:r>
              <a:rPr lang="en-US" sz="1200" kern="1200" dirty="0" smtClean="0">
                <a:solidFill>
                  <a:schemeClr val="tx1"/>
                </a:solidFill>
                <a:effectLst/>
                <a:latin typeface="+mn-lt"/>
                <a:ea typeface="+mn-ea"/>
                <a:cs typeface="+mn-cs"/>
              </a:rPr>
              <a:t>switch </a:t>
            </a:r>
            <a:r>
              <a:rPr lang="en-US" altLang="zh-CN" baseline="0" dirty="0" smtClean="0"/>
              <a:t>queues in the network. [click] At the receiver side, r</a:t>
            </a:r>
            <a:r>
              <a:rPr lang="en-US" altLang="zh-CN" dirty="0" smtClean="0"/>
              <a:t>eceiver module</a:t>
            </a:r>
            <a:r>
              <a:rPr lang="en-US" altLang="zh-CN" baseline="0" dirty="0" smtClean="0"/>
              <a:t> monitor the congestion condition of the network based on the ECN marking information in the red packets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and then </a:t>
            </a:r>
            <a:r>
              <a:rPr lang="en-US" altLang="zh-CN" dirty="0" smtClean="0"/>
              <a:t>sends this congestion information</a:t>
            </a:r>
            <a:r>
              <a:rPr lang="en-US" altLang="zh-CN" baseline="0" dirty="0" smtClean="0"/>
              <a:t> back </a:t>
            </a:r>
            <a:r>
              <a:rPr lang="en-US" altLang="zh-CN" dirty="0" smtClean="0"/>
              <a:t>to the sender module periodically. [click] At the sender side, Sender module </a:t>
            </a:r>
            <a:r>
              <a:rPr lang="en-US" altLang="zh-CN" dirty="0" smtClean="0">
                <a:solidFill>
                  <a:srgbClr val="7030A0"/>
                </a:solidFill>
              </a:rPr>
              <a:t>update the current sending rate </a:t>
            </a:r>
            <a:r>
              <a:rPr lang="en-US" altLang="zh-CN" dirty="0" smtClean="0"/>
              <a:t>according to the </a:t>
            </a:r>
            <a:r>
              <a:rPr lang="en-US" altLang="zh-CN" dirty="0" smtClean="0">
                <a:solidFill>
                  <a:srgbClr val="7030A0"/>
                </a:solidFill>
              </a:rPr>
              <a:t>congestion feedback</a:t>
            </a:r>
            <a:r>
              <a:rPr lang="en-US" altLang="zh-CN" dirty="0" smtClean="0"/>
              <a:t>. Trinity’s ECN-based</a:t>
            </a:r>
            <a:r>
              <a:rPr lang="en-US" altLang="zh-CN" baseline="0" dirty="0" smtClean="0"/>
              <a:t> rate control can enable the sender module to adjust its sending rate according to the instant network condition in a timely fashion.</a:t>
            </a:r>
            <a:endParaRPr lang="zh-CN" alt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45</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second problem</a:t>
            </a:r>
            <a:r>
              <a:rPr lang="en-US" sz="1200" kern="1200" baseline="0" dirty="0" smtClean="0">
                <a:solidFill>
                  <a:schemeClr val="tx1"/>
                </a:solidFill>
                <a:effectLst/>
                <a:latin typeface="+mn-lt"/>
                <a:ea typeface="+mn-ea"/>
                <a:cs typeface="+mn-cs"/>
              </a:rPr>
              <a:t> is </a:t>
            </a:r>
            <a:r>
              <a:rPr lang="en-US" sz="1200" dirty="0" smtClean="0"/>
              <a:t>how to handle packet trapping problem? </a:t>
            </a:r>
            <a:r>
              <a:rPr lang="en-US" altLang="zh-CN" baseline="0" dirty="0" smtClean="0"/>
              <a:t>[click]</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46</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shown</a:t>
            </a:r>
            <a:r>
              <a:rPr lang="en-US" baseline="0" dirty="0" smtClean="0"/>
              <a:t> in the figure, r</a:t>
            </a:r>
            <a:r>
              <a:rPr lang="en-US" dirty="0" smtClean="0"/>
              <a:t>ed packets will get trapped in the network when there is no spare bandwidth</a:t>
            </a:r>
            <a:r>
              <a:rPr lang="en-US" baseline="0" dirty="0" smtClean="0"/>
              <a:t> to be utilized</a:t>
            </a:r>
            <a:r>
              <a:rPr lang="en-US" altLang="zh-CN" baseline="0" dirty="0" smtClean="0"/>
              <a:t>. [click]</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47</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To handle this problem, [click]</a:t>
            </a:r>
            <a:r>
              <a:rPr lang="en-US" altLang="zh-CN" baseline="0" dirty="0" smtClean="0"/>
              <a:t> </a:t>
            </a:r>
            <a:r>
              <a:rPr lang="en-US" altLang="zh-CN" dirty="0" smtClean="0"/>
              <a:t>we let </a:t>
            </a:r>
            <a:r>
              <a:rPr lang="en-US" altLang="zh-CN" sz="1200" dirty="0" smtClean="0"/>
              <a:t>receiver module send packet trapping notification to sender module when no red packets is received in the last time period</a:t>
            </a:r>
            <a:r>
              <a:rPr lang="en-US" altLang="zh-CN" baseline="0" dirty="0" smtClean="0"/>
              <a:t>. [click] Then </a:t>
            </a:r>
            <a:r>
              <a:rPr lang="en-US" altLang="zh-CN" sz="1200" baseline="0" dirty="0" smtClean="0"/>
              <a:t>s</a:t>
            </a:r>
            <a:r>
              <a:rPr lang="en-US" altLang="zh-CN" sz="1200" dirty="0" smtClean="0"/>
              <a:t>ender module will </a:t>
            </a:r>
            <a:r>
              <a:rPr lang="en-US" sz="1200" dirty="0" smtClean="0">
                <a:solidFill>
                  <a:srgbClr val="7030A0"/>
                </a:solidFill>
              </a:rPr>
              <a:t>reduce the sending rate of red packets </a:t>
            </a:r>
            <a:r>
              <a:rPr lang="en-US" sz="1200" dirty="0" smtClean="0"/>
              <a:t>to a  small value after </a:t>
            </a:r>
            <a:r>
              <a:rPr lang="en-US" sz="1200" dirty="0" smtClean="0">
                <a:solidFill>
                  <a:srgbClr val="7030A0"/>
                </a:solidFill>
              </a:rPr>
              <a:t>the packet trapping problem is confirmed</a:t>
            </a:r>
            <a:r>
              <a:rPr lang="en-US" altLang="zh-CN" sz="1200" dirty="0" smtClean="0">
                <a:solidFill>
                  <a:srgbClr val="7030A0"/>
                </a:solidFill>
              </a:rPr>
              <a:t>.</a:t>
            </a:r>
            <a:r>
              <a:rPr lang="en-US" altLang="zh-CN" sz="1200" baseline="0" dirty="0" smtClean="0">
                <a:solidFill>
                  <a:srgbClr val="7030A0"/>
                </a:solidFill>
              </a:rPr>
              <a:t> </a:t>
            </a:r>
            <a:r>
              <a:rPr lang="en-US" sz="1200" dirty="0" smtClean="0"/>
              <a:t>[click]</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48</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third problem</a:t>
            </a:r>
            <a:r>
              <a:rPr lang="en-US" sz="1200" kern="1200" baseline="0" dirty="0" smtClean="0">
                <a:solidFill>
                  <a:schemeClr val="tx1"/>
                </a:solidFill>
                <a:effectLst/>
                <a:latin typeface="+mn-lt"/>
                <a:ea typeface="+mn-ea"/>
                <a:cs typeface="+mn-cs"/>
              </a:rPr>
              <a:t> is </a:t>
            </a:r>
            <a:r>
              <a:rPr lang="en-US" sz="1200" dirty="0" smtClean="0"/>
              <a:t>how to handle packet re-ordering problem?</a:t>
            </a:r>
            <a:r>
              <a:rPr lang="en-US" sz="1200" baseline="0" dirty="0" smtClean="0"/>
              <a:t> </a:t>
            </a:r>
            <a:r>
              <a:rPr lang="en-US" altLang="zh-CN" baseline="0" dirty="0" smtClean="0"/>
              <a:t>[click]</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49</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Long flows may suffer from packet re-ordering problem when the color of its packets alternates from red to green</a:t>
            </a:r>
            <a:r>
              <a:rPr lang="en-US" altLang="zh-CN" baseline="0" dirty="0" smtClean="0"/>
              <a:t>. As shown In the slide, we have six packets belonging to a same flow. The third and the fourth packets are colored as red and the others are colored as green [click] As red packets are likely to experience longer delay in the network [click] It is possible that the third and fourth packets are the last two packets to be received. Then a packet re-ordering problem occurs.</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50</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Our solution for handling</a:t>
            </a:r>
            <a:r>
              <a:rPr lang="en-US" altLang="zh-CN" baseline="0" dirty="0" smtClean="0"/>
              <a:t> </a:t>
            </a:r>
            <a:r>
              <a:rPr lang="en-US" altLang="zh-CN" dirty="0" smtClean="0"/>
              <a:t>packet re-ordering problem is two fold</a:t>
            </a:r>
            <a:r>
              <a:rPr lang="en-US" altLang="zh-CN" baseline="0" dirty="0" smtClean="0"/>
              <a:t>. [click] At </a:t>
            </a:r>
            <a:r>
              <a:rPr lang="en-US" dirty="0" smtClean="0"/>
              <a:t>the sender, we introduce a color transition delay, specified by parameter </a:t>
            </a:r>
            <a:r>
              <a:rPr lang="el-GR" i="1" dirty="0" smtClean="0"/>
              <a:t>τ</a:t>
            </a:r>
            <a:r>
              <a:rPr lang="en-US" i="1" dirty="0" smtClean="0"/>
              <a:t>, to </a:t>
            </a:r>
            <a:r>
              <a:rPr lang="en-US" dirty="0" smtClean="0"/>
              <a:t>mitigate packet re-ordering problem.</a:t>
            </a:r>
            <a:r>
              <a:rPr lang="en-US" baseline="0" dirty="0" smtClean="0"/>
              <a:t> [click] Basically, </a:t>
            </a:r>
            <a:r>
              <a:rPr lang="en-US" dirty="0" smtClean="0"/>
              <a:t>When there is a need to change the colors of packets from red to green, we defer the change by </a:t>
            </a:r>
            <a:r>
              <a:rPr lang="el-GR" i="1" dirty="0" smtClean="0"/>
              <a:t>τ </a:t>
            </a:r>
            <a:r>
              <a:rPr lang="en-US" dirty="0" smtClean="0"/>
              <a:t>seconds with two purpose. [click] First, to </a:t>
            </a:r>
            <a:r>
              <a:rPr lang="en-US" sz="1200" kern="1200" dirty="0" smtClean="0">
                <a:solidFill>
                  <a:schemeClr val="tx1"/>
                </a:solidFill>
                <a:effectLst/>
                <a:latin typeface="+mn-lt"/>
                <a:ea typeface="+mn-ea"/>
                <a:cs typeface="+mn-cs"/>
              </a:rPr>
              <a:t>reserve some additional time for the red packets to transmit, [click]</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Second,</a:t>
            </a:r>
            <a:r>
              <a:rPr lang="en-US" sz="1200" kern="1200" baseline="0" dirty="0" smtClean="0">
                <a:solidFill>
                  <a:schemeClr val="tx1"/>
                </a:solidFill>
                <a:effectLst/>
                <a:latin typeface="+mn-lt"/>
                <a:ea typeface="+mn-ea"/>
                <a:cs typeface="+mn-cs"/>
              </a:rPr>
              <a:t> to </a:t>
            </a:r>
            <a:r>
              <a:rPr lang="en-US" sz="1200" kern="1200" dirty="0" smtClean="0">
                <a:solidFill>
                  <a:schemeClr val="tx1"/>
                </a:solidFill>
                <a:effectLst/>
                <a:latin typeface="+mn-lt"/>
                <a:ea typeface="+mn-ea"/>
                <a:cs typeface="+mn-cs"/>
              </a:rPr>
              <a:t>s</a:t>
            </a:r>
            <a:r>
              <a:rPr lang="en-US" dirty="0" smtClean="0"/>
              <a:t>eek the opportunity for some other flows without re-ordering issue to consume guarantee quotas </a:t>
            </a:r>
            <a:r>
              <a:rPr lang="en-US" dirty="0" err="1" smtClean="0"/>
              <a:t>isntead</a:t>
            </a:r>
            <a:r>
              <a:rPr lang="en-US" dirty="0" smtClean="0"/>
              <a:t>.</a:t>
            </a:r>
            <a:r>
              <a:rPr lang="en-US" altLang="zh-CN" baseline="0" dirty="0" smtClean="0"/>
              <a:t>[click]</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51</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our last goal is to deliver </a:t>
            </a:r>
            <a:r>
              <a:rPr lang="en-US" dirty="0" smtClean="0">
                <a:solidFill>
                  <a:srgbClr val="7030A0"/>
                </a:solidFill>
              </a:rPr>
              <a:t>Low latency</a:t>
            </a:r>
            <a:r>
              <a:rPr lang="en-US" dirty="0" smtClean="0"/>
              <a:t> for latency-sensitive short messages. [click]</a:t>
            </a:r>
            <a:r>
              <a:rPr lang="en-US" baseline="0" dirty="0" smtClean="0"/>
              <a:t> Achieving this goal can help to </a:t>
            </a:r>
            <a:r>
              <a:rPr lang="en-US" dirty="0" smtClean="0">
                <a:solidFill>
                  <a:schemeClr val="accent6">
                    <a:lumMod val="75000"/>
                  </a:schemeClr>
                </a:solidFill>
              </a:rPr>
              <a:t>Improve the performance of user-facing applications.</a:t>
            </a:r>
            <a:endParaRPr lang="en-US" dirty="0" smtClean="0"/>
          </a:p>
          <a:p>
            <a:endParaRPr lang="en-US" altLang="zh-CN" baseline="0" dirty="0" smtClean="0"/>
          </a:p>
          <a:p>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5</a:t>
            </a:fld>
            <a:endParaRPr lang="zh-CN" altLang="en-US"/>
          </a:p>
        </p:txBody>
      </p:sp>
    </p:spTree>
    <p:extLst>
      <p:ext uri="{BB962C8B-B14F-4D97-AF65-F5344CB8AC3E}">
        <p14:creationId xmlns:p14="http://schemas.microsoft.com/office/powerpoint/2010/main" val="4577176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the receiver, we adopt a re-sequencing buffer to absorb possible out-of-order packets</a:t>
            </a:r>
            <a:r>
              <a:rPr lang="en-US" altLang="zh-CN" baseline="0" dirty="0" smtClean="0"/>
              <a:t>. With such a collaboration between sender and receiver, packet re-ordering problem can be well handled.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52</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Previously, a few works have been proposed to achieve these three goals. However, none of them can achieve all of them simultaneously without any tradeoffs. For example, [click] </a:t>
            </a:r>
            <a:r>
              <a:rPr lang="en-US" dirty="0" err="1" smtClean="0"/>
              <a:t>Oktopus</a:t>
            </a:r>
            <a:r>
              <a:rPr lang="en-US" dirty="0" smtClean="0"/>
              <a:t> can </a:t>
            </a:r>
            <a:r>
              <a:rPr lang="en-US" dirty="0" smtClean="0">
                <a:cs typeface="Times New Roman" panose="02020603050405020304" pitchFamily="18" charset="0"/>
              </a:rPr>
              <a:t>provide bandwidth guarantees but is not work conserving. [click] </a:t>
            </a:r>
            <a:r>
              <a:rPr lang="en-US" dirty="0" err="1" smtClean="0">
                <a:cs typeface="Times New Roman" panose="02020603050405020304" pitchFamily="18" charset="0"/>
              </a:rPr>
              <a:t>EyeQ</a:t>
            </a:r>
            <a:r>
              <a:rPr lang="en-US" baseline="0" dirty="0" smtClean="0">
                <a:cs typeface="Times New Roman" panose="02020603050405020304" pitchFamily="18" charset="0"/>
              </a:rPr>
              <a:t> </a:t>
            </a:r>
            <a:r>
              <a:rPr lang="en-US" baseline="0" dirty="0" smtClean="0">
                <a:cs typeface="+mn-cs"/>
              </a:rPr>
              <a:t>r</a:t>
            </a:r>
            <a:r>
              <a:rPr lang="en-US" dirty="0" smtClean="0"/>
              <a:t>equires the network core to be congestion-free. [click]</a:t>
            </a:r>
          </a:p>
          <a:p>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6</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err="1" smtClean="0"/>
              <a:t>ElasticSwitch</a:t>
            </a:r>
            <a:r>
              <a:rPr lang="en-US" dirty="0" smtClean="0"/>
              <a:t> tries</a:t>
            </a:r>
            <a:r>
              <a:rPr lang="en-US" baseline="0" dirty="0" smtClean="0"/>
              <a:t> to provide bandwidth guarantee and achieves work conservation, but </a:t>
            </a:r>
            <a:r>
              <a:rPr lang="en-US" dirty="0" smtClean="0"/>
              <a:t>suffers</a:t>
            </a:r>
            <a:r>
              <a:rPr lang="en-US" baseline="0" dirty="0" smtClean="0"/>
              <a:t> from </a:t>
            </a:r>
            <a:r>
              <a:rPr lang="en-US" baseline="0" dirty="0" smtClean="0">
                <a:cs typeface="Times New Roman" panose="02020603050405020304" pitchFamily="18" charset="0"/>
              </a:rPr>
              <a:t>a</a:t>
            </a:r>
            <a:r>
              <a:rPr lang="en-US" altLang="zh-CN" dirty="0" smtClean="0">
                <a:cs typeface="Times New Roman" panose="02020603050405020304" pitchFamily="18" charset="0"/>
              </a:rPr>
              <a:t> fundamental tradeoff between them. The key reason for this tradeoff is that </a:t>
            </a:r>
            <a:r>
              <a:rPr lang="en-US" sz="1200" b="0" i="0" u="none" strike="noStrike" kern="1200" baseline="0" dirty="0" err="1" smtClean="0">
                <a:solidFill>
                  <a:schemeClr val="tx1"/>
                </a:solidFill>
                <a:latin typeface="+mn-lt"/>
                <a:ea typeface="+mn-ea"/>
                <a:cs typeface="+mn-cs"/>
              </a:rPr>
              <a:t>ElasticSwitch</a:t>
            </a:r>
            <a:r>
              <a:rPr lang="en-US" sz="1200" b="0" i="0" u="none" strike="noStrike" kern="1200" baseline="0" dirty="0" smtClean="0">
                <a:solidFill>
                  <a:schemeClr val="tx1"/>
                </a:solidFill>
                <a:latin typeface="+mn-lt"/>
                <a:ea typeface="+mn-ea"/>
                <a:cs typeface="+mn-cs"/>
              </a:rPr>
              <a:t> does not distinct bandwidth guarantee traffic from work conservation traffic in the network, and hence the interference between these two types of traffic cannot be avoided. work-conserving traffic of one tenant, if too aggressive, can hurt bandwidth guarantee traffic of other tenants. While if too conservative, may under-utilize the available spare bandwidth and is not sufficiently work-conserving. [click]</a:t>
            </a: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7</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cs typeface="Times New Roman" panose="02020603050405020304" pitchFamily="18" charset="0"/>
              </a:rPr>
              <a:t>Silo can provide bandwidth guarantee</a:t>
            </a:r>
            <a:r>
              <a:rPr lang="en-US" altLang="zh-CN" baseline="0" dirty="0" smtClean="0">
                <a:cs typeface="Times New Roman" panose="02020603050405020304" pitchFamily="18" charset="0"/>
              </a:rPr>
              <a:t> and ensure low latency for short flows. But due to the </a:t>
            </a:r>
            <a:r>
              <a:rPr lang="en-US" altLang="zh-CN" dirty="0" smtClean="0">
                <a:solidFill>
                  <a:srgbClr val="7030A0"/>
                </a:solidFill>
                <a:cs typeface="Times New Roman" panose="02020603050405020304" pitchFamily="18" charset="0"/>
              </a:rPr>
              <a:t>tradeoff </a:t>
            </a:r>
            <a:r>
              <a:rPr lang="en-US" altLang="zh-CN" dirty="0" smtClean="0">
                <a:cs typeface="Times New Roman" panose="02020603050405020304" pitchFamily="18" charset="0"/>
              </a:rPr>
              <a:t>between </a:t>
            </a:r>
            <a:r>
              <a:rPr lang="en-US" altLang="zh-CN" dirty="0" smtClean="0">
                <a:solidFill>
                  <a:srgbClr val="7030A0"/>
                </a:solidFill>
                <a:cs typeface="Times New Roman" panose="02020603050405020304" pitchFamily="18" charset="0"/>
              </a:rPr>
              <a:t>work conservation </a:t>
            </a:r>
            <a:r>
              <a:rPr lang="en-US" altLang="zh-CN" dirty="0" smtClean="0">
                <a:cs typeface="Times New Roman" panose="02020603050405020304" pitchFamily="18" charset="0"/>
              </a:rPr>
              <a:t>and </a:t>
            </a:r>
            <a:r>
              <a:rPr lang="en-US" altLang="zh-CN" dirty="0" smtClean="0">
                <a:solidFill>
                  <a:srgbClr val="7030A0"/>
                </a:solidFill>
                <a:cs typeface="Times New Roman" panose="02020603050405020304" pitchFamily="18" charset="0"/>
              </a:rPr>
              <a:t>low latency,</a:t>
            </a:r>
            <a:r>
              <a:rPr lang="en-US" altLang="zh-CN" baseline="0" dirty="0" smtClean="0">
                <a:solidFill>
                  <a:srgbClr val="7030A0"/>
                </a:solidFill>
                <a:cs typeface="Times New Roman" panose="02020603050405020304" pitchFamily="18" charset="0"/>
              </a:rPr>
              <a:t> it </a:t>
            </a:r>
            <a:r>
              <a:rPr lang="en-US" altLang="zh-CN" baseline="0" dirty="0" smtClean="0">
                <a:cs typeface="Times New Roman" panose="02020603050405020304" pitchFamily="18" charset="0"/>
              </a:rPr>
              <a:t>cannot achieve work conservation. The key reason for this tradeoff is similar to the one in </a:t>
            </a:r>
            <a:r>
              <a:rPr lang="en-US" altLang="zh-CN" baseline="0" dirty="0" err="1" smtClean="0">
                <a:cs typeface="Times New Roman" panose="02020603050405020304" pitchFamily="18" charset="0"/>
              </a:rPr>
              <a:t>ElasticSwitch</a:t>
            </a:r>
            <a:r>
              <a:rPr lang="en-US" altLang="zh-CN" baseline="0" dirty="0" smtClean="0">
                <a:cs typeface="Times New Roman" panose="02020603050405020304" pitchFamily="18" charset="0"/>
              </a:rPr>
              <a:t>. </a:t>
            </a:r>
            <a:r>
              <a:rPr lang="en-US" altLang="zh-CN" sz="1200" b="0" i="0" u="none" strike="noStrike" kern="1200" baseline="0" dirty="0" smtClean="0">
                <a:solidFill>
                  <a:schemeClr val="tx1"/>
                </a:solidFill>
                <a:latin typeface="+mn-lt"/>
                <a:ea typeface="+mn-ea"/>
                <a:cs typeface="+mn-cs"/>
              </a:rPr>
              <a:t>D</a:t>
            </a:r>
            <a:r>
              <a:rPr lang="en-US" sz="1200" b="0" i="0" u="none" strike="noStrike" kern="1200" baseline="0" dirty="0" smtClean="0">
                <a:solidFill>
                  <a:schemeClr val="tx1"/>
                </a:solidFill>
                <a:latin typeface="+mn-lt"/>
                <a:ea typeface="+mn-ea"/>
                <a:cs typeface="+mn-cs"/>
              </a:rPr>
              <a:t>ue to the lack of distinction between bandwidth guarantee traffic and work conservation traffic in the network, in order to</a:t>
            </a:r>
            <a:r>
              <a:rPr lang="en-US" altLang="zh-CN" baseline="0" dirty="0" smtClean="0"/>
              <a:t> provide low latency for short flows, tenants should send no more traffic than their guarantees to avoid network congestion and queueing delay in the network. However, such conservative behavior will waste a lot of spare bandwidth and hurt work conservation. </a:t>
            </a:r>
            <a:r>
              <a:rPr lang="en-US" altLang="zh-CN" dirty="0" smtClean="0">
                <a:cs typeface="Times New Roman" panose="02020603050405020304" pitchFamily="18" charset="0"/>
              </a:rPr>
              <a:t>[click]</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8</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With</a:t>
            </a:r>
            <a:r>
              <a:rPr lang="en-US" altLang="zh-CN" baseline="0" dirty="0" smtClean="0"/>
              <a:t> the above analysis</a:t>
            </a:r>
            <a:r>
              <a:rPr lang="en-US" altLang="zh-CN" dirty="0" smtClean="0"/>
              <a:t>, in</a:t>
            </a:r>
            <a:r>
              <a:rPr lang="en-US" altLang="zh-CN" baseline="0" dirty="0" smtClean="0"/>
              <a:t> this paper, we </a:t>
            </a:r>
            <a:r>
              <a:rPr lang="en-US" altLang="zh-CN" dirty="0" smtClean="0"/>
              <a:t>ask a fundamental question: </a:t>
            </a:r>
            <a:r>
              <a:rPr lang="en-US" altLang="zh-CN" dirty="0" smtClean="0">
                <a:cs typeface="Times New Roman" panose="02020603050405020304" pitchFamily="18" charset="0"/>
              </a:rPr>
              <a:t>How to provide bandwidth guarantees, work conservation and low latency simultaneously in commodity data centers? </a:t>
            </a:r>
            <a:r>
              <a:rPr lang="en-US" altLang="zh-CN" baseline="0" dirty="0" smtClean="0"/>
              <a:t>Based on this question, we summarize the following three concrete design goals. [click]</a:t>
            </a:r>
            <a:endParaRPr lang="en-US" altLang="zh-CN" dirty="0" smtClean="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3ECE79B-8B33-426A-AE47-81CAECE75146}" type="slidenum">
              <a:rPr lang="zh-CN" altLang="en-US" smtClean="0"/>
              <a:t>9</a:t>
            </a:fld>
            <a:endParaRPr lang="zh-CN" altLang="en-US"/>
          </a:p>
        </p:txBody>
      </p:sp>
    </p:spTree>
    <p:extLst>
      <p:ext uri="{BB962C8B-B14F-4D97-AF65-F5344CB8AC3E}">
        <p14:creationId xmlns:p14="http://schemas.microsoft.com/office/powerpoint/2010/main" val="676536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674ECD3-D2DE-4D91-B966-EA00CBDA5199}" type="datetime1">
              <a:rPr lang="zh-CN" altLang="en-US" smtClean="0"/>
              <a:t>16/4/12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r>
              <a:rPr lang="en-US" altLang="zh-CN" dirty="0" smtClean="0"/>
              <a:t>/46</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E1F1813-6979-4402-AB0C-2FFA621F59A7}" type="datetime1">
              <a:rPr lang="zh-CN" altLang="en-US" smtClean="0"/>
              <a:t>16/4/12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282A72-67ED-4FD9-A2B9-3F85F697F0B3}" type="datetime1">
              <a:rPr lang="zh-CN" altLang="en-US" smtClean="0"/>
              <a:t>16/4/12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33D959A-5D50-4ADB-B732-E243F6EF638B}" type="datetime1">
              <a:rPr lang="zh-CN" altLang="en-US" smtClean="0"/>
              <a:t>16/4/12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FB97C6F-0524-47F4-BD9E-FF5534237BF4}" type="datetime1">
              <a:rPr lang="zh-CN" altLang="en-US" smtClean="0"/>
              <a:t>16/4/12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9FDFC28-15A3-4D2F-B1C8-3C04E77E4D57}" type="datetime1">
              <a:rPr lang="zh-CN" altLang="en-US" smtClean="0"/>
              <a:t>16/4/12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6CADF93-21E1-4C37-87C4-BBD3A38E7C78}" type="datetime1">
              <a:rPr lang="zh-CN" altLang="en-US" smtClean="0"/>
              <a:t>16/4/12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4D2CFBB-AA7F-4C97-920F-64722F65D415}" type="datetime1">
              <a:rPr lang="zh-CN" altLang="en-US" smtClean="0"/>
              <a:t>16/4/12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4113207-1AC9-4488-AEDE-F19381F1F40D}" type="datetime1">
              <a:rPr lang="zh-CN" altLang="en-US" smtClean="0"/>
              <a:t>16/4/12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60B1F72-7A94-4266-902E-7B496CCF55D2}" type="datetime1">
              <a:rPr lang="zh-CN" altLang="en-US" smtClean="0"/>
              <a:t>16/4/12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4807DFF-66ED-43C7-BC2C-2BBE853B82B8}" type="datetime1">
              <a:rPr lang="zh-CN" altLang="en-US" smtClean="0"/>
              <a:t>16/4/12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C8B20F-2DED-41D3-A4E0-60FCAD908504}" type="datetime1">
              <a:rPr lang="zh-CN" altLang="en-US" smtClean="0"/>
              <a:t>16/4/12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https://github.com/baiwei0427/Trinity" TargetMode="External"/><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804523"/>
            <a:ext cx="9144000" cy="1692771"/>
          </a:xfrm>
          <a:prstGeom prst="rect">
            <a:avLst/>
          </a:prstGeom>
          <a:noFill/>
        </p:spPr>
        <p:txBody>
          <a:bodyPr wrap="square" rtlCol="0">
            <a:spAutoFit/>
          </a:bodyPr>
          <a:lstStyle/>
          <a:p>
            <a:pPr algn="ctr"/>
            <a:r>
              <a:rPr lang="en-US" sz="2600" b="1" dirty="0" err="1" smtClean="0">
                <a:solidFill>
                  <a:srgbClr val="0000FF"/>
                </a:solidFill>
              </a:rPr>
              <a:t>Shuihai</a:t>
            </a:r>
            <a:r>
              <a:rPr lang="en-US" sz="2600" dirty="0" smtClean="0">
                <a:solidFill>
                  <a:srgbClr val="0000FF"/>
                </a:solidFill>
              </a:rPr>
              <a:t> </a:t>
            </a:r>
            <a:r>
              <a:rPr lang="en-US" sz="2600" b="1" dirty="0" smtClean="0">
                <a:solidFill>
                  <a:srgbClr val="0000FF"/>
                </a:solidFill>
              </a:rPr>
              <a:t>Hu</a:t>
            </a:r>
            <a:r>
              <a:rPr lang="en-US" sz="2600" dirty="0" smtClean="0"/>
              <a:t>, Wei Bai</a:t>
            </a:r>
            <a:r>
              <a:rPr lang="en-US" sz="2600" dirty="0" smtClean="0">
                <a:solidFill>
                  <a:schemeClr val="bg1">
                    <a:lumMod val="50000"/>
                  </a:schemeClr>
                </a:solidFill>
              </a:rPr>
              <a:t>, </a:t>
            </a:r>
            <a:r>
              <a:rPr lang="en-US" altLang="zh-CN" sz="2600" dirty="0" smtClean="0"/>
              <a:t>Kai Chen, Chen Tian (NJU), </a:t>
            </a:r>
          </a:p>
          <a:p>
            <a:pPr algn="ctr"/>
            <a:r>
              <a:rPr lang="en-US" altLang="zh-CN" sz="2600" dirty="0" smtClean="0"/>
              <a:t>Ying Zhang (HP Labs), </a:t>
            </a:r>
            <a:r>
              <a:rPr lang="en-US" sz="2600" dirty="0" err="1"/>
              <a:t>Haitao</a:t>
            </a:r>
            <a:r>
              <a:rPr lang="en-US" sz="2600" dirty="0"/>
              <a:t> </a:t>
            </a:r>
            <a:r>
              <a:rPr lang="en-US" sz="2600" dirty="0" smtClean="0"/>
              <a:t>Wu (Microsoft)</a:t>
            </a:r>
            <a:endParaRPr lang="en-US" sz="2600" baseline="30000" dirty="0" smtClean="0"/>
          </a:p>
          <a:p>
            <a:pPr algn="ctr"/>
            <a:r>
              <a:rPr lang="en-US" sz="2600" dirty="0" smtClean="0"/>
              <a:t>Sing Group @ Hong Kong University of Science and Technology </a:t>
            </a:r>
          </a:p>
          <a:p>
            <a:pPr algn="ctr"/>
            <a:endParaRPr lang="en-US" sz="2400" dirty="0" smtClean="0"/>
          </a:p>
        </p:txBody>
      </p:sp>
      <p:sp>
        <p:nvSpPr>
          <p:cNvPr id="7" name="TextBox 6"/>
          <p:cNvSpPr txBox="1"/>
          <p:nvPr/>
        </p:nvSpPr>
        <p:spPr>
          <a:xfrm>
            <a:off x="163860" y="1580599"/>
            <a:ext cx="8816280" cy="1754326"/>
          </a:xfrm>
          <a:prstGeom prst="rect">
            <a:avLst/>
          </a:prstGeom>
          <a:noFill/>
        </p:spPr>
        <p:txBody>
          <a:bodyPr wrap="square" rtlCol="0">
            <a:spAutoFit/>
          </a:bodyPr>
          <a:lstStyle/>
          <a:p>
            <a:pPr algn="ctr"/>
            <a:r>
              <a:rPr lang="en-US" altLang="zh-CN" sz="3600" b="1" dirty="0">
                <a:solidFill>
                  <a:srgbClr val="0000CC"/>
                </a:solidFill>
                <a:cs typeface="Times New Roman" panose="02020603050405020304" pitchFamily="18" charset="0"/>
              </a:rPr>
              <a:t>Providing Bandwidth Guarantees, Work Conservation </a:t>
            </a:r>
            <a:r>
              <a:rPr lang="en-US" altLang="zh-CN" sz="3600" b="1" dirty="0" smtClean="0">
                <a:solidFill>
                  <a:srgbClr val="0000CC"/>
                </a:solidFill>
                <a:cs typeface="Times New Roman" panose="02020603050405020304" pitchFamily="18" charset="0"/>
              </a:rPr>
              <a:t>and Low </a:t>
            </a:r>
            <a:r>
              <a:rPr lang="en-US" altLang="zh-CN" sz="3600" b="1" dirty="0">
                <a:solidFill>
                  <a:srgbClr val="0000CC"/>
                </a:solidFill>
                <a:cs typeface="Times New Roman" panose="02020603050405020304" pitchFamily="18" charset="0"/>
              </a:rPr>
              <a:t>Latency Simultaneously in the Cloud</a:t>
            </a:r>
            <a:endParaRPr lang="en-US" sz="3800" dirty="0" smtClean="0">
              <a:solidFill>
                <a:srgbClr val="0000CC"/>
              </a:solidFill>
              <a:latin typeface="Trebuchet MS" panose="020B0603020202020204" pitchFamily="34" charset="0"/>
            </a:endParaRPr>
          </a:p>
        </p:txBody>
      </p:sp>
      <p:sp>
        <p:nvSpPr>
          <p:cNvPr id="6" name="Slide Number Placeholder 5"/>
          <p:cNvSpPr>
            <a:spLocks noGrp="1"/>
          </p:cNvSpPr>
          <p:nvPr>
            <p:ph type="sldNum" sz="quarter" idx="12"/>
          </p:nvPr>
        </p:nvSpPr>
        <p:spPr/>
        <p:txBody>
          <a:bodyPr/>
          <a:lstStyle/>
          <a:p>
            <a:fld id="{D6860B3D-D4F8-4840-B91D-0EEC232E35FC}" type="slidenum">
              <a:rPr lang="en-US" smtClean="0">
                <a:latin typeface="Trebuchet MS" panose="020B0603020202020204" pitchFamily="34" charset="0"/>
              </a:rPr>
              <a:pPr/>
              <a:t>1</a:t>
            </a:fld>
            <a:endParaRPr lang="en-US" dirty="0">
              <a:latin typeface="Trebuchet MS" panose="020B0603020202020204"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9308" y="93238"/>
            <a:ext cx="5228492" cy="668762"/>
          </a:xfrm>
          <a:prstGeom prst="rect">
            <a:avLst/>
          </a:prstGeom>
        </p:spPr>
      </p:pic>
      <p:sp>
        <p:nvSpPr>
          <p:cNvPr id="8" name="TextBox 7"/>
          <p:cNvSpPr txBox="1"/>
          <p:nvPr/>
        </p:nvSpPr>
        <p:spPr>
          <a:xfrm>
            <a:off x="0" y="6309320"/>
            <a:ext cx="9144000" cy="461665"/>
          </a:xfrm>
          <a:prstGeom prst="rect">
            <a:avLst/>
          </a:prstGeom>
          <a:noFill/>
        </p:spPr>
        <p:txBody>
          <a:bodyPr wrap="square" rtlCol="0">
            <a:spAutoFit/>
          </a:bodyPr>
          <a:lstStyle/>
          <a:p>
            <a:pPr algn="ctr"/>
            <a:r>
              <a:rPr lang="en-US" altLang="zh-CN" sz="2400" dirty="0" smtClean="0">
                <a:cs typeface="Times New Roman" panose="02020603050405020304" pitchFamily="18" charset="0"/>
              </a:rPr>
              <a:t>IEEE INFOCOM 2016, </a:t>
            </a:r>
            <a:r>
              <a:rPr lang="en-US" sz="2400" dirty="0"/>
              <a:t>San Francisco</a:t>
            </a:r>
            <a:r>
              <a:rPr lang="en-US" altLang="zh-CN" sz="2400" dirty="0" smtClean="0">
                <a:cs typeface="Times New Roman" panose="02020603050405020304" pitchFamily="18" charset="0"/>
              </a:rPr>
              <a:t>, USA</a:t>
            </a:r>
            <a:endParaRPr lang="zh-CN" altLang="en-US" sz="2400" dirty="0">
              <a:cs typeface="Times New Roman" panose="02020603050405020304" pitchFamily="18" charset="0"/>
            </a:endParaRPr>
          </a:p>
        </p:txBody>
      </p:sp>
    </p:spTree>
    <p:extLst>
      <p:ext uri="{BB962C8B-B14F-4D97-AF65-F5344CB8AC3E}">
        <p14:creationId xmlns:p14="http://schemas.microsoft.com/office/powerpoint/2010/main" val="416610977"/>
      </p:ext>
    </p:extLst>
  </p:cSld>
  <p:clrMapOvr>
    <a:masterClrMapping/>
  </p:clrMapOvr>
  <p:transition spd="slow" advTm="1875"/>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a:spLocks noGrp="1"/>
          </p:cNvSpPr>
          <p:nvPr>
            <p:ph idx="1"/>
          </p:nvPr>
        </p:nvSpPr>
        <p:spPr>
          <a:xfrm>
            <a:off x="457200" y="1600200"/>
            <a:ext cx="8363272" cy="4525963"/>
          </a:xfrm>
        </p:spPr>
        <p:txBody>
          <a:bodyPr>
            <a:normAutofit/>
          </a:bodyPr>
          <a:lstStyle/>
          <a:p>
            <a:pPr marL="0" indent="0" algn="just">
              <a:buNone/>
            </a:pPr>
            <a:r>
              <a:rPr lang="en-US" altLang="zh-CN" dirty="0" smtClean="0">
                <a:cs typeface="Times New Roman" panose="02020603050405020304" pitchFamily="18" charset="0"/>
              </a:rPr>
              <a:t>How to </a:t>
            </a:r>
            <a:r>
              <a:rPr lang="en-US" altLang="zh-CN" dirty="0" smtClean="0">
                <a:solidFill>
                  <a:srgbClr val="7030A0"/>
                </a:solidFill>
                <a:cs typeface="Times New Roman" panose="02020603050405020304" pitchFamily="18" charset="0"/>
              </a:rPr>
              <a:t>provide bandwidth guarantees</a:t>
            </a:r>
            <a:r>
              <a:rPr lang="en-US" altLang="zh-CN" dirty="0">
                <a:solidFill>
                  <a:srgbClr val="7030A0"/>
                </a:solidFill>
                <a:cs typeface="Times New Roman" panose="02020603050405020304" pitchFamily="18" charset="0"/>
              </a:rPr>
              <a:t>, </a:t>
            </a:r>
            <a:r>
              <a:rPr lang="en-US" altLang="zh-CN" dirty="0" smtClean="0">
                <a:solidFill>
                  <a:srgbClr val="7030A0"/>
                </a:solidFill>
                <a:cs typeface="Times New Roman" panose="02020603050405020304" pitchFamily="18" charset="0"/>
              </a:rPr>
              <a:t>work conservation</a:t>
            </a:r>
            <a:r>
              <a:rPr lang="en-US" altLang="zh-CN" dirty="0" smtClean="0">
                <a:cs typeface="Times New Roman" panose="02020603050405020304" pitchFamily="18" charset="0"/>
              </a:rPr>
              <a:t> </a:t>
            </a:r>
            <a:r>
              <a:rPr lang="en-US" altLang="zh-CN" dirty="0">
                <a:cs typeface="Times New Roman" panose="02020603050405020304" pitchFamily="18" charset="0"/>
              </a:rPr>
              <a:t>and </a:t>
            </a:r>
            <a:r>
              <a:rPr lang="en-US" altLang="zh-CN" dirty="0" smtClean="0">
                <a:cs typeface="Times New Roman" panose="02020603050405020304" pitchFamily="18" charset="0"/>
              </a:rPr>
              <a:t>low latency </a:t>
            </a:r>
            <a:r>
              <a:rPr lang="en-US" altLang="zh-CN" dirty="0" smtClean="0">
                <a:solidFill>
                  <a:srgbClr val="7030A0"/>
                </a:solidFill>
                <a:cs typeface="Times New Roman" panose="02020603050405020304" pitchFamily="18" charset="0"/>
              </a:rPr>
              <a:t>simultaneously</a:t>
            </a:r>
            <a:r>
              <a:rPr lang="en-US" altLang="zh-CN" dirty="0" smtClean="0">
                <a:cs typeface="Times New Roman" panose="02020603050405020304" pitchFamily="18" charset="0"/>
              </a:rPr>
              <a:t> in commodity data centers?</a:t>
            </a:r>
            <a:endParaRPr lang="en-US" altLang="zh-CN" dirty="0">
              <a:cs typeface="Times New Roman" panose="02020603050405020304" pitchFamily="18" charset="0"/>
            </a:endParaRPr>
          </a:p>
        </p:txBody>
      </p:sp>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Design Goal 1</a:t>
            </a:r>
            <a:endParaRPr lang="zh-CN" altLang="en-US" dirty="0">
              <a:solidFill>
                <a:srgbClr val="0000CC"/>
              </a:solidFill>
              <a:ea typeface="+mn-ea"/>
              <a:cs typeface="Times New Roman" panose="02020603050405020304" pitchFamily="18" charset="0"/>
            </a:endParaRP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t>10</a:t>
            </a:fld>
            <a:endParaRPr lang="zh-CN" altLang="en-US"/>
          </a:p>
        </p:txBody>
      </p:sp>
      <p:sp useBgFill="1">
        <p:nvSpPr>
          <p:cNvPr id="9" name="Rounded Rectangle 51"/>
          <p:cNvSpPr/>
          <p:nvPr/>
        </p:nvSpPr>
        <p:spPr>
          <a:xfrm>
            <a:off x="791580" y="3933056"/>
            <a:ext cx="7560840" cy="1440160"/>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r>
              <a:rPr lang="en-US" altLang="zh-CN" sz="3200" dirty="0" smtClean="0"/>
              <a:t>Eliminate the tradeoff between bandwidth guarantee and work conservation</a:t>
            </a:r>
            <a:endParaRPr lang="zh-CN" altLang="en-US" sz="3200" dirty="0"/>
          </a:p>
        </p:txBody>
      </p:sp>
    </p:spTree>
    <p:extLst>
      <p:ext uri="{BB962C8B-B14F-4D97-AF65-F5344CB8AC3E}">
        <p14:creationId xmlns:p14="http://schemas.microsoft.com/office/powerpoint/2010/main" val="342673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a:spLocks noGrp="1"/>
          </p:cNvSpPr>
          <p:nvPr>
            <p:ph idx="1"/>
          </p:nvPr>
        </p:nvSpPr>
        <p:spPr>
          <a:xfrm>
            <a:off x="457200" y="1600200"/>
            <a:ext cx="8363272" cy="4525963"/>
          </a:xfrm>
        </p:spPr>
        <p:txBody>
          <a:bodyPr>
            <a:normAutofit/>
          </a:bodyPr>
          <a:lstStyle/>
          <a:p>
            <a:pPr marL="0" indent="0" algn="just">
              <a:buNone/>
            </a:pPr>
            <a:r>
              <a:rPr lang="en-US" altLang="zh-CN" dirty="0" smtClean="0">
                <a:cs typeface="Times New Roman" panose="02020603050405020304" pitchFamily="18" charset="0"/>
              </a:rPr>
              <a:t>How to </a:t>
            </a:r>
            <a:r>
              <a:rPr lang="en-US" altLang="zh-CN" dirty="0" smtClean="0">
                <a:solidFill>
                  <a:srgbClr val="7030A0"/>
                </a:solidFill>
                <a:cs typeface="Times New Roman" panose="02020603050405020304" pitchFamily="18" charset="0"/>
              </a:rPr>
              <a:t>provide </a:t>
            </a:r>
            <a:r>
              <a:rPr lang="en-US" altLang="zh-CN" dirty="0" smtClean="0">
                <a:cs typeface="Times New Roman" panose="02020603050405020304" pitchFamily="18" charset="0"/>
              </a:rPr>
              <a:t>bandwidth guarantees</a:t>
            </a:r>
            <a:r>
              <a:rPr lang="en-US" altLang="zh-CN" dirty="0">
                <a:solidFill>
                  <a:srgbClr val="7030A0"/>
                </a:solidFill>
                <a:cs typeface="Times New Roman" panose="02020603050405020304" pitchFamily="18" charset="0"/>
              </a:rPr>
              <a:t>, </a:t>
            </a:r>
            <a:r>
              <a:rPr lang="en-US" altLang="zh-CN" dirty="0" smtClean="0">
                <a:solidFill>
                  <a:srgbClr val="7030A0"/>
                </a:solidFill>
                <a:cs typeface="Times New Roman" panose="02020603050405020304" pitchFamily="18" charset="0"/>
              </a:rPr>
              <a:t>work conservation</a:t>
            </a:r>
            <a:r>
              <a:rPr lang="en-US" altLang="zh-CN" dirty="0" smtClean="0">
                <a:cs typeface="Times New Roman" panose="02020603050405020304" pitchFamily="18" charset="0"/>
              </a:rPr>
              <a:t> </a:t>
            </a:r>
            <a:r>
              <a:rPr lang="en-US" altLang="zh-CN" dirty="0">
                <a:cs typeface="Times New Roman" panose="02020603050405020304" pitchFamily="18" charset="0"/>
              </a:rPr>
              <a:t>and </a:t>
            </a:r>
            <a:r>
              <a:rPr lang="en-US" altLang="zh-CN" dirty="0" smtClean="0">
                <a:solidFill>
                  <a:srgbClr val="7030A0"/>
                </a:solidFill>
                <a:cs typeface="Times New Roman" panose="02020603050405020304" pitchFamily="18" charset="0"/>
              </a:rPr>
              <a:t>low latency</a:t>
            </a:r>
            <a:r>
              <a:rPr lang="en-US" altLang="zh-CN" dirty="0" smtClean="0">
                <a:cs typeface="Times New Roman" panose="02020603050405020304" pitchFamily="18" charset="0"/>
              </a:rPr>
              <a:t> </a:t>
            </a:r>
            <a:r>
              <a:rPr lang="en-US" altLang="zh-CN" dirty="0" smtClean="0">
                <a:solidFill>
                  <a:srgbClr val="7030A0"/>
                </a:solidFill>
                <a:cs typeface="Times New Roman" panose="02020603050405020304" pitchFamily="18" charset="0"/>
              </a:rPr>
              <a:t>simultaneously</a:t>
            </a:r>
            <a:r>
              <a:rPr lang="en-US" altLang="zh-CN" dirty="0" smtClean="0">
                <a:cs typeface="Times New Roman" panose="02020603050405020304" pitchFamily="18" charset="0"/>
              </a:rPr>
              <a:t> in commodity data centers?</a:t>
            </a:r>
            <a:endParaRPr lang="en-US" altLang="zh-CN" dirty="0">
              <a:cs typeface="Times New Roman" panose="02020603050405020304" pitchFamily="18" charset="0"/>
            </a:endParaRPr>
          </a:p>
        </p:txBody>
      </p:sp>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Design Goal 2</a:t>
            </a:r>
            <a:endParaRPr lang="zh-CN" altLang="en-US" dirty="0">
              <a:solidFill>
                <a:srgbClr val="0000CC"/>
              </a:solidFill>
              <a:ea typeface="+mn-ea"/>
              <a:cs typeface="Times New Roman" panose="02020603050405020304" pitchFamily="18" charset="0"/>
            </a:endParaRP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t>11</a:t>
            </a:fld>
            <a:endParaRPr lang="zh-CN" altLang="en-US"/>
          </a:p>
        </p:txBody>
      </p:sp>
      <p:sp useBgFill="1">
        <p:nvSpPr>
          <p:cNvPr id="9" name="Rounded Rectangle 51"/>
          <p:cNvSpPr/>
          <p:nvPr/>
        </p:nvSpPr>
        <p:spPr>
          <a:xfrm>
            <a:off x="791580" y="3933056"/>
            <a:ext cx="7560840" cy="1440160"/>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r>
              <a:rPr lang="en-US" altLang="zh-CN" sz="3200" dirty="0" smtClean="0"/>
              <a:t>Eliminate the tradeoff between </a:t>
            </a:r>
            <a:r>
              <a:rPr lang="en-US" altLang="zh-CN" sz="3200" dirty="0">
                <a:cs typeface="Times New Roman" panose="02020603050405020304" pitchFamily="18" charset="0"/>
              </a:rPr>
              <a:t>work conservation</a:t>
            </a:r>
            <a:r>
              <a:rPr lang="en-US" altLang="zh-CN" sz="3200" dirty="0" smtClean="0"/>
              <a:t> and low latency</a:t>
            </a:r>
            <a:endParaRPr lang="zh-CN" altLang="en-US" sz="3200" dirty="0"/>
          </a:p>
        </p:txBody>
      </p:sp>
    </p:spTree>
    <p:extLst>
      <p:ext uri="{BB962C8B-B14F-4D97-AF65-F5344CB8AC3E}">
        <p14:creationId xmlns:p14="http://schemas.microsoft.com/office/powerpoint/2010/main" val="3858614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a:spLocks noGrp="1"/>
          </p:cNvSpPr>
          <p:nvPr>
            <p:ph idx="1"/>
          </p:nvPr>
        </p:nvSpPr>
        <p:spPr>
          <a:xfrm>
            <a:off x="457200" y="1600200"/>
            <a:ext cx="8363272" cy="4525963"/>
          </a:xfrm>
        </p:spPr>
        <p:txBody>
          <a:bodyPr>
            <a:normAutofit/>
          </a:bodyPr>
          <a:lstStyle/>
          <a:p>
            <a:pPr marL="0" indent="0" algn="just">
              <a:buNone/>
            </a:pPr>
            <a:r>
              <a:rPr lang="en-US" altLang="zh-CN" dirty="0" smtClean="0">
                <a:cs typeface="Times New Roman" panose="02020603050405020304" pitchFamily="18" charset="0"/>
              </a:rPr>
              <a:t>How to provide bandwidth guarantees</a:t>
            </a:r>
            <a:r>
              <a:rPr lang="en-US" altLang="zh-CN" dirty="0">
                <a:cs typeface="Times New Roman" panose="02020603050405020304" pitchFamily="18" charset="0"/>
              </a:rPr>
              <a:t>, </a:t>
            </a:r>
            <a:r>
              <a:rPr lang="en-US" altLang="zh-CN" dirty="0" smtClean="0">
                <a:cs typeface="Times New Roman" panose="02020603050405020304" pitchFamily="18" charset="0"/>
              </a:rPr>
              <a:t>work conservation </a:t>
            </a:r>
            <a:r>
              <a:rPr lang="en-US" altLang="zh-CN" dirty="0">
                <a:cs typeface="Times New Roman" panose="02020603050405020304" pitchFamily="18" charset="0"/>
              </a:rPr>
              <a:t>and </a:t>
            </a:r>
            <a:r>
              <a:rPr lang="en-US" altLang="zh-CN" dirty="0" smtClean="0">
                <a:cs typeface="Times New Roman" panose="02020603050405020304" pitchFamily="18" charset="0"/>
              </a:rPr>
              <a:t>low latency simultaneously in </a:t>
            </a:r>
            <a:r>
              <a:rPr lang="en-US" altLang="zh-CN" dirty="0" smtClean="0">
                <a:solidFill>
                  <a:srgbClr val="7030A0"/>
                </a:solidFill>
                <a:cs typeface="Times New Roman" panose="02020603050405020304" pitchFamily="18" charset="0"/>
              </a:rPr>
              <a:t>commodity data centers</a:t>
            </a:r>
            <a:r>
              <a:rPr lang="en-US" altLang="zh-CN" dirty="0" smtClean="0">
                <a:cs typeface="Times New Roman" panose="02020603050405020304" pitchFamily="18" charset="0"/>
              </a:rPr>
              <a:t>?</a:t>
            </a:r>
            <a:endParaRPr lang="en-US" altLang="zh-CN" dirty="0">
              <a:cs typeface="Times New Roman" panose="02020603050405020304" pitchFamily="18" charset="0"/>
            </a:endParaRPr>
          </a:p>
        </p:txBody>
      </p:sp>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Design Goal 3</a:t>
            </a:r>
            <a:endParaRPr lang="zh-CN" altLang="en-US" dirty="0">
              <a:solidFill>
                <a:srgbClr val="0000CC"/>
              </a:solidFill>
              <a:ea typeface="+mn-ea"/>
              <a:cs typeface="Times New Roman" panose="02020603050405020304" pitchFamily="18" charset="0"/>
            </a:endParaRP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t>12</a:t>
            </a:fld>
            <a:endParaRPr lang="zh-CN" altLang="en-US"/>
          </a:p>
        </p:txBody>
      </p:sp>
      <p:sp useBgFill="1">
        <p:nvSpPr>
          <p:cNvPr id="9" name="Rounded Rectangle 51"/>
          <p:cNvSpPr/>
          <p:nvPr/>
        </p:nvSpPr>
        <p:spPr>
          <a:xfrm>
            <a:off x="791580" y="3933056"/>
            <a:ext cx="7560840" cy="1728192"/>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r>
              <a:rPr lang="en-US" altLang="zh-CN" sz="3200" dirty="0"/>
              <a:t>Readily-deployable: </a:t>
            </a:r>
            <a:r>
              <a:rPr lang="en-US" altLang="zh-CN" sz="3200" dirty="0" smtClean="0"/>
              <a:t>Work </a:t>
            </a:r>
            <a:r>
              <a:rPr lang="en-US" altLang="zh-CN" sz="3200" dirty="0"/>
              <a:t>with existing commodity switches &amp;  be compatible with legacy network stacks</a:t>
            </a:r>
          </a:p>
        </p:txBody>
      </p:sp>
    </p:spTree>
    <p:extLst>
      <p:ext uri="{BB962C8B-B14F-4D97-AF65-F5344CB8AC3E}">
        <p14:creationId xmlns:p14="http://schemas.microsoft.com/office/powerpoint/2010/main" val="41804022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Question</a:t>
            </a:r>
            <a:endParaRPr lang="zh-CN" altLang="en-US" dirty="0">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457200" y="1600200"/>
            <a:ext cx="8363272" cy="4525963"/>
          </a:xfrm>
        </p:spPr>
        <p:txBody>
          <a:bodyPr>
            <a:normAutofit/>
          </a:bodyPr>
          <a:lstStyle/>
          <a:p>
            <a:pPr marL="0" indent="0" algn="just">
              <a:buNone/>
            </a:pPr>
            <a:r>
              <a:rPr lang="en-US" altLang="zh-CN" dirty="0">
                <a:cs typeface="Times New Roman" panose="02020603050405020304" pitchFamily="18" charset="0"/>
              </a:rPr>
              <a:t>How to provide bandwidth guarantees, work conservation and low latency simultaneously without any tradeoff in </a:t>
            </a:r>
            <a:r>
              <a:rPr lang="en-US" altLang="zh-CN" dirty="0">
                <a:solidFill>
                  <a:srgbClr val="7030A0"/>
                </a:solidFill>
                <a:cs typeface="Times New Roman" panose="02020603050405020304" pitchFamily="18" charset="0"/>
              </a:rPr>
              <a:t>commodity data centers</a:t>
            </a:r>
            <a:r>
              <a:rPr lang="en-US" altLang="zh-CN" dirty="0">
                <a:cs typeface="Times New Roman" panose="02020603050405020304" pitchFamily="18" charset="0"/>
              </a:rPr>
              <a:t>?</a:t>
            </a: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标题 1"/>
          <p:cNvSpPr txBox="1">
            <a:spLocks/>
          </p:cNvSpPr>
          <p:nvPr/>
        </p:nvSpPr>
        <p:spPr>
          <a:xfrm>
            <a:off x="460375" y="386104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solidFill>
                  <a:srgbClr val="0000CC"/>
                </a:solidFill>
                <a:ea typeface="+mn-ea"/>
                <a:cs typeface="Times New Roman" panose="02020603050405020304" pitchFamily="18" charset="0"/>
              </a:rPr>
              <a:t>Our answer: Trinity</a:t>
            </a:r>
            <a:endParaRPr lang="zh-CN" altLang="en-US" dirty="0">
              <a:solidFill>
                <a:srgbClr val="0000CC"/>
              </a:solidFill>
              <a:ea typeface="+mn-ea"/>
              <a:cs typeface="Times New Roman" panose="02020603050405020304" pitchFamily="18" charset="0"/>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2628674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标题 1"/>
          <p:cNvSpPr txBox="1">
            <a:spLocks/>
          </p:cNvSpPr>
          <p:nvPr/>
        </p:nvSpPr>
        <p:spPr>
          <a:xfrm>
            <a:off x="1043608" y="4797152"/>
            <a:ext cx="5191745"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4800" b="1" dirty="0" err="1" smtClean="0">
                <a:solidFill>
                  <a:srgbClr val="0000CC"/>
                </a:solidFill>
                <a:ea typeface="+mn-ea"/>
                <a:cs typeface="Times New Roman" panose="02020603050405020304" pitchFamily="18" charset="0"/>
              </a:rPr>
              <a:t>Trinity’S</a:t>
            </a:r>
            <a:r>
              <a:rPr lang="en-US" altLang="zh-CN" sz="4800" b="1" dirty="0" smtClean="0">
                <a:solidFill>
                  <a:srgbClr val="0000CC"/>
                </a:solidFill>
                <a:ea typeface="+mn-ea"/>
                <a:cs typeface="Times New Roman" panose="02020603050405020304" pitchFamily="18" charset="0"/>
              </a:rPr>
              <a:t> DESIGN</a:t>
            </a:r>
            <a:endParaRPr lang="zh-CN" altLang="en-US" sz="4800" b="1" dirty="0">
              <a:solidFill>
                <a:srgbClr val="0000CC"/>
              </a:solidFill>
              <a:ea typeface="+mn-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1588627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内容占位符 6"/>
          <p:cNvSpPr>
            <a:spLocks noGrp="1"/>
          </p:cNvSpPr>
          <p:nvPr>
            <p:ph idx="1"/>
          </p:nvPr>
        </p:nvSpPr>
        <p:spPr>
          <a:xfrm>
            <a:off x="382588" y="1412776"/>
            <a:ext cx="8378825" cy="4525963"/>
          </a:xfrm>
        </p:spPr>
        <p:txBody>
          <a:bodyPr/>
          <a:lstStyle/>
          <a:p>
            <a:r>
              <a:rPr lang="en-US" altLang="zh-CN" dirty="0" smtClean="0"/>
              <a:t>At the core, Trinity is an </a:t>
            </a:r>
            <a:r>
              <a:rPr lang="en-US" altLang="zh-CN" b="1" dirty="0" smtClean="0">
                <a:solidFill>
                  <a:srgbClr val="7030A0"/>
                </a:solidFill>
              </a:rPr>
              <a:t>in-network isolation </a:t>
            </a:r>
            <a:r>
              <a:rPr lang="en-US" altLang="zh-CN" dirty="0" smtClean="0"/>
              <a:t>solution.</a:t>
            </a:r>
            <a:endParaRPr lang="en-US" altLang="zh-CN" dirty="0"/>
          </a:p>
          <a:p>
            <a:pPr lvl="1"/>
            <a:endParaRPr lang="en-US" altLang="zh-CN" dirty="0"/>
          </a:p>
        </p:txBody>
      </p:sp>
      <p:cxnSp>
        <p:nvCxnSpPr>
          <p:cNvPr id="92" name="直接连接符 91"/>
          <p:cNvCxnSpPr/>
          <p:nvPr/>
        </p:nvCxnSpPr>
        <p:spPr>
          <a:xfrm>
            <a:off x="6156176" y="4510728"/>
            <a:ext cx="96871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2499977" y="5234921"/>
            <a:ext cx="156796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2611391" y="3734671"/>
            <a:ext cx="145391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23"/>
          <p:cNvSpPr>
            <a:spLocks noChangeArrowheads="1"/>
          </p:cNvSpPr>
          <p:nvPr/>
        </p:nvSpPr>
        <p:spPr bwMode="auto">
          <a:xfrm>
            <a:off x="3923927" y="3085801"/>
            <a:ext cx="2339045" cy="2736304"/>
          </a:xfrm>
          <a:prstGeom prst="rect">
            <a:avLst/>
          </a:prstGeom>
          <a:solidFill>
            <a:schemeClr val="bg1"/>
          </a:solidFill>
          <a:ln w="28575">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Design Overview</a:t>
            </a:r>
            <a:endParaRPr lang="zh-CN" altLang="en-US" dirty="0">
              <a:solidFill>
                <a:srgbClr val="0000CC"/>
              </a:solidFill>
              <a:ea typeface="+mn-ea"/>
              <a:cs typeface="Times New Roman" panose="02020603050405020304" pitchFamily="18" charset="0"/>
            </a:endParaRP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t>15</a:t>
            </a:fld>
            <a:endParaRPr lang="zh-CN" altLang="en-US"/>
          </a:p>
        </p:txBody>
      </p:sp>
      <p:grpSp>
        <p:nvGrpSpPr>
          <p:cNvPr id="17" name="组合 16"/>
          <p:cNvGrpSpPr/>
          <p:nvPr/>
        </p:nvGrpSpPr>
        <p:grpSpPr>
          <a:xfrm>
            <a:off x="4210745" y="4021905"/>
            <a:ext cx="1800200" cy="977937"/>
            <a:chOff x="4210745" y="3753037"/>
            <a:chExt cx="1800200" cy="977937"/>
          </a:xfrm>
        </p:grpSpPr>
        <p:sp>
          <p:nvSpPr>
            <p:cNvPr id="71" name="Freeform 152"/>
            <p:cNvSpPr>
              <a:spLocks/>
            </p:cNvSpPr>
            <p:nvPr/>
          </p:nvSpPr>
          <p:spPr bwMode="auto">
            <a:xfrm>
              <a:off x="4210745" y="4241860"/>
              <a:ext cx="1800200" cy="489114"/>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a:ln w="28575">
              <a:solidFill>
                <a:schemeClr val="tx1"/>
              </a:solidFill>
              <a:round/>
              <a:headEnd/>
              <a:tailEnd/>
            </a:ln>
          </p:spPr>
          <p:txBody>
            <a:bodyPr/>
            <a:lstStyle/>
            <a:p>
              <a:r>
                <a:rPr lang="en-US" sz="2400" dirty="0" smtClean="0"/>
                <a:t> low priority</a:t>
              </a:r>
              <a:endParaRPr lang="en-US" sz="2400" dirty="0"/>
            </a:p>
          </p:txBody>
        </p:sp>
        <p:sp>
          <p:nvSpPr>
            <p:cNvPr id="74" name="Freeform 152"/>
            <p:cNvSpPr>
              <a:spLocks/>
            </p:cNvSpPr>
            <p:nvPr/>
          </p:nvSpPr>
          <p:spPr bwMode="auto">
            <a:xfrm>
              <a:off x="4210745" y="3753037"/>
              <a:ext cx="1800200" cy="489114"/>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a:ln w="28575">
              <a:solidFill>
                <a:schemeClr val="tx1"/>
              </a:solidFill>
              <a:round/>
              <a:headEnd/>
              <a:tailEnd/>
            </a:ln>
          </p:spPr>
          <p:txBody>
            <a:bodyPr/>
            <a:lstStyle/>
            <a:p>
              <a:r>
                <a:rPr lang="en-US" sz="2400" dirty="0" smtClean="0"/>
                <a:t>high priority</a:t>
              </a:r>
              <a:endParaRPr lang="en-US" sz="2400" dirty="0"/>
            </a:p>
          </p:txBody>
        </p:sp>
      </p:grpSp>
      <p:sp>
        <p:nvSpPr>
          <p:cNvPr id="11" name="圆角矩形 10"/>
          <p:cNvSpPr/>
          <p:nvPr/>
        </p:nvSpPr>
        <p:spPr>
          <a:xfrm>
            <a:off x="970176" y="3086199"/>
            <a:ext cx="2087017" cy="1180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圆角矩形 79"/>
          <p:cNvSpPr/>
          <p:nvPr/>
        </p:nvSpPr>
        <p:spPr>
          <a:xfrm>
            <a:off x="6502295" y="3445841"/>
            <a:ext cx="2210165" cy="21602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圆角矩形 11"/>
          <p:cNvSpPr/>
          <p:nvPr/>
        </p:nvSpPr>
        <p:spPr>
          <a:xfrm>
            <a:off x="1218619" y="3352493"/>
            <a:ext cx="718865"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VM1</a:t>
            </a:r>
            <a:endParaRPr lang="en-US" dirty="0"/>
          </a:p>
        </p:txBody>
      </p:sp>
      <p:sp>
        <p:nvSpPr>
          <p:cNvPr id="81" name="圆角矩形 80"/>
          <p:cNvSpPr/>
          <p:nvPr/>
        </p:nvSpPr>
        <p:spPr>
          <a:xfrm>
            <a:off x="1937484" y="3355640"/>
            <a:ext cx="1119709" cy="64807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Sender Module</a:t>
            </a:r>
            <a:endParaRPr lang="en-US" sz="2000" dirty="0">
              <a:solidFill>
                <a:schemeClr val="tx1"/>
              </a:solidFill>
            </a:endParaRPr>
          </a:p>
        </p:txBody>
      </p:sp>
      <p:sp>
        <p:nvSpPr>
          <p:cNvPr id="84" name="圆角矩形 83"/>
          <p:cNvSpPr/>
          <p:nvPr/>
        </p:nvSpPr>
        <p:spPr>
          <a:xfrm>
            <a:off x="972815" y="4641444"/>
            <a:ext cx="2087017" cy="1180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圆角矩形 84"/>
          <p:cNvSpPr/>
          <p:nvPr/>
        </p:nvSpPr>
        <p:spPr>
          <a:xfrm>
            <a:off x="1221258" y="4907738"/>
            <a:ext cx="718865" cy="64807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VM3</a:t>
            </a:r>
            <a:endParaRPr lang="en-US" dirty="0"/>
          </a:p>
        </p:txBody>
      </p:sp>
      <p:sp>
        <p:nvSpPr>
          <p:cNvPr id="86" name="圆角矩形 85"/>
          <p:cNvSpPr/>
          <p:nvPr/>
        </p:nvSpPr>
        <p:spPr>
          <a:xfrm>
            <a:off x="1940123" y="4910885"/>
            <a:ext cx="1119709" cy="64807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Sender Module</a:t>
            </a:r>
            <a:endParaRPr lang="en-US" sz="2000" dirty="0">
              <a:solidFill>
                <a:schemeClr val="tx1"/>
              </a:solidFill>
            </a:endParaRPr>
          </a:p>
        </p:txBody>
      </p:sp>
      <p:sp>
        <p:nvSpPr>
          <p:cNvPr id="87" name="圆角矩形 86"/>
          <p:cNvSpPr/>
          <p:nvPr/>
        </p:nvSpPr>
        <p:spPr>
          <a:xfrm>
            <a:off x="6502295" y="3697869"/>
            <a:ext cx="1218673" cy="1705488"/>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Receiver Module</a:t>
            </a:r>
            <a:endParaRPr lang="en-US" sz="2000" dirty="0">
              <a:solidFill>
                <a:schemeClr val="tx1"/>
              </a:solidFill>
            </a:endParaRPr>
          </a:p>
        </p:txBody>
      </p:sp>
      <p:sp>
        <p:nvSpPr>
          <p:cNvPr id="88" name="圆角矩形 87"/>
          <p:cNvSpPr/>
          <p:nvPr/>
        </p:nvSpPr>
        <p:spPr>
          <a:xfrm>
            <a:off x="7720967" y="3697869"/>
            <a:ext cx="718865"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VM2</a:t>
            </a:r>
            <a:endParaRPr lang="en-US" dirty="0"/>
          </a:p>
        </p:txBody>
      </p:sp>
      <p:sp>
        <p:nvSpPr>
          <p:cNvPr id="89" name="圆角矩形 88"/>
          <p:cNvSpPr/>
          <p:nvPr/>
        </p:nvSpPr>
        <p:spPr>
          <a:xfrm>
            <a:off x="7720967" y="4755285"/>
            <a:ext cx="718865" cy="64807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VM4</a:t>
            </a:r>
            <a:endParaRPr lang="en-US" dirty="0"/>
          </a:p>
        </p:txBody>
      </p:sp>
      <p:sp>
        <p:nvSpPr>
          <p:cNvPr id="14" name="TextBox 13"/>
          <p:cNvSpPr txBox="1"/>
          <p:nvPr/>
        </p:nvSpPr>
        <p:spPr>
          <a:xfrm>
            <a:off x="1429055" y="5930116"/>
            <a:ext cx="1628138" cy="523220"/>
          </a:xfrm>
          <a:prstGeom prst="rect">
            <a:avLst/>
          </a:prstGeom>
          <a:noFill/>
        </p:spPr>
        <p:txBody>
          <a:bodyPr wrap="none" rtlCol="0">
            <a:spAutoFit/>
          </a:bodyPr>
          <a:lstStyle/>
          <a:p>
            <a:r>
              <a:rPr lang="en-US" sz="2800" dirty="0" smtClean="0"/>
              <a:t>end-hosts</a:t>
            </a:r>
            <a:endParaRPr lang="en-US" sz="2800" dirty="0"/>
          </a:p>
        </p:txBody>
      </p:sp>
      <p:sp>
        <p:nvSpPr>
          <p:cNvPr id="93" name="TextBox 92"/>
          <p:cNvSpPr txBox="1"/>
          <p:nvPr/>
        </p:nvSpPr>
        <p:spPr>
          <a:xfrm>
            <a:off x="4410397" y="5930116"/>
            <a:ext cx="1400896" cy="523220"/>
          </a:xfrm>
          <a:prstGeom prst="rect">
            <a:avLst/>
          </a:prstGeom>
          <a:noFill/>
        </p:spPr>
        <p:txBody>
          <a:bodyPr wrap="none" rtlCol="0">
            <a:spAutoFit/>
          </a:bodyPr>
          <a:lstStyle/>
          <a:p>
            <a:r>
              <a:rPr lang="en-US" sz="2800" dirty="0"/>
              <a:t>n</a:t>
            </a:r>
            <a:r>
              <a:rPr lang="en-US" sz="2800" dirty="0" smtClean="0"/>
              <a:t>etwork</a:t>
            </a:r>
            <a:endParaRPr lang="en-US" sz="2800" dirty="0"/>
          </a:p>
        </p:txBody>
      </p:sp>
      <p:sp>
        <p:nvSpPr>
          <p:cNvPr id="94" name="TextBox 93"/>
          <p:cNvSpPr txBox="1"/>
          <p:nvPr/>
        </p:nvSpPr>
        <p:spPr>
          <a:xfrm>
            <a:off x="6939090" y="5930116"/>
            <a:ext cx="1628138" cy="523220"/>
          </a:xfrm>
          <a:prstGeom prst="rect">
            <a:avLst/>
          </a:prstGeom>
          <a:noFill/>
        </p:spPr>
        <p:txBody>
          <a:bodyPr wrap="none" rtlCol="0">
            <a:spAutoFit/>
          </a:bodyPr>
          <a:lstStyle/>
          <a:p>
            <a:r>
              <a:rPr lang="en-US" sz="2800" dirty="0" smtClean="0"/>
              <a:t>end-hosts</a:t>
            </a:r>
            <a:endParaRPr lang="en-US" sz="2800" dirty="0"/>
          </a:p>
        </p:txBody>
      </p:sp>
    </p:spTree>
    <p:extLst>
      <p:ext uri="{BB962C8B-B14F-4D97-AF65-F5344CB8AC3E}">
        <p14:creationId xmlns:p14="http://schemas.microsoft.com/office/powerpoint/2010/main" val="150317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内容占位符 6"/>
          <p:cNvSpPr>
            <a:spLocks noGrp="1"/>
          </p:cNvSpPr>
          <p:nvPr>
            <p:ph idx="1"/>
          </p:nvPr>
        </p:nvSpPr>
        <p:spPr>
          <a:xfrm>
            <a:off x="382588" y="1412776"/>
            <a:ext cx="8378825" cy="4525963"/>
          </a:xfrm>
        </p:spPr>
        <p:txBody>
          <a:bodyPr/>
          <a:lstStyle/>
          <a:p>
            <a:r>
              <a:rPr lang="en-US" altLang="zh-CN" dirty="0" smtClean="0"/>
              <a:t>Differentiate </a:t>
            </a:r>
            <a:r>
              <a:rPr lang="en-US" dirty="0" smtClean="0"/>
              <a:t>traffic of </a:t>
            </a:r>
            <a:r>
              <a:rPr lang="en-US" dirty="0"/>
              <a:t>bandwidth guarantees from that of work </a:t>
            </a:r>
            <a:r>
              <a:rPr lang="en-US" dirty="0" smtClean="0"/>
              <a:t>conservation with </a:t>
            </a:r>
            <a:r>
              <a:rPr lang="en-US" dirty="0"/>
              <a:t>two colors at the </a:t>
            </a:r>
            <a:r>
              <a:rPr lang="en-US" dirty="0" smtClean="0"/>
              <a:t>sender.</a:t>
            </a:r>
            <a:endParaRPr lang="en-US" altLang="zh-CN" dirty="0"/>
          </a:p>
        </p:txBody>
      </p:sp>
      <p:cxnSp>
        <p:nvCxnSpPr>
          <p:cNvPr id="92" name="直接连接符 91"/>
          <p:cNvCxnSpPr/>
          <p:nvPr/>
        </p:nvCxnSpPr>
        <p:spPr>
          <a:xfrm>
            <a:off x="6156176" y="4510728"/>
            <a:ext cx="96871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2499977" y="5234921"/>
            <a:ext cx="156796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2611391" y="3734671"/>
            <a:ext cx="145391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23"/>
          <p:cNvSpPr>
            <a:spLocks noChangeArrowheads="1"/>
          </p:cNvSpPr>
          <p:nvPr/>
        </p:nvSpPr>
        <p:spPr bwMode="auto">
          <a:xfrm>
            <a:off x="3923927" y="3085801"/>
            <a:ext cx="2339045" cy="2736304"/>
          </a:xfrm>
          <a:prstGeom prst="rect">
            <a:avLst/>
          </a:prstGeom>
          <a:solidFill>
            <a:schemeClr val="bg1"/>
          </a:solidFill>
          <a:ln w="28575">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Design Overview</a:t>
            </a:r>
            <a:endParaRPr lang="zh-CN" altLang="en-US" dirty="0">
              <a:solidFill>
                <a:srgbClr val="0000CC"/>
              </a:solidFill>
              <a:ea typeface="+mn-ea"/>
              <a:cs typeface="Times New Roman" panose="02020603050405020304" pitchFamily="18" charset="0"/>
            </a:endParaRP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t>16</a:t>
            </a:fld>
            <a:endParaRPr lang="zh-CN" altLang="en-US"/>
          </a:p>
        </p:txBody>
      </p:sp>
      <p:grpSp>
        <p:nvGrpSpPr>
          <p:cNvPr id="17" name="组合 16"/>
          <p:cNvGrpSpPr/>
          <p:nvPr/>
        </p:nvGrpSpPr>
        <p:grpSpPr>
          <a:xfrm>
            <a:off x="4210745" y="4021905"/>
            <a:ext cx="1800200" cy="977937"/>
            <a:chOff x="4210745" y="3753037"/>
            <a:chExt cx="1800200" cy="977937"/>
          </a:xfrm>
        </p:grpSpPr>
        <p:sp>
          <p:nvSpPr>
            <p:cNvPr id="71" name="Freeform 152"/>
            <p:cNvSpPr>
              <a:spLocks/>
            </p:cNvSpPr>
            <p:nvPr/>
          </p:nvSpPr>
          <p:spPr bwMode="auto">
            <a:xfrm>
              <a:off x="4210745" y="4241860"/>
              <a:ext cx="1800200" cy="489114"/>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a:ln w="28575">
              <a:solidFill>
                <a:schemeClr val="tx1"/>
              </a:solidFill>
              <a:round/>
              <a:headEnd/>
              <a:tailEnd/>
            </a:ln>
          </p:spPr>
          <p:txBody>
            <a:bodyPr/>
            <a:lstStyle/>
            <a:p>
              <a:r>
                <a:rPr lang="en-US" sz="2400" dirty="0" smtClean="0"/>
                <a:t> low priority</a:t>
              </a:r>
              <a:endParaRPr lang="en-US" sz="2400" dirty="0"/>
            </a:p>
          </p:txBody>
        </p:sp>
        <p:sp>
          <p:nvSpPr>
            <p:cNvPr id="74" name="Freeform 152"/>
            <p:cNvSpPr>
              <a:spLocks/>
            </p:cNvSpPr>
            <p:nvPr/>
          </p:nvSpPr>
          <p:spPr bwMode="auto">
            <a:xfrm>
              <a:off x="4210745" y="3753037"/>
              <a:ext cx="1800200" cy="489114"/>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a:ln w="28575">
              <a:solidFill>
                <a:schemeClr val="tx1"/>
              </a:solidFill>
              <a:round/>
              <a:headEnd/>
              <a:tailEnd/>
            </a:ln>
          </p:spPr>
          <p:txBody>
            <a:bodyPr/>
            <a:lstStyle/>
            <a:p>
              <a:r>
                <a:rPr lang="en-US" sz="2400" dirty="0" smtClean="0"/>
                <a:t>high priority</a:t>
              </a:r>
              <a:endParaRPr lang="en-US" sz="2400" dirty="0"/>
            </a:p>
          </p:txBody>
        </p:sp>
      </p:grpSp>
      <p:sp>
        <p:nvSpPr>
          <p:cNvPr id="11" name="圆角矩形 10"/>
          <p:cNvSpPr/>
          <p:nvPr/>
        </p:nvSpPr>
        <p:spPr>
          <a:xfrm>
            <a:off x="970176" y="3086199"/>
            <a:ext cx="2087017" cy="1180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圆角矩形 79"/>
          <p:cNvSpPr/>
          <p:nvPr/>
        </p:nvSpPr>
        <p:spPr>
          <a:xfrm>
            <a:off x="6502295" y="3445841"/>
            <a:ext cx="2210165" cy="21602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圆角矩形 11"/>
          <p:cNvSpPr/>
          <p:nvPr/>
        </p:nvSpPr>
        <p:spPr>
          <a:xfrm>
            <a:off x="1218619" y="3352493"/>
            <a:ext cx="718865"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VM1</a:t>
            </a:r>
            <a:endParaRPr lang="en-US" dirty="0"/>
          </a:p>
        </p:txBody>
      </p:sp>
      <p:sp>
        <p:nvSpPr>
          <p:cNvPr id="81" name="圆角矩形 80"/>
          <p:cNvSpPr/>
          <p:nvPr/>
        </p:nvSpPr>
        <p:spPr>
          <a:xfrm>
            <a:off x="1937484" y="3355640"/>
            <a:ext cx="1119709" cy="64807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Sender Module</a:t>
            </a:r>
            <a:endParaRPr lang="en-US" sz="2000" dirty="0">
              <a:solidFill>
                <a:schemeClr val="tx1"/>
              </a:solidFill>
            </a:endParaRPr>
          </a:p>
        </p:txBody>
      </p:sp>
      <p:sp>
        <p:nvSpPr>
          <p:cNvPr id="84" name="圆角矩形 83"/>
          <p:cNvSpPr/>
          <p:nvPr/>
        </p:nvSpPr>
        <p:spPr>
          <a:xfrm>
            <a:off x="972815" y="4641444"/>
            <a:ext cx="2087017" cy="1180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圆角矩形 84"/>
          <p:cNvSpPr/>
          <p:nvPr/>
        </p:nvSpPr>
        <p:spPr>
          <a:xfrm>
            <a:off x="1221258" y="4907738"/>
            <a:ext cx="718865" cy="64807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VM3</a:t>
            </a:r>
            <a:endParaRPr lang="en-US" dirty="0"/>
          </a:p>
        </p:txBody>
      </p:sp>
      <p:sp>
        <p:nvSpPr>
          <p:cNvPr id="86" name="圆角矩形 85"/>
          <p:cNvSpPr/>
          <p:nvPr/>
        </p:nvSpPr>
        <p:spPr>
          <a:xfrm>
            <a:off x="1940123" y="4910885"/>
            <a:ext cx="1119709" cy="64807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Sender Module</a:t>
            </a:r>
            <a:endParaRPr lang="en-US" sz="2000" dirty="0">
              <a:solidFill>
                <a:schemeClr val="tx1"/>
              </a:solidFill>
            </a:endParaRPr>
          </a:p>
        </p:txBody>
      </p:sp>
      <p:sp>
        <p:nvSpPr>
          <p:cNvPr id="87" name="圆角矩形 86"/>
          <p:cNvSpPr/>
          <p:nvPr/>
        </p:nvSpPr>
        <p:spPr>
          <a:xfrm>
            <a:off x="6502295" y="3697869"/>
            <a:ext cx="1218673" cy="1705488"/>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Receiver Module</a:t>
            </a:r>
            <a:endParaRPr lang="en-US" sz="2000" dirty="0">
              <a:solidFill>
                <a:schemeClr val="tx1"/>
              </a:solidFill>
            </a:endParaRPr>
          </a:p>
        </p:txBody>
      </p:sp>
      <p:sp>
        <p:nvSpPr>
          <p:cNvPr id="88" name="圆角矩形 87"/>
          <p:cNvSpPr/>
          <p:nvPr/>
        </p:nvSpPr>
        <p:spPr>
          <a:xfrm>
            <a:off x="7720967" y="3697869"/>
            <a:ext cx="718865"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VM2</a:t>
            </a:r>
            <a:endParaRPr lang="en-US" dirty="0"/>
          </a:p>
        </p:txBody>
      </p:sp>
      <p:sp>
        <p:nvSpPr>
          <p:cNvPr id="89" name="圆角矩形 88"/>
          <p:cNvSpPr/>
          <p:nvPr/>
        </p:nvSpPr>
        <p:spPr>
          <a:xfrm>
            <a:off x="7720967" y="4755285"/>
            <a:ext cx="718865" cy="64807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VM4</a:t>
            </a:r>
            <a:endParaRPr lang="en-US" dirty="0"/>
          </a:p>
        </p:txBody>
      </p:sp>
      <p:sp>
        <p:nvSpPr>
          <p:cNvPr id="14" name="TextBox 13"/>
          <p:cNvSpPr txBox="1"/>
          <p:nvPr/>
        </p:nvSpPr>
        <p:spPr>
          <a:xfrm>
            <a:off x="1429055" y="5930116"/>
            <a:ext cx="1628138" cy="523220"/>
          </a:xfrm>
          <a:prstGeom prst="rect">
            <a:avLst/>
          </a:prstGeom>
          <a:noFill/>
        </p:spPr>
        <p:txBody>
          <a:bodyPr wrap="none" rtlCol="0">
            <a:spAutoFit/>
          </a:bodyPr>
          <a:lstStyle/>
          <a:p>
            <a:r>
              <a:rPr lang="en-US" sz="2800" dirty="0" smtClean="0"/>
              <a:t>end-hosts</a:t>
            </a:r>
            <a:endParaRPr lang="en-US" sz="2800" dirty="0"/>
          </a:p>
        </p:txBody>
      </p:sp>
      <p:sp>
        <p:nvSpPr>
          <p:cNvPr id="93" name="TextBox 92"/>
          <p:cNvSpPr txBox="1"/>
          <p:nvPr/>
        </p:nvSpPr>
        <p:spPr>
          <a:xfrm>
            <a:off x="4410397" y="5930116"/>
            <a:ext cx="1400896" cy="523220"/>
          </a:xfrm>
          <a:prstGeom prst="rect">
            <a:avLst/>
          </a:prstGeom>
          <a:noFill/>
        </p:spPr>
        <p:txBody>
          <a:bodyPr wrap="none" rtlCol="0">
            <a:spAutoFit/>
          </a:bodyPr>
          <a:lstStyle/>
          <a:p>
            <a:r>
              <a:rPr lang="en-US" sz="2800" dirty="0"/>
              <a:t>n</a:t>
            </a:r>
            <a:r>
              <a:rPr lang="en-US" sz="2800" dirty="0" smtClean="0"/>
              <a:t>etwork</a:t>
            </a:r>
            <a:endParaRPr lang="en-US" sz="2800" dirty="0"/>
          </a:p>
        </p:txBody>
      </p:sp>
      <p:sp>
        <p:nvSpPr>
          <p:cNvPr id="94" name="TextBox 93"/>
          <p:cNvSpPr txBox="1"/>
          <p:nvPr/>
        </p:nvSpPr>
        <p:spPr>
          <a:xfrm>
            <a:off x="6939090" y="5930116"/>
            <a:ext cx="1628138" cy="523220"/>
          </a:xfrm>
          <a:prstGeom prst="rect">
            <a:avLst/>
          </a:prstGeom>
          <a:noFill/>
        </p:spPr>
        <p:txBody>
          <a:bodyPr wrap="none" rtlCol="0">
            <a:spAutoFit/>
          </a:bodyPr>
          <a:lstStyle/>
          <a:p>
            <a:r>
              <a:rPr lang="en-US" sz="2800" dirty="0" smtClean="0"/>
              <a:t>end-hosts</a:t>
            </a:r>
            <a:endParaRPr lang="en-US" sz="2800" dirty="0"/>
          </a:p>
        </p:txBody>
      </p:sp>
      <p:sp>
        <p:nvSpPr>
          <p:cNvPr id="7" name="矩形 6"/>
          <p:cNvSpPr/>
          <p:nvPr/>
        </p:nvSpPr>
        <p:spPr>
          <a:xfrm>
            <a:off x="612775" y="2924944"/>
            <a:ext cx="2807097" cy="3528392"/>
          </a:xfrm>
          <a:prstGeom prst="rect">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1556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内容占位符 6"/>
          <p:cNvSpPr>
            <a:spLocks noGrp="1"/>
          </p:cNvSpPr>
          <p:nvPr>
            <p:ph idx="1"/>
          </p:nvPr>
        </p:nvSpPr>
        <p:spPr>
          <a:xfrm>
            <a:off x="382588" y="1412776"/>
            <a:ext cx="8378825" cy="4525963"/>
          </a:xfrm>
        </p:spPr>
        <p:txBody>
          <a:bodyPr/>
          <a:lstStyle/>
          <a:p>
            <a:r>
              <a:rPr lang="en-US" dirty="0" smtClean="0"/>
              <a:t>Enforce strict priority </a:t>
            </a:r>
            <a:r>
              <a:rPr lang="en-US" dirty="0"/>
              <a:t>queueing </a:t>
            </a:r>
            <a:r>
              <a:rPr lang="en-US" dirty="0" smtClean="0"/>
              <a:t>with two priority queues to decouple bandwidth guarantee traffic from work-conserving traffic.</a:t>
            </a:r>
            <a:endParaRPr lang="en-US" altLang="zh-CN" dirty="0"/>
          </a:p>
        </p:txBody>
      </p:sp>
      <p:cxnSp>
        <p:nvCxnSpPr>
          <p:cNvPr id="92" name="直接连接符 91"/>
          <p:cNvCxnSpPr/>
          <p:nvPr/>
        </p:nvCxnSpPr>
        <p:spPr>
          <a:xfrm>
            <a:off x="6156176" y="4510728"/>
            <a:ext cx="96871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2499977" y="5234921"/>
            <a:ext cx="156796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2611391" y="3734671"/>
            <a:ext cx="145391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23"/>
          <p:cNvSpPr>
            <a:spLocks noChangeArrowheads="1"/>
          </p:cNvSpPr>
          <p:nvPr/>
        </p:nvSpPr>
        <p:spPr bwMode="auto">
          <a:xfrm>
            <a:off x="3923927" y="3085801"/>
            <a:ext cx="2339045" cy="2736304"/>
          </a:xfrm>
          <a:prstGeom prst="rect">
            <a:avLst/>
          </a:prstGeom>
          <a:solidFill>
            <a:schemeClr val="bg1"/>
          </a:solidFill>
          <a:ln w="28575">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Design Overview</a:t>
            </a:r>
            <a:endParaRPr lang="zh-CN" altLang="en-US" dirty="0">
              <a:solidFill>
                <a:srgbClr val="0000CC"/>
              </a:solidFill>
              <a:ea typeface="+mn-ea"/>
              <a:cs typeface="Times New Roman" panose="02020603050405020304" pitchFamily="18" charset="0"/>
            </a:endParaRP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t>17</a:t>
            </a:fld>
            <a:endParaRPr lang="zh-CN" altLang="en-US"/>
          </a:p>
        </p:txBody>
      </p:sp>
      <p:grpSp>
        <p:nvGrpSpPr>
          <p:cNvPr id="17" name="组合 16"/>
          <p:cNvGrpSpPr/>
          <p:nvPr/>
        </p:nvGrpSpPr>
        <p:grpSpPr>
          <a:xfrm>
            <a:off x="4210745" y="4021905"/>
            <a:ext cx="1800200" cy="977937"/>
            <a:chOff x="4210745" y="3753037"/>
            <a:chExt cx="1800200" cy="977937"/>
          </a:xfrm>
        </p:grpSpPr>
        <p:sp>
          <p:nvSpPr>
            <p:cNvPr id="71" name="Freeform 152"/>
            <p:cNvSpPr>
              <a:spLocks/>
            </p:cNvSpPr>
            <p:nvPr/>
          </p:nvSpPr>
          <p:spPr bwMode="auto">
            <a:xfrm>
              <a:off x="4210745" y="4241860"/>
              <a:ext cx="1800200" cy="489114"/>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a:ln w="28575">
              <a:solidFill>
                <a:schemeClr val="tx1"/>
              </a:solidFill>
              <a:round/>
              <a:headEnd/>
              <a:tailEnd/>
            </a:ln>
          </p:spPr>
          <p:txBody>
            <a:bodyPr/>
            <a:lstStyle/>
            <a:p>
              <a:r>
                <a:rPr lang="en-US" sz="2400" dirty="0" smtClean="0"/>
                <a:t> low priority</a:t>
              </a:r>
              <a:endParaRPr lang="en-US" sz="2400" dirty="0"/>
            </a:p>
          </p:txBody>
        </p:sp>
        <p:sp>
          <p:nvSpPr>
            <p:cNvPr id="74" name="Freeform 152"/>
            <p:cNvSpPr>
              <a:spLocks/>
            </p:cNvSpPr>
            <p:nvPr/>
          </p:nvSpPr>
          <p:spPr bwMode="auto">
            <a:xfrm>
              <a:off x="4210745" y="3753037"/>
              <a:ext cx="1800200" cy="489114"/>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a:ln w="28575">
              <a:solidFill>
                <a:schemeClr val="tx1"/>
              </a:solidFill>
              <a:round/>
              <a:headEnd/>
              <a:tailEnd/>
            </a:ln>
          </p:spPr>
          <p:txBody>
            <a:bodyPr/>
            <a:lstStyle/>
            <a:p>
              <a:r>
                <a:rPr lang="en-US" sz="2400" dirty="0" smtClean="0"/>
                <a:t>high priority</a:t>
              </a:r>
              <a:endParaRPr lang="en-US" sz="2400" dirty="0"/>
            </a:p>
          </p:txBody>
        </p:sp>
      </p:grpSp>
      <p:sp>
        <p:nvSpPr>
          <p:cNvPr id="11" name="圆角矩形 10"/>
          <p:cNvSpPr/>
          <p:nvPr/>
        </p:nvSpPr>
        <p:spPr>
          <a:xfrm>
            <a:off x="970176" y="3086199"/>
            <a:ext cx="2087017" cy="1180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圆角矩形 79"/>
          <p:cNvSpPr/>
          <p:nvPr/>
        </p:nvSpPr>
        <p:spPr>
          <a:xfrm>
            <a:off x="6502295" y="3445841"/>
            <a:ext cx="2210165" cy="21602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圆角矩形 11"/>
          <p:cNvSpPr/>
          <p:nvPr/>
        </p:nvSpPr>
        <p:spPr>
          <a:xfrm>
            <a:off x="1218619" y="3352493"/>
            <a:ext cx="718865"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VM1</a:t>
            </a:r>
            <a:endParaRPr lang="en-US" dirty="0"/>
          </a:p>
        </p:txBody>
      </p:sp>
      <p:sp>
        <p:nvSpPr>
          <p:cNvPr id="81" name="圆角矩形 80"/>
          <p:cNvSpPr/>
          <p:nvPr/>
        </p:nvSpPr>
        <p:spPr>
          <a:xfrm>
            <a:off x="1937484" y="3355640"/>
            <a:ext cx="1119709" cy="64807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Sender Module</a:t>
            </a:r>
            <a:endParaRPr lang="en-US" sz="2000" dirty="0">
              <a:solidFill>
                <a:schemeClr val="tx1"/>
              </a:solidFill>
            </a:endParaRPr>
          </a:p>
        </p:txBody>
      </p:sp>
      <p:sp>
        <p:nvSpPr>
          <p:cNvPr id="84" name="圆角矩形 83"/>
          <p:cNvSpPr/>
          <p:nvPr/>
        </p:nvSpPr>
        <p:spPr>
          <a:xfrm>
            <a:off x="972815" y="4641444"/>
            <a:ext cx="2087017" cy="1180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圆角矩形 84"/>
          <p:cNvSpPr/>
          <p:nvPr/>
        </p:nvSpPr>
        <p:spPr>
          <a:xfrm>
            <a:off x="1221258" y="4907738"/>
            <a:ext cx="718865" cy="64807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VM3</a:t>
            </a:r>
            <a:endParaRPr lang="en-US" dirty="0"/>
          </a:p>
        </p:txBody>
      </p:sp>
      <p:sp>
        <p:nvSpPr>
          <p:cNvPr id="86" name="圆角矩形 85"/>
          <p:cNvSpPr/>
          <p:nvPr/>
        </p:nvSpPr>
        <p:spPr>
          <a:xfrm>
            <a:off x="1940123" y="4910885"/>
            <a:ext cx="1119709" cy="64807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Sender Module</a:t>
            </a:r>
            <a:endParaRPr lang="en-US" sz="2000" dirty="0">
              <a:solidFill>
                <a:schemeClr val="tx1"/>
              </a:solidFill>
            </a:endParaRPr>
          </a:p>
        </p:txBody>
      </p:sp>
      <p:sp>
        <p:nvSpPr>
          <p:cNvPr id="87" name="圆角矩形 86"/>
          <p:cNvSpPr/>
          <p:nvPr/>
        </p:nvSpPr>
        <p:spPr>
          <a:xfrm>
            <a:off x="6502295" y="3697869"/>
            <a:ext cx="1218673" cy="1705488"/>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Receiver Module</a:t>
            </a:r>
            <a:endParaRPr lang="en-US" sz="2000" dirty="0">
              <a:solidFill>
                <a:schemeClr val="tx1"/>
              </a:solidFill>
            </a:endParaRPr>
          </a:p>
        </p:txBody>
      </p:sp>
      <p:sp>
        <p:nvSpPr>
          <p:cNvPr id="88" name="圆角矩形 87"/>
          <p:cNvSpPr/>
          <p:nvPr/>
        </p:nvSpPr>
        <p:spPr>
          <a:xfrm>
            <a:off x="7720967" y="3697869"/>
            <a:ext cx="718865"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VM2</a:t>
            </a:r>
            <a:endParaRPr lang="en-US" dirty="0"/>
          </a:p>
        </p:txBody>
      </p:sp>
      <p:sp>
        <p:nvSpPr>
          <p:cNvPr id="89" name="圆角矩形 88"/>
          <p:cNvSpPr/>
          <p:nvPr/>
        </p:nvSpPr>
        <p:spPr>
          <a:xfrm>
            <a:off x="7720967" y="4755285"/>
            <a:ext cx="718865" cy="64807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VM4</a:t>
            </a:r>
            <a:endParaRPr lang="en-US" dirty="0"/>
          </a:p>
        </p:txBody>
      </p:sp>
      <p:sp>
        <p:nvSpPr>
          <p:cNvPr id="14" name="TextBox 13"/>
          <p:cNvSpPr txBox="1"/>
          <p:nvPr/>
        </p:nvSpPr>
        <p:spPr>
          <a:xfrm>
            <a:off x="1429055" y="5930116"/>
            <a:ext cx="1628138" cy="523220"/>
          </a:xfrm>
          <a:prstGeom prst="rect">
            <a:avLst/>
          </a:prstGeom>
          <a:noFill/>
        </p:spPr>
        <p:txBody>
          <a:bodyPr wrap="none" rtlCol="0">
            <a:spAutoFit/>
          </a:bodyPr>
          <a:lstStyle/>
          <a:p>
            <a:r>
              <a:rPr lang="en-US" sz="2800" dirty="0" smtClean="0"/>
              <a:t>end-hosts</a:t>
            </a:r>
            <a:endParaRPr lang="en-US" sz="2800" dirty="0"/>
          </a:p>
        </p:txBody>
      </p:sp>
      <p:sp>
        <p:nvSpPr>
          <p:cNvPr id="93" name="TextBox 92"/>
          <p:cNvSpPr txBox="1"/>
          <p:nvPr/>
        </p:nvSpPr>
        <p:spPr>
          <a:xfrm>
            <a:off x="4410397" y="5930116"/>
            <a:ext cx="1400896" cy="523220"/>
          </a:xfrm>
          <a:prstGeom prst="rect">
            <a:avLst/>
          </a:prstGeom>
          <a:noFill/>
        </p:spPr>
        <p:txBody>
          <a:bodyPr wrap="none" rtlCol="0">
            <a:spAutoFit/>
          </a:bodyPr>
          <a:lstStyle/>
          <a:p>
            <a:r>
              <a:rPr lang="en-US" sz="2800" dirty="0"/>
              <a:t>n</a:t>
            </a:r>
            <a:r>
              <a:rPr lang="en-US" sz="2800" dirty="0" smtClean="0"/>
              <a:t>etwork</a:t>
            </a:r>
            <a:endParaRPr lang="en-US" sz="2800" dirty="0"/>
          </a:p>
        </p:txBody>
      </p:sp>
      <p:sp>
        <p:nvSpPr>
          <p:cNvPr id="94" name="TextBox 93"/>
          <p:cNvSpPr txBox="1"/>
          <p:nvPr/>
        </p:nvSpPr>
        <p:spPr>
          <a:xfrm>
            <a:off x="6939090" y="5930116"/>
            <a:ext cx="1628138" cy="523220"/>
          </a:xfrm>
          <a:prstGeom prst="rect">
            <a:avLst/>
          </a:prstGeom>
          <a:noFill/>
        </p:spPr>
        <p:txBody>
          <a:bodyPr wrap="none" rtlCol="0">
            <a:spAutoFit/>
          </a:bodyPr>
          <a:lstStyle/>
          <a:p>
            <a:r>
              <a:rPr lang="en-US" sz="2800" dirty="0" smtClean="0"/>
              <a:t>end-hosts</a:t>
            </a:r>
            <a:endParaRPr lang="en-US" sz="2800" dirty="0"/>
          </a:p>
        </p:txBody>
      </p:sp>
      <p:sp>
        <p:nvSpPr>
          <p:cNvPr id="7" name="矩形 6"/>
          <p:cNvSpPr/>
          <p:nvPr/>
        </p:nvSpPr>
        <p:spPr>
          <a:xfrm>
            <a:off x="3779912" y="2934924"/>
            <a:ext cx="2592288" cy="3528392"/>
          </a:xfrm>
          <a:prstGeom prst="rect">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1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内容占位符 6"/>
          <p:cNvSpPr>
            <a:spLocks noGrp="1"/>
          </p:cNvSpPr>
          <p:nvPr>
            <p:ph idx="1"/>
          </p:nvPr>
        </p:nvSpPr>
        <p:spPr>
          <a:xfrm>
            <a:off x="382588" y="1412776"/>
            <a:ext cx="8378825" cy="4525963"/>
          </a:xfrm>
        </p:spPr>
        <p:txBody>
          <a:bodyPr/>
          <a:lstStyle/>
          <a:p>
            <a:r>
              <a:rPr lang="en-US" altLang="zh-CN" dirty="0" smtClean="0"/>
              <a:t>Send congestion feedback to senders and handle possible packet-reordering problem. </a:t>
            </a:r>
            <a:endParaRPr lang="en-US" altLang="zh-CN" dirty="0"/>
          </a:p>
        </p:txBody>
      </p:sp>
      <p:cxnSp>
        <p:nvCxnSpPr>
          <p:cNvPr id="92" name="直接连接符 91"/>
          <p:cNvCxnSpPr/>
          <p:nvPr/>
        </p:nvCxnSpPr>
        <p:spPr>
          <a:xfrm>
            <a:off x="6156176" y="4510728"/>
            <a:ext cx="96871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2499977" y="5234921"/>
            <a:ext cx="156796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2611391" y="3734671"/>
            <a:ext cx="145391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23"/>
          <p:cNvSpPr>
            <a:spLocks noChangeArrowheads="1"/>
          </p:cNvSpPr>
          <p:nvPr/>
        </p:nvSpPr>
        <p:spPr bwMode="auto">
          <a:xfrm>
            <a:off x="3923927" y="3085801"/>
            <a:ext cx="2339045" cy="2736304"/>
          </a:xfrm>
          <a:prstGeom prst="rect">
            <a:avLst/>
          </a:prstGeom>
          <a:solidFill>
            <a:schemeClr val="bg1"/>
          </a:solidFill>
          <a:ln w="28575">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Design Overview</a:t>
            </a:r>
            <a:endParaRPr lang="zh-CN" altLang="en-US" dirty="0">
              <a:solidFill>
                <a:srgbClr val="0000CC"/>
              </a:solidFill>
              <a:ea typeface="+mn-ea"/>
              <a:cs typeface="Times New Roman" panose="02020603050405020304" pitchFamily="18" charset="0"/>
            </a:endParaRP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t>18</a:t>
            </a:fld>
            <a:endParaRPr lang="zh-CN" altLang="en-US"/>
          </a:p>
        </p:txBody>
      </p:sp>
      <p:grpSp>
        <p:nvGrpSpPr>
          <p:cNvPr id="17" name="组合 16"/>
          <p:cNvGrpSpPr/>
          <p:nvPr/>
        </p:nvGrpSpPr>
        <p:grpSpPr>
          <a:xfrm>
            <a:off x="4210745" y="4021905"/>
            <a:ext cx="1800200" cy="977937"/>
            <a:chOff x="4210745" y="3753037"/>
            <a:chExt cx="1800200" cy="977937"/>
          </a:xfrm>
        </p:grpSpPr>
        <p:sp>
          <p:nvSpPr>
            <p:cNvPr id="71" name="Freeform 152"/>
            <p:cNvSpPr>
              <a:spLocks/>
            </p:cNvSpPr>
            <p:nvPr/>
          </p:nvSpPr>
          <p:spPr bwMode="auto">
            <a:xfrm>
              <a:off x="4210745" y="4241860"/>
              <a:ext cx="1800200" cy="489114"/>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a:ln w="28575">
              <a:solidFill>
                <a:schemeClr val="tx1"/>
              </a:solidFill>
              <a:round/>
              <a:headEnd/>
              <a:tailEnd/>
            </a:ln>
          </p:spPr>
          <p:txBody>
            <a:bodyPr/>
            <a:lstStyle/>
            <a:p>
              <a:r>
                <a:rPr lang="en-US" sz="2400" dirty="0" smtClean="0"/>
                <a:t> low priority</a:t>
              </a:r>
              <a:endParaRPr lang="en-US" sz="2400" dirty="0"/>
            </a:p>
          </p:txBody>
        </p:sp>
        <p:sp>
          <p:nvSpPr>
            <p:cNvPr id="74" name="Freeform 152"/>
            <p:cNvSpPr>
              <a:spLocks/>
            </p:cNvSpPr>
            <p:nvPr/>
          </p:nvSpPr>
          <p:spPr bwMode="auto">
            <a:xfrm>
              <a:off x="4210745" y="3753037"/>
              <a:ext cx="1800200" cy="489114"/>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a:ln w="28575">
              <a:solidFill>
                <a:schemeClr val="tx1"/>
              </a:solidFill>
              <a:round/>
              <a:headEnd/>
              <a:tailEnd/>
            </a:ln>
          </p:spPr>
          <p:txBody>
            <a:bodyPr/>
            <a:lstStyle/>
            <a:p>
              <a:r>
                <a:rPr lang="en-US" sz="2400" dirty="0" smtClean="0"/>
                <a:t>high priority</a:t>
              </a:r>
              <a:endParaRPr lang="en-US" sz="2400" dirty="0"/>
            </a:p>
          </p:txBody>
        </p:sp>
      </p:grpSp>
      <p:sp>
        <p:nvSpPr>
          <p:cNvPr id="11" name="圆角矩形 10"/>
          <p:cNvSpPr/>
          <p:nvPr/>
        </p:nvSpPr>
        <p:spPr>
          <a:xfrm>
            <a:off x="970176" y="3086199"/>
            <a:ext cx="2087017" cy="1180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圆角矩形 79"/>
          <p:cNvSpPr/>
          <p:nvPr/>
        </p:nvSpPr>
        <p:spPr>
          <a:xfrm>
            <a:off x="6502295" y="3445841"/>
            <a:ext cx="2210165" cy="21602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圆角矩形 11"/>
          <p:cNvSpPr/>
          <p:nvPr/>
        </p:nvSpPr>
        <p:spPr>
          <a:xfrm>
            <a:off x="1218619" y="3352493"/>
            <a:ext cx="718865"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VM1</a:t>
            </a:r>
            <a:endParaRPr lang="en-US" dirty="0"/>
          </a:p>
        </p:txBody>
      </p:sp>
      <p:sp>
        <p:nvSpPr>
          <p:cNvPr id="81" name="圆角矩形 80"/>
          <p:cNvSpPr/>
          <p:nvPr/>
        </p:nvSpPr>
        <p:spPr>
          <a:xfrm>
            <a:off x="1937484" y="3355640"/>
            <a:ext cx="1119709" cy="64807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Sender Module</a:t>
            </a:r>
            <a:endParaRPr lang="en-US" sz="2000" dirty="0">
              <a:solidFill>
                <a:schemeClr val="tx1"/>
              </a:solidFill>
            </a:endParaRPr>
          </a:p>
        </p:txBody>
      </p:sp>
      <p:sp>
        <p:nvSpPr>
          <p:cNvPr id="84" name="圆角矩形 83"/>
          <p:cNvSpPr/>
          <p:nvPr/>
        </p:nvSpPr>
        <p:spPr>
          <a:xfrm>
            <a:off x="972815" y="4641444"/>
            <a:ext cx="2087017" cy="1180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圆角矩形 84"/>
          <p:cNvSpPr/>
          <p:nvPr/>
        </p:nvSpPr>
        <p:spPr>
          <a:xfrm>
            <a:off x="1221258" y="4907738"/>
            <a:ext cx="718865" cy="64807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VM3</a:t>
            </a:r>
            <a:endParaRPr lang="en-US" dirty="0"/>
          </a:p>
        </p:txBody>
      </p:sp>
      <p:sp>
        <p:nvSpPr>
          <p:cNvPr id="86" name="圆角矩形 85"/>
          <p:cNvSpPr/>
          <p:nvPr/>
        </p:nvSpPr>
        <p:spPr>
          <a:xfrm>
            <a:off x="1940123" y="4910885"/>
            <a:ext cx="1119709" cy="64807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Sender Module</a:t>
            </a:r>
            <a:endParaRPr lang="en-US" sz="2000" dirty="0">
              <a:solidFill>
                <a:schemeClr val="tx1"/>
              </a:solidFill>
            </a:endParaRPr>
          </a:p>
        </p:txBody>
      </p:sp>
      <p:sp>
        <p:nvSpPr>
          <p:cNvPr id="87" name="圆角矩形 86"/>
          <p:cNvSpPr/>
          <p:nvPr/>
        </p:nvSpPr>
        <p:spPr>
          <a:xfrm>
            <a:off x="6502295" y="3697869"/>
            <a:ext cx="1218673" cy="1705488"/>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Receiver Module</a:t>
            </a:r>
            <a:endParaRPr lang="en-US" sz="2000" dirty="0">
              <a:solidFill>
                <a:schemeClr val="tx1"/>
              </a:solidFill>
            </a:endParaRPr>
          </a:p>
        </p:txBody>
      </p:sp>
      <p:sp>
        <p:nvSpPr>
          <p:cNvPr id="88" name="圆角矩形 87"/>
          <p:cNvSpPr/>
          <p:nvPr/>
        </p:nvSpPr>
        <p:spPr>
          <a:xfrm>
            <a:off x="7720967" y="3697869"/>
            <a:ext cx="718865"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VM2</a:t>
            </a:r>
            <a:endParaRPr lang="en-US" dirty="0"/>
          </a:p>
        </p:txBody>
      </p:sp>
      <p:sp>
        <p:nvSpPr>
          <p:cNvPr id="89" name="圆角矩形 88"/>
          <p:cNvSpPr/>
          <p:nvPr/>
        </p:nvSpPr>
        <p:spPr>
          <a:xfrm>
            <a:off x="7720967" y="4755285"/>
            <a:ext cx="718865" cy="64807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VM4</a:t>
            </a:r>
            <a:endParaRPr lang="en-US" dirty="0"/>
          </a:p>
        </p:txBody>
      </p:sp>
      <p:sp>
        <p:nvSpPr>
          <p:cNvPr id="14" name="TextBox 13"/>
          <p:cNvSpPr txBox="1"/>
          <p:nvPr/>
        </p:nvSpPr>
        <p:spPr>
          <a:xfrm>
            <a:off x="1429055" y="5930116"/>
            <a:ext cx="1628138" cy="523220"/>
          </a:xfrm>
          <a:prstGeom prst="rect">
            <a:avLst/>
          </a:prstGeom>
          <a:noFill/>
        </p:spPr>
        <p:txBody>
          <a:bodyPr wrap="none" rtlCol="0">
            <a:spAutoFit/>
          </a:bodyPr>
          <a:lstStyle/>
          <a:p>
            <a:r>
              <a:rPr lang="en-US" sz="2800" dirty="0" smtClean="0"/>
              <a:t>end-hosts</a:t>
            </a:r>
            <a:endParaRPr lang="en-US" sz="2800" dirty="0"/>
          </a:p>
        </p:txBody>
      </p:sp>
      <p:sp>
        <p:nvSpPr>
          <p:cNvPr id="93" name="TextBox 92"/>
          <p:cNvSpPr txBox="1"/>
          <p:nvPr/>
        </p:nvSpPr>
        <p:spPr>
          <a:xfrm>
            <a:off x="4410397" y="5930116"/>
            <a:ext cx="1400896" cy="523220"/>
          </a:xfrm>
          <a:prstGeom prst="rect">
            <a:avLst/>
          </a:prstGeom>
          <a:noFill/>
        </p:spPr>
        <p:txBody>
          <a:bodyPr wrap="none" rtlCol="0">
            <a:spAutoFit/>
          </a:bodyPr>
          <a:lstStyle/>
          <a:p>
            <a:r>
              <a:rPr lang="en-US" sz="2800" dirty="0"/>
              <a:t>n</a:t>
            </a:r>
            <a:r>
              <a:rPr lang="en-US" sz="2800" dirty="0" smtClean="0"/>
              <a:t>etwork</a:t>
            </a:r>
            <a:endParaRPr lang="en-US" sz="2800" dirty="0"/>
          </a:p>
        </p:txBody>
      </p:sp>
      <p:sp>
        <p:nvSpPr>
          <p:cNvPr id="94" name="TextBox 93"/>
          <p:cNvSpPr txBox="1"/>
          <p:nvPr/>
        </p:nvSpPr>
        <p:spPr>
          <a:xfrm>
            <a:off x="6939090" y="5930116"/>
            <a:ext cx="1628138" cy="523220"/>
          </a:xfrm>
          <a:prstGeom prst="rect">
            <a:avLst/>
          </a:prstGeom>
          <a:noFill/>
        </p:spPr>
        <p:txBody>
          <a:bodyPr wrap="none" rtlCol="0">
            <a:spAutoFit/>
          </a:bodyPr>
          <a:lstStyle/>
          <a:p>
            <a:r>
              <a:rPr lang="en-US" sz="2800" dirty="0" smtClean="0"/>
              <a:t>end-hosts</a:t>
            </a:r>
            <a:endParaRPr lang="en-US" sz="2800" dirty="0"/>
          </a:p>
        </p:txBody>
      </p:sp>
      <p:sp>
        <p:nvSpPr>
          <p:cNvPr id="7" name="矩形 6"/>
          <p:cNvSpPr/>
          <p:nvPr/>
        </p:nvSpPr>
        <p:spPr>
          <a:xfrm>
            <a:off x="6372200" y="2877248"/>
            <a:ext cx="2448272" cy="3528392"/>
          </a:xfrm>
          <a:prstGeom prst="rect">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440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内容占位符 6"/>
          <p:cNvSpPr>
            <a:spLocks noGrp="1"/>
          </p:cNvSpPr>
          <p:nvPr>
            <p:ph idx="1"/>
          </p:nvPr>
        </p:nvSpPr>
        <p:spPr>
          <a:xfrm>
            <a:off x="497074" y="1412776"/>
            <a:ext cx="8149852" cy="4943574"/>
          </a:xfrm>
        </p:spPr>
        <p:txBody>
          <a:bodyPr>
            <a:normAutofit lnSpcReduction="10000"/>
          </a:bodyPr>
          <a:lstStyle/>
          <a:p>
            <a:r>
              <a:rPr lang="en-US" altLang="zh-CN" dirty="0" smtClean="0"/>
              <a:t>With in-network isolation, low latency for short flows can be easily achieved.</a:t>
            </a:r>
          </a:p>
          <a:p>
            <a:pPr lvl="1"/>
            <a:r>
              <a:rPr lang="en-US" dirty="0" smtClean="0"/>
              <a:t>Set a </a:t>
            </a:r>
            <a:r>
              <a:rPr lang="en-US" dirty="0" smtClean="0">
                <a:solidFill>
                  <a:srgbClr val="7030A0"/>
                </a:solidFill>
              </a:rPr>
              <a:t>threshold</a:t>
            </a:r>
            <a:r>
              <a:rPr lang="en-US" dirty="0" smtClean="0"/>
              <a:t> to </a:t>
            </a:r>
            <a:r>
              <a:rPr lang="en-US" dirty="0"/>
              <a:t>identify short flows at the </a:t>
            </a:r>
            <a:r>
              <a:rPr lang="en-US" dirty="0" smtClean="0"/>
              <a:t>sender </a:t>
            </a:r>
            <a:r>
              <a:rPr lang="en-US" dirty="0"/>
              <a:t>module</a:t>
            </a:r>
            <a:r>
              <a:rPr lang="en-US" dirty="0" smtClean="0"/>
              <a:t>.</a:t>
            </a:r>
          </a:p>
          <a:p>
            <a:pPr lvl="1"/>
            <a:r>
              <a:rPr lang="en-US" altLang="zh-CN" dirty="0" smtClean="0"/>
              <a:t>According to this threshold, Sender module </a:t>
            </a:r>
            <a:r>
              <a:rPr lang="en-US" altLang="zh-CN" dirty="0" smtClean="0">
                <a:solidFill>
                  <a:srgbClr val="7030A0"/>
                </a:solidFill>
              </a:rPr>
              <a:t>colors</a:t>
            </a:r>
            <a:r>
              <a:rPr lang="en-US" altLang="zh-CN" dirty="0" smtClean="0"/>
              <a:t> </a:t>
            </a:r>
            <a:r>
              <a:rPr lang="en-US" dirty="0"/>
              <a:t>the </a:t>
            </a:r>
            <a:r>
              <a:rPr lang="en-US" dirty="0">
                <a:solidFill>
                  <a:srgbClr val="7030A0"/>
                </a:solidFill>
              </a:rPr>
              <a:t>first few packets </a:t>
            </a:r>
            <a:r>
              <a:rPr lang="en-US" dirty="0"/>
              <a:t>of </a:t>
            </a:r>
            <a:r>
              <a:rPr lang="en-US" dirty="0">
                <a:solidFill>
                  <a:srgbClr val="7030A0"/>
                </a:solidFill>
              </a:rPr>
              <a:t>every new flow</a:t>
            </a:r>
            <a:r>
              <a:rPr lang="en-US" dirty="0"/>
              <a:t> as </a:t>
            </a:r>
            <a:r>
              <a:rPr lang="en-US" dirty="0" smtClean="0">
                <a:solidFill>
                  <a:srgbClr val="7030A0"/>
                </a:solidFill>
              </a:rPr>
              <a:t>green </a:t>
            </a:r>
            <a:r>
              <a:rPr lang="en-US" dirty="0" smtClean="0"/>
              <a:t>to assign high priority to packets of short flows</a:t>
            </a:r>
            <a:r>
              <a:rPr lang="en-US" dirty="0" smtClean="0">
                <a:solidFill>
                  <a:srgbClr val="7030A0"/>
                </a:solidFill>
              </a:rPr>
              <a:t>.</a:t>
            </a:r>
          </a:p>
          <a:p>
            <a:pPr lvl="1"/>
            <a:r>
              <a:rPr lang="en-US" dirty="0" smtClean="0">
                <a:solidFill>
                  <a:srgbClr val="7030A0"/>
                </a:solidFill>
              </a:rPr>
              <a:t>Threshold</a:t>
            </a:r>
            <a:r>
              <a:rPr lang="en-US" dirty="0" smtClean="0"/>
              <a:t> can </a:t>
            </a:r>
            <a:r>
              <a:rPr lang="en-US" dirty="0"/>
              <a:t>be </a:t>
            </a:r>
            <a:r>
              <a:rPr lang="en-US" dirty="0" smtClean="0">
                <a:solidFill>
                  <a:srgbClr val="7030A0"/>
                </a:solidFill>
              </a:rPr>
              <a:t>statically set </a:t>
            </a:r>
            <a:r>
              <a:rPr lang="en-US" dirty="0"/>
              <a:t>as a few or tens of </a:t>
            </a:r>
            <a:r>
              <a:rPr lang="en-US" dirty="0" smtClean="0"/>
              <a:t>KBs, or </a:t>
            </a:r>
            <a:r>
              <a:rPr lang="en-US" dirty="0"/>
              <a:t>also leverage some advanced </a:t>
            </a:r>
            <a:r>
              <a:rPr lang="en-US" dirty="0" err="1"/>
              <a:t>thresholding</a:t>
            </a:r>
            <a:r>
              <a:rPr lang="en-US" dirty="0"/>
              <a:t> schemes </a:t>
            </a:r>
            <a:r>
              <a:rPr lang="en-US" dirty="0" smtClean="0"/>
              <a:t>(e.g., PIAS) to </a:t>
            </a:r>
            <a:r>
              <a:rPr lang="en-US" dirty="0">
                <a:solidFill>
                  <a:srgbClr val="7030A0"/>
                </a:solidFill>
              </a:rPr>
              <a:t>dynamically adjust</a:t>
            </a:r>
            <a:r>
              <a:rPr lang="en-US" dirty="0"/>
              <a:t> this </a:t>
            </a:r>
            <a:r>
              <a:rPr lang="en-US" dirty="0" smtClean="0"/>
              <a:t>threshold.</a:t>
            </a:r>
            <a:endParaRPr lang="en-US" altLang="zh-CN" dirty="0"/>
          </a:p>
        </p:txBody>
      </p:sp>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Design Overview</a:t>
            </a:r>
            <a:endParaRPr lang="zh-CN" altLang="en-US" dirty="0">
              <a:solidFill>
                <a:srgbClr val="0000CC"/>
              </a:solidFill>
              <a:ea typeface="+mn-ea"/>
              <a:cs typeface="Times New Roman" panose="02020603050405020304" pitchFamily="18" charset="0"/>
            </a:endParaRP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126628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19256" cy="2880320"/>
          </a:xfrm>
        </p:spPr>
        <p:txBody>
          <a:bodyPr>
            <a:normAutofit/>
          </a:bodyPr>
          <a:lstStyle/>
          <a:p>
            <a:r>
              <a:rPr lang="en-US" altLang="zh-CN" dirty="0">
                <a:cs typeface="Times New Roman" panose="02020603050405020304" pitchFamily="18" charset="0"/>
              </a:rPr>
              <a:t>Today’s </a:t>
            </a:r>
            <a:r>
              <a:rPr lang="en-US" altLang="zh-CN" dirty="0" smtClean="0">
                <a:cs typeface="Times New Roman" panose="02020603050405020304" pitchFamily="18" charset="0"/>
              </a:rPr>
              <a:t>public cloud </a:t>
            </a:r>
            <a:r>
              <a:rPr lang="en-US" altLang="zh-CN" dirty="0">
                <a:cs typeface="Times New Roman" panose="02020603050405020304" pitchFamily="18" charset="0"/>
              </a:rPr>
              <a:t>is shared </a:t>
            </a:r>
            <a:r>
              <a:rPr lang="en-US" altLang="zh-CN" dirty="0" smtClean="0">
                <a:cs typeface="Times New Roman" panose="02020603050405020304" pitchFamily="18" charset="0"/>
              </a:rPr>
              <a:t>by multiple tenants running various applications.</a:t>
            </a:r>
          </a:p>
          <a:p>
            <a:endParaRPr lang="en-US" altLang="zh-CN" dirty="0" smtClean="0">
              <a:cs typeface="Times New Roman" panose="02020603050405020304" pitchFamily="18" charset="0"/>
            </a:endParaRPr>
          </a:p>
          <a:p>
            <a:pPr marL="0" indent="0">
              <a:buNone/>
            </a:pPr>
            <a:endParaRPr lang="en-US" altLang="zh-CN" dirty="0" smtClean="0">
              <a:cs typeface="Times New Roman" panose="02020603050405020304" pitchFamily="18" charset="0"/>
            </a:endParaRPr>
          </a:p>
          <a:p>
            <a:pPr marL="0" indent="0">
              <a:buNone/>
            </a:pPr>
            <a:endParaRPr lang="en-US" altLang="zh-CN" sz="1200" dirty="0" smtClean="0">
              <a:cs typeface="Times New Roman" panose="02020603050405020304" pitchFamily="18" charset="0"/>
            </a:endParaRPr>
          </a:p>
        </p:txBody>
      </p:sp>
      <p:pic>
        <p:nvPicPr>
          <p:cNvPr id="2060" name="Picture 12" descr="C:\Users\shuaa\Dropbox\research\projects\trinity-IEEE\presentation\images\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8342" y="2990386"/>
            <a:ext cx="2286000" cy="110490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C:\Users\shuaa\Dropbox\research\projects\trinity-IEEE\presentation\images\highres_2182625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046" y="2787591"/>
            <a:ext cx="1590572" cy="151049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772" y="4877307"/>
            <a:ext cx="1656184" cy="1230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en-US" altLang="zh-CN" dirty="0" smtClean="0">
                <a:solidFill>
                  <a:srgbClr val="0000CC"/>
                </a:solidFill>
                <a:cs typeface="Times New Roman" panose="02020603050405020304" pitchFamily="18" charset="0"/>
              </a:rPr>
              <a:t>Multi-tenant Public </a:t>
            </a:r>
            <a:r>
              <a:rPr lang="en-US" altLang="zh-CN" dirty="0">
                <a:solidFill>
                  <a:srgbClr val="0000CC"/>
                </a:solidFill>
                <a:cs typeface="Times New Roman" panose="02020603050405020304" pitchFamily="18" charset="0"/>
              </a:rPr>
              <a:t>Cloud</a:t>
            </a:r>
            <a:endParaRPr lang="zh-CN" altLang="en-US" dirty="0">
              <a:solidFill>
                <a:srgbClr val="0000CC"/>
              </a:solidFill>
              <a:ea typeface="+mn-ea"/>
              <a:cs typeface="Times New Roman" panose="02020603050405020304" pitchFamily="18" charset="0"/>
            </a:endParaRPr>
          </a:p>
        </p:txBody>
      </p:sp>
      <p:sp>
        <p:nvSpPr>
          <p:cNvPr id="4" name="AutoShape 2" descr="data:image/jpeg;base64,/9j/4AAQSkZJRgABAQAAAQABAAD/2wCEAAkGBxQSERUSEhMWFhUUFhoaFxgYFRceFhkZGBUWGBwYGBUYHCkgGCAmHBQVITEhJSorLi4uFyAzODMsNyguLiwBCgoKDg0OGxAQGywkICY3LSwtLzQsLCwyLzcsLCwsLCwsLCwsLDQsLyw0LC8sLDQsLCwsLCwsLC8sLCwsLCwsLP/AABEIAIMBgAMBEQACEQEDEQH/xAAcAAEAAwEBAQEBAAAAAAAAAAAABQYHBAMCAQj/xABKEAABAwIBCQMHCAYJBQEAAAABAAIDBBEGBRIhMUFRYXGBByKREzJCUnKhwRQ0YpKxsrPRIzVTgsLwJDNDc5Oi0uHiFhclVMOD/8QAGwEBAAMBAQEBAAAAAAAAAAAAAAQFBgMBAgf/xAA7EQACAQIDAwoFAwUAAQUAAAAAAQIDBAURMRIhQVFhcYGRobHR4fATIjI0wRQV8QYjM0JSgiRDU3Ki/9oADAMBAAIRAxEAPwDcUAQHzJIGgucQANJJNgBvJOpepNvJHjaW9lNy12hwxktgaZnete0fjrd0FuKt7fB6s99R7K7/AH7yIFXEIR3QWfgVh2KMo1bi2HOHCFmgc3m5HiFZfobO3WdTvf49CH+quaryh3L8noMJZTl0yPIv+0qHH7pcvj9wsae6K7I/weq0upavtl/J5v7Pq0bYjyld8WhfSxe15+z1PP0Ffm7fQj6rI2UabSWztA2xyOI5/o3Gy7wubOtuzi+leaOUqNxT5ep+R50WMq2LVO5wGx4DvEnve9fVTDbaesMujceQvK0dJZ9O8tOSe07UKmG3049Pixx+wnkqyvgnGlLqfn6E2niXCouzyLzkvKsNSzPgka8bbaxwc06WnmqatQqUZbNRZFjTqwqLOLzO1cToEAQBAEAQBAEAQBAEAQBAEAQBAEAQBAEAQBAEAQBAEBVMYZdmjHkaWKRzz50gjcWtG5uixPuHPV8yfIVl9dVYfJRi2+XJ7ikTYqrmktdM9rhrBYwEcwW6F8ZsppX91F5Sk0+heR+RYqrnODWzuLnEAANZckmwA7u9M2exv7qTSUt76PI0/D9LPHF/SZTJI7SdDc1v0RYC/Eros+Jo7aFSMP7ss2Si9JAQBAEAQBAEAQHDljKsdNEZZXWA0Aek47GtG0rtQoTrz2II51asaUdqRkWJMTS1jjnHNiB7sYPdHFx9I8fCy1dpY07dbt8uXy5Cir3M6z36chYsJYEzwJqsENOlsWkEje86x7OvfuVffYrstwo68X5eZKtrHaW1U7PM0Smp2RtDI2ta0ag0AAdAqCc5Te1J5stoxUVkkeq+T0IAgK/iLCFPVgkt8nLskYLG/wBIanjnp3EKda4hWobk848j/HIRa9pTq79Hy+9TI8v5Dlo5fJyjXpa4ea8bwfC41i/Jam2uqdxDah1rkKStRlSlsyO7BOSaieoDqd7ogy2fKPRHq21OJ9U6N644hXo0qWVRZ56L3p0nW0pVJzzg8stWbaB1WONAfqAIAgCAIAgCAIAgCAIAgCAIAgCAIAgCAIAgCAIAgCAIDGsc/P5+bfw2Lk9TJYl9zLq8EeOD/n1P7fwK8Wp5h/3EDa12NcEAQBAEAQBAEB51M7Y2Oe8gNaCXE6gALkr6hFzkox1Z5KSis2YpifLz6yYvNwxuiNvqt3n6R1nw2LY2dpG3p7K14v3wM7cV3Wnnw4E72cYeEzzUyi8cZswHU54035N0deSg4teOnH4UNXr0evh0kqwt9t/ElotOn08eg1JZouQgCAIAgCAqGOcOyVs1KxvdY0SmR/qgmKwA2k2NuR3K1w68hbU6je9vLJdpBu7eVaUUtN+fcWTJeTo6eJsUTc1rfEnaSdpO9V9atOtNzm82S6dONOOzHQ61yPsIAgCAIAgCAIAgCAIAgCAIAgCAIAgCAIAgCAIAgCAIAgMYx0f6fPzb+GxcnqZLEvuZdXgjywb8+p/b+BXi1PMP+5h74G2Lsa4IAgCAIAgCAICgdqeWM1jKVp0v78nsg90dXAn9xXmDW+cnWfDcvz75ysxGtklTXHe/fvQzdoJNgLk6AN5OoLQ5palR0G85EyeKenjhHoNAJ3u1uPUknqsRcVnWqym+PtGmo01Tgorgdy4nQIAgCAIAgCAIAgCAIAgCAIAgCAIAgCAIAgCAIAgCAIAgCAIAgCAIAgCAIDF8dn/yE/Nv4bFyepk8S+5l1eCPLBvz6n9v4FeLU+cP+5gbauxrggCAIAgCAIAgMOxjW+Wrp3bA8sHKPufaCeq2dhS+HbwXNn27zOXU9utJ9XYfGEoPKVtO06vKA/Uu/wDhXt7PYt5vm8dx5bR2q0Vz+G83RYs0gQBAEAQBAEAQBAEAQH45wAudAGtAlmU7LmOWMJbTtDyPTd5nQa3e4c1EqXSW6JcW2Eyl81V5c3H0I+GmynVjOL3RtOq7vJi3BrRneK5pV6m/PLuJEp2NvuSzfb47j4qMGVgFxK153eUffxIR21TlPY4nbPc4tdSIN+UKylfmOkljcPRc4kcwHXBHELjt1IPLNomqjbV47SSaLHkTH+kMqmi37Rg1e0z4jwXend8Jldc4Ru2qL6n+H59pe4ZmvaHMIc1wuCDcEbwVNTTWaKOUXF5Nbz7Xp4EB8SyBoLnGwG0r4qVIU4uc3kkfUYuTyRC1WXCTmxN6kaTyas1c49OUti2j1ve30Lz7Cxp2KSzqP30nwKKpk0ueW8C63uavlWWJ3G+pPZ6Xl3RPXWtqe6Kz6vM85ckTN0g53Jxv71yq4RewWcZbXRJ59/mfcbujLc1l1HJHXysNs52jWHafcVBhiF3Qlltvdwe/xO8relNZ5LqJegy4HHNkGad/on8lf2OOQqtQrLZfLw9Pe8gV7Fx3w3rvJhXxACAICl4mx6yAmOnAkkGguJ/RtPTS88BYcVcWmEyqpSqbl3vy97ivuL+MPlhvfd6kdTZNypWt8pJOYGO0gXLTb2GWNvaN1InWsLZ7MYbT7e9/hHGNO6rLOUsl2eH5ZH5VwRWxtL2Sma2sNe8P6NcdPjddqOJ2s3k47PUsjnUsq8VmpZ9bKg6okBsXvBGggudcEbCL6FbbEHwXYiDtS5X2s7sj0FRVOLIX3cBfNMuaSN4BOlca9WjQW1NbujM6UqdSq8ovf0lzwngmZsnlKxxzWHuxiQuDjveQbWG7bt0a6e9xOm4bNBb3q8ssugsLaympbVV9WZoaoS0MVx3+sJ+bfw2Lk9WZPEvuZdXgjzwZ8+p/b+BXi1PnD/uYG3Lsa4ICNy3luKlbeQ6T5rB5zumwcSudSrGC3km2talxLKPWymnL9dWvLKduY0a83YPpSu28rKJ8WrUeUffWXH6O1tY7VV5vn/C/k+5MHVjhd1Q0u3GSQ++y9/T1Hq/E+ViVrHcobuhEFXCso3APfKy+oh5LHcjex5a1wl8Sm97ZOp/prmOcUn1byYyJj17SG1Iz2+uBZ44kDQ4crHmu1O6a3TIdzhMJLOlufJw9DQoJmvaHsIc1wuCNRBU5NNZooJRcW4yWTP57nkznOd6zifEk/Fb+MckkZRvNtk5gE/8Akafm/wDCeoWJ/az6vFEiz/zx6/Bm2LHGhCAIAgCAIAgCAIAgCAzXGuJTM8wRH9E02cR6bh/CPfr3KuuK+09laGlw6xVOKqTXzPTm9TuwBkBrh8qlF9NogdWg2L7b7ggcr7l0tqSfzvqOGK3ji/gw6/LzL4ppQhARuXsjR1URjeNI8x21p3jhvG1c6lNVFkyRbXM6E9qPWuUxqupnRSPieLOYbEfEcCLEcCqmScXkzX05xqQU46Mn8E4kNNKIpD+hkNjf0HH0huG/x2ae9vW2Hk9CBiNkq0NuK+Zd/N5GsKzMufL3gAkmwGkr5nOMIuUnkkepNvJFUylXmV25o80fE8VgsRxCd3Uz0itF+Xz+BeW9uqUefiTeRqAMaHEd9w8Adi02EYdG3pqpNfO+7m8yuu7hzlsrREkrkhhAR2V8nCVucB3wNHHgVU4ph0bmG1FfOtOfmf45CXa3DpyyehVCsOXhPYfyj/ZOPsn+H8lqMExFt/p6j/8Aq/x5FXfW3/uR6/MnlpisKZ2j4gMMYp4zaSUEuI1tj1aNxcbi+4FW+E2iqS+JLRac79PIr7+4cI7EdX4epUMAZMbPWNzhdkTTIRsJBAaPFwP7qtsTrulQeWr3eZAsqSnVWei3+RsSyRfhAZ/2mYcBZ8siFnNt5UD0m6g/mNAPDkr3CLxp/Anpw8vfHpKvELdZfFj1+ZnFNUOje2SNxa9hu0jWD/OxaCcIzi4yWaZVRk4vNam5YYywKumZMNBOh43PGgjltHAhYu8t3b1XDs6DR29ZVaakSqjHYxXHn6wn5t/DYuT1MniX3MurwR5YM+f0/t/AotTzD/uYm3rqa04Mt5TbTQuldptqHrOOofzsuvipNQjtM721CVeooIyljpa2paHOu+V1r7GjgNgAvo4Kr+apPfqzVtU7Wi8luXvvNcydQMgjbHGLNb4k7STtJVrCKiskZKtWlVm5ze86V9HI5cp0DJ4nRSC7XDqDsI3EL5nBTWTOtGtKlNTjqjEauIxvfGdbHOaebXFp94VM1k2jZwkpxUlxyfaXPszywQ91K491wLo+Dh5zRzGnod6mWlTfsMp8Xtk4qstdH+PIz2sjzZHt9V7m+DiPgv0ynLagnypH5tJZSa6Tsw3VeSq4JDqbK2/InNPuJXG7ht0Jx5mdKEtmrF85vaxBpQgCAIAgCAIAgCAICBxrlM09I8tNnv7jTtBde5HJod1suFxPYg8idh1BVq6T0W99RkWcqs1xt2RIBHTwsHoxsHXNFz4q4prKCRibme3WlLlbO1fZxCAIDOu1LJtnR1LR53cfzAJafDOHQKBeQ3qXUaDBq+alSfSvyUElQi8NjwLlIz0bC43dHeN37uoniWlp6q1t57VNZmRxKiqVw0tHvXX6ntiSps1sY9LSeQ/3+xUf9Q3LhTjRX+299C834H1h9LOTm+BB0rc57Wna4DxIWXtoKdaEHxaXayzqPZg3zMuy/SzOBAEAQFSy/T5kpI1P73Xb79PVYbGrb4Ny2tJb/Pz6y8sqm3S38NxHseQQRrBuOYVXCbhJSjqt6JbSayZeKWbPY149IA+K/R7eqq1KNRcUmZupDYm48hjeOaoyV8xOppDBwDWgfbnHqtth0FC2jz7+0zd5LarS7CY7KZB8plbtMVx0e2/3gomNL+zF8/4JGGv+41zGorNFyEB51MDZGOY4Xa9paRvBFivqEnCSktUeSipLJn8+1lOY5HxnXG9zDza4t+C3cJqcVJcUn2mXlHZk48m40PsgnJbUx7GujcObg8H8MKgxyKzhLpXZl5lrhjeUl0e+40NUJaGKY8/WE/Nv4bFyeplMS+5l1eCPLBfz+n9v4FFqfOH/AHETcF1NaZ12nV5MscAOhrc883EgeAafrKBeT3qJosGo5QlU5d3Z77jg7Omg1ov6MbyOegfY4rna/wCQ74s8rbrRqiszLETlbElNT3Ekgzh6De8/wGrrZcp1oQ1ZKoWVatvjHdy6IqVXjeoqHGOihI42z387Dus63CiyuZzeVNFtDC6NFbVxL8LzfceGTez+aQ59TIGXNyB3pCTpN3eaDx0ryFpJ75PI+q2L04LZpLPuXvsLnkfDVNTWMcYzx6bu8/doJ83pZS6dGENEVFe9rV903u5NF76TJcb0fka+dttDn544iTvH/MXDotxh9T4ltB8m7s3GSu4bFaS6+0giphGN5wvlT5TSxS37xbZ/tt0O94v1WJvKHwa0ocOHRwNLb1fiU1IlVGOwQBAEBD4my82kizs0vkdoYxoJud5tqaNpUu0tXcTyzyXFnCvW+FHPLN8hmjsaZSvrcOAgFh4tWh/bbL3L1Kn9Xc+0eUmOMoN86TNvqvCwX8Wr1YZaPRd78zx3twtX3Hx/19Xfth/hx/6V9ftVr/z3s8/XV+XuLxgWor6gCepltCfMb5NgL/pEgXDd208tdNiMLWk/h0o/Nxeb3evgWFpKvUW3N7uG7U4+1Wb5uzYc93hmD+IrN3r+lGtwSP1y6F4lAJUEvzc8ky58EThqdGw+LQVdQecUzD147NWS5G/E619HIIAgIDHdN5Sgm3sAeP3SCfddcLmOdNk7DZ7FzHn3dpjJKqjXmj9ksh8nUN2B7D1c0g/dCn2ejM9ja+aD5n77yUxE+81tzQPj8Vlcfk3d5ciXmeWCypHFROtIw7nt+8FWWcsrim3/ANR8USKyzpyXM/Au6/SjOBAEAQEJimPuMdudbxH+yzv9R006MJ8jy7V6FjhsvncStLIFwW/D7rwN4X+8VvMFbdlDPn8WUN8sqz6vAyPG1OY6+cH0nZw4h4DvtJHRfo2HzU7aDXR2GSu47NaR+YOykKesie42aTmO5P0XPAHNPRe39H4tvKK11XULWp8Oqn1dptyxpoggCAwrGFvl1Tm6vKnx0X991tbHP9NDPkM5dZfGllyl97KKAsppJiLeWf3eLWAgH6xf4KjxqqpVVBcF4+0WWG08qbly/gvCpixMTx7+sJ+bfw2Lk9WZTEfuZdXgjywX8/p/b+BRanmH/cRNxXU1hkGPZCcoTD1cwD/CYftcVVXLzqv3wNdhiytYdfiziw9lg0k3lg3Os1wte2sb7HaAvilU+HLaO13bK4p7DeRZPKZTr9V4Yjzjbbn57umhSM69XmXYVuVhaa/NLt9ES2Sez6GOxncZTuHdZ4A3Pj0XWFpFfVvItfGKs91NbK7WWylpWRtDI2NY0bGgAeAUpRSWSKqdSU3nJ5s9l6fAQGe9rGSM5kdU0eZ3JPZJ7p6OJH74V7gtxlJ0Xx3r8++Yq8SpZpVFw3P371MyWiKkuvZliAQzGnkNo5j3SdTZNQ+sLDmBvVRi9p8Sn8WOsdej0J9hX2JbD0fj6mtLLl2EAQBAEAQGa9seul5Tf/FaDAtKn/j+SqxP/Tr/AAZs5aAqXof0LkEf0WD+5j+41YW4/wA0+l+JqKX0LoRUO1aDuwSbA57frBpH3Cqu9W5M0GCT3zj0Ps/kzy6gmgNfwFWeUoY98d2H906P8parW2lnTXYZLE6excy59/b6lhXcrwgCAjsRC9JUA/sJPw3LnV+iXQyRaPKvDpXiYUSqc2pp3ZRTEU8sh9OSw4hjR8XHwVjZr5WzN41POrGPIvE7sSMtNf1mj3XHwWU/qGm43SlypeR7YSzpZcjIq6o08tCcXumlz2NcPSAPiF+m0Kqq0o1FxSZmqkNiTjyHoup8BAEBF4jH6A8x9qp8dX/o5dK8SbYf5l1lSWFL0uWQ482BnEX8ST9hC/QcJp/Ds4J8mfa8zPXktqtL3oVftJw66ZgqYheSMWe0a3M13A2lpJNtxPBarCbxU5fCm9z05n6lLf27mtuOq8PQytaYpTVsB4ubMxtPO4CZos0k/wBYBq0+tvG3XvtmMSw905OpTXyvXm9C7s7tTWxN7/H1LqqcsCHxLiGKjiLnkF5BzI795x5bBvKl2lpO4nlHTi+Q4V7iNGOb14Iy7DWHJcoTGR9xGXl0sm8k3c1m9xJ5C/Q6S7vKdpT2VrluXnzeJTULedeWb04vy97jZKanbGxsbAGtYAGgagBoAWSnNzk5S1ZfxiorJHqvk9MTx7+sJ+bfw2Lk9TK4j9zLq8EeWC/n9P7fwKLU+cP+4ibiuprDJ+0mnzK0u2SRtdfiLsP3R4qsu1lUzNThE9q3y5G/MrdLUGN7JG62ODhzaQfgo6eTzLGcFOLi+O43aiqWyxskYbte0OHIi6uoyUlmjEVIOnJwlqtx7L0+AgCAIDyq6ZsrHRvF2vaWuG8EWK+oTcJKUdUeSipJpmF4nyE+inMTrlp0xv8AWb+Y1EfAhbO0uo3NPbWvFcnvgZy4oOjPZenAibqUcTWMBYyE7RT1DrTAWa4/2g/18NuvesxiWHOk3Upr5ePN6F1Z3amtievj6l3VOWAQBAEAQGadsmul5Tf/ABWgwLSp/wCP5KrE/wDTr/Bm7loEVL0P6FyF81g/uY/uNWFuP8sul+JqKf0LoRy4syV8ppZIx59s5ntN0gddI6qJXp7cGidY3HwKym9NH0P3mYqeOg+9U5si59meVxHM6ncdEulvttGrq37oUy0qZS2XxKfGLfbpqquGvR6fk09WJmggCAg8bVYioZyfSYWDiX934k9FxuJZU2TcPpudzBcjz7N5i8ELnuaxgu5xAaN5JsAqpJt5I10pKKcpaI3XIOTRTU8cA05jdJ3uOlx6uJKuKcNiKiYu5rOtVlUfH2jnxHS50YeNbNfsnX8D4qlx60dWgqkdY+HHz7SRYVdmey+JV1iS6LLhqruwxnW3SOR/I/aFsv6fu1Ok6L1jp0PyfiinxCllLbXEmloSuCAICFxTNaNrdrne4D8yFQf1DV2beMOLfcvaLHDoZ1HLkRX6ClMsgYNus7htKy9layua0aa6+ZcS0r1VSg5MvLW2FhqC/RkklkjNt5vNn6vTwqWIMBwVBMkZMMh0ktF2OO8s0aeII6q0tcVq0Vsy+Zd/aQa9hTqPOO5++BVJ+zSqB7skLhxLh7s0/arSONUHqmuzzIUsNq8GmQ+UK+spZHU5qpLx2BzZXlou0GwJ06iFKpUravFVVBb+VI4TqVqTcHJ7uc+MMZO+W1jI5XOIddzyXEuLWi9s46dOgdV7eVv01ByguZdZ5b0/jVUpPpNvp4GxtDGNDWtFgALADgFjpSlNuUnmzRRiorJHovk9CAxLHv6wn9pv4bFyerMriP3MurwR5YK+f0/t/Arxanlh9xE3JdjVlP7S8lGWnEzR3oCSfYdbO8CAeQKiXdPOO1yFvhFxsVfhvSXjwMsuq00xfOznEYZ/RJTYE3iJ1Ak6WdTpHEkblNta2XyPqKPFrJy/vQ6/PzNHVgZ4IAgCAICPy5kaKriMUwuNYI85p9Zp2Fd7e4nQntw/k5VqMasdmRjeJsLT0TiXjOiv3ZWju8A4egeB6ErWWl9SuVu3S5PLlKKvbTovfpykECphHL5hrtFfEBHVAytGgSD+sHtA+fz181S3eDxn81Hc+Th6eHQWNDEJR+WpvXLx9TQ8lZep6kXhmY4+rezxzYdI8FRVrWtRfzxa8O0tKdenU+lkko51CA/CUBl3a7WRvfTNY9riwS5wa4Etv5K1wNV80+C0eCU5xU3JNZ5Zd5UYlKLcUny/gz12pXpVvQ/obIXzWD+5j+41YW4/yy6X4mop/QuhHcuJ9me48wk4udVU7b30ysGu/rtG3iOu9QLm3ee3HrL7DMQSSo1X0P8AD/Bn0chaQ5pIIIII1gg3BHEFQS+aTWTNcwji1lU0RyENnA0jUH/SZ8RrHJWlC4U1k9TK32HyoPajvj4dJZ1JK08552saXvcGtaLkkgADiSvG0lmz6jFyeUVmzJscYl+WSNihuYmHu6DeR50Zwbr4Aa9J3qtuK3xHktDT4fZfpoOc/qfcvepaMB4RNPaonH6UjuN/Zg6yfpEeA0bSpFvQ2fmlqVuJYh8X+3T+ni+X0LqpZUH4QjWe5gqmWclGMlzRdh/y8Dw4rEYrhUreTqU1nB93pye87y0ulUWzL6vEj6WoMbw9usfzZVVtcTt6iqQ1XvIlVKaqRcZFxyflBkrbtOna3aPzHFb+yv6V3DOD38VxXvlKCvbzpPJ6cp1qacDyqahsbc55AH86htXGvcU6ENuo8kfdOnKo9mKKjW1DqmXugnY1u4cfisNd16uI3HyJ8iXN71L6jThbU/mfSyx5IyaIW6dLz5x+A4LWYZh0bOnv3yer/C5vEqLq5daXMtCQVmRQgCAIDEceUjo6+bOGh5D2ne1wGrkQR0Wxw2op20cuG4z15BxrSz47yLyRlN9NMyaO2cw6jqIIsWngQSpNejGtTdOWjONKo6c1NcDacN4khrWXjNngd+M+c3/UOI9x0LIXdnUtpZS04M0FC4hWWa15CZUQ7hAYZjWobJXzuYQW5wFxq7rGtPvBXF6mUv5KVxJo5sNVrYauGV+hrXjOO4HQT0vfovE958WlRU60ZPQ3KmyjFILxyxuv6r2n7Cu2aNXGpCX0tM6XNBFiAQRpGwgr0+08t6MixlhZ1I8yRgmBx0H1CfRdw3Hpr11Veg6bzWhq7C/jcR2ZfUu/nX5Kwo5ZF1w5j98QEdSDI0aA8f1gH0r+fz181MpXTjulvKa7wmNR7VLc+Th6F1pMW0cguKiNvB5zD4Pspcbim+P4KeeH3MHvg+rf4H3UYpo2C7qmI8GvDj9VlyvXXpr/AGR8xsbiWkH2ZeJw5PxQauTMpI3FjT35pBZjRua3W5x3G1tZXxGt8R5QXWdqtireG1Wlv4RWvW+C7SzKQV4QHy9gcCCAQdBBFweYXqbTzQazKdlrs5ppiXQkwOOxumP6h1dCArW3xitT3T+Zd/b5kCrh9Oe+O7w7CoV/ZzWM8zMlH0XWPg+w96taeMW8vqzXV5EGeH1o6ZMh5sLVjDppZdHqtzvuXUqN9by0mu3LxOErastYv30HTTxZUZoY2taNwE1vyC5ylYy3ycP/AMn3H9StNrvOxlNlh+r5X1kLftcFxc8Oj/x2ZnRRvH/0en/ReU5v60n/APWfO9wLl5+5WVP6O6OXke/o7mf1d7/kkaLssf8A2tQ1vBjCfe4j7FHqY5H/AEg+tnWGGP8A2kWLJ/Z1Rx6XtfKfpu0fVZYHrdQauL3E9Go9C88yVCwox139JbIow1oa0ABoAAGoACwAVY2282TEstyPpeHoQFby9gunqSX2MUh1uZaxP0m6jz0Hio9S2hPfoywtsSrUVs6rkf4ZUKvs5qWn9HJG8bLlzXeFiPeosrOa0aLaGM0X9Sa7zqpsj5YYM1sxA4ytd73Alfap3C3JnKdxh0nm492XhkepwPWVBBq6u4GwFz7cgc1rV7+mqT+uR8fudvRWVGn4LzLTkHC1PSaY25z9sj9L+mxvQBSKdCFPTUrbm+rV90nu5Fp69ZNrsQwgCA/CEaz3METWZAY/Sw5h4aW+GxUV1gNCq9qn8r7uzyJ9K/qR3S3+JGuyBM03aWm2ogkFVLwG7pyzpyXSm0yWr+jJZSTOhlLWas+3Nw+211MjbYvllt968szk6tnrs9x9MyA95vNKTyuT4nV4L2OBVastq5qZ9G/vfkePEIQWVKPvqJekomRCzG23naeZV7bWdG2js0o5ePaQKtadV5yZ0KScggPKpqGRtL5HNY0a3OIAHMlfUISm9mKzZ5KSis2VDKnaRTR3ETXzHeBms+s7T4Aq1o4NXnvm1HvfvrINTEaUfp3kM3HtdP8ANqUEcGSSW/eFgOoUv9qtaX+Wp3pd28j/AK6vP/HDxfkcGWMnZVrc3y1PfNvm6ImkX1i5de3Dgu9CtYW2exPXpf4OdWndVvqj4L8lXynkuanfmTxuY4i4vaxHBwJB6FWNGvTrR2qbzRDqUp03lNZHjSVb4ntkjcWPabhw1j8xwOgr7nCM4uMlmmfMZOL2ovJmx4JxY2tYWPs2dg7zRqcNWe3hvGy/ELJ4hYO2lnHfF6eTL61ulWWT1JXL+T5KiIxRzeRztDnBl3Fu4HOGbzVa1mda9OVSOzGWRS/+1g/9o/4X/NfHw+crP2eP/fd6j/tYP/aP+F/zT4fOP2eP/fd6nVk3szijla+WUytbpzMzNBOy5zjo4bU+HynSlhUIyTk8+YvbRbQNQXQtT8kYHAhwBBFiCLgjcQh6m080UzLPZ3DIS6B5hJ9G2dH0F7t8bcFEnaRe+O4t6GMVILKotruZWajs8rGnu+SeODyPc4BR3aVFyFhHF7d65rqPOPs+rSdLY28TJ+QKfpanMfTxa2XF9hPZJ7NGgh1TLnfQjuAeBedNuQHNdoWa/wBmQa2MtrKlHLnfl/Je6SlZEwRxtDGt1ACwUxRUVkimnOU5bUnmz2Xp8BAEAQBAEAQBAEAQBAEAQBAEAQBAEAQBAEAQBAEAQBAEAQBARuIMsx0kDppNNtDWjW5x1NH86ACVItreVxUUI/wcq1aNKG1IxbLuXJqyTOlJOnuRtvmtvqDW7Tx1la63taVvHKHW/Mz9atOtLOXYaJhPAUUTWyVTRJKdOYdLGcLanHeTo3bzQ3uKzqNxpPKPLxfkWttYxgtqpvfci7NaALAWA2DUqdvPUsD9QHHlXJkVTGYpmBzT4g72nWDxC60a86MtuDyZ8VKcakdmSMcxfhSShfe+fC49x9tIPqv3HjqPuGssr6FzHkktV+V73FDc2sqL5Vy+ZFZFyk6mnjnb6DgTxbqc3qLhSa9FVqbpvj7RxpVHTmprgf0G11wCNRWFayNOfqAIAgCAIAgCAIAgCAIAgCAIAgCAIAgCAIAgCAIAgCAIAgCAIAgCAIAgCAIAgCAIAgMn7Wa8uqWQ37sbM630nk6fBrfErT4LSUaLnxb8ClxKbdRR5PyQmBYQ/KFOHaRnk9Wsc4e9oPRTMRk42s2vebSI9ok68U/e43NYw0QQBAEBw5byc2op5IXjQ9pA4HW1w4g2PRdres6NSM1wOdWmqkHF8T+edY5hbrRmYP6Oo4y2NjTrDWg8wAFgZvOTaNVFZJHsvk9CAIAgCAIAgCAIAgCAIAgCAIAgCAIAgCAIAgCAIAgCAIAgCAIAgCAIAgCAIAgCAIDJO1ihLKtk1u7LGBf6TCQR4Fq0+C1VKi4cU/EpcRg1UUuX8FSyZXOgmjmZ50bg4DfbWOouOqtKtNVYOD0e4g05uElJcDfMkZTjqYmzROu1w6g7WuGwhYmvRnRm4TW80lOpGpFSidi5HQIAgIbFuWW0lK+QnvkFsY2l5Gjw1ngFLsrd16yjw49BwuKypU3LsMr7PsgmpqmuI/RQkOedhI0tZ1IvyBWkxO6VGi0vqluX5ZT2VB1Kib0RtqyBfhAEAQBAEAQBAEAQBAEAQBAEAQBAEAQBAEAQBAEAQBAEAQBAEAQBAEAQBAEAQBAEAQEbiDIsdZCYZObXDW1w1OHieYJUi2uZ29Tbj/JyrUY1Y7MjFsQYbno3ESsJZfuyN0sPX0TwPv1rW215SuF8j38nEoK1vOk/mW7lOfI2WpqV+fBIW31jWx3tNOg89fFfde2p147NRZ+J80q06Tzgy9ZP7UtFp6c33xu/hdq8VTVcD/8Ajn2+a8ixhif/AHHsJMdp1JbzJ+WYz/Wo/wCy3HLHtfkdf3KlyP31kflDtTba0EDidhkcAPqtvfxC70sDln/cl2epznia/wBY9pE0mH67KkomqSY49jnC1m7oovDSedypM7u2sobFLe/er99RxjQrXMtqpuXvRGn5IyXHTRNhhbmtb4k7XOO0nes7WrzrTc5veW9OnGnHZidq5H2EAQBAEAQBAEAQBAEAQBAEAQBAEAQBAEAQBAEAQBAEAQBAEAQBAEAQBAEAQBAEAQBAEB+PaCLEAg6wdS9Ty3oFWy9hGjcx0nydod9AuYPBhAKsbbELlSUdt5c+/wASJVtaLWez+PAy7KFCxsha1thzPxK0dKrKUc2yoqU4qWSJfC+Q4JnASMztPrvG3gQol5c1aa+V9yO9vQpz1Xiafk3DlLT6YoGNI9K13fXdc+9Z6reV6u6cm/fIi1p29KH0xRKqMdggCAIAgCAIAgCAIAgCAI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5" descr="data:image/jpeg;base64,/9j/4AAQSkZJRgABAQAAAQABAAD/2wCEAAkGBhQSERQUExQWFRUVGBcYGBcVFxcXGBkaFxgVFBcXGxgXHCYfFxokHBQVHy8gIycpLCwsFx4xNTAqNSYrLCkBCQoKDgwOGg8PGi0kHyQvLCwsLC0vKi0sNDAqLy0sLC8qKSwsLjQsKSwsLSwsLCwsLCosLCwtLCwsLCwsLCwsLP/AABEIALcBFAMBIgACEQEDEQH/xAAbAAACAgMBAAAAAAAAAAAAAAADBAUGAAECB//EAEkQAAIBAgQDBQUDCgIIBgMAAAECEQADBBIhMQVBUQYTImFxMoGRobFSwdEHFCMzQnKSsuHwJGIVQ3OCorPC8RYlVIOT0lNjdP/EABsBAAIDAQEBAAAAAAAAAAAAAAIDAQQFAAYH/8QANhEAAgECBAIIBgICAQUAAAAAAQIAAxEEEiExBUETUWFxgZGh8AYiMrHB0RThI/FDFiQzQlL/2gAMAwEAAhEDEQA/APKhxsfZHwrpOMyYCSToABNLoloefrRQ9kEMCQQZBBIMjWa2RUqka1BFWHVOm4sAdUAPmsVh40eRZP3SRXDmySSSxJ11Y89T8zWA2PM+pri9Q/8AIJFh1TE7S4hDpeYjzNHxfHruIQK7zBmDG8RuPU0DNY6fOtBsP0PxNAC4FjUBHeZNh1SWw93FWLauytcsOJGpZdD1UzbYGdo570zxXj2HexkFhQ+4bPJBJ3LAS0a6MaSw/aUW7fdqzBPs7jX1pG9jbLGSs1ZNVQuVXHjy9IGU3vaZg+HLcBJuWU1iHZlPqIU6VIcQ7Li0gZiIYEhkYsDAkcudRf5xZ+z8zRbPFVT2AR6E0FJ6Ciz5T2+xBqI5+kmBw+CBaGfIDHiMkCdATHKdJrdvBMzFUYGMxnUCFBJOvKBRbvGZRUjwoCFEDZjmIJiSJ61P8C4hYa1FzDB7mplLYJKj9ogDSNdamnTo1DlU/f8Ac4s6glpV7nB7qmMsnT2dfaEjb0PwrMPiWtzI1grJGqzvHQ7ifM1K47GHvi1nMisuSAW1X9pRzAPSm+Bvby3Tfsm8uUS25SfDuTI5fAUBoKKmWmSN+6QKjAXe39yL4dftMcjZhmOjAqBOkAyNF3+VS1/s2cwdzbXNya6iho0667cutRGDdfGhtDMwXI2oKkEToCAZE6maziGKhlEZSo1XWJnXQ7EwJFOSoq0/nAPhaDlJY2v5y5cD4A7O1xMrsXUnK6vMOLpAy7eyNKFxzgl6y83EK5x3g2PhYkg6eh+FN4fE4dcPg79jNbbvSLil5ICoWcaQSuo3+1Sd/iVq+4HfWiQoUSL8gLt+xV5KguLWA97RYVwTf9+/9xfgY/xNn99frW8a3i9Wvf8AOuU1w7Cqt9IvWmKtJVe8zeGT+0gE6daU4xgTYt2CWBLG6rSdRDM4YnqZ2p2YBrwswuBK7wS+TdfUkRzJPOpzvag+D4VkYswgECNQfPkalO886RgiRSGbt+8a+8kcNgXuKzLlhYkswUDSeZoZwv8A+2x/81v8a64Pask33vlzatWQ+VGy5mLqqjoTLRrtvyqDxvFluNksWcpLQILOx5AAEdfKpqYoKbGcFvJpuD3IUjKwc5VKupBOp3mP2TQb3CnUwxtgjkbtsH4FqQwK3LF1hdtuXHsqDoHbaQp1Pl50W7xSzPiseKDm1IJYTpvprXCsCtzp3yDoYe3wa458PdseguWz9GoNjglx1zDKBMeJgpn0NQ1jHXEbOgZSZiJ2PSeVWrhmOwpsp3veFx4iSSAG8gOnnSqVRKuh0nNdZB8R4T3f6xrczEBgWHuGoob8CtkSt9feOQ3O5P1NWCy+BF3PL5gc0sSwJ31BBmpS9xPB35DlTIjUQf6VH8ekxOa3n/qdmbS087bhZ/ZZW+I/p86Dewjp7Skcp5fGr9hez2FW4r27uUqZgkMvpB/Gt9ouL2Awt3lW+dyQMpWdgDvVV8DTykk2PfpGhmnnefyrRIqfxvC8M5mzdZf8l0f9S1FXuH5fxBBHxFZ74WonaOsRgYGLBT1rKJ+atWqR0bdUm8XoljCs5AVSSSAOWp03OlOnig5KK4bi7cqdkog6sT3CRcwP+j7n2TRF4Tc10j7/AIVo8VfrXJ4k/Wpvhx1nykfNNtwxxyPwNDOGI5H4Vv8AP3+0a7GLb7f1oT0Z+m/vxnazrB3sjTGvmAR8CKfw2KzGCJEH2Vt5p1iJGuse6o03z1BrXf8AkKZTrmnpy998FlzCTNjurto57xRx+wbQIP7rLr8YpbCYLOxCvtJnTUBWedY5Kf7NR4vjpREvL5/Wm/yFcjpFB8TFdEwBysde7T0mrq+LUkTzj8DTeBUo/huqNCJ1IIPKCNQaBccMAAQIEevmdaFbtlWnceVCCqNcD1P4MMqSLXkpfxl3D3DOUuBoRBADAMGUocsnSlsHaR/adV1khsw+YBqawWEW5hr9x1Ds2VbZOYQ5DCAAYOkHWeVVzBYQ3biosyTqeg5sfIDX3U+qGVwTqDsCTBUXW17doH4klbtnJ4WE58uXkJBjxk7HK2n+Uda4w+NFy6Guqr6QA5eIGw8BB01o/DrSXLpiQuYQo0lYuHfrAHxqLxsd4+UFVklZ1Mcteelc7FUVtxfbunKNSLy64a9avLaspbXMmdl7ssU1BZlhjMk5d52GvKq1geGMrEt4egBg/EbVL8AsPYxNoEePJmI+zmkwY3OWPjFaxAhm9T9av0qa1bO4sRyi7sCVJuLD83/ENwm3/iEOZiXYBiXaSGImTNTeL4ely3h0cSn5zfUKSdFVXgTM6ZBzqF4Of8Ra/fX6irCDphv/AOjEH/gumrDKNgJB5Spsq/Yt/wDxp/8AWiYV1DAm3aIEmDbt6wCY9mgsa5c6H0P0IoiqgbQ7yQ4LeUWL9ruXvPcAkKDASBEsNVgydtwKUwli0rJesvZsshmHuvdJ0geHLpGutRz8Oa5buMu1tRPnAkgecSaS4VZN26qA6sdDO256HpWUanzBWXuPj+5LKxHytb32y0yA6X+7uG4r57phijTm8Sry6iQKjOO2LLM5VVsmSxzu5dpkkBBKiSeW3lR04hcANslu9LlBoDDeyWzSCG13g+6k+GXRh8QRfRbhGmViCJMEHXQ6Hn1qxVyEBbb9fI/uLUsb62tF8Vxm9fFtWIC2lCqFGURoNY1/ZUe6i4a2GYqcix9u6yj0EmrFjMZhCAzYUpOogFAfMEaEUnc4Vg7sFbty2x13VgCfcD865aLLzDHtkl8w00kNxSyVcGViIHdXFcaacidfWpSwuG8IOdGyjW4uZTIBzaQRvIINMYbsQDLd6txSNN1M8t50pa52ZvWw7G3ACkzIKmNgN4NEtNwSxA18ftOBIsN/Sc43hjmO5KOANcrkk+cOZHuqHx2EbMM4ZTG7Aj3a/Wt4W/LgDSTEZsu/nqB76ev8Wu27jW/EACYDlX203AhttxVWoKTKWI8tf1HBzmyyHaw67EEa7Hp5VymNI3qZPFEPt2UJ8pX6GKieIXgzQohRoBv896oPlTVGjrGCbFHlArKDWVX6RuuTYdUH3Z6V2mGY7KT7qkRi7a7LNcXOMnkIpwpUl+pvKDc8hFDgLn2TQntkb0d+IOedL3GJ3pD5f/S/jJHbJvA9isVdQOtvwtqJZVJHWCadPYK+F1tXM3VDbdY0j9oGd6d4B2+ChLV1NoXMPlIq9q0ieteercUxOGazoOz3eXFw1OoNGM81s/k8xjGBaGu03EmkcFwMtdNp8yOpIKkCQVMMDJEEV6B2k7UDBd34C7uCyiYEAxJPr5V53ieK99euXrhh3OcwDBMgRvoI5+VbHCMS9c566DLy5Spi6QUWptrH+1vZn8yuKpcOGVWByshhhI0bf1HSi8O7HYk5HOHVlMHK1wLI84MiofimLd2GZ82WMpzZwNiBPyq6dl+2gvMtm4uV4gEbGPpTOK4mrh2z4dQQN7/qLwdLMmSs2vXtF+L9k8yRawV23ckai6jWwOYBLSRMEHTQ67axD9hMaqM/dSEGYhXVmgbwBvFemVXOPdsXwz3bdq3LIArOxhVzgchqTrHKsehxfFYuoFVB22FtOuWhgqWHS2Y+Jv8AeedjFuBAJA30+v8AWu7ONM/hREJyAToBI8tNT5SAPhQ2IYjQDQDT+9z99epUutiG8JSIB3E9B4DdwCYNrruCyCWUiHYNoVUczrvPKq9h+zeJvAXLdqEbVZuJMHadar17DnLoZ8qt/ZztaoW3YdCrAAAnY8xVbinEcVTQGit+v+oHD+HUxVbM5JY8zH+AYC7YYtcwj3G0gm5bUCNdCSZ2FH43axF9lK4G1ayoqQtxdSoILnXcz8hTNziFRnEO1SWbmR8wIgnQxqJFYicdx9RrqouOyegPAaVAGpUYi/WftB4Lg+JtXUuNh3KqwY92yuYHkD9KaXiQy4bSH7+5mtnRk7xHUSCAY8W8axTPDe0CXNUefQ61K3VtYkBb6yR7NxdLiHqrD6VbofEtVXy4lPERFfhBVc1M3EoCtqOdSNji1q3ZuhsOjs/d5WzMCmVszRvJYaVxxTDYnD4hrTDOAMyuqDxqZyNAGmogjkQfKoDE8RvnMCywZBGVPTmND516mtiqVajzIPVp63mPkN7GY2OuFnylrauSSqkhdZ0gHUQY1q2dheF2LguG5cVHAJUkQRA3VuR9NaS4Nw5Gw7HurZa3+suXnZE8RJAGSSTEDYe+ofF4pZ/RhLcSDkNwhh1l9Y9wqaIFEXJ/frpK2LotWp5FYr2iSHGsRaX9HaDFw+Y3SxkkjURHI853nfegcGxNoXh3+Z9PYVDddjGgg/fQ+EcEbGPKzbtAAMw3ZgBmC++TPKaveDwFjCWyVC21A8THc/vMdTWHxH4jTDuUpLmb0H9y1Q4WXpZWYgHnzkI3DLt0uVwzKpBFvv7qrkkESLYzQdtOXlpCVrsNiZ1NmOneEf8ATT2L7fWxPdW3uAftRlX4nX5UoO31wDMcOQsxOYdJ256VmHiXGavz5BbuEtJhMJSGUMfMmOYngd+2s27N0QP9XdS8J5bhSBvyNQPEeLXryi05YFTJVgVPTUb1aeDdtbN5goJtv0bT4GpniOEt4hQL1tbkagn2h/vDWKlPiStTbJi6flpCGAUL/ibz1/uUT/wxiFtC7lBU66HUR1HKoTE45oK66mTO5iY1OpGp0r0HtQn5thrQsE2rVwuj2wzFMwXOrqpPhYhWBI30nYVROH2A13xLmABJETPLl6ivT0cSuMoLUoaZjaZipVpOy1yCBtpaJJiVysGBzciCMvmCDr7wfdQe8U7iKmOK2sMRKkI3MKrkbcp2+dQ/cAmFYN8vrVOvRdWy3B7rfaW6bgi+vjOSo61lcm0elbqplPVGXEAqE7AmirhH+yawYsjat/nLdaMZOd4Os6GAboB76KeH+aj3k0s11pImuS560Yan/wDPrIsYa/hgpHinUfWvZMH+rT90fSvEwdR6ivbMH+rT90fQV5fjxBKWFt/xL+D5ysflKyZ8LnGndP8AzrVNz2fs/M1bPyp+1g527t/5lqkMo3G39/0r0HDXIwqWA2HKU6//AJDG+/tfY+tF4CynG2cogZvuqMbyp/s1ri7P733UWNcmiwNtjykUvqE9eXeqt2hs4ZsXihdJDG4vMgZRatEfOatK7ivOe3Z/8yxPqv8Aykrz/wANPkrMbX0l3HC6iPDhGCIAFwjQgw4mNNpFQ/GeC2bTTau5xEjaRHIxSuNuuNJBAMAhVGg8wJiDSJuGete2xNRCMuWx7pk0r7mMYO7LamJ6/wB711jrk4pXU6EpG3JQvL0pgL+hWAs522UZoyruw1IkaD1qP7wteSd8wERFVMUAtAqe/wBP7lnCtmrL3/mXQuTQe1Sf4k/7Kz9GqcwHCc1RXba1lxrDpas/RqweAOrYsr2Ge3+K3ToEVeR/EqN0NYcXE06jkRzq8cK4lnRW6iqdj3AUz5/QiprgilLSA7xT+P4amrArvM74bD1+kpn6QL+Mn+2LZ8Lh7n7SXGtz1V1LR8UWqJiMOu8a/L4VbO0uM/w1m3za4bnoqqVn4sKrF0VqcHBOBAbXe0weJIKeKdRJVcHduYG5kVjN0EqoknKMkaa/tT7qgOH8Le9fWwQVM+ORBAG+h2/rTd/i9y2jW83hMHXqYMyNSdOcip78neFzd7ebUkhQfIUjjGLFGiWH1DTxiMPTzsAdpcMDgltoqIAFUR6AVQe0fFzibjZVZrSGEGpWBIa6wG5JECdhV74teKYXEOvtBMqxvmc5B8zXnfEcc1ph3djuFAgZrYMgcyXBlj5aVjfD2EV82KqctBzljG1CLU1kYXnn7pp3CY8prCtvBaTGmnu5xSnfd4ym4vhnUoqrpz0UATTl/D4dv1TXLY5hvF79K9jTLk5lPnoZmki1jIu+juZgluo3n3VdOxPac3P0F0+MeyTzHT1qpX7mRyoZXAjWI+u1BvF7bqwGVlMggz8xWJxLBLiaZB+offvlqhVKEEbT03tzbnhzH/8AHett/FKb8vary43v73qw8R7dXL9juSoQEqztuSUMgActRzqu3Gkzp7tKrcOpvRw4R9CCYyswZ7rC28Qp9tSR5GD8waLeOHjwi4G/zRHypKPWtGr4qkC1gYq0aW2v2h86ylNK1S8xhadUHRbNstMAmFJMcgNSfQCg0ytyAw8onnuK5ADvBN+UE+59aweldpvO8eVd2LILAFsoJ33jz3qVW9gJxMDzHqPrXteD/Vp+6PoK8Yu2wCIbNr0jnod+dez4P9Wn7o+grzfHgRkB7fxLuDO86xNhLgAuW0eNs6gx6Ut/obDf+ns/wCq9+UK49u5hwt57avbYnLtIaJjnvHuqofn16SO/uGDuGOvxqMLwrFVqSulSwPK5nVMTTViCs9Q/0Nhv/T2f4BW7fB7CuHSzbVhsVWDXl9zG3h/r7vvb8Kc7PcVu/nVpTddgxggkxz6/GixHCcVSRi9TQcrmcmJpsRZZ6gu4qg9sMOG4liAdPGmv/t26vy7iqD2zIHEcQZE5l0Mz+rt+UU34Xy/yGzbWgcRv0YtJPjfZG2mFS6rOS3IrAMxm9OR3P40382E86seP7W3rmHSyzTbXYchP99Kr62iT089R5/cK+hYgU7i9ifxy5TzeBWuqEVDfWXDgvAbVvDnEm7BWVgo0AsDEjQttHLeqXdbNiVY7tck9NTNMlmClc+h5SYPnA++lSALtqBs+p9+nnVHiRBw5CiXuHJUSuM7Frtp2T3DgGEBilu2X5O7mIvG/avW1zKilbisYygiQVOu+xFA4LxXLFRPaztnjreLe1Z7s21W2wBUzDLOpnqDy6V8t4cnEBiicGRmtz6p7fjaKpBrfTeRN3sELTZr13vSNlVcqD4mW+VJY3Fpa1Y6cgNz5AUYYzHYpiLly1hxE5nV43AgQG193Km8L2Rs6H87sPd3Nxrl6Tz0/QeAb9Zr1uH4TjcQ+fGN77BFU+P4bAUDTwiXY8+Xj190q13FtcfvHA6BeSqNl+81J4Pjtm1ZdWwtu4xuW2DsWlVQyyAdG1BM8/SBm/iASMogTB7tDz0klOnlULicZccEMLUGNkQHQzuBIr0danSWh0Njbly2nk2Zqrl23O874jxNHF3Lay52LLrogJkKJXWNt6unYC3GDXzZj8686ddDIU+hH3V6B+Tu/OFK/ZY/PWvK8cv8AxlHURL2D0eTXaafzC+RuptMdSNBcWdqouHsX8bcVc0mABmYAabxMCTXo+KwffYfEWRu9psv7y+JfmK867Ndo3w11bqQWERIB2GmkVofC7q2HKE8/d5U4r0inNT3tJHHYHC22KlHtkaHWfLfWR6VHXOFWG9i6AfPMp+Mn6ULtDxZ8TcNxonyIFQoUzv8AP+lelxFVVbKFBlLDh2QGpoecZxSH2ZLBdtjHWNjQb0A6FgOWYfdrHxNFxeJZnnKq6AQvhGgA0Hu99bXEON1j10+orMqZ8xsL+ctplsL6Td3hxFtbha0wbSEuKXHqk5htSYRTsR6HSt3LUgtnTf2ZObrtER760LkcqS4F9resJCbG5v6Ta4U+dCckGKOmKA8q5KKeZpWW/MRl4EN6VlHGFXrWUXQmdmitlVJ8RIHOBJ+BI+tN3ltkxbVztq3tHXkq6D3k+6lbOWRmBI6AxUy7WgBkG49P6muptb5ct/fpBI53kQ9iDB36VtrZETpzjn8KmV4K2QXSYQ7EfjyNK3LMmEEDmT9aYUINgDeDvELm405j617Ng/1afuj6CvI7eB7x1S2C7ZhJAJA168hXr1hIVR0AHyrynH2+ZASL67TRwY0Mq/5ScUbb4Ugx+icf8a1RWxTNr15mvR+3eBuuuGvWVZu7V0uZACVBKkGPcfhVRu8avLozlcswGtqH16gida9Lwp0bCIC+w2H+5nYrpBVOVR4m34MhNTufmD99N9nR/jLP733UC7jJJjc7nnT3ZHCPdxaMASqGWPIe+l490FF9eRh0Qcwnqy7ivN+3zf8AmOI/eX/l269IBqp9sMNdtYy5eWz3tu7lYN3K3AIRVIJ1IgqdIrz3w6V6ZgzW0lziGYICovKGxPOi2sRpG/vqTvdoHuDLksgRuLCSddyY38xFLYXGFG1W3HU21YfA/wBK9t0aX+r0/uY6vUy3K69/9QGIY6HSOozR6SRQRcJuJJJGYVZcV2hcKUXu0UfZtIMwygQQsqBznX15VEcLwbX76lV8KmWYLC+nT3UniGSjSY5vfn+I/hxqVKy5ltqOd/wJa7OMK0DtXiG/OyVJBNqzsSOTdKZuYM1z2kwtzOl+2rMptIrFBmKsucEEDUAqw6868/wKpTXFXY20M958VMKuFVqYuQfxIrhuJd7yIzMys0EEkgjoRUlbsqbGGkDQXDqBuEJG+/vqI4RpibYIIIbUEEEaE6g6ipZG/QWP3Lv/ACzXvqZDC419ifOToZX/APST9V96Wz9VqNxCAGep20pig30mPX8ayq92XWWV0nWHteJQNyOXXxdPQVLfk+4qLd5rTGBc29RSVi3NxJIXY6A6Dl67ee9K4rIDmthlZTIbNOoPSBWdj8J09AqbD2IdKqUYG09jw94owYcjVA7a8F/NcT3iKDZvEvbJEgEmXtkeRMjyI6Gpvst2pXEoFYxcXcdfMVYbttLtprN5c9tuXNTyZTyYV43h+Lfh1crUGnP9zUrUxXS4nkz8XeRJJy7Ak5R6KdKA/EWYyXYEbERv8oq28b7D3FBNm2t5ZnOhK3AOhtzl94HuFVPE8IuKY7q5PTu3267V7r+YtVcyVAR32mMKWXQraZa4vdBJDkFtyIDH1IEmh2LTX7i20ksx3jYcz6CpHhvZHE3f9Wba/au+H4LuavXAezNvCr4fE59pzufToPKsXHcZWkhRWzN3385co4O7Xtaax3BrNrhmJQW08FsENlGbMCPFm3mvLrtsjcj4/dXpHbjiyJhWsZh3l1l8I3CKZJPQGqZg8ZYQQ+HVidmzPodpOsR5CKPgaNUw96jbnc3g41sjfKt+635IkORWglWQpgbOly3edokFLq5T8U286iMZkLE2lZVOyuQT8QBPwrWqYYpoSCeoSnSxHSH6SB1m37ieU1utliP+1bqvYSx4wYHl76OmJ5BdaMWNwwNqIzraGkFqcqFfmzWEi94W27KkOxCzOWefWKTxOMJBC6CgXL7OedSGE4OSJfwrTAz1vlTb3uZ20sPZXtfYs4cW3lSu8AmZ56VK/wDj/C/ab+Fvwql4nFW7YyoonrUVexBavP4jg2GLlsxJPVtLa4lwLT0u3+ULDA6Ow/3W/Cq1287U2sY9nuwSbaFWciC0kEDrA1+Jqq5aJbtTRYXh1Og+amTBqV2cWMGzGK9C4P23wyWLatKlRGUKeXoKpowA66Rz0++tM6LsKt4vhy4gAVTa3VF0qxTVZfv/AB/hftN/C34UfDflGwykEOwjllbXyiNa8za7PQV1aeDVBOBYe+jERpxj22Em+Nlrlx74tm2l52dARGhPw3k++o61azESYHxqQ4l2kuXrNu27yloQqxAE61G2bwB3r1+SkhVQbgdsyVaqykuLHslj492WRMEt+1cZgZBBEyd+gy6RpB9aZ4R2xwyYe2jscyrBGUnb3Uge1N1sP3BebczlMxPWo6xdtSsqCNc2p3kxHy+FVOJ8Lo40i72HZI4fiMRhVbNcm5t3eks57Y4U82/gb8Ky120wwOjsv+6w+6uOz3E7lu3cyLbKkahiPXyJpKxj2Z5Nq1E65UUmJ1Hsn6VnH4WpD/kM1E45idQV0EY4hx9cXi7DW1P6NCmYiDcOpHnAkjXqa4e5ls4eRul0fFCJpjhjXr1whu5shRIa4O6G4G4tGTrMaVNY7hHfC2oxOE8AUCL0TC5ND3WgjcEma9HhKS4eiKYJ065mVqrvUzW33nnactJqX4fxXDW7TrdwveOz2yr94wyqpl1jnmEifPypc3HDEd0hAmD3czB0Ow+lJXsWCCDZUGDqrkQeRiPlVDEoj0yhNvMbd0eLkzvG4tHvs1tciHNlWScoghVny0FG4Hw4XyVdiIEwIk9QCdBUQI8/j981K4IrbVbiXRnGpRp5EREjWRM0eF1IB27/ANwKhyAARfivA3w9zMjwNSpkB9IkQJHOpnhPbm8gC3rZuD7SjX3iojF8Sa6YYjUzsqgHroBpUlwHi35veDOinKdVbaR1BPlSK/C8LjCQRbq75P8AKq0Fuup6pZcN27wzftlD/mBFNt2zw8frx/FVO7UcUt4i4XW2qTr4YjX02qM4c1tXBYDTqJ13APkdp5VjN8LUg4XpLSynE6jU85TXql2xHbzDD2S1w9EUn5nSq/xPt3fuAi0otDqdX93IfOpPtF2ot3rKotlEKgLKADbmY3NUt5nn/fvp/wD09hsLYt8xi6XEa1dSSuWaVsxJYksd2Jkk9STW2Qr5iiuw7sLkGaSc4MkiIykTEc9prizfjRhpWhkCWU/67DOVs2sFcszqK4tRzmnHs5fEuorQytyE1JpkN2+9pO4k4LmDcKWt382UBjntmWG5EoCB5a+tbqGt4zKIyj51utYYimRdgLzNOFN9GbzMXv4wKMqfGh4bAtcP30xYwIHib4VmJ4nAhdKyCoHzVT3D3tNTuja93ZG2ZvlUdjOKs/PSlCSxrcAeZpFXEs3yjQdQkhbTnKTvRbOGLAkaAftHb08z5CmMPhZ1bxMdl+hY9PKm+6W3q5k/Z5D8KbTw1hmqbe9/1v3QC99Fi+FwEgyBBjxGRHprB99dveRNFEml8VxAtoNB0FN2LQtqj5mW4SdQAYAHLz1H38hTqYDaU9ANzzgO2XfcxLGu4MOCp6HcTtI5UcYdCVgm2I8XenMJ/wAuQBtehHvrh8RqTsTud2/iO3uiuLNouwVRqx/vWgAUNp83v31SDci509++uHxVi2o8F3ORy7sj1Mz+NZh7doqc5cH9kogOvnLaj0jehdwAzA3F05iSDrGhjbntUlZ4Ra7vMzkMfZkMqtpPhIVs3TUrT0plzcKPP+zEu4RbEny/qKnDIP8AWDzlSPoxpLvR0EeX3f1qXx/D7NsqFud4MoJyrlhiNVlp0HWNfKlLGIFtgyhdOoDD/iqa1OxGy+Z+/wDUKk2YX1PfpBrhiYgHL1bSmQEQCQjmdpfT4EfKucXie8ZmUZFPJZIB9TyrLeCDFVDJJO8sfefDoKjKLHKPP8D9wr23M1hWDTMDQxoDqASNfdW7F8pMZdeqI38wMVNcP4Pb7i83ejMmoWR4wQyyoE7DnNQTinOjIqk7wKVRahIHKP4C+bjhWC5SGmERToCd1UEbVItaXuLTZQSLbNrsSMsT19DUPwk/pR6N/K1TN0/4ZP8AYv8A9NWMOboSfe0JxYiQv+lW+xa/gFRrW5JOka0QmtRWS5L/AFSwBaZh0UE552PskD01IP0rQseEsAdPl7qJdUktB3HUDc6fSt9y6ROnw+6oFPW2tu6CWFu2AzyJ5jeiC4WIzEnYTOumgEnpRLWHDzBysNYjwkQdZ5ctPOaEylYkaESP7FHlZRm5QAQTbnGcZgHQZoJXkVKuPeyMYPrS14ARDhtNcuaAeniArthIkHX6/wBfrQ/zkbMoaeezD3jf3zRVCvLn75fqQobn78/3N2WzaTrvzOnPTrzrQyZSSxzclAPXmSdNOgNCA6UfDYE3CQCA/JToD1M7Clgs9lAuffr94TWXUmwjdnCWWEl+711zPmMeSqgn4gVxicJamLTO20TEnqQANvnTK9mL4tNeyDKDB8SyCRO0zXNnGXcmU207uZzZSCp65xJBO1XlQAAVEt4H2JVNTMc1Nr9lx7v4xDD4kqYO31pi/htM6bdOla4nhj7Ub70DBY0ofKqzjoXNKptyPVLaN0i5hCLiRzGtZThwdu54gQJ5VlPFKtysR1ydJEX8WWrm3YnU6CmEweUZn08udDJzHyrGIdjG7Qb3eQ0FMYTBE6nQda7s4UKMzfCuMTjy2g0HlT0Raer79X7gkkxi7jggypv151HvcJOprkGN960FmhqVC31eUkDqnakDzNY1w1o6bVyqzQBmOgnWAhLXU/Omc7wreIDUKZKjTcKfwrbFVEKAzHnuF/E1wtqNW1NXcvRjLfvtE/XrORZJ3j3fjTVlNIHrHn19aVa/TnDcWEdWidef96UeHyF9dBBq3C6CZicG67gieo/GkluspGXQzoRv7v6Vbu1PaUYrL4UUKoEKoG2mum5399VtboXUDXrzHp0qziKKKwytb1lfD1Kjpeotj1TL2e6yliSQijU6kAT99cLb1ga1rv5I1501axSTM6RzH7Ubb7Tz+XKkqqO2p5848kotgJa+yAtCy4v2nuyyxDZQqyC4nlIzjymah+0lu131w2bZS3nOVS4bKJIjqasnBO2Vq3hLlm4kyNwAWAE7SRG5mq8+Owmb2WYf52C/ACZ6cqvVMPTUk5uwXNxsNQOW355zPw1SqWYutheRXDv1n+6/8pqXxd2LFsdbLj6H7qDYx1oktatZSoOhuKxMzMA5eXkYp3it5bvdhUVFK6HYBcoUhiSABJknSuoqBTNjeXHY5wLSqpE6zHlU/wAI/MO6/Ti/3nep7BXL3MePzzTPy86jVxdjY22kcxdAB/4THxoOINkqcjtm5A689pCxtPOsatSD0yoe3cbH1lnUwmMKrduCyWCQ2XN7WUrpJHUGlVwZ7suIjbcA+4cxrS9u+QZmdCPlFHDDIACOZjWRrGugHnpNEhRt+207VQBBm5pI3+lcvekz139fw2rnXb37UM0tmNpIEMlyPSu7loHUUO0gPODHPY+XkaxLkGpvYa7Sd9JxtRrdzXz5GuyoI60qRFRqmonb6GSLcUuAFQ2VWMlQBExHwpVy3WR8KxGBEVLYbiamx+b3FAgko/mZJBnaZAkQNBIO4t0z0xszd3f1SvUHRC6Lfr/fbI9+JAwpWBz1JPqCTSty1rWXTrB5fEURk5Kc0DcAjQfvUio5qaNrbb9WjVAXaDF0jSt1i3qyq9h1x1zOjcLmTrR8wTU6mhNdCjSlWuSdaLPl23kWnd/EFjQg9ao+FwpdoHxpYzM2m8mcWbJYwKJdhdBTuKurbXIvvNJW7XM0T0wDa9zIvBhCaZw6dPa5Vq3bLGBTN1hbEDfrTaYy/OffdBYX0mrj5dSZbzpJ7smsEuaKVC+tCzF9eUkC2k6S4YAPL026bVo36DmkxMU9geHl3CIpuOdlX6noPWjV3awEW2VASdIqbnPb++ldYfFqrAsgcayGLa/wkRTvFuz74dstwoG3gXEPyBke+kFw+uuvp+IpjLURh/uAr06q3U3B6o5exa3GOSwiezsXIEb+02szznbSt2sQts+K3bc7wc0enhIpdVZicoMKCSdgBIE9ANRr511h8AzmFgk6CWUanzJim5mP0i57hbytByqosTp3n73juIxNtlm3bKEhs0tmHukSB6k1Ggdau2H7JXlwZBw7G4WAU6F/FplCDxGSd/TrrT8XhmRirAqykgg6EEaEEcjU4kWIudbbReFqpUU5NQCdb39dYThZ8Z/cf+U1NYv9SP8AYv8AzJUJw32m/cf+U1M40/oh/sX/AJkqxhj/AIWj3+oSskUEDWjGulsGM0HKDBMaTBgT7vlWM1o+YltB7UnQ9By99FtXkymLWv2szae6YNcu8kafs5dPJcs+/f30NrbINiJHMET8acPlOm3cPzFmzAX+/wCoa0+VlYRpqJEg+RHMcorV7uohUcMf8wyjXaMske8Gh29QY93l1E10BPl59POmXuLaayLDeKkRTQS33Ulznn2cunrmmhXjrDaEaT+PX1oJFIv0ZOl+/wB7wrZra2hkuFTTBthxpv06+lKIeVdKSK5Wt2iHvOTINMIwYQaMAtwa6NyPX1pO5bKGDUlSnzDVfe87sM3cUqda5AHMxzFN2rgYQaWxGGK1zLpmXUSOycso+0P791boen/asoLidrOWasy6wNa1FdqvSlCHOrdqTAqVciykD2jXGEtC2udt+VAVS7ZjVxR0YsPqPoIG8FbtSZNECljArq4ZOVaZciyvVjUKgtc7CTOL90WhA35mk7NhrhJ5Dc11hsKbrEkwo3NFxmLAGRNFHz86gnN87bchO7IK7eC6LSpaa0TXa2zEwY6xpSbljO2mZdKkeH4NiGbvFtgDUZwGIO4In++lItc/v+9q0ik+lOpsqNe1/SAQWEYxdxSQLcwBu0STzNCtsVOmp9J3rlm5CstsRXFyz5j6TrWFoa8ohTETPXWDG5rVtq4YmdRHxnnWxdPSpJGaQNp6F2XxGJtYXv0e5ktMuaGECDKATts56VVeJ37l9mc94zMxZidZLEmdB5n50bhfa69YtPaUjITMEnfaRBFCPa69yAGkeEkDyJBmSKv1Hw7fNsSN9b+MpYelVQtm2ubRbA4RszSCP0b6kEcqlOLYZ0VQykeB1MjnCtHrEH30lY4u94P3hJYKSrSBEb6BdTtrPKm8diCxDNLDKzsJ3IKjc7GOevpTKOToTl96x75842tIFbTAyAR7jUtgO12Is2jaRwENxLpBVT4kjLqRtoBG2lR1vjt1f2mjyI0+IrH4xmUq1tNREgAEH7W29ZNRKFRMpOnURLGvMTnF4g58wCgtJhRABMmAOXl05Ust8tAZiekkmPjQ+8NbCVAbWy7dU6wAjWExXdOSVB5QYif7nbrQFuc63eMgMecg9ZG5PrP1oK0TO2icht4yFUfVzjDID8NPXoaC92QARtz512jR6UTEWZEj/v8A1qdWBtvJ0ioJBkV0LutYF0ke/wDGtRSNVhaGEOmo2p21fVxlf3HmKStmN9jXLDKdNqYrlNR4iTvvC4jDNbPlyNHsXwwhtvpW8PiwRlbVfp6UHEYQp4l1FNGn+SltzHvlI7DMu8OadNRWUS1jiBvWV3/bnXUTrNE7NnMYp7DWgT/lX51lZQ0FFge/0nGdEm63kKzFXQPCtZWUTH5AevedzhbQFtMx9o0jbU3X3rVZUVfrCchOG14xjMWAO7TRR86jSaysqu7FjcyYTDEZhmEidR15xUnxjj7XgFCJatrqLdsZVn7R11P095Jyso1qMqFRz3impKzhiNRtI+zanU7Vly5W6yoOgEZD4fCXMocQFYsATBnKAW05QCPjTvCe07WBlNu04zZgXQFgR0YQaysq67Nh0RqZOo/XKUwq4jMtQAi/2JEJje1l6+W9kFzJgCTplA15AaDp7zKmF4ncs3AwykjWGUMpnkQRWVlR01RqZqFjcG3Z5SVoUk/xqotbqh+L8V79Ei1atxmnu1yzqIn++tRQ0rdZSKxLNmO9h9o6igRcq7Rzhbav+41SOMPh/wDab+Zaysq9hz/gM5vqlfNcZaysrJjo2oRcuYEkgHy9PiKkbXaJMhRsOjCCAczgiaysq0K70SVQ28B+ZXailUAv9yPtIlwOWx+o5UXhONW1dDvaW6omUYkAyOo2I3rdZSixUhhvDKhlKnaO8Uxlm/cZ0tdwuUeBTmGYaCNBE6VG2b0acjyrKyiqVCbNznUqYRcg2Hj6mP4K/bslme33gYeE5spB2OhBDAgkEEekVF3I3G3KsrKKs2mXlv5zlQBi3X+Ju3cohsyJHw/CsrKTT+Y2MaYuGinsLi+R1HMVlZQqxQ3EnfSFfhYbVdjWVlZW6mDpOoYjeVy5BtP/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data:image/jpeg;base64,/9j/4AAQSkZJRgABAQAAAQABAAD/2wCEAAkGBxQQEhQUEhIWFBQVGRkZFxgXFhQaGhgcFx0aFxsWGhgdHSggHBolHR8WITEhJiorLi4uHSAzODMsNyotLi0BCgoKDg0OGxAQGy0kHBwuLC03NDcvLDcsNSwuMDcsLTcsKywtNDcrLiwrLTcsNCw0LCw0Ly03LDAsLC8sNzc3Lf/AABEIAKwAoAMBIgACEQEDEQH/xAAcAAEAAgIDAQAAAAAAAAAAAAAABQYEBwIDCAH/xABGEAACAQMCAgYFCAcFCQEAAAABAgMABBESIQUxBhMiQVFhBzJxgZEUI1JyobLB8BUzNEJzsdFDksLh8Qg1U1RiY4KTokT/xAAZAQEBAQEBAQAAAAAAAAAAAAAAAgEEAwX/xAAsEQEAAQIEBAMJAQAAAAAAAAAAAQIRAxIxYQQhQVEioeETIzJxgZGxwdEF/9oADAMBAAIRAxEAPwDeFKVxdwoJJwBuSe6g5VHXfGERtCAyyfRTfH1jyFYokkvPUJit/pDZ5Pq/RXz76lbS0SFdMahR5fj40Ef1V1L6zpAPBRrb3scD7K+/oNT680z+2Qj7FxUrSgizwCHwf/2Sf1rrPAAP1c8yH65I+BqYpQQTJeQ7qyXC+BGlvsrtsekMcjaHBhk+i+3wNTFYnEeGx3C4kXPge8ew0GXSqstxLw9gshMtudg3evl/l8Ks0ModQykFTuCO+g50rHvL1IsazuxwoAJZjzwANzXGx4hHPq0EkocOpBVlPPBBGRtvW2m1y7KpSlYFK6LC8SeNZIzlG3BxjPdXfQKUpQKhJB8tkK//AJ4zhv8AusP3fqisnjlwyoI4z85KdC+X0m9wrMs7ZYkVFGFUYH9aDtAxX2lKBSlKBSlKBSleaOkPpg4m0kiJIkQVmUaEGdiRzbNB6UnhV1KsMqdiDVWtpG4dN1bkmCT1Sf3f9Ns/GrBweQvbwsxyzRoST3kqCTXDjXDhcRMnfzU+BHL+lBHcVLQ3kNwUZ4eqeIlFLGJmZW1aQMlWAwSOWBWPd8Sllk/UuLdJF1ugfMiMr4ONIbCsFzjPOsvolfmSIxtnXFsc88d3wwR7qnaqqqJi1inwzdV7JJRgTdcYsyiP1tYGoFNeN86c4z796jzeSiaFZ5CGMsXaVm0J2d4JVG2tjyzzJ8t7xUb+hI9TNltLOJGTUdBcYOrHtAPhmpwqYomZluJVNarcDgmHURzCeJAkfVlFbZlZusR8bKD2dzzHLGKvSrgYFYx4lDqCddHrJwF1rknwxnNdN5xu3hIEkyqSQoye9jgD25qYiIhcxVMRTbSEhSlKp5om3+du5G7oVCL9Z+0x+GBWbZ8Qim1dVKkmg6X0MraT4HHI1WeKXTxcMv509fE7rjnkZUfyqvejfokvDZ/lFtL1llNaK0khdSOsU6sgDuxqPlkig2hSqX0I9JFtxaaWGFXRo+0uvHzi5xqGDkd2x8R54pvHfTqsF08UVqJYY2KlzIQz4OCyjTgDnjPPyoNzUrX3pJ9IL8OtLW4tUSUXB26zVspXUDgEb1XOiPpMu+I8Z6iPQLQl8Lpy2hAcPq+kTg+/FBuSlaG9KnpTuPlL2lg5jWNtDyJu8j8iq+AB223Jql8M6f8AFOHzAyTTMQQWiuNZDDwIbce0YoPVteKuMftE38R/vGvYXRrjUd/bRXMXqyqDjmVPIqfMHIrx7xj9om/iP940Hr/h97HBZQyTSLGixR5Z2AA7A7zVfk9LHClbT8rB8wjkfHFaJ4hdcR6QyKsMDvHAiqkaHsRgALkscDU2M7/hVe4/0eubBwl1A8TMMrqxhgOeGGxxt8RQeluGcWge8EttKksU2xKEEZbmD4HIGx8au9eYvQ/dFXuB4BHHtQn+tek+JiQwv1OOtK9jUSBnzOD/ACoMqq3JxKK7L6ZIuojJV3dwQWHMKmcYH0m9wNR91wbiMyEG5CHROqlXIILiLq9WkbkFZd+4MK+x9Hbj5QJFSCJW9ZgI2fdD2s9WO2Hwc8jVTRvDaK4jWJdfSK3tblUtoow7akZjHGNSKp1ZBAGC2NIJIG5PdU8OHPcSJJcgKkbaooRuAw5SSN+8w7lGw8W2xgGxvyqM0sYkGrUEyF2QorAEblm7RB2GwHLJ4pw+/wAwu0oJQy6lEmkMGVQhbsHOGDbDuPjWRhx3VVjTa0QtVKgujtveKXN3IrLhNCqQcHB15OBkZ0499TtJi0vOFctJoY+HO1yQIQsnWk59UkhuVan/AERNwP8ASFosxlt7iylmhO4wUwu68g2lsEjnt4Yra44aLm0u7RjjUZY9+7Xkg48NxWv+AdEeJ3bXH6SAXq7R7SA9nD6v3tjuNhljjmKxqI6G9I4J+J8Kjt7d4GjgeGXUFGsaNQIxudwx38axem/SjhlvZz8M4dA0gZyzSZ7CMDklWOWfGMDkMd9WPoJ0xvb6ZLNYTELa2eO41DJ6xRoQg7FDkDY576pNh0ltIOj81qFAvZHKONOGI1agzNjkF2x4igkvSY2eBcHPl/grbvAODQWNjFJHCiyQ2xOvSNWSgdsnmckVqP0mtngXB/Z/greZttdn1Y5tBpHvTFBoj/Z54es19PNINTRR5Unc6pGwW378Z3862r6RvR9HxnqC0vUtCWywQMWVsZTmMbgHO+N9t61f/s43YS9uIm2aSIEDzRtx8DW5el/S634WkclyWCyPoGkaiNi2SOeNu7xFBy6GdF4+F2/yeF5HTUWzIQTlsZAwAAK8j8Y/XzfxH+8a9hcB4/b38ZktZllUHBK/unngjuOK8e8Y/XzfxH+8aD1l6PeDpZ8Oto0AGY1dj9JnAYk+e/2VBenKyWXhMxKgtGyOpxup1AEjw2JHvq5cB/Zrf+FH90VWvTD/ALouvqj7woNE+ij9fN4dV+Ir1LbDsLn6I/lXmr0OWRdp2+l1cY9rEk/hXpK8tFlTQxYDbdWZTt4MpBo2LX5u+la7Hyiznks43lllnw1vK0hOlQTkSB8gAeIGTWfYcbmiufk8k3XJ6r3BXSqSaC3VoANPge0TURW7a+Bqj4aomLX+cd/1bXZdaVq6fpbO1rdOs4YxMQkivCmMFgh0YJbXj2HG1SydJH+dLXsVusW0ayKHeVcZEpbUNQbu0is9pDav87Fp1trbrt2jfsvdKoMXGJJX1300ljG0aNEi9kMWGWJkK5LA/u7c642Eks93atI79VE05R3OhpUHVhGZNiRqJAON8Zrc/ZM8FMXzVRyi+2l7RPXttutS/NXZH7s6gj68ex+II+FS1YHGbQyR5TaRCHQ+Y7vfyru4deCeNXXv5jvBHNT5g1biZAH21V7v0e8PleeQ2yh7hWV2XIPa9ZlHJWPiKtNKDXnS30XreWNtZw3LRLbElC6ayQRgKSCuMeO9X+2j0Iq89KgfAYrspQeb/Sn0VuOEXxvrTUsTuZFkT+ydvWVvAEk4zsc4qmdJelN3xWSP5Q5lZezGqqBu2M4Uc2YhfgK9hMoIIIyDzBrBtOCW0T647eJH+ksaA/ECgr/or6MHhnD44pBiVyZJR4M2Oz7gFHuryxxj9fN/Ef7xr2tWj+Pegd3d5Le9U6izaZIyNyc41qT92g3FwH9mt/4Uf3RVa9MP+6Lr6o+8KtXDLcxQxIeaIinHLKqAagvSHEktm0Mh2kKjHiFIYj2YGPfQUb0McC6uOLI33mf2tso+GPhW36hui/DeoiyRh3wSPAdy+4fzqUurhY0Z29VRk4GT7AO8+VBHXHRy3kk61kJk+lrcEeQIOw8hXOfo9auuk28eNWrAUL2vpbY386jehvE7m4683KxAa8xrHKjtGp/spQvJxjPM5yfDey1teHlmaZX7aubTmnlu+BAO6vhQHGw25bDauVKxBXFowSCQCRsDgZGcZAPuFcqUCoa8Q2shmQExP+uUdx/4g/EVM0oOEModQykFTuCORrnUM9lJbEvbjUh3aEnHvQ9x8qzbDiUc2dJ7Q9ZDsy+0UGZSlKBSlKBSlRnFuOR2+xOp+5F5+/woMy9u0hQu5wB9vkPOq7wq1a9l+UzDEa/q1P55fzNdlvwqW6cS3eyj1Yh+P5yasijGw2AoPta96e8e13dtYKWVHbM8gDaVJBESFgNstgn3eNbCqgcat+JNxNZ4Ub5PGUjC9aArKwbXIY84bBKnfB7PnXRw1s0zNuUT16pq0a64bw2+4GssjJ1cjBEjC9rrSjhj2VzlMbEnGzedb14HxVLuCOZAQHUHSeanvUjxByK1ha9HuKrHcDMyyGCRZGNyXE0xYFHiGR1YAz4Vs7gU0jwRmaJopAAGVmDHbbOoc8866ONriuIqm0zfWP56poiyQpSlfPehSlKBSlKBWHfcMjmwXXtDkynDD2EVmUoIkW1zF6kqyjwkGG/vrz+Fff0lMvr2rf8Ag6sPwqVpQRR4w3/LT/3V/rXWeJ3DepaMPOR1X7BmpmuuSZVIDMAWOFBIGT4DxNBX7ZLm71a5hEqsUZYx2sj/AKs10vYJY3EDLuj5Ri25DHkc+f4VKRfNXbDunQMPrJsfsIrs6Q2XXQOo9YDUvtXegkqVHcKvzNAkgGpjgEDHPkTv8ayzK2/YOzAcxuDjLewb/Cg7qVG8YlcROw1Jo1HIK7gKcNv3Zxtz2r5waRjFGx1PrwckqcAqDn2Z7ue9F5PBmSdKi7y6cFuaaUZl5HUwOB7e7b/qri3EGLKuy9rGx8GCkH40QlqVCpxdgoOAdl798spbJ25bGpO2mZua4255BBOSMfDf30HfSlKBSlKBUD0n6UJYNbo0UkrXDFUWMAnKgE7EjxFT1Vrj3Rc3V5bXPXaRbLIFTRnLSDGrVnbG3d3VeHlzeLTn6ebKr25IW09KkD9STbzosshjLELpRhjYkHtbEE45Vk8I9I0dzqZLeXqgrt1mqM7RjJLIG1ID3E1g8P8ARmYlsV+VZFo8shIiwXeTGGGWIUrpXnnOKw39FcrszvdxK+h1DRW+gsX5tIA+DtnYYrrmOG52n895efvHO86Z/pFraO3S5tpZAzwOdIV9IOVIBORtzO2axeHpNxCeCaUESJIA2NgAhBIA5j/WrFw3oM0NxazC4BFrAIVXqzud9T51bZydvtq2myjOewu7ajgYy30tu/YVw8bh04sU04c2iJv5/Tp5ujhcbEwK5rjrEx92F0hGlUmHOFwx+qdmHw/lUqDXXcQh1ZTyYEH37Vg9HpS0Kq3rRkxt7U2/liiGDwUdRczQfut85H7+Y/PhVgqB6TqYzFcrzibDeatz/PnU6rAgEbg7igEZ519ApSg+EU0jwr7Sg+aR4V9ApSgUpSgUpSgUpSgUpSgUpSgVE23zV3IndMokX6y9lvswalqieP8AYEc3/CcZ+q3Zb8D7qDPvbYSxsh5MCP8AOo3orclodDevESjD2cvz5VM1Afs994Jcr/8AS/n7aCfpSlApSlApSlApSlApSlApSlApSlApSlArqu4BIjIeTAj4120oI7gE5eBdXrJlG9qdk1j9KbYvDrX14iHX3c/z5Vzs/mrqVO6UCRfaOy34GpRwCCDyOxzQdVjciWNHHJgD/lXfUD0YJiM1s39k2V81bl+fOp6gUpSgUpSgUpSgUpSgUpSgUpSgUpSgUpSgh+kTGIRzgZMTHI8VfYjPtxVFv7152LSNk+HcPIDurZ80QdSrDKsMEVReK8Gjik0qWx5kf0oOHRF2+UrjvDA+zH9cVsCovgfCY4FygJZhux3Ps9lSlApSlApSlApSlB//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2</a:t>
            </a:fld>
            <a:endParaRPr lang="zh-CN" altLang="en-US"/>
          </a:p>
        </p:txBody>
      </p:sp>
      <p:pic>
        <p:nvPicPr>
          <p:cNvPr id="22"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775" y="4722914"/>
            <a:ext cx="1619947" cy="1539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2" descr="https://cdn0.iconfinder.com/data/icons/superuser-extension-dark/512/675172-data_database_sql_query-12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99772" y="2767216"/>
            <a:ext cx="1444787" cy="1444788"/>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ttp://rent-a-frank.com/wp-content/uploads/2015/10/spark-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87566" y="4610739"/>
            <a:ext cx="2823148" cy="1497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2350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内容占位符 6"/>
          <p:cNvSpPr>
            <a:spLocks noGrp="1"/>
          </p:cNvSpPr>
          <p:nvPr>
            <p:ph idx="1"/>
          </p:nvPr>
        </p:nvSpPr>
        <p:spPr>
          <a:xfrm>
            <a:off x="382588" y="1412776"/>
            <a:ext cx="8378825" cy="4525963"/>
          </a:xfrm>
        </p:spPr>
        <p:txBody>
          <a:bodyPr/>
          <a:lstStyle/>
          <a:p>
            <a:r>
              <a:rPr lang="en-US" altLang="zh-CN" dirty="0" smtClean="0"/>
              <a:t>Sender module will color part of the packets as red when application demand is larger than bandwidth guarantee.</a:t>
            </a:r>
            <a:endParaRPr lang="en-US" altLang="zh-CN" dirty="0"/>
          </a:p>
          <a:p>
            <a:pPr lvl="1"/>
            <a:endParaRPr lang="en-US" altLang="zh-CN" dirty="0"/>
          </a:p>
        </p:txBody>
      </p:sp>
      <p:cxnSp>
        <p:nvCxnSpPr>
          <p:cNvPr id="92" name="直接连接符 91"/>
          <p:cNvCxnSpPr/>
          <p:nvPr/>
        </p:nvCxnSpPr>
        <p:spPr>
          <a:xfrm>
            <a:off x="6156176" y="4510728"/>
            <a:ext cx="96871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2499977" y="5231774"/>
            <a:ext cx="156796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2611391" y="3676529"/>
            <a:ext cx="145391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23"/>
          <p:cNvSpPr>
            <a:spLocks noChangeArrowheads="1"/>
          </p:cNvSpPr>
          <p:nvPr/>
        </p:nvSpPr>
        <p:spPr bwMode="auto">
          <a:xfrm>
            <a:off x="3923927" y="3085801"/>
            <a:ext cx="2339045" cy="2736304"/>
          </a:xfrm>
          <a:prstGeom prst="rect">
            <a:avLst/>
          </a:prstGeom>
          <a:solidFill>
            <a:schemeClr val="bg1"/>
          </a:solidFill>
          <a:ln w="28575">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t>20</a:t>
            </a:fld>
            <a:endParaRPr lang="zh-CN" altLang="en-US"/>
          </a:p>
        </p:txBody>
      </p:sp>
      <p:sp>
        <p:nvSpPr>
          <p:cNvPr id="71" name="Freeform 152"/>
          <p:cNvSpPr>
            <a:spLocks/>
          </p:cNvSpPr>
          <p:nvPr/>
        </p:nvSpPr>
        <p:spPr bwMode="auto">
          <a:xfrm>
            <a:off x="4210745" y="4510728"/>
            <a:ext cx="1800200" cy="489114"/>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a:ln w="28575">
            <a:solidFill>
              <a:schemeClr val="tx1"/>
            </a:solidFill>
            <a:round/>
            <a:headEnd/>
            <a:tailEnd/>
          </a:ln>
        </p:spPr>
        <p:txBody>
          <a:bodyPr/>
          <a:lstStyle/>
          <a:p>
            <a:r>
              <a:rPr lang="en-US" sz="2400" dirty="0" smtClean="0"/>
              <a:t> low priority</a:t>
            </a:r>
            <a:endParaRPr lang="en-US" sz="2400" dirty="0"/>
          </a:p>
        </p:txBody>
      </p:sp>
      <p:sp>
        <p:nvSpPr>
          <p:cNvPr id="74" name="Freeform 152"/>
          <p:cNvSpPr>
            <a:spLocks/>
          </p:cNvSpPr>
          <p:nvPr/>
        </p:nvSpPr>
        <p:spPr bwMode="auto">
          <a:xfrm>
            <a:off x="4210745" y="4021905"/>
            <a:ext cx="1800200" cy="489114"/>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a:ln w="28575">
            <a:solidFill>
              <a:schemeClr val="tx1"/>
            </a:solidFill>
            <a:round/>
            <a:headEnd/>
            <a:tailEnd/>
          </a:ln>
        </p:spPr>
        <p:txBody>
          <a:bodyPr/>
          <a:lstStyle/>
          <a:p>
            <a:r>
              <a:rPr lang="en-US" sz="2400" dirty="0" smtClean="0"/>
              <a:t>high priority</a:t>
            </a:r>
            <a:endParaRPr lang="en-US" sz="2400" dirty="0"/>
          </a:p>
        </p:txBody>
      </p:sp>
      <p:sp>
        <p:nvSpPr>
          <p:cNvPr id="11" name="圆角矩形 10"/>
          <p:cNvSpPr/>
          <p:nvPr/>
        </p:nvSpPr>
        <p:spPr>
          <a:xfrm>
            <a:off x="970176" y="3086199"/>
            <a:ext cx="2087017" cy="1180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圆角矩形 11"/>
          <p:cNvSpPr/>
          <p:nvPr/>
        </p:nvSpPr>
        <p:spPr>
          <a:xfrm>
            <a:off x="1218619" y="3352493"/>
            <a:ext cx="718865"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VM1</a:t>
            </a:r>
            <a:endParaRPr lang="en-US" dirty="0"/>
          </a:p>
        </p:txBody>
      </p:sp>
      <p:sp>
        <p:nvSpPr>
          <p:cNvPr id="81" name="圆角矩形 80"/>
          <p:cNvSpPr/>
          <p:nvPr/>
        </p:nvSpPr>
        <p:spPr>
          <a:xfrm>
            <a:off x="1937484" y="3355640"/>
            <a:ext cx="1119709" cy="64807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Sender Module</a:t>
            </a:r>
            <a:endParaRPr lang="en-US" sz="2000" dirty="0">
              <a:solidFill>
                <a:schemeClr val="tx1"/>
              </a:solidFill>
            </a:endParaRPr>
          </a:p>
        </p:txBody>
      </p:sp>
      <p:sp>
        <p:nvSpPr>
          <p:cNvPr id="84" name="圆角矩形 83"/>
          <p:cNvSpPr/>
          <p:nvPr/>
        </p:nvSpPr>
        <p:spPr>
          <a:xfrm>
            <a:off x="972815" y="4641444"/>
            <a:ext cx="2087017" cy="1180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圆角矩形 84"/>
          <p:cNvSpPr/>
          <p:nvPr/>
        </p:nvSpPr>
        <p:spPr>
          <a:xfrm>
            <a:off x="1221258" y="4907738"/>
            <a:ext cx="718865" cy="64807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VM3</a:t>
            </a:r>
            <a:endParaRPr lang="en-US" dirty="0"/>
          </a:p>
        </p:txBody>
      </p:sp>
      <p:sp>
        <p:nvSpPr>
          <p:cNvPr id="86" name="圆角矩形 85"/>
          <p:cNvSpPr/>
          <p:nvPr/>
        </p:nvSpPr>
        <p:spPr>
          <a:xfrm>
            <a:off x="1940123" y="4910885"/>
            <a:ext cx="1119709" cy="64807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Sender Module</a:t>
            </a:r>
            <a:endParaRPr lang="en-US" sz="2000" dirty="0">
              <a:solidFill>
                <a:schemeClr val="tx1"/>
              </a:solidFill>
            </a:endParaRPr>
          </a:p>
        </p:txBody>
      </p:sp>
      <p:sp>
        <p:nvSpPr>
          <p:cNvPr id="88" name="圆角矩形 87"/>
          <p:cNvSpPr/>
          <p:nvPr/>
        </p:nvSpPr>
        <p:spPr>
          <a:xfrm>
            <a:off x="7720967" y="3697869"/>
            <a:ext cx="718865"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VM2</a:t>
            </a:r>
            <a:endParaRPr lang="en-US" dirty="0"/>
          </a:p>
        </p:txBody>
      </p:sp>
      <p:sp>
        <p:nvSpPr>
          <p:cNvPr id="89" name="圆角矩形 88"/>
          <p:cNvSpPr/>
          <p:nvPr/>
        </p:nvSpPr>
        <p:spPr>
          <a:xfrm>
            <a:off x="7720967" y="4755285"/>
            <a:ext cx="718865" cy="64807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VM4</a:t>
            </a:r>
            <a:endParaRPr lang="en-US" dirty="0"/>
          </a:p>
        </p:txBody>
      </p:sp>
      <p:sp>
        <p:nvSpPr>
          <p:cNvPr id="93" name="TextBox 92"/>
          <p:cNvSpPr txBox="1"/>
          <p:nvPr/>
        </p:nvSpPr>
        <p:spPr>
          <a:xfrm>
            <a:off x="4410397" y="5930116"/>
            <a:ext cx="1400896" cy="523220"/>
          </a:xfrm>
          <a:prstGeom prst="rect">
            <a:avLst/>
          </a:prstGeom>
          <a:noFill/>
        </p:spPr>
        <p:txBody>
          <a:bodyPr wrap="none" rtlCol="0">
            <a:spAutoFit/>
          </a:bodyPr>
          <a:lstStyle/>
          <a:p>
            <a:r>
              <a:rPr lang="en-US" sz="2800" dirty="0"/>
              <a:t>n</a:t>
            </a:r>
            <a:r>
              <a:rPr lang="en-US" sz="2800" dirty="0" smtClean="0"/>
              <a:t>etwork</a:t>
            </a:r>
            <a:endParaRPr lang="en-US" sz="2800" dirty="0"/>
          </a:p>
        </p:txBody>
      </p:sp>
      <p:sp>
        <p:nvSpPr>
          <p:cNvPr id="94" name="TextBox 93"/>
          <p:cNvSpPr txBox="1"/>
          <p:nvPr/>
        </p:nvSpPr>
        <p:spPr>
          <a:xfrm>
            <a:off x="6939090" y="5930116"/>
            <a:ext cx="1628138" cy="523220"/>
          </a:xfrm>
          <a:prstGeom prst="rect">
            <a:avLst/>
          </a:prstGeom>
          <a:noFill/>
        </p:spPr>
        <p:txBody>
          <a:bodyPr wrap="none" rtlCol="0">
            <a:spAutoFit/>
          </a:bodyPr>
          <a:lstStyle/>
          <a:p>
            <a:r>
              <a:rPr lang="en-US" sz="2800" dirty="0" smtClean="0"/>
              <a:t>end-hosts</a:t>
            </a:r>
            <a:endParaRPr lang="en-US" sz="2800" dirty="0"/>
          </a:p>
        </p:txBody>
      </p:sp>
      <p:sp>
        <p:nvSpPr>
          <p:cNvPr id="31" name="Rectangle 25"/>
          <p:cNvSpPr/>
          <p:nvPr/>
        </p:nvSpPr>
        <p:spPr>
          <a:xfrm>
            <a:off x="952923" y="5016095"/>
            <a:ext cx="218792" cy="431359"/>
          </a:xfrm>
          <a:prstGeom prst="rect">
            <a:avLst/>
          </a:prstGeom>
          <a:solidFill>
            <a:schemeClr val="bg1">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40" name="Rectangle 25"/>
          <p:cNvSpPr/>
          <p:nvPr/>
        </p:nvSpPr>
        <p:spPr>
          <a:xfrm>
            <a:off x="3247660" y="5019241"/>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45" name="标题 1"/>
          <p:cNvSpPr>
            <a:spLocks noGrp="1"/>
          </p:cNvSpPr>
          <p:nvPr>
            <p:ph type="title"/>
          </p:nvPr>
        </p:nvSpPr>
        <p:spPr>
          <a:xfrm>
            <a:off x="457200" y="274638"/>
            <a:ext cx="8229600" cy="1143000"/>
          </a:xfrm>
          <a:ln>
            <a:solidFill>
              <a:schemeClr val="bg1"/>
            </a:solidFill>
          </a:ln>
        </p:spPr>
        <p:txBody>
          <a:bodyPr/>
          <a:lstStyle/>
          <a:p>
            <a:r>
              <a:rPr lang="en-US" altLang="zh-CN" dirty="0" smtClean="0">
                <a:solidFill>
                  <a:srgbClr val="0000CC"/>
                </a:solidFill>
              </a:rPr>
              <a:t>Simple Example Illustrating Trinity</a:t>
            </a:r>
            <a:endParaRPr lang="zh-CN" altLang="en-US" dirty="0">
              <a:solidFill>
                <a:srgbClr val="0000CC"/>
              </a:solidFill>
            </a:endParaRPr>
          </a:p>
        </p:txBody>
      </p:sp>
      <p:sp>
        <p:nvSpPr>
          <p:cNvPr id="46" name="TextBox 45"/>
          <p:cNvSpPr txBox="1"/>
          <p:nvPr/>
        </p:nvSpPr>
        <p:spPr>
          <a:xfrm>
            <a:off x="1429055" y="5930116"/>
            <a:ext cx="1628138" cy="523220"/>
          </a:xfrm>
          <a:prstGeom prst="rect">
            <a:avLst/>
          </a:prstGeom>
          <a:noFill/>
        </p:spPr>
        <p:txBody>
          <a:bodyPr wrap="none" rtlCol="0">
            <a:spAutoFit/>
          </a:bodyPr>
          <a:lstStyle/>
          <a:p>
            <a:r>
              <a:rPr lang="en-US" sz="2800" dirty="0" smtClean="0"/>
              <a:t>end-hosts</a:t>
            </a:r>
            <a:endParaRPr lang="en-US" sz="2800" dirty="0"/>
          </a:p>
        </p:txBody>
      </p:sp>
      <p:grpSp>
        <p:nvGrpSpPr>
          <p:cNvPr id="38" name="组合 37"/>
          <p:cNvGrpSpPr/>
          <p:nvPr/>
        </p:nvGrpSpPr>
        <p:grpSpPr>
          <a:xfrm>
            <a:off x="90833" y="3445841"/>
            <a:ext cx="1088545" cy="434505"/>
            <a:chOff x="83170" y="5016095"/>
            <a:chExt cx="1088545" cy="434505"/>
          </a:xfrm>
        </p:grpSpPr>
        <p:sp>
          <p:nvSpPr>
            <p:cNvPr id="39" name="Rectangle 25"/>
            <p:cNvSpPr/>
            <p:nvPr/>
          </p:nvSpPr>
          <p:spPr>
            <a:xfrm>
              <a:off x="952923" y="5016095"/>
              <a:ext cx="218792" cy="431359"/>
            </a:xfrm>
            <a:prstGeom prst="rect">
              <a:avLst/>
            </a:prstGeom>
            <a:solidFill>
              <a:schemeClr val="bg1">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41" name="Rectangle 25"/>
            <p:cNvSpPr/>
            <p:nvPr/>
          </p:nvSpPr>
          <p:spPr>
            <a:xfrm>
              <a:off x="739546" y="5019240"/>
              <a:ext cx="218792" cy="431359"/>
            </a:xfrm>
            <a:prstGeom prst="rect">
              <a:avLst/>
            </a:prstGeom>
            <a:solidFill>
              <a:schemeClr val="bg1">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42" name="Rectangle 25"/>
            <p:cNvSpPr/>
            <p:nvPr/>
          </p:nvSpPr>
          <p:spPr>
            <a:xfrm>
              <a:off x="520754" y="5019240"/>
              <a:ext cx="218792" cy="431359"/>
            </a:xfrm>
            <a:prstGeom prst="rect">
              <a:avLst/>
            </a:prstGeom>
            <a:solidFill>
              <a:schemeClr val="bg1">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43" name="Rectangle 25"/>
            <p:cNvSpPr/>
            <p:nvPr/>
          </p:nvSpPr>
          <p:spPr>
            <a:xfrm>
              <a:off x="301962" y="5019241"/>
              <a:ext cx="218792" cy="431359"/>
            </a:xfrm>
            <a:prstGeom prst="rect">
              <a:avLst/>
            </a:prstGeom>
            <a:solidFill>
              <a:schemeClr val="bg1">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44" name="Rectangle 25"/>
            <p:cNvSpPr/>
            <p:nvPr/>
          </p:nvSpPr>
          <p:spPr>
            <a:xfrm>
              <a:off x="83170" y="5019241"/>
              <a:ext cx="218792" cy="431359"/>
            </a:xfrm>
            <a:prstGeom prst="rect">
              <a:avLst/>
            </a:prstGeom>
            <a:solidFill>
              <a:schemeClr val="bg1">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grpSp>
      <p:grpSp>
        <p:nvGrpSpPr>
          <p:cNvPr id="49" name="组合 48"/>
          <p:cNvGrpSpPr/>
          <p:nvPr/>
        </p:nvGrpSpPr>
        <p:grpSpPr>
          <a:xfrm>
            <a:off x="2771800" y="3452992"/>
            <a:ext cx="1088545" cy="434505"/>
            <a:chOff x="2739687" y="5023246"/>
            <a:chExt cx="1088545" cy="434505"/>
          </a:xfrm>
        </p:grpSpPr>
        <p:sp>
          <p:nvSpPr>
            <p:cNvPr id="50" name="Rectangle 25"/>
            <p:cNvSpPr/>
            <p:nvPr/>
          </p:nvSpPr>
          <p:spPr>
            <a:xfrm>
              <a:off x="3609440" y="5023246"/>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51" name="Rectangle 25"/>
            <p:cNvSpPr/>
            <p:nvPr/>
          </p:nvSpPr>
          <p:spPr>
            <a:xfrm>
              <a:off x="3396063" y="5026391"/>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52" name="Rectangle 25"/>
            <p:cNvSpPr/>
            <p:nvPr/>
          </p:nvSpPr>
          <p:spPr>
            <a:xfrm>
              <a:off x="3177271" y="5026391"/>
              <a:ext cx="218792" cy="431359"/>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53" name="Rectangle 25"/>
            <p:cNvSpPr/>
            <p:nvPr/>
          </p:nvSpPr>
          <p:spPr>
            <a:xfrm>
              <a:off x="2958479" y="5026392"/>
              <a:ext cx="218792" cy="431359"/>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54" name="Rectangle 25"/>
            <p:cNvSpPr/>
            <p:nvPr/>
          </p:nvSpPr>
          <p:spPr>
            <a:xfrm>
              <a:off x="2739687" y="5026392"/>
              <a:ext cx="218792" cy="431359"/>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grpSp>
      <p:sp>
        <p:nvSpPr>
          <p:cNvPr id="55" name="圆角矩形 54"/>
          <p:cNvSpPr/>
          <p:nvPr/>
        </p:nvSpPr>
        <p:spPr>
          <a:xfrm>
            <a:off x="6502295" y="3445841"/>
            <a:ext cx="2210165" cy="21602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圆角矩形 55"/>
          <p:cNvSpPr/>
          <p:nvPr/>
        </p:nvSpPr>
        <p:spPr>
          <a:xfrm>
            <a:off x="6502295" y="3697869"/>
            <a:ext cx="1218673" cy="1705488"/>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Receiver Module</a:t>
            </a:r>
            <a:endParaRPr lang="en-US" sz="2000" dirty="0">
              <a:solidFill>
                <a:schemeClr val="tx1"/>
              </a:solidFill>
            </a:endParaRPr>
          </a:p>
        </p:txBody>
      </p:sp>
    </p:spTree>
    <p:extLst>
      <p:ext uri="{BB962C8B-B14F-4D97-AF65-F5344CB8AC3E}">
        <p14:creationId xmlns:p14="http://schemas.microsoft.com/office/powerpoint/2010/main" val="140153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0 0 L 0.25 0 E" pathEditMode="relative" ptsTypes="">
                                      <p:cBhvr>
                                        <p:cTn id="6" dur="2000" fill="hold"/>
                                        <p:tgtEl>
                                          <p:spTgt spid="31"/>
                                        </p:tgtEl>
                                        <p:attrNameLst>
                                          <p:attrName>ppt_x</p:attrName>
                                          <p:attrName>ppt_y</p:attrName>
                                        </p:attrNameLst>
                                      </p:cBhvr>
                                    </p:animMotion>
                                  </p:childTnLst>
                                  <p:subTnLst>
                                    <p:set>
                                      <p:cBhvr override="childStyle">
                                        <p:cTn dur="1" fill="hold" display="0" masterRel="sameClick" afterEffect="1">
                                          <p:stCondLst>
                                            <p:cond evt="end" delay="0">
                                              <p:tn val="5"/>
                                            </p:cond>
                                          </p:stCondLst>
                                        </p:cTn>
                                        <p:tgtEl>
                                          <p:spTgt spid="31"/>
                                        </p:tgtEl>
                                        <p:attrNameLst>
                                          <p:attrName>style.visibility</p:attrName>
                                        </p:attrNameLst>
                                      </p:cBhvr>
                                      <p:to>
                                        <p:strVal val="hidden"/>
                                      </p:to>
                                    </p:set>
                                  </p:subTnLst>
                                </p:cTn>
                              </p:par>
                              <p:par>
                                <p:cTn id="7" presetID="63" presetClass="path" presetSubtype="0" accel="50000" decel="50000" fill="hold" nodeType="withEffect">
                                  <p:stCondLst>
                                    <p:cond delay="0"/>
                                  </p:stCondLst>
                                  <p:childTnLst>
                                    <p:animMotion origin="layout" path="M 1.11111E-6 1.75763E-7 L 0.26771 1.75763E-7 " pathEditMode="relative" rAng="0" ptsTypes="AA">
                                      <p:cBhvr>
                                        <p:cTn id="8" dur="2000" fill="hold"/>
                                        <p:tgtEl>
                                          <p:spTgt spid="38"/>
                                        </p:tgtEl>
                                        <p:attrNameLst>
                                          <p:attrName>ppt_x</p:attrName>
                                          <p:attrName>ppt_y</p:attrName>
                                        </p:attrNameLst>
                                      </p:cBhvr>
                                      <p:rCtr x="13385" y="0"/>
                                    </p:animMotion>
                                  </p:childTnLst>
                                  <p:subTnLst>
                                    <p:set>
                                      <p:cBhvr override="childStyle">
                                        <p:cTn dur="1" fill="hold" display="0" masterRel="sameClick" afterEffect="1">
                                          <p:stCondLst>
                                            <p:cond evt="end" delay="0">
                                              <p:tn val="7"/>
                                            </p:cond>
                                          </p:stCondLst>
                                        </p:cTn>
                                        <p:tgtEl>
                                          <p:spTgt spid="38"/>
                                        </p:tgtEl>
                                        <p:attrNameLst>
                                          <p:attrName>style.visibility</p:attrName>
                                        </p:attrNameLst>
                                      </p:cBhvr>
                                      <p:to>
                                        <p:strVal val="hidden"/>
                                      </p:to>
                                    </p:set>
                                  </p:sub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childTnLst>
                                </p:cTn>
                              </p:par>
                            </p:childTnLst>
                          </p:cTn>
                        </p:par>
                        <p:par>
                          <p:cTn id="12" fill="hold">
                            <p:stCondLst>
                              <p:cond delay="2000"/>
                            </p:stCondLst>
                            <p:childTnLst>
                              <p:par>
                                <p:cTn id="13" presetID="1" presetClass="entr" presetSubtype="0" fill="hold" nodeType="after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 name="直接连接符 91"/>
          <p:cNvCxnSpPr/>
          <p:nvPr/>
        </p:nvCxnSpPr>
        <p:spPr>
          <a:xfrm>
            <a:off x="6156176" y="4510728"/>
            <a:ext cx="96871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圆角矩形 48"/>
          <p:cNvSpPr/>
          <p:nvPr/>
        </p:nvSpPr>
        <p:spPr>
          <a:xfrm>
            <a:off x="6502295" y="3697869"/>
            <a:ext cx="1218673" cy="1705488"/>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Receiver Module</a:t>
            </a:r>
            <a:endParaRPr lang="en-US" sz="2000" dirty="0">
              <a:solidFill>
                <a:schemeClr val="tx1"/>
              </a:solidFill>
            </a:endParaRPr>
          </a:p>
        </p:txBody>
      </p:sp>
      <p:sp>
        <p:nvSpPr>
          <p:cNvPr id="95" name="内容占位符 6"/>
          <p:cNvSpPr>
            <a:spLocks noGrp="1"/>
          </p:cNvSpPr>
          <p:nvPr>
            <p:ph idx="1"/>
          </p:nvPr>
        </p:nvSpPr>
        <p:spPr>
          <a:xfrm>
            <a:off x="382588" y="1412776"/>
            <a:ext cx="8378825" cy="4525963"/>
          </a:xfrm>
        </p:spPr>
        <p:txBody>
          <a:bodyPr/>
          <a:lstStyle/>
          <a:p>
            <a:r>
              <a:rPr lang="en-US" altLang="zh-CN" dirty="0" smtClean="0"/>
              <a:t>Red packets will enter the low priority queue and can utilize spare bandwidth when the high priority is empty.</a:t>
            </a:r>
            <a:endParaRPr lang="en-US" altLang="zh-CN" dirty="0"/>
          </a:p>
          <a:p>
            <a:pPr lvl="1"/>
            <a:endParaRPr lang="en-US" altLang="zh-CN" dirty="0"/>
          </a:p>
        </p:txBody>
      </p:sp>
      <p:cxnSp>
        <p:nvCxnSpPr>
          <p:cNvPr id="91" name="直接连接符 90"/>
          <p:cNvCxnSpPr/>
          <p:nvPr/>
        </p:nvCxnSpPr>
        <p:spPr>
          <a:xfrm>
            <a:off x="2499977" y="5231774"/>
            <a:ext cx="156796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2611391" y="3676529"/>
            <a:ext cx="145391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23"/>
          <p:cNvSpPr>
            <a:spLocks noChangeArrowheads="1"/>
          </p:cNvSpPr>
          <p:nvPr/>
        </p:nvSpPr>
        <p:spPr bwMode="auto">
          <a:xfrm>
            <a:off x="3923927" y="3085801"/>
            <a:ext cx="2339045" cy="2736304"/>
          </a:xfrm>
          <a:prstGeom prst="rect">
            <a:avLst/>
          </a:prstGeom>
          <a:solidFill>
            <a:schemeClr val="bg1"/>
          </a:solidFill>
          <a:ln w="28575">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t>21</a:t>
            </a:fld>
            <a:endParaRPr lang="zh-CN" altLang="en-US"/>
          </a:p>
        </p:txBody>
      </p:sp>
      <p:sp>
        <p:nvSpPr>
          <p:cNvPr id="71" name="Freeform 152"/>
          <p:cNvSpPr>
            <a:spLocks/>
          </p:cNvSpPr>
          <p:nvPr/>
        </p:nvSpPr>
        <p:spPr bwMode="auto">
          <a:xfrm>
            <a:off x="4210745" y="4510728"/>
            <a:ext cx="1800200" cy="489114"/>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a:ln w="28575">
            <a:solidFill>
              <a:schemeClr val="tx1"/>
            </a:solidFill>
            <a:round/>
            <a:headEnd/>
            <a:tailEnd/>
          </a:ln>
        </p:spPr>
        <p:txBody>
          <a:bodyPr/>
          <a:lstStyle/>
          <a:p>
            <a:r>
              <a:rPr lang="en-US" sz="2400" dirty="0" smtClean="0"/>
              <a:t> low priority</a:t>
            </a:r>
            <a:endParaRPr lang="en-US" sz="2400" dirty="0"/>
          </a:p>
        </p:txBody>
      </p:sp>
      <p:sp>
        <p:nvSpPr>
          <p:cNvPr id="74" name="Freeform 152"/>
          <p:cNvSpPr>
            <a:spLocks/>
          </p:cNvSpPr>
          <p:nvPr/>
        </p:nvSpPr>
        <p:spPr bwMode="auto">
          <a:xfrm>
            <a:off x="4210745" y="4021905"/>
            <a:ext cx="1800200" cy="489114"/>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a:ln w="28575">
            <a:solidFill>
              <a:schemeClr val="tx1"/>
            </a:solidFill>
            <a:round/>
            <a:headEnd/>
            <a:tailEnd/>
          </a:ln>
        </p:spPr>
        <p:txBody>
          <a:bodyPr/>
          <a:lstStyle/>
          <a:p>
            <a:r>
              <a:rPr lang="en-US" sz="2400" dirty="0" smtClean="0"/>
              <a:t>high priority</a:t>
            </a:r>
            <a:endParaRPr lang="en-US" sz="2400" dirty="0"/>
          </a:p>
        </p:txBody>
      </p:sp>
      <p:sp>
        <p:nvSpPr>
          <p:cNvPr id="11" name="圆角矩形 10"/>
          <p:cNvSpPr/>
          <p:nvPr/>
        </p:nvSpPr>
        <p:spPr>
          <a:xfrm>
            <a:off x="970176" y="3086199"/>
            <a:ext cx="2087017" cy="1180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圆角矩形 11"/>
          <p:cNvSpPr/>
          <p:nvPr/>
        </p:nvSpPr>
        <p:spPr>
          <a:xfrm>
            <a:off x="1218619" y="3352493"/>
            <a:ext cx="718865"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VM1</a:t>
            </a:r>
            <a:endParaRPr lang="en-US" dirty="0"/>
          </a:p>
        </p:txBody>
      </p:sp>
      <p:sp>
        <p:nvSpPr>
          <p:cNvPr id="81" name="圆角矩形 80"/>
          <p:cNvSpPr/>
          <p:nvPr/>
        </p:nvSpPr>
        <p:spPr>
          <a:xfrm>
            <a:off x="1937484" y="3355640"/>
            <a:ext cx="1119709" cy="64807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Sender Module</a:t>
            </a:r>
            <a:endParaRPr lang="en-US" sz="2000" dirty="0">
              <a:solidFill>
                <a:schemeClr val="tx1"/>
              </a:solidFill>
            </a:endParaRPr>
          </a:p>
        </p:txBody>
      </p:sp>
      <p:sp>
        <p:nvSpPr>
          <p:cNvPr id="84" name="圆角矩形 83"/>
          <p:cNvSpPr/>
          <p:nvPr/>
        </p:nvSpPr>
        <p:spPr>
          <a:xfrm>
            <a:off x="972815" y="4641444"/>
            <a:ext cx="2087017" cy="1180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圆角矩形 84"/>
          <p:cNvSpPr/>
          <p:nvPr/>
        </p:nvSpPr>
        <p:spPr>
          <a:xfrm>
            <a:off x="1221258" y="4907738"/>
            <a:ext cx="718865" cy="64807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VM3</a:t>
            </a:r>
            <a:endParaRPr lang="en-US" dirty="0"/>
          </a:p>
        </p:txBody>
      </p:sp>
      <p:sp>
        <p:nvSpPr>
          <p:cNvPr id="86" name="圆角矩形 85"/>
          <p:cNvSpPr/>
          <p:nvPr/>
        </p:nvSpPr>
        <p:spPr>
          <a:xfrm>
            <a:off x="1940123" y="4910885"/>
            <a:ext cx="1119709" cy="64807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Sender Module</a:t>
            </a:r>
            <a:endParaRPr lang="en-US" sz="2000" dirty="0">
              <a:solidFill>
                <a:schemeClr val="tx1"/>
              </a:solidFill>
            </a:endParaRPr>
          </a:p>
        </p:txBody>
      </p:sp>
      <p:sp>
        <p:nvSpPr>
          <p:cNvPr id="88" name="圆角矩形 87"/>
          <p:cNvSpPr/>
          <p:nvPr/>
        </p:nvSpPr>
        <p:spPr>
          <a:xfrm>
            <a:off x="7720967" y="3697869"/>
            <a:ext cx="718865"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VM2</a:t>
            </a:r>
            <a:endParaRPr lang="en-US" dirty="0"/>
          </a:p>
        </p:txBody>
      </p:sp>
      <p:sp>
        <p:nvSpPr>
          <p:cNvPr id="89" name="圆角矩形 88"/>
          <p:cNvSpPr/>
          <p:nvPr/>
        </p:nvSpPr>
        <p:spPr>
          <a:xfrm>
            <a:off x="7720967" y="4755285"/>
            <a:ext cx="718865" cy="64807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VM4</a:t>
            </a:r>
            <a:endParaRPr lang="en-US" dirty="0"/>
          </a:p>
        </p:txBody>
      </p:sp>
      <p:sp>
        <p:nvSpPr>
          <p:cNvPr id="93" name="TextBox 92"/>
          <p:cNvSpPr txBox="1"/>
          <p:nvPr/>
        </p:nvSpPr>
        <p:spPr>
          <a:xfrm>
            <a:off x="4410397" y="5930116"/>
            <a:ext cx="1400896" cy="523220"/>
          </a:xfrm>
          <a:prstGeom prst="rect">
            <a:avLst/>
          </a:prstGeom>
          <a:noFill/>
        </p:spPr>
        <p:txBody>
          <a:bodyPr wrap="none" rtlCol="0">
            <a:spAutoFit/>
          </a:bodyPr>
          <a:lstStyle/>
          <a:p>
            <a:r>
              <a:rPr lang="en-US" sz="2800" dirty="0"/>
              <a:t>n</a:t>
            </a:r>
            <a:r>
              <a:rPr lang="en-US" sz="2800" dirty="0" smtClean="0"/>
              <a:t>etwork</a:t>
            </a:r>
            <a:endParaRPr lang="en-US" sz="2800" dirty="0"/>
          </a:p>
        </p:txBody>
      </p:sp>
      <p:sp>
        <p:nvSpPr>
          <p:cNvPr id="94" name="TextBox 93"/>
          <p:cNvSpPr txBox="1"/>
          <p:nvPr/>
        </p:nvSpPr>
        <p:spPr>
          <a:xfrm>
            <a:off x="6939090" y="5930116"/>
            <a:ext cx="1628138" cy="523220"/>
          </a:xfrm>
          <a:prstGeom prst="rect">
            <a:avLst/>
          </a:prstGeom>
          <a:noFill/>
        </p:spPr>
        <p:txBody>
          <a:bodyPr wrap="none" rtlCol="0">
            <a:spAutoFit/>
          </a:bodyPr>
          <a:lstStyle/>
          <a:p>
            <a:r>
              <a:rPr lang="en-US" sz="2800" dirty="0" smtClean="0"/>
              <a:t>end-hosts</a:t>
            </a:r>
            <a:endParaRPr lang="en-US" sz="2800" dirty="0"/>
          </a:p>
        </p:txBody>
      </p:sp>
      <p:sp>
        <p:nvSpPr>
          <p:cNvPr id="40" name="Rectangle 25"/>
          <p:cNvSpPr/>
          <p:nvPr/>
        </p:nvSpPr>
        <p:spPr>
          <a:xfrm>
            <a:off x="3228952" y="4971998"/>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grpSp>
        <p:nvGrpSpPr>
          <p:cNvPr id="41" name="组合 40"/>
          <p:cNvGrpSpPr/>
          <p:nvPr/>
        </p:nvGrpSpPr>
        <p:grpSpPr>
          <a:xfrm>
            <a:off x="5573361" y="4050782"/>
            <a:ext cx="437584" cy="431359"/>
            <a:chOff x="734131" y="4750373"/>
            <a:chExt cx="437584" cy="431359"/>
          </a:xfrm>
          <a:solidFill>
            <a:srgbClr val="00B050"/>
          </a:solidFill>
        </p:grpSpPr>
        <p:sp>
          <p:nvSpPr>
            <p:cNvPr id="42" name="Rectangle 25"/>
            <p:cNvSpPr/>
            <p:nvPr/>
          </p:nvSpPr>
          <p:spPr>
            <a:xfrm>
              <a:off x="952923" y="4750373"/>
              <a:ext cx="218792" cy="431359"/>
            </a:xfrm>
            <a:prstGeom prst="rect">
              <a:avLst/>
            </a:prstGeom>
            <a:grp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43" name="Rectangle 25"/>
            <p:cNvSpPr/>
            <p:nvPr/>
          </p:nvSpPr>
          <p:spPr>
            <a:xfrm>
              <a:off x="734131" y="4750373"/>
              <a:ext cx="218792" cy="431359"/>
            </a:xfrm>
            <a:prstGeom prst="rect">
              <a:avLst/>
            </a:prstGeom>
            <a:grp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grpSp>
      <p:sp>
        <p:nvSpPr>
          <p:cNvPr id="44" name="Rectangle 25"/>
          <p:cNvSpPr/>
          <p:nvPr/>
        </p:nvSpPr>
        <p:spPr>
          <a:xfrm>
            <a:off x="5354569" y="4056064"/>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46" name="标题 1"/>
          <p:cNvSpPr>
            <a:spLocks noGrp="1"/>
          </p:cNvSpPr>
          <p:nvPr>
            <p:ph type="title"/>
          </p:nvPr>
        </p:nvSpPr>
        <p:spPr>
          <a:xfrm>
            <a:off x="457200" y="274638"/>
            <a:ext cx="8229600" cy="1143000"/>
          </a:xfrm>
          <a:ln>
            <a:solidFill>
              <a:schemeClr val="bg1"/>
            </a:solidFill>
          </a:ln>
        </p:spPr>
        <p:txBody>
          <a:bodyPr/>
          <a:lstStyle/>
          <a:p>
            <a:r>
              <a:rPr lang="en-US" altLang="zh-CN" dirty="0" smtClean="0">
                <a:solidFill>
                  <a:srgbClr val="0000CC"/>
                </a:solidFill>
              </a:rPr>
              <a:t>Simple Example Illustrating Trinity</a:t>
            </a:r>
            <a:endParaRPr lang="zh-CN" altLang="en-US" dirty="0">
              <a:solidFill>
                <a:srgbClr val="0000CC"/>
              </a:solidFill>
            </a:endParaRPr>
          </a:p>
        </p:txBody>
      </p:sp>
      <p:sp>
        <p:nvSpPr>
          <p:cNvPr id="47" name="TextBox 46"/>
          <p:cNvSpPr txBox="1"/>
          <p:nvPr/>
        </p:nvSpPr>
        <p:spPr>
          <a:xfrm>
            <a:off x="1429055" y="5930116"/>
            <a:ext cx="1628138" cy="523220"/>
          </a:xfrm>
          <a:prstGeom prst="rect">
            <a:avLst/>
          </a:prstGeom>
          <a:noFill/>
        </p:spPr>
        <p:txBody>
          <a:bodyPr wrap="none" rtlCol="0">
            <a:spAutoFit/>
          </a:bodyPr>
          <a:lstStyle/>
          <a:p>
            <a:r>
              <a:rPr lang="en-US" sz="2800" dirty="0" smtClean="0"/>
              <a:t>end-hosts</a:t>
            </a:r>
            <a:endParaRPr lang="en-US" sz="2800" dirty="0"/>
          </a:p>
        </p:txBody>
      </p:sp>
      <p:sp>
        <p:nvSpPr>
          <p:cNvPr id="48" name="圆角矩形 47"/>
          <p:cNvSpPr/>
          <p:nvPr/>
        </p:nvSpPr>
        <p:spPr>
          <a:xfrm>
            <a:off x="6502295" y="3445841"/>
            <a:ext cx="2210165" cy="21602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 name="组合 1"/>
          <p:cNvGrpSpPr/>
          <p:nvPr/>
        </p:nvGrpSpPr>
        <p:grpSpPr>
          <a:xfrm>
            <a:off x="3428176" y="3452992"/>
            <a:ext cx="432169" cy="434504"/>
            <a:chOff x="3428176" y="3452992"/>
            <a:chExt cx="432169" cy="434504"/>
          </a:xfrm>
        </p:grpSpPr>
        <p:sp>
          <p:nvSpPr>
            <p:cNvPr id="39" name="Rectangle 25"/>
            <p:cNvSpPr/>
            <p:nvPr/>
          </p:nvSpPr>
          <p:spPr>
            <a:xfrm>
              <a:off x="3641553" y="3452992"/>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45" name="Rectangle 25"/>
            <p:cNvSpPr/>
            <p:nvPr/>
          </p:nvSpPr>
          <p:spPr>
            <a:xfrm>
              <a:off x="3428176" y="3456137"/>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grpSp>
      <p:grpSp>
        <p:nvGrpSpPr>
          <p:cNvPr id="7" name="组合 6"/>
          <p:cNvGrpSpPr/>
          <p:nvPr/>
        </p:nvGrpSpPr>
        <p:grpSpPr>
          <a:xfrm>
            <a:off x="2771800" y="3456137"/>
            <a:ext cx="656376" cy="431360"/>
            <a:chOff x="2771800" y="3456137"/>
            <a:chExt cx="656376" cy="431360"/>
          </a:xfrm>
        </p:grpSpPr>
        <p:sp>
          <p:nvSpPr>
            <p:cNvPr id="50" name="Rectangle 25"/>
            <p:cNvSpPr/>
            <p:nvPr/>
          </p:nvSpPr>
          <p:spPr>
            <a:xfrm>
              <a:off x="3209384" y="3456137"/>
              <a:ext cx="218792" cy="431359"/>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51" name="Rectangle 25"/>
            <p:cNvSpPr/>
            <p:nvPr/>
          </p:nvSpPr>
          <p:spPr>
            <a:xfrm>
              <a:off x="2990592" y="3456138"/>
              <a:ext cx="218792" cy="431359"/>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52" name="Rectangle 25"/>
            <p:cNvSpPr/>
            <p:nvPr/>
          </p:nvSpPr>
          <p:spPr>
            <a:xfrm>
              <a:off x="2771800" y="3456138"/>
              <a:ext cx="218792" cy="431359"/>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grpSp>
      <p:grpSp>
        <p:nvGrpSpPr>
          <p:cNvPr id="53" name="组合 52"/>
          <p:cNvGrpSpPr/>
          <p:nvPr/>
        </p:nvGrpSpPr>
        <p:grpSpPr>
          <a:xfrm>
            <a:off x="5354569" y="4540638"/>
            <a:ext cx="656376" cy="431360"/>
            <a:chOff x="2771800" y="3456137"/>
            <a:chExt cx="656376" cy="431360"/>
          </a:xfrm>
        </p:grpSpPr>
        <p:sp>
          <p:nvSpPr>
            <p:cNvPr id="54" name="Rectangle 25"/>
            <p:cNvSpPr/>
            <p:nvPr/>
          </p:nvSpPr>
          <p:spPr>
            <a:xfrm>
              <a:off x="3209384" y="3456137"/>
              <a:ext cx="218792" cy="431359"/>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55" name="Rectangle 25"/>
            <p:cNvSpPr/>
            <p:nvPr/>
          </p:nvSpPr>
          <p:spPr>
            <a:xfrm>
              <a:off x="2990592" y="3456138"/>
              <a:ext cx="218792" cy="431359"/>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56" name="Rectangle 25"/>
            <p:cNvSpPr/>
            <p:nvPr/>
          </p:nvSpPr>
          <p:spPr>
            <a:xfrm>
              <a:off x="2771800" y="3456138"/>
              <a:ext cx="218792" cy="431359"/>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grpSp>
    </p:spTree>
    <p:extLst>
      <p:ext uri="{BB962C8B-B14F-4D97-AF65-F5344CB8AC3E}">
        <p14:creationId xmlns:p14="http://schemas.microsoft.com/office/powerpoint/2010/main" val="58196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921 0.04348 C -0.00712 0.06082 -0.01059 0.08117 -0.00278 0.09528 C 0.00225 0.10407 0.01354 0.09875 0.02187 0.09875 C 0.05954 0.09921 0.09722 0.09759 0.13489 0.09713 C 0.16614 0.0821 0.20139 0.08672 0.23489 0.08672 " pathEditMode="relative" ptsTypes="ffffA">
                                      <p:cBhvr>
                                        <p:cTn id="6" dur="2000" fill="hold"/>
                                        <p:tgtEl>
                                          <p:spTgt spid="2"/>
                                        </p:tgtEl>
                                        <p:attrNameLst>
                                          <p:attrName>ppt_x</p:attrName>
                                          <p:attrName>ppt_y</p:attrName>
                                        </p:attrNameLst>
                                      </p:cBhvr>
                                    </p:animMotion>
                                  </p:childTnLst>
                                  <p:subTnLst>
                                    <p:set>
                                      <p:cBhvr override="childStyle">
                                        <p:cTn dur="1" fill="hold" display="0" masterRel="sameClick" afterEffect="1">
                                          <p:stCondLst>
                                            <p:cond evt="end" delay="0">
                                              <p:tn val="5"/>
                                            </p:cond>
                                          </p:stCondLst>
                                        </p:cTn>
                                        <p:tgtEl>
                                          <p:spTgt spid="2"/>
                                        </p:tgtEl>
                                        <p:attrNameLst>
                                          <p:attrName>style.visibility</p:attrName>
                                        </p:attrNameLst>
                                      </p:cBhvr>
                                      <p:to>
                                        <p:strVal val="hidden"/>
                                      </p:to>
                                    </p:set>
                                  </p:subTnLst>
                                </p:cTn>
                              </p:par>
                              <p:par>
                                <p:cTn id="7" presetID="0" presetClass="path" presetSubtype="0" accel="50000" decel="50000" fill="hold" grpId="1" nodeType="withEffect">
                                  <p:stCondLst>
                                    <p:cond delay="0"/>
                                  </p:stCondLst>
                                  <p:childTnLst>
                                    <p:animMotion origin="layout" path="M -1.11111E-6 -4.53284E-6 C 0.00781 -0.0222 0.00399 -0.03422 0.00521 -0.06753 C 0.0059 -0.08649 -0.00121 -0.11655 0.00781 -0.12488 C 0.02691 -0.14269 0.05017 -0.12812 0.07136 -0.12974 C 0.0934 -0.15402 0.13229 -0.14246 0.15851 -0.14477 C 0.17899 -0.15148 0.19879 -0.15009 0.21945 -0.14477 C 0.22847 -0.13922 0.22448 -0.13991 0.23125 -0.13991 " pathEditMode="relative" rAng="0" ptsTypes="ffffffA">
                                      <p:cBhvr>
                                        <p:cTn id="8" dur="2000" fill="hold"/>
                                        <p:tgtEl>
                                          <p:spTgt spid="40"/>
                                        </p:tgtEl>
                                        <p:attrNameLst>
                                          <p:attrName>ppt_x</p:attrName>
                                          <p:attrName>ppt_y</p:attrName>
                                        </p:attrNameLst>
                                      </p:cBhvr>
                                      <p:rCtr x="11493" y="-7701"/>
                                    </p:animMotion>
                                  </p:childTnLst>
                                  <p:subTnLst>
                                    <p:set>
                                      <p:cBhvr override="childStyle">
                                        <p:cTn dur="1" fill="hold" display="0" masterRel="sameClick" afterEffect="1">
                                          <p:stCondLst>
                                            <p:cond evt="end" delay="0">
                                              <p:tn val="7"/>
                                            </p:cond>
                                          </p:stCondLst>
                                        </p:cTn>
                                        <p:tgtEl>
                                          <p:spTgt spid="40"/>
                                        </p:tgtEl>
                                        <p:attrNameLst>
                                          <p:attrName>style.visibility</p:attrName>
                                        </p:attrNameLst>
                                      </p:cBhvr>
                                      <p:to>
                                        <p:strVal val="hidden"/>
                                      </p:to>
                                    </p:set>
                                  </p:subTnLst>
                                </p:cTn>
                              </p:par>
                            </p:childTnLst>
                          </p:cTn>
                        </p:par>
                        <p:par>
                          <p:cTn id="9" fill="hold">
                            <p:stCondLst>
                              <p:cond delay="2000"/>
                            </p:stCondLst>
                            <p:childTnLst>
                              <p:par>
                                <p:cTn id="10" presetID="1" presetClass="entr" presetSubtype="0" fill="hold" nodeType="afterEffect">
                                  <p:stCondLst>
                                    <p:cond delay="0"/>
                                  </p:stCondLst>
                                  <p:childTnLst>
                                    <p:set>
                                      <p:cBhvr>
                                        <p:cTn id="11" dur="1" fill="hold">
                                          <p:stCondLst>
                                            <p:cond delay="0"/>
                                          </p:stCondLst>
                                        </p:cTn>
                                        <p:tgtEl>
                                          <p:spTgt spid="41"/>
                                        </p:tgtEl>
                                        <p:attrNameLst>
                                          <p:attrName>style.visibility</p:attrName>
                                        </p:attrNameLst>
                                      </p:cBhvr>
                                      <p:to>
                                        <p:strVal val="visible"/>
                                      </p:to>
                                    </p:se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1.11111E-6 -1.3691E-6 C 0.00382 0.04117 0.00573 0.07979 0.00781 0.1228 C 0.00799 0.12581 0.00746 0.1302 0.00903 0.13159 C 0.02118 0.14339 0.07309 0.14223 0.07483 0.14246 C 0.07986 0.14316 0.08455 0.14431 0.08958 0.14454 C 0.14305 0.14662 0.19653 0.14755 0.25 0.14894 C 0.27066 0.15333 0.25799 0.15125 0.28837 0.15125 " pathEditMode="relative" rAng="0" ptsTypes="ffffffA">
                                      <p:cBhvr>
                                        <p:cTn id="18" dur="2000" fill="hold"/>
                                        <p:tgtEl>
                                          <p:spTgt spid="7"/>
                                        </p:tgtEl>
                                        <p:attrNameLst>
                                          <p:attrName>ppt_x</p:attrName>
                                          <p:attrName>ppt_y</p:attrName>
                                        </p:attrNameLst>
                                      </p:cBhvr>
                                      <p:rCtr x="14410" y="7655"/>
                                    </p:animMotion>
                                  </p:childTnLst>
                                  <p:subTnLst>
                                    <p:set>
                                      <p:cBhvr override="childStyle">
                                        <p:cTn dur="1" fill="hold" display="0" masterRel="sameClick" afterEffect="1">
                                          <p:stCondLst>
                                            <p:cond evt="end" delay="0">
                                              <p:tn val="17"/>
                                            </p:cond>
                                          </p:stCondLst>
                                        </p:cTn>
                                        <p:tgtEl>
                                          <p:spTgt spid="7"/>
                                        </p:tgtEl>
                                        <p:attrNameLst>
                                          <p:attrName>style.visibility</p:attrName>
                                        </p:attrNameLst>
                                      </p:cBhvr>
                                      <p:to>
                                        <p:strVal val="hidden"/>
                                      </p:to>
                                    </p:set>
                                  </p:subTnLst>
                                </p:cTn>
                              </p:par>
                            </p:childTnLst>
                          </p:cTn>
                        </p:par>
                        <p:par>
                          <p:cTn id="19" fill="hold">
                            <p:stCondLst>
                              <p:cond delay="2000"/>
                            </p:stCondLst>
                            <p:childTnLst>
                              <p:par>
                                <p:cTn id="20" presetID="1" presetClass="entr" presetSubtype="0" fill="hold" nodeType="afterEffect">
                                  <p:stCondLst>
                                    <p:cond delay="0"/>
                                  </p:stCondLst>
                                  <p:childTnLst>
                                    <p:set>
                                      <p:cBhvr>
                                        <p:cTn id="21" dur="1" fill="hold">
                                          <p:stCondLst>
                                            <p:cond delay="0"/>
                                          </p:stCondLst>
                                        </p:cTn>
                                        <p:tgtEl>
                                          <p:spTgt spid="5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grpId="1" nodeType="clickEffect">
                                  <p:stCondLst>
                                    <p:cond delay="0"/>
                                  </p:stCondLst>
                                  <p:childTnLst>
                                    <p:animMotion origin="layout" path="M 4.44444E-6 -2.82146E-6 C 0.02066 0.00093 0.06041 -0.01642 0.0618 0.0074 C 0.06371 0.0414 0.0401 0.09552 0.06684 0.10916 C 0.12656 0.13992 0.1967 0.10916 0.26215 0.10916 " pathEditMode="relative" rAng="0" ptsTypes="fffA">
                                      <p:cBhvr>
                                        <p:cTn id="25" dur="2000" fill="hold"/>
                                        <p:tgtEl>
                                          <p:spTgt spid="44"/>
                                        </p:tgtEl>
                                        <p:attrNameLst>
                                          <p:attrName>ppt_x</p:attrName>
                                          <p:attrName>ppt_y</p:attrName>
                                        </p:attrNameLst>
                                      </p:cBhvr>
                                      <p:rCtr x="13108" y="6175"/>
                                    </p:animMotion>
                                  </p:childTnLst>
                                </p:cTn>
                              </p:par>
                              <p:par>
                                <p:cTn id="26" presetID="0" presetClass="path" presetSubtype="0" accel="50000" decel="50000" fill="hold" nodeType="withEffect">
                                  <p:stCondLst>
                                    <p:cond delay="0"/>
                                  </p:stCondLst>
                                  <p:childTnLst>
                                    <p:animMotion origin="layout" path="M -4.72222E-6 -3.95005E-6 C 0.01511 -0.0111 0.02744 0.00047 0.04428 -0.01549 C 0.04219 -0.04949 0.03785 -0.03977 0.07431 -0.03977 C 0.12691 -0.03977 0.17969 -0.03746 0.2323 -0.03631 C 0.24115 -0.03862 0.24202 -0.03816 0.23473 -0.03816 " pathEditMode="relative" rAng="0" ptsTypes="ffffA">
                                      <p:cBhvr>
                                        <p:cTn id="27" dur="2000" fill="hold"/>
                                        <p:tgtEl>
                                          <p:spTgt spid="41"/>
                                        </p:tgtEl>
                                        <p:attrNameLst>
                                          <p:attrName>ppt_x</p:attrName>
                                          <p:attrName>ppt_y</p:attrName>
                                        </p:attrNameLst>
                                      </p:cBhvr>
                                      <p:rCtr x="12101" y="-2451"/>
                                    </p:animMotion>
                                  </p:childTnLst>
                                </p:cTn>
                              </p:par>
                            </p:childTnLst>
                          </p:cTn>
                        </p:par>
                      </p:childTnLst>
                    </p:cTn>
                  </p:par>
                  <p:par>
                    <p:cTn id="28" fill="hold">
                      <p:stCondLst>
                        <p:cond delay="indefinite"/>
                      </p:stCondLst>
                      <p:childTnLst>
                        <p:par>
                          <p:cTn id="29" fill="hold">
                            <p:stCondLst>
                              <p:cond delay="0"/>
                            </p:stCondLst>
                            <p:childTnLst>
                              <p:par>
                                <p:cTn id="30" presetID="0" presetClass="path" presetSubtype="0" accel="50000" decel="50000" fill="hold" nodeType="clickEffect">
                                  <p:stCondLst>
                                    <p:cond delay="0"/>
                                  </p:stCondLst>
                                  <p:childTnLst>
                                    <p:animMotion origin="layout" path="M 3.05556E-6 -2.12766E-7 C 0.01753 -0.00116 0.03489 -0.00092 0.05243 -0.00231 C 0.06632 -0.00347 0.06389 -0.00185 0.06805 -0.01388 C 0.0658 -0.15518 0.05382 -0.11309 0.17309 -0.11147 C 0.17777 -0.11147 0.18264 -0.11147 0.18767 -0.11147 " pathEditMode="relative" rAng="0" ptsTypes="ffffA">
                                      <p:cBhvr>
                                        <p:cTn id="31" dur="2000" fill="hold"/>
                                        <p:tgtEl>
                                          <p:spTgt spid="53"/>
                                        </p:tgtEl>
                                        <p:attrNameLst>
                                          <p:attrName>ppt_x</p:attrName>
                                          <p:attrName>ppt_y</p:attrName>
                                        </p:attrNameLst>
                                      </p:cBhvr>
                                      <p:rCtr x="9375" y="-77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1" animBg="1"/>
      <p:bldP spid="44" grpId="0" animBg="1"/>
      <p:bldP spid="44"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 name="直接连接符 91"/>
          <p:cNvCxnSpPr/>
          <p:nvPr/>
        </p:nvCxnSpPr>
        <p:spPr>
          <a:xfrm>
            <a:off x="6156176" y="4510728"/>
            <a:ext cx="96871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2499977" y="5231774"/>
            <a:ext cx="156796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2614030" y="3371656"/>
            <a:ext cx="145391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ectangle 23"/>
          <p:cNvSpPr>
            <a:spLocks noChangeArrowheads="1"/>
          </p:cNvSpPr>
          <p:nvPr/>
        </p:nvSpPr>
        <p:spPr bwMode="auto">
          <a:xfrm>
            <a:off x="3923927" y="3085801"/>
            <a:ext cx="2339045" cy="2736304"/>
          </a:xfrm>
          <a:prstGeom prst="rect">
            <a:avLst/>
          </a:prstGeom>
          <a:solidFill>
            <a:schemeClr val="bg1"/>
          </a:solidFill>
          <a:ln w="28575">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sp>
        <p:nvSpPr>
          <p:cNvPr id="95" name="内容占位符 6"/>
          <p:cNvSpPr>
            <a:spLocks noGrp="1"/>
          </p:cNvSpPr>
          <p:nvPr>
            <p:ph idx="1"/>
          </p:nvPr>
        </p:nvSpPr>
        <p:spPr>
          <a:xfrm>
            <a:off x="382588" y="1412776"/>
            <a:ext cx="8378825" cy="4525963"/>
          </a:xfrm>
        </p:spPr>
        <p:txBody>
          <a:bodyPr/>
          <a:lstStyle/>
          <a:p>
            <a:r>
              <a:rPr lang="en-US" altLang="zh-CN" dirty="0" smtClean="0"/>
              <a:t>Sender module tracks per-flow information and ensure </a:t>
            </a:r>
            <a:r>
              <a:rPr lang="en-US" dirty="0" smtClean="0"/>
              <a:t>packets </a:t>
            </a:r>
            <a:r>
              <a:rPr lang="en-US" dirty="0"/>
              <a:t>of short flows </a:t>
            </a:r>
            <a:r>
              <a:rPr lang="en-US" dirty="0" smtClean="0"/>
              <a:t>are colored as green.</a:t>
            </a:r>
            <a:endParaRPr lang="en-US" altLang="zh-CN" dirty="0"/>
          </a:p>
          <a:p>
            <a:pPr lvl="1"/>
            <a:endParaRPr lang="en-US" altLang="zh-CN" dirty="0"/>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t>22</a:t>
            </a:fld>
            <a:endParaRPr lang="zh-CN" altLang="en-US"/>
          </a:p>
        </p:txBody>
      </p:sp>
      <p:sp>
        <p:nvSpPr>
          <p:cNvPr id="71" name="Freeform 152"/>
          <p:cNvSpPr>
            <a:spLocks/>
          </p:cNvSpPr>
          <p:nvPr/>
        </p:nvSpPr>
        <p:spPr bwMode="auto">
          <a:xfrm>
            <a:off x="4210745" y="4510728"/>
            <a:ext cx="1800200" cy="489114"/>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a:ln w="28575">
            <a:solidFill>
              <a:schemeClr val="tx1"/>
            </a:solidFill>
            <a:round/>
            <a:headEnd/>
            <a:tailEnd/>
          </a:ln>
        </p:spPr>
        <p:txBody>
          <a:bodyPr/>
          <a:lstStyle/>
          <a:p>
            <a:r>
              <a:rPr lang="en-US" sz="2400" dirty="0" smtClean="0"/>
              <a:t> low priority</a:t>
            </a:r>
            <a:endParaRPr lang="en-US" sz="2400" dirty="0"/>
          </a:p>
        </p:txBody>
      </p:sp>
      <p:sp>
        <p:nvSpPr>
          <p:cNvPr id="74" name="Freeform 152"/>
          <p:cNvSpPr>
            <a:spLocks/>
          </p:cNvSpPr>
          <p:nvPr/>
        </p:nvSpPr>
        <p:spPr bwMode="auto">
          <a:xfrm>
            <a:off x="4210745" y="4021905"/>
            <a:ext cx="1800200" cy="489114"/>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a:ln w="28575">
            <a:solidFill>
              <a:schemeClr val="tx1"/>
            </a:solidFill>
            <a:round/>
            <a:headEnd/>
            <a:tailEnd/>
          </a:ln>
        </p:spPr>
        <p:txBody>
          <a:bodyPr/>
          <a:lstStyle/>
          <a:p>
            <a:r>
              <a:rPr lang="en-US" sz="2400" dirty="0" smtClean="0"/>
              <a:t>high priority</a:t>
            </a:r>
            <a:endParaRPr lang="en-US" sz="2400" dirty="0"/>
          </a:p>
        </p:txBody>
      </p:sp>
      <p:sp>
        <p:nvSpPr>
          <p:cNvPr id="11" name="圆角矩形 10"/>
          <p:cNvSpPr/>
          <p:nvPr/>
        </p:nvSpPr>
        <p:spPr>
          <a:xfrm>
            <a:off x="970176" y="3086199"/>
            <a:ext cx="2087017" cy="1180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圆角矩形 11"/>
          <p:cNvSpPr/>
          <p:nvPr/>
        </p:nvSpPr>
        <p:spPr>
          <a:xfrm>
            <a:off x="1218619" y="3352493"/>
            <a:ext cx="718865"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VM1</a:t>
            </a:r>
            <a:endParaRPr lang="en-US" dirty="0"/>
          </a:p>
        </p:txBody>
      </p:sp>
      <p:sp>
        <p:nvSpPr>
          <p:cNvPr id="81" name="圆角矩形 80"/>
          <p:cNvSpPr/>
          <p:nvPr/>
        </p:nvSpPr>
        <p:spPr>
          <a:xfrm>
            <a:off x="1937484" y="3355640"/>
            <a:ext cx="1119709" cy="64807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Sender Module</a:t>
            </a:r>
            <a:endParaRPr lang="en-US" sz="2000" dirty="0">
              <a:solidFill>
                <a:schemeClr val="tx1"/>
              </a:solidFill>
            </a:endParaRPr>
          </a:p>
        </p:txBody>
      </p:sp>
      <p:sp>
        <p:nvSpPr>
          <p:cNvPr id="84" name="圆角矩形 83"/>
          <p:cNvSpPr/>
          <p:nvPr/>
        </p:nvSpPr>
        <p:spPr>
          <a:xfrm>
            <a:off x="972815" y="4641444"/>
            <a:ext cx="2087017" cy="1180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圆角矩形 84"/>
          <p:cNvSpPr/>
          <p:nvPr/>
        </p:nvSpPr>
        <p:spPr>
          <a:xfrm>
            <a:off x="1221258" y="4907738"/>
            <a:ext cx="718865" cy="64807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VM3</a:t>
            </a:r>
            <a:endParaRPr lang="en-US" dirty="0"/>
          </a:p>
        </p:txBody>
      </p:sp>
      <p:sp>
        <p:nvSpPr>
          <p:cNvPr id="86" name="圆角矩形 85"/>
          <p:cNvSpPr/>
          <p:nvPr/>
        </p:nvSpPr>
        <p:spPr>
          <a:xfrm>
            <a:off x="1940123" y="4910885"/>
            <a:ext cx="1119709" cy="64807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Sender Module</a:t>
            </a:r>
            <a:endParaRPr lang="en-US" sz="2000" dirty="0">
              <a:solidFill>
                <a:schemeClr val="tx1"/>
              </a:solidFill>
            </a:endParaRPr>
          </a:p>
        </p:txBody>
      </p:sp>
      <p:sp>
        <p:nvSpPr>
          <p:cNvPr id="88" name="圆角矩形 87"/>
          <p:cNvSpPr/>
          <p:nvPr/>
        </p:nvSpPr>
        <p:spPr>
          <a:xfrm>
            <a:off x="7720967" y="3697869"/>
            <a:ext cx="718865"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VM2</a:t>
            </a:r>
            <a:endParaRPr lang="en-US" dirty="0"/>
          </a:p>
        </p:txBody>
      </p:sp>
      <p:sp>
        <p:nvSpPr>
          <p:cNvPr id="89" name="圆角矩形 88"/>
          <p:cNvSpPr/>
          <p:nvPr/>
        </p:nvSpPr>
        <p:spPr>
          <a:xfrm>
            <a:off x="7720967" y="4755285"/>
            <a:ext cx="718865" cy="64807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VM4</a:t>
            </a:r>
            <a:endParaRPr lang="en-US" dirty="0"/>
          </a:p>
        </p:txBody>
      </p:sp>
      <p:sp>
        <p:nvSpPr>
          <p:cNvPr id="93" name="TextBox 92"/>
          <p:cNvSpPr txBox="1"/>
          <p:nvPr/>
        </p:nvSpPr>
        <p:spPr>
          <a:xfrm>
            <a:off x="4410397" y="5930116"/>
            <a:ext cx="1400896" cy="523220"/>
          </a:xfrm>
          <a:prstGeom prst="rect">
            <a:avLst/>
          </a:prstGeom>
          <a:noFill/>
        </p:spPr>
        <p:txBody>
          <a:bodyPr wrap="none" rtlCol="0">
            <a:spAutoFit/>
          </a:bodyPr>
          <a:lstStyle/>
          <a:p>
            <a:r>
              <a:rPr lang="en-US" sz="2800" dirty="0"/>
              <a:t>n</a:t>
            </a:r>
            <a:r>
              <a:rPr lang="en-US" sz="2800" dirty="0" smtClean="0"/>
              <a:t>etwork</a:t>
            </a:r>
            <a:endParaRPr lang="en-US" sz="2800" dirty="0"/>
          </a:p>
        </p:txBody>
      </p:sp>
      <p:sp>
        <p:nvSpPr>
          <p:cNvPr id="94" name="TextBox 93"/>
          <p:cNvSpPr txBox="1"/>
          <p:nvPr/>
        </p:nvSpPr>
        <p:spPr>
          <a:xfrm>
            <a:off x="6939090" y="5930116"/>
            <a:ext cx="1628138" cy="523220"/>
          </a:xfrm>
          <a:prstGeom prst="rect">
            <a:avLst/>
          </a:prstGeom>
          <a:noFill/>
        </p:spPr>
        <p:txBody>
          <a:bodyPr wrap="none" rtlCol="0">
            <a:spAutoFit/>
          </a:bodyPr>
          <a:lstStyle/>
          <a:p>
            <a:r>
              <a:rPr lang="en-US" sz="2800" dirty="0" smtClean="0"/>
              <a:t>end-hosts</a:t>
            </a:r>
            <a:endParaRPr lang="en-US" sz="2800" dirty="0"/>
          </a:p>
        </p:txBody>
      </p:sp>
      <p:sp>
        <p:nvSpPr>
          <p:cNvPr id="31" name="Rectangle 25"/>
          <p:cNvSpPr/>
          <p:nvPr/>
        </p:nvSpPr>
        <p:spPr>
          <a:xfrm>
            <a:off x="975454" y="3692546"/>
            <a:ext cx="218792" cy="431359"/>
          </a:xfrm>
          <a:prstGeom prst="rect">
            <a:avLst/>
          </a:prstGeom>
          <a:solidFill>
            <a:schemeClr val="bg1">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solidFill>
                  <a:schemeClr val="tx1"/>
                </a:solidFill>
              </a:rPr>
              <a:t>2</a:t>
            </a:r>
            <a:endParaRPr lang="en-US" sz="2400" dirty="0">
              <a:solidFill>
                <a:schemeClr val="tx1"/>
              </a:solidFill>
            </a:endParaRPr>
          </a:p>
        </p:txBody>
      </p:sp>
      <p:sp>
        <p:nvSpPr>
          <p:cNvPr id="40" name="Rectangle 25"/>
          <p:cNvSpPr/>
          <p:nvPr/>
        </p:nvSpPr>
        <p:spPr>
          <a:xfrm>
            <a:off x="3270191" y="3695692"/>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solidFill>
                  <a:schemeClr val="tx1"/>
                </a:solidFill>
              </a:rPr>
              <a:t>2</a:t>
            </a:r>
            <a:endParaRPr lang="en-US" sz="2400" dirty="0">
              <a:solidFill>
                <a:schemeClr val="tx1"/>
              </a:solidFill>
            </a:endParaRPr>
          </a:p>
        </p:txBody>
      </p:sp>
      <p:sp>
        <p:nvSpPr>
          <p:cNvPr id="45" name="标题 1"/>
          <p:cNvSpPr>
            <a:spLocks noGrp="1"/>
          </p:cNvSpPr>
          <p:nvPr>
            <p:ph type="title"/>
          </p:nvPr>
        </p:nvSpPr>
        <p:spPr>
          <a:xfrm>
            <a:off x="457200" y="274638"/>
            <a:ext cx="8229600" cy="1143000"/>
          </a:xfrm>
          <a:ln>
            <a:solidFill>
              <a:schemeClr val="bg1"/>
            </a:solidFill>
          </a:ln>
        </p:spPr>
        <p:txBody>
          <a:bodyPr/>
          <a:lstStyle/>
          <a:p>
            <a:r>
              <a:rPr lang="en-US" altLang="zh-CN" dirty="0" smtClean="0">
                <a:solidFill>
                  <a:srgbClr val="0000CC"/>
                </a:solidFill>
              </a:rPr>
              <a:t>Simple Example Illustrating Trinity</a:t>
            </a:r>
            <a:endParaRPr lang="zh-CN" altLang="en-US" dirty="0">
              <a:solidFill>
                <a:srgbClr val="0000CC"/>
              </a:solidFill>
            </a:endParaRPr>
          </a:p>
        </p:txBody>
      </p:sp>
      <p:sp>
        <p:nvSpPr>
          <p:cNvPr id="46" name="TextBox 45"/>
          <p:cNvSpPr txBox="1"/>
          <p:nvPr/>
        </p:nvSpPr>
        <p:spPr>
          <a:xfrm>
            <a:off x="1429055" y="5930116"/>
            <a:ext cx="1628138" cy="523220"/>
          </a:xfrm>
          <a:prstGeom prst="rect">
            <a:avLst/>
          </a:prstGeom>
          <a:noFill/>
        </p:spPr>
        <p:txBody>
          <a:bodyPr wrap="none" rtlCol="0">
            <a:spAutoFit/>
          </a:bodyPr>
          <a:lstStyle/>
          <a:p>
            <a:r>
              <a:rPr lang="en-US" sz="2800" dirty="0" smtClean="0"/>
              <a:t>end-hosts</a:t>
            </a:r>
            <a:endParaRPr lang="en-US" sz="2800" dirty="0"/>
          </a:p>
        </p:txBody>
      </p:sp>
      <p:grpSp>
        <p:nvGrpSpPr>
          <p:cNvPr id="2" name="组合 1"/>
          <p:cNvGrpSpPr/>
          <p:nvPr/>
        </p:nvGrpSpPr>
        <p:grpSpPr>
          <a:xfrm>
            <a:off x="93472" y="3140968"/>
            <a:ext cx="1088545" cy="434505"/>
            <a:chOff x="93472" y="3140968"/>
            <a:chExt cx="1088545" cy="434505"/>
          </a:xfrm>
        </p:grpSpPr>
        <p:sp>
          <p:nvSpPr>
            <p:cNvPr id="39" name="Rectangle 25"/>
            <p:cNvSpPr/>
            <p:nvPr/>
          </p:nvSpPr>
          <p:spPr>
            <a:xfrm>
              <a:off x="963225" y="3140968"/>
              <a:ext cx="218792" cy="431359"/>
            </a:xfrm>
            <a:prstGeom prst="rect">
              <a:avLst/>
            </a:prstGeom>
            <a:solidFill>
              <a:schemeClr val="bg1">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solidFill>
                    <a:schemeClr val="tx1"/>
                  </a:solidFill>
                </a:rPr>
                <a:t>1</a:t>
              </a:r>
              <a:endParaRPr lang="en-US" sz="2400" dirty="0">
                <a:solidFill>
                  <a:schemeClr val="tx1"/>
                </a:solidFill>
              </a:endParaRPr>
            </a:p>
          </p:txBody>
        </p:sp>
        <p:sp>
          <p:nvSpPr>
            <p:cNvPr id="41" name="Rectangle 25"/>
            <p:cNvSpPr/>
            <p:nvPr/>
          </p:nvSpPr>
          <p:spPr>
            <a:xfrm>
              <a:off x="749848" y="3144113"/>
              <a:ext cx="218792" cy="431359"/>
            </a:xfrm>
            <a:prstGeom prst="rect">
              <a:avLst/>
            </a:prstGeom>
            <a:solidFill>
              <a:schemeClr val="bg1">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solidFill>
                    <a:schemeClr val="tx1"/>
                  </a:solidFill>
                </a:rPr>
                <a:t>1</a:t>
              </a:r>
              <a:endParaRPr lang="en-US" sz="2400" dirty="0">
                <a:solidFill>
                  <a:schemeClr val="tx1"/>
                </a:solidFill>
              </a:endParaRPr>
            </a:p>
          </p:txBody>
        </p:sp>
        <p:sp>
          <p:nvSpPr>
            <p:cNvPr id="42" name="Rectangle 25"/>
            <p:cNvSpPr/>
            <p:nvPr/>
          </p:nvSpPr>
          <p:spPr>
            <a:xfrm>
              <a:off x="531056" y="3144113"/>
              <a:ext cx="218792" cy="431359"/>
            </a:xfrm>
            <a:prstGeom prst="rect">
              <a:avLst/>
            </a:prstGeom>
            <a:solidFill>
              <a:schemeClr val="bg1">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solidFill>
                    <a:schemeClr val="tx1"/>
                  </a:solidFill>
                </a:rPr>
                <a:t>1</a:t>
              </a:r>
              <a:endParaRPr lang="en-US" sz="2400" dirty="0">
                <a:solidFill>
                  <a:schemeClr val="tx1"/>
                </a:solidFill>
              </a:endParaRPr>
            </a:p>
          </p:txBody>
        </p:sp>
        <p:sp>
          <p:nvSpPr>
            <p:cNvPr id="43" name="Rectangle 25"/>
            <p:cNvSpPr/>
            <p:nvPr/>
          </p:nvSpPr>
          <p:spPr>
            <a:xfrm>
              <a:off x="312264" y="3144114"/>
              <a:ext cx="218792" cy="431359"/>
            </a:xfrm>
            <a:prstGeom prst="rect">
              <a:avLst/>
            </a:prstGeom>
            <a:solidFill>
              <a:schemeClr val="bg1">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solidFill>
                    <a:schemeClr val="tx1"/>
                  </a:solidFill>
                </a:rPr>
                <a:t>1</a:t>
              </a:r>
              <a:endParaRPr lang="en-US" sz="2400" dirty="0">
                <a:solidFill>
                  <a:schemeClr val="tx1"/>
                </a:solidFill>
              </a:endParaRPr>
            </a:p>
          </p:txBody>
        </p:sp>
        <p:sp>
          <p:nvSpPr>
            <p:cNvPr id="44" name="Rectangle 25"/>
            <p:cNvSpPr/>
            <p:nvPr/>
          </p:nvSpPr>
          <p:spPr>
            <a:xfrm>
              <a:off x="93472" y="3144114"/>
              <a:ext cx="218792" cy="431359"/>
            </a:xfrm>
            <a:prstGeom prst="rect">
              <a:avLst/>
            </a:prstGeom>
            <a:solidFill>
              <a:schemeClr val="bg1">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solidFill>
                    <a:schemeClr val="tx1"/>
                  </a:solidFill>
                </a:rPr>
                <a:t>1</a:t>
              </a:r>
              <a:endParaRPr lang="en-US" sz="2400" dirty="0">
                <a:solidFill>
                  <a:schemeClr val="tx1"/>
                </a:solidFill>
              </a:endParaRPr>
            </a:p>
          </p:txBody>
        </p:sp>
      </p:grpSp>
      <p:grpSp>
        <p:nvGrpSpPr>
          <p:cNvPr id="7" name="组合 6"/>
          <p:cNvGrpSpPr/>
          <p:nvPr/>
        </p:nvGrpSpPr>
        <p:grpSpPr>
          <a:xfrm>
            <a:off x="2774439" y="3148119"/>
            <a:ext cx="1088545" cy="434505"/>
            <a:chOff x="2774439" y="3148119"/>
            <a:chExt cx="1088545" cy="434505"/>
          </a:xfrm>
        </p:grpSpPr>
        <p:sp>
          <p:nvSpPr>
            <p:cNvPr id="50" name="Rectangle 25"/>
            <p:cNvSpPr/>
            <p:nvPr/>
          </p:nvSpPr>
          <p:spPr>
            <a:xfrm>
              <a:off x="3644192" y="3148119"/>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solidFill>
                    <a:schemeClr val="tx1"/>
                  </a:solidFill>
                </a:rPr>
                <a:t>1</a:t>
              </a:r>
              <a:endParaRPr lang="en-US" sz="2400" dirty="0">
                <a:solidFill>
                  <a:schemeClr val="tx1"/>
                </a:solidFill>
              </a:endParaRPr>
            </a:p>
          </p:txBody>
        </p:sp>
        <p:sp>
          <p:nvSpPr>
            <p:cNvPr id="51" name="Rectangle 25"/>
            <p:cNvSpPr/>
            <p:nvPr/>
          </p:nvSpPr>
          <p:spPr>
            <a:xfrm>
              <a:off x="3430815" y="3151264"/>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solidFill>
                    <a:schemeClr val="tx1"/>
                  </a:solidFill>
                </a:rPr>
                <a:t>1</a:t>
              </a:r>
              <a:endParaRPr lang="en-US" sz="2400" dirty="0">
                <a:solidFill>
                  <a:schemeClr val="tx1"/>
                </a:solidFill>
              </a:endParaRPr>
            </a:p>
          </p:txBody>
        </p:sp>
        <p:sp>
          <p:nvSpPr>
            <p:cNvPr id="52" name="Rectangle 25"/>
            <p:cNvSpPr/>
            <p:nvPr/>
          </p:nvSpPr>
          <p:spPr>
            <a:xfrm>
              <a:off x="3212023" y="3151264"/>
              <a:ext cx="218792" cy="431359"/>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solidFill>
                    <a:schemeClr val="tx1"/>
                  </a:solidFill>
                </a:rPr>
                <a:t>1</a:t>
              </a:r>
              <a:endParaRPr lang="en-US" sz="2400" dirty="0">
                <a:solidFill>
                  <a:schemeClr val="tx1"/>
                </a:solidFill>
              </a:endParaRPr>
            </a:p>
          </p:txBody>
        </p:sp>
        <p:sp>
          <p:nvSpPr>
            <p:cNvPr id="53" name="Rectangle 25"/>
            <p:cNvSpPr/>
            <p:nvPr/>
          </p:nvSpPr>
          <p:spPr>
            <a:xfrm>
              <a:off x="2993231" y="3151265"/>
              <a:ext cx="218792" cy="431359"/>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solidFill>
                    <a:schemeClr val="tx1"/>
                  </a:solidFill>
                </a:rPr>
                <a:t>1</a:t>
              </a:r>
              <a:endParaRPr lang="en-US" sz="2400" dirty="0">
                <a:solidFill>
                  <a:schemeClr val="tx1"/>
                </a:solidFill>
              </a:endParaRPr>
            </a:p>
          </p:txBody>
        </p:sp>
        <p:sp>
          <p:nvSpPr>
            <p:cNvPr id="54" name="Rectangle 25"/>
            <p:cNvSpPr/>
            <p:nvPr/>
          </p:nvSpPr>
          <p:spPr>
            <a:xfrm>
              <a:off x="2774439" y="3151265"/>
              <a:ext cx="218792" cy="431359"/>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solidFill>
                    <a:schemeClr val="tx1"/>
                  </a:solidFill>
                </a:rPr>
                <a:t>1</a:t>
              </a:r>
              <a:endParaRPr lang="en-US" sz="2400" dirty="0">
                <a:solidFill>
                  <a:schemeClr val="tx1"/>
                </a:solidFill>
              </a:endParaRPr>
            </a:p>
          </p:txBody>
        </p:sp>
      </p:grpSp>
      <p:sp>
        <p:nvSpPr>
          <p:cNvPr id="55" name="圆角矩形 54"/>
          <p:cNvSpPr/>
          <p:nvPr/>
        </p:nvSpPr>
        <p:spPr>
          <a:xfrm>
            <a:off x="6502295" y="3445841"/>
            <a:ext cx="2210165" cy="21602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圆角矩形 55"/>
          <p:cNvSpPr/>
          <p:nvPr/>
        </p:nvSpPr>
        <p:spPr>
          <a:xfrm>
            <a:off x="6502295" y="3697869"/>
            <a:ext cx="1218673" cy="1705488"/>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Receiver Module</a:t>
            </a:r>
            <a:endParaRPr lang="en-US" sz="2000" dirty="0">
              <a:solidFill>
                <a:schemeClr val="tx1"/>
              </a:solidFill>
            </a:endParaRPr>
          </a:p>
        </p:txBody>
      </p:sp>
      <p:cxnSp>
        <p:nvCxnSpPr>
          <p:cNvPr id="9" name="直接连接符 8"/>
          <p:cNvCxnSpPr/>
          <p:nvPr/>
        </p:nvCxnSpPr>
        <p:spPr>
          <a:xfrm>
            <a:off x="749848" y="2852936"/>
            <a:ext cx="0" cy="141352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934" y="4253898"/>
            <a:ext cx="3625673" cy="400110"/>
          </a:xfrm>
          <a:prstGeom prst="rect">
            <a:avLst/>
          </a:prstGeom>
          <a:noFill/>
        </p:spPr>
        <p:txBody>
          <a:bodyPr wrap="none" rtlCol="0">
            <a:spAutoFit/>
          </a:bodyPr>
          <a:lstStyle/>
          <a:p>
            <a:r>
              <a:rPr lang="en-US" sz="2000" dirty="0" smtClean="0"/>
              <a:t>Threshold to identify short flows </a:t>
            </a:r>
            <a:endParaRPr lang="en-US" sz="2000" dirty="0"/>
          </a:p>
        </p:txBody>
      </p:sp>
    </p:spTree>
    <p:extLst>
      <p:ext uri="{BB962C8B-B14F-4D97-AF65-F5344CB8AC3E}">
        <p14:creationId xmlns:p14="http://schemas.microsoft.com/office/powerpoint/2010/main" val="174940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0 0 L 0.25 0 E" pathEditMode="relative" ptsTypes="">
                                      <p:cBhvr>
                                        <p:cTn id="6" dur="2000" fill="hold"/>
                                        <p:tgtEl>
                                          <p:spTgt spid="31"/>
                                        </p:tgtEl>
                                        <p:attrNameLst>
                                          <p:attrName>ppt_x</p:attrName>
                                          <p:attrName>ppt_y</p:attrName>
                                        </p:attrNameLst>
                                      </p:cBhvr>
                                    </p:animMotion>
                                  </p:childTnLst>
                                  <p:subTnLst>
                                    <p:set>
                                      <p:cBhvr override="childStyle">
                                        <p:cTn dur="1" fill="hold" display="0" masterRel="sameClick" afterEffect="1">
                                          <p:stCondLst>
                                            <p:cond evt="end" delay="0">
                                              <p:tn val="5"/>
                                            </p:cond>
                                          </p:stCondLst>
                                        </p:cTn>
                                        <p:tgtEl>
                                          <p:spTgt spid="31"/>
                                        </p:tgtEl>
                                        <p:attrNameLst>
                                          <p:attrName>style.visibility</p:attrName>
                                        </p:attrNameLst>
                                      </p:cBhvr>
                                      <p:to>
                                        <p:strVal val="hidden"/>
                                      </p:to>
                                    </p:set>
                                  </p:subTnLst>
                                </p:cTn>
                              </p:par>
                              <p:par>
                                <p:cTn id="7" presetID="63" presetClass="path" presetSubtype="0" accel="50000" decel="50000" fill="hold" nodeType="withEffect">
                                  <p:stCondLst>
                                    <p:cond delay="0"/>
                                  </p:stCondLst>
                                  <p:childTnLst>
                                    <p:animMotion origin="layout" path="M 0.04427 -4.34783E-7 L 0.29427 -4.34783E-7 " pathEditMode="relative" rAng="0" ptsTypes="AA">
                                      <p:cBhvr>
                                        <p:cTn id="8" dur="2000" fill="hold"/>
                                        <p:tgtEl>
                                          <p:spTgt spid="2"/>
                                        </p:tgtEl>
                                        <p:attrNameLst>
                                          <p:attrName>ppt_x</p:attrName>
                                          <p:attrName>ppt_y</p:attrName>
                                        </p:attrNameLst>
                                      </p:cBhvr>
                                      <p:rCtr x="12500" y="0"/>
                                    </p:animMotion>
                                  </p:childTnLst>
                                  <p:subTnLst>
                                    <p:set>
                                      <p:cBhvr override="childStyle">
                                        <p:cTn dur="1" fill="hold" display="0" masterRel="sameClick" afterEffect="1">
                                          <p:stCondLst>
                                            <p:cond evt="end" delay="0">
                                              <p:tn val="7"/>
                                            </p:cond>
                                          </p:stCondLst>
                                        </p:cTn>
                                        <p:tgtEl>
                                          <p:spTgt spid="2"/>
                                        </p:tgtEl>
                                        <p:attrNameLst>
                                          <p:attrName>style.visibility</p:attrName>
                                        </p:attrNameLst>
                                      </p:cBhvr>
                                      <p:to>
                                        <p:strVal val="hidden"/>
                                      </p:to>
                                    </p:set>
                                  </p:sub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childTnLst>
                                </p:cTn>
                              </p:par>
                            </p:childTnLst>
                          </p:cTn>
                        </p:par>
                        <p:par>
                          <p:cTn id="12" fill="hold">
                            <p:stCondLst>
                              <p:cond delay="2000"/>
                            </p:stCondLst>
                            <p:childTnLst>
                              <p:par>
                                <p:cTn id="13" presetID="1"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内容占位符 6"/>
          <p:cNvSpPr>
            <a:spLocks noGrp="1"/>
          </p:cNvSpPr>
          <p:nvPr>
            <p:ph idx="1"/>
          </p:nvPr>
        </p:nvSpPr>
        <p:spPr>
          <a:xfrm>
            <a:off x="382588" y="1412776"/>
            <a:ext cx="8378825" cy="4525963"/>
          </a:xfrm>
        </p:spPr>
        <p:txBody>
          <a:bodyPr/>
          <a:lstStyle/>
          <a:p>
            <a:r>
              <a:rPr lang="en-US" altLang="zh-CN" dirty="0" smtClean="0"/>
              <a:t>In </a:t>
            </a:r>
            <a:r>
              <a:rPr lang="en-US" altLang="zh-CN" dirty="0"/>
              <a:t>the </a:t>
            </a:r>
            <a:r>
              <a:rPr lang="en-US" altLang="zh-CN" dirty="0" smtClean="0"/>
              <a:t>network, packets of short flows will enter high priority queue and experience little queueing delay (</a:t>
            </a:r>
            <a:r>
              <a:rPr lang="en-US" altLang="zh-CN" b="1" dirty="0" smtClean="0"/>
              <a:t>thus achieve low latency</a:t>
            </a:r>
            <a:r>
              <a:rPr lang="en-US" altLang="zh-CN" dirty="0" smtClean="0"/>
              <a:t>).</a:t>
            </a:r>
            <a:endParaRPr lang="en-US" altLang="zh-CN" dirty="0"/>
          </a:p>
          <a:p>
            <a:pPr lvl="1"/>
            <a:endParaRPr lang="en-US" altLang="zh-CN" dirty="0"/>
          </a:p>
        </p:txBody>
      </p:sp>
      <p:cxnSp>
        <p:nvCxnSpPr>
          <p:cNvPr id="92" name="直接连接符 91"/>
          <p:cNvCxnSpPr/>
          <p:nvPr/>
        </p:nvCxnSpPr>
        <p:spPr>
          <a:xfrm>
            <a:off x="6156176" y="4510728"/>
            <a:ext cx="96871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2499977" y="5231774"/>
            <a:ext cx="156796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2614030" y="3371656"/>
            <a:ext cx="145391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23"/>
          <p:cNvSpPr>
            <a:spLocks noChangeArrowheads="1"/>
          </p:cNvSpPr>
          <p:nvPr/>
        </p:nvSpPr>
        <p:spPr bwMode="auto">
          <a:xfrm>
            <a:off x="3923927" y="3085801"/>
            <a:ext cx="2339045" cy="2736304"/>
          </a:xfrm>
          <a:prstGeom prst="rect">
            <a:avLst/>
          </a:prstGeom>
          <a:solidFill>
            <a:schemeClr val="bg1"/>
          </a:solidFill>
          <a:ln w="28575">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t>23</a:t>
            </a:fld>
            <a:endParaRPr lang="zh-CN" altLang="en-US"/>
          </a:p>
        </p:txBody>
      </p:sp>
      <p:sp>
        <p:nvSpPr>
          <p:cNvPr id="71" name="Freeform 152"/>
          <p:cNvSpPr>
            <a:spLocks/>
          </p:cNvSpPr>
          <p:nvPr/>
        </p:nvSpPr>
        <p:spPr bwMode="auto">
          <a:xfrm>
            <a:off x="4210745" y="4510728"/>
            <a:ext cx="1800200" cy="489114"/>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a:ln w="28575">
            <a:solidFill>
              <a:schemeClr val="tx1"/>
            </a:solidFill>
            <a:round/>
            <a:headEnd/>
            <a:tailEnd/>
          </a:ln>
        </p:spPr>
        <p:txBody>
          <a:bodyPr/>
          <a:lstStyle/>
          <a:p>
            <a:r>
              <a:rPr lang="en-US" sz="2400" dirty="0" smtClean="0"/>
              <a:t> low priority</a:t>
            </a:r>
            <a:endParaRPr lang="en-US" sz="2400" dirty="0"/>
          </a:p>
        </p:txBody>
      </p:sp>
      <p:sp>
        <p:nvSpPr>
          <p:cNvPr id="74" name="Freeform 152"/>
          <p:cNvSpPr>
            <a:spLocks/>
          </p:cNvSpPr>
          <p:nvPr/>
        </p:nvSpPr>
        <p:spPr bwMode="auto">
          <a:xfrm>
            <a:off x="4210745" y="4021905"/>
            <a:ext cx="1800200" cy="489114"/>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a:ln w="28575">
            <a:solidFill>
              <a:schemeClr val="tx1"/>
            </a:solidFill>
            <a:round/>
            <a:headEnd/>
            <a:tailEnd/>
          </a:ln>
        </p:spPr>
        <p:txBody>
          <a:bodyPr/>
          <a:lstStyle/>
          <a:p>
            <a:r>
              <a:rPr lang="en-US" sz="2400" dirty="0" smtClean="0"/>
              <a:t>high priority</a:t>
            </a:r>
            <a:endParaRPr lang="en-US" sz="2400" dirty="0"/>
          </a:p>
        </p:txBody>
      </p:sp>
      <p:sp>
        <p:nvSpPr>
          <p:cNvPr id="11" name="圆角矩形 10"/>
          <p:cNvSpPr/>
          <p:nvPr/>
        </p:nvSpPr>
        <p:spPr>
          <a:xfrm>
            <a:off x="970176" y="3086199"/>
            <a:ext cx="2087017" cy="1180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圆角矩形 11"/>
          <p:cNvSpPr/>
          <p:nvPr/>
        </p:nvSpPr>
        <p:spPr>
          <a:xfrm>
            <a:off x="1218619" y="3352493"/>
            <a:ext cx="718865"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VM1</a:t>
            </a:r>
            <a:endParaRPr lang="en-US" dirty="0"/>
          </a:p>
        </p:txBody>
      </p:sp>
      <p:sp>
        <p:nvSpPr>
          <p:cNvPr id="81" name="圆角矩形 80"/>
          <p:cNvSpPr/>
          <p:nvPr/>
        </p:nvSpPr>
        <p:spPr>
          <a:xfrm>
            <a:off x="1937484" y="3355640"/>
            <a:ext cx="1119709" cy="64807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Sender Module</a:t>
            </a:r>
            <a:endParaRPr lang="en-US" sz="2000" dirty="0">
              <a:solidFill>
                <a:schemeClr val="tx1"/>
              </a:solidFill>
            </a:endParaRPr>
          </a:p>
        </p:txBody>
      </p:sp>
      <p:sp>
        <p:nvSpPr>
          <p:cNvPr id="84" name="圆角矩形 83"/>
          <p:cNvSpPr/>
          <p:nvPr/>
        </p:nvSpPr>
        <p:spPr>
          <a:xfrm>
            <a:off x="972815" y="4641444"/>
            <a:ext cx="2087017" cy="1180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圆角矩形 84"/>
          <p:cNvSpPr/>
          <p:nvPr/>
        </p:nvSpPr>
        <p:spPr>
          <a:xfrm>
            <a:off x="1221258" y="4907738"/>
            <a:ext cx="718865" cy="64807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VM3</a:t>
            </a:r>
            <a:endParaRPr lang="en-US" dirty="0"/>
          </a:p>
        </p:txBody>
      </p:sp>
      <p:sp>
        <p:nvSpPr>
          <p:cNvPr id="86" name="圆角矩形 85"/>
          <p:cNvSpPr/>
          <p:nvPr/>
        </p:nvSpPr>
        <p:spPr>
          <a:xfrm>
            <a:off x="1940123" y="4910885"/>
            <a:ext cx="1119709" cy="64807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Sender Module</a:t>
            </a:r>
            <a:endParaRPr lang="en-US" sz="2000" dirty="0">
              <a:solidFill>
                <a:schemeClr val="tx1"/>
              </a:solidFill>
            </a:endParaRPr>
          </a:p>
        </p:txBody>
      </p:sp>
      <p:sp>
        <p:nvSpPr>
          <p:cNvPr id="88" name="圆角矩形 87"/>
          <p:cNvSpPr/>
          <p:nvPr/>
        </p:nvSpPr>
        <p:spPr>
          <a:xfrm>
            <a:off x="7720967" y="3697869"/>
            <a:ext cx="718865"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VM2</a:t>
            </a:r>
            <a:endParaRPr lang="en-US" dirty="0"/>
          </a:p>
        </p:txBody>
      </p:sp>
      <p:sp>
        <p:nvSpPr>
          <p:cNvPr id="89" name="圆角矩形 88"/>
          <p:cNvSpPr/>
          <p:nvPr/>
        </p:nvSpPr>
        <p:spPr>
          <a:xfrm>
            <a:off x="7720967" y="4755285"/>
            <a:ext cx="718865" cy="64807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VM4</a:t>
            </a:r>
            <a:endParaRPr lang="en-US" dirty="0"/>
          </a:p>
        </p:txBody>
      </p:sp>
      <p:sp>
        <p:nvSpPr>
          <p:cNvPr id="93" name="TextBox 92"/>
          <p:cNvSpPr txBox="1"/>
          <p:nvPr/>
        </p:nvSpPr>
        <p:spPr>
          <a:xfrm>
            <a:off x="4410397" y="5930116"/>
            <a:ext cx="1400896" cy="523220"/>
          </a:xfrm>
          <a:prstGeom prst="rect">
            <a:avLst/>
          </a:prstGeom>
          <a:noFill/>
        </p:spPr>
        <p:txBody>
          <a:bodyPr wrap="none" rtlCol="0">
            <a:spAutoFit/>
          </a:bodyPr>
          <a:lstStyle/>
          <a:p>
            <a:r>
              <a:rPr lang="en-US" sz="2800" dirty="0"/>
              <a:t>n</a:t>
            </a:r>
            <a:r>
              <a:rPr lang="en-US" sz="2800" dirty="0" smtClean="0"/>
              <a:t>etwork</a:t>
            </a:r>
            <a:endParaRPr lang="en-US" sz="2800" dirty="0"/>
          </a:p>
        </p:txBody>
      </p:sp>
      <p:sp>
        <p:nvSpPr>
          <p:cNvPr id="94" name="TextBox 93"/>
          <p:cNvSpPr txBox="1"/>
          <p:nvPr/>
        </p:nvSpPr>
        <p:spPr>
          <a:xfrm>
            <a:off x="6939090" y="5930116"/>
            <a:ext cx="1628138" cy="523220"/>
          </a:xfrm>
          <a:prstGeom prst="rect">
            <a:avLst/>
          </a:prstGeom>
          <a:noFill/>
        </p:spPr>
        <p:txBody>
          <a:bodyPr wrap="none" rtlCol="0">
            <a:spAutoFit/>
          </a:bodyPr>
          <a:lstStyle/>
          <a:p>
            <a:r>
              <a:rPr lang="en-US" sz="2800" dirty="0" smtClean="0"/>
              <a:t>end-hosts</a:t>
            </a:r>
            <a:endParaRPr lang="en-US" sz="2800" dirty="0"/>
          </a:p>
        </p:txBody>
      </p:sp>
      <p:sp>
        <p:nvSpPr>
          <p:cNvPr id="40" name="Rectangle 25"/>
          <p:cNvSpPr/>
          <p:nvPr/>
        </p:nvSpPr>
        <p:spPr>
          <a:xfrm>
            <a:off x="3270191" y="3695692"/>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solidFill>
                  <a:schemeClr val="tx1"/>
                </a:solidFill>
              </a:rPr>
              <a:t>2</a:t>
            </a:r>
            <a:endParaRPr lang="en-US" sz="2400" dirty="0">
              <a:solidFill>
                <a:schemeClr val="tx1"/>
              </a:solidFill>
            </a:endParaRPr>
          </a:p>
        </p:txBody>
      </p:sp>
      <p:sp>
        <p:nvSpPr>
          <p:cNvPr id="45" name="标题 1"/>
          <p:cNvSpPr>
            <a:spLocks noGrp="1"/>
          </p:cNvSpPr>
          <p:nvPr>
            <p:ph type="title"/>
          </p:nvPr>
        </p:nvSpPr>
        <p:spPr>
          <a:xfrm>
            <a:off x="457200" y="274638"/>
            <a:ext cx="8229600" cy="1143000"/>
          </a:xfrm>
          <a:ln>
            <a:solidFill>
              <a:schemeClr val="bg1"/>
            </a:solidFill>
          </a:ln>
        </p:spPr>
        <p:txBody>
          <a:bodyPr/>
          <a:lstStyle/>
          <a:p>
            <a:r>
              <a:rPr lang="en-US" altLang="zh-CN" dirty="0" smtClean="0">
                <a:solidFill>
                  <a:srgbClr val="0000CC"/>
                </a:solidFill>
              </a:rPr>
              <a:t>Simple Example Illustrating Trinity</a:t>
            </a:r>
            <a:endParaRPr lang="zh-CN" altLang="en-US" dirty="0">
              <a:solidFill>
                <a:srgbClr val="0000CC"/>
              </a:solidFill>
            </a:endParaRPr>
          </a:p>
        </p:txBody>
      </p:sp>
      <p:sp>
        <p:nvSpPr>
          <p:cNvPr id="46" name="TextBox 45"/>
          <p:cNvSpPr txBox="1"/>
          <p:nvPr/>
        </p:nvSpPr>
        <p:spPr>
          <a:xfrm>
            <a:off x="1429055" y="5930116"/>
            <a:ext cx="1628138" cy="523220"/>
          </a:xfrm>
          <a:prstGeom prst="rect">
            <a:avLst/>
          </a:prstGeom>
          <a:noFill/>
        </p:spPr>
        <p:txBody>
          <a:bodyPr wrap="none" rtlCol="0">
            <a:spAutoFit/>
          </a:bodyPr>
          <a:lstStyle/>
          <a:p>
            <a:r>
              <a:rPr lang="en-US" sz="2800" dirty="0" smtClean="0"/>
              <a:t>end-hosts</a:t>
            </a:r>
            <a:endParaRPr lang="en-US" sz="2800" dirty="0"/>
          </a:p>
        </p:txBody>
      </p:sp>
      <p:grpSp>
        <p:nvGrpSpPr>
          <p:cNvPr id="9" name="组合 8"/>
          <p:cNvGrpSpPr/>
          <p:nvPr/>
        </p:nvGrpSpPr>
        <p:grpSpPr>
          <a:xfrm>
            <a:off x="3430815" y="3148119"/>
            <a:ext cx="432169" cy="434504"/>
            <a:chOff x="3430815" y="3148119"/>
            <a:chExt cx="432169" cy="434504"/>
          </a:xfrm>
        </p:grpSpPr>
        <p:sp>
          <p:nvSpPr>
            <p:cNvPr id="50" name="Rectangle 25"/>
            <p:cNvSpPr/>
            <p:nvPr/>
          </p:nvSpPr>
          <p:spPr>
            <a:xfrm>
              <a:off x="3644192" y="3148119"/>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solidFill>
                    <a:schemeClr val="tx1"/>
                  </a:solidFill>
                </a:rPr>
                <a:t>1</a:t>
              </a:r>
              <a:endParaRPr lang="en-US" sz="2400" dirty="0">
                <a:solidFill>
                  <a:schemeClr val="tx1"/>
                </a:solidFill>
              </a:endParaRPr>
            </a:p>
          </p:txBody>
        </p:sp>
        <p:sp>
          <p:nvSpPr>
            <p:cNvPr id="51" name="Rectangle 25"/>
            <p:cNvSpPr/>
            <p:nvPr/>
          </p:nvSpPr>
          <p:spPr>
            <a:xfrm>
              <a:off x="3430815" y="3151264"/>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solidFill>
                    <a:schemeClr val="tx1"/>
                  </a:solidFill>
                </a:rPr>
                <a:t>1</a:t>
              </a:r>
              <a:endParaRPr lang="en-US" sz="2400" dirty="0">
                <a:solidFill>
                  <a:schemeClr val="tx1"/>
                </a:solidFill>
              </a:endParaRPr>
            </a:p>
          </p:txBody>
        </p:sp>
      </p:grpSp>
      <p:grpSp>
        <p:nvGrpSpPr>
          <p:cNvPr id="8" name="组合 7"/>
          <p:cNvGrpSpPr/>
          <p:nvPr/>
        </p:nvGrpSpPr>
        <p:grpSpPr>
          <a:xfrm>
            <a:off x="2774439" y="3151264"/>
            <a:ext cx="656376" cy="431360"/>
            <a:chOff x="2774439" y="3151264"/>
            <a:chExt cx="656376" cy="431360"/>
          </a:xfrm>
        </p:grpSpPr>
        <p:sp>
          <p:nvSpPr>
            <p:cNvPr id="52" name="Rectangle 25"/>
            <p:cNvSpPr/>
            <p:nvPr/>
          </p:nvSpPr>
          <p:spPr>
            <a:xfrm>
              <a:off x="3212023" y="3151264"/>
              <a:ext cx="218792" cy="431359"/>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solidFill>
                    <a:schemeClr val="tx1"/>
                  </a:solidFill>
                </a:rPr>
                <a:t>1</a:t>
              </a:r>
              <a:endParaRPr lang="en-US" sz="2400" dirty="0">
                <a:solidFill>
                  <a:schemeClr val="tx1"/>
                </a:solidFill>
              </a:endParaRPr>
            </a:p>
          </p:txBody>
        </p:sp>
        <p:sp>
          <p:nvSpPr>
            <p:cNvPr id="53" name="Rectangle 25"/>
            <p:cNvSpPr/>
            <p:nvPr/>
          </p:nvSpPr>
          <p:spPr>
            <a:xfrm>
              <a:off x="2993231" y="3151265"/>
              <a:ext cx="218792" cy="431359"/>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solidFill>
                    <a:schemeClr val="tx1"/>
                  </a:solidFill>
                </a:rPr>
                <a:t>1</a:t>
              </a:r>
              <a:endParaRPr lang="en-US" sz="2400" dirty="0">
                <a:solidFill>
                  <a:schemeClr val="tx1"/>
                </a:solidFill>
              </a:endParaRPr>
            </a:p>
          </p:txBody>
        </p:sp>
        <p:sp>
          <p:nvSpPr>
            <p:cNvPr id="54" name="Rectangle 25"/>
            <p:cNvSpPr/>
            <p:nvPr/>
          </p:nvSpPr>
          <p:spPr>
            <a:xfrm>
              <a:off x="2774439" y="3151265"/>
              <a:ext cx="218792" cy="431359"/>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solidFill>
                    <a:schemeClr val="tx1"/>
                  </a:solidFill>
                </a:rPr>
                <a:t>1</a:t>
              </a:r>
              <a:endParaRPr lang="en-US" sz="2400" dirty="0">
                <a:solidFill>
                  <a:schemeClr val="tx1"/>
                </a:solidFill>
              </a:endParaRPr>
            </a:p>
          </p:txBody>
        </p:sp>
      </p:grpSp>
      <p:sp>
        <p:nvSpPr>
          <p:cNvPr id="55" name="圆角矩形 54"/>
          <p:cNvSpPr/>
          <p:nvPr/>
        </p:nvSpPr>
        <p:spPr>
          <a:xfrm>
            <a:off x="6502295" y="3445841"/>
            <a:ext cx="2210165" cy="21602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圆角矩形 55"/>
          <p:cNvSpPr/>
          <p:nvPr/>
        </p:nvSpPr>
        <p:spPr>
          <a:xfrm>
            <a:off x="6502295" y="3697869"/>
            <a:ext cx="1218673" cy="1705488"/>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Receiver Module</a:t>
            </a:r>
            <a:endParaRPr lang="en-US" sz="2000" dirty="0">
              <a:solidFill>
                <a:schemeClr val="tx1"/>
              </a:solidFill>
            </a:endParaRPr>
          </a:p>
        </p:txBody>
      </p:sp>
      <p:sp>
        <p:nvSpPr>
          <p:cNvPr id="47" name="Rectangle 25"/>
          <p:cNvSpPr/>
          <p:nvPr/>
        </p:nvSpPr>
        <p:spPr>
          <a:xfrm>
            <a:off x="5361320" y="4063279"/>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solidFill>
                  <a:schemeClr val="tx1"/>
                </a:solidFill>
              </a:rPr>
              <a:t>2</a:t>
            </a:r>
            <a:endParaRPr lang="en-US" sz="2400" dirty="0">
              <a:solidFill>
                <a:schemeClr val="tx1"/>
              </a:solidFill>
            </a:endParaRPr>
          </a:p>
        </p:txBody>
      </p:sp>
      <p:grpSp>
        <p:nvGrpSpPr>
          <p:cNvPr id="58" name="组合 57"/>
          <p:cNvGrpSpPr/>
          <p:nvPr/>
        </p:nvGrpSpPr>
        <p:grpSpPr>
          <a:xfrm>
            <a:off x="5577404" y="4063279"/>
            <a:ext cx="432169" cy="434504"/>
            <a:chOff x="3430815" y="3148119"/>
            <a:chExt cx="432169" cy="434504"/>
          </a:xfrm>
        </p:grpSpPr>
        <p:sp>
          <p:nvSpPr>
            <p:cNvPr id="59" name="Rectangle 25"/>
            <p:cNvSpPr/>
            <p:nvPr/>
          </p:nvSpPr>
          <p:spPr>
            <a:xfrm>
              <a:off x="3644192" y="3148119"/>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solidFill>
                    <a:schemeClr val="tx1"/>
                  </a:solidFill>
                </a:rPr>
                <a:t>1</a:t>
              </a:r>
              <a:endParaRPr lang="en-US" sz="2400" dirty="0">
                <a:solidFill>
                  <a:schemeClr val="tx1"/>
                </a:solidFill>
              </a:endParaRPr>
            </a:p>
          </p:txBody>
        </p:sp>
        <p:sp>
          <p:nvSpPr>
            <p:cNvPr id="60" name="Rectangle 25"/>
            <p:cNvSpPr/>
            <p:nvPr/>
          </p:nvSpPr>
          <p:spPr>
            <a:xfrm>
              <a:off x="3430815" y="3151264"/>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solidFill>
                    <a:schemeClr val="tx1"/>
                  </a:solidFill>
                </a:rPr>
                <a:t>1</a:t>
              </a:r>
              <a:endParaRPr lang="en-US" sz="2400" dirty="0">
                <a:solidFill>
                  <a:schemeClr val="tx1"/>
                </a:solidFill>
              </a:endParaRPr>
            </a:p>
          </p:txBody>
        </p:sp>
      </p:grpSp>
      <p:grpSp>
        <p:nvGrpSpPr>
          <p:cNvPr id="61" name="组合 60"/>
          <p:cNvGrpSpPr/>
          <p:nvPr/>
        </p:nvGrpSpPr>
        <p:grpSpPr>
          <a:xfrm>
            <a:off x="5353197" y="4550613"/>
            <a:ext cx="656376" cy="431360"/>
            <a:chOff x="2774439" y="3151264"/>
            <a:chExt cx="656376" cy="431360"/>
          </a:xfrm>
        </p:grpSpPr>
        <p:sp>
          <p:nvSpPr>
            <p:cNvPr id="62" name="Rectangle 25"/>
            <p:cNvSpPr/>
            <p:nvPr/>
          </p:nvSpPr>
          <p:spPr>
            <a:xfrm>
              <a:off x="3212023" y="3151264"/>
              <a:ext cx="218792" cy="431359"/>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solidFill>
                    <a:schemeClr val="tx1"/>
                  </a:solidFill>
                </a:rPr>
                <a:t>1</a:t>
              </a:r>
              <a:endParaRPr lang="en-US" sz="2400" dirty="0">
                <a:solidFill>
                  <a:schemeClr val="tx1"/>
                </a:solidFill>
              </a:endParaRPr>
            </a:p>
          </p:txBody>
        </p:sp>
        <p:sp>
          <p:nvSpPr>
            <p:cNvPr id="63" name="Rectangle 25"/>
            <p:cNvSpPr/>
            <p:nvPr/>
          </p:nvSpPr>
          <p:spPr>
            <a:xfrm>
              <a:off x="2993231" y="3151265"/>
              <a:ext cx="218792" cy="431359"/>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solidFill>
                    <a:schemeClr val="tx1"/>
                  </a:solidFill>
                </a:rPr>
                <a:t>1</a:t>
              </a:r>
              <a:endParaRPr lang="en-US" sz="2400" dirty="0">
                <a:solidFill>
                  <a:schemeClr val="tx1"/>
                </a:solidFill>
              </a:endParaRPr>
            </a:p>
          </p:txBody>
        </p:sp>
        <p:sp>
          <p:nvSpPr>
            <p:cNvPr id="64" name="Rectangle 25"/>
            <p:cNvSpPr/>
            <p:nvPr/>
          </p:nvSpPr>
          <p:spPr>
            <a:xfrm>
              <a:off x="2774439" y="3151265"/>
              <a:ext cx="218792" cy="431359"/>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solidFill>
                    <a:schemeClr val="tx1"/>
                  </a:solidFill>
                </a:rPr>
                <a:t>1</a:t>
              </a:r>
              <a:endParaRPr lang="en-US" sz="2400" dirty="0">
                <a:solidFill>
                  <a:schemeClr val="tx1"/>
                </a:solidFill>
              </a:endParaRPr>
            </a:p>
          </p:txBody>
        </p:sp>
      </p:grpSp>
    </p:spTree>
    <p:extLst>
      <p:ext uri="{BB962C8B-B14F-4D97-AF65-F5344CB8AC3E}">
        <p14:creationId xmlns:p14="http://schemas.microsoft.com/office/powerpoint/2010/main" val="290777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017 3.22849E-6 C -0.00225 0.03376 -0.00538 0.08233 -0.00399 0.10985 C -0.00347 0.11933 0.00209 0.12627 0.00487 0.13506 C 0.11025 0.12789 0.03369 0.13228 0.23507 0.13228 " pathEditMode="relative" rAng="0" ptsTypes="fffA">
                                      <p:cBhvr>
                                        <p:cTn id="6" dur="2000" fill="hold"/>
                                        <p:tgtEl>
                                          <p:spTgt spid="9"/>
                                        </p:tgtEl>
                                        <p:attrNameLst>
                                          <p:attrName>ppt_x</p:attrName>
                                          <p:attrName>ppt_y</p:attrName>
                                        </p:attrNameLst>
                                      </p:cBhvr>
                                      <p:rCtr x="11493" y="6753"/>
                                    </p:animMotion>
                                  </p:childTnLst>
                                  <p:subTnLst>
                                    <p:set>
                                      <p:cBhvr override="childStyle">
                                        <p:cTn dur="1" fill="hold" display="0" masterRel="sameClick" afterEffect="1">
                                          <p:stCondLst>
                                            <p:cond evt="end" delay="0">
                                              <p:tn val="5"/>
                                            </p:cond>
                                          </p:stCondLst>
                                        </p:cTn>
                                        <p:tgtEl>
                                          <p:spTgt spid="9"/>
                                        </p:tgtEl>
                                        <p:attrNameLst>
                                          <p:attrName>style.visibility</p:attrName>
                                        </p:attrNameLst>
                                      </p:cBhvr>
                                      <p:to>
                                        <p:strVal val="hidden"/>
                                      </p:to>
                                    </p:set>
                                  </p:subTnLst>
                                </p:cTn>
                              </p:par>
                              <p:par>
                                <p:cTn id="7" presetID="0" presetClass="path" presetSubtype="0" accel="50000" decel="50000" fill="hold" grpId="0" nodeType="withEffect">
                                  <p:stCondLst>
                                    <p:cond delay="0"/>
                                  </p:stCondLst>
                                  <p:childTnLst>
                                    <p:animMotion origin="layout" path="M 1.94444E-6 0.02405 C 0.00677 0.07655 -0.00382 0.05666 0.04462 0.05528 C 0.10729 0.05366 0.16979 0.05134 0.23264 0.05134 " pathEditMode="relative" rAng="0" ptsTypes="ffA">
                                      <p:cBhvr>
                                        <p:cTn id="8" dur="2000" fill="hold"/>
                                        <p:tgtEl>
                                          <p:spTgt spid="40"/>
                                        </p:tgtEl>
                                        <p:attrNameLst>
                                          <p:attrName>ppt_x</p:attrName>
                                          <p:attrName>ppt_y</p:attrName>
                                        </p:attrNameLst>
                                      </p:cBhvr>
                                      <p:rCtr x="11441" y="2613"/>
                                    </p:animMotion>
                                  </p:childTnLst>
                                  <p:subTnLst>
                                    <p:set>
                                      <p:cBhvr override="childStyle">
                                        <p:cTn dur="1" fill="hold" display="0" masterRel="sameClick" afterEffect="1">
                                          <p:stCondLst>
                                            <p:cond evt="end" delay="0">
                                              <p:tn val="7"/>
                                            </p:cond>
                                          </p:stCondLst>
                                        </p:cTn>
                                        <p:tgtEl>
                                          <p:spTgt spid="40"/>
                                        </p:tgtEl>
                                        <p:attrNameLst>
                                          <p:attrName>style.visibility</p:attrName>
                                        </p:attrNameLst>
                                      </p:cBhvr>
                                      <p:to>
                                        <p:strVal val="hidden"/>
                                      </p:to>
                                    </p:set>
                                  </p:subTnLst>
                                </p:cTn>
                              </p:par>
                            </p:childTnLst>
                          </p:cTn>
                        </p:par>
                        <p:par>
                          <p:cTn id="9" fill="hold">
                            <p:stCondLst>
                              <p:cond delay="2000"/>
                            </p:stCondLst>
                            <p:childTnLst>
                              <p:par>
                                <p:cTn id="10" presetID="1" presetClass="entr" presetSubtype="0" fill="hold" nodeType="afterEffect">
                                  <p:stCondLst>
                                    <p:cond delay="0"/>
                                  </p:stCondLst>
                                  <p:childTnLst>
                                    <p:set>
                                      <p:cBhvr>
                                        <p:cTn id="11" dur="1" fill="hold">
                                          <p:stCondLst>
                                            <p:cond delay="0"/>
                                          </p:stCondLst>
                                        </p:cTn>
                                        <p:tgtEl>
                                          <p:spTgt spid="58"/>
                                        </p:tgtEl>
                                        <p:attrNameLst>
                                          <p:attrName>style.visibility</p:attrName>
                                        </p:attrNameLst>
                                      </p:cBhvr>
                                      <p:to>
                                        <p:strVal val="visible"/>
                                      </p:to>
                                    </p:se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par>
                          <p:cTn id="15" fill="hold">
                            <p:stCondLst>
                              <p:cond delay="2000"/>
                            </p:stCondLst>
                            <p:childTnLst>
                              <p:par>
                                <p:cTn id="16" presetID="0" presetClass="path" presetSubtype="0" accel="50000" decel="50000" fill="hold" nodeType="afterEffect">
                                  <p:stCondLst>
                                    <p:cond delay="0"/>
                                  </p:stCondLst>
                                  <p:childTnLst>
                                    <p:animMotion origin="layout" path="M 0.00104 0.04394 C -0.00035 0.06522 0.00034 0.08649 -0.00556 0.10638 C -0.00591 0.12373 -0.00625 0.14084 -0.00677 0.15818 C -0.0073 0.1746 -0.01233 0.1975 -0.00035 0.20837 C 0.12309 0.20421 0.0309 0.20675 0.27639 0.20675 " pathEditMode="relative" ptsTypes="ffffA">
                                      <p:cBhvr>
                                        <p:cTn id="17" dur="2000" fill="hold"/>
                                        <p:tgtEl>
                                          <p:spTgt spid="8"/>
                                        </p:tgtEl>
                                        <p:attrNameLst>
                                          <p:attrName>ppt_x</p:attrName>
                                          <p:attrName>ppt_y</p:attrName>
                                        </p:attrNameLst>
                                      </p:cBhvr>
                                    </p:animMotion>
                                  </p:childTnLst>
                                  <p:subTnLst>
                                    <p:set>
                                      <p:cBhvr override="childStyle">
                                        <p:cTn dur="1" fill="hold" display="0" masterRel="sameClick" afterEffect="1">
                                          <p:stCondLst>
                                            <p:cond evt="end" delay="0">
                                              <p:tn val="16"/>
                                            </p:cond>
                                          </p:stCondLst>
                                        </p:cTn>
                                        <p:tgtEl>
                                          <p:spTgt spid="8"/>
                                        </p:tgtEl>
                                        <p:attrNameLst>
                                          <p:attrName>style.visibility</p:attrName>
                                        </p:attrNameLst>
                                      </p:cBhvr>
                                      <p:to>
                                        <p:strVal val="hidden"/>
                                      </p:to>
                                    </p:set>
                                  </p:subTnLst>
                                </p:cTn>
                              </p:par>
                            </p:childTnLst>
                          </p:cTn>
                        </p:par>
                        <p:par>
                          <p:cTn id="18" fill="hold">
                            <p:stCondLst>
                              <p:cond delay="4000"/>
                            </p:stCondLst>
                            <p:childTnLst>
                              <p:par>
                                <p:cTn id="19" presetID="1" presetClass="entr" presetSubtype="0" fill="hold" nodeType="after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nodeType="clickEffect">
                                  <p:stCondLst>
                                    <p:cond delay="0"/>
                                  </p:stCondLst>
                                  <p:childTnLst>
                                    <p:animMotion origin="layout" path="M 0.00034 -0.00093 C 0.01371 0.00023 0.02725 0.00254 0.04062 0.00254 C 0.05781 0.00254 0.05573 0.00532 0.05885 -0.00601 C 0.06319 -0.04094 0.05659 -0.03053 0.06909 -0.04417 C 0.1217 -0.03608 0.17326 -0.03909 0.22639 -0.03909 " pathEditMode="relative" ptsTypes="ffffA">
                                      <p:cBhvr>
                                        <p:cTn id="24" dur="2000" fill="hold"/>
                                        <p:tgtEl>
                                          <p:spTgt spid="58"/>
                                        </p:tgtEl>
                                        <p:attrNameLst>
                                          <p:attrName>ppt_x</p:attrName>
                                          <p:attrName>ppt_y</p:attrName>
                                        </p:attrNameLst>
                                      </p:cBhvr>
                                    </p:animMotion>
                                  </p:childTnLst>
                                  <p:subTnLst>
                                    <p:set>
                                      <p:cBhvr override="childStyle">
                                        <p:cTn dur="1" fill="hold" display="0" masterRel="sameClick" afterEffect="1">
                                          <p:stCondLst>
                                            <p:cond evt="end" delay="0">
                                              <p:tn val="23"/>
                                            </p:cond>
                                          </p:stCondLst>
                                        </p:cTn>
                                        <p:tgtEl>
                                          <p:spTgt spid="58"/>
                                        </p:tgtEl>
                                        <p:attrNameLst>
                                          <p:attrName>style.visibility</p:attrName>
                                        </p:attrNameLst>
                                      </p:cBhvr>
                                      <p:to>
                                        <p:strVal val="hidden"/>
                                      </p:to>
                                    </p:set>
                                  </p:subTnLst>
                                </p:cTn>
                              </p:par>
                              <p:par>
                                <p:cTn id="25" presetID="0" presetClass="path" presetSubtype="0" accel="50000" decel="50000" fill="hold" grpId="1" nodeType="withEffect">
                                  <p:stCondLst>
                                    <p:cond delay="0"/>
                                  </p:stCondLst>
                                  <p:childTnLst>
                                    <p:animMotion origin="layout" path="M 0 0 C 0.02343 0.00115 0.04843 0.0067 0.07152 0 C 0.07187 -0.01157 0.06423 -0.03215 0.07274 -0.0347 C 0.10781 -0.04533 0.14461 -0.03354 0.18055 -0.03308 C 0.19913 -0.03284 0.21788 -0.03308 0.23645 -0.03308 " pathEditMode="relative" ptsTypes="ffffA">
                                      <p:cBhvr>
                                        <p:cTn id="26" dur="2000" fill="hold"/>
                                        <p:tgtEl>
                                          <p:spTgt spid="47"/>
                                        </p:tgtEl>
                                        <p:attrNameLst>
                                          <p:attrName>ppt_x</p:attrName>
                                          <p:attrName>ppt_y</p:attrName>
                                        </p:attrNameLst>
                                      </p:cBhvr>
                                    </p:animMotion>
                                  </p:childTnLst>
                                  <p:subTnLst>
                                    <p:set>
                                      <p:cBhvr override="childStyle">
                                        <p:cTn dur="1" fill="hold" display="0" masterRel="sameClick" afterEffect="1">
                                          <p:stCondLst>
                                            <p:cond evt="end" delay="0">
                                              <p:tn val="25"/>
                                            </p:cond>
                                          </p:stCondLst>
                                        </p:cTn>
                                        <p:tgtEl>
                                          <p:spTgt spid="47"/>
                                        </p:tgtEl>
                                        <p:attrNameLst>
                                          <p:attrName>style.visibility</p:attrName>
                                        </p:attrNameLst>
                                      </p:cBhvr>
                                      <p:to>
                                        <p:strVal val="hidden"/>
                                      </p:to>
                                    </p:set>
                                  </p:subTnLst>
                                </p:cTn>
                              </p:par>
                            </p:childTnLst>
                          </p:cTn>
                        </p:par>
                        <p:par>
                          <p:cTn id="27" fill="hold">
                            <p:stCondLst>
                              <p:cond delay="2000"/>
                            </p:stCondLst>
                            <p:childTnLst>
                              <p:par>
                                <p:cTn id="28" presetID="0" presetClass="path" presetSubtype="0" accel="50000" decel="50000" fill="hold" nodeType="afterEffect">
                                  <p:stCondLst>
                                    <p:cond delay="0"/>
                                  </p:stCondLst>
                                  <p:childTnLst>
                                    <p:animMotion origin="layout" path="M 0.0474 -0.00231 C 0.07691 -0.00115 0.10625 0.00162 0.13577 0.00116 C 0.18056 0.0007 0.179 0.01226 0.17344 -0.0178 C 0.17309 -0.02243 0.1724 -0.02705 0.17223 -0.03168 C 0.16771 -0.13274 0.15278 -0.11309 0.22796 -0.11309 " pathEditMode="relative" ptsTypes="ffffA">
                                      <p:cBhvr>
                                        <p:cTn id="29" dur="2000" fill="hold"/>
                                        <p:tgtEl>
                                          <p:spTgt spid="61"/>
                                        </p:tgtEl>
                                        <p:attrNameLst>
                                          <p:attrName>ppt_x</p:attrName>
                                          <p:attrName>ppt_y</p:attrName>
                                        </p:attrNameLst>
                                      </p:cBhvr>
                                    </p:animMotion>
                                  </p:childTnLst>
                                  <p:subTnLst>
                                    <p:set>
                                      <p:cBhvr override="childStyle">
                                        <p:cTn dur="1" fill="hold" display="0" masterRel="sameClick" afterEffect="1">
                                          <p:stCondLst>
                                            <p:cond evt="end" delay="0">
                                              <p:tn val="28"/>
                                            </p:cond>
                                          </p:stCondLst>
                                        </p:cTn>
                                        <p:tgtEl>
                                          <p:spTgt spid="6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7" grpId="0" animBg="1"/>
      <p:bldP spid="47"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t>24</a:t>
            </a:fld>
            <a:endParaRPr lang="zh-CN" altLang="en-US"/>
          </a:p>
        </p:txBody>
      </p:sp>
      <p:sp>
        <p:nvSpPr>
          <p:cNvPr id="10" name="矩形 9"/>
          <p:cNvSpPr/>
          <p:nvPr/>
        </p:nvSpPr>
        <p:spPr>
          <a:xfrm>
            <a:off x="375742" y="1424965"/>
            <a:ext cx="8392517" cy="5170646"/>
          </a:xfrm>
          <a:prstGeom prst="rect">
            <a:avLst/>
          </a:prstGeom>
        </p:spPr>
        <p:txBody>
          <a:bodyPr wrap="square">
            <a:spAutoFit/>
          </a:bodyPr>
          <a:lstStyle/>
          <a:p>
            <a:r>
              <a:rPr lang="en-US" sz="3000" dirty="0" smtClean="0">
                <a:solidFill>
                  <a:srgbClr val="FF0000"/>
                </a:solidFill>
              </a:rPr>
              <a:t>Issue </a:t>
            </a:r>
            <a:r>
              <a:rPr lang="en-US" sz="3000" dirty="0">
                <a:solidFill>
                  <a:srgbClr val="FF0000"/>
                </a:solidFill>
              </a:rPr>
              <a:t>#1: </a:t>
            </a:r>
            <a:r>
              <a:rPr lang="en-US" sz="3000" dirty="0" smtClean="0"/>
              <a:t>How to do efficient rate control for good work-conservation?</a:t>
            </a:r>
          </a:p>
          <a:p>
            <a:r>
              <a:rPr lang="en-US" sz="3000" dirty="0" smtClean="0">
                <a:solidFill>
                  <a:srgbClr val="00B050"/>
                </a:solidFill>
              </a:rPr>
              <a:t>Solution: </a:t>
            </a:r>
            <a:r>
              <a:rPr lang="en-US" sz="3000" dirty="0"/>
              <a:t>Adopt ECN marking in network to assist rate control</a:t>
            </a:r>
            <a:r>
              <a:rPr lang="en-US" sz="3000" dirty="0" smtClean="0"/>
              <a:t>.</a:t>
            </a:r>
            <a:endParaRPr lang="en-US" sz="3000" dirty="0"/>
          </a:p>
          <a:p>
            <a:r>
              <a:rPr lang="en-US" sz="3000" dirty="0">
                <a:solidFill>
                  <a:srgbClr val="FF0000"/>
                </a:solidFill>
              </a:rPr>
              <a:t>Issue</a:t>
            </a:r>
            <a:r>
              <a:rPr lang="en-US" sz="3000" dirty="0" smtClean="0">
                <a:solidFill>
                  <a:srgbClr val="FF0000"/>
                </a:solidFill>
              </a:rPr>
              <a:t> </a:t>
            </a:r>
            <a:r>
              <a:rPr lang="en-US" sz="3000" dirty="0">
                <a:solidFill>
                  <a:srgbClr val="FF0000"/>
                </a:solidFill>
              </a:rPr>
              <a:t>#2: </a:t>
            </a:r>
            <a:r>
              <a:rPr lang="en-US" sz="3000" dirty="0"/>
              <a:t>how to handle packet trapping problem</a:t>
            </a:r>
            <a:r>
              <a:rPr lang="en-US" sz="3000" dirty="0" smtClean="0"/>
              <a:t>?</a:t>
            </a:r>
          </a:p>
          <a:p>
            <a:r>
              <a:rPr lang="en-US" sz="3000" dirty="0">
                <a:solidFill>
                  <a:srgbClr val="00B050"/>
                </a:solidFill>
              </a:rPr>
              <a:t>Solution: </a:t>
            </a:r>
            <a:r>
              <a:rPr lang="en-US" sz="3000" dirty="0"/>
              <a:t>T</a:t>
            </a:r>
            <a:r>
              <a:rPr lang="en-US" sz="3000" dirty="0" smtClean="0"/>
              <a:t>he receivers detect the possible packet trapping problems and notify the senders.</a:t>
            </a:r>
            <a:endParaRPr lang="en-US" sz="3000" dirty="0"/>
          </a:p>
          <a:p>
            <a:r>
              <a:rPr lang="en-US" sz="3000" dirty="0">
                <a:solidFill>
                  <a:srgbClr val="FF0000"/>
                </a:solidFill>
              </a:rPr>
              <a:t>Issue</a:t>
            </a:r>
            <a:r>
              <a:rPr lang="en-US" sz="3000" dirty="0" smtClean="0">
                <a:solidFill>
                  <a:srgbClr val="FF0000"/>
                </a:solidFill>
              </a:rPr>
              <a:t> </a:t>
            </a:r>
            <a:r>
              <a:rPr lang="en-US" sz="3000" dirty="0">
                <a:solidFill>
                  <a:srgbClr val="FF0000"/>
                </a:solidFill>
              </a:rPr>
              <a:t>#3: </a:t>
            </a:r>
            <a:r>
              <a:rPr lang="en-US" sz="3000" dirty="0"/>
              <a:t>how to handle packet </a:t>
            </a:r>
            <a:r>
              <a:rPr lang="en-US" sz="3000" dirty="0" smtClean="0"/>
              <a:t>re-ordering problem?</a:t>
            </a:r>
          </a:p>
          <a:p>
            <a:r>
              <a:rPr lang="en-US" sz="3000" dirty="0">
                <a:solidFill>
                  <a:srgbClr val="00B050"/>
                </a:solidFill>
              </a:rPr>
              <a:t>Solution: </a:t>
            </a:r>
            <a:r>
              <a:rPr lang="en-US" sz="3000" dirty="0"/>
              <a:t>introduce a </a:t>
            </a:r>
            <a:r>
              <a:rPr lang="en-US" sz="3000" dirty="0" smtClean="0"/>
              <a:t>color transition delay at the </a:t>
            </a:r>
            <a:r>
              <a:rPr lang="en-US" sz="3000" dirty="0"/>
              <a:t>sender </a:t>
            </a:r>
            <a:r>
              <a:rPr lang="en-US" sz="3000" dirty="0" smtClean="0"/>
              <a:t>and </a:t>
            </a:r>
            <a:r>
              <a:rPr lang="en-US" sz="3000" dirty="0"/>
              <a:t>adopt a re-sequencing </a:t>
            </a:r>
            <a:r>
              <a:rPr lang="en-US" sz="3000" dirty="0" smtClean="0"/>
              <a:t>buffer at the receiver.</a:t>
            </a:r>
            <a:endParaRPr lang="en-US" sz="3000" dirty="0">
              <a:solidFill>
                <a:srgbClr val="0000CC"/>
              </a:solidFill>
            </a:endParaRPr>
          </a:p>
        </p:txBody>
      </p:sp>
      <p:sp>
        <p:nvSpPr>
          <p:cNvPr id="7" name="标题 1"/>
          <p:cNvSpPr>
            <a:spLocks noGrp="1"/>
          </p:cNvSpPr>
          <p:nvPr>
            <p:ph type="title"/>
          </p:nvPr>
        </p:nvSpPr>
        <p:spPr>
          <a:xfrm>
            <a:off x="457200" y="274638"/>
            <a:ext cx="8229600" cy="1143000"/>
          </a:xfrm>
          <a:ln>
            <a:solidFill>
              <a:schemeClr val="bg1"/>
            </a:solidFill>
          </a:ln>
        </p:spPr>
        <p:txBody>
          <a:bodyPr/>
          <a:lstStyle/>
          <a:p>
            <a:r>
              <a:rPr lang="en-US" altLang="zh-CN" dirty="0" smtClean="0">
                <a:solidFill>
                  <a:srgbClr val="0000CC"/>
                </a:solidFill>
              </a:rPr>
              <a:t>Handle Design Issues</a:t>
            </a:r>
            <a:endParaRPr lang="zh-CN" altLang="en-US" dirty="0">
              <a:solidFill>
                <a:srgbClr val="0000CC"/>
              </a:solidFill>
            </a:endParaRPr>
          </a:p>
        </p:txBody>
      </p:sp>
      <p:sp>
        <p:nvSpPr>
          <p:cNvPr id="9" name="圆角矩形 8"/>
          <p:cNvSpPr/>
          <p:nvPr/>
        </p:nvSpPr>
        <p:spPr>
          <a:xfrm>
            <a:off x="1457654" y="3429000"/>
            <a:ext cx="6228692" cy="93610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t>Refer to our paper for more details.</a:t>
            </a:r>
            <a:endParaRPr lang="zh-CN" altLang="en-US" sz="3200" dirty="0">
              <a:solidFill>
                <a:schemeClr val="bg1"/>
              </a:solidFill>
            </a:endParaRPr>
          </a:p>
        </p:txBody>
      </p:sp>
    </p:spTree>
    <p:extLst>
      <p:ext uri="{BB962C8B-B14F-4D97-AF65-F5344CB8AC3E}">
        <p14:creationId xmlns:p14="http://schemas.microsoft.com/office/powerpoint/2010/main" val="43434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6296" y="1789753"/>
            <a:ext cx="1438275"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solidFill>
                  <a:srgbClr val="0000CC"/>
                </a:solidFill>
                <a:cs typeface="Times New Roman" panose="02020603050405020304" pitchFamily="18" charset="0"/>
              </a:rPr>
              <a:t>Testbed Experiments</a:t>
            </a:r>
            <a:endParaRPr lang="en-US" dirty="0"/>
          </a:p>
        </p:txBody>
      </p:sp>
      <p:sp>
        <p:nvSpPr>
          <p:cNvPr id="3" name="Content Placeholder 2"/>
          <p:cNvSpPr>
            <a:spLocks noGrp="1"/>
          </p:cNvSpPr>
          <p:nvPr>
            <p:ph idx="1"/>
          </p:nvPr>
        </p:nvSpPr>
        <p:spPr>
          <a:xfrm>
            <a:off x="457200" y="1600200"/>
            <a:ext cx="8229600" cy="4997152"/>
          </a:xfrm>
        </p:spPr>
        <p:txBody>
          <a:bodyPr>
            <a:normAutofit/>
          </a:bodyPr>
          <a:lstStyle/>
          <a:p>
            <a:r>
              <a:rPr lang="en-US" dirty="0" smtClean="0"/>
              <a:t>Trinity prototype</a:t>
            </a:r>
          </a:p>
          <a:p>
            <a:pPr lvl="1"/>
            <a:r>
              <a:rPr lang="en-US" sz="3000" dirty="0">
                <a:solidFill>
                  <a:srgbClr val="0000CC"/>
                </a:solidFill>
                <a:ea typeface="+mj-ea"/>
                <a:cs typeface="Times New Roman" panose="02020603050405020304" pitchFamily="18" charset="0"/>
                <a:hlinkClick r:id="rId4"/>
              </a:rPr>
              <a:t>https://</a:t>
            </a:r>
            <a:r>
              <a:rPr lang="en-US" sz="3000" dirty="0" smtClean="0">
                <a:solidFill>
                  <a:srgbClr val="0000CC"/>
                </a:solidFill>
                <a:ea typeface="+mj-ea"/>
                <a:cs typeface="Times New Roman" panose="02020603050405020304" pitchFamily="18" charset="0"/>
                <a:hlinkClick r:id="rId4"/>
              </a:rPr>
              <a:t>github.com/baiwei0427/Trinity</a:t>
            </a:r>
            <a:endParaRPr lang="en-US" sz="3000" dirty="0" smtClean="0">
              <a:solidFill>
                <a:srgbClr val="0000CC"/>
              </a:solidFill>
              <a:ea typeface="+mj-ea"/>
              <a:cs typeface="Times New Roman" panose="02020603050405020304" pitchFamily="18" charset="0"/>
            </a:endParaRPr>
          </a:p>
          <a:p>
            <a:r>
              <a:rPr lang="en-US" dirty="0" smtClean="0"/>
              <a:t>Testbed Setup</a:t>
            </a:r>
          </a:p>
          <a:p>
            <a:pPr lvl="1"/>
            <a:r>
              <a:rPr lang="en-US" altLang="zh-CN" dirty="0" smtClean="0"/>
              <a:t>Two </a:t>
            </a:r>
            <a:r>
              <a:rPr lang="en-US" altLang="zh-CN" dirty="0"/>
              <a:t>Gigabit </a:t>
            </a:r>
            <a:r>
              <a:rPr lang="en-US" altLang="zh-CN" dirty="0" smtClean="0"/>
              <a:t>Pronto-3295 switches</a:t>
            </a:r>
            <a:endParaRPr lang="en-US" dirty="0" smtClean="0"/>
          </a:p>
          <a:p>
            <a:pPr lvl="1"/>
            <a:r>
              <a:rPr lang="en-US" altLang="zh-CN" dirty="0"/>
              <a:t>16 </a:t>
            </a:r>
            <a:r>
              <a:rPr lang="en-US" altLang="zh-CN" dirty="0" smtClean="0"/>
              <a:t>Dell servers</a:t>
            </a:r>
            <a:endParaRPr lang="en-US" altLang="zh-CN" dirty="0"/>
          </a:p>
          <a:p>
            <a:r>
              <a:rPr lang="en-US" dirty="0" smtClean="0"/>
              <a:t>Compared schemes</a:t>
            </a:r>
            <a:endParaRPr lang="en-US" dirty="0"/>
          </a:p>
          <a:p>
            <a:pPr lvl="1"/>
            <a:r>
              <a:rPr lang="en-US" dirty="0" smtClean="0"/>
              <a:t>No Protection</a:t>
            </a:r>
          </a:p>
          <a:p>
            <a:pPr lvl="1"/>
            <a:r>
              <a:rPr lang="en-US" dirty="0" smtClean="0"/>
              <a:t>Static Reservation</a:t>
            </a:r>
          </a:p>
          <a:p>
            <a:pPr lvl="1"/>
            <a:r>
              <a:rPr lang="en-US" dirty="0" err="1" smtClean="0"/>
              <a:t>ElasticSwitch</a:t>
            </a:r>
            <a:endParaRPr lang="en-US" dirty="0" smtClean="0"/>
          </a:p>
        </p:txBody>
      </p:sp>
      <p:sp>
        <p:nvSpPr>
          <p:cNvPr id="4" name="AutoShape 2" descr="data:image/jpeg;base64,/9j/4AAQSkZJRgABAQAAAQABAAD/2wCEAAkGBwgHBhAIBwgWExQXGRwaGBcYGB0bHhwdGxwcIB0hHyAkHDQhIR4xISUaJDItMS0tMi8uHCk0PDMvQygtOjcBCgoKDg0OGhAQGzcmHyUvKys3LDcsLCwsLCwsLCwsLywtLCssLSwrLCssLDcsLCwsLDcsLCwsLCwsLCwsLCwsLP/AABEIAMIBAwMBIgACEQEDEQH/xAAcAAEAAwEBAQEBAAAAAAAAAAAABQYHBAMCAQj/xAA7EAACAQMCAwUFAwsFAAAAAAAAAQIDBBEFBhIhMQcTQVFhIjJxgaEUQlIVFiMzYnKCkZKx0XOTwcLx/8QAGQEBAAMBAQAAAAAAAAAAAAAAAAMEBQEC/8QAIxEBAAICAQMEAwAAAAAAAAAAAAECAxEEEiExMjNBYSJCUf/aAAwDAQACEQMRAD8A3EAAAAAAAAAAAAAAAAAAAAAAAAAAAAAAAAAAAAAAAAAAAAAAAAAAAAAAAAAAAAAAAAAAAAAAAAAAAAAAAAAAAAAAAAAAAAAAAAAAAAAAAAAAAAAAAAAAAAAAAAAAAAAAAAAAAAAAAAAAAAAAAAAAAAAAAAA4Na1ex0OwlfalXUIL+bfgorq36A3p3nLe6jY2EeK+vadJec5xj/dmV6xvDXdek42k3Z0H0Uf1sl6y+78unmyAjpdopupUp8cn1lNuTfxyQWzxHhSyc2lZ1Hdscd3bblLhWvW/+9D/ACSttc0Lqn3lrXjOPnFpr+aMMdlaNYdtD+lf4POnp9O2rd/p9WdCf4qcnF/R9DzHI/sI68+PmG+Ay7Qt/wCoaXUjb7lXe0un2iEcSj+/FcmvVc/iaZbXFG6oRuLaqpwkk4yi8pp9Gn5E9bRaOy7jy1yRur1AB6SAAAAAAAAAAAAAAAAAAAAAAAAAAAAAAAAPK5uKVpbTuLmoowgnKUn0SSy2/kYrquq1906p+VLtNUo5VCk/ux/E1+J9f/EXPta1CUNLoaPRlh3E/a/06eHL68PyyUqMVGKjFYSK2e/6wzubmmPwh+gHlGdxc3isdMtJV6z58EfBecm+UV8f+StETPhm1rNp1D1BIVdp7uo0e+enUp/sRq+19fZ+pEW9wq0pU505QnF4nCSxKL9UdtS1fMJL4b072h7NKSxJciU2Prs9uatHTbib+y1pYjl/qqj6fwyf15+eYw8L63jd2k6EvFcvj4ClprOzDlnHbcN3BAbE1eetbWt7us8zxwT8+KD4W/njPzJ80YnbeidxsAAdAAAAAAAAAAAAAAAAAAAAAAAAAAAAAGVdpVR1N60KL6Qt+JfGU5J/RIhCf7T6Lo7stLprlUoyp/OEuL/sQBRzeti8z3ZfNSXBBz8lk0Dss0ylabXhfNZq3DdScvF82or4JeHm2UBpSWGWzsx3Fb21qtt6jVUKkG+5cuSqQk20k/xJtrHl8GeuPMbScGaxedtFM17VtPpW19Z6xRjic59zPH3k03HPww/5ryRpMpRjFyk8JdWZLvrX6G4tZo2mnT46Fu3KVRe7Ko1hKL8Ulnn45fpmxlmOmdr3JmsY52igAUGGuXZDNrTr2hnlG5k1/FGJfiidkNFrQ7m8fSrcTcfglGP91IvZoU9MN/D7cbAAe0oAAAAAAAAAAAAAAAAAAAAAAAAAAAAAqXaZo9XU9uO4tIZq28lVgl4pe+v6cvHi0jN7avC5oRrUnyaybqZHvPbVXbN5PUrCk5Wk3mcUv1Mn1ePwP6dPIr58e+8KHMwTaOuEWct1Yfli9ttJhH2q1RRzjnGPWbXwjlnRTnCpBTpyTT6NFh7MLD7duC41eazGiu5h+/LnN/FLC+EiDFXdlHj4+vJELxurRo6xte40umvehiH70cOGfTKRjuk1I1NPg4w4eWGsYw115G9mMbksPyNvC5tIxxCr+np/xe+v6s/LBPyK9tr3Ox7rFo+HMc1/UqqkqFrDiqVGoU4rq5S5I+7q5pWlLvK0sL6v0RcNibVvYze4NToqNbGLelPP6NP70vFSa8OqT9cKDHSbSpcfDOS30um3NKhomh0NNpvPdxSb85dZP5ybfzJIq350V7XQo6pqFvHEqnAo0+JtRjKSqS5rniEZzwvCJJ6brlHUdXubGjHlSUMT8Jt8Slw+ai0k/UvRMNqJjwlgAdegAAAAAAAAAAAAAAAAAAAAAAAAAAAUG/35q9fVru02tth3kLV8Nao60aeZr3oQTi+Jrn68unTPPcdqcatPTpaLoc7l3kKjhBTUZRnTeHF5WMZzmWeSWcMDRj8nGM4uM45T5NPxKHbdpdC3oXsNzaTUs69rBVJ0nKNTjjJqMXTksKWZOMfLMlz64+bHf2rUb+0huba8rSjdSUKNXvY1MTn7kakVFOLfr08uTwH5rnZtTlVldbaulbyfN0pLNJv08YfLK8kiybM0N7e29SsKkk585VGuac5PL545rol6JFOt+1DVry0r3thsypVo0JzjXqKvFKKg+bgnHM3w+00ksfUuf5zac9pvc0JSdDunV6e1hLOMZxxZ5devieYrETuHiuOtbdUR3TRUt/bWutwxtq+mVYQrUpPnPOOCS9pck8vKi18z1tte3E6lCpe7XxSquKzSuFUnTUukpw4IrhXjwylj1OWpvDVrqpc1tC227i3oTlCVR1lTlOUHip3UOB8SXm2uJ8kdmImNS7asWjUvvbOwbDSK8b6/qu5uF0nJYjB/sR6L4vL8sFvK1om77bW9Zp2VlQfdztIXUajfPE6kocDjjk1jrn0PDWN6R0urqkZWHErKnRqN8eOPveLl7vs4x65z4CIiPBWsVjUJ2lo9jSjRhGlypSnKCbbw5qSk+vPlKS+Z+afoun6d3X2Khwd3CVOCTeOGUoyeVnDeUnl8+b82Vm43zfU7inQo7ZqN3EkrNSqwg6yUZSnOUecqUIxUX7ScnxL2VzOme77zTbO5q7i0CpQdLg4O7kqsKzqS4YRpyxFufFhNNLGcndO6hbQVaz3PqVHVKFjuPQ/svf5VKcayrR40nJwniK4ZYTx1Tw+ZaQ6AAAAAAAAAAAAAAAAAAAAAAAAAADJdG3HQ2BrWsWe4LSspVrqpcW7hTlJVlU5qMWlji6J55ZeM8iraMrvaF3tmrqenVXOMbucqUIOVRRqcXPh65UXxtdUk/I/oMqWubfvr7tB0rW6Cj3VvGuqmXzzUg4xwsc+bAzjdOnalvu61bW9G0yqqX2WnRp95BxlVlCvTqy4Ivm+UZL1eF4nXt/8AMvVNZsLXTdBva1ZSjOpxVK/DbThhpz458PJ+X1bSe0gDNezijWp7B1KFWlJN1rppNNN5jywju2JTp0uyGhT1DT51oqhU46MYZnNcU8xUXjMmuiL4AMjtbjTbS5tafZ/rt06jqUoyspSnUhGlxLvFONRN0eGOeeV0wvAk9B3NYbTsrzSNahUhXjcV5U6apyk60alSU4OlhNSzlL0fXBpIAybbNvdbKu9Ov9dtKkaUtPjbzlCEqndVFWlUSmoptJqWM+awc+v1a+qW+57ylY1YwqW9r3XHBxlOK7xcXC1xLnnk+eMNpZNhAFH3k5abrujbgr0pOhb99GtKMXJwVaklGTSWeFNYb8MkfvHWrbd+3a9PQrSvcU6FShVlOnGUVUjGonONGWU5TUU3y9MPODSABnWhz2bqm4Lano9K7uZwzVVSVW5nToSiuXed7UwpvLSWG/NI0UAAAAAAAAAAAAAAAAAAAAAAAAAAAAAAAAAAAAAAAAAAAAAAAAAAAAAAAAAAAAAAAAAAAAAAAAAAAAAAAAAAAAAAAAAAAAAAAAAAAAAAAAAAAAAAAAAAAAAAAAAAAAAAAAAAAAAAAAAAAAAAAAAAAAAAAAAAAAAAAAAAAAAAAAAAAAAAAAAAAAAAAAAAAAAAAAAAAAP/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25</a:t>
            </a:fld>
            <a:endParaRPr lang="zh-CN" altLang="en-US"/>
          </a:p>
        </p:txBody>
      </p:sp>
      <p:pic>
        <p:nvPicPr>
          <p:cNvPr id="276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1960" y="4005064"/>
            <a:ext cx="4794446"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077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765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CC"/>
                </a:solidFill>
                <a:cs typeface="Times New Roman" panose="02020603050405020304" pitchFamily="18" charset="0"/>
              </a:rPr>
              <a:t>Experiment-1: Bandwidth Guarantees and Work Conservation</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26</a:t>
            </a:fld>
            <a:endParaRPr lang="zh-CN" altLang="en-US"/>
          </a:p>
        </p:txBody>
      </p:sp>
      <p:sp>
        <p:nvSpPr>
          <p:cNvPr id="19" name="TextBox 18"/>
          <p:cNvSpPr txBox="1"/>
          <p:nvPr/>
        </p:nvSpPr>
        <p:spPr>
          <a:xfrm>
            <a:off x="3891912" y="1607378"/>
            <a:ext cx="1604798" cy="523220"/>
          </a:xfrm>
          <a:prstGeom prst="rect">
            <a:avLst/>
          </a:prstGeom>
          <a:noFill/>
        </p:spPr>
        <p:txBody>
          <a:bodyPr wrap="none" rtlCol="0">
            <a:spAutoFit/>
          </a:bodyPr>
          <a:lstStyle/>
          <a:p>
            <a:r>
              <a:rPr lang="en-US" sz="2800" dirty="0" smtClean="0"/>
              <a:t>L = 1Gbps</a:t>
            </a:r>
            <a:endParaRPr lang="en-US" sz="2800" dirty="0"/>
          </a:p>
        </p:txBody>
      </p:sp>
      <p:sp>
        <p:nvSpPr>
          <p:cNvPr id="34" name="TextBox 33"/>
          <p:cNvSpPr txBox="1"/>
          <p:nvPr/>
        </p:nvSpPr>
        <p:spPr>
          <a:xfrm>
            <a:off x="3503573" y="4338682"/>
            <a:ext cx="2345257" cy="523220"/>
          </a:xfrm>
          <a:prstGeom prst="rect">
            <a:avLst/>
          </a:prstGeom>
          <a:noFill/>
        </p:spPr>
        <p:txBody>
          <a:bodyPr wrap="none" rtlCol="0">
            <a:spAutoFit/>
          </a:bodyPr>
          <a:lstStyle/>
          <a:p>
            <a:r>
              <a:rPr lang="en-US" sz="2800" dirty="0" smtClean="0"/>
              <a:t>Bottleneck link</a:t>
            </a:r>
            <a:endParaRPr lang="en-US" sz="2800" dirty="0"/>
          </a:p>
        </p:txBody>
      </p:sp>
      <p:grpSp>
        <p:nvGrpSpPr>
          <p:cNvPr id="2065" name="组合 2064"/>
          <p:cNvGrpSpPr/>
          <p:nvPr/>
        </p:nvGrpSpPr>
        <p:grpSpPr>
          <a:xfrm>
            <a:off x="2128954" y="2130598"/>
            <a:ext cx="5179349" cy="1998319"/>
            <a:chOff x="2128954" y="2130598"/>
            <a:chExt cx="5179349" cy="1998319"/>
          </a:xfrm>
        </p:grpSpPr>
        <p:sp>
          <p:nvSpPr>
            <p:cNvPr id="17" name="Rectangle 7"/>
            <p:cNvSpPr/>
            <p:nvPr/>
          </p:nvSpPr>
          <p:spPr>
            <a:xfrm>
              <a:off x="6400800" y="2130599"/>
              <a:ext cx="907503" cy="635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A2</a:t>
              </a:r>
              <a:endParaRPr lang="en-US" sz="2800" dirty="0"/>
            </a:p>
          </p:txBody>
        </p:sp>
        <p:sp>
          <p:nvSpPr>
            <p:cNvPr id="18" name="Rectangle 8"/>
            <p:cNvSpPr/>
            <p:nvPr/>
          </p:nvSpPr>
          <p:spPr>
            <a:xfrm>
              <a:off x="2128954" y="2130598"/>
              <a:ext cx="858869" cy="635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A1</a:t>
              </a:r>
              <a:endParaRPr lang="en-US" sz="2800" dirty="0"/>
            </a:p>
          </p:txBody>
        </p:sp>
        <p:cxnSp>
          <p:nvCxnSpPr>
            <p:cNvPr id="20" name="Straight Arrow Connector 12"/>
            <p:cNvCxnSpPr>
              <a:stCxn id="18" idx="3"/>
              <a:endCxn id="17" idx="1"/>
            </p:cNvCxnSpPr>
            <p:nvPr/>
          </p:nvCxnSpPr>
          <p:spPr>
            <a:xfrm>
              <a:off x="2987823" y="2448195"/>
              <a:ext cx="3412977"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2" name="Flowchart: Direct Access Storage 56"/>
            <p:cNvSpPr/>
            <p:nvPr/>
          </p:nvSpPr>
          <p:spPr>
            <a:xfrm>
              <a:off x="4064050" y="2163855"/>
              <a:ext cx="1015901" cy="1965062"/>
            </a:xfrm>
            <a:prstGeom prst="flowChartMagneticDrum">
              <a:avLst/>
            </a:prstGeom>
            <a:solidFill>
              <a:schemeClr val="accent2">
                <a:alpha val="35000"/>
              </a:schemeClr>
            </a:solidFill>
            <a:ln w="1016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Rectangle 7"/>
            <p:cNvSpPr/>
            <p:nvPr/>
          </p:nvSpPr>
          <p:spPr>
            <a:xfrm>
              <a:off x="6400800" y="3197841"/>
              <a:ext cx="907503" cy="63519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B2</a:t>
              </a:r>
              <a:endParaRPr lang="en-US" sz="2800" dirty="0"/>
            </a:p>
          </p:txBody>
        </p:sp>
        <p:sp>
          <p:nvSpPr>
            <p:cNvPr id="39" name="Rectangle 8"/>
            <p:cNvSpPr/>
            <p:nvPr/>
          </p:nvSpPr>
          <p:spPr>
            <a:xfrm>
              <a:off x="2128954" y="3197840"/>
              <a:ext cx="858869" cy="6351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B1</a:t>
              </a:r>
              <a:endParaRPr lang="en-US" sz="2800" dirty="0"/>
            </a:p>
          </p:txBody>
        </p:sp>
        <p:cxnSp>
          <p:nvCxnSpPr>
            <p:cNvPr id="40" name="Straight Arrow Connector 12"/>
            <p:cNvCxnSpPr/>
            <p:nvPr/>
          </p:nvCxnSpPr>
          <p:spPr>
            <a:xfrm>
              <a:off x="2987823" y="3197841"/>
              <a:ext cx="3412977"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12"/>
            <p:cNvCxnSpPr/>
            <p:nvPr/>
          </p:nvCxnSpPr>
          <p:spPr>
            <a:xfrm>
              <a:off x="2969714" y="3826990"/>
              <a:ext cx="3412977"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052" name="矩形 2051"/>
            <p:cNvSpPr/>
            <p:nvPr/>
          </p:nvSpPr>
          <p:spPr>
            <a:xfrm>
              <a:off x="3351665" y="3244398"/>
              <a:ext cx="433132" cy="523220"/>
            </a:xfrm>
            <a:prstGeom prst="rect">
              <a:avLst/>
            </a:prstGeom>
          </p:spPr>
          <p:txBody>
            <a:bodyPr wrap="none">
              <a:spAutoFit/>
            </a:bodyPr>
            <a:lstStyle/>
            <a:p>
              <a:r>
                <a:rPr lang="en-US" sz="2800" dirty="0" smtClean="0"/>
                <a:t>…</a:t>
              </a:r>
              <a:endParaRPr lang="en-US" sz="2800" dirty="0"/>
            </a:p>
          </p:txBody>
        </p:sp>
        <p:cxnSp>
          <p:nvCxnSpPr>
            <p:cNvPr id="45" name="Straight Arrow Connector 12"/>
            <p:cNvCxnSpPr/>
            <p:nvPr/>
          </p:nvCxnSpPr>
          <p:spPr>
            <a:xfrm>
              <a:off x="2987823" y="3382779"/>
              <a:ext cx="3412977"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
        <p:nvSpPr>
          <p:cNvPr id="2054" name="矩形 2053"/>
          <p:cNvSpPr/>
          <p:nvPr/>
        </p:nvSpPr>
        <p:spPr>
          <a:xfrm>
            <a:off x="161407" y="4941168"/>
            <a:ext cx="8784976" cy="1815882"/>
          </a:xfrm>
          <a:prstGeom prst="rect">
            <a:avLst/>
          </a:prstGeom>
        </p:spPr>
        <p:txBody>
          <a:bodyPr wrap="square">
            <a:spAutoFit/>
          </a:bodyPr>
          <a:lstStyle/>
          <a:p>
            <a:pPr marL="457200" indent="-457200">
              <a:buFont typeface="Arial" panose="020B0604020202020204" pitchFamily="34" charset="0"/>
              <a:buChar char="•"/>
            </a:pPr>
            <a:r>
              <a:rPr lang="en-US" sz="2800" dirty="0" smtClean="0"/>
              <a:t>Both </a:t>
            </a:r>
            <a:r>
              <a:rPr lang="en-US" sz="2800" dirty="0"/>
              <a:t>tenants are provisioned with </a:t>
            </a:r>
            <a:r>
              <a:rPr lang="en-US" sz="2800" dirty="0" smtClean="0">
                <a:solidFill>
                  <a:srgbClr val="0000FF"/>
                </a:solidFill>
              </a:rPr>
              <a:t>300Mbps</a:t>
            </a:r>
            <a:r>
              <a:rPr lang="en-US" sz="2800" dirty="0" smtClean="0"/>
              <a:t> guarantees.</a:t>
            </a:r>
          </a:p>
          <a:p>
            <a:pPr marL="457200" indent="-457200">
              <a:buFont typeface="Arial" panose="020B0604020202020204" pitchFamily="34" charset="0"/>
              <a:buChar char="•"/>
            </a:pPr>
            <a:r>
              <a:rPr lang="en-US" sz="2800" dirty="0" smtClean="0"/>
              <a:t>A1 sends traffic </a:t>
            </a:r>
            <a:r>
              <a:rPr lang="en-US" sz="2800" dirty="0"/>
              <a:t>to </a:t>
            </a:r>
            <a:r>
              <a:rPr lang="en-US" sz="2800" dirty="0" smtClean="0"/>
              <a:t>A2 using </a:t>
            </a:r>
            <a:r>
              <a:rPr lang="en-US" sz="2800" dirty="0">
                <a:solidFill>
                  <a:srgbClr val="0000FF"/>
                </a:solidFill>
              </a:rPr>
              <a:t>one </a:t>
            </a:r>
            <a:r>
              <a:rPr lang="en-US" sz="2800" dirty="0" smtClean="0">
                <a:solidFill>
                  <a:srgbClr val="0000FF"/>
                </a:solidFill>
              </a:rPr>
              <a:t>TCP connection</a:t>
            </a:r>
            <a:r>
              <a:rPr lang="en-US" sz="2800" dirty="0" smtClean="0"/>
              <a:t>.</a:t>
            </a:r>
          </a:p>
          <a:p>
            <a:pPr marL="457200" indent="-457200">
              <a:buFont typeface="Arial" panose="020B0604020202020204" pitchFamily="34" charset="0"/>
              <a:buChar char="•"/>
            </a:pPr>
            <a:r>
              <a:rPr lang="en-US" sz="2800" dirty="0"/>
              <a:t>B1 sends traffic to </a:t>
            </a:r>
            <a:r>
              <a:rPr lang="en-US" sz="2800" dirty="0" smtClean="0"/>
              <a:t>B2 using </a:t>
            </a:r>
            <a:r>
              <a:rPr lang="en-US" sz="2800" dirty="0">
                <a:solidFill>
                  <a:srgbClr val="0000FF"/>
                </a:solidFill>
              </a:rPr>
              <a:t>different numbers of TCP connections</a:t>
            </a:r>
            <a:r>
              <a:rPr lang="en-US" sz="2800" dirty="0" smtClean="0"/>
              <a:t>.</a:t>
            </a:r>
          </a:p>
        </p:txBody>
      </p:sp>
      <p:cxnSp>
        <p:nvCxnSpPr>
          <p:cNvPr id="35" name="Straight Arrow Connector 55"/>
          <p:cNvCxnSpPr/>
          <p:nvPr/>
        </p:nvCxnSpPr>
        <p:spPr>
          <a:xfrm flipV="1">
            <a:off x="4553895" y="3992072"/>
            <a:ext cx="0" cy="445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64666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488" y="1340768"/>
            <a:ext cx="6677025" cy="386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fontScale="90000"/>
          </a:bodyPr>
          <a:lstStyle/>
          <a:p>
            <a:r>
              <a:rPr lang="en-US" dirty="0">
                <a:solidFill>
                  <a:srgbClr val="0000CC"/>
                </a:solidFill>
                <a:cs typeface="Times New Roman" panose="02020603050405020304" pitchFamily="18" charset="0"/>
              </a:rPr>
              <a:t>Experiment-1: Bandwidth Guarantees and Work Conservation</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27</a:t>
            </a:fld>
            <a:endParaRPr lang="zh-CN" altLang="en-US"/>
          </a:p>
        </p:txBody>
      </p:sp>
      <p:sp>
        <p:nvSpPr>
          <p:cNvPr id="21" name="圆角矩形 20"/>
          <p:cNvSpPr/>
          <p:nvPr/>
        </p:nvSpPr>
        <p:spPr>
          <a:xfrm>
            <a:off x="935596" y="5805264"/>
            <a:ext cx="7272808" cy="87655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a:t>No protection </a:t>
            </a:r>
            <a:r>
              <a:rPr lang="en-US" sz="2800" dirty="0" smtClean="0"/>
              <a:t>scheme cannot </a:t>
            </a:r>
            <a:r>
              <a:rPr lang="en-US" sz="2800" dirty="0"/>
              <a:t>provide any bandwidth </a:t>
            </a:r>
            <a:r>
              <a:rPr lang="en-US" sz="2800" dirty="0" smtClean="0"/>
              <a:t>guarantee.</a:t>
            </a:r>
            <a:endParaRPr lang="zh-CN" altLang="en-US" sz="2800" dirty="0">
              <a:solidFill>
                <a:schemeClr val="bg1"/>
              </a:solidFill>
            </a:endParaRPr>
          </a:p>
        </p:txBody>
      </p:sp>
      <p:cxnSp>
        <p:nvCxnSpPr>
          <p:cNvPr id="36" name="Straight Arrow Connector 37"/>
          <p:cNvCxnSpPr/>
          <p:nvPr/>
        </p:nvCxnSpPr>
        <p:spPr>
          <a:xfrm flipH="1">
            <a:off x="3851920" y="2026321"/>
            <a:ext cx="275580" cy="113338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8"/>
          <p:cNvCxnSpPr/>
          <p:nvPr/>
        </p:nvCxnSpPr>
        <p:spPr>
          <a:xfrm>
            <a:off x="4127500" y="2026321"/>
            <a:ext cx="588516" cy="147468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37"/>
          <p:cNvCxnSpPr/>
          <p:nvPr/>
        </p:nvCxnSpPr>
        <p:spPr>
          <a:xfrm flipH="1">
            <a:off x="2915816" y="2026321"/>
            <a:ext cx="1211684" cy="52131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38"/>
          <p:cNvCxnSpPr/>
          <p:nvPr/>
        </p:nvCxnSpPr>
        <p:spPr>
          <a:xfrm>
            <a:off x="4127500" y="2026321"/>
            <a:ext cx="1452612" cy="21947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38"/>
          <p:cNvCxnSpPr/>
          <p:nvPr/>
        </p:nvCxnSpPr>
        <p:spPr>
          <a:xfrm>
            <a:off x="4127500" y="2026321"/>
            <a:ext cx="2388716" cy="241079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矩形 3"/>
          <p:cNvSpPr/>
          <p:nvPr/>
        </p:nvSpPr>
        <p:spPr>
          <a:xfrm>
            <a:off x="777821" y="5125573"/>
            <a:ext cx="7588359" cy="523220"/>
          </a:xfrm>
          <a:prstGeom prst="rect">
            <a:avLst/>
          </a:prstGeom>
        </p:spPr>
        <p:txBody>
          <a:bodyPr wrap="none">
            <a:spAutoFit/>
          </a:bodyPr>
          <a:lstStyle/>
          <a:p>
            <a:r>
              <a:rPr lang="en-US" sz="2800" smtClean="0">
                <a:solidFill>
                  <a:srgbClr val="0000FF"/>
                </a:solidFill>
              </a:rPr>
              <a:t>Average </a:t>
            </a:r>
            <a:r>
              <a:rPr lang="en-US" sz="2800" dirty="0">
                <a:solidFill>
                  <a:srgbClr val="0000FF"/>
                </a:solidFill>
              </a:rPr>
              <a:t>t</a:t>
            </a:r>
            <a:r>
              <a:rPr lang="en-US" sz="2800" smtClean="0">
                <a:solidFill>
                  <a:srgbClr val="0000FF"/>
                </a:solidFill>
              </a:rPr>
              <a:t>hroughput </a:t>
            </a:r>
            <a:r>
              <a:rPr lang="en-US" sz="2800" dirty="0" smtClean="0">
                <a:solidFill>
                  <a:srgbClr val="0000FF"/>
                </a:solidFill>
              </a:rPr>
              <a:t>of VM A2 </a:t>
            </a:r>
            <a:r>
              <a:rPr lang="en-US" sz="2800" dirty="0">
                <a:solidFill>
                  <a:srgbClr val="0000FF"/>
                </a:solidFill>
              </a:rPr>
              <a:t>under four schemes</a:t>
            </a:r>
          </a:p>
        </p:txBody>
      </p:sp>
    </p:spTree>
    <p:extLst>
      <p:ext uri="{BB962C8B-B14F-4D97-AF65-F5344CB8AC3E}">
        <p14:creationId xmlns:p14="http://schemas.microsoft.com/office/powerpoint/2010/main" val="296568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488" y="1340768"/>
            <a:ext cx="6677025" cy="386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fontScale="90000"/>
          </a:bodyPr>
          <a:lstStyle/>
          <a:p>
            <a:r>
              <a:rPr lang="en-US" dirty="0">
                <a:solidFill>
                  <a:srgbClr val="0000CC"/>
                </a:solidFill>
                <a:cs typeface="Times New Roman" panose="02020603050405020304" pitchFamily="18" charset="0"/>
              </a:rPr>
              <a:t>Experiment-1: Bandwidth Guarantees and Work Conservation</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28</a:t>
            </a:fld>
            <a:endParaRPr lang="zh-CN" altLang="en-US"/>
          </a:p>
        </p:txBody>
      </p:sp>
      <p:sp>
        <p:nvSpPr>
          <p:cNvPr id="21" name="圆角矩形 20"/>
          <p:cNvSpPr/>
          <p:nvPr/>
        </p:nvSpPr>
        <p:spPr>
          <a:xfrm>
            <a:off x="935596" y="5805264"/>
            <a:ext cx="7272808" cy="87655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Static reservation cannot utilize any spare bandwidth.</a:t>
            </a:r>
            <a:endParaRPr lang="zh-CN" altLang="en-US" sz="2800" dirty="0">
              <a:solidFill>
                <a:schemeClr val="bg1"/>
              </a:solidFill>
            </a:endParaRPr>
          </a:p>
        </p:txBody>
      </p:sp>
      <p:cxnSp>
        <p:nvCxnSpPr>
          <p:cNvPr id="36" name="Straight Arrow Connector 37"/>
          <p:cNvCxnSpPr/>
          <p:nvPr/>
        </p:nvCxnSpPr>
        <p:spPr>
          <a:xfrm flipH="1">
            <a:off x="3989710" y="2026321"/>
            <a:ext cx="137790" cy="16187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8"/>
          <p:cNvCxnSpPr/>
          <p:nvPr/>
        </p:nvCxnSpPr>
        <p:spPr>
          <a:xfrm>
            <a:off x="4127500" y="2026321"/>
            <a:ext cx="726306" cy="16187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37"/>
          <p:cNvCxnSpPr/>
          <p:nvPr/>
        </p:nvCxnSpPr>
        <p:spPr>
          <a:xfrm flipH="1">
            <a:off x="3059832" y="2026321"/>
            <a:ext cx="1067668" cy="16187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38"/>
          <p:cNvCxnSpPr/>
          <p:nvPr/>
        </p:nvCxnSpPr>
        <p:spPr>
          <a:xfrm>
            <a:off x="4127500" y="2026321"/>
            <a:ext cx="1668636" cy="169071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38"/>
          <p:cNvCxnSpPr/>
          <p:nvPr/>
        </p:nvCxnSpPr>
        <p:spPr>
          <a:xfrm>
            <a:off x="4127500" y="2026321"/>
            <a:ext cx="2604740" cy="169071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矩形 3"/>
          <p:cNvSpPr/>
          <p:nvPr/>
        </p:nvSpPr>
        <p:spPr>
          <a:xfrm>
            <a:off x="777821" y="5125573"/>
            <a:ext cx="7588359" cy="523220"/>
          </a:xfrm>
          <a:prstGeom prst="rect">
            <a:avLst/>
          </a:prstGeom>
        </p:spPr>
        <p:txBody>
          <a:bodyPr wrap="none">
            <a:spAutoFit/>
          </a:bodyPr>
          <a:lstStyle/>
          <a:p>
            <a:r>
              <a:rPr lang="en-US" sz="2800" smtClean="0">
                <a:solidFill>
                  <a:srgbClr val="0000FF"/>
                </a:solidFill>
              </a:rPr>
              <a:t>Average </a:t>
            </a:r>
            <a:r>
              <a:rPr lang="en-US" sz="2800" dirty="0">
                <a:solidFill>
                  <a:srgbClr val="0000FF"/>
                </a:solidFill>
              </a:rPr>
              <a:t>t</a:t>
            </a:r>
            <a:r>
              <a:rPr lang="en-US" sz="2800" smtClean="0">
                <a:solidFill>
                  <a:srgbClr val="0000FF"/>
                </a:solidFill>
              </a:rPr>
              <a:t>hroughput </a:t>
            </a:r>
            <a:r>
              <a:rPr lang="en-US" sz="2800" dirty="0" smtClean="0">
                <a:solidFill>
                  <a:srgbClr val="0000FF"/>
                </a:solidFill>
              </a:rPr>
              <a:t>of VM A2 </a:t>
            </a:r>
            <a:r>
              <a:rPr lang="en-US" sz="2800" dirty="0">
                <a:solidFill>
                  <a:srgbClr val="0000FF"/>
                </a:solidFill>
              </a:rPr>
              <a:t>under four schemes</a:t>
            </a:r>
          </a:p>
        </p:txBody>
      </p:sp>
    </p:spTree>
    <p:extLst>
      <p:ext uri="{BB962C8B-B14F-4D97-AF65-F5344CB8AC3E}">
        <p14:creationId xmlns:p14="http://schemas.microsoft.com/office/powerpoint/2010/main" val="16204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488" y="1340768"/>
            <a:ext cx="6677025" cy="386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fontScale="90000"/>
          </a:bodyPr>
          <a:lstStyle/>
          <a:p>
            <a:r>
              <a:rPr lang="en-US" dirty="0">
                <a:solidFill>
                  <a:srgbClr val="0000CC"/>
                </a:solidFill>
                <a:cs typeface="Times New Roman" panose="02020603050405020304" pitchFamily="18" charset="0"/>
              </a:rPr>
              <a:t>Experiment-1: Bandwidth Guarantees and Work Conservation</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29</a:t>
            </a:fld>
            <a:endParaRPr lang="zh-CN" altLang="en-US"/>
          </a:p>
        </p:txBody>
      </p:sp>
      <p:sp>
        <p:nvSpPr>
          <p:cNvPr id="4" name="矩形 3"/>
          <p:cNvSpPr/>
          <p:nvPr/>
        </p:nvSpPr>
        <p:spPr>
          <a:xfrm>
            <a:off x="777821" y="5138028"/>
            <a:ext cx="7588359" cy="523220"/>
          </a:xfrm>
          <a:prstGeom prst="rect">
            <a:avLst/>
          </a:prstGeom>
        </p:spPr>
        <p:txBody>
          <a:bodyPr wrap="none">
            <a:spAutoFit/>
          </a:bodyPr>
          <a:lstStyle/>
          <a:p>
            <a:r>
              <a:rPr lang="en-US" sz="2800" smtClean="0">
                <a:solidFill>
                  <a:srgbClr val="0000FF"/>
                </a:solidFill>
              </a:rPr>
              <a:t>Average </a:t>
            </a:r>
            <a:r>
              <a:rPr lang="en-US" sz="2800" dirty="0">
                <a:solidFill>
                  <a:srgbClr val="0000FF"/>
                </a:solidFill>
              </a:rPr>
              <a:t>t</a:t>
            </a:r>
            <a:r>
              <a:rPr lang="en-US" sz="2800" smtClean="0">
                <a:solidFill>
                  <a:srgbClr val="0000FF"/>
                </a:solidFill>
              </a:rPr>
              <a:t>hroughput </a:t>
            </a:r>
            <a:r>
              <a:rPr lang="en-US" sz="2800" dirty="0" smtClean="0">
                <a:solidFill>
                  <a:srgbClr val="0000FF"/>
                </a:solidFill>
              </a:rPr>
              <a:t>of VM A2 </a:t>
            </a:r>
            <a:r>
              <a:rPr lang="en-US" sz="2800" dirty="0">
                <a:solidFill>
                  <a:srgbClr val="0000FF"/>
                </a:solidFill>
              </a:rPr>
              <a:t>under four schemes</a:t>
            </a:r>
          </a:p>
        </p:txBody>
      </p:sp>
      <p:sp>
        <p:nvSpPr>
          <p:cNvPr id="21" name="圆角矩形 20"/>
          <p:cNvSpPr/>
          <p:nvPr/>
        </p:nvSpPr>
        <p:spPr>
          <a:xfrm>
            <a:off x="935596" y="5805264"/>
            <a:ext cx="7272808" cy="87655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err="1"/>
              <a:t>ElasticSwitch</a:t>
            </a:r>
            <a:r>
              <a:rPr lang="en-US" sz="2800" dirty="0"/>
              <a:t> provides </a:t>
            </a:r>
            <a:r>
              <a:rPr lang="en-US" sz="2800" dirty="0" smtClean="0"/>
              <a:t>bandwidth guarantees </a:t>
            </a:r>
            <a:r>
              <a:rPr lang="en-US" sz="2800" dirty="0"/>
              <a:t>and utilizes part of the spare bandwidth.</a:t>
            </a:r>
            <a:endParaRPr lang="zh-CN" altLang="en-US" sz="2800" dirty="0">
              <a:solidFill>
                <a:schemeClr val="bg1"/>
              </a:solidFill>
            </a:endParaRPr>
          </a:p>
        </p:txBody>
      </p:sp>
      <p:cxnSp>
        <p:nvCxnSpPr>
          <p:cNvPr id="36" name="Straight Arrow Connector 37"/>
          <p:cNvCxnSpPr/>
          <p:nvPr/>
        </p:nvCxnSpPr>
        <p:spPr>
          <a:xfrm>
            <a:off x="4127500" y="2026321"/>
            <a:ext cx="0" cy="14372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8"/>
          <p:cNvCxnSpPr/>
          <p:nvPr/>
        </p:nvCxnSpPr>
        <p:spPr>
          <a:xfrm>
            <a:off x="4127500" y="2026321"/>
            <a:ext cx="948556" cy="14372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37"/>
          <p:cNvCxnSpPr/>
          <p:nvPr/>
        </p:nvCxnSpPr>
        <p:spPr>
          <a:xfrm flipH="1">
            <a:off x="3203848" y="2026322"/>
            <a:ext cx="923652" cy="53858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38"/>
          <p:cNvCxnSpPr/>
          <p:nvPr/>
        </p:nvCxnSpPr>
        <p:spPr>
          <a:xfrm>
            <a:off x="4127500" y="2026321"/>
            <a:ext cx="1812652" cy="154669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38"/>
          <p:cNvCxnSpPr/>
          <p:nvPr/>
        </p:nvCxnSpPr>
        <p:spPr>
          <a:xfrm>
            <a:off x="4127500" y="2026321"/>
            <a:ext cx="2748756" cy="154669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88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56792"/>
            <a:ext cx="8219256" cy="3888432"/>
          </a:xfrm>
        </p:spPr>
        <p:txBody>
          <a:bodyPr>
            <a:normAutofit/>
          </a:bodyPr>
          <a:lstStyle/>
          <a:p>
            <a:r>
              <a:rPr lang="en-US" dirty="0" smtClean="0">
                <a:solidFill>
                  <a:srgbClr val="7030A0"/>
                </a:solidFill>
              </a:rPr>
              <a:t>Bandwidth guarantees </a:t>
            </a:r>
            <a:r>
              <a:rPr lang="en-US" dirty="0"/>
              <a:t>for throughput-intensive </a:t>
            </a:r>
            <a:r>
              <a:rPr lang="en-US" dirty="0" smtClean="0"/>
              <a:t>applications</a:t>
            </a:r>
          </a:p>
          <a:p>
            <a:pPr lvl="1"/>
            <a:r>
              <a:rPr lang="en-US" altLang="zh-CN" dirty="0" smtClean="0">
                <a:solidFill>
                  <a:schemeClr val="accent6">
                    <a:lumMod val="75000"/>
                  </a:schemeClr>
                </a:solidFill>
              </a:rPr>
              <a:t>In public cloud, network is shared by all tenants.</a:t>
            </a:r>
            <a:r>
              <a:rPr lang="zh-CN" altLang="en-US" dirty="0" smtClean="0">
                <a:solidFill>
                  <a:schemeClr val="accent6">
                    <a:lumMod val="75000"/>
                  </a:schemeClr>
                </a:solidFill>
              </a:rPr>
              <a:t> </a:t>
            </a:r>
            <a:endParaRPr lang="en-US" altLang="zh-CN" dirty="0" smtClean="0">
              <a:solidFill>
                <a:schemeClr val="accent6">
                  <a:lumMod val="75000"/>
                </a:schemeClr>
              </a:solidFill>
            </a:endParaRPr>
          </a:p>
          <a:p>
            <a:pPr lvl="1"/>
            <a:r>
              <a:rPr lang="en-US" dirty="0" smtClean="0">
                <a:solidFill>
                  <a:schemeClr val="accent6">
                    <a:lumMod val="75000"/>
                  </a:schemeClr>
                </a:solidFill>
              </a:rPr>
              <a:t>Bandwidth guarantee</a:t>
            </a:r>
            <a:r>
              <a:rPr lang="zh-CN" altLang="en-US" dirty="0" smtClean="0">
                <a:solidFill>
                  <a:schemeClr val="accent6">
                    <a:lumMod val="75000"/>
                  </a:schemeClr>
                </a:solidFill>
              </a:rPr>
              <a:t> </a:t>
            </a:r>
            <a:r>
              <a:rPr lang="en-US" altLang="zh-CN" dirty="0" smtClean="0">
                <a:solidFill>
                  <a:schemeClr val="accent6">
                    <a:lumMod val="75000"/>
                  </a:schemeClr>
                </a:solidFill>
              </a:rPr>
              <a:t>can</a:t>
            </a:r>
            <a:r>
              <a:rPr lang="en-US" dirty="0" smtClean="0">
                <a:solidFill>
                  <a:schemeClr val="accent6">
                    <a:lumMod val="75000"/>
                  </a:schemeClr>
                </a:solidFill>
              </a:rPr>
              <a:t> </a:t>
            </a:r>
            <a:r>
              <a:rPr lang="en-US" dirty="0">
                <a:solidFill>
                  <a:schemeClr val="accent6">
                    <a:lumMod val="75000"/>
                  </a:schemeClr>
                </a:solidFill>
              </a:rPr>
              <a:t>offer predictable </a:t>
            </a:r>
            <a:r>
              <a:rPr lang="en-US" dirty="0" smtClean="0">
                <a:solidFill>
                  <a:schemeClr val="accent6">
                    <a:lumMod val="75000"/>
                  </a:schemeClr>
                </a:solidFill>
              </a:rPr>
              <a:t>performance for tenants’ applications.</a:t>
            </a:r>
            <a:endParaRPr lang="en-US" dirty="0">
              <a:solidFill>
                <a:schemeClr val="accent6">
                  <a:lumMod val="75000"/>
                </a:schemeClr>
              </a:solidFill>
            </a:endParaRPr>
          </a:p>
          <a:p>
            <a:pPr lvl="1"/>
            <a:endParaRPr lang="en-US" dirty="0">
              <a:solidFill>
                <a:schemeClr val="accent6">
                  <a:lumMod val="75000"/>
                </a:schemeClr>
              </a:solidFill>
            </a:endParaRPr>
          </a:p>
          <a:p>
            <a:pPr lvl="1"/>
            <a:endParaRPr lang="en-US" dirty="0" smtClean="0"/>
          </a:p>
        </p:txBody>
      </p:sp>
      <p:sp>
        <p:nvSpPr>
          <p:cNvPr id="2" name="标题 1"/>
          <p:cNvSpPr>
            <a:spLocks noGrp="1"/>
          </p:cNvSpPr>
          <p:nvPr>
            <p:ph type="title"/>
          </p:nvPr>
        </p:nvSpPr>
        <p:spPr/>
        <p:txBody>
          <a:bodyPr>
            <a:normAutofit/>
          </a:bodyPr>
          <a:lstStyle/>
          <a:p>
            <a:r>
              <a:rPr lang="en-US" altLang="zh-CN" dirty="0" smtClean="0">
                <a:solidFill>
                  <a:srgbClr val="0000CC"/>
                </a:solidFill>
                <a:cs typeface="Times New Roman" panose="02020603050405020304" pitchFamily="18" charset="0"/>
              </a:rPr>
              <a:t>Three Goals</a:t>
            </a:r>
            <a:endParaRPr lang="zh-CN" altLang="en-US" dirty="0">
              <a:solidFill>
                <a:srgbClr val="0000CC"/>
              </a:solidFill>
              <a:ea typeface="+mn-ea"/>
              <a:cs typeface="Times New Roman" panose="02020603050405020304" pitchFamily="18" charset="0"/>
            </a:endParaRPr>
          </a:p>
        </p:txBody>
      </p:sp>
      <p:sp>
        <p:nvSpPr>
          <p:cNvPr id="4" name="AutoShape 2" descr="data:image/jpeg;base64,/9j/4AAQSkZJRgABAQAAAQABAAD/2wCEAAkGBxQSERUSEhMWFhUUFhoaFxgYFRceFhkZGBUWGBwYGBUYHCkgGCAmHBQVITEhJSorLi4uFyAzODMsNyguLiwBCgoKDg0OGxAQGywkICY3LSwtLzQsLCwyLzcsLCwsLCwsLCwsLDQsLyw0LC8sLDQsLCwsLCwsLC8sLCwsLCwsLP/AABEIAIMBgAMBEQACEQEDEQH/xAAcAAEAAwEBAQEBAAAAAAAAAAAABQYHBAMCAQj/xABKEAABAwIBCQMHCAYJBQEAAAABAAIDBBEGBRIhMUFRYXGBByKREzJCUnKhwRQ0YpKxsrPRIzVTgsLwJDNDc5Oi0uHiFhclVMOD/8QAGwEBAAMBAQEBAAAAAAAAAAAAAAQFBgMBAgf/xAA7EQACAQIDAwoFAwUAAQUAAAAAAQIDBAURMRIhQVFhcYGRobHR4fATIjI0wRQV8QYjM0JSgiRDU3Ki/9oADAMBAAIRAxEAPwDcUAQHzJIGgucQANJJNgBvJOpepNvJHjaW9lNy12hwxktgaZnete0fjrd0FuKt7fB6s99R7K7/AH7yIFXEIR3QWfgVh2KMo1bi2HOHCFmgc3m5HiFZfobO3WdTvf49CH+quaryh3L8noMJZTl0yPIv+0qHH7pcvj9wsae6K7I/weq0upavtl/J5v7Pq0bYjyld8WhfSxe15+z1PP0Ffm7fQj6rI2UabSWztA2xyOI5/o3Gy7wubOtuzi+leaOUqNxT5ep+R50WMq2LVO5wGx4DvEnve9fVTDbaesMujceQvK0dJZ9O8tOSe07UKmG3049Pixx+wnkqyvgnGlLqfn6E2niXCouzyLzkvKsNSzPgka8bbaxwc06WnmqatQqUZbNRZFjTqwqLOLzO1cToEAQBAEAQBAEAQBAEAQBAEAQBAEAQBAEAQBAEAQBAEBVMYZdmjHkaWKRzz50gjcWtG5uixPuHPV8yfIVl9dVYfJRi2+XJ7ikTYqrmktdM9rhrBYwEcwW6F8ZsppX91F5Sk0+heR+RYqrnODWzuLnEAANZckmwA7u9M2exv7qTSUt76PI0/D9LPHF/SZTJI7SdDc1v0RYC/Eros+Jo7aFSMP7ss2Si9JAQBAEAQBAEAQHDljKsdNEZZXWA0Aek47GtG0rtQoTrz2II51asaUdqRkWJMTS1jjnHNiB7sYPdHFx9I8fCy1dpY07dbt8uXy5Cir3M6z36chYsJYEzwJqsENOlsWkEje86x7OvfuVffYrstwo68X5eZKtrHaW1U7PM0Smp2RtDI2ta0ag0AAdAqCc5Te1J5stoxUVkkeq+T0IAgK/iLCFPVgkt8nLskYLG/wBIanjnp3EKda4hWobk848j/HIRa9pTq79Hy+9TI8v5Dlo5fJyjXpa4ea8bwfC41i/Jam2uqdxDah1rkKStRlSlsyO7BOSaieoDqd7ogy2fKPRHq21OJ9U6N644hXo0qWVRZ56L3p0nW0pVJzzg8stWbaB1WONAfqAIAgCAIAgCAIAgCAIAgCAIAgCAIAgCAIAgCAIAgCAIDGsc/P5+bfw2Lk9TJYl9zLq8EeOD/n1P7fwK8Wp5h/3EDa12NcEAQBAEAQBAEB51M7Y2Oe8gNaCXE6gALkr6hFzkox1Z5KSis2YpifLz6yYvNwxuiNvqt3n6R1nw2LY2dpG3p7K14v3wM7cV3Wnnw4E72cYeEzzUyi8cZswHU54035N0deSg4teOnH4UNXr0evh0kqwt9t/ElotOn08eg1JZouQgCAIAgCAqGOcOyVs1KxvdY0SmR/qgmKwA2k2NuR3K1w68hbU6je9vLJdpBu7eVaUUtN+fcWTJeTo6eJsUTc1rfEnaSdpO9V9atOtNzm82S6dONOOzHQ61yPsIAgCAIAgCAIAgCAIAgCAIAgCAIAgCAIAgCAIAgCAIAgMYx0f6fPzb+GxcnqZLEvuZdXgjywb8+p/b+BXi1PMP+5h74G2Lsa4IAgCAIAgCAICgdqeWM1jKVp0v78nsg90dXAn9xXmDW+cnWfDcvz75ysxGtklTXHe/fvQzdoJNgLk6AN5OoLQ5palR0G85EyeKenjhHoNAJ3u1uPUknqsRcVnWqym+PtGmo01Tgorgdy4nQIAgCAIAgCAIAgCAIAgCAIAgCAIAgCAIAgCAIAgCAIAgCAIAgCAIAgCAIDF8dn/yE/Nv4bFyepk8S+5l1eCPLBvz6n9v4FeLU+cP+5gbauxrggCAIAgCAIAgMOxjW+Wrp3bA8sHKPufaCeq2dhS+HbwXNn27zOXU9utJ9XYfGEoPKVtO06vKA/Uu/wDhXt7PYt5vm8dx5bR2q0Vz+G83RYs0gQBAEAQBAEAQBAEAQH45wAudAGtAlmU7LmOWMJbTtDyPTd5nQa3e4c1EqXSW6JcW2Eyl81V5c3H0I+GmynVjOL3RtOq7vJi3BrRneK5pV6m/PLuJEp2NvuSzfb47j4qMGVgFxK153eUffxIR21TlPY4nbPc4tdSIN+UKylfmOkljcPRc4kcwHXBHELjt1IPLNomqjbV47SSaLHkTH+kMqmi37Rg1e0z4jwXend8Jldc4Ru2qL6n+H59pe4ZmvaHMIc1wuCDcEbwVNTTWaKOUXF5Nbz7Xp4EB8SyBoLnGwG0r4qVIU4uc3kkfUYuTyRC1WXCTmxN6kaTyas1c49OUti2j1ve30Lz7Cxp2KSzqP30nwKKpk0ueW8C63uavlWWJ3G+pPZ6Xl3RPXWtqe6Kz6vM85ckTN0g53Jxv71yq4RewWcZbXRJ59/mfcbujLc1l1HJHXysNs52jWHafcVBhiF3Qlltvdwe/xO8relNZ5LqJegy4HHNkGad/on8lf2OOQqtQrLZfLw9Pe8gV7Fx3w3rvJhXxACAICl4mx6yAmOnAkkGguJ/RtPTS88BYcVcWmEyqpSqbl3vy97ivuL+MPlhvfd6kdTZNypWt8pJOYGO0gXLTb2GWNvaN1InWsLZ7MYbT7e9/hHGNO6rLOUsl2eH5ZH5VwRWxtL2Sma2sNe8P6NcdPjddqOJ2s3k47PUsjnUsq8VmpZ9bKg6okBsXvBGggudcEbCL6FbbEHwXYiDtS5X2s7sj0FRVOLIX3cBfNMuaSN4BOlca9WjQW1NbujM6UqdSq8ovf0lzwngmZsnlKxxzWHuxiQuDjveQbWG7bt0a6e9xOm4bNBb3q8ssugsLaympbVV9WZoaoS0MVx3+sJ+bfw2Lk9WZPEvuZdXgjzwZ8+p/b+BXi1PnD/uYG3Lsa4ICNy3luKlbeQ6T5rB5zumwcSudSrGC3km2talxLKPWymnL9dWvLKduY0a83YPpSu28rKJ8WrUeUffWXH6O1tY7VV5vn/C/k+5MHVjhd1Q0u3GSQ++y9/T1Hq/E+ViVrHcobuhEFXCso3APfKy+oh5LHcjex5a1wl8Sm97ZOp/prmOcUn1byYyJj17SG1Iz2+uBZ44kDQ4crHmu1O6a3TIdzhMJLOlufJw9DQoJmvaHsIc1wuCNRBU5NNZooJRcW4yWTP57nkznOd6zifEk/Fb+MckkZRvNtk5gE/8Akafm/wDCeoWJ/az6vFEiz/zx6/Bm2LHGhCAIAgCAIAgCAIAgCAzXGuJTM8wRH9E02cR6bh/CPfr3KuuK+09laGlw6xVOKqTXzPTm9TuwBkBrh8qlF9NogdWg2L7b7ggcr7l0tqSfzvqOGK3ji/gw6/LzL4ppQhARuXsjR1URjeNI8x21p3jhvG1c6lNVFkyRbXM6E9qPWuUxqupnRSPieLOYbEfEcCLEcCqmScXkzX05xqQU46Mn8E4kNNKIpD+hkNjf0HH0huG/x2ae9vW2Hk9CBiNkq0NuK+Zd/N5GsKzMufL3gAkmwGkr5nOMIuUnkkepNvJFUylXmV25o80fE8VgsRxCd3Uz0itF+Xz+BeW9uqUefiTeRqAMaHEd9w8Adi02EYdG3pqpNfO+7m8yuu7hzlsrREkrkhhAR2V8nCVucB3wNHHgVU4ph0bmG1FfOtOfmf45CXa3DpyyehVCsOXhPYfyj/ZOPsn+H8lqMExFt/p6j/8Aq/x5FXfW3/uR6/MnlpisKZ2j4gMMYp4zaSUEuI1tj1aNxcbi+4FW+E2iqS+JLRac79PIr7+4cI7EdX4epUMAZMbPWNzhdkTTIRsJBAaPFwP7qtsTrulQeWr3eZAsqSnVWei3+RsSyRfhAZ/2mYcBZ8siFnNt5UD0m6g/mNAPDkr3CLxp/Anpw8vfHpKvELdZfFj1+ZnFNUOje2SNxa9hu0jWD/OxaCcIzi4yWaZVRk4vNam5YYywKumZMNBOh43PGgjltHAhYu8t3b1XDs6DR29ZVaakSqjHYxXHn6wn5t/DYuT1MniX3MurwR5YM+f0/t/AotTzD/uYm3rqa04Mt5TbTQuldptqHrOOofzsuvipNQjtM721CVeooIyljpa2paHOu+V1r7GjgNgAvo4Kr+apPfqzVtU7Wi8luXvvNcydQMgjbHGLNb4k7STtJVrCKiskZKtWlVm5ze86V9HI5cp0DJ4nRSC7XDqDsI3EL5nBTWTOtGtKlNTjqjEauIxvfGdbHOaebXFp94VM1k2jZwkpxUlxyfaXPszywQ91K491wLo+Dh5zRzGnod6mWlTfsMp8Xtk4qstdH+PIz2sjzZHt9V7m+DiPgv0ynLagnypH5tJZSa6Tsw3VeSq4JDqbK2/InNPuJXG7ht0Jx5mdKEtmrF85vaxBpQgCAIAgCAIAgCAICBxrlM09I8tNnv7jTtBde5HJod1suFxPYg8idh1BVq6T0W99RkWcqs1xt2RIBHTwsHoxsHXNFz4q4prKCRibme3WlLlbO1fZxCAIDOu1LJtnR1LR53cfzAJafDOHQKBeQ3qXUaDBq+alSfSvyUElQi8NjwLlIz0bC43dHeN37uoniWlp6q1t57VNZmRxKiqVw0tHvXX6ntiSps1sY9LSeQ/3+xUf9Q3LhTjRX+299C834H1h9LOTm+BB0rc57Wna4DxIWXtoKdaEHxaXayzqPZg3zMuy/SzOBAEAQFSy/T5kpI1P73Xb79PVYbGrb4Ny2tJb/Pz6y8sqm3S38NxHseQQRrBuOYVXCbhJSjqt6JbSayZeKWbPY149IA+K/R7eqq1KNRcUmZupDYm48hjeOaoyV8xOppDBwDWgfbnHqtth0FC2jz7+0zd5LarS7CY7KZB8plbtMVx0e2/3gomNL+zF8/4JGGv+41zGorNFyEB51MDZGOY4Xa9paRvBFivqEnCSktUeSipLJn8+1lOY5HxnXG9zDza4t+C3cJqcVJcUn2mXlHZk48m40PsgnJbUx7GujcObg8H8MKgxyKzhLpXZl5lrhjeUl0e+40NUJaGKY8/WE/Nv4bFyeplMS+5l1eCPLBfz+n9v4FFqfOH/AHETcF1NaZ12nV5MscAOhrc883EgeAafrKBeT3qJosGo5QlU5d3Z77jg7Omg1ov6MbyOegfY4rna/wCQ74s8rbrRqiszLETlbElNT3Ekgzh6De8/wGrrZcp1oQ1ZKoWVatvjHdy6IqVXjeoqHGOihI42z387Dus63CiyuZzeVNFtDC6NFbVxL8LzfceGTez+aQ59TIGXNyB3pCTpN3eaDx0ryFpJ75PI+q2L04LZpLPuXvsLnkfDVNTWMcYzx6bu8/doJ83pZS6dGENEVFe9rV903u5NF76TJcb0fka+dttDn544iTvH/MXDotxh9T4ltB8m7s3GSu4bFaS6+0giphGN5wvlT5TSxS37xbZ/tt0O94v1WJvKHwa0ocOHRwNLb1fiU1IlVGOwQBAEBD4my82kizs0vkdoYxoJud5tqaNpUu0tXcTyzyXFnCvW+FHPLN8hmjsaZSvrcOAgFh4tWh/bbL3L1Kn9Xc+0eUmOMoN86TNvqvCwX8Wr1YZaPRd78zx3twtX3Hx/19Xfth/hx/6V9ftVr/z3s8/XV+XuLxgWor6gCepltCfMb5NgL/pEgXDd208tdNiMLWk/h0o/Nxeb3evgWFpKvUW3N7uG7U4+1Wb5uzYc93hmD+IrN3r+lGtwSP1y6F4lAJUEvzc8ky58EThqdGw+LQVdQecUzD147NWS5G/E619HIIAgIDHdN5Sgm3sAeP3SCfddcLmOdNk7DZ7FzHn3dpjJKqjXmj9ksh8nUN2B7D1c0g/dCn2ejM9ja+aD5n77yUxE+81tzQPj8Vlcfk3d5ciXmeWCypHFROtIw7nt+8FWWcsrim3/ANR8USKyzpyXM/Au6/SjOBAEAQEJimPuMdudbxH+yzv9R006MJ8jy7V6FjhsvncStLIFwW/D7rwN4X+8VvMFbdlDPn8WUN8sqz6vAyPG1OY6+cH0nZw4h4DvtJHRfo2HzU7aDXR2GSu47NaR+YOykKesie42aTmO5P0XPAHNPRe39H4tvKK11XULWp8Oqn1dptyxpoggCAwrGFvl1Tm6vKnx0X991tbHP9NDPkM5dZfGllyl97KKAsppJiLeWf3eLWAgH6xf4KjxqqpVVBcF4+0WWG08qbly/gvCpixMTx7+sJ+bfw2Lk9WZTEfuZdXgjywX8/p/b+BRanmH/cRNxXU1hkGPZCcoTD1cwD/CYftcVVXLzqv3wNdhiytYdfiziw9lg0k3lg3Os1wte2sb7HaAvilU+HLaO13bK4p7DeRZPKZTr9V4Yjzjbbn57umhSM69XmXYVuVhaa/NLt9ES2Sez6GOxncZTuHdZ4A3Pj0XWFpFfVvItfGKs91NbK7WWylpWRtDI2NY0bGgAeAUpRSWSKqdSU3nJ5s9l6fAQGe9rGSM5kdU0eZ3JPZJ7p6OJH74V7gtxlJ0Xx3r8++Yq8SpZpVFw3P371MyWiKkuvZliAQzGnkNo5j3SdTZNQ+sLDmBvVRi9p8Sn8WOsdej0J9hX2JbD0fj6mtLLl2EAQBAEAQGa9seul5Tf/FaDAtKn/j+SqxP/Tr/AAZs5aAqXof0LkEf0WD+5j+41YW4/wA0+l+JqKX0LoRUO1aDuwSbA57frBpH3Cqu9W5M0GCT3zj0Ps/kzy6gmgNfwFWeUoY98d2H906P8parW2lnTXYZLE6excy59/b6lhXcrwgCAjsRC9JUA/sJPw3LnV+iXQyRaPKvDpXiYUSqc2pp3ZRTEU8sh9OSw4hjR8XHwVjZr5WzN41POrGPIvE7sSMtNf1mj3XHwWU/qGm43SlypeR7YSzpZcjIq6o08tCcXumlz2NcPSAPiF+m0Kqq0o1FxSZmqkNiTjyHoup8BAEBF4jH6A8x9qp8dX/o5dK8SbYf5l1lSWFL0uWQ482BnEX8ST9hC/QcJp/Ds4J8mfa8zPXktqtL3oVftJw66ZgqYheSMWe0a3M13A2lpJNtxPBarCbxU5fCm9z05n6lLf27mtuOq8PQytaYpTVsB4ubMxtPO4CZos0k/wBYBq0+tvG3XvtmMSw905OpTXyvXm9C7s7tTWxN7/H1LqqcsCHxLiGKjiLnkF5BzI795x5bBvKl2lpO4nlHTi+Q4V7iNGOb14Iy7DWHJcoTGR9xGXl0sm8k3c1m9xJ5C/Q6S7vKdpT2VrluXnzeJTULedeWb04vy97jZKanbGxsbAGtYAGgagBoAWSnNzk5S1ZfxiorJHqvk9MTx7+sJ+bfw2Lk9TK4j9zLq8EeWC/n9P7fwKLU+cP+4ibiuprDJ+0mnzK0u2SRtdfiLsP3R4qsu1lUzNThE9q3y5G/MrdLUGN7JG62ODhzaQfgo6eTzLGcFOLi+O43aiqWyxskYbte0OHIi6uoyUlmjEVIOnJwlqtx7L0+AgCAIDyq6ZsrHRvF2vaWuG8EWK+oTcJKUdUeSipJpmF4nyE+inMTrlp0xv8AWb+Y1EfAhbO0uo3NPbWvFcnvgZy4oOjPZenAibqUcTWMBYyE7RT1DrTAWa4/2g/18NuvesxiWHOk3Upr5ePN6F1Z3amtievj6l3VOWAQBAEAQGadsmul5Tf/ABWgwLSp/wCP5KrE/wDTr/Bm7loEVL0P6FyF81g/uY/uNWFuP8sul+JqKf0LoRy4syV8ppZIx59s5ntN0gddI6qJXp7cGidY3HwKym9NH0P3mYqeOg+9U5si59meVxHM6ncdEulvttGrq37oUy0qZS2XxKfGLfbpqquGvR6fk09WJmggCAg8bVYioZyfSYWDiX934k9FxuJZU2TcPpudzBcjz7N5i8ELnuaxgu5xAaN5JsAqpJt5I10pKKcpaI3XIOTRTU8cA05jdJ3uOlx6uJKuKcNiKiYu5rOtVlUfH2jnxHS50YeNbNfsnX8D4qlx60dWgqkdY+HHz7SRYVdmey+JV1iS6LLhqruwxnW3SOR/I/aFsv6fu1Ok6L1jp0PyfiinxCllLbXEmloSuCAICFxTNaNrdrne4D8yFQf1DV2beMOLfcvaLHDoZ1HLkRX6ClMsgYNus7htKy9layua0aa6+ZcS0r1VSg5MvLW2FhqC/RkklkjNt5vNn6vTwqWIMBwVBMkZMMh0ktF2OO8s0aeII6q0tcVq0Vsy+Zd/aQa9hTqPOO5++BVJ+zSqB7skLhxLh7s0/arSONUHqmuzzIUsNq8GmQ+UK+spZHU5qpLx2BzZXlou0GwJ06iFKpUravFVVBb+VI4TqVqTcHJ7uc+MMZO+W1jI5XOIddzyXEuLWi9s46dOgdV7eVv01ByguZdZ5b0/jVUpPpNvp4GxtDGNDWtFgALADgFjpSlNuUnmzRRiorJHovk9CAxLHv6wn9pv4bFyerMriP3MurwR5YK+f0/t/Arxanlh9xE3JdjVlP7S8lGWnEzR3oCSfYdbO8CAeQKiXdPOO1yFvhFxsVfhvSXjwMsuq00xfOznEYZ/RJTYE3iJ1Ak6WdTpHEkblNta2XyPqKPFrJy/vQ6/PzNHVgZ4IAgCAICPy5kaKriMUwuNYI85p9Zp2Fd7e4nQntw/k5VqMasdmRjeJsLT0TiXjOiv3ZWju8A4egeB6ErWWl9SuVu3S5PLlKKvbTovfpykECphHL5hrtFfEBHVAytGgSD+sHtA+fz181S3eDxn81Hc+Th6eHQWNDEJR+WpvXLx9TQ8lZep6kXhmY4+rezxzYdI8FRVrWtRfzxa8O0tKdenU+lkko51CA/CUBl3a7WRvfTNY9riwS5wa4Etv5K1wNV80+C0eCU5xU3JNZ5Zd5UYlKLcUny/gz12pXpVvQ/obIXzWD+5j+41YW4/yy6X4mop/QuhHcuJ9me48wk4udVU7b30ysGu/rtG3iOu9QLm3ee3HrL7DMQSSo1X0P8AD/Bn0chaQ5pIIIII1gg3BHEFQS+aTWTNcwji1lU0RyENnA0jUH/SZ8RrHJWlC4U1k9TK32HyoPajvj4dJZ1JK08552saXvcGtaLkkgADiSvG0lmz6jFyeUVmzJscYl+WSNihuYmHu6DeR50Zwbr4Aa9J3qtuK3xHktDT4fZfpoOc/qfcvepaMB4RNPaonH6UjuN/Zg6yfpEeA0bSpFvQ2fmlqVuJYh8X+3T+ni+X0LqpZUH4QjWe5gqmWclGMlzRdh/y8Dw4rEYrhUreTqU1nB93pye87y0ulUWzL6vEj6WoMbw9usfzZVVtcTt6iqQ1XvIlVKaqRcZFxyflBkrbtOna3aPzHFb+yv6V3DOD38VxXvlKCvbzpPJ6cp1qacDyqahsbc55AH86htXGvcU6ENuo8kfdOnKo9mKKjW1DqmXugnY1u4cfisNd16uI3HyJ8iXN71L6jThbU/mfSyx5IyaIW6dLz5x+A4LWYZh0bOnv3yer/C5vEqLq5daXMtCQVmRQgCAIDEceUjo6+bOGh5D2ne1wGrkQR0Wxw2op20cuG4z15BxrSz47yLyRlN9NMyaO2cw6jqIIsWngQSpNejGtTdOWjONKo6c1NcDacN4khrWXjNngd+M+c3/UOI9x0LIXdnUtpZS04M0FC4hWWa15CZUQ7hAYZjWobJXzuYQW5wFxq7rGtPvBXF6mUv5KVxJo5sNVrYauGV+hrXjOO4HQT0vfovE958WlRU60ZPQ3KmyjFILxyxuv6r2n7Cu2aNXGpCX0tM6XNBFiAQRpGwgr0+08t6MixlhZ1I8yRgmBx0H1CfRdw3Hpr11Veg6bzWhq7C/jcR2ZfUu/nX5Kwo5ZF1w5j98QEdSDI0aA8f1gH0r+fz181MpXTjulvKa7wmNR7VLc+Th6F1pMW0cguKiNvB5zD4Pspcbim+P4KeeH3MHvg+rf4H3UYpo2C7qmI8GvDj9VlyvXXpr/AGR8xsbiWkH2ZeJw5PxQauTMpI3FjT35pBZjRua3W5x3G1tZXxGt8R5QXWdqtireG1Wlv4RWvW+C7SzKQV4QHy9gcCCAQdBBFweYXqbTzQazKdlrs5ppiXQkwOOxumP6h1dCArW3xitT3T+Zd/b5kCrh9Oe+O7w7CoV/ZzWM8zMlH0XWPg+w96taeMW8vqzXV5EGeH1o6ZMh5sLVjDppZdHqtzvuXUqN9by0mu3LxOErastYv30HTTxZUZoY2taNwE1vyC5ylYy3ycP/AMn3H9StNrvOxlNlh+r5X1kLftcFxc8Oj/x2ZnRRvH/0en/ReU5v60n/APWfO9wLl5+5WVP6O6OXke/o7mf1d7/kkaLssf8A2tQ1vBjCfe4j7FHqY5H/AEg+tnWGGP8A2kWLJ/Z1Rx6XtfKfpu0fVZYHrdQauL3E9Go9C88yVCwox139JbIow1oa0ABoAAGoACwAVY2282TEstyPpeHoQFby9gunqSX2MUh1uZaxP0m6jz0Hio9S2hPfoywtsSrUVs6rkf4ZUKvs5qWn9HJG8bLlzXeFiPeosrOa0aLaGM0X9Sa7zqpsj5YYM1sxA4ytd73Alfap3C3JnKdxh0nm492XhkepwPWVBBq6u4GwFz7cgc1rV7+mqT+uR8fudvRWVGn4LzLTkHC1PSaY25z9sj9L+mxvQBSKdCFPTUrbm+rV90nu5Fp69ZNrsQwgCA/CEaz3METWZAY/Sw5h4aW+GxUV1gNCq9qn8r7uzyJ9K/qR3S3+JGuyBM03aWm2ogkFVLwG7pyzpyXSm0yWr+jJZSTOhlLWas+3Nw+211MjbYvllt968szk6tnrs9x9MyA95vNKTyuT4nV4L2OBVastq5qZ9G/vfkePEIQWVKPvqJekomRCzG23naeZV7bWdG2js0o5ePaQKtadV5yZ0KScggPKpqGRtL5HNY0a3OIAHMlfUISm9mKzZ5KSis2VDKnaRTR3ETXzHeBms+s7T4Aq1o4NXnvm1HvfvrINTEaUfp3kM3HtdP8ANqUEcGSSW/eFgOoUv9qtaX+Wp3pd28j/AK6vP/HDxfkcGWMnZVrc3y1PfNvm6ImkX1i5de3Dgu9CtYW2exPXpf4OdWndVvqj4L8lXynkuanfmTxuY4i4vaxHBwJB6FWNGvTrR2qbzRDqUp03lNZHjSVb4ntkjcWPabhw1j8xwOgr7nCM4uMlmmfMZOL2ovJmx4JxY2tYWPs2dg7zRqcNWe3hvGy/ELJ4hYO2lnHfF6eTL61ulWWT1JXL+T5KiIxRzeRztDnBl3Fu4HOGbzVa1mda9OVSOzGWRS/+1g/9o/4X/NfHw+crP2eP/fd6j/tYP/aP+F/zT4fOP2eP/fd6nVk3szijla+WUytbpzMzNBOy5zjo4bU+HynSlhUIyTk8+YvbRbQNQXQtT8kYHAhwBBFiCLgjcQh6m080UzLPZ3DIS6B5hJ9G2dH0F7t8bcFEnaRe+O4t6GMVILKotruZWajs8rGnu+SeODyPc4BR3aVFyFhHF7d65rqPOPs+rSdLY28TJ+QKfpanMfTxa2XF9hPZJ7NGgh1TLnfQjuAeBedNuQHNdoWa/wBmQa2MtrKlHLnfl/Je6SlZEwRxtDGt1ACwUxRUVkimnOU5bUnmz2Xp8BAEAQBAEAQBAEAQBAEAQBAEAQBAEAQBAEAQBAEAQBAEAQBARuIMsx0kDppNNtDWjW5x1NH86ACVItreVxUUI/wcq1aNKG1IxbLuXJqyTOlJOnuRtvmtvqDW7Tx1la63taVvHKHW/Mz9atOtLOXYaJhPAUUTWyVTRJKdOYdLGcLanHeTo3bzQ3uKzqNxpPKPLxfkWttYxgtqpvfci7NaALAWA2DUqdvPUsD9QHHlXJkVTGYpmBzT4g72nWDxC60a86MtuDyZ8VKcakdmSMcxfhSShfe+fC49x9tIPqv3HjqPuGssr6FzHkktV+V73FDc2sqL5Vy+ZFZFyk6mnjnb6DgTxbqc3qLhSa9FVqbpvj7RxpVHTmprgf0G11wCNRWFayNOfqAIAgCAIAgCAIAgCAIAgCAIAgCAIAgCAIAgCAIAgCAIAgCAIAgCAIAgCAIAgCAIAgMn7Wa8uqWQ37sbM630nk6fBrfErT4LSUaLnxb8ClxKbdRR5PyQmBYQ/KFOHaRnk9Wsc4e9oPRTMRk42s2vebSI9ok68U/e43NYw0QQBAEBw5byc2op5IXjQ9pA4HW1w4g2PRdres6NSM1wOdWmqkHF8T+edY5hbrRmYP6Oo4y2NjTrDWg8wAFgZvOTaNVFZJHsvk9CAIAgCAIAgCAIAgCAIAgCAIAgCAIAgCAIAgCAIAgCAIAgCAIAgCAIAgCAIAgCAIDJO1ihLKtk1u7LGBf6TCQR4Fq0+C1VKi4cU/EpcRg1UUuX8FSyZXOgmjmZ50bg4DfbWOouOqtKtNVYOD0e4g05uElJcDfMkZTjqYmzROu1w6g7WuGwhYmvRnRm4TW80lOpGpFSidi5HQIAgIbFuWW0lK+QnvkFsY2l5Gjw1ngFLsrd16yjw49BwuKypU3LsMr7PsgmpqmuI/RQkOedhI0tZ1IvyBWkxO6VGi0vqluX5ZT2VB1Kib0RtqyBfhAEAQBAEAQBAEAQBAEAQBAEAQBAEAQBAEAQBAEAQBAEAQBAEAQBAEAQBAEAQBAEAQEbiDIsdZCYZObXDW1w1OHieYJUi2uZ29Tbj/JyrUY1Y7MjFsQYbno3ESsJZfuyN0sPX0TwPv1rW215SuF8j38nEoK1vOk/mW7lOfI2WpqV+fBIW31jWx3tNOg89fFfde2p147NRZ+J80q06Tzgy9ZP7UtFp6c33xu/hdq8VTVcD/8Ajn2+a8ixhif/AHHsJMdp1JbzJ+WYz/Wo/wCy3HLHtfkdf3KlyP31kflDtTba0EDidhkcAPqtvfxC70sDln/cl2epznia/wBY9pE0mH67KkomqSY49jnC1m7oovDSedypM7u2sobFLe/er99RxjQrXMtqpuXvRGn5IyXHTRNhhbmtb4k7XOO0nes7WrzrTc5veW9OnGnHZidq5H2EAQBAEAQBAEAQBAEAQBAEAQBAEAQBAEAQBAEAQBAEAQBAEAQBAEAQBAEAQBAEAQBAEB+PaCLEAg6wdS9Ty3oFWy9hGjcx0nydod9AuYPBhAKsbbELlSUdt5c+/wASJVtaLWez+PAy7KFCxsha1thzPxK0dKrKUc2yoqU4qWSJfC+Q4JnASMztPrvG3gQol5c1aa+V9yO9vQpz1Xiafk3DlLT6YoGNI9K13fXdc+9Z6reV6u6cm/fIi1p29KH0xRKqMdggCAIAgCAIAgCAIAgCAI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5" descr="data:image/jpeg;base64,/9j/4AAQSkZJRgABAQAAAQABAAD/2wCEAAkGBhQSERQUExQWFRUVGBcYGBcVFxcXGBkaFxgVFBcXGxgXHCYfFxokHBQVHy8gIycpLCwsFx4xNTAqNSYrLCkBCQoKDgwOGg8PGi0kHyQvLCwsLC0vKi0sNDAqLy0sLC8qKSwsLjQsKSwsLSwsLCwsLCosLCwtLCwsLCwsLCwsLP/AABEIALcBFAMBIgACEQEDEQH/xAAbAAACAgMBAAAAAAAAAAAAAAADBAUGAAECB//EAEkQAAIBAgQDBQUDCgIIBgMAAAECEQADBBIhMQVBUQYTImFxMoGRobFSwdEHFCMzQnKSsuHwJGIVQ3OCorPC8RYlVIOT0lNjdP/EABsBAAIDAQEBAAAAAAAAAAAAAAIDAQQFAAYH/8QANhEAAgECBAIIBgICAQUAAAAAAQIAAxEEEiExBUETUWFxgZGh8AYiMrHB0RThI/FDFiQzQlL/2gAMAwEAAhEDEQA/APKhxsfZHwrpOMyYCSToABNLoloefrRQ9kEMCQQZBBIMjWa2RUqka1BFWHVOm4sAdUAPmsVh40eRZP3SRXDmySSSxJ11Y89T8zWA2PM+pri9Q/8AIJFh1TE7S4hDpeYjzNHxfHruIQK7zBmDG8RuPU0DNY6fOtBsP0PxNAC4FjUBHeZNh1SWw93FWLauytcsOJGpZdD1UzbYGdo570zxXj2HexkFhQ+4bPJBJ3LAS0a6MaSw/aUW7fdqzBPs7jX1pG9jbLGSs1ZNVQuVXHjy9IGU3vaZg+HLcBJuWU1iHZlPqIU6VIcQ7Li0gZiIYEhkYsDAkcudRf5xZ+z8zRbPFVT2AR6E0FJ6Ciz5T2+xBqI5+kmBw+CBaGfIDHiMkCdATHKdJrdvBMzFUYGMxnUCFBJOvKBRbvGZRUjwoCFEDZjmIJiSJ61P8C4hYa1FzDB7mplLYJKj9ogDSNdamnTo1DlU/f8Ac4s6glpV7nB7qmMsnT2dfaEjb0PwrMPiWtzI1grJGqzvHQ7ifM1K47GHvi1nMisuSAW1X9pRzAPSm+Bvby3Tfsm8uUS25SfDuTI5fAUBoKKmWmSN+6QKjAXe39yL4dftMcjZhmOjAqBOkAyNF3+VS1/s2cwdzbXNya6iho0667cutRGDdfGhtDMwXI2oKkEToCAZE6maziGKhlEZSo1XWJnXQ7EwJFOSoq0/nAPhaDlJY2v5y5cD4A7O1xMrsXUnK6vMOLpAy7eyNKFxzgl6y83EK5x3g2PhYkg6eh+FN4fE4dcPg79jNbbvSLil5ICoWcaQSuo3+1Sd/iVq+4HfWiQoUSL8gLt+xV5KguLWA97RYVwTf9+/9xfgY/xNn99frW8a3i9Wvf8AOuU1w7Cqt9IvWmKtJVe8zeGT+0gE6daU4xgTYt2CWBLG6rSdRDM4YnqZ2p2YBrwswuBK7wS+TdfUkRzJPOpzvag+D4VkYswgECNQfPkalO886RgiRSGbt+8a+8kcNgXuKzLlhYkswUDSeZoZwv8A+2x/81v8a64Pask33vlzatWQ+VGy5mLqqjoTLRrtvyqDxvFluNksWcpLQILOx5AAEdfKpqYoKbGcFvJpuD3IUjKwc5VKupBOp3mP2TQb3CnUwxtgjkbtsH4FqQwK3LF1hdtuXHsqDoHbaQp1Pl50W7xSzPiseKDm1IJYTpvprXCsCtzp3yDoYe3wa458PdseguWz9GoNjglx1zDKBMeJgpn0NQ1jHXEbOgZSZiJ2PSeVWrhmOwpsp3veFx4iSSAG8gOnnSqVRKuh0nNdZB8R4T3f6xrczEBgWHuGoob8CtkSt9feOQ3O5P1NWCy+BF3PL5gc0sSwJ31BBmpS9xPB35DlTIjUQf6VH8ekxOa3n/qdmbS087bhZ/ZZW+I/p86Dewjp7Skcp5fGr9hez2FW4r27uUqZgkMvpB/Gt9ouL2Awt3lW+dyQMpWdgDvVV8DTykk2PfpGhmnnefyrRIqfxvC8M5mzdZf8l0f9S1FXuH5fxBBHxFZ74WonaOsRgYGLBT1rKJ+atWqR0bdUm8XoljCs5AVSSSAOWp03OlOnig5KK4bi7cqdkog6sT3CRcwP+j7n2TRF4Tc10j7/AIVo8VfrXJ4k/Wpvhx1nykfNNtwxxyPwNDOGI5H4Vv8AP3+0a7GLb7f1oT0Z+m/vxnazrB3sjTGvmAR8CKfw2KzGCJEH2Vt5p1iJGuse6o03z1BrXf8AkKZTrmnpy998FlzCTNjurto57xRx+wbQIP7rLr8YpbCYLOxCvtJnTUBWedY5Kf7NR4vjpREvL5/Wm/yFcjpFB8TFdEwBysde7T0mrq+LUkTzj8DTeBUo/huqNCJ1IIPKCNQaBccMAAQIEevmdaFbtlWnceVCCqNcD1P4MMqSLXkpfxl3D3DOUuBoRBADAMGUocsnSlsHaR/adV1khsw+YBqawWEW5hr9x1Ds2VbZOYQ5DCAAYOkHWeVVzBYQ3biosyTqeg5sfIDX3U+qGVwTqDsCTBUXW17doH4klbtnJ4WE58uXkJBjxk7HK2n+Uda4w+NFy6Guqr6QA5eIGw8BB01o/DrSXLpiQuYQo0lYuHfrAHxqLxsd4+UFVklZ1Mcteelc7FUVtxfbunKNSLy64a9avLaspbXMmdl7ssU1BZlhjMk5d52GvKq1geGMrEt4egBg/EbVL8AsPYxNoEePJmI+zmkwY3OWPjFaxAhm9T9av0qa1bO4sRyi7sCVJuLD83/ENwm3/iEOZiXYBiXaSGImTNTeL4ely3h0cSn5zfUKSdFVXgTM6ZBzqF4Of8Ra/fX6irCDphv/AOjEH/gumrDKNgJB5Spsq/Yt/wDxp/8AWiYV1DAm3aIEmDbt6wCY9mgsa5c6H0P0IoiqgbQ7yQ4LeUWL9ruXvPcAkKDASBEsNVgydtwKUwli0rJesvZsshmHuvdJ0geHLpGutRz8Oa5buMu1tRPnAkgecSaS4VZN26qA6sdDO256HpWUanzBWXuPj+5LKxHytb32y0yA6X+7uG4r57phijTm8Sry6iQKjOO2LLM5VVsmSxzu5dpkkBBKiSeW3lR04hcANslu9LlBoDDeyWzSCG13g+6k+GXRh8QRfRbhGmViCJMEHXQ6Hn1qxVyEBbb9fI/uLUsb62tF8Vxm9fFtWIC2lCqFGURoNY1/ZUe6i4a2GYqcix9u6yj0EmrFjMZhCAzYUpOogFAfMEaEUnc4Vg7sFbty2x13VgCfcD865aLLzDHtkl8w00kNxSyVcGViIHdXFcaacidfWpSwuG8IOdGyjW4uZTIBzaQRvIINMYbsQDLd6txSNN1M8t50pa52ZvWw7G3ACkzIKmNgN4NEtNwSxA18ftOBIsN/Sc43hjmO5KOANcrkk+cOZHuqHx2EbMM4ZTG7Aj3a/Wt4W/LgDSTEZsu/nqB76ev8Wu27jW/EACYDlX203AhttxVWoKTKWI8tf1HBzmyyHaw67EEa7Hp5VymNI3qZPFEPt2UJ8pX6GKieIXgzQohRoBv896oPlTVGjrGCbFHlArKDWVX6RuuTYdUH3Z6V2mGY7KT7qkRi7a7LNcXOMnkIpwpUl+pvKDc8hFDgLn2TQntkb0d+IOedL3GJ3pD5f/S/jJHbJvA9isVdQOtvwtqJZVJHWCadPYK+F1tXM3VDbdY0j9oGd6d4B2+ChLV1NoXMPlIq9q0ieteercUxOGazoOz3eXFw1OoNGM81s/k8xjGBaGu03EmkcFwMtdNp8yOpIKkCQVMMDJEEV6B2k7UDBd34C7uCyiYEAxJPr5V53ieK99euXrhh3OcwDBMgRvoI5+VbHCMS9c566DLy5Spi6QUWptrH+1vZn8yuKpcOGVWByshhhI0bf1HSi8O7HYk5HOHVlMHK1wLI84MiofimLd2GZ82WMpzZwNiBPyq6dl+2gvMtm4uV4gEbGPpTOK4mrh2z4dQQN7/qLwdLMmSs2vXtF+L9k8yRawV23ckai6jWwOYBLSRMEHTQ67axD9hMaqM/dSEGYhXVmgbwBvFemVXOPdsXwz3bdq3LIArOxhVzgchqTrHKsehxfFYuoFVB22FtOuWhgqWHS2Y+Jv8AeedjFuBAJA30+v8AWu7ONM/hREJyAToBI8tNT5SAPhQ2IYjQDQDT+9z99epUutiG8JSIB3E9B4DdwCYNrruCyCWUiHYNoVUczrvPKq9h+zeJvAXLdqEbVZuJMHadar17DnLoZ8qt/ZztaoW3YdCrAAAnY8xVbinEcVTQGit+v+oHD+HUxVbM5JY8zH+AYC7YYtcwj3G0gm5bUCNdCSZ2FH43axF9lK4G1ayoqQtxdSoILnXcz8hTNziFRnEO1SWbmR8wIgnQxqJFYicdx9RrqouOyegPAaVAGpUYi/WftB4Lg+JtXUuNh3KqwY92yuYHkD9KaXiQy4bSH7+5mtnRk7xHUSCAY8W8axTPDe0CXNUefQ61K3VtYkBb6yR7NxdLiHqrD6VbofEtVXy4lPERFfhBVc1M3EoCtqOdSNji1q3ZuhsOjs/d5WzMCmVszRvJYaVxxTDYnD4hrTDOAMyuqDxqZyNAGmogjkQfKoDE8RvnMCywZBGVPTmND516mtiqVajzIPVp63mPkN7GY2OuFnylrauSSqkhdZ0gHUQY1q2dheF2LguG5cVHAJUkQRA3VuR9NaS4Nw5Gw7HurZa3+suXnZE8RJAGSSTEDYe+ofF4pZ/RhLcSDkNwhh1l9Y9wqaIFEXJ/frpK2LotWp5FYr2iSHGsRaX9HaDFw+Y3SxkkjURHI853nfegcGxNoXh3+Z9PYVDddjGgg/fQ+EcEbGPKzbtAAMw3ZgBmC++TPKaveDwFjCWyVC21A8THc/vMdTWHxH4jTDuUpLmb0H9y1Q4WXpZWYgHnzkI3DLt0uVwzKpBFvv7qrkkESLYzQdtOXlpCVrsNiZ1NmOneEf8ATT2L7fWxPdW3uAftRlX4nX5UoO31wDMcOQsxOYdJ256VmHiXGavz5BbuEtJhMJSGUMfMmOYngd+2s27N0QP9XdS8J5bhSBvyNQPEeLXryi05YFTJVgVPTUb1aeDdtbN5goJtv0bT4GpniOEt4hQL1tbkagn2h/vDWKlPiStTbJi6flpCGAUL/ibz1/uUT/wxiFtC7lBU66HUR1HKoTE45oK66mTO5iY1OpGp0r0HtQn5thrQsE2rVwuj2wzFMwXOrqpPhYhWBI30nYVROH2A13xLmABJETPLl6ivT0cSuMoLUoaZjaZipVpOy1yCBtpaJJiVysGBzciCMvmCDr7wfdQe8U7iKmOK2sMRKkI3MKrkbcp2+dQ/cAmFYN8vrVOvRdWy3B7rfaW6bgi+vjOSo61lcm0elbqplPVGXEAqE7AmirhH+yawYsjat/nLdaMZOd4Os6GAboB76KeH+aj3k0s11pImuS560Yan/wDPrIsYa/hgpHinUfWvZMH+rT90fSvEwdR6ivbMH+rT90fQV5fjxBKWFt/xL+D5ysflKyZ8LnGndP8AzrVNz2fs/M1bPyp+1g527t/5lqkMo3G39/0r0HDXIwqWA2HKU6//AJDG+/tfY+tF4CynG2cogZvuqMbyp/s1ri7P733UWNcmiwNtjykUvqE9eXeqt2hs4ZsXihdJDG4vMgZRatEfOatK7ivOe3Z/8yxPqv8Aykrz/wANPkrMbX0l3HC6iPDhGCIAFwjQgw4mNNpFQ/GeC2bTTau5xEjaRHIxSuNuuNJBAMAhVGg8wJiDSJuGete2xNRCMuWx7pk0r7mMYO7LamJ6/wB711jrk4pXU6EpG3JQvL0pgL+hWAs522UZoyruw1IkaD1qP7wteSd8wERFVMUAtAqe/wBP7lnCtmrL3/mXQuTQe1Sf4k/7Kz9GqcwHCc1RXba1lxrDpas/RqweAOrYsr2Ge3+K3ToEVeR/EqN0NYcXE06jkRzq8cK4lnRW6iqdj3AUz5/QiprgilLSA7xT+P4amrArvM74bD1+kpn6QL+Mn+2LZ8Lh7n7SXGtz1V1LR8UWqJiMOu8a/L4VbO0uM/w1m3za4bnoqqVn4sKrF0VqcHBOBAbXe0weJIKeKdRJVcHduYG5kVjN0EqoknKMkaa/tT7qgOH8Le9fWwQVM+ORBAG+h2/rTd/i9y2jW83hMHXqYMyNSdOcip78neFzd7ebUkhQfIUjjGLFGiWH1DTxiMPTzsAdpcMDgltoqIAFUR6AVQe0fFzibjZVZrSGEGpWBIa6wG5JECdhV74teKYXEOvtBMqxvmc5B8zXnfEcc1ph3djuFAgZrYMgcyXBlj5aVjfD2EV82KqctBzljG1CLU1kYXnn7pp3CY8prCtvBaTGmnu5xSnfd4ym4vhnUoqrpz0UATTl/D4dv1TXLY5hvF79K9jTLk5lPnoZmki1jIu+juZgluo3n3VdOxPac3P0F0+MeyTzHT1qpX7mRyoZXAjWI+u1BvF7bqwGVlMggz8xWJxLBLiaZB+offvlqhVKEEbT03tzbnhzH/8AHett/FKb8vary43v73qw8R7dXL9juSoQEqztuSUMgActRzqu3Gkzp7tKrcOpvRw4R9CCYyswZ7rC28Qp9tSR5GD8waLeOHjwi4G/zRHypKPWtGr4qkC1gYq0aW2v2h86ylNK1S8xhadUHRbNstMAmFJMcgNSfQCg0ytyAw8onnuK5ADvBN+UE+59aweldpvO8eVd2LILAFsoJ33jz3qVW9gJxMDzHqPrXteD/Vp+6PoK8Yu2wCIbNr0jnod+dez4P9Wn7o+grzfHgRkB7fxLuDO86xNhLgAuW0eNs6gx6Ut/obDf+ns/wCq9+UK49u5hwt57avbYnLtIaJjnvHuqofn16SO/uGDuGOvxqMLwrFVqSulSwPK5nVMTTViCs9Q/0Nhv/T2f4BW7fB7CuHSzbVhsVWDXl9zG3h/r7vvb8Kc7PcVu/nVpTddgxggkxz6/GixHCcVSRi9TQcrmcmJpsRZZ6gu4qg9sMOG4liAdPGmv/t26vy7iqD2zIHEcQZE5l0Mz+rt+UU34Xy/yGzbWgcRv0YtJPjfZG2mFS6rOS3IrAMxm9OR3P40382E86seP7W3rmHSyzTbXYchP99Kr62iT089R5/cK+hYgU7i9ifxy5TzeBWuqEVDfWXDgvAbVvDnEm7BWVgo0AsDEjQttHLeqXdbNiVY7tck9NTNMlmClc+h5SYPnA++lSALtqBs+p9+nnVHiRBw5CiXuHJUSuM7Frtp2T3DgGEBilu2X5O7mIvG/avW1zKilbisYygiQVOu+xFA4LxXLFRPaztnjreLe1Z7s21W2wBUzDLOpnqDy6V8t4cnEBiicGRmtz6p7fjaKpBrfTeRN3sELTZr13vSNlVcqD4mW+VJY3Fpa1Y6cgNz5AUYYzHYpiLly1hxE5nV43AgQG193Km8L2Rs6H87sPd3Nxrl6Tz0/QeAb9Zr1uH4TjcQ+fGN77BFU+P4bAUDTwiXY8+Xj190q13FtcfvHA6BeSqNl+81J4Pjtm1ZdWwtu4xuW2DsWlVQyyAdG1BM8/SBm/iASMogTB7tDz0klOnlULicZccEMLUGNkQHQzuBIr0danSWh0Njbly2nk2Zqrl23O874jxNHF3Lay52LLrogJkKJXWNt6unYC3GDXzZj8686ddDIU+hH3V6B+Tu/OFK/ZY/PWvK8cv8AxlHURL2D0eTXaafzC+RuptMdSNBcWdqouHsX8bcVc0mABmYAabxMCTXo+KwffYfEWRu9psv7y+JfmK867Ndo3w11bqQWERIB2GmkVofC7q2HKE8/d5U4r0inNT3tJHHYHC22KlHtkaHWfLfWR6VHXOFWG9i6AfPMp+Mn6ULtDxZ8TcNxonyIFQoUzv8AP+lelxFVVbKFBlLDh2QGpoecZxSH2ZLBdtjHWNjQb0A6FgOWYfdrHxNFxeJZnnKq6AQvhGgA0Hu99bXEON1j10+orMqZ8xsL+ctplsL6Td3hxFtbha0wbSEuKXHqk5htSYRTsR6HSt3LUgtnTf2ZObrtER760LkcqS4F9resJCbG5v6Ta4U+dCckGKOmKA8q5KKeZpWW/MRl4EN6VlHGFXrWUXQmdmitlVJ8RIHOBJ+BI+tN3ltkxbVztq3tHXkq6D3k+6lbOWRmBI6AxUy7WgBkG49P6muptb5ct/fpBI53kQ9iDB36VtrZETpzjn8KmV4K2QXSYQ7EfjyNK3LMmEEDmT9aYUINgDeDvELm405j617Ng/1afuj6CvI7eB7x1S2C7ZhJAJA168hXr1hIVR0AHyrynH2+ZASL67TRwY0Mq/5ScUbb4Ugx+icf8a1RWxTNr15mvR+3eBuuuGvWVZu7V0uZACVBKkGPcfhVRu8avLozlcswGtqH16gida9Lwp0bCIC+w2H+5nYrpBVOVR4m34MhNTufmD99N9nR/jLP733UC7jJJjc7nnT3ZHCPdxaMASqGWPIe+l490FF9eRh0Qcwnqy7ivN+3zf8AmOI/eX/l269IBqp9sMNdtYy5eWz3tu7lYN3K3AIRVIJ1IgqdIrz3w6V6ZgzW0lziGYICovKGxPOi2sRpG/vqTvdoHuDLksgRuLCSddyY38xFLYXGFG1W3HU21YfA/wBK9t0aX+r0/uY6vUy3K69/9QGIY6HSOozR6SRQRcJuJJJGYVZcV2hcKUXu0UfZtIMwygQQsqBznX15VEcLwbX76lV8KmWYLC+nT3UniGSjSY5vfn+I/hxqVKy5ltqOd/wJa7OMK0DtXiG/OyVJBNqzsSOTdKZuYM1z2kwtzOl+2rMptIrFBmKsucEEDUAqw6868/wKpTXFXY20M958VMKuFVqYuQfxIrhuJd7yIzMys0EEkgjoRUlbsqbGGkDQXDqBuEJG+/vqI4RpibYIIIbUEEEaE6g6ipZG/QWP3Lv/ACzXvqZDC419ifOToZX/APST9V96Wz9VqNxCAGep20pig30mPX8ayq92XWWV0nWHteJQNyOXXxdPQVLfk+4qLd5rTGBc29RSVi3NxJIXY6A6Dl67ee9K4rIDmthlZTIbNOoPSBWdj8J09AqbD2IdKqUYG09jw94owYcjVA7a8F/NcT3iKDZvEvbJEgEmXtkeRMjyI6Gpvst2pXEoFYxcXcdfMVYbttLtprN5c9tuXNTyZTyYV43h+Lfh1crUGnP9zUrUxXS4nkz8XeRJJy7Ak5R6KdKA/EWYyXYEbERv8oq28b7D3FBNm2t5ZnOhK3AOhtzl94HuFVPE8IuKY7q5PTu3267V7r+YtVcyVAR32mMKWXQraZa4vdBJDkFtyIDH1IEmh2LTX7i20ksx3jYcz6CpHhvZHE3f9Wba/au+H4LuavXAezNvCr4fE59pzufToPKsXHcZWkhRWzN3385co4O7Xtaax3BrNrhmJQW08FsENlGbMCPFm3mvLrtsjcj4/dXpHbjiyJhWsZh3l1l8I3CKZJPQGqZg8ZYQQ+HVidmzPodpOsR5CKPgaNUw96jbnc3g41sjfKt+635IkORWglWQpgbOly3edokFLq5T8U286iMZkLE2lZVOyuQT8QBPwrWqYYpoSCeoSnSxHSH6SB1m37ieU1utliP+1bqvYSx4wYHl76OmJ5BdaMWNwwNqIzraGkFqcqFfmzWEi94W27KkOxCzOWefWKTxOMJBC6CgXL7OedSGE4OSJfwrTAz1vlTb3uZ20sPZXtfYs4cW3lSu8AmZ56VK/wDj/C/ab+Fvwql4nFW7YyoonrUVexBavP4jg2GLlsxJPVtLa4lwLT0u3+ULDA6Ow/3W/Cq1287U2sY9nuwSbaFWciC0kEDrA1+Jqq5aJbtTRYXh1Og+amTBqV2cWMGzGK9C4P23wyWLatKlRGUKeXoKpowA66Rz0++tM6LsKt4vhy4gAVTa3VF0qxTVZfv/AB/hftN/C34UfDflGwykEOwjllbXyiNa8za7PQV1aeDVBOBYe+jERpxj22Em+Nlrlx74tm2l52dARGhPw3k++o61azESYHxqQ4l2kuXrNu27yloQqxAE61G2bwB3r1+SkhVQbgdsyVaqykuLHslj492WRMEt+1cZgZBBEyd+gy6RpB9aZ4R2xwyYe2jscyrBGUnb3Uge1N1sP3BebczlMxPWo6xdtSsqCNc2p3kxHy+FVOJ8Lo40i72HZI4fiMRhVbNcm5t3eks57Y4U82/gb8Ky120wwOjsv+6w+6uOz3E7lu3cyLbKkahiPXyJpKxj2Z5Nq1E65UUmJ1Hsn6VnH4WpD/kM1E45idQV0EY4hx9cXi7DW1P6NCmYiDcOpHnAkjXqa4e5ls4eRul0fFCJpjhjXr1whu5shRIa4O6G4G4tGTrMaVNY7hHfC2oxOE8AUCL0TC5ND3WgjcEma9HhKS4eiKYJ065mVqrvUzW33nnactJqX4fxXDW7TrdwveOz2yr94wyqpl1jnmEifPypc3HDEd0hAmD3czB0Ow+lJXsWCCDZUGDqrkQeRiPlVDEoj0yhNvMbd0eLkzvG4tHvs1tciHNlWScoghVny0FG4Hw4XyVdiIEwIk9QCdBUQI8/j981K4IrbVbiXRnGpRp5EREjWRM0eF1IB27/ANwKhyAARfivA3w9zMjwNSpkB9IkQJHOpnhPbm8gC3rZuD7SjX3iojF8Sa6YYjUzsqgHroBpUlwHi35veDOinKdVbaR1BPlSK/C8LjCQRbq75P8AKq0Fuup6pZcN27wzftlD/mBFNt2zw8frx/FVO7UcUt4i4XW2qTr4YjX02qM4c1tXBYDTqJ13APkdp5VjN8LUg4XpLSynE6jU85TXql2xHbzDD2S1w9EUn5nSq/xPt3fuAi0otDqdX93IfOpPtF2ot3rKotlEKgLKADbmY3NUt5nn/fvp/wD09hsLYt8xi6XEa1dSSuWaVsxJYksd2Jkk9STW2Qr5iiuw7sLkGaSc4MkiIykTEc9prizfjRhpWhkCWU/67DOVs2sFcszqK4tRzmnHs5fEuorQytyE1JpkN2+9pO4k4LmDcKWt382UBjntmWG5EoCB5a+tbqGt4zKIyj51utYYimRdgLzNOFN9GbzMXv4wKMqfGh4bAtcP30xYwIHib4VmJ4nAhdKyCoHzVT3D3tNTuja93ZG2ZvlUdjOKs/PSlCSxrcAeZpFXEs3yjQdQkhbTnKTvRbOGLAkaAftHb08z5CmMPhZ1bxMdl+hY9PKm+6W3q5k/Z5D8KbTw1hmqbe9/1v3QC99Fi+FwEgyBBjxGRHprB99dveRNFEml8VxAtoNB0FN2LQtqj5mW4SdQAYAHLz1H38hTqYDaU9ANzzgO2XfcxLGu4MOCp6HcTtI5UcYdCVgm2I8XenMJ/wAuQBtehHvrh8RqTsTud2/iO3uiuLNouwVRqx/vWgAUNp83v31SDci509++uHxVi2o8F3ORy7sj1Mz+NZh7doqc5cH9kogOvnLaj0jehdwAzA3F05iSDrGhjbntUlZ4Ra7vMzkMfZkMqtpPhIVs3TUrT0plzcKPP+zEu4RbEny/qKnDIP8AWDzlSPoxpLvR0EeX3f1qXx/D7NsqFud4MoJyrlhiNVlp0HWNfKlLGIFtgyhdOoDD/iqa1OxGy+Z+/wDUKk2YX1PfpBrhiYgHL1bSmQEQCQjmdpfT4EfKucXie8ZmUZFPJZIB9TyrLeCDFVDJJO8sfefDoKjKLHKPP8D9wr23M1hWDTMDQxoDqASNfdW7F8pMZdeqI38wMVNcP4Pb7i83ejMmoWR4wQyyoE7DnNQTinOjIqk7wKVRahIHKP4C+bjhWC5SGmERToCd1UEbVItaXuLTZQSLbNrsSMsT19DUPwk/pR6N/K1TN0/4ZP8AYv8A9NWMOboSfe0JxYiQv+lW+xa/gFRrW5JOka0QmtRWS5L/AFSwBaZh0UE552PskD01IP0rQseEsAdPl7qJdUktB3HUDc6fSt9y6ROnw+6oFPW2tu6CWFu2AzyJ5jeiC4WIzEnYTOumgEnpRLWHDzBysNYjwkQdZ5ctPOaEylYkaESP7FHlZRm5QAQTbnGcZgHQZoJXkVKuPeyMYPrS14ARDhtNcuaAeniArthIkHX6/wBfrQ/zkbMoaeezD3jf3zRVCvLn75fqQobn78/3N2WzaTrvzOnPTrzrQyZSSxzclAPXmSdNOgNCA6UfDYE3CQCA/JToD1M7Clgs9lAuffr94TWXUmwjdnCWWEl+711zPmMeSqgn4gVxicJamLTO20TEnqQANvnTK9mL4tNeyDKDB8SyCRO0zXNnGXcmU207uZzZSCp65xJBO1XlQAAVEt4H2JVNTMc1Nr9lx7v4xDD4kqYO31pi/htM6bdOla4nhj7Ub70DBY0ofKqzjoXNKptyPVLaN0i5hCLiRzGtZThwdu54gQJ5VlPFKtysR1ydJEX8WWrm3YnU6CmEweUZn08udDJzHyrGIdjG7Qb3eQ0FMYTBE6nQda7s4UKMzfCuMTjy2g0HlT0Raer79X7gkkxi7jggypv151HvcJOprkGN960FmhqVC31eUkDqnakDzNY1w1o6bVyqzQBmOgnWAhLXU/Omc7wreIDUKZKjTcKfwrbFVEKAzHnuF/E1wtqNW1NXcvRjLfvtE/XrORZJ3j3fjTVlNIHrHn19aVa/TnDcWEdWidef96UeHyF9dBBq3C6CZicG67gieo/GkluspGXQzoRv7v6Vbu1PaUYrL4UUKoEKoG2mum5399VtboXUDXrzHp0qziKKKwytb1lfD1Kjpeotj1TL2e6yliSQijU6kAT99cLb1ga1rv5I1501axSTM6RzH7Ubb7Tz+XKkqqO2p5848kotgJa+yAtCy4v2nuyyxDZQqyC4nlIzjymah+0lu131w2bZS3nOVS4bKJIjqasnBO2Vq3hLlm4kyNwAWAE7SRG5mq8+Owmb2WYf52C/ACZ6cqvVMPTUk5uwXNxsNQOW355zPw1SqWYutheRXDv1n+6/8pqXxd2LFsdbLj6H7qDYx1oktatZSoOhuKxMzMA5eXkYp3it5bvdhUVFK6HYBcoUhiSABJknSuoqBTNjeXHY5wLSqpE6zHlU/wAI/MO6/Ti/3nep7BXL3MePzzTPy86jVxdjY22kcxdAB/4THxoOINkqcjtm5A689pCxtPOsatSD0yoe3cbH1lnUwmMKrduCyWCQ2XN7WUrpJHUGlVwZ7suIjbcA+4cxrS9u+QZmdCPlFHDDIACOZjWRrGugHnpNEhRt+207VQBBm5pI3+lcvekz139fw2rnXb37UM0tmNpIEMlyPSu7loHUUO0gPODHPY+XkaxLkGpvYa7Sd9JxtRrdzXz5GuyoI60qRFRqmonb6GSLcUuAFQ2VWMlQBExHwpVy3WR8KxGBEVLYbiamx+b3FAgko/mZJBnaZAkQNBIO4t0z0xszd3f1SvUHRC6Lfr/fbI9+JAwpWBz1JPqCTSty1rWXTrB5fEURk5Kc0DcAjQfvUio5qaNrbb9WjVAXaDF0jSt1i3qyq9h1x1zOjcLmTrR8wTU6mhNdCjSlWuSdaLPl23kWnd/EFjQg9ao+FwpdoHxpYzM2m8mcWbJYwKJdhdBTuKurbXIvvNJW7XM0T0wDa9zIvBhCaZw6dPa5Vq3bLGBTN1hbEDfrTaYy/OffdBYX0mrj5dSZbzpJ7smsEuaKVC+tCzF9eUkC2k6S4YAPL026bVo36DmkxMU9geHl3CIpuOdlX6noPWjV3awEW2VASdIqbnPb++ldYfFqrAsgcayGLa/wkRTvFuz74dstwoG3gXEPyBke+kFw+uuvp+IpjLURh/uAr06q3U3B6o5exa3GOSwiezsXIEb+02szznbSt2sQts+K3bc7wc0enhIpdVZicoMKCSdgBIE9ANRr511h8AzmFgk6CWUanzJim5mP0i57hbytByqosTp3n73juIxNtlm3bKEhs0tmHukSB6k1Ggdau2H7JXlwZBw7G4WAU6F/FplCDxGSd/TrrT8XhmRirAqykgg6EEaEEcjU4kWIudbbReFqpUU5NQCdb39dYThZ8Z/cf+U1NYv9SP8AYv8AzJUJw32m/cf+U1M40/oh/sX/AJkqxhj/AIWj3+oSskUEDWjGulsGM0HKDBMaTBgT7vlWM1o+YltB7UnQ9By99FtXkymLWv2szae6YNcu8kafs5dPJcs+/f30NrbINiJHMET8acPlOm3cPzFmzAX+/wCoa0+VlYRpqJEg+RHMcorV7uohUcMf8wyjXaMske8Gh29QY93l1E10BPl59POmXuLaayLDeKkRTQS33Ulznn2cunrmmhXjrDaEaT+PX1oJFIv0ZOl+/wB7wrZra2hkuFTTBthxpv06+lKIeVdKSK5Wt2iHvOTINMIwYQaMAtwa6NyPX1pO5bKGDUlSnzDVfe87sM3cUqda5AHMxzFN2rgYQaWxGGK1zLpmXUSOycso+0P791boen/asoLidrOWasy6wNa1FdqvSlCHOrdqTAqVciykD2jXGEtC2udt+VAVS7ZjVxR0YsPqPoIG8FbtSZNECljArq4ZOVaZciyvVjUKgtc7CTOL90WhA35mk7NhrhJ5Dc11hsKbrEkwo3NFxmLAGRNFHz86gnN87bchO7IK7eC6LSpaa0TXa2zEwY6xpSbljO2mZdKkeH4NiGbvFtgDUZwGIO4In++lItc/v+9q0ik+lOpsqNe1/SAQWEYxdxSQLcwBu0STzNCtsVOmp9J3rlm5CstsRXFyz5j6TrWFoa8ohTETPXWDG5rVtq4YmdRHxnnWxdPSpJGaQNp6F2XxGJtYXv0e5ktMuaGECDKATts56VVeJ37l9mc94zMxZidZLEmdB5n50bhfa69YtPaUjITMEnfaRBFCPa69yAGkeEkDyJBmSKv1Hw7fNsSN9b+MpYelVQtm2ubRbA4RszSCP0b6kEcqlOLYZ0VQykeB1MjnCtHrEH30lY4u94P3hJYKSrSBEb6BdTtrPKm8diCxDNLDKzsJ3IKjc7GOevpTKOToTl96x75842tIFbTAyAR7jUtgO12Is2jaRwENxLpBVT4kjLqRtoBG2lR1vjt1f2mjyI0+IrH4xmUq1tNREgAEH7W29ZNRKFRMpOnURLGvMTnF4g58wCgtJhRABMmAOXl05Ust8tAZiekkmPjQ+8NbCVAbWy7dU6wAjWExXdOSVB5QYif7nbrQFuc63eMgMecg9ZG5PrP1oK0TO2icht4yFUfVzjDID8NPXoaC92QARtz512jR6UTEWZEj/v8A1qdWBtvJ0ioJBkV0LutYF0ke/wDGtRSNVhaGEOmo2p21fVxlf3HmKStmN9jXLDKdNqYrlNR4iTvvC4jDNbPlyNHsXwwhtvpW8PiwRlbVfp6UHEYQp4l1FNGn+SltzHvlI7DMu8OadNRWUS1jiBvWV3/bnXUTrNE7NnMYp7DWgT/lX51lZQ0FFge/0nGdEm63kKzFXQPCtZWUTH5AevedzhbQFtMx9o0jbU3X3rVZUVfrCchOG14xjMWAO7TRR86jSaysqu7FjcyYTDEZhmEidR15xUnxjj7XgFCJatrqLdsZVn7R11P095Jyso1qMqFRz3impKzhiNRtI+zanU7Vly5W6yoOgEZD4fCXMocQFYsATBnKAW05QCPjTvCe07WBlNu04zZgXQFgR0YQaysq67Nh0RqZOo/XKUwq4jMtQAi/2JEJje1l6+W9kFzJgCTplA15AaDp7zKmF4ncs3AwykjWGUMpnkQRWVlR01RqZqFjcG3Z5SVoUk/xqotbqh+L8V79Ei1atxmnu1yzqIn++tRQ0rdZSKxLNmO9h9o6igRcq7Rzhbav+41SOMPh/wDab+Zaysq9hz/gM5vqlfNcZaysrJjo2oRcuYEkgHy9PiKkbXaJMhRsOjCCAczgiaysq0K70SVQ28B+ZXailUAv9yPtIlwOWx+o5UXhONW1dDvaW6omUYkAyOo2I3rdZSixUhhvDKhlKnaO8Uxlm/cZ0tdwuUeBTmGYaCNBE6VG2b0acjyrKyiqVCbNznUqYRcg2Hj6mP4K/bslme33gYeE5spB2OhBDAgkEEekVF3I3G3KsrKKs2mXlv5zlQBi3X+Ju3cohsyJHw/CsrKTT+Y2MaYuGinsLi+R1HMVlZQqxQ3EnfSFfhYbVdjWVlZW6mDpOoYjeVy5BtP/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data:image/jpeg;base64,/9j/4AAQSkZJRgABAQAAAQABAAD/2wCEAAkGBxQQEhQUEhIWFBQVGRkZFxgXFhQaGhgcFx0aFxsWGhgdHSggHBolHR8WITEhJiorLi4uHSAzODMsNyotLi0BCgoKDg0OGxAQGy0kHBwuLC03NDcvLDcsNSwuMDcsLTcsKywtNDcrLiwrLTcsNCw0LCw0Ly03LDAsLC8sNzc3Lf/AABEIAKwAoAMBIgACEQEDEQH/xAAcAAEAAgIDAQAAAAAAAAAAAAAABQYEBwIDCAH/xABGEAACAQMCAgYFCAcFCQEAAAABAgMABBESIQUxBhMiQVFhBzJxgZEUI1JyobLB8BUzNEJzsdFDksLh8Qg1U1RiY4KTokT/xAAZAQEBAQEBAQAAAAAAAAAAAAAAAgEEAwX/xAAsEQEAAQIEBAMJAQAAAAAAAAAAAQIRAxIxYQQhQVEioeETIzJxgZGxwdEF/9oADAMBAAIRAxEAPwDeFKVxdwoJJwBuSe6g5VHXfGERtCAyyfRTfH1jyFYokkvPUJit/pDZ5Pq/RXz76lbS0SFdMahR5fj40Ef1V1L6zpAPBRrb3scD7K+/oNT680z+2Qj7FxUrSgizwCHwf/2Sf1rrPAAP1c8yH65I+BqYpQQTJeQ7qyXC+BGlvsrtsekMcjaHBhk+i+3wNTFYnEeGx3C4kXPge8ew0GXSqstxLw9gshMtudg3evl/l8Ks0ModQykFTuCO+g50rHvL1IsazuxwoAJZjzwANzXGx4hHPq0EkocOpBVlPPBBGRtvW2m1y7KpSlYFK6LC8SeNZIzlG3BxjPdXfQKUpQKhJB8tkK//AJ4zhv8AusP3fqisnjlwyoI4z85KdC+X0m9wrMs7ZYkVFGFUYH9aDtAxX2lKBSlKBSlKBSleaOkPpg4m0kiJIkQVmUaEGdiRzbNB6UnhV1KsMqdiDVWtpG4dN1bkmCT1Sf3f9Ns/GrBweQvbwsxyzRoST3kqCTXDjXDhcRMnfzU+BHL+lBHcVLQ3kNwUZ4eqeIlFLGJmZW1aQMlWAwSOWBWPd8Sllk/UuLdJF1ugfMiMr4ONIbCsFzjPOsvolfmSIxtnXFsc88d3wwR7qnaqqqJi1inwzdV7JJRgTdcYsyiP1tYGoFNeN86c4z796jzeSiaFZ5CGMsXaVm0J2d4JVG2tjyzzJ8t7xUb+hI9TNltLOJGTUdBcYOrHtAPhmpwqYomZluJVNarcDgmHURzCeJAkfVlFbZlZusR8bKD2dzzHLGKvSrgYFYx4lDqCddHrJwF1rknwxnNdN5xu3hIEkyqSQoye9jgD25qYiIhcxVMRTbSEhSlKp5om3+du5G7oVCL9Z+0x+GBWbZ8Qim1dVKkmg6X0MraT4HHI1WeKXTxcMv509fE7rjnkZUfyqvejfokvDZ/lFtL1llNaK0khdSOsU6sgDuxqPlkig2hSqX0I9JFtxaaWGFXRo+0uvHzi5xqGDkd2x8R54pvHfTqsF08UVqJYY2KlzIQz4OCyjTgDnjPPyoNzUrX3pJ9IL8OtLW4tUSUXB26zVspXUDgEb1XOiPpMu+I8Z6iPQLQl8Lpy2hAcPq+kTg+/FBuSlaG9KnpTuPlL2lg5jWNtDyJu8j8iq+AB223Jql8M6f8AFOHzAyTTMQQWiuNZDDwIbce0YoPVteKuMftE38R/vGvYXRrjUd/bRXMXqyqDjmVPIqfMHIrx7xj9om/iP940Hr/h97HBZQyTSLGixR5Z2AA7A7zVfk9LHClbT8rB8wjkfHFaJ4hdcR6QyKsMDvHAiqkaHsRgALkscDU2M7/hVe4/0eubBwl1A8TMMrqxhgOeGGxxt8RQeluGcWge8EttKksU2xKEEZbmD4HIGx8au9eYvQ/dFXuB4BHHtQn+tek+JiQwv1OOtK9jUSBnzOD/ACoMqq3JxKK7L6ZIuojJV3dwQWHMKmcYH0m9wNR91wbiMyEG5CHROqlXIILiLq9WkbkFZd+4MK+x9Hbj5QJFSCJW9ZgI2fdD2s9WO2Hwc8jVTRvDaK4jWJdfSK3tblUtoow7akZjHGNSKp1ZBAGC2NIJIG5PdU8OHPcSJJcgKkbaooRuAw5SSN+8w7lGw8W2xgGxvyqM0sYkGrUEyF2QorAEblm7RB2GwHLJ4pw+/wAwu0oJQy6lEmkMGVQhbsHOGDbDuPjWRhx3VVjTa0QtVKgujtveKXN3IrLhNCqQcHB15OBkZ0499TtJi0vOFctJoY+HO1yQIQsnWk59UkhuVan/AERNwP8ASFosxlt7iylmhO4wUwu68g2lsEjnt4Yra44aLm0u7RjjUZY9+7Xkg48NxWv+AdEeJ3bXH6SAXq7R7SA9nD6v3tjuNhljjmKxqI6G9I4J+J8Kjt7d4GjgeGXUFGsaNQIxudwx38axem/SjhlvZz8M4dA0gZyzSZ7CMDklWOWfGMDkMd9WPoJ0xvb6ZLNYTELa2eO41DJ6xRoQg7FDkDY576pNh0ltIOj81qFAvZHKONOGI1agzNjkF2x4igkvSY2eBcHPl/grbvAODQWNjFJHCiyQ2xOvSNWSgdsnmckVqP0mtngXB/Z/greZttdn1Y5tBpHvTFBoj/Z54es19PNINTRR5Unc6pGwW378Z3862r6RvR9HxnqC0vUtCWywQMWVsZTmMbgHO+N9t61f/s43YS9uIm2aSIEDzRtx8DW5el/S634WkclyWCyPoGkaiNi2SOeNu7xFBy6GdF4+F2/yeF5HTUWzIQTlsZAwAAK8j8Y/XzfxH+8a9hcB4/b38ZktZllUHBK/unngjuOK8e8Y/XzfxH+8aD1l6PeDpZ8Oto0AGY1dj9JnAYk+e/2VBenKyWXhMxKgtGyOpxup1AEjw2JHvq5cB/Zrf+FH90VWvTD/ALouvqj7woNE+ij9fN4dV+Ir1LbDsLn6I/lXmr0OWRdp2+l1cY9rEk/hXpK8tFlTQxYDbdWZTt4MpBo2LX5u+la7Hyiznks43lllnw1vK0hOlQTkSB8gAeIGTWfYcbmiufk8k3XJ6r3BXSqSaC3VoANPge0TURW7a+Bqj4aomLX+cd/1bXZdaVq6fpbO1rdOs4YxMQkivCmMFgh0YJbXj2HG1SydJH+dLXsVusW0ayKHeVcZEpbUNQbu0is9pDav87Fp1trbrt2jfsvdKoMXGJJX1300ljG0aNEi9kMWGWJkK5LA/u7c642Eks93atI79VE05R3OhpUHVhGZNiRqJAON8Zrc/ZM8FMXzVRyi+2l7RPXttutS/NXZH7s6gj68ex+II+FS1YHGbQyR5TaRCHQ+Y7vfyru4deCeNXXv5jvBHNT5g1biZAH21V7v0e8PleeQ2yh7hWV2XIPa9ZlHJWPiKtNKDXnS30XreWNtZw3LRLbElC6ayQRgKSCuMeO9X+2j0Iq89KgfAYrspQeb/Sn0VuOEXxvrTUsTuZFkT+ydvWVvAEk4zsc4qmdJelN3xWSP5Q5lZezGqqBu2M4Uc2YhfgK9hMoIIIyDzBrBtOCW0T647eJH+ksaA/ECgr/or6MHhnD44pBiVyZJR4M2Oz7gFHuryxxj9fN/Ef7xr2tWj+Pegd3d5Le9U6izaZIyNyc41qT92g3FwH9mt/4Uf3RVa9MP+6Lr6o+8KtXDLcxQxIeaIinHLKqAagvSHEktm0Mh2kKjHiFIYj2YGPfQUb0McC6uOLI33mf2tso+GPhW36hui/DeoiyRh3wSPAdy+4fzqUurhY0Z29VRk4GT7AO8+VBHXHRy3kk61kJk+lrcEeQIOw8hXOfo9auuk28eNWrAUL2vpbY386jehvE7m4683KxAa8xrHKjtGp/spQvJxjPM5yfDey1teHlmaZX7aubTmnlu+BAO6vhQHGw25bDauVKxBXFowSCQCRsDgZGcZAPuFcqUCoa8Q2shmQExP+uUdx/4g/EVM0oOEModQykFTuCORrnUM9lJbEvbjUh3aEnHvQ9x8qzbDiUc2dJ7Q9ZDsy+0UGZSlKBSlKBSlRnFuOR2+xOp+5F5+/woMy9u0hQu5wB9vkPOq7wq1a9l+UzDEa/q1P55fzNdlvwqW6cS3eyj1Yh+P5yasijGw2AoPta96e8e13dtYKWVHbM8gDaVJBESFgNstgn3eNbCqgcat+JNxNZ4Ub5PGUjC9aArKwbXIY84bBKnfB7PnXRw1s0zNuUT16pq0a64bw2+4GssjJ1cjBEjC9rrSjhj2VzlMbEnGzedb14HxVLuCOZAQHUHSeanvUjxByK1ha9HuKrHcDMyyGCRZGNyXE0xYFHiGR1YAz4Vs7gU0jwRmaJopAAGVmDHbbOoc8866ONriuIqm0zfWP56poiyQpSlfPehSlKBSlKBWHfcMjmwXXtDkynDD2EVmUoIkW1zF6kqyjwkGG/vrz+Fff0lMvr2rf8Ag6sPwqVpQRR4w3/LT/3V/rXWeJ3DepaMPOR1X7BmpmuuSZVIDMAWOFBIGT4DxNBX7ZLm71a5hEqsUZYx2sj/AKs10vYJY3EDLuj5Ri25DHkc+f4VKRfNXbDunQMPrJsfsIrs6Q2XXQOo9YDUvtXegkqVHcKvzNAkgGpjgEDHPkTv8ayzK2/YOzAcxuDjLewb/Cg7qVG8YlcROw1Jo1HIK7gKcNv3Zxtz2r5waRjFGx1PrwckqcAqDn2Z7ue9F5PBmSdKi7y6cFuaaUZl5HUwOB7e7b/qri3EGLKuy9rGx8GCkH40QlqVCpxdgoOAdl798spbJ25bGpO2mZua4255BBOSMfDf30HfSlKBSlKBUD0n6UJYNbo0UkrXDFUWMAnKgE7EjxFT1Vrj3Rc3V5bXPXaRbLIFTRnLSDGrVnbG3d3VeHlzeLTn6ebKr25IW09KkD9STbzosshjLELpRhjYkHtbEE45Vk8I9I0dzqZLeXqgrt1mqM7RjJLIG1ID3E1g8P8ARmYlsV+VZFo8shIiwXeTGGGWIUrpXnnOKw39FcrszvdxK+h1DRW+gsX5tIA+DtnYYrrmOG52n895efvHO86Z/pFraO3S5tpZAzwOdIV9IOVIBORtzO2axeHpNxCeCaUESJIA2NgAhBIA5j/WrFw3oM0NxazC4BFrAIVXqzud9T51bZydvtq2myjOewu7ajgYy30tu/YVw8bh04sU04c2iJv5/Tp5ujhcbEwK5rjrEx92F0hGlUmHOFwx+qdmHw/lUqDXXcQh1ZTyYEH37Vg9HpS0Kq3rRkxt7U2/liiGDwUdRczQfut85H7+Y/PhVgqB6TqYzFcrzibDeatz/PnU6rAgEbg7igEZ519ApSg+EU0jwr7Sg+aR4V9ApSgUpSgUpSgUpSgUpSgUpSgVE23zV3IndMokX6y9lvswalqieP8AYEc3/CcZ+q3Zb8D7qDPvbYSxsh5MCP8AOo3orclodDevESjD2cvz5VM1Afs994Jcr/8AS/n7aCfpSlApSlApSlApSlApSlApSlApSlApSlArqu4BIjIeTAj4120oI7gE5eBdXrJlG9qdk1j9KbYvDrX14iHX3c/z5Vzs/mrqVO6UCRfaOy34GpRwCCDyOxzQdVjciWNHHJgD/lXfUD0YJiM1s39k2V81bl+fOp6gUpSgUpSgUpSgUpSgUpSgUpSgUpSgUpSgh+kTGIRzgZMTHI8VfYjPtxVFv7152LSNk+HcPIDurZ80QdSrDKsMEVReK8Gjik0qWx5kf0oOHRF2+UrjvDA+zH9cVsCovgfCY4FygJZhux3Ps9lSlApSlApSlApSlB//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143103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488" y="1340768"/>
            <a:ext cx="6677025" cy="386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30</a:t>
            </a:fld>
            <a:endParaRPr lang="zh-CN" altLang="en-US"/>
          </a:p>
        </p:txBody>
      </p:sp>
      <p:sp>
        <p:nvSpPr>
          <p:cNvPr id="21" name="圆角矩形 20"/>
          <p:cNvSpPr/>
          <p:nvPr/>
        </p:nvSpPr>
        <p:spPr>
          <a:xfrm>
            <a:off x="935596" y="5805264"/>
            <a:ext cx="7272808" cy="87655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Trinity </a:t>
            </a:r>
            <a:r>
              <a:rPr lang="en-US" sz="2800" dirty="0"/>
              <a:t>provides </a:t>
            </a:r>
            <a:r>
              <a:rPr lang="en-US" sz="2800" dirty="0" smtClean="0"/>
              <a:t>bandwidth guarantees </a:t>
            </a:r>
            <a:r>
              <a:rPr lang="en-US" sz="2800" dirty="0"/>
              <a:t>and </a:t>
            </a:r>
            <a:r>
              <a:rPr lang="en-US" sz="2800" dirty="0" smtClean="0"/>
              <a:t>fully utilizes all the </a:t>
            </a:r>
            <a:r>
              <a:rPr lang="en-US" sz="2800" dirty="0"/>
              <a:t>spare bandwidth.</a:t>
            </a:r>
            <a:endParaRPr lang="zh-CN" altLang="en-US" sz="2800" dirty="0">
              <a:solidFill>
                <a:schemeClr val="bg1"/>
              </a:solidFill>
            </a:endParaRPr>
          </a:p>
        </p:txBody>
      </p:sp>
      <p:cxnSp>
        <p:nvCxnSpPr>
          <p:cNvPr id="36" name="Straight Arrow Connector 37"/>
          <p:cNvCxnSpPr/>
          <p:nvPr/>
        </p:nvCxnSpPr>
        <p:spPr>
          <a:xfrm>
            <a:off x="4127500" y="2026321"/>
            <a:ext cx="156468" cy="124802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8"/>
          <p:cNvCxnSpPr/>
          <p:nvPr/>
        </p:nvCxnSpPr>
        <p:spPr>
          <a:xfrm>
            <a:off x="4127500" y="2026321"/>
            <a:ext cx="1092572" cy="133067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37"/>
          <p:cNvCxnSpPr/>
          <p:nvPr/>
        </p:nvCxnSpPr>
        <p:spPr>
          <a:xfrm flipH="1">
            <a:off x="3419872" y="2026322"/>
            <a:ext cx="707628" cy="53858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38"/>
          <p:cNvCxnSpPr/>
          <p:nvPr/>
        </p:nvCxnSpPr>
        <p:spPr>
          <a:xfrm>
            <a:off x="4127500" y="2026321"/>
            <a:ext cx="2028676" cy="133067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38"/>
          <p:cNvCxnSpPr/>
          <p:nvPr/>
        </p:nvCxnSpPr>
        <p:spPr>
          <a:xfrm>
            <a:off x="4127500" y="2026321"/>
            <a:ext cx="2892772" cy="133067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itle 1"/>
          <p:cNvSpPr>
            <a:spLocks noGrp="1"/>
          </p:cNvSpPr>
          <p:nvPr>
            <p:ph type="title"/>
          </p:nvPr>
        </p:nvSpPr>
        <p:spPr>
          <a:xfrm>
            <a:off x="457200" y="274638"/>
            <a:ext cx="8229600" cy="1143000"/>
          </a:xfrm>
        </p:spPr>
        <p:txBody>
          <a:bodyPr>
            <a:normAutofit fontScale="90000"/>
          </a:bodyPr>
          <a:lstStyle/>
          <a:p>
            <a:r>
              <a:rPr lang="en-US" dirty="0">
                <a:solidFill>
                  <a:srgbClr val="0000CC"/>
                </a:solidFill>
                <a:cs typeface="Times New Roman" panose="02020603050405020304" pitchFamily="18" charset="0"/>
              </a:rPr>
              <a:t>Experiment-1: Bandwidth Guarantees and Work Conservation</a:t>
            </a:r>
          </a:p>
        </p:txBody>
      </p:sp>
      <p:sp>
        <p:nvSpPr>
          <p:cNvPr id="12" name="矩形 3"/>
          <p:cNvSpPr/>
          <p:nvPr/>
        </p:nvSpPr>
        <p:spPr>
          <a:xfrm>
            <a:off x="777821" y="5125573"/>
            <a:ext cx="7588359" cy="523220"/>
          </a:xfrm>
          <a:prstGeom prst="rect">
            <a:avLst/>
          </a:prstGeom>
        </p:spPr>
        <p:txBody>
          <a:bodyPr wrap="none">
            <a:spAutoFit/>
          </a:bodyPr>
          <a:lstStyle/>
          <a:p>
            <a:r>
              <a:rPr lang="en-US" sz="2800" smtClean="0">
                <a:solidFill>
                  <a:srgbClr val="0000FF"/>
                </a:solidFill>
              </a:rPr>
              <a:t>Average </a:t>
            </a:r>
            <a:r>
              <a:rPr lang="en-US" sz="2800" dirty="0">
                <a:solidFill>
                  <a:srgbClr val="0000FF"/>
                </a:solidFill>
              </a:rPr>
              <a:t>t</a:t>
            </a:r>
            <a:r>
              <a:rPr lang="en-US" sz="2800" smtClean="0">
                <a:solidFill>
                  <a:srgbClr val="0000FF"/>
                </a:solidFill>
              </a:rPr>
              <a:t>hroughput </a:t>
            </a:r>
            <a:r>
              <a:rPr lang="en-US" sz="2800" dirty="0" smtClean="0">
                <a:solidFill>
                  <a:srgbClr val="0000FF"/>
                </a:solidFill>
              </a:rPr>
              <a:t>of VM A2 </a:t>
            </a:r>
            <a:r>
              <a:rPr lang="en-US" sz="2800" dirty="0">
                <a:solidFill>
                  <a:srgbClr val="0000FF"/>
                </a:solidFill>
              </a:rPr>
              <a:t>under four schemes</a:t>
            </a:r>
          </a:p>
        </p:txBody>
      </p:sp>
    </p:spTree>
    <p:extLst>
      <p:ext uri="{BB962C8B-B14F-4D97-AF65-F5344CB8AC3E}">
        <p14:creationId xmlns:p14="http://schemas.microsoft.com/office/powerpoint/2010/main" val="148406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t>31</a:t>
            </a:fld>
            <a:endParaRPr lang="zh-CN" altLang="en-US"/>
          </a:p>
        </p:txBody>
      </p:sp>
      <p:sp>
        <p:nvSpPr>
          <p:cNvPr id="19" name="TextBox 18"/>
          <p:cNvSpPr txBox="1"/>
          <p:nvPr/>
        </p:nvSpPr>
        <p:spPr>
          <a:xfrm>
            <a:off x="3891912" y="1542628"/>
            <a:ext cx="1604798" cy="523220"/>
          </a:xfrm>
          <a:prstGeom prst="rect">
            <a:avLst/>
          </a:prstGeom>
          <a:noFill/>
        </p:spPr>
        <p:txBody>
          <a:bodyPr wrap="none" rtlCol="0">
            <a:spAutoFit/>
          </a:bodyPr>
          <a:lstStyle/>
          <a:p>
            <a:r>
              <a:rPr lang="en-US" sz="2800" dirty="0" smtClean="0"/>
              <a:t>L = 1Gbps</a:t>
            </a:r>
            <a:endParaRPr lang="en-US" sz="2800" dirty="0"/>
          </a:p>
        </p:txBody>
      </p:sp>
      <p:sp>
        <p:nvSpPr>
          <p:cNvPr id="34" name="TextBox 33"/>
          <p:cNvSpPr txBox="1"/>
          <p:nvPr/>
        </p:nvSpPr>
        <p:spPr>
          <a:xfrm>
            <a:off x="3503573" y="4273932"/>
            <a:ext cx="2345257" cy="523220"/>
          </a:xfrm>
          <a:prstGeom prst="rect">
            <a:avLst/>
          </a:prstGeom>
          <a:noFill/>
        </p:spPr>
        <p:txBody>
          <a:bodyPr wrap="none" rtlCol="0">
            <a:spAutoFit/>
          </a:bodyPr>
          <a:lstStyle/>
          <a:p>
            <a:r>
              <a:rPr lang="en-US" sz="2800" dirty="0" smtClean="0"/>
              <a:t>Bottleneck link</a:t>
            </a:r>
            <a:endParaRPr lang="en-US" sz="2800" dirty="0"/>
          </a:p>
        </p:txBody>
      </p:sp>
      <p:sp>
        <p:nvSpPr>
          <p:cNvPr id="17" name="Rectangle 7"/>
          <p:cNvSpPr/>
          <p:nvPr/>
        </p:nvSpPr>
        <p:spPr>
          <a:xfrm>
            <a:off x="6400800" y="1936970"/>
            <a:ext cx="907503" cy="635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A2</a:t>
            </a:r>
            <a:endParaRPr lang="en-US" sz="2800" dirty="0"/>
          </a:p>
        </p:txBody>
      </p:sp>
      <p:sp>
        <p:nvSpPr>
          <p:cNvPr id="18" name="Rectangle 8"/>
          <p:cNvSpPr/>
          <p:nvPr/>
        </p:nvSpPr>
        <p:spPr>
          <a:xfrm>
            <a:off x="2128954" y="1936969"/>
            <a:ext cx="858869" cy="635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A1</a:t>
            </a:r>
            <a:endParaRPr lang="en-US" sz="2800" dirty="0"/>
          </a:p>
        </p:txBody>
      </p:sp>
      <p:cxnSp>
        <p:nvCxnSpPr>
          <p:cNvPr id="20" name="Straight Arrow Connector 12"/>
          <p:cNvCxnSpPr>
            <a:stCxn id="18" idx="3"/>
            <a:endCxn id="17" idx="1"/>
          </p:cNvCxnSpPr>
          <p:nvPr/>
        </p:nvCxnSpPr>
        <p:spPr>
          <a:xfrm>
            <a:off x="2987823" y="2254566"/>
            <a:ext cx="3412977"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2" name="Flowchart: Direct Access Storage 56"/>
          <p:cNvSpPr/>
          <p:nvPr/>
        </p:nvSpPr>
        <p:spPr>
          <a:xfrm>
            <a:off x="4064050" y="2099105"/>
            <a:ext cx="1015901" cy="1965062"/>
          </a:xfrm>
          <a:prstGeom prst="flowChartMagneticDrum">
            <a:avLst/>
          </a:prstGeom>
          <a:solidFill>
            <a:schemeClr val="accent2">
              <a:alpha val="35000"/>
            </a:schemeClr>
          </a:solidFill>
          <a:ln w="1016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Rectangle 7"/>
          <p:cNvSpPr/>
          <p:nvPr/>
        </p:nvSpPr>
        <p:spPr>
          <a:xfrm>
            <a:off x="6400800" y="2729058"/>
            <a:ext cx="907503" cy="63519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B2</a:t>
            </a:r>
            <a:endParaRPr lang="en-US" sz="2800" dirty="0"/>
          </a:p>
        </p:txBody>
      </p:sp>
      <p:sp>
        <p:nvSpPr>
          <p:cNvPr id="39" name="Rectangle 8"/>
          <p:cNvSpPr/>
          <p:nvPr/>
        </p:nvSpPr>
        <p:spPr>
          <a:xfrm>
            <a:off x="2128954" y="2729057"/>
            <a:ext cx="858869" cy="6351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B1</a:t>
            </a:r>
            <a:endParaRPr lang="en-US" sz="2800" dirty="0"/>
          </a:p>
        </p:txBody>
      </p:sp>
      <p:cxnSp>
        <p:nvCxnSpPr>
          <p:cNvPr id="40" name="Straight Arrow Connector 12"/>
          <p:cNvCxnSpPr/>
          <p:nvPr/>
        </p:nvCxnSpPr>
        <p:spPr>
          <a:xfrm>
            <a:off x="2987823" y="2788186"/>
            <a:ext cx="3412977"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12"/>
          <p:cNvCxnSpPr/>
          <p:nvPr/>
        </p:nvCxnSpPr>
        <p:spPr>
          <a:xfrm>
            <a:off x="2969714" y="3220234"/>
            <a:ext cx="3412977"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052" name="矩形 2051"/>
          <p:cNvSpPr/>
          <p:nvPr/>
        </p:nvSpPr>
        <p:spPr>
          <a:xfrm>
            <a:off x="3351665" y="2775615"/>
            <a:ext cx="433132" cy="523220"/>
          </a:xfrm>
          <a:prstGeom prst="rect">
            <a:avLst/>
          </a:prstGeom>
        </p:spPr>
        <p:txBody>
          <a:bodyPr wrap="none">
            <a:spAutoFit/>
          </a:bodyPr>
          <a:lstStyle/>
          <a:p>
            <a:r>
              <a:rPr lang="en-US" sz="2800" dirty="0" smtClean="0"/>
              <a:t>…</a:t>
            </a:r>
            <a:endParaRPr lang="en-US" sz="2800" dirty="0"/>
          </a:p>
        </p:txBody>
      </p:sp>
      <p:cxnSp>
        <p:nvCxnSpPr>
          <p:cNvPr id="45" name="Straight Arrow Connector 12"/>
          <p:cNvCxnSpPr/>
          <p:nvPr/>
        </p:nvCxnSpPr>
        <p:spPr>
          <a:xfrm>
            <a:off x="2987823" y="3004210"/>
            <a:ext cx="3412977"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054" name="矩形 2053"/>
          <p:cNvSpPr/>
          <p:nvPr/>
        </p:nvSpPr>
        <p:spPr>
          <a:xfrm>
            <a:off x="80703" y="4797152"/>
            <a:ext cx="8982594" cy="1815882"/>
          </a:xfrm>
          <a:prstGeom prst="rect">
            <a:avLst/>
          </a:prstGeom>
        </p:spPr>
        <p:txBody>
          <a:bodyPr wrap="square">
            <a:spAutoFit/>
          </a:bodyPr>
          <a:lstStyle/>
          <a:p>
            <a:pPr marL="457200" indent="-457200">
              <a:buFont typeface="Arial" panose="020B0604020202020204" pitchFamily="34" charset="0"/>
              <a:buChar char="•"/>
            </a:pPr>
            <a:r>
              <a:rPr lang="en-US" sz="2800" dirty="0" smtClean="0"/>
              <a:t>Three tenants A, B and C are </a:t>
            </a:r>
            <a:r>
              <a:rPr lang="en-US" sz="2800" dirty="0"/>
              <a:t>provisioned with </a:t>
            </a:r>
            <a:r>
              <a:rPr lang="en-US" sz="2800" dirty="0" smtClean="0">
                <a:solidFill>
                  <a:srgbClr val="0000FF"/>
                </a:solidFill>
              </a:rPr>
              <a:t>200Mbps</a:t>
            </a:r>
            <a:r>
              <a:rPr lang="en-US" sz="2800" dirty="0" smtClean="0"/>
              <a:t>, </a:t>
            </a:r>
            <a:r>
              <a:rPr lang="en-US" sz="2800" dirty="0" smtClean="0">
                <a:solidFill>
                  <a:srgbClr val="0000FF"/>
                </a:solidFill>
              </a:rPr>
              <a:t>400Mbps</a:t>
            </a:r>
            <a:r>
              <a:rPr lang="en-US" sz="2800" dirty="0" smtClean="0"/>
              <a:t> and </a:t>
            </a:r>
            <a:r>
              <a:rPr lang="en-US" sz="2800" dirty="0" smtClean="0">
                <a:solidFill>
                  <a:srgbClr val="0000FF"/>
                </a:solidFill>
              </a:rPr>
              <a:t>400Mbps </a:t>
            </a:r>
            <a:r>
              <a:rPr lang="en-US" sz="2800" dirty="0" smtClean="0"/>
              <a:t>guarantee, respectively.</a:t>
            </a:r>
          </a:p>
          <a:p>
            <a:pPr marL="457200" indent="-457200">
              <a:buFont typeface="Arial" panose="020B0604020202020204" pitchFamily="34" charset="0"/>
              <a:buChar char="•"/>
            </a:pPr>
            <a:r>
              <a:rPr lang="en-US" sz="2800" dirty="0" smtClean="0"/>
              <a:t>A1 </a:t>
            </a:r>
            <a:r>
              <a:rPr lang="en-US" sz="2800" dirty="0"/>
              <a:t>sends </a:t>
            </a:r>
            <a:r>
              <a:rPr lang="en-US" sz="2800" dirty="0">
                <a:solidFill>
                  <a:srgbClr val="0000FF"/>
                </a:solidFill>
              </a:rPr>
              <a:t>1KB</a:t>
            </a:r>
            <a:r>
              <a:rPr lang="en-US" sz="2800" dirty="0"/>
              <a:t> or </a:t>
            </a:r>
            <a:r>
              <a:rPr lang="en-US" sz="2800" dirty="0">
                <a:solidFill>
                  <a:srgbClr val="0000FF"/>
                </a:solidFill>
              </a:rPr>
              <a:t>20KB</a:t>
            </a:r>
            <a:r>
              <a:rPr lang="en-US" sz="2800" dirty="0"/>
              <a:t> short </a:t>
            </a:r>
            <a:r>
              <a:rPr lang="en-US" sz="2800" dirty="0" smtClean="0"/>
              <a:t>flows to </a:t>
            </a:r>
            <a:r>
              <a:rPr lang="en-US" sz="2800" dirty="0"/>
              <a:t>A2 periodically.</a:t>
            </a:r>
            <a:endParaRPr lang="en-US" sz="2800" dirty="0" smtClean="0"/>
          </a:p>
          <a:p>
            <a:pPr marL="457200" indent="-457200">
              <a:buFont typeface="Arial" panose="020B0604020202020204" pitchFamily="34" charset="0"/>
              <a:buChar char="•"/>
            </a:pPr>
            <a:r>
              <a:rPr lang="en-US" sz="2800" dirty="0"/>
              <a:t>B1 and C1 </a:t>
            </a:r>
            <a:r>
              <a:rPr lang="en-US" sz="2800" dirty="0" smtClean="0"/>
              <a:t>send long </a:t>
            </a:r>
            <a:r>
              <a:rPr lang="en-US" sz="2800" dirty="0"/>
              <a:t>flows to </a:t>
            </a:r>
            <a:r>
              <a:rPr lang="en-US" sz="2800" dirty="0" smtClean="0"/>
              <a:t>B2 </a:t>
            </a:r>
            <a:r>
              <a:rPr lang="en-US" sz="2800" dirty="0"/>
              <a:t>and </a:t>
            </a:r>
            <a:r>
              <a:rPr lang="en-US" sz="2800" dirty="0" smtClean="0"/>
              <a:t>C2, respectively</a:t>
            </a:r>
            <a:r>
              <a:rPr lang="en-US" sz="2800" dirty="0"/>
              <a:t>.</a:t>
            </a:r>
            <a:endParaRPr lang="en-US" sz="2800" dirty="0" smtClean="0"/>
          </a:p>
        </p:txBody>
      </p:sp>
      <p:cxnSp>
        <p:nvCxnSpPr>
          <p:cNvPr id="35" name="Straight Arrow Connector 55"/>
          <p:cNvCxnSpPr/>
          <p:nvPr/>
        </p:nvCxnSpPr>
        <p:spPr>
          <a:xfrm flipV="1">
            <a:off x="4461320" y="3855681"/>
            <a:ext cx="0" cy="4450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7"/>
          <p:cNvSpPr/>
          <p:nvPr/>
        </p:nvSpPr>
        <p:spPr>
          <a:xfrm>
            <a:off x="6400801" y="3514650"/>
            <a:ext cx="907503" cy="6351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C2</a:t>
            </a:r>
            <a:endParaRPr lang="en-US" sz="2800" dirty="0"/>
          </a:p>
        </p:txBody>
      </p:sp>
      <p:sp>
        <p:nvSpPr>
          <p:cNvPr id="22" name="Rectangle 8"/>
          <p:cNvSpPr/>
          <p:nvPr/>
        </p:nvSpPr>
        <p:spPr>
          <a:xfrm>
            <a:off x="2128955" y="3514649"/>
            <a:ext cx="858869" cy="63519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C1</a:t>
            </a:r>
            <a:endParaRPr lang="en-US" sz="2800" dirty="0"/>
          </a:p>
        </p:txBody>
      </p:sp>
      <p:cxnSp>
        <p:nvCxnSpPr>
          <p:cNvPr id="23" name="Straight Arrow Connector 12"/>
          <p:cNvCxnSpPr/>
          <p:nvPr/>
        </p:nvCxnSpPr>
        <p:spPr>
          <a:xfrm>
            <a:off x="2987824" y="3652282"/>
            <a:ext cx="3412977"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12"/>
          <p:cNvCxnSpPr/>
          <p:nvPr/>
        </p:nvCxnSpPr>
        <p:spPr>
          <a:xfrm>
            <a:off x="2969715" y="4012322"/>
            <a:ext cx="3412977"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3351666" y="3561207"/>
            <a:ext cx="433132" cy="523220"/>
          </a:xfrm>
          <a:prstGeom prst="rect">
            <a:avLst/>
          </a:prstGeom>
        </p:spPr>
        <p:txBody>
          <a:bodyPr wrap="none">
            <a:spAutoFit/>
          </a:bodyPr>
          <a:lstStyle/>
          <a:p>
            <a:r>
              <a:rPr lang="en-US" sz="2800" dirty="0" smtClean="0"/>
              <a:t>…</a:t>
            </a:r>
            <a:endParaRPr lang="en-US" sz="2800" dirty="0"/>
          </a:p>
        </p:txBody>
      </p:sp>
      <p:cxnSp>
        <p:nvCxnSpPr>
          <p:cNvPr id="26" name="Straight Arrow Connector 12"/>
          <p:cNvCxnSpPr/>
          <p:nvPr/>
        </p:nvCxnSpPr>
        <p:spPr>
          <a:xfrm>
            <a:off x="2987824" y="3796298"/>
            <a:ext cx="3412977"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8" name="Title 1"/>
          <p:cNvSpPr txBox="1">
            <a:spLocks/>
          </p:cNvSpPr>
          <p:nvPr/>
        </p:nvSpPr>
        <p:spPr>
          <a:xfrm>
            <a:off x="457200" y="274638"/>
            <a:ext cx="82296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00CC"/>
                </a:solidFill>
                <a:cs typeface="Times New Roman" panose="02020603050405020304" pitchFamily="18" charset="0"/>
              </a:rPr>
              <a:t>Experiment-2: Low Latency for Short Flows</a:t>
            </a:r>
          </a:p>
        </p:txBody>
      </p:sp>
    </p:spTree>
    <p:extLst>
      <p:ext uri="{BB962C8B-B14F-4D97-AF65-F5344CB8AC3E}">
        <p14:creationId xmlns:p14="http://schemas.microsoft.com/office/powerpoint/2010/main" val="4055983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96" y="1863456"/>
            <a:ext cx="8244408" cy="1925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圆角矩形 6"/>
          <p:cNvSpPr/>
          <p:nvPr/>
        </p:nvSpPr>
        <p:spPr>
          <a:xfrm>
            <a:off x="539552" y="4797152"/>
            <a:ext cx="8154652" cy="14847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Compared to </a:t>
            </a:r>
            <a:r>
              <a:rPr lang="en-US" sz="2800" dirty="0" err="1"/>
              <a:t>ElasticSwitch</a:t>
            </a:r>
            <a:r>
              <a:rPr lang="en-US" sz="2800" dirty="0"/>
              <a:t>, Trinity reduces the </a:t>
            </a:r>
            <a:r>
              <a:rPr lang="en-US" sz="2800" dirty="0" smtClean="0"/>
              <a:t>FCT by 33</a:t>
            </a:r>
            <a:r>
              <a:rPr lang="en-US" sz="2800" dirty="0"/>
              <a:t>% on average and by </a:t>
            </a:r>
            <a:r>
              <a:rPr lang="en-US" sz="2800" dirty="0" smtClean="0"/>
              <a:t>71</a:t>
            </a:r>
            <a:r>
              <a:rPr lang="en-US" sz="2800" dirty="0"/>
              <a:t>% at the </a:t>
            </a:r>
            <a:r>
              <a:rPr lang="en-US" sz="2800" dirty="0" smtClean="0"/>
              <a:t>99</a:t>
            </a:r>
            <a:r>
              <a:rPr lang="en-US" sz="2800" baseline="30000" dirty="0" smtClean="0"/>
              <a:t>th</a:t>
            </a:r>
            <a:r>
              <a:rPr lang="en-US" sz="2800" dirty="0" smtClean="0"/>
              <a:t> percentile </a:t>
            </a:r>
            <a:r>
              <a:rPr lang="en-US" sz="2800" dirty="0"/>
              <a:t>for 1KB short flows</a:t>
            </a:r>
            <a:endParaRPr lang="zh-CN" altLang="en-US" sz="2800" dirty="0">
              <a:solidFill>
                <a:schemeClr val="bg1"/>
              </a:solidFill>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t>32</a:t>
            </a:fld>
            <a:endParaRPr lang="zh-CN" altLang="en-US"/>
          </a:p>
        </p:txBody>
      </p:sp>
      <p:sp>
        <p:nvSpPr>
          <p:cNvPr id="4" name="矩形 3"/>
          <p:cNvSpPr/>
          <p:nvPr/>
        </p:nvSpPr>
        <p:spPr>
          <a:xfrm>
            <a:off x="997720" y="3789040"/>
            <a:ext cx="7148560" cy="584775"/>
          </a:xfrm>
          <a:prstGeom prst="rect">
            <a:avLst/>
          </a:prstGeom>
        </p:spPr>
        <p:txBody>
          <a:bodyPr wrap="none">
            <a:spAutoFit/>
          </a:bodyPr>
          <a:lstStyle/>
          <a:p>
            <a:r>
              <a:rPr lang="en-US" sz="3200" dirty="0" smtClean="0">
                <a:solidFill>
                  <a:srgbClr val="0000FF"/>
                </a:solidFill>
              </a:rPr>
              <a:t>Flow completion time (FCT) </a:t>
            </a:r>
            <a:r>
              <a:rPr lang="en-US" sz="3200" dirty="0">
                <a:solidFill>
                  <a:srgbClr val="0000FF"/>
                </a:solidFill>
              </a:rPr>
              <a:t>of short flows</a:t>
            </a:r>
          </a:p>
        </p:txBody>
      </p:sp>
      <p:sp>
        <p:nvSpPr>
          <p:cNvPr id="12" name="矩形 11"/>
          <p:cNvSpPr/>
          <p:nvPr/>
        </p:nvSpPr>
        <p:spPr>
          <a:xfrm>
            <a:off x="4067944" y="1863455"/>
            <a:ext cx="1008112" cy="1925583"/>
          </a:xfrm>
          <a:prstGeom prst="rect">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p:cNvSpPr/>
          <p:nvPr/>
        </p:nvSpPr>
        <p:spPr>
          <a:xfrm>
            <a:off x="6228184" y="1916832"/>
            <a:ext cx="1080120" cy="1925583"/>
          </a:xfrm>
          <a:prstGeom prst="rect">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txBox="1">
            <a:spLocks/>
          </p:cNvSpPr>
          <p:nvPr/>
        </p:nvSpPr>
        <p:spPr>
          <a:xfrm>
            <a:off x="457200" y="274638"/>
            <a:ext cx="82296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00CC"/>
                </a:solidFill>
                <a:cs typeface="Times New Roman" panose="02020603050405020304" pitchFamily="18" charset="0"/>
              </a:rPr>
              <a:t>Experiment-2: Low Latency for Short Flows</a:t>
            </a:r>
          </a:p>
        </p:txBody>
      </p:sp>
    </p:spTree>
    <p:extLst>
      <p:ext uri="{BB962C8B-B14F-4D97-AF65-F5344CB8AC3E}">
        <p14:creationId xmlns:p14="http://schemas.microsoft.com/office/powerpoint/2010/main" val="114553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96" y="1863456"/>
            <a:ext cx="8244408" cy="1925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圆角矩形 6"/>
          <p:cNvSpPr/>
          <p:nvPr/>
        </p:nvSpPr>
        <p:spPr>
          <a:xfrm>
            <a:off x="539552" y="4797152"/>
            <a:ext cx="8154652" cy="14847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Compared to </a:t>
            </a:r>
            <a:r>
              <a:rPr lang="en-US" sz="2800" dirty="0" err="1"/>
              <a:t>ElasticSwitch</a:t>
            </a:r>
            <a:r>
              <a:rPr lang="en-US" sz="2800" dirty="0"/>
              <a:t>, Trinity reduces the </a:t>
            </a:r>
            <a:r>
              <a:rPr lang="en-US" sz="2800" dirty="0" smtClean="0"/>
              <a:t>FCT by 38% </a:t>
            </a:r>
            <a:r>
              <a:rPr lang="en-US" sz="2800" dirty="0"/>
              <a:t>on average and by </a:t>
            </a:r>
            <a:r>
              <a:rPr lang="en-US" sz="2800" dirty="0" smtClean="0"/>
              <a:t>70% </a:t>
            </a:r>
            <a:r>
              <a:rPr lang="en-US" sz="2800" dirty="0"/>
              <a:t>at the </a:t>
            </a:r>
            <a:r>
              <a:rPr lang="en-US" sz="2800" dirty="0" smtClean="0"/>
              <a:t>99</a:t>
            </a:r>
            <a:r>
              <a:rPr lang="en-US" sz="2800" baseline="30000" dirty="0" smtClean="0"/>
              <a:t>th</a:t>
            </a:r>
            <a:r>
              <a:rPr lang="en-US" sz="2800" dirty="0" smtClean="0"/>
              <a:t> percentile </a:t>
            </a:r>
            <a:r>
              <a:rPr lang="en-US" sz="2800" dirty="0"/>
              <a:t>for </a:t>
            </a:r>
            <a:r>
              <a:rPr lang="en-US" sz="2800" dirty="0" smtClean="0"/>
              <a:t>20KB </a:t>
            </a:r>
            <a:r>
              <a:rPr lang="en-US" sz="2800" dirty="0"/>
              <a:t>short flows</a:t>
            </a:r>
            <a:endParaRPr lang="zh-CN" altLang="en-US" sz="2800" dirty="0">
              <a:solidFill>
                <a:schemeClr val="bg1"/>
              </a:solidFill>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t>33</a:t>
            </a:fld>
            <a:endParaRPr lang="zh-CN" altLang="en-US"/>
          </a:p>
        </p:txBody>
      </p:sp>
      <p:sp>
        <p:nvSpPr>
          <p:cNvPr id="4" name="矩形 3"/>
          <p:cNvSpPr/>
          <p:nvPr/>
        </p:nvSpPr>
        <p:spPr>
          <a:xfrm>
            <a:off x="997720" y="3789040"/>
            <a:ext cx="7148560" cy="584775"/>
          </a:xfrm>
          <a:prstGeom prst="rect">
            <a:avLst/>
          </a:prstGeom>
        </p:spPr>
        <p:txBody>
          <a:bodyPr wrap="none">
            <a:spAutoFit/>
          </a:bodyPr>
          <a:lstStyle/>
          <a:p>
            <a:r>
              <a:rPr lang="en-US" sz="3200" dirty="0" smtClean="0">
                <a:solidFill>
                  <a:srgbClr val="0000FF"/>
                </a:solidFill>
              </a:rPr>
              <a:t>Flow completion time (FCT) </a:t>
            </a:r>
            <a:r>
              <a:rPr lang="en-US" sz="3200" dirty="0">
                <a:solidFill>
                  <a:srgbClr val="0000FF"/>
                </a:solidFill>
              </a:rPr>
              <a:t>of short flows</a:t>
            </a:r>
          </a:p>
        </p:txBody>
      </p:sp>
      <p:sp>
        <p:nvSpPr>
          <p:cNvPr id="12" name="矩形 11"/>
          <p:cNvSpPr/>
          <p:nvPr/>
        </p:nvSpPr>
        <p:spPr>
          <a:xfrm>
            <a:off x="5076056" y="1863455"/>
            <a:ext cx="1152128" cy="1925583"/>
          </a:xfrm>
          <a:prstGeom prst="rect">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p:cNvSpPr/>
          <p:nvPr/>
        </p:nvSpPr>
        <p:spPr>
          <a:xfrm>
            <a:off x="7308304" y="1916832"/>
            <a:ext cx="1152128" cy="1925583"/>
          </a:xfrm>
          <a:prstGeom prst="rect">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txBox="1">
            <a:spLocks/>
          </p:cNvSpPr>
          <p:nvPr/>
        </p:nvSpPr>
        <p:spPr>
          <a:xfrm>
            <a:off x="457200" y="274638"/>
            <a:ext cx="82296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00CC"/>
                </a:solidFill>
                <a:cs typeface="Times New Roman" panose="02020603050405020304" pitchFamily="18" charset="0"/>
              </a:rPr>
              <a:t>Experiment-2: Low Latency for Short Flows</a:t>
            </a:r>
          </a:p>
        </p:txBody>
      </p:sp>
    </p:spTree>
    <p:extLst>
      <p:ext uri="{BB962C8B-B14F-4D97-AF65-F5344CB8AC3E}">
        <p14:creationId xmlns:p14="http://schemas.microsoft.com/office/powerpoint/2010/main" val="205964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96" y="1863456"/>
            <a:ext cx="8244408" cy="1925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圆角矩形 6"/>
          <p:cNvSpPr/>
          <p:nvPr/>
        </p:nvSpPr>
        <p:spPr>
          <a:xfrm>
            <a:off x="539552" y="4797152"/>
            <a:ext cx="8154652" cy="14847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By letting packets of short flows </a:t>
            </a:r>
            <a:r>
              <a:rPr lang="en-US" sz="2800" dirty="0" smtClean="0"/>
              <a:t>receive high </a:t>
            </a:r>
            <a:r>
              <a:rPr lang="en-US" sz="2800" dirty="0"/>
              <a:t>priority in the network, </a:t>
            </a:r>
            <a:r>
              <a:rPr lang="en-US" sz="2800" dirty="0" smtClean="0"/>
              <a:t>Trinity can improve </a:t>
            </a:r>
            <a:r>
              <a:rPr lang="en-US" sz="2800" dirty="0"/>
              <a:t>the FCT of short flows significantly.</a:t>
            </a:r>
            <a:endParaRPr lang="zh-CN" altLang="en-US" sz="2800" dirty="0">
              <a:solidFill>
                <a:schemeClr val="bg1"/>
              </a:solidFill>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t>34</a:t>
            </a:fld>
            <a:endParaRPr lang="zh-CN" altLang="en-US"/>
          </a:p>
        </p:txBody>
      </p:sp>
      <p:sp>
        <p:nvSpPr>
          <p:cNvPr id="4" name="矩形 3"/>
          <p:cNvSpPr/>
          <p:nvPr/>
        </p:nvSpPr>
        <p:spPr>
          <a:xfrm>
            <a:off x="997720" y="3789040"/>
            <a:ext cx="7148560" cy="584775"/>
          </a:xfrm>
          <a:prstGeom prst="rect">
            <a:avLst/>
          </a:prstGeom>
        </p:spPr>
        <p:txBody>
          <a:bodyPr wrap="none">
            <a:spAutoFit/>
          </a:bodyPr>
          <a:lstStyle/>
          <a:p>
            <a:r>
              <a:rPr lang="en-US" sz="3200" dirty="0" smtClean="0">
                <a:solidFill>
                  <a:srgbClr val="0000FF"/>
                </a:solidFill>
              </a:rPr>
              <a:t>Flow completion time (FCT) </a:t>
            </a:r>
            <a:r>
              <a:rPr lang="en-US" sz="3200" dirty="0">
                <a:solidFill>
                  <a:srgbClr val="0000FF"/>
                </a:solidFill>
              </a:rPr>
              <a:t>of short flows</a:t>
            </a:r>
          </a:p>
        </p:txBody>
      </p:sp>
      <p:sp>
        <p:nvSpPr>
          <p:cNvPr id="8" name="Title 1"/>
          <p:cNvSpPr txBox="1">
            <a:spLocks/>
          </p:cNvSpPr>
          <p:nvPr/>
        </p:nvSpPr>
        <p:spPr>
          <a:xfrm>
            <a:off x="457200" y="274638"/>
            <a:ext cx="82296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00CC"/>
                </a:solidFill>
                <a:cs typeface="Times New Roman" panose="02020603050405020304" pitchFamily="18" charset="0"/>
              </a:rPr>
              <a:t>Experiment-2: Low Latency for Short Flows</a:t>
            </a:r>
          </a:p>
        </p:txBody>
      </p:sp>
    </p:spTree>
    <p:extLst>
      <p:ext uri="{BB962C8B-B14F-4D97-AF65-F5344CB8AC3E}">
        <p14:creationId xmlns:p14="http://schemas.microsoft.com/office/powerpoint/2010/main" val="97282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Conclusion</a:t>
            </a:r>
            <a:endParaRPr lang="zh-CN" altLang="en-US" dirty="0">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457200" y="1600200"/>
            <a:ext cx="8229600" cy="4925144"/>
          </a:xfrm>
        </p:spPr>
        <p:txBody>
          <a:bodyPr>
            <a:normAutofit/>
          </a:bodyPr>
          <a:lstStyle/>
          <a:p>
            <a:r>
              <a:rPr lang="en-US" altLang="zh-CN" dirty="0" smtClean="0">
                <a:latin typeface="+mj-lt"/>
                <a:cs typeface="Times New Roman" panose="02020603050405020304" pitchFamily="18" charset="0"/>
              </a:rPr>
              <a:t>Three goals</a:t>
            </a:r>
          </a:p>
          <a:p>
            <a:pPr lvl="1"/>
            <a:r>
              <a:rPr lang="en-US" altLang="zh-CN" dirty="0">
                <a:latin typeface="+mj-lt"/>
                <a:cs typeface="Times New Roman" panose="02020603050405020304" pitchFamily="18" charset="0"/>
              </a:rPr>
              <a:t>Bandwidth </a:t>
            </a:r>
            <a:r>
              <a:rPr lang="en-US" altLang="zh-CN" dirty="0" smtClean="0">
                <a:latin typeface="+mj-lt"/>
                <a:cs typeface="Times New Roman" panose="02020603050405020304" pitchFamily="18" charset="0"/>
              </a:rPr>
              <a:t>Guarantee</a:t>
            </a:r>
          </a:p>
          <a:p>
            <a:pPr lvl="1"/>
            <a:r>
              <a:rPr lang="en-US" altLang="zh-CN" dirty="0">
                <a:cs typeface="Times New Roman" panose="02020603050405020304" pitchFamily="18" charset="0"/>
              </a:rPr>
              <a:t>Work Conservation </a:t>
            </a:r>
            <a:endParaRPr lang="en-US" altLang="zh-CN" dirty="0" smtClean="0">
              <a:cs typeface="Times New Roman" panose="02020603050405020304" pitchFamily="18" charset="0"/>
            </a:endParaRPr>
          </a:p>
          <a:p>
            <a:pPr lvl="1"/>
            <a:r>
              <a:rPr lang="en-US" altLang="zh-CN" dirty="0" smtClean="0">
                <a:cs typeface="Times New Roman" panose="02020603050405020304" pitchFamily="18" charset="0"/>
              </a:rPr>
              <a:t>Low Latency</a:t>
            </a:r>
          </a:p>
          <a:p>
            <a:r>
              <a:rPr lang="en-US" altLang="zh-CN" dirty="0" smtClean="0">
                <a:cs typeface="Times New Roman" panose="02020603050405020304" pitchFamily="18" charset="0"/>
              </a:rPr>
              <a:t>Core of Trinity design: </a:t>
            </a:r>
            <a:r>
              <a:rPr lang="en-US" altLang="zh-CN" b="1" dirty="0">
                <a:solidFill>
                  <a:srgbClr val="7030A0"/>
                </a:solidFill>
              </a:rPr>
              <a:t>in-network </a:t>
            </a:r>
            <a:r>
              <a:rPr lang="en-US" altLang="zh-CN" b="1" dirty="0" smtClean="0">
                <a:solidFill>
                  <a:srgbClr val="7030A0"/>
                </a:solidFill>
              </a:rPr>
              <a:t>isolation.</a:t>
            </a:r>
          </a:p>
          <a:p>
            <a:pPr lvl="1"/>
            <a:r>
              <a:rPr lang="en-US" altLang="zh-CN" dirty="0" smtClean="0"/>
              <a:t>End-host coloring.</a:t>
            </a:r>
          </a:p>
          <a:p>
            <a:pPr lvl="1"/>
            <a:r>
              <a:rPr lang="en-US" altLang="zh-CN" dirty="0" smtClean="0"/>
              <a:t>In-network prioritizing.</a:t>
            </a:r>
          </a:p>
          <a:p>
            <a:pPr lvl="1"/>
            <a:endParaRPr lang="en-US" altLang="zh-CN" b="1" dirty="0" smtClean="0">
              <a:solidFill>
                <a:srgbClr val="7030A0"/>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16242031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46040"/>
            <a:ext cx="8229600" cy="1143000"/>
          </a:xfrm>
        </p:spPr>
        <p:txBody>
          <a:bodyPr>
            <a:normAutofit/>
          </a:bodyPr>
          <a:lstStyle/>
          <a:p>
            <a:r>
              <a:rPr lang="en-US" sz="5400" dirty="0" smtClean="0">
                <a:solidFill>
                  <a:srgbClr val="0000CC"/>
                </a:solidFill>
                <a:cs typeface="Times New Roman" panose="02020603050405020304" pitchFamily="18" charset="0"/>
              </a:rPr>
              <a:t>Thanks! </a:t>
            </a:r>
            <a:endParaRPr lang="en-US" sz="5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35362302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46040"/>
            <a:ext cx="8229600" cy="1143000"/>
          </a:xfrm>
        </p:spPr>
        <p:txBody>
          <a:bodyPr>
            <a:normAutofit/>
          </a:bodyPr>
          <a:lstStyle/>
          <a:p>
            <a:r>
              <a:rPr lang="en-US" sz="5400" dirty="0" smtClean="0">
                <a:solidFill>
                  <a:srgbClr val="0000CC"/>
                </a:solidFill>
                <a:cs typeface="Times New Roman" panose="02020603050405020304" pitchFamily="18" charset="0"/>
              </a:rPr>
              <a:t>Backup slides</a:t>
            </a:r>
            <a:endParaRPr lang="en-US" sz="5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40180698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Persistent Connections</a:t>
            </a:r>
            <a:endParaRPr lang="zh-CN" altLang="en-US" dirty="0">
              <a:solidFill>
                <a:srgbClr val="0000CC"/>
              </a:solidFill>
              <a:ea typeface="+mn-ea"/>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Solution: periodically </a:t>
            </a:r>
            <a:r>
              <a:rPr lang="en-US" altLang="zh-CN" dirty="0"/>
              <a:t>reset flow states based on more behaviors of </a:t>
            </a:r>
            <a:r>
              <a:rPr lang="en-US" altLang="zh-CN" dirty="0" smtClean="0"/>
              <a:t>traffic</a:t>
            </a:r>
          </a:p>
          <a:p>
            <a:pPr lvl="1"/>
            <a:r>
              <a:rPr lang="en-US" altLang="zh-CN" dirty="0" smtClean="0">
                <a:latin typeface="+mj-lt"/>
                <a:cs typeface="Times New Roman" panose="02020603050405020304" pitchFamily="18" charset="0"/>
              </a:rPr>
              <a:t>When a flow idles for some time, we reset the bytes sent of this flow to 0.</a:t>
            </a:r>
          </a:p>
          <a:p>
            <a:pPr lvl="1"/>
            <a:r>
              <a:rPr lang="en-US" altLang="zh-CN" dirty="0"/>
              <a:t>D</a:t>
            </a:r>
            <a:r>
              <a:rPr lang="en-US" altLang="zh-CN" dirty="0" smtClean="0"/>
              <a:t>efine </a:t>
            </a:r>
            <a:r>
              <a:rPr lang="en-US" altLang="zh-CN" dirty="0"/>
              <a:t>a </a:t>
            </a:r>
            <a:r>
              <a:rPr lang="en-US" altLang="zh-CN" dirty="0" smtClean="0"/>
              <a:t>flow as </a:t>
            </a:r>
            <a:r>
              <a:rPr lang="en-US" altLang="zh-CN" dirty="0"/>
              <a:t>packets demarcated by </a:t>
            </a:r>
            <a:r>
              <a:rPr lang="en-US" altLang="zh-CN" dirty="0" smtClean="0"/>
              <a:t>incoming packets with payload within </a:t>
            </a:r>
            <a:r>
              <a:rPr lang="en-US" altLang="zh-CN" dirty="0"/>
              <a:t>a </a:t>
            </a:r>
            <a:r>
              <a:rPr lang="en-US" altLang="zh-CN" dirty="0" smtClean="0"/>
              <a:t>single connection</a:t>
            </a:r>
            <a:endParaRPr lang="en-US" altLang="zh-CN" dirty="0" smtClean="0">
              <a:latin typeface="+mj-lt"/>
              <a:cs typeface="Times New Roman" panose="02020603050405020304" pitchFamily="18" charset="0"/>
            </a:endParaRPr>
          </a:p>
          <a:p>
            <a:pPr lvl="1"/>
            <a:endParaRPr lang="en-US" altLang="zh-CN" dirty="0" smtClean="0">
              <a:latin typeface="+mj-lt"/>
              <a:cs typeface="Times New Roman" panose="02020603050405020304" pitchFamily="18" charset="0"/>
            </a:endParaRPr>
          </a:p>
          <a:p>
            <a:pPr lvl="1"/>
            <a:endParaRPr lang="en-US" altLang="zh-CN" dirty="0" smtClean="0">
              <a:latin typeface="+mj-lt"/>
              <a:cs typeface="Times New Roman" panose="02020603050405020304" pitchFamily="18" charset="0"/>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t>38</a:t>
            </a:fld>
            <a:endParaRPr lang="zh-CN" altLang="en-US"/>
          </a:p>
        </p:txBody>
      </p:sp>
    </p:spTree>
    <p:extLst>
      <p:ext uri="{BB962C8B-B14F-4D97-AF65-F5344CB8AC3E}">
        <p14:creationId xmlns:p14="http://schemas.microsoft.com/office/powerpoint/2010/main" val="36599250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内容占位符 6"/>
          <p:cNvSpPr>
            <a:spLocks noGrp="1"/>
          </p:cNvSpPr>
          <p:nvPr>
            <p:ph idx="1"/>
          </p:nvPr>
        </p:nvSpPr>
        <p:spPr>
          <a:xfrm>
            <a:off x="382588" y="1412776"/>
            <a:ext cx="8378825" cy="4525963"/>
          </a:xfrm>
        </p:spPr>
        <p:txBody>
          <a:bodyPr/>
          <a:lstStyle/>
          <a:p>
            <a:r>
              <a:rPr lang="en-US" altLang="zh-CN" dirty="0" smtClean="0"/>
              <a:t>Sender module will color all the packets as green when application demand is no larger than bandwidth guarantee.</a:t>
            </a:r>
            <a:endParaRPr lang="en-US" altLang="zh-CN" dirty="0"/>
          </a:p>
          <a:p>
            <a:pPr lvl="1"/>
            <a:endParaRPr lang="en-US" altLang="zh-CN" dirty="0"/>
          </a:p>
        </p:txBody>
      </p:sp>
      <p:cxnSp>
        <p:nvCxnSpPr>
          <p:cNvPr id="92" name="直接连接符 91"/>
          <p:cNvCxnSpPr/>
          <p:nvPr/>
        </p:nvCxnSpPr>
        <p:spPr>
          <a:xfrm>
            <a:off x="6156176" y="4510728"/>
            <a:ext cx="96871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2499977" y="5231774"/>
            <a:ext cx="156796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2611391" y="3676529"/>
            <a:ext cx="145391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23"/>
          <p:cNvSpPr>
            <a:spLocks noChangeArrowheads="1"/>
          </p:cNvSpPr>
          <p:nvPr/>
        </p:nvSpPr>
        <p:spPr bwMode="auto">
          <a:xfrm>
            <a:off x="3923927" y="3085801"/>
            <a:ext cx="2339045" cy="2736304"/>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t>39</a:t>
            </a:fld>
            <a:endParaRPr lang="zh-CN" altLang="en-US"/>
          </a:p>
        </p:txBody>
      </p:sp>
      <p:sp>
        <p:nvSpPr>
          <p:cNvPr id="71" name="Freeform 152"/>
          <p:cNvSpPr>
            <a:spLocks/>
          </p:cNvSpPr>
          <p:nvPr/>
        </p:nvSpPr>
        <p:spPr bwMode="auto">
          <a:xfrm>
            <a:off x="4210745" y="4510728"/>
            <a:ext cx="1800200" cy="489114"/>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a:ln w="28575">
            <a:solidFill>
              <a:schemeClr val="tx1"/>
            </a:solidFill>
            <a:round/>
            <a:headEnd/>
            <a:tailEnd/>
          </a:ln>
        </p:spPr>
        <p:txBody>
          <a:bodyPr/>
          <a:lstStyle/>
          <a:p>
            <a:r>
              <a:rPr lang="en-US" sz="2400" dirty="0" smtClean="0"/>
              <a:t> low priority</a:t>
            </a:r>
            <a:endParaRPr lang="en-US" sz="2400" dirty="0"/>
          </a:p>
        </p:txBody>
      </p:sp>
      <p:sp>
        <p:nvSpPr>
          <p:cNvPr id="74" name="Freeform 152"/>
          <p:cNvSpPr>
            <a:spLocks/>
          </p:cNvSpPr>
          <p:nvPr/>
        </p:nvSpPr>
        <p:spPr bwMode="auto">
          <a:xfrm>
            <a:off x="4210745" y="4021905"/>
            <a:ext cx="1800200" cy="489114"/>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a:ln w="28575">
            <a:solidFill>
              <a:schemeClr val="tx1"/>
            </a:solidFill>
            <a:round/>
            <a:headEnd/>
            <a:tailEnd/>
          </a:ln>
        </p:spPr>
        <p:txBody>
          <a:bodyPr/>
          <a:lstStyle/>
          <a:p>
            <a:r>
              <a:rPr lang="en-US" sz="2400" dirty="0" smtClean="0"/>
              <a:t>high priority</a:t>
            </a:r>
            <a:endParaRPr lang="en-US" sz="2400" dirty="0"/>
          </a:p>
        </p:txBody>
      </p:sp>
      <p:sp>
        <p:nvSpPr>
          <p:cNvPr id="11" name="圆角矩形 10"/>
          <p:cNvSpPr/>
          <p:nvPr/>
        </p:nvSpPr>
        <p:spPr>
          <a:xfrm>
            <a:off x="970176" y="3086199"/>
            <a:ext cx="2087017" cy="1180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圆角矩形 11"/>
          <p:cNvSpPr/>
          <p:nvPr/>
        </p:nvSpPr>
        <p:spPr>
          <a:xfrm>
            <a:off x="1218619" y="3352493"/>
            <a:ext cx="718865"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VM1</a:t>
            </a:r>
            <a:endParaRPr lang="en-US" dirty="0"/>
          </a:p>
        </p:txBody>
      </p:sp>
      <p:sp>
        <p:nvSpPr>
          <p:cNvPr id="81" name="圆角矩形 80"/>
          <p:cNvSpPr/>
          <p:nvPr/>
        </p:nvSpPr>
        <p:spPr>
          <a:xfrm>
            <a:off x="1937484" y="3355640"/>
            <a:ext cx="1119709" cy="64807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Sender Module</a:t>
            </a:r>
            <a:endParaRPr lang="en-US" sz="2000" dirty="0">
              <a:solidFill>
                <a:schemeClr val="tx1"/>
              </a:solidFill>
            </a:endParaRPr>
          </a:p>
        </p:txBody>
      </p:sp>
      <p:sp>
        <p:nvSpPr>
          <p:cNvPr id="84" name="圆角矩形 83"/>
          <p:cNvSpPr/>
          <p:nvPr/>
        </p:nvSpPr>
        <p:spPr>
          <a:xfrm>
            <a:off x="972815" y="4641444"/>
            <a:ext cx="2087017" cy="1180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圆角矩形 84"/>
          <p:cNvSpPr/>
          <p:nvPr/>
        </p:nvSpPr>
        <p:spPr>
          <a:xfrm>
            <a:off x="1221258" y="4907738"/>
            <a:ext cx="718865" cy="64807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VM3</a:t>
            </a:r>
            <a:endParaRPr lang="en-US" dirty="0"/>
          </a:p>
        </p:txBody>
      </p:sp>
      <p:sp>
        <p:nvSpPr>
          <p:cNvPr id="86" name="圆角矩形 85"/>
          <p:cNvSpPr/>
          <p:nvPr/>
        </p:nvSpPr>
        <p:spPr>
          <a:xfrm>
            <a:off x="1940123" y="4910885"/>
            <a:ext cx="1119709" cy="64807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Sender Module</a:t>
            </a:r>
            <a:endParaRPr lang="en-US" sz="2000" dirty="0">
              <a:solidFill>
                <a:schemeClr val="tx1"/>
              </a:solidFill>
            </a:endParaRPr>
          </a:p>
        </p:txBody>
      </p:sp>
      <p:sp>
        <p:nvSpPr>
          <p:cNvPr id="88" name="圆角矩形 87"/>
          <p:cNvSpPr/>
          <p:nvPr/>
        </p:nvSpPr>
        <p:spPr>
          <a:xfrm>
            <a:off x="7720967" y="3697869"/>
            <a:ext cx="718865"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VM2</a:t>
            </a:r>
            <a:endParaRPr lang="en-US" dirty="0"/>
          </a:p>
        </p:txBody>
      </p:sp>
      <p:sp>
        <p:nvSpPr>
          <p:cNvPr id="89" name="圆角矩形 88"/>
          <p:cNvSpPr/>
          <p:nvPr/>
        </p:nvSpPr>
        <p:spPr>
          <a:xfrm>
            <a:off x="7720967" y="4755285"/>
            <a:ext cx="718865" cy="64807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VM4</a:t>
            </a:r>
            <a:endParaRPr lang="en-US" dirty="0"/>
          </a:p>
        </p:txBody>
      </p:sp>
      <p:sp>
        <p:nvSpPr>
          <p:cNvPr id="93" name="TextBox 92"/>
          <p:cNvSpPr txBox="1"/>
          <p:nvPr/>
        </p:nvSpPr>
        <p:spPr>
          <a:xfrm>
            <a:off x="4410397" y="5930116"/>
            <a:ext cx="1400896" cy="523220"/>
          </a:xfrm>
          <a:prstGeom prst="rect">
            <a:avLst/>
          </a:prstGeom>
          <a:noFill/>
        </p:spPr>
        <p:txBody>
          <a:bodyPr wrap="none" rtlCol="0">
            <a:spAutoFit/>
          </a:bodyPr>
          <a:lstStyle/>
          <a:p>
            <a:r>
              <a:rPr lang="en-US" sz="2800" dirty="0"/>
              <a:t>n</a:t>
            </a:r>
            <a:r>
              <a:rPr lang="en-US" sz="2800" dirty="0" smtClean="0"/>
              <a:t>etwork</a:t>
            </a:r>
            <a:endParaRPr lang="en-US" sz="2800" dirty="0"/>
          </a:p>
        </p:txBody>
      </p:sp>
      <p:sp>
        <p:nvSpPr>
          <p:cNvPr id="94" name="TextBox 93"/>
          <p:cNvSpPr txBox="1"/>
          <p:nvPr/>
        </p:nvSpPr>
        <p:spPr>
          <a:xfrm>
            <a:off x="6939090" y="5930116"/>
            <a:ext cx="1628138" cy="523220"/>
          </a:xfrm>
          <a:prstGeom prst="rect">
            <a:avLst/>
          </a:prstGeom>
          <a:noFill/>
        </p:spPr>
        <p:txBody>
          <a:bodyPr wrap="none" rtlCol="0">
            <a:spAutoFit/>
          </a:bodyPr>
          <a:lstStyle/>
          <a:p>
            <a:r>
              <a:rPr lang="en-US" sz="2800" dirty="0" smtClean="0"/>
              <a:t>end-hosts</a:t>
            </a:r>
            <a:endParaRPr lang="en-US" sz="2800" dirty="0"/>
          </a:p>
        </p:txBody>
      </p:sp>
      <p:grpSp>
        <p:nvGrpSpPr>
          <p:cNvPr id="7" name="组合 6"/>
          <p:cNvGrpSpPr/>
          <p:nvPr/>
        </p:nvGrpSpPr>
        <p:grpSpPr>
          <a:xfrm>
            <a:off x="703659" y="3460850"/>
            <a:ext cx="437584" cy="431359"/>
            <a:chOff x="734131" y="3176973"/>
            <a:chExt cx="437584" cy="431359"/>
          </a:xfrm>
        </p:grpSpPr>
        <p:sp>
          <p:nvSpPr>
            <p:cNvPr id="29" name="Rectangle 25"/>
            <p:cNvSpPr/>
            <p:nvPr/>
          </p:nvSpPr>
          <p:spPr>
            <a:xfrm>
              <a:off x="952923" y="3176973"/>
              <a:ext cx="218792" cy="431359"/>
            </a:xfrm>
            <a:prstGeom prst="rect">
              <a:avLst/>
            </a:prstGeom>
            <a:solidFill>
              <a:schemeClr val="bg1">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30" name="Rectangle 25"/>
            <p:cNvSpPr/>
            <p:nvPr/>
          </p:nvSpPr>
          <p:spPr>
            <a:xfrm>
              <a:off x="734131" y="3176973"/>
              <a:ext cx="218792" cy="431359"/>
            </a:xfrm>
            <a:prstGeom prst="rect">
              <a:avLst/>
            </a:prstGeom>
            <a:solidFill>
              <a:schemeClr val="bg1">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grpSp>
      <p:sp>
        <p:nvSpPr>
          <p:cNvPr id="31" name="Rectangle 25"/>
          <p:cNvSpPr/>
          <p:nvPr/>
        </p:nvSpPr>
        <p:spPr>
          <a:xfrm>
            <a:off x="952923" y="5016095"/>
            <a:ext cx="218792" cy="431359"/>
          </a:xfrm>
          <a:prstGeom prst="rect">
            <a:avLst/>
          </a:prstGeom>
          <a:solidFill>
            <a:schemeClr val="bg1">
              <a:lumMod val="75000"/>
            </a:schemeClr>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grpSp>
        <p:nvGrpSpPr>
          <p:cNvPr id="35" name="组合 34"/>
          <p:cNvGrpSpPr/>
          <p:nvPr/>
        </p:nvGrpSpPr>
        <p:grpSpPr>
          <a:xfrm>
            <a:off x="3119556" y="3445841"/>
            <a:ext cx="437584" cy="431359"/>
            <a:chOff x="734131" y="4750373"/>
            <a:chExt cx="437584" cy="431359"/>
          </a:xfrm>
          <a:solidFill>
            <a:srgbClr val="00B050"/>
          </a:solidFill>
        </p:grpSpPr>
        <p:sp>
          <p:nvSpPr>
            <p:cNvPr id="36" name="Rectangle 25"/>
            <p:cNvSpPr/>
            <p:nvPr/>
          </p:nvSpPr>
          <p:spPr>
            <a:xfrm>
              <a:off x="952923" y="4750373"/>
              <a:ext cx="218792" cy="431359"/>
            </a:xfrm>
            <a:prstGeom prst="rect">
              <a:avLst/>
            </a:prstGeom>
            <a:grp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37" name="Rectangle 25"/>
            <p:cNvSpPr/>
            <p:nvPr/>
          </p:nvSpPr>
          <p:spPr>
            <a:xfrm>
              <a:off x="734131" y="4750373"/>
              <a:ext cx="218792" cy="431359"/>
            </a:xfrm>
            <a:prstGeom prst="rect">
              <a:avLst/>
            </a:prstGeom>
            <a:grp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grpSp>
      <p:sp>
        <p:nvSpPr>
          <p:cNvPr id="40" name="Rectangle 25"/>
          <p:cNvSpPr/>
          <p:nvPr/>
        </p:nvSpPr>
        <p:spPr>
          <a:xfrm>
            <a:off x="3247660" y="5019241"/>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45" name="标题 1"/>
          <p:cNvSpPr>
            <a:spLocks noGrp="1"/>
          </p:cNvSpPr>
          <p:nvPr>
            <p:ph type="title"/>
          </p:nvPr>
        </p:nvSpPr>
        <p:spPr>
          <a:xfrm>
            <a:off x="457200" y="274638"/>
            <a:ext cx="8229600" cy="1143000"/>
          </a:xfrm>
          <a:ln>
            <a:solidFill>
              <a:schemeClr val="bg1"/>
            </a:solidFill>
          </a:ln>
        </p:spPr>
        <p:txBody>
          <a:bodyPr/>
          <a:lstStyle/>
          <a:p>
            <a:r>
              <a:rPr lang="en-US" altLang="zh-CN" dirty="0" smtClean="0">
                <a:solidFill>
                  <a:srgbClr val="0000CC"/>
                </a:solidFill>
              </a:rPr>
              <a:t>Simple Example Illustrating Trinity</a:t>
            </a:r>
            <a:endParaRPr lang="zh-CN" altLang="en-US" dirty="0">
              <a:solidFill>
                <a:srgbClr val="0000CC"/>
              </a:solidFill>
            </a:endParaRPr>
          </a:p>
        </p:txBody>
      </p:sp>
      <p:sp>
        <p:nvSpPr>
          <p:cNvPr id="46" name="TextBox 45"/>
          <p:cNvSpPr txBox="1"/>
          <p:nvPr/>
        </p:nvSpPr>
        <p:spPr>
          <a:xfrm>
            <a:off x="1429055" y="5930116"/>
            <a:ext cx="1628138" cy="523220"/>
          </a:xfrm>
          <a:prstGeom prst="rect">
            <a:avLst/>
          </a:prstGeom>
          <a:noFill/>
        </p:spPr>
        <p:txBody>
          <a:bodyPr wrap="none" rtlCol="0">
            <a:spAutoFit/>
          </a:bodyPr>
          <a:lstStyle/>
          <a:p>
            <a:r>
              <a:rPr lang="en-US" sz="2800" dirty="0" smtClean="0"/>
              <a:t>end-hosts</a:t>
            </a:r>
            <a:endParaRPr lang="en-US" sz="2800" dirty="0"/>
          </a:p>
        </p:txBody>
      </p:sp>
      <p:sp>
        <p:nvSpPr>
          <p:cNvPr id="49" name="圆角矩形 48"/>
          <p:cNvSpPr/>
          <p:nvPr/>
        </p:nvSpPr>
        <p:spPr>
          <a:xfrm>
            <a:off x="6502295" y="3445841"/>
            <a:ext cx="2210165" cy="21602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圆角矩形 49"/>
          <p:cNvSpPr/>
          <p:nvPr/>
        </p:nvSpPr>
        <p:spPr>
          <a:xfrm>
            <a:off x="6502295" y="3697869"/>
            <a:ext cx="1218673" cy="1705488"/>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Receiver Module</a:t>
            </a:r>
            <a:endParaRPr lang="en-US" sz="2000" dirty="0">
              <a:solidFill>
                <a:schemeClr val="tx1"/>
              </a:solidFill>
            </a:endParaRPr>
          </a:p>
        </p:txBody>
      </p:sp>
    </p:spTree>
    <p:extLst>
      <p:ext uri="{BB962C8B-B14F-4D97-AF65-F5344CB8AC3E}">
        <p14:creationId xmlns:p14="http://schemas.microsoft.com/office/powerpoint/2010/main" val="313093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01319 2.77521E-7 L 0.26319 2.77521E-7 " pathEditMode="relative" rAng="0" ptsTypes="AA">
                                      <p:cBhvr>
                                        <p:cTn id="6" dur="2000" fill="hold"/>
                                        <p:tgtEl>
                                          <p:spTgt spid="7"/>
                                        </p:tgtEl>
                                        <p:attrNameLst>
                                          <p:attrName>ppt_x</p:attrName>
                                          <p:attrName>ppt_y</p:attrName>
                                        </p:attrNameLst>
                                      </p:cBhvr>
                                      <p:rCtr x="12500" y="0"/>
                                    </p:animMotion>
                                  </p:childTnLst>
                                  <p:subTnLst>
                                    <p:set>
                                      <p:cBhvr override="childStyle">
                                        <p:cTn dur="1" fill="hold" display="0" masterRel="sameClick" afterEffect="1">
                                          <p:stCondLst>
                                            <p:cond evt="end" delay="0">
                                              <p:tn val="5"/>
                                            </p:cond>
                                          </p:stCondLst>
                                        </p:cTn>
                                        <p:tgtEl>
                                          <p:spTgt spid="7"/>
                                        </p:tgtEl>
                                        <p:attrNameLst>
                                          <p:attrName>style.visibility</p:attrName>
                                        </p:attrNameLst>
                                      </p:cBhvr>
                                      <p:to>
                                        <p:strVal val="hidden"/>
                                      </p:to>
                                    </p:set>
                                  </p:subTnLst>
                                </p:cTn>
                              </p:par>
                              <p:par>
                                <p:cTn id="7" presetID="63" presetClass="path" presetSubtype="0" accel="50000" decel="50000" fill="hold" grpId="0" nodeType="withEffect">
                                  <p:stCondLst>
                                    <p:cond delay="0"/>
                                  </p:stCondLst>
                                  <p:childTnLst>
                                    <p:animMotion origin="layout" path="M 0 0 L 0.25 0 E" pathEditMode="relative" ptsTypes="">
                                      <p:cBhvr>
                                        <p:cTn id="8" dur="2000" fill="hold"/>
                                        <p:tgtEl>
                                          <p:spTgt spid="31"/>
                                        </p:tgtEl>
                                        <p:attrNameLst>
                                          <p:attrName>ppt_x</p:attrName>
                                          <p:attrName>ppt_y</p:attrName>
                                        </p:attrNameLst>
                                      </p:cBhvr>
                                    </p:animMotion>
                                  </p:childTnLst>
                                  <p:subTnLst>
                                    <p:set>
                                      <p:cBhvr override="childStyle">
                                        <p:cTn dur="1" fill="hold" display="0" masterRel="sameClick" afterEffect="1">
                                          <p:stCondLst>
                                            <p:cond evt="end" delay="0">
                                              <p:tn val="7"/>
                                            </p:cond>
                                          </p:stCondLst>
                                        </p:cTn>
                                        <p:tgtEl>
                                          <p:spTgt spid="31"/>
                                        </p:tgtEl>
                                        <p:attrNameLst>
                                          <p:attrName>style.visibility</p:attrName>
                                        </p:attrNameLst>
                                      </p:cBhvr>
                                      <p:to>
                                        <p:strVal val="hidden"/>
                                      </p:to>
                                    </p:set>
                                  </p:subTnLst>
                                </p:cTn>
                              </p:par>
                            </p:childTnLst>
                          </p:cTn>
                        </p:par>
                        <p:par>
                          <p:cTn id="9" fill="hold">
                            <p:stCondLst>
                              <p:cond delay="2000"/>
                            </p:stCondLst>
                            <p:childTnLst>
                              <p:par>
                                <p:cTn id="10" presetID="1" presetClass="entr" presetSubtype="0"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56792"/>
            <a:ext cx="8219256" cy="4680520"/>
          </a:xfrm>
        </p:spPr>
        <p:txBody>
          <a:bodyPr>
            <a:normAutofit/>
          </a:bodyPr>
          <a:lstStyle/>
          <a:p>
            <a:r>
              <a:rPr lang="en-US" dirty="0" smtClean="0">
                <a:solidFill>
                  <a:srgbClr val="7030A0"/>
                </a:solidFill>
              </a:rPr>
              <a:t>Bandwidth guarantees </a:t>
            </a:r>
            <a:r>
              <a:rPr lang="en-US" dirty="0"/>
              <a:t>for throughput-intensive </a:t>
            </a:r>
            <a:r>
              <a:rPr lang="en-US" dirty="0" smtClean="0"/>
              <a:t>applications</a:t>
            </a:r>
          </a:p>
          <a:p>
            <a:r>
              <a:rPr lang="en-US" dirty="0">
                <a:solidFill>
                  <a:srgbClr val="7030A0"/>
                </a:solidFill>
              </a:rPr>
              <a:t>Work conservation</a:t>
            </a:r>
            <a:r>
              <a:rPr lang="en-US" dirty="0"/>
              <a:t> to fully </a:t>
            </a:r>
            <a:r>
              <a:rPr lang="en-US" dirty="0" smtClean="0"/>
              <a:t>utilize </a:t>
            </a:r>
            <a:r>
              <a:rPr lang="en-US" dirty="0"/>
              <a:t>network </a:t>
            </a:r>
            <a:r>
              <a:rPr lang="en-US" dirty="0" smtClean="0"/>
              <a:t>bandwidth</a:t>
            </a:r>
          </a:p>
          <a:p>
            <a:pPr lvl="1"/>
            <a:r>
              <a:rPr lang="en-US" dirty="0">
                <a:solidFill>
                  <a:schemeClr val="accent6">
                    <a:lumMod val="75000"/>
                  </a:schemeClr>
                </a:solidFill>
              </a:rPr>
              <a:t>Tenants can </a:t>
            </a:r>
            <a:r>
              <a:rPr lang="en-US" altLang="zh-CN" dirty="0" smtClean="0">
                <a:solidFill>
                  <a:schemeClr val="accent6">
                    <a:lumMod val="75000"/>
                  </a:schemeClr>
                </a:solidFill>
              </a:rPr>
              <a:t>make use of</a:t>
            </a:r>
            <a:r>
              <a:rPr lang="en-US" dirty="0" smtClean="0">
                <a:solidFill>
                  <a:schemeClr val="accent6">
                    <a:lumMod val="75000"/>
                  </a:schemeClr>
                </a:solidFill>
              </a:rPr>
              <a:t> </a:t>
            </a:r>
            <a:r>
              <a:rPr lang="en-US" dirty="0">
                <a:solidFill>
                  <a:schemeClr val="accent6">
                    <a:lumMod val="75000"/>
                  </a:schemeClr>
                </a:solidFill>
              </a:rPr>
              <a:t>spare bandwidth </a:t>
            </a:r>
            <a:r>
              <a:rPr lang="en-US" dirty="0" smtClean="0">
                <a:solidFill>
                  <a:schemeClr val="accent6">
                    <a:lumMod val="75000"/>
                  </a:schemeClr>
                </a:solidFill>
              </a:rPr>
              <a:t>from</a:t>
            </a:r>
            <a:r>
              <a:rPr lang="zh-CN" altLang="en-US" dirty="0" smtClean="0">
                <a:solidFill>
                  <a:schemeClr val="accent6">
                    <a:lumMod val="75000"/>
                  </a:schemeClr>
                </a:solidFill>
              </a:rPr>
              <a:t> </a:t>
            </a:r>
            <a:r>
              <a:rPr lang="en-US" dirty="0" smtClean="0">
                <a:solidFill>
                  <a:schemeClr val="accent6">
                    <a:lumMod val="75000"/>
                  </a:schemeClr>
                </a:solidFill>
              </a:rPr>
              <a:t>unallocated </a:t>
            </a:r>
            <a:r>
              <a:rPr lang="en-US" dirty="0">
                <a:solidFill>
                  <a:schemeClr val="accent6">
                    <a:lumMod val="75000"/>
                  </a:schemeClr>
                </a:solidFill>
              </a:rPr>
              <a:t>or underutilized </a:t>
            </a:r>
            <a:r>
              <a:rPr lang="en-US" dirty="0" smtClean="0">
                <a:solidFill>
                  <a:schemeClr val="accent6">
                    <a:lumMod val="75000"/>
                  </a:schemeClr>
                </a:solidFill>
              </a:rPr>
              <a:t>bandwidth guarantee</a:t>
            </a:r>
            <a:endParaRPr lang="en-US" dirty="0">
              <a:solidFill>
                <a:schemeClr val="accent6">
                  <a:lumMod val="75000"/>
                </a:schemeClr>
              </a:solidFill>
            </a:endParaRPr>
          </a:p>
          <a:p>
            <a:pPr lvl="1"/>
            <a:r>
              <a:rPr lang="en-US" dirty="0">
                <a:solidFill>
                  <a:schemeClr val="accent6">
                    <a:lumMod val="75000"/>
                  </a:schemeClr>
                </a:solidFill>
              </a:rPr>
              <a:t>Significantly </a:t>
            </a:r>
            <a:r>
              <a:rPr lang="en-US" dirty="0" smtClean="0">
                <a:solidFill>
                  <a:schemeClr val="accent6">
                    <a:lumMod val="75000"/>
                  </a:schemeClr>
                </a:solidFill>
              </a:rPr>
              <a:t>improve performance.</a:t>
            </a:r>
            <a:endParaRPr lang="en-US" dirty="0" smtClean="0"/>
          </a:p>
        </p:txBody>
      </p:sp>
      <p:sp>
        <p:nvSpPr>
          <p:cNvPr id="4" name="AutoShape 2" descr="data:image/jpeg;base64,/9j/4AAQSkZJRgABAQAAAQABAAD/2wCEAAkGBxQSERUSEhMWFhUUFhoaFxgYFRceFhkZGBUWGBwYGBUYHCkgGCAmHBQVITEhJSorLi4uFyAzODMsNyguLiwBCgoKDg0OGxAQGywkICY3LSwtLzQsLCwyLzcsLCwsLCwsLCwsLDQsLyw0LC8sLDQsLCwsLCwsLC8sLCwsLCwsLP/AABEIAIMBgAMBEQACEQEDEQH/xAAcAAEAAwEBAQEBAAAAAAAAAAAABQYHBAMCAQj/xABKEAABAwIBCQMHCAYJBQEAAAABAAIDBBEGBRIhMUFRYXGBByKREzJCUnKhwRQ0YpKxsrPRIzVTgsLwJDNDc5Oi0uHiFhclVMOD/8QAGwEBAAMBAQEBAAAAAAAAAAAAAAQFBgMBAgf/xAA7EQACAQIDAwoFAwUAAQUAAAAAAQIDBAURMRIhQVFhcYGRobHR4fATIjI0wRQV8QYjM0JSgiRDU3Ki/9oADAMBAAIRAxEAPwDcUAQHzJIGgucQANJJNgBvJOpepNvJHjaW9lNy12hwxktgaZnete0fjrd0FuKt7fB6s99R7K7/AH7yIFXEIR3QWfgVh2KMo1bi2HOHCFmgc3m5HiFZfobO3WdTvf49CH+quaryh3L8noMJZTl0yPIv+0qHH7pcvj9wsae6K7I/weq0upavtl/J5v7Pq0bYjyld8WhfSxe15+z1PP0Ffm7fQj6rI2UabSWztA2xyOI5/o3Gy7wubOtuzi+leaOUqNxT5ep+R50WMq2LVO5wGx4DvEnve9fVTDbaesMujceQvK0dJZ9O8tOSe07UKmG3049Pixx+wnkqyvgnGlLqfn6E2niXCouzyLzkvKsNSzPgka8bbaxwc06WnmqatQqUZbNRZFjTqwqLOLzO1cToEAQBAEAQBAEAQBAEAQBAEAQBAEAQBAEAQBAEAQBAEBVMYZdmjHkaWKRzz50gjcWtG5uixPuHPV8yfIVl9dVYfJRi2+XJ7ikTYqrmktdM9rhrBYwEcwW6F8ZsppX91F5Sk0+heR+RYqrnODWzuLnEAANZckmwA7u9M2exv7qTSUt76PI0/D9LPHF/SZTJI7SdDc1v0RYC/Eros+Jo7aFSMP7ss2Si9JAQBAEAQBAEAQHDljKsdNEZZXWA0Aek47GtG0rtQoTrz2II51asaUdqRkWJMTS1jjnHNiB7sYPdHFx9I8fCy1dpY07dbt8uXy5Cir3M6z36chYsJYEzwJqsENOlsWkEje86x7OvfuVffYrstwo68X5eZKtrHaW1U7PM0Smp2RtDI2ta0ag0AAdAqCc5Te1J5stoxUVkkeq+T0IAgK/iLCFPVgkt8nLskYLG/wBIanjnp3EKda4hWobk848j/HIRa9pTq79Hy+9TI8v5Dlo5fJyjXpa4ea8bwfC41i/Jam2uqdxDah1rkKStRlSlsyO7BOSaieoDqd7ogy2fKPRHq21OJ9U6N644hXo0qWVRZ56L3p0nW0pVJzzg8stWbaB1WONAfqAIAgCAIAgCAIAgCAIAgCAIAgCAIAgCAIAgCAIAgCAIDGsc/P5+bfw2Lk9TJYl9zLq8EeOD/n1P7fwK8Wp5h/3EDa12NcEAQBAEAQBAEB51M7Y2Oe8gNaCXE6gALkr6hFzkox1Z5KSis2YpifLz6yYvNwxuiNvqt3n6R1nw2LY2dpG3p7K14v3wM7cV3Wnnw4E72cYeEzzUyi8cZswHU54035N0deSg4teOnH4UNXr0evh0kqwt9t/ElotOn08eg1JZouQgCAIAgCAqGOcOyVs1KxvdY0SmR/qgmKwA2k2NuR3K1w68hbU6je9vLJdpBu7eVaUUtN+fcWTJeTo6eJsUTc1rfEnaSdpO9V9atOtNzm82S6dONOOzHQ61yPsIAgCAIAgCAIAgCAIAgCAIAgCAIAgCAIAgCAIAgCAIAgMYx0f6fPzb+GxcnqZLEvuZdXgjywb8+p/b+BXi1PMP+5h74G2Lsa4IAgCAIAgCAICgdqeWM1jKVp0v78nsg90dXAn9xXmDW+cnWfDcvz75ysxGtklTXHe/fvQzdoJNgLk6AN5OoLQ5palR0G85EyeKenjhHoNAJ3u1uPUknqsRcVnWqym+PtGmo01Tgorgdy4nQIAgCAIAgCAIAgCAIAgCAIAgCAIAgCAIAgCAIAgCAIAgCAIAgCAIAgCAIDF8dn/yE/Nv4bFyepk8S+5l1eCPLBvz6n9v4FeLU+cP+5gbauxrggCAIAgCAIAgMOxjW+Wrp3bA8sHKPufaCeq2dhS+HbwXNn27zOXU9utJ9XYfGEoPKVtO06vKA/Uu/wDhXt7PYt5vm8dx5bR2q0Vz+G83RYs0gQBAEAQBAEAQBAEAQH45wAudAGtAlmU7LmOWMJbTtDyPTd5nQa3e4c1EqXSW6JcW2Eyl81V5c3H0I+GmynVjOL3RtOq7vJi3BrRneK5pV6m/PLuJEp2NvuSzfb47j4qMGVgFxK153eUffxIR21TlPY4nbPc4tdSIN+UKylfmOkljcPRc4kcwHXBHELjt1IPLNomqjbV47SSaLHkTH+kMqmi37Rg1e0z4jwXend8Jldc4Ru2qL6n+H59pe4ZmvaHMIc1wuCDcEbwVNTTWaKOUXF5Nbz7Xp4EB8SyBoLnGwG0r4qVIU4uc3kkfUYuTyRC1WXCTmxN6kaTyas1c49OUti2j1ve30Lz7Cxp2KSzqP30nwKKpk0ueW8C63uavlWWJ3G+pPZ6Xl3RPXWtqe6Kz6vM85ckTN0g53Jxv71yq4RewWcZbXRJ59/mfcbujLc1l1HJHXysNs52jWHafcVBhiF3Qlltvdwe/xO8relNZ5LqJegy4HHNkGad/on8lf2OOQqtQrLZfLw9Pe8gV7Fx3w3rvJhXxACAICl4mx6yAmOnAkkGguJ/RtPTS88BYcVcWmEyqpSqbl3vy97ivuL+MPlhvfd6kdTZNypWt8pJOYGO0gXLTb2GWNvaN1InWsLZ7MYbT7e9/hHGNO6rLOUsl2eH5ZH5VwRWxtL2Sma2sNe8P6NcdPjddqOJ2s3k47PUsjnUsq8VmpZ9bKg6okBsXvBGggudcEbCL6FbbEHwXYiDtS5X2s7sj0FRVOLIX3cBfNMuaSN4BOlca9WjQW1NbujM6UqdSq8ovf0lzwngmZsnlKxxzWHuxiQuDjveQbWG7bt0a6e9xOm4bNBb3q8ssugsLaympbVV9WZoaoS0MVx3+sJ+bfw2Lk9WZPEvuZdXgjzwZ8+p/b+BXi1PnD/uYG3Lsa4ICNy3luKlbeQ6T5rB5zumwcSudSrGC3km2talxLKPWymnL9dWvLKduY0a83YPpSu28rKJ8WrUeUffWXH6O1tY7VV5vn/C/k+5MHVjhd1Q0u3GSQ++y9/T1Hq/E+ViVrHcobuhEFXCso3APfKy+oh5LHcjex5a1wl8Sm97ZOp/prmOcUn1byYyJj17SG1Iz2+uBZ44kDQ4crHmu1O6a3TIdzhMJLOlufJw9DQoJmvaHsIc1wuCNRBU5NNZooJRcW4yWTP57nkznOd6zifEk/Fb+MckkZRvNtk5gE/8Akafm/wDCeoWJ/az6vFEiz/zx6/Bm2LHGhCAIAgCAIAgCAIAgCAzXGuJTM8wRH9E02cR6bh/CPfr3KuuK+09laGlw6xVOKqTXzPTm9TuwBkBrh8qlF9NogdWg2L7b7ggcr7l0tqSfzvqOGK3ji/gw6/LzL4ppQhARuXsjR1URjeNI8x21p3jhvG1c6lNVFkyRbXM6E9qPWuUxqupnRSPieLOYbEfEcCLEcCqmScXkzX05xqQU46Mn8E4kNNKIpD+hkNjf0HH0huG/x2ae9vW2Hk9CBiNkq0NuK+Zd/N5GsKzMufL3gAkmwGkr5nOMIuUnkkepNvJFUylXmV25o80fE8VgsRxCd3Uz0itF+Xz+BeW9uqUefiTeRqAMaHEd9w8Adi02EYdG3pqpNfO+7m8yuu7hzlsrREkrkhhAR2V8nCVucB3wNHHgVU4ph0bmG1FfOtOfmf45CXa3DpyyehVCsOXhPYfyj/ZOPsn+H8lqMExFt/p6j/8Aq/x5FXfW3/uR6/MnlpisKZ2j4gMMYp4zaSUEuI1tj1aNxcbi+4FW+E2iqS+JLRac79PIr7+4cI7EdX4epUMAZMbPWNzhdkTTIRsJBAaPFwP7qtsTrulQeWr3eZAsqSnVWei3+RsSyRfhAZ/2mYcBZ8siFnNt5UD0m6g/mNAPDkr3CLxp/Anpw8vfHpKvELdZfFj1+ZnFNUOje2SNxa9hu0jWD/OxaCcIzi4yWaZVRk4vNam5YYywKumZMNBOh43PGgjltHAhYu8t3b1XDs6DR29ZVaakSqjHYxXHn6wn5t/DYuT1MniX3MurwR5YM+f0/t/AotTzD/uYm3rqa04Mt5TbTQuldptqHrOOofzsuvipNQjtM721CVeooIyljpa2paHOu+V1r7GjgNgAvo4Kr+apPfqzVtU7Wi8luXvvNcydQMgjbHGLNb4k7STtJVrCKiskZKtWlVm5ze86V9HI5cp0DJ4nRSC7XDqDsI3EL5nBTWTOtGtKlNTjqjEauIxvfGdbHOaebXFp94VM1k2jZwkpxUlxyfaXPszywQ91K491wLo+Dh5zRzGnod6mWlTfsMp8Xtk4qstdH+PIz2sjzZHt9V7m+DiPgv0ynLagnypH5tJZSa6Tsw3VeSq4JDqbK2/InNPuJXG7ht0Jx5mdKEtmrF85vaxBpQgCAIAgCAIAgCAICBxrlM09I8tNnv7jTtBde5HJod1suFxPYg8idh1BVq6T0W99RkWcqs1xt2RIBHTwsHoxsHXNFz4q4prKCRibme3WlLlbO1fZxCAIDOu1LJtnR1LR53cfzAJafDOHQKBeQ3qXUaDBq+alSfSvyUElQi8NjwLlIz0bC43dHeN37uoniWlp6q1t57VNZmRxKiqVw0tHvXX6ntiSps1sY9LSeQ/3+xUf9Q3LhTjRX+299C834H1h9LOTm+BB0rc57Wna4DxIWXtoKdaEHxaXayzqPZg3zMuy/SzOBAEAQFSy/T5kpI1P73Xb79PVYbGrb4Ny2tJb/Pz6y8sqm3S38NxHseQQRrBuOYVXCbhJSjqt6JbSayZeKWbPY149IA+K/R7eqq1KNRcUmZupDYm48hjeOaoyV8xOppDBwDWgfbnHqtth0FC2jz7+0zd5LarS7CY7KZB8plbtMVx0e2/3gomNL+zF8/4JGGv+41zGorNFyEB51MDZGOY4Xa9paRvBFivqEnCSktUeSipLJn8+1lOY5HxnXG9zDza4t+C3cJqcVJcUn2mXlHZk48m40PsgnJbUx7GujcObg8H8MKgxyKzhLpXZl5lrhjeUl0e+40NUJaGKY8/WE/Nv4bFyeplMS+5l1eCPLBfz+n9v4FFqfOH/AHETcF1NaZ12nV5MscAOhrc883EgeAafrKBeT3qJosGo5QlU5d3Z77jg7Omg1ov6MbyOegfY4rna/wCQ74s8rbrRqiszLETlbElNT3Ekgzh6De8/wGrrZcp1oQ1ZKoWVatvjHdy6IqVXjeoqHGOihI42z387Dus63CiyuZzeVNFtDC6NFbVxL8LzfceGTez+aQ59TIGXNyB3pCTpN3eaDx0ryFpJ75PI+q2L04LZpLPuXvsLnkfDVNTWMcYzx6bu8/doJ83pZS6dGENEVFe9rV903u5NF76TJcb0fka+dttDn544iTvH/MXDotxh9T4ltB8m7s3GSu4bFaS6+0giphGN5wvlT5TSxS37xbZ/tt0O94v1WJvKHwa0ocOHRwNLb1fiU1IlVGOwQBAEBD4my82kizs0vkdoYxoJud5tqaNpUu0tXcTyzyXFnCvW+FHPLN8hmjsaZSvrcOAgFh4tWh/bbL3L1Kn9Xc+0eUmOMoN86TNvqvCwX8Wr1YZaPRd78zx3twtX3Hx/19Xfth/hx/6V9ftVr/z3s8/XV+XuLxgWor6gCepltCfMb5NgL/pEgXDd208tdNiMLWk/h0o/Nxeb3evgWFpKvUW3N7uG7U4+1Wb5uzYc93hmD+IrN3r+lGtwSP1y6F4lAJUEvzc8ky58EThqdGw+LQVdQecUzD147NWS5G/E619HIIAgIDHdN5Sgm3sAeP3SCfddcLmOdNk7DZ7FzHn3dpjJKqjXmj9ksh8nUN2B7D1c0g/dCn2ejM9ja+aD5n77yUxE+81tzQPj8Vlcfk3d5ciXmeWCypHFROtIw7nt+8FWWcsrim3/ANR8USKyzpyXM/Au6/SjOBAEAQEJimPuMdudbxH+yzv9R006MJ8jy7V6FjhsvncStLIFwW/D7rwN4X+8VvMFbdlDPn8WUN8sqz6vAyPG1OY6+cH0nZw4h4DvtJHRfo2HzU7aDXR2GSu47NaR+YOykKesie42aTmO5P0XPAHNPRe39H4tvKK11XULWp8Oqn1dptyxpoggCAwrGFvl1Tm6vKnx0X991tbHP9NDPkM5dZfGllyl97KKAsppJiLeWf3eLWAgH6xf4KjxqqpVVBcF4+0WWG08qbly/gvCpixMTx7+sJ+bfw2Lk9WZTEfuZdXgjywX8/p/b+BRanmH/cRNxXU1hkGPZCcoTD1cwD/CYftcVVXLzqv3wNdhiytYdfiziw9lg0k3lg3Os1wte2sb7HaAvilU+HLaO13bK4p7DeRZPKZTr9V4Yjzjbbn57umhSM69XmXYVuVhaa/NLt9ES2Sez6GOxncZTuHdZ4A3Pj0XWFpFfVvItfGKs91NbK7WWylpWRtDI2NY0bGgAeAUpRSWSKqdSU3nJ5s9l6fAQGe9rGSM5kdU0eZ3JPZJ7p6OJH74V7gtxlJ0Xx3r8++Yq8SpZpVFw3P371MyWiKkuvZliAQzGnkNo5j3SdTZNQ+sLDmBvVRi9p8Sn8WOsdej0J9hX2JbD0fj6mtLLl2EAQBAEAQGa9seul5Tf/FaDAtKn/j+SqxP/Tr/AAZs5aAqXof0LkEf0WD+5j+41YW4/wA0+l+JqKX0LoRUO1aDuwSbA57frBpH3Cqu9W5M0GCT3zj0Ps/kzy6gmgNfwFWeUoY98d2H906P8parW2lnTXYZLE6excy59/b6lhXcrwgCAjsRC9JUA/sJPw3LnV+iXQyRaPKvDpXiYUSqc2pp3ZRTEU8sh9OSw4hjR8XHwVjZr5WzN41POrGPIvE7sSMtNf1mj3XHwWU/qGm43SlypeR7YSzpZcjIq6o08tCcXumlz2NcPSAPiF+m0Kqq0o1FxSZmqkNiTjyHoup8BAEBF4jH6A8x9qp8dX/o5dK8SbYf5l1lSWFL0uWQ482BnEX8ST9hC/QcJp/Ds4J8mfa8zPXktqtL3oVftJw66ZgqYheSMWe0a3M13A2lpJNtxPBarCbxU5fCm9z05n6lLf27mtuOq8PQytaYpTVsB4ubMxtPO4CZos0k/wBYBq0+tvG3XvtmMSw905OpTXyvXm9C7s7tTWxN7/H1LqqcsCHxLiGKjiLnkF5BzI795x5bBvKl2lpO4nlHTi+Q4V7iNGOb14Iy7DWHJcoTGR9xGXl0sm8k3c1m9xJ5C/Q6S7vKdpT2VrluXnzeJTULedeWb04vy97jZKanbGxsbAGtYAGgagBoAWSnNzk5S1ZfxiorJHqvk9MTx7+sJ+bfw2Lk9TK4j9zLq8EeWC/n9P7fwKLU+cP+4ibiuprDJ+0mnzK0u2SRtdfiLsP3R4qsu1lUzNThE9q3y5G/MrdLUGN7JG62ODhzaQfgo6eTzLGcFOLi+O43aiqWyxskYbte0OHIi6uoyUlmjEVIOnJwlqtx7L0+AgCAIDyq6ZsrHRvF2vaWuG8EWK+oTcJKUdUeSipJpmF4nyE+inMTrlp0xv8AWb+Y1EfAhbO0uo3NPbWvFcnvgZy4oOjPZenAibqUcTWMBYyE7RT1DrTAWa4/2g/18NuvesxiWHOk3Upr5ePN6F1Z3amtievj6l3VOWAQBAEAQGadsmul5Tf/ABWgwLSp/wCP5KrE/wDTr/Bm7loEVL0P6FyF81g/uY/uNWFuP8sul+JqKf0LoRy4syV8ppZIx59s5ntN0gddI6qJXp7cGidY3HwKym9NH0P3mYqeOg+9U5si59meVxHM6ncdEulvttGrq37oUy0qZS2XxKfGLfbpqquGvR6fk09WJmggCAg8bVYioZyfSYWDiX934k9FxuJZU2TcPpudzBcjz7N5i8ELnuaxgu5xAaN5JsAqpJt5I10pKKcpaI3XIOTRTU8cA05jdJ3uOlx6uJKuKcNiKiYu5rOtVlUfH2jnxHS50YeNbNfsnX8D4qlx60dWgqkdY+HHz7SRYVdmey+JV1iS6LLhqruwxnW3SOR/I/aFsv6fu1Ok6L1jp0PyfiinxCllLbXEmloSuCAICFxTNaNrdrne4D8yFQf1DV2beMOLfcvaLHDoZ1HLkRX6ClMsgYNus7htKy9layua0aa6+ZcS0r1VSg5MvLW2FhqC/RkklkjNt5vNn6vTwqWIMBwVBMkZMMh0ktF2OO8s0aeII6q0tcVq0Vsy+Zd/aQa9hTqPOO5++BVJ+zSqB7skLhxLh7s0/arSONUHqmuzzIUsNq8GmQ+UK+spZHU5qpLx2BzZXlou0GwJ06iFKpUravFVVBb+VI4TqVqTcHJ7uc+MMZO+W1jI5XOIddzyXEuLWi9s46dOgdV7eVv01ByguZdZ5b0/jVUpPpNvp4GxtDGNDWtFgALADgFjpSlNuUnmzRRiorJHovk9CAxLHv6wn9pv4bFyerMriP3MurwR5YK+f0/t/Arxanlh9xE3JdjVlP7S8lGWnEzR3oCSfYdbO8CAeQKiXdPOO1yFvhFxsVfhvSXjwMsuq00xfOznEYZ/RJTYE3iJ1Ak6WdTpHEkblNta2XyPqKPFrJy/vQ6/PzNHVgZ4IAgCAICPy5kaKriMUwuNYI85p9Zp2Fd7e4nQntw/k5VqMasdmRjeJsLT0TiXjOiv3ZWju8A4egeB6ErWWl9SuVu3S5PLlKKvbTovfpykECphHL5hrtFfEBHVAytGgSD+sHtA+fz181S3eDxn81Hc+Th6eHQWNDEJR+WpvXLx9TQ8lZep6kXhmY4+rezxzYdI8FRVrWtRfzxa8O0tKdenU+lkko51CA/CUBl3a7WRvfTNY9riwS5wa4Etv5K1wNV80+C0eCU5xU3JNZ5Zd5UYlKLcUny/gz12pXpVvQ/obIXzWD+5j+41YW4/yy6X4mop/QuhHcuJ9me48wk4udVU7b30ysGu/rtG3iOu9QLm3ee3HrL7DMQSSo1X0P8AD/Bn0chaQ5pIIIII1gg3BHEFQS+aTWTNcwji1lU0RyENnA0jUH/SZ8RrHJWlC4U1k9TK32HyoPajvj4dJZ1JK08552saXvcGtaLkkgADiSvG0lmz6jFyeUVmzJscYl+WSNihuYmHu6DeR50Zwbr4Aa9J3qtuK3xHktDT4fZfpoOc/qfcvepaMB4RNPaonH6UjuN/Zg6yfpEeA0bSpFvQ2fmlqVuJYh8X+3T+ni+X0LqpZUH4QjWe5gqmWclGMlzRdh/y8Dw4rEYrhUreTqU1nB93pye87y0ulUWzL6vEj6WoMbw9usfzZVVtcTt6iqQ1XvIlVKaqRcZFxyflBkrbtOna3aPzHFb+yv6V3DOD38VxXvlKCvbzpPJ6cp1qacDyqahsbc55AH86htXGvcU6ENuo8kfdOnKo9mKKjW1DqmXugnY1u4cfisNd16uI3HyJ8iXN71L6jThbU/mfSyx5IyaIW6dLz5x+A4LWYZh0bOnv3yer/C5vEqLq5daXMtCQVmRQgCAIDEceUjo6+bOGh5D2ne1wGrkQR0Wxw2op20cuG4z15BxrSz47yLyRlN9NMyaO2cw6jqIIsWngQSpNejGtTdOWjONKo6c1NcDacN4khrWXjNngd+M+c3/UOI9x0LIXdnUtpZS04M0FC4hWWa15CZUQ7hAYZjWobJXzuYQW5wFxq7rGtPvBXF6mUv5KVxJo5sNVrYauGV+hrXjOO4HQT0vfovE958WlRU60ZPQ3KmyjFILxyxuv6r2n7Cu2aNXGpCX0tM6XNBFiAQRpGwgr0+08t6MixlhZ1I8yRgmBx0H1CfRdw3Hpr11Veg6bzWhq7C/jcR2ZfUu/nX5Kwo5ZF1w5j98QEdSDI0aA8f1gH0r+fz181MpXTjulvKa7wmNR7VLc+Th6F1pMW0cguKiNvB5zD4Pspcbim+P4KeeH3MHvg+rf4H3UYpo2C7qmI8GvDj9VlyvXXpr/AGR8xsbiWkH2ZeJw5PxQauTMpI3FjT35pBZjRua3W5x3G1tZXxGt8R5QXWdqtireG1Wlv4RWvW+C7SzKQV4QHy9gcCCAQdBBFweYXqbTzQazKdlrs5ppiXQkwOOxumP6h1dCArW3xitT3T+Zd/b5kCrh9Oe+O7w7CoV/ZzWM8zMlH0XWPg+w96taeMW8vqzXV5EGeH1o6ZMh5sLVjDppZdHqtzvuXUqN9by0mu3LxOErastYv30HTTxZUZoY2taNwE1vyC5ylYy3ycP/AMn3H9StNrvOxlNlh+r5X1kLftcFxc8Oj/x2ZnRRvH/0en/ReU5v60n/APWfO9wLl5+5WVP6O6OXke/o7mf1d7/kkaLssf8A2tQ1vBjCfe4j7FHqY5H/AEg+tnWGGP8A2kWLJ/Z1Rx6XtfKfpu0fVZYHrdQauL3E9Go9C88yVCwox139JbIow1oa0ABoAAGoACwAVY2282TEstyPpeHoQFby9gunqSX2MUh1uZaxP0m6jz0Hio9S2hPfoywtsSrUVs6rkf4ZUKvs5qWn9HJG8bLlzXeFiPeosrOa0aLaGM0X9Sa7zqpsj5YYM1sxA4ytd73Alfap3C3JnKdxh0nm492XhkepwPWVBBq6u4GwFz7cgc1rV7+mqT+uR8fudvRWVGn4LzLTkHC1PSaY25z9sj9L+mxvQBSKdCFPTUrbm+rV90nu5Fp69ZNrsQwgCA/CEaz3METWZAY/Sw5h4aW+GxUV1gNCq9qn8r7uzyJ9K/qR3S3+JGuyBM03aWm2ogkFVLwG7pyzpyXSm0yWr+jJZSTOhlLWas+3Nw+211MjbYvllt968szk6tnrs9x9MyA95vNKTyuT4nV4L2OBVastq5qZ9G/vfkePEIQWVKPvqJekomRCzG23naeZV7bWdG2js0o5ePaQKtadV5yZ0KScggPKpqGRtL5HNY0a3OIAHMlfUISm9mKzZ5KSis2VDKnaRTR3ETXzHeBms+s7T4Aq1o4NXnvm1HvfvrINTEaUfp3kM3HtdP8ANqUEcGSSW/eFgOoUv9qtaX+Wp3pd28j/AK6vP/HDxfkcGWMnZVrc3y1PfNvm6ImkX1i5de3Dgu9CtYW2exPXpf4OdWndVvqj4L8lXynkuanfmTxuY4i4vaxHBwJB6FWNGvTrR2qbzRDqUp03lNZHjSVb4ntkjcWPabhw1j8xwOgr7nCM4uMlmmfMZOL2ovJmx4JxY2tYWPs2dg7zRqcNWe3hvGy/ELJ4hYO2lnHfF6eTL61ulWWT1JXL+T5KiIxRzeRztDnBl3Fu4HOGbzVa1mda9OVSOzGWRS/+1g/9o/4X/NfHw+crP2eP/fd6j/tYP/aP+F/zT4fOP2eP/fd6nVk3szijla+WUytbpzMzNBOy5zjo4bU+HynSlhUIyTk8+YvbRbQNQXQtT8kYHAhwBBFiCLgjcQh6m080UzLPZ3DIS6B5hJ9G2dH0F7t8bcFEnaRe+O4t6GMVILKotruZWajs8rGnu+SeODyPc4BR3aVFyFhHF7d65rqPOPs+rSdLY28TJ+QKfpanMfTxa2XF9hPZJ7NGgh1TLnfQjuAeBedNuQHNdoWa/wBmQa2MtrKlHLnfl/Je6SlZEwRxtDGt1ACwUxRUVkimnOU5bUnmz2Xp8BAEAQBAEAQBAEAQBAEAQBAEAQBAEAQBAEAQBAEAQBAEAQBARuIMsx0kDppNNtDWjW5x1NH86ACVItreVxUUI/wcq1aNKG1IxbLuXJqyTOlJOnuRtvmtvqDW7Tx1la63taVvHKHW/Mz9atOtLOXYaJhPAUUTWyVTRJKdOYdLGcLanHeTo3bzQ3uKzqNxpPKPLxfkWttYxgtqpvfci7NaALAWA2DUqdvPUsD9QHHlXJkVTGYpmBzT4g72nWDxC60a86MtuDyZ8VKcakdmSMcxfhSShfe+fC49x9tIPqv3HjqPuGssr6FzHkktV+V73FDc2sqL5Vy+ZFZFyk6mnjnb6DgTxbqc3qLhSa9FVqbpvj7RxpVHTmprgf0G11wCNRWFayNOfqAIAgCAIAgCAIAgCAIAgCAIAgCAIAgCAIAgCAIAgCAIAgCAIAgCAIAgCAIAgCAIAgMn7Wa8uqWQ37sbM630nk6fBrfErT4LSUaLnxb8ClxKbdRR5PyQmBYQ/KFOHaRnk9Wsc4e9oPRTMRk42s2vebSI9ok68U/e43NYw0QQBAEBw5byc2op5IXjQ9pA4HW1w4g2PRdres6NSM1wOdWmqkHF8T+edY5hbrRmYP6Oo4y2NjTrDWg8wAFgZvOTaNVFZJHsvk9CAIAgCAIAgCAIAgCAIAgCAIAgCAIAgCAIAgCAIAgCAIAgCAIAgCAIAgCAIAgCAIDJO1ihLKtk1u7LGBf6TCQR4Fq0+C1VKi4cU/EpcRg1UUuX8FSyZXOgmjmZ50bg4DfbWOouOqtKtNVYOD0e4g05uElJcDfMkZTjqYmzROu1w6g7WuGwhYmvRnRm4TW80lOpGpFSidi5HQIAgIbFuWW0lK+QnvkFsY2l5Gjw1ngFLsrd16yjw49BwuKypU3LsMr7PsgmpqmuI/RQkOedhI0tZ1IvyBWkxO6VGi0vqluX5ZT2VB1Kib0RtqyBfhAEAQBAEAQBAEAQBAEAQBAEAQBAEAQBAEAQBAEAQBAEAQBAEAQBAEAQBAEAQBAEAQEbiDIsdZCYZObXDW1w1OHieYJUi2uZ29Tbj/JyrUY1Y7MjFsQYbno3ESsJZfuyN0sPX0TwPv1rW215SuF8j38nEoK1vOk/mW7lOfI2WpqV+fBIW31jWx3tNOg89fFfde2p147NRZ+J80q06Tzgy9ZP7UtFp6c33xu/hdq8VTVcD/8Ajn2+a8ixhif/AHHsJMdp1JbzJ+WYz/Wo/wCy3HLHtfkdf3KlyP31kflDtTba0EDidhkcAPqtvfxC70sDln/cl2epznia/wBY9pE0mH67KkomqSY49jnC1m7oovDSedypM7u2sobFLe/er99RxjQrXMtqpuXvRGn5IyXHTRNhhbmtb4k7XOO0nes7WrzrTc5veW9OnGnHZidq5H2EAQBAEAQBAEAQBAEAQBAEAQBAEAQBAEAQBAEAQBAEAQBAEAQBAEAQBAEAQBAEAQBAEB+PaCLEAg6wdS9Ty3oFWy9hGjcx0nydod9AuYPBhAKsbbELlSUdt5c+/wASJVtaLWez+PAy7KFCxsha1thzPxK0dKrKUc2yoqU4qWSJfC+Q4JnASMztPrvG3gQol5c1aa+V9yO9vQpz1Xiafk3DlLT6YoGNI9K13fXdc+9Z6reV6u6cm/fIi1p29KH0xRKqMdggCAIAgCAIAgCAIAgCAI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5" descr="data:image/jpeg;base64,/9j/4AAQSkZJRgABAQAAAQABAAD/2wCEAAkGBhQSERQUExQWFRUVGBcYGBcVFxcXGBkaFxgVFBcXGxgXHCYfFxokHBQVHy8gIycpLCwsFx4xNTAqNSYrLCkBCQoKDgwOGg8PGi0kHyQvLCwsLC0vKi0sNDAqLy0sLC8qKSwsLjQsKSwsLSwsLCwsLCosLCwtLCwsLCwsLCwsLP/AABEIALcBFAMBIgACEQEDEQH/xAAbAAACAgMBAAAAAAAAAAAAAAADBAUGAAECB//EAEkQAAIBAgQDBQUDCgIIBgMAAAECEQADBBIhMQVBUQYTImFxMoGRobFSwdEHFCMzQnKSsuHwJGIVQ3OCorPC8RYlVIOT0lNjdP/EABsBAAIDAQEBAAAAAAAAAAAAAAIDAQQFAAYH/8QANhEAAgECBAIIBgICAQUAAAAAAQIAAxEEEiExBUETUWFxgZGh8AYiMrHB0RThI/FDFiQzQlL/2gAMAwEAAhEDEQA/APKhxsfZHwrpOMyYCSToABNLoloefrRQ9kEMCQQZBBIMjWa2RUqka1BFWHVOm4sAdUAPmsVh40eRZP3SRXDmySSSxJ11Y89T8zWA2PM+pri9Q/8AIJFh1TE7S4hDpeYjzNHxfHruIQK7zBmDG8RuPU0DNY6fOtBsP0PxNAC4FjUBHeZNh1SWw93FWLauytcsOJGpZdD1UzbYGdo570zxXj2HexkFhQ+4bPJBJ3LAS0a6MaSw/aUW7fdqzBPs7jX1pG9jbLGSs1ZNVQuVXHjy9IGU3vaZg+HLcBJuWU1iHZlPqIU6VIcQ7Li0gZiIYEhkYsDAkcudRf5xZ+z8zRbPFVT2AR6E0FJ6Ciz5T2+xBqI5+kmBw+CBaGfIDHiMkCdATHKdJrdvBMzFUYGMxnUCFBJOvKBRbvGZRUjwoCFEDZjmIJiSJ61P8C4hYa1FzDB7mplLYJKj9ogDSNdamnTo1DlU/f8Ac4s6glpV7nB7qmMsnT2dfaEjb0PwrMPiWtzI1grJGqzvHQ7ifM1K47GHvi1nMisuSAW1X9pRzAPSm+Bvby3Tfsm8uUS25SfDuTI5fAUBoKKmWmSN+6QKjAXe39yL4dftMcjZhmOjAqBOkAyNF3+VS1/s2cwdzbXNya6iho0667cutRGDdfGhtDMwXI2oKkEToCAZE6maziGKhlEZSo1XWJnXQ7EwJFOSoq0/nAPhaDlJY2v5y5cD4A7O1xMrsXUnK6vMOLpAy7eyNKFxzgl6y83EK5x3g2PhYkg6eh+FN4fE4dcPg79jNbbvSLil5ICoWcaQSuo3+1Sd/iVq+4HfWiQoUSL8gLt+xV5KguLWA97RYVwTf9+/9xfgY/xNn99frW8a3i9Wvf8AOuU1w7Cqt9IvWmKtJVe8zeGT+0gE6daU4xgTYt2CWBLG6rSdRDM4YnqZ2p2YBrwswuBK7wS+TdfUkRzJPOpzvag+D4VkYswgECNQfPkalO886RgiRSGbt+8a+8kcNgXuKzLlhYkswUDSeZoZwv8A+2x/81v8a64Pask33vlzatWQ+VGy5mLqqjoTLRrtvyqDxvFluNksWcpLQILOx5AAEdfKpqYoKbGcFvJpuD3IUjKwc5VKupBOp3mP2TQb3CnUwxtgjkbtsH4FqQwK3LF1hdtuXHsqDoHbaQp1Pl50W7xSzPiseKDm1IJYTpvprXCsCtzp3yDoYe3wa458PdseguWz9GoNjglx1zDKBMeJgpn0NQ1jHXEbOgZSZiJ2PSeVWrhmOwpsp3veFx4iSSAG8gOnnSqVRKuh0nNdZB8R4T3f6xrczEBgWHuGoob8CtkSt9feOQ3O5P1NWCy+BF3PL5gc0sSwJ31BBmpS9xPB35DlTIjUQf6VH8ekxOa3n/qdmbS087bhZ/ZZW+I/p86Dewjp7Skcp5fGr9hez2FW4r27uUqZgkMvpB/Gt9ouL2Awt3lW+dyQMpWdgDvVV8DTykk2PfpGhmnnefyrRIqfxvC8M5mzdZf8l0f9S1FXuH5fxBBHxFZ74WonaOsRgYGLBT1rKJ+atWqR0bdUm8XoljCs5AVSSSAOWp03OlOnig5KK4bi7cqdkog6sT3CRcwP+j7n2TRF4Tc10j7/AIVo8VfrXJ4k/Wpvhx1nykfNNtwxxyPwNDOGI5H4Vv8AP3+0a7GLb7f1oT0Z+m/vxnazrB3sjTGvmAR8CKfw2KzGCJEH2Vt5p1iJGuse6o03z1BrXf8AkKZTrmnpy998FlzCTNjurto57xRx+wbQIP7rLr8YpbCYLOxCvtJnTUBWedY5Kf7NR4vjpREvL5/Wm/yFcjpFB8TFdEwBysde7T0mrq+LUkTzj8DTeBUo/huqNCJ1IIPKCNQaBccMAAQIEevmdaFbtlWnceVCCqNcD1P4MMqSLXkpfxl3D3DOUuBoRBADAMGUocsnSlsHaR/adV1khsw+YBqawWEW5hr9x1Ds2VbZOYQ5DCAAYOkHWeVVzBYQ3biosyTqeg5sfIDX3U+qGVwTqDsCTBUXW17doH4klbtnJ4WE58uXkJBjxk7HK2n+Uda4w+NFy6Guqr6QA5eIGw8BB01o/DrSXLpiQuYQo0lYuHfrAHxqLxsd4+UFVklZ1Mcteelc7FUVtxfbunKNSLy64a9avLaspbXMmdl7ssU1BZlhjMk5d52GvKq1geGMrEt4egBg/EbVL8AsPYxNoEePJmI+zmkwY3OWPjFaxAhm9T9av0qa1bO4sRyi7sCVJuLD83/ENwm3/iEOZiXYBiXaSGImTNTeL4ely3h0cSn5zfUKSdFVXgTM6ZBzqF4Of8Ra/fX6irCDphv/AOjEH/gumrDKNgJB5Spsq/Yt/wDxp/8AWiYV1DAm3aIEmDbt6wCY9mgsa5c6H0P0IoiqgbQ7yQ4LeUWL9ruXvPcAkKDASBEsNVgydtwKUwli0rJesvZsshmHuvdJ0geHLpGutRz8Oa5buMu1tRPnAkgecSaS4VZN26qA6sdDO256HpWUanzBWXuPj+5LKxHytb32y0yA6X+7uG4r57phijTm8Sry6iQKjOO2LLM5VVsmSxzu5dpkkBBKiSeW3lR04hcANslu9LlBoDDeyWzSCG13g+6k+GXRh8QRfRbhGmViCJMEHXQ6Hn1qxVyEBbb9fI/uLUsb62tF8Vxm9fFtWIC2lCqFGURoNY1/ZUe6i4a2GYqcix9u6yj0EmrFjMZhCAzYUpOogFAfMEaEUnc4Vg7sFbty2x13VgCfcD865aLLzDHtkl8w00kNxSyVcGViIHdXFcaacidfWpSwuG8IOdGyjW4uZTIBzaQRvIINMYbsQDLd6txSNN1M8t50pa52ZvWw7G3ACkzIKmNgN4NEtNwSxA18ftOBIsN/Sc43hjmO5KOANcrkk+cOZHuqHx2EbMM4ZTG7Aj3a/Wt4W/LgDSTEZsu/nqB76ev8Wu27jW/EACYDlX203AhttxVWoKTKWI8tf1HBzmyyHaw67EEa7Hp5VymNI3qZPFEPt2UJ8pX6GKieIXgzQohRoBv896oPlTVGjrGCbFHlArKDWVX6RuuTYdUH3Z6V2mGY7KT7qkRi7a7LNcXOMnkIpwpUl+pvKDc8hFDgLn2TQntkb0d+IOedL3GJ3pD5f/S/jJHbJvA9isVdQOtvwtqJZVJHWCadPYK+F1tXM3VDbdY0j9oGd6d4B2+ChLV1NoXMPlIq9q0ieteercUxOGazoOz3eXFw1OoNGM81s/k8xjGBaGu03EmkcFwMtdNp8yOpIKkCQVMMDJEEV6B2k7UDBd34C7uCyiYEAxJPr5V53ieK99euXrhh3OcwDBMgRvoI5+VbHCMS9c566DLy5Spi6QUWptrH+1vZn8yuKpcOGVWByshhhI0bf1HSi8O7HYk5HOHVlMHK1wLI84MiofimLd2GZ82WMpzZwNiBPyq6dl+2gvMtm4uV4gEbGPpTOK4mrh2z4dQQN7/qLwdLMmSs2vXtF+L9k8yRawV23ckai6jWwOYBLSRMEHTQ67axD9hMaqM/dSEGYhXVmgbwBvFemVXOPdsXwz3bdq3LIArOxhVzgchqTrHKsehxfFYuoFVB22FtOuWhgqWHS2Y+Jv8AeedjFuBAJA30+v8AWu7ONM/hREJyAToBI8tNT5SAPhQ2IYjQDQDT+9z99epUutiG8JSIB3E9B4DdwCYNrruCyCWUiHYNoVUczrvPKq9h+zeJvAXLdqEbVZuJMHadar17DnLoZ8qt/ZztaoW3YdCrAAAnY8xVbinEcVTQGit+v+oHD+HUxVbM5JY8zH+AYC7YYtcwj3G0gm5bUCNdCSZ2FH43axF9lK4G1ayoqQtxdSoILnXcz8hTNziFRnEO1SWbmR8wIgnQxqJFYicdx9RrqouOyegPAaVAGpUYi/WftB4Lg+JtXUuNh3KqwY92yuYHkD9KaXiQy4bSH7+5mtnRk7xHUSCAY8W8axTPDe0CXNUefQ61K3VtYkBb6yR7NxdLiHqrD6VbofEtVXy4lPERFfhBVc1M3EoCtqOdSNji1q3ZuhsOjs/d5WzMCmVszRvJYaVxxTDYnD4hrTDOAMyuqDxqZyNAGmogjkQfKoDE8RvnMCywZBGVPTmND516mtiqVajzIPVp63mPkN7GY2OuFnylrauSSqkhdZ0gHUQY1q2dheF2LguG5cVHAJUkQRA3VuR9NaS4Nw5Gw7HurZa3+suXnZE8RJAGSSTEDYe+ofF4pZ/RhLcSDkNwhh1l9Y9wqaIFEXJ/frpK2LotWp5FYr2iSHGsRaX9HaDFw+Y3SxkkjURHI853nfegcGxNoXh3+Z9PYVDddjGgg/fQ+EcEbGPKzbtAAMw3ZgBmC++TPKaveDwFjCWyVC21A8THc/vMdTWHxH4jTDuUpLmb0H9y1Q4WXpZWYgHnzkI3DLt0uVwzKpBFvv7qrkkESLYzQdtOXlpCVrsNiZ1NmOneEf8ATT2L7fWxPdW3uAftRlX4nX5UoO31wDMcOQsxOYdJ256VmHiXGavz5BbuEtJhMJSGUMfMmOYngd+2s27N0QP9XdS8J5bhSBvyNQPEeLXryi05YFTJVgVPTUb1aeDdtbN5goJtv0bT4GpniOEt4hQL1tbkagn2h/vDWKlPiStTbJi6flpCGAUL/ibz1/uUT/wxiFtC7lBU66HUR1HKoTE45oK66mTO5iY1OpGp0r0HtQn5thrQsE2rVwuj2wzFMwXOrqpPhYhWBI30nYVROH2A13xLmABJETPLl6ivT0cSuMoLUoaZjaZipVpOy1yCBtpaJJiVysGBzciCMvmCDr7wfdQe8U7iKmOK2sMRKkI3MKrkbcp2+dQ/cAmFYN8vrVOvRdWy3B7rfaW6bgi+vjOSo61lcm0elbqplPVGXEAqE7AmirhH+yawYsjat/nLdaMZOd4Os6GAboB76KeH+aj3k0s11pImuS560Yan/wDPrIsYa/hgpHinUfWvZMH+rT90fSvEwdR6ivbMH+rT90fQV5fjxBKWFt/xL+D5ysflKyZ8LnGndP8AzrVNz2fs/M1bPyp+1g527t/5lqkMo3G39/0r0HDXIwqWA2HKU6//AJDG+/tfY+tF4CynG2cogZvuqMbyp/s1ri7P733UWNcmiwNtjykUvqE9eXeqt2hs4ZsXihdJDG4vMgZRatEfOatK7ivOe3Z/8yxPqv8Aykrz/wANPkrMbX0l3HC6iPDhGCIAFwjQgw4mNNpFQ/GeC2bTTau5xEjaRHIxSuNuuNJBAMAhVGg8wJiDSJuGete2xNRCMuWx7pk0r7mMYO7LamJ6/wB711jrk4pXU6EpG3JQvL0pgL+hWAs522UZoyruw1IkaD1qP7wteSd8wERFVMUAtAqe/wBP7lnCtmrL3/mXQuTQe1Sf4k/7Kz9GqcwHCc1RXba1lxrDpas/RqweAOrYsr2Ge3+K3ToEVeR/EqN0NYcXE06jkRzq8cK4lnRW6iqdj3AUz5/QiprgilLSA7xT+P4amrArvM74bD1+kpn6QL+Mn+2LZ8Lh7n7SXGtz1V1LR8UWqJiMOu8a/L4VbO0uM/w1m3za4bnoqqVn4sKrF0VqcHBOBAbXe0weJIKeKdRJVcHduYG5kVjN0EqoknKMkaa/tT7qgOH8Le9fWwQVM+ORBAG+h2/rTd/i9y2jW83hMHXqYMyNSdOcip78neFzd7ebUkhQfIUjjGLFGiWH1DTxiMPTzsAdpcMDgltoqIAFUR6AVQe0fFzibjZVZrSGEGpWBIa6wG5JECdhV74teKYXEOvtBMqxvmc5B8zXnfEcc1ph3djuFAgZrYMgcyXBlj5aVjfD2EV82KqctBzljG1CLU1kYXnn7pp3CY8prCtvBaTGmnu5xSnfd4ym4vhnUoqrpz0UATTl/D4dv1TXLY5hvF79K9jTLk5lPnoZmki1jIu+juZgluo3n3VdOxPac3P0F0+MeyTzHT1qpX7mRyoZXAjWI+u1BvF7bqwGVlMggz8xWJxLBLiaZB+offvlqhVKEEbT03tzbnhzH/8AHett/FKb8vary43v73qw8R7dXL9juSoQEqztuSUMgActRzqu3Gkzp7tKrcOpvRw4R9CCYyswZ7rC28Qp9tSR5GD8waLeOHjwi4G/zRHypKPWtGr4qkC1gYq0aW2v2h86ylNK1S8xhadUHRbNstMAmFJMcgNSfQCg0ytyAw8onnuK5ADvBN+UE+59aweldpvO8eVd2LILAFsoJ33jz3qVW9gJxMDzHqPrXteD/Vp+6PoK8Yu2wCIbNr0jnod+dez4P9Wn7o+grzfHgRkB7fxLuDO86xNhLgAuW0eNs6gx6Ut/obDf+ns/wCq9+UK49u5hwt57avbYnLtIaJjnvHuqofn16SO/uGDuGOvxqMLwrFVqSulSwPK5nVMTTViCs9Q/0Nhv/T2f4BW7fB7CuHSzbVhsVWDXl9zG3h/r7vvb8Kc7PcVu/nVpTddgxggkxz6/GixHCcVSRi9TQcrmcmJpsRZZ6gu4qg9sMOG4liAdPGmv/t26vy7iqD2zIHEcQZE5l0Mz+rt+UU34Xy/yGzbWgcRv0YtJPjfZG2mFS6rOS3IrAMxm9OR3P40382E86seP7W3rmHSyzTbXYchP99Kr62iT089R5/cK+hYgU7i9ifxy5TzeBWuqEVDfWXDgvAbVvDnEm7BWVgo0AsDEjQttHLeqXdbNiVY7tck9NTNMlmClc+h5SYPnA++lSALtqBs+p9+nnVHiRBw5CiXuHJUSuM7Frtp2T3DgGEBilu2X5O7mIvG/avW1zKilbisYygiQVOu+xFA4LxXLFRPaztnjreLe1Z7s21W2wBUzDLOpnqDy6V8t4cnEBiicGRmtz6p7fjaKpBrfTeRN3sELTZr13vSNlVcqD4mW+VJY3Fpa1Y6cgNz5AUYYzHYpiLly1hxE5nV43AgQG193Km8L2Rs6H87sPd3Nxrl6Tz0/QeAb9Zr1uH4TjcQ+fGN77BFU+P4bAUDTwiXY8+Xj190q13FtcfvHA6BeSqNl+81J4Pjtm1ZdWwtu4xuW2DsWlVQyyAdG1BM8/SBm/iASMogTB7tDz0klOnlULicZccEMLUGNkQHQzuBIr0danSWh0Njbly2nk2Zqrl23O874jxNHF3Lay52LLrogJkKJXWNt6unYC3GDXzZj8686ddDIU+hH3V6B+Tu/OFK/ZY/PWvK8cv8AxlHURL2D0eTXaafzC+RuptMdSNBcWdqouHsX8bcVc0mABmYAabxMCTXo+KwffYfEWRu9psv7y+JfmK867Ndo3w11bqQWERIB2GmkVofC7q2HKE8/d5U4r0inNT3tJHHYHC22KlHtkaHWfLfWR6VHXOFWG9i6AfPMp+Mn6ULtDxZ8TcNxonyIFQoUzv8AP+lelxFVVbKFBlLDh2QGpoecZxSH2ZLBdtjHWNjQb0A6FgOWYfdrHxNFxeJZnnKq6AQvhGgA0Hu99bXEON1j10+orMqZ8xsL+ctplsL6Td3hxFtbha0wbSEuKXHqk5htSYRTsR6HSt3LUgtnTf2ZObrtER760LkcqS4F9resJCbG5v6Ta4U+dCckGKOmKA8q5KKeZpWW/MRl4EN6VlHGFXrWUXQmdmitlVJ8RIHOBJ+BI+tN3ltkxbVztq3tHXkq6D3k+6lbOWRmBI6AxUy7WgBkG49P6muptb5ct/fpBI53kQ9iDB36VtrZETpzjn8KmV4K2QXSYQ7EfjyNK3LMmEEDmT9aYUINgDeDvELm405j617Ng/1afuj6CvI7eB7x1S2C7ZhJAJA168hXr1hIVR0AHyrynH2+ZASL67TRwY0Mq/5ScUbb4Ugx+icf8a1RWxTNr15mvR+3eBuuuGvWVZu7V0uZACVBKkGPcfhVRu8avLozlcswGtqH16gida9Lwp0bCIC+w2H+5nYrpBVOVR4m34MhNTufmD99N9nR/jLP733UC7jJJjc7nnT3ZHCPdxaMASqGWPIe+l490FF9eRh0Qcwnqy7ivN+3zf8AmOI/eX/l269IBqp9sMNdtYy5eWz3tu7lYN3K3AIRVIJ1IgqdIrz3w6V6ZgzW0lziGYICovKGxPOi2sRpG/vqTvdoHuDLksgRuLCSddyY38xFLYXGFG1W3HU21YfA/wBK9t0aX+r0/uY6vUy3K69/9QGIY6HSOozR6SRQRcJuJJJGYVZcV2hcKUXu0UfZtIMwygQQsqBznX15VEcLwbX76lV8KmWYLC+nT3UniGSjSY5vfn+I/hxqVKy5ltqOd/wJa7OMK0DtXiG/OyVJBNqzsSOTdKZuYM1z2kwtzOl+2rMptIrFBmKsucEEDUAqw6868/wKpTXFXY20M958VMKuFVqYuQfxIrhuJd7yIzMys0EEkgjoRUlbsqbGGkDQXDqBuEJG+/vqI4RpibYIIIbUEEEaE6g6ipZG/QWP3Lv/ACzXvqZDC419ifOToZX/APST9V96Wz9VqNxCAGep20pig30mPX8ayq92XWWV0nWHteJQNyOXXxdPQVLfk+4qLd5rTGBc29RSVi3NxJIXY6A6Dl67ee9K4rIDmthlZTIbNOoPSBWdj8J09AqbD2IdKqUYG09jw94owYcjVA7a8F/NcT3iKDZvEvbJEgEmXtkeRMjyI6Gpvst2pXEoFYxcXcdfMVYbttLtprN5c9tuXNTyZTyYV43h+Lfh1crUGnP9zUrUxXS4nkz8XeRJJy7Ak5R6KdKA/EWYyXYEbERv8oq28b7D3FBNm2t5ZnOhK3AOhtzl94HuFVPE8IuKY7q5PTu3267V7r+YtVcyVAR32mMKWXQraZa4vdBJDkFtyIDH1IEmh2LTX7i20ksx3jYcz6CpHhvZHE3f9Wba/au+H4LuavXAezNvCr4fE59pzufToPKsXHcZWkhRWzN3385co4O7Xtaax3BrNrhmJQW08FsENlGbMCPFm3mvLrtsjcj4/dXpHbjiyJhWsZh3l1l8I3CKZJPQGqZg8ZYQQ+HVidmzPodpOsR5CKPgaNUw96jbnc3g41sjfKt+635IkORWglWQpgbOly3edokFLq5T8U286iMZkLE2lZVOyuQT8QBPwrWqYYpoSCeoSnSxHSH6SB1m37ieU1utliP+1bqvYSx4wYHl76OmJ5BdaMWNwwNqIzraGkFqcqFfmzWEi94W27KkOxCzOWefWKTxOMJBC6CgXL7OedSGE4OSJfwrTAz1vlTb3uZ20sPZXtfYs4cW3lSu8AmZ56VK/wDj/C/ab+Fvwql4nFW7YyoonrUVexBavP4jg2GLlsxJPVtLa4lwLT0u3+ULDA6Ow/3W/Cq1287U2sY9nuwSbaFWciC0kEDrA1+Jqq5aJbtTRYXh1Og+amTBqV2cWMGzGK9C4P23wyWLatKlRGUKeXoKpowA66Rz0++tM6LsKt4vhy4gAVTa3VF0qxTVZfv/AB/hftN/C34UfDflGwykEOwjllbXyiNa8za7PQV1aeDVBOBYe+jERpxj22Em+Nlrlx74tm2l52dARGhPw3k++o61azESYHxqQ4l2kuXrNu27yloQqxAE61G2bwB3r1+SkhVQbgdsyVaqykuLHslj492WRMEt+1cZgZBBEyd+gy6RpB9aZ4R2xwyYe2jscyrBGUnb3Uge1N1sP3BebczlMxPWo6xdtSsqCNc2p3kxHy+FVOJ8Lo40i72HZI4fiMRhVbNcm5t3eks57Y4U82/gb8Ky120wwOjsv+6w+6uOz3E7lu3cyLbKkahiPXyJpKxj2Z5Nq1E65UUmJ1Hsn6VnH4WpD/kM1E45idQV0EY4hx9cXi7DW1P6NCmYiDcOpHnAkjXqa4e5ls4eRul0fFCJpjhjXr1whu5shRIa4O6G4G4tGTrMaVNY7hHfC2oxOE8AUCL0TC5ND3WgjcEma9HhKS4eiKYJ065mVqrvUzW33nnactJqX4fxXDW7TrdwveOz2yr94wyqpl1jnmEifPypc3HDEd0hAmD3czB0Ow+lJXsWCCDZUGDqrkQeRiPlVDEoj0yhNvMbd0eLkzvG4tHvs1tciHNlWScoghVny0FG4Hw4XyVdiIEwIk9QCdBUQI8/j981K4IrbVbiXRnGpRp5EREjWRM0eF1IB27/ANwKhyAARfivA3w9zMjwNSpkB9IkQJHOpnhPbm8gC3rZuD7SjX3iojF8Sa6YYjUzsqgHroBpUlwHi35veDOinKdVbaR1BPlSK/C8LjCQRbq75P8AKq0Fuup6pZcN27wzftlD/mBFNt2zw8frx/FVO7UcUt4i4XW2qTr4YjX02qM4c1tXBYDTqJ13APkdp5VjN8LUg4XpLSynE6jU85TXql2xHbzDD2S1w9EUn5nSq/xPt3fuAi0otDqdX93IfOpPtF2ot3rKotlEKgLKADbmY3NUt5nn/fvp/wD09hsLYt8xi6XEa1dSSuWaVsxJYksd2Jkk9STW2Qr5iiuw7sLkGaSc4MkiIykTEc9prizfjRhpWhkCWU/67DOVs2sFcszqK4tRzmnHs5fEuorQytyE1JpkN2+9pO4k4LmDcKWt382UBjntmWG5EoCB5a+tbqGt4zKIyj51utYYimRdgLzNOFN9GbzMXv4wKMqfGh4bAtcP30xYwIHib4VmJ4nAhdKyCoHzVT3D3tNTuja93ZG2ZvlUdjOKs/PSlCSxrcAeZpFXEs3yjQdQkhbTnKTvRbOGLAkaAftHb08z5CmMPhZ1bxMdl+hY9PKm+6W3q5k/Z5D8KbTw1hmqbe9/1v3QC99Fi+FwEgyBBjxGRHprB99dveRNFEml8VxAtoNB0FN2LQtqj5mW4SdQAYAHLz1H38hTqYDaU9ANzzgO2XfcxLGu4MOCp6HcTtI5UcYdCVgm2I8XenMJ/wAuQBtehHvrh8RqTsTud2/iO3uiuLNouwVRqx/vWgAUNp83v31SDci509++uHxVi2o8F3ORy7sj1Mz+NZh7doqc5cH9kogOvnLaj0jehdwAzA3F05iSDrGhjbntUlZ4Ra7vMzkMfZkMqtpPhIVs3TUrT0plzcKPP+zEu4RbEny/qKnDIP8AWDzlSPoxpLvR0EeX3f1qXx/D7NsqFud4MoJyrlhiNVlp0HWNfKlLGIFtgyhdOoDD/iqa1OxGy+Z+/wDUKk2YX1PfpBrhiYgHL1bSmQEQCQjmdpfT4EfKucXie8ZmUZFPJZIB9TyrLeCDFVDJJO8sfefDoKjKLHKPP8D9wr23M1hWDTMDQxoDqASNfdW7F8pMZdeqI38wMVNcP4Pb7i83ejMmoWR4wQyyoE7DnNQTinOjIqk7wKVRahIHKP4C+bjhWC5SGmERToCd1UEbVItaXuLTZQSLbNrsSMsT19DUPwk/pR6N/K1TN0/4ZP8AYv8A9NWMOboSfe0JxYiQv+lW+xa/gFRrW5JOka0QmtRWS5L/AFSwBaZh0UE552PskD01IP0rQseEsAdPl7qJdUktB3HUDc6fSt9y6ROnw+6oFPW2tu6CWFu2AzyJ5jeiC4WIzEnYTOumgEnpRLWHDzBysNYjwkQdZ5ctPOaEylYkaESP7FHlZRm5QAQTbnGcZgHQZoJXkVKuPeyMYPrS14ARDhtNcuaAeniArthIkHX6/wBfrQ/zkbMoaeezD3jf3zRVCvLn75fqQobn78/3N2WzaTrvzOnPTrzrQyZSSxzclAPXmSdNOgNCA6UfDYE3CQCA/JToD1M7Clgs9lAuffr94TWXUmwjdnCWWEl+711zPmMeSqgn4gVxicJamLTO20TEnqQANvnTK9mL4tNeyDKDB8SyCRO0zXNnGXcmU207uZzZSCp65xJBO1XlQAAVEt4H2JVNTMc1Nr9lx7v4xDD4kqYO31pi/htM6bdOla4nhj7Ub70DBY0ofKqzjoXNKptyPVLaN0i5hCLiRzGtZThwdu54gQJ5VlPFKtysR1ydJEX8WWrm3YnU6CmEweUZn08udDJzHyrGIdjG7Qb3eQ0FMYTBE6nQda7s4UKMzfCuMTjy2g0HlT0Raer79X7gkkxi7jggypv151HvcJOprkGN960FmhqVC31eUkDqnakDzNY1w1o6bVyqzQBmOgnWAhLXU/Omc7wreIDUKZKjTcKfwrbFVEKAzHnuF/E1wtqNW1NXcvRjLfvtE/XrORZJ3j3fjTVlNIHrHn19aVa/TnDcWEdWidef96UeHyF9dBBq3C6CZicG67gieo/GkluspGXQzoRv7v6Vbu1PaUYrL4UUKoEKoG2mum5399VtboXUDXrzHp0qziKKKwytb1lfD1Kjpeotj1TL2e6yliSQijU6kAT99cLb1ga1rv5I1501axSTM6RzH7Ubb7Tz+XKkqqO2p5848kotgJa+yAtCy4v2nuyyxDZQqyC4nlIzjymah+0lu131w2bZS3nOVS4bKJIjqasnBO2Vq3hLlm4kyNwAWAE7SRG5mq8+Owmb2WYf52C/ACZ6cqvVMPTUk5uwXNxsNQOW355zPw1SqWYutheRXDv1n+6/8pqXxd2LFsdbLj6H7qDYx1oktatZSoOhuKxMzMA5eXkYp3it5bvdhUVFK6HYBcoUhiSABJknSuoqBTNjeXHY5wLSqpE6zHlU/wAI/MO6/Ti/3nep7BXL3MePzzTPy86jVxdjY22kcxdAB/4THxoOINkqcjtm5A689pCxtPOsatSD0yoe3cbH1lnUwmMKrduCyWCQ2XN7WUrpJHUGlVwZ7suIjbcA+4cxrS9u+QZmdCPlFHDDIACOZjWRrGugHnpNEhRt+207VQBBm5pI3+lcvekz139fw2rnXb37UM0tmNpIEMlyPSu7loHUUO0gPODHPY+XkaxLkGpvYa7Sd9JxtRrdzXz5GuyoI60qRFRqmonb6GSLcUuAFQ2VWMlQBExHwpVy3WR8KxGBEVLYbiamx+b3FAgko/mZJBnaZAkQNBIO4t0z0xszd3f1SvUHRC6Lfr/fbI9+JAwpWBz1JPqCTSty1rWXTrB5fEURk5Kc0DcAjQfvUio5qaNrbb9WjVAXaDF0jSt1i3qyq9h1x1zOjcLmTrR8wTU6mhNdCjSlWuSdaLPl23kWnd/EFjQg9ao+FwpdoHxpYzM2m8mcWbJYwKJdhdBTuKurbXIvvNJW7XM0T0wDa9zIvBhCaZw6dPa5Vq3bLGBTN1hbEDfrTaYy/OffdBYX0mrj5dSZbzpJ7smsEuaKVC+tCzF9eUkC2k6S4YAPL026bVo36DmkxMU9geHl3CIpuOdlX6noPWjV3awEW2VASdIqbnPb++ldYfFqrAsgcayGLa/wkRTvFuz74dstwoG3gXEPyBke+kFw+uuvp+IpjLURh/uAr06q3U3B6o5exa3GOSwiezsXIEb+02szznbSt2sQts+K3bc7wc0enhIpdVZicoMKCSdgBIE9ANRr511h8AzmFgk6CWUanzJim5mP0i57hbytByqosTp3n73juIxNtlm3bKEhs0tmHukSB6k1Ggdau2H7JXlwZBw7G4WAU6F/FplCDxGSd/TrrT8XhmRirAqykgg6EEaEEcjU4kWIudbbReFqpUU5NQCdb39dYThZ8Z/cf+U1NYv9SP8AYv8AzJUJw32m/cf+U1M40/oh/sX/AJkqxhj/AIWj3+oSskUEDWjGulsGM0HKDBMaTBgT7vlWM1o+YltB7UnQ9By99FtXkymLWv2szae6YNcu8kafs5dPJcs+/f30NrbINiJHMET8acPlOm3cPzFmzAX+/wCoa0+VlYRpqJEg+RHMcorV7uohUcMf8wyjXaMske8Gh29QY93l1E10BPl59POmXuLaayLDeKkRTQS33Ulznn2cunrmmhXjrDaEaT+PX1oJFIv0ZOl+/wB7wrZra2hkuFTTBthxpv06+lKIeVdKSK5Wt2iHvOTINMIwYQaMAtwa6NyPX1pO5bKGDUlSnzDVfe87sM3cUqda5AHMxzFN2rgYQaWxGGK1zLpmXUSOycso+0P791boen/asoLidrOWasy6wNa1FdqvSlCHOrdqTAqVciykD2jXGEtC2udt+VAVS7ZjVxR0YsPqPoIG8FbtSZNECljArq4ZOVaZciyvVjUKgtc7CTOL90WhA35mk7NhrhJ5Dc11hsKbrEkwo3NFxmLAGRNFHz86gnN87bchO7IK7eC6LSpaa0TXa2zEwY6xpSbljO2mZdKkeH4NiGbvFtgDUZwGIO4In++lItc/v+9q0ik+lOpsqNe1/SAQWEYxdxSQLcwBu0STzNCtsVOmp9J3rlm5CstsRXFyz5j6TrWFoa8ohTETPXWDG5rVtq4YmdRHxnnWxdPSpJGaQNp6F2XxGJtYXv0e5ktMuaGECDKATts56VVeJ37l9mc94zMxZidZLEmdB5n50bhfa69YtPaUjITMEnfaRBFCPa69yAGkeEkDyJBmSKv1Hw7fNsSN9b+MpYelVQtm2ubRbA4RszSCP0b6kEcqlOLYZ0VQykeB1MjnCtHrEH30lY4u94P3hJYKSrSBEb6BdTtrPKm8diCxDNLDKzsJ3IKjc7GOevpTKOToTl96x75842tIFbTAyAR7jUtgO12Is2jaRwENxLpBVT4kjLqRtoBG2lR1vjt1f2mjyI0+IrH4xmUq1tNREgAEH7W29ZNRKFRMpOnURLGvMTnF4g58wCgtJhRABMmAOXl05Ust8tAZiekkmPjQ+8NbCVAbWy7dU6wAjWExXdOSVB5QYif7nbrQFuc63eMgMecg9ZG5PrP1oK0TO2icht4yFUfVzjDID8NPXoaC92QARtz512jR6UTEWZEj/v8A1qdWBtvJ0ioJBkV0LutYF0ke/wDGtRSNVhaGEOmo2p21fVxlf3HmKStmN9jXLDKdNqYrlNR4iTvvC4jDNbPlyNHsXwwhtvpW8PiwRlbVfp6UHEYQp4l1FNGn+SltzHvlI7DMu8OadNRWUS1jiBvWV3/bnXUTrNE7NnMYp7DWgT/lX51lZQ0FFge/0nGdEm63kKzFXQPCtZWUTH5AevedzhbQFtMx9o0jbU3X3rVZUVfrCchOG14xjMWAO7TRR86jSaysqu7FjcyYTDEZhmEidR15xUnxjj7XgFCJatrqLdsZVn7R11P095Jyso1qMqFRz3impKzhiNRtI+zanU7Vly5W6yoOgEZD4fCXMocQFYsATBnKAW05QCPjTvCe07WBlNu04zZgXQFgR0YQaysq67Nh0RqZOo/XKUwq4jMtQAi/2JEJje1l6+W9kFzJgCTplA15AaDp7zKmF4ncs3AwykjWGUMpnkQRWVlR01RqZqFjcG3Z5SVoUk/xqotbqh+L8V79Ei1atxmnu1yzqIn++tRQ0rdZSKxLNmO9h9o6igRcq7Rzhbav+41SOMPh/wDab+Zaysq9hz/gM5vqlfNcZaysrJjo2oRcuYEkgHy9PiKkbXaJMhRsOjCCAczgiaysq0K70SVQ28B+ZXailUAv9yPtIlwOWx+o5UXhONW1dDvaW6omUYkAyOo2I3rdZSixUhhvDKhlKnaO8Uxlm/cZ0tdwuUeBTmGYaCNBE6VG2b0acjyrKyiqVCbNznUqYRcg2Hj6mP4K/bslme33gYeE5spB2OhBDAgkEEekVF3I3G3KsrKKs2mXlv5zlQBi3X+Ju3cohsyJHw/CsrKTT+Y2MaYuGinsLi+R1HMVlZQqxQ3EnfSFfhYbVdjWVlZW6mDpOoYjeVy5BtP/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data:image/jpeg;base64,/9j/4AAQSkZJRgABAQAAAQABAAD/2wCEAAkGBxQQEhQUEhIWFBQVGRkZFxgXFhQaGhgcFx0aFxsWGhgdHSggHBolHR8WITEhJiorLi4uHSAzODMsNyotLi0BCgoKDg0OGxAQGy0kHBwuLC03NDcvLDcsNSwuMDcsLTcsKywtNDcrLiwrLTcsNCw0LCw0Ly03LDAsLC8sNzc3Lf/AABEIAKwAoAMBIgACEQEDEQH/xAAcAAEAAgIDAQAAAAAAAAAAAAAABQYEBwIDCAH/xABGEAACAQMCAgYFCAcFCQEAAAABAgMABBESIQUxBhMiQVFhBzJxgZEUI1JyobLB8BUzNEJzsdFDksLh8Qg1U1RiY4KTokT/xAAZAQEBAQEBAQAAAAAAAAAAAAAAAgEEAwX/xAAsEQEAAQIEBAMJAQAAAAAAAAAAAQIRAxIxYQQhQVEioeETIzJxgZGxwdEF/9oADAMBAAIRAxEAPwDeFKVxdwoJJwBuSe6g5VHXfGERtCAyyfRTfH1jyFYokkvPUJit/pDZ5Pq/RXz76lbS0SFdMahR5fj40Ef1V1L6zpAPBRrb3scD7K+/oNT680z+2Qj7FxUrSgizwCHwf/2Sf1rrPAAP1c8yH65I+BqYpQQTJeQ7qyXC+BGlvsrtsekMcjaHBhk+i+3wNTFYnEeGx3C4kXPge8ew0GXSqstxLw9gshMtudg3evl/l8Ks0ModQykFTuCO+g50rHvL1IsazuxwoAJZjzwANzXGx4hHPq0EkocOpBVlPPBBGRtvW2m1y7KpSlYFK6LC8SeNZIzlG3BxjPdXfQKUpQKhJB8tkK//AJ4zhv8AusP3fqisnjlwyoI4z85KdC+X0m9wrMs7ZYkVFGFUYH9aDtAxX2lKBSlKBSlKBSleaOkPpg4m0kiJIkQVmUaEGdiRzbNB6UnhV1KsMqdiDVWtpG4dN1bkmCT1Sf3f9Ns/GrBweQvbwsxyzRoST3kqCTXDjXDhcRMnfzU+BHL+lBHcVLQ3kNwUZ4eqeIlFLGJmZW1aQMlWAwSOWBWPd8Sllk/UuLdJF1ugfMiMr4ONIbCsFzjPOsvolfmSIxtnXFsc88d3wwR7qnaqqqJi1inwzdV7JJRgTdcYsyiP1tYGoFNeN86c4z796jzeSiaFZ5CGMsXaVm0J2d4JVG2tjyzzJ8t7xUb+hI9TNltLOJGTUdBcYOrHtAPhmpwqYomZluJVNarcDgmHURzCeJAkfVlFbZlZusR8bKD2dzzHLGKvSrgYFYx4lDqCddHrJwF1rknwxnNdN5xu3hIEkyqSQoye9jgD25qYiIhcxVMRTbSEhSlKp5om3+du5G7oVCL9Z+0x+GBWbZ8Qim1dVKkmg6X0MraT4HHI1WeKXTxcMv509fE7rjnkZUfyqvejfokvDZ/lFtL1llNaK0khdSOsU6sgDuxqPlkig2hSqX0I9JFtxaaWGFXRo+0uvHzi5xqGDkd2x8R54pvHfTqsF08UVqJYY2KlzIQz4OCyjTgDnjPPyoNzUrX3pJ9IL8OtLW4tUSUXB26zVspXUDgEb1XOiPpMu+I8Z6iPQLQl8Lpy2hAcPq+kTg+/FBuSlaG9KnpTuPlL2lg5jWNtDyJu8j8iq+AB223Jql8M6f8AFOHzAyTTMQQWiuNZDDwIbce0YoPVteKuMftE38R/vGvYXRrjUd/bRXMXqyqDjmVPIqfMHIrx7xj9om/iP940Hr/h97HBZQyTSLGixR5Z2AA7A7zVfk9LHClbT8rB8wjkfHFaJ4hdcR6QyKsMDvHAiqkaHsRgALkscDU2M7/hVe4/0eubBwl1A8TMMrqxhgOeGGxxt8RQeluGcWge8EttKksU2xKEEZbmD4HIGx8au9eYvQ/dFXuB4BHHtQn+tek+JiQwv1OOtK9jUSBnzOD/ACoMqq3JxKK7L6ZIuojJV3dwQWHMKmcYH0m9wNR91wbiMyEG5CHROqlXIILiLq9WkbkFZd+4MK+x9Hbj5QJFSCJW9ZgI2fdD2s9WO2Hwc8jVTRvDaK4jWJdfSK3tblUtoow7akZjHGNSKp1ZBAGC2NIJIG5PdU8OHPcSJJcgKkbaooRuAw5SSN+8w7lGw8W2xgGxvyqM0sYkGrUEyF2QorAEblm7RB2GwHLJ4pw+/wAwu0oJQy6lEmkMGVQhbsHOGDbDuPjWRhx3VVjTa0QtVKgujtveKXN3IrLhNCqQcHB15OBkZ0499TtJi0vOFctJoY+HO1yQIQsnWk59UkhuVan/AERNwP8ASFosxlt7iylmhO4wUwu68g2lsEjnt4Yra44aLm0u7RjjUZY9+7Xkg48NxWv+AdEeJ3bXH6SAXq7R7SA9nD6v3tjuNhljjmKxqI6G9I4J+J8Kjt7d4GjgeGXUFGsaNQIxudwx38axem/SjhlvZz8M4dA0gZyzSZ7CMDklWOWfGMDkMd9WPoJ0xvb6ZLNYTELa2eO41DJ6xRoQg7FDkDY576pNh0ltIOj81qFAvZHKONOGI1agzNjkF2x4igkvSY2eBcHPl/grbvAODQWNjFJHCiyQ2xOvSNWSgdsnmckVqP0mtngXB/Z/greZttdn1Y5tBpHvTFBoj/Z54es19PNINTRR5Unc6pGwW378Z3862r6RvR9HxnqC0vUtCWywQMWVsZTmMbgHO+N9t61f/s43YS9uIm2aSIEDzRtx8DW5el/S634WkclyWCyPoGkaiNi2SOeNu7xFBy6GdF4+F2/yeF5HTUWzIQTlsZAwAAK8j8Y/XzfxH+8a9hcB4/b38ZktZllUHBK/unngjuOK8e8Y/XzfxH+8aD1l6PeDpZ8Oto0AGY1dj9JnAYk+e/2VBenKyWXhMxKgtGyOpxup1AEjw2JHvq5cB/Zrf+FH90VWvTD/ALouvqj7woNE+ij9fN4dV+Ir1LbDsLn6I/lXmr0OWRdp2+l1cY9rEk/hXpK8tFlTQxYDbdWZTt4MpBo2LX5u+la7Hyiznks43lllnw1vK0hOlQTkSB8gAeIGTWfYcbmiufk8k3XJ6r3BXSqSaC3VoANPge0TURW7a+Bqj4aomLX+cd/1bXZdaVq6fpbO1rdOs4YxMQkivCmMFgh0YJbXj2HG1SydJH+dLXsVusW0ayKHeVcZEpbUNQbu0is9pDav87Fp1trbrt2jfsvdKoMXGJJX1300ljG0aNEi9kMWGWJkK5LA/u7c642Eks93atI79VE05R3OhpUHVhGZNiRqJAON8Zrc/ZM8FMXzVRyi+2l7RPXttutS/NXZH7s6gj68ex+II+FS1YHGbQyR5TaRCHQ+Y7vfyru4deCeNXXv5jvBHNT5g1biZAH21V7v0e8PleeQ2yh7hWV2XIPa9ZlHJWPiKtNKDXnS30XreWNtZw3LRLbElC6ayQRgKSCuMeO9X+2j0Iq89KgfAYrspQeb/Sn0VuOEXxvrTUsTuZFkT+ydvWVvAEk4zsc4qmdJelN3xWSP5Q5lZezGqqBu2M4Uc2YhfgK9hMoIIIyDzBrBtOCW0T647eJH+ksaA/ECgr/or6MHhnD44pBiVyZJR4M2Oz7gFHuryxxj9fN/Ef7xr2tWj+Pegd3d5Le9U6izaZIyNyc41qT92g3FwH9mt/4Uf3RVa9MP+6Lr6o+8KtXDLcxQxIeaIinHLKqAagvSHEktm0Mh2kKjHiFIYj2YGPfQUb0McC6uOLI33mf2tso+GPhW36hui/DeoiyRh3wSPAdy+4fzqUurhY0Z29VRk4GT7AO8+VBHXHRy3kk61kJk+lrcEeQIOw8hXOfo9auuk28eNWrAUL2vpbY386jehvE7m4683KxAa8xrHKjtGp/spQvJxjPM5yfDey1teHlmaZX7aubTmnlu+BAO6vhQHGw25bDauVKxBXFowSCQCRsDgZGcZAPuFcqUCoa8Q2shmQExP+uUdx/4g/EVM0oOEModQykFTuCORrnUM9lJbEvbjUh3aEnHvQ9x8qzbDiUc2dJ7Q9ZDsy+0UGZSlKBSlKBSlRnFuOR2+xOp+5F5+/woMy9u0hQu5wB9vkPOq7wq1a9l+UzDEa/q1P55fzNdlvwqW6cS3eyj1Yh+P5yasijGw2AoPta96e8e13dtYKWVHbM8gDaVJBESFgNstgn3eNbCqgcat+JNxNZ4Ub5PGUjC9aArKwbXIY84bBKnfB7PnXRw1s0zNuUT16pq0a64bw2+4GssjJ1cjBEjC9rrSjhj2VzlMbEnGzedb14HxVLuCOZAQHUHSeanvUjxByK1ha9HuKrHcDMyyGCRZGNyXE0xYFHiGR1YAz4Vs7gU0jwRmaJopAAGVmDHbbOoc8866ONriuIqm0zfWP56poiyQpSlfPehSlKBSlKBWHfcMjmwXXtDkynDD2EVmUoIkW1zF6kqyjwkGG/vrz+Fff0lMvr2rf8Ag6sPwqVpQRR4w3/LT/3V/rXWeJ3DepaMPOR1X7BmpmuuSZVIDMAWOFBIGT4DxNBX7ZLm71a5hEqsUZYx2sj/AKs10vYJY3EDLuj5Ri25DHkc+f4VKRfNXbDunQMPrJsfsIrs6Q2XXQOo9YDUvtXegkqVHcKvzNAkgGpjgEDHPkTv8ayzK2/YOzAcxuDjLewb/Cg7qVG8YlcROw1Jo1HIK7gKcNv3Zxtz2r5waRjFGx1PrwckqcAqDn2Z7ue9F5PBmSdKi7y6cFuaaUZl5HUwOB7e7b/qri3EGLKuy9rGx8GCkH40QlqVCpxdgoOAdl798spbJ25bGpO2mZua4255BBOSMfDf30HfSlKBSlKBUD0n6UJYNbo0UkrXDFUWMAnKgE7EjxFT1Vrj3Rc3V5bXPXaRbLIFTRnLSDGrVnbG3d3VeHlzeLTn6ebKr25IW09KkD9STbzosshjLELpRhjYkHtbEE45Vk8I9I0dzqZLeXqgrt1mqM7RjJLIG1ID3E1g8P8ARmYlsV+VZFo8shIiwXeTGGGWIUrpXnnOKw39FcrszvdxK+h1DRW+gsX5tIA+DtnYYrrmOG52n895efvHO86Z/pFraO3S5tpZAzwOdIV9IOVIBORtzO2axeHpNxCeCaUESJIA2NgAhBIA5j/WrFw3oM0NxazC4BFrAIVXqzud9T51bZydvtq2myjOewu7ajgYy30tu/YVw8bh04sU04c2iJv5/Tp5ujhcbEwK5rjrEx92F0hGlUmHOFwx+qdmHw/lUqDXXcQh1ZTyYEH37Vg9HpS0Kq3rRkxt7U2/liiGDwUdRczQfut85H7+Y/PhVgqB6TqYzFcrzibDeatz/PnU6rAgEbg7igEZ519ApSg+EU0jwr7Sg+aR4V9ApSgUpSgUpSgUpSgUpSgUpSgVE23zV3IndMokX6y9lvswalqieP8AYEc3/CcZ+q3Zb8D7qDPvbYSxsh5MCP8AOo3orclodDevESjD2cvz5VM1Afs994Jcr/8AS/n7aCfpSlApSlApSlApSlApSlApSlApSlApSlArqu4BIjIeTAj4120oI7gE5eBdXrJlG9qdk1j9KbYvDrX14iHX3c/z5Vzs/mrqVO6UCRfaOy34GpRwCCDyOxzQdVjciWNHHJgD/lXfUD0YJiM1s39k2V81bl+fOp6gUpSgUpSgUpSgUpSgUpSgUpSgUpSgUpSgh+kTGIRzgZMTHI8VfYjPtxVFv7152LSNk+HcPIDurZ80QdSrDKsMEVReK8Gjik0qWx5kf0oOHRF2+UrjvDA+zH9cVsCovgfCY4FygJZhux3Ps9lSlApSlApSlApSlB//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9" name="标题 1"/>
          <p:cNvSpPr>
            <a:spLocks noGrp="1"/>
          </p:cNvSpPr>
          <p:nvPr>
            <p:ph type="title"/>
          </p:nvPr>
        </p:nvSpPr>
        <p:spPr>
          <a:xfrm>
            <a:off x="457200" y="274638"/>
            <a:ext cx="8229600" cy="1143000"/>
          </a:xfrm>
        </p:spPr>
        <p:txBody>
          <a:bodyPr>
            <a:normAutofit/>
          </a:bodyPr>
          <a:lstStyle/>
          <a:p>
            <a:r>
              <a:rPr lang="en-US" altLang="zh-CN" dirty="0" smtClean="0">
                <a:solidFill>
                  <a:srgbClr val="0000CC"/>
                </a:solidFill>
                <a:cs typeface="Times New Roman" panose="02020603050405020304" pitchFamily="18" charset="0"/>
              </a:rPr>
              <a:t>Three Goals</a:t>
            </a:r>
            <a:endParaRPr lang="zh-CN" altLang="en-US" dirty="0">
              <a:solidFill>
                <a:srgbClr val="0000CC"/>
              </a:solidFill>
              <a:ea typeface="+mn-ea"/>
              <a:cs typeface="Times New Roman" panose="02020603050405020304" pitchFamily="18" charset="0"/>
            </a:endParaRPr>
          </a:p>
        </p:txBody>
      </p:sp>
    </p:spTree>
    <p:extLst>
      <p:ext uri="{BB962C8B-B14F-4D97-AF65-F5344CB8AC3E}">
        <p14:creationId xmlns:p14="http://schemas.microsoft.com/office/powerpoint/2010/main" val="270071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 name="直接连接符 91"/>
          <p:cNvCxnSpPr/>
          <p:nvPr/>
        </p:nvCxnSpPr>
        <p:spPr>
          <a:xfrm>
            <a:off x="6156176" y="4510728"/>
            <a:ext cx="96871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圆角矩形 48"/>
          <p:cNvSpPr/>
          <p:nvPr/>
        </p:nvSpPr>
        <p:spPr>
          <a:xfrm>
            <a:off x="6502295" y="3697869"/>
            <a:ext cx="1218673" cy="1705488"/>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Receiver Module</a:t>
            </a:r>
            <a:endParaRPr lang="en-US" sz="2000" dirty="0">
              <a:solidFill>
                <a:schemeClr val="tx1"/>
              </a:solidFill>
            </a:endParaRPr>
          </a:p>
        </p:txBody>
      </p:sp>
      <p:sp>
        <p:nvSpPr>
          <p:cNvPr id="95" name="内容占位符 6"/>
          <p:cNvSpPr>
            <a:spLocks noGrp="1"/>
          </p:cNvSpPr>
          <p:nvPr>
            <p:ph idx="1"/>
          </p:nvPr>
        </p:nvSpPr>
        <p:spPr>
          <a:xfrm>
            <a:off x="382588" y="1412776"/>
            <a:ext cx="8378825" cy="4525963"/>
          </a:xfrm>
        </p:spPr>
        <p:txBody>
          <a:bodyPr/>
          <a:lstStyle/>
          <a:p>
            <a:r>
              <a:rPr lang="en-US" altLang="zh-CN" dirty="0" smtClean="0"/>
              <a:t>Green packets will enter high priority queue and enjoy guaranteed throughput in the network.</a:t>
            </a:r>
            <a:endParaRPr lang="en-US" altLang="zh-CN" dirty="0"/>
          </a:p>
          <a:p>
            <a:pPr lvl="1"/>
            <a:endParaRPr lang="en-US" altLang="zh-CN" dirty="0"/>
          </a:p>
        </p:txBody>
      </p:sp>
      <p:cxnSp>
        <p:nvCxnSpPr>
          <p:cNvPr id="91" name="直接连接符 90"/>
          <p:cNvCxnSpPr/>
          <p:nvPr/>
        </p:nvCxnSpPr>
        <p:spPr>
          <a:xfrm>
            <a:off x="2499977" y="5231774"/>
            <a:ext cx="156796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2611391" y="3676529"/>
            <a:ext cx="145391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23"/>
          <p:cNvSpPr>
            <a:spLocks noChangeArrowheads="1"/>
          </p:cNvSpPr>
          <p:nvPr/>
        </p:nvSpPr>
        <p:spPr bwMode="auto">
          <a:xfrm>
            <a:off x="3923927" y="3085801"/>
            <a:ext cx="2339045" cy="2736304"/>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t>40</a:t>
            </a:fld>
            <a:endParaRPr lang="zh-CN" altLang="en-US"/>
          </a:p>
        </p:txBody>
      </p:sp>
      <p:sp>
        <p:nvSpPr>
          <p:cNvPr id="71" name="Freeform 152"/>
          <p:cNvSpPr>
            <a:spLocks/>
          </p:cNvSpPr>
          <p:nvPr/>
        </p:nvSpPr>
        <p:spPr bwMode="auto">
          <a:xfrm>
            <a:off x="4210745" y="4510728"/>
            <a:ext cx="1800200" cy="489114"/>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a:ln w="28575">
            <a:solidFill>
              <a:schemeClr val="tx1"/>
            </a:solidFill>
            <a:round/>
            <a:headEnd/>
            <a:tailEnd/>
          </a:ln>
        </p:spPr>
        <p:txBody>
          <a:bodyPr/>
          <a:lstStyle/>
          <a:p>
            <a:r>
              <a:rPr lang="en-US" sz="2400" dirty="0" smtClean="0"/>
              <a:t> low priority</a:t>
            </a:r>
            <a:endParaRPr lang="en-US" sz="2400" dirty="0"/>
          </a:p>
        </p:txBody>
      </p:sp>
      <p:sp>
        <p:nvSpPr>
          <p:cNvPr id="74" name="Freeform 152"/>
          <p:cNvSpPr>
            <a:spLocks/>
          </p:cNvSpPr>
          <p:nvPr/>
        </p:nvSpPr>
        <p:spPr bwMode="auto">
          <a:xfrm>
            <a:off x="4210745" y="4021905"/>
            <a:ext cx="1800200" cy="489114"/>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a:ln w="28575">
            <a:solidFill>
              <a:schemeClr val="tx1"/>
            </a:solidFill>
            <a:round/>
            <a:headEnd/>
            <a:tailEnd/>
          </a:ln>
        </p:spPr>
        <p:txBody>
          <a:bodyPr/>
          <a:lstStyle/>
          <a:p>
            <a:r>
              <a:rPr lang="en-US" sz="2400" dirty="0" smtClean="0"/>
              <a:t>high priority</a:t>
            </a:r>
            <a:endParaRPr lang="en-US" sz="2400" dirty="0"/>
          </a:p>
        </p:txBody>
      </p:sp>
      <p:sp>
        <p:nvSpPr>
          <p:cNvPr id="11" name="圆角矩形 10"/>
          <p:cNvSpPr/>
          <p:nvPr/>
        </p:nvSpPr>
        <p:spPr>
          <a:xfrm>
            <a:off x="970176" y="3086199"/>
            <a:ext cx="2087017" cy="1180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圆角矩形 11"/>
          <p:cNvSpPr/>
          <p:nvPr/>
        </p:nvSpPr>
        <p:spPr>
          <a:xfrm>
            <a:off x="1218619" y="3352493"/>
            <a:ext cx="718865"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VM1</a:t>
            </a:r>
            <a:endParaRPr lang="en-US" dirty="0"/>
          </a:p>
        </p:txBody>
      </p:sp>
      <p:sp>
        <p:nvSpPr>
          <p:cNvPr id="81" name="圆角矩形 80"/>
          <p:cNvSpPr/>
          <p:nvPr/>
        </p:nvSpPr>
        <p:spPr>
          <a:xfrm>
            <a:off x="1937484" y="3355640"/>
            <a:ext cx="1119709" cy="64807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Sender Module</a:t>
            </a:r>
            <a:endParaRPr lang="en-US" sz="2000" dirty="0">
              <a:solidFill>
                <a:schemeClr val="tx1"/>
              </a:solidFill>
            </a:endParaRPr>
          </a:p>
        </p:txBody>
      </p:sp>
      <p:sp>
        <p:nvSpPr>
          <p:cNvPr id="84" name="圆角矩形 83"/>
          <p:cNvSpPr/>
          <p:nvPr/>
        </p:nvSpPr>
        <p:spPr>
          <a:xfrm>
            <a:off x="972815" y="4641444"/>
            <a:ext cx="2087017" cy="1180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圆角矩形 84"/>
          <p:cNvSpPr/>
          <p:nvPr/>
        </p:nvSpPr>
        <p:spPr>
          <a:xfrm>
            <a:off x="1221258" y="4907738"/>
            <a:ext cx="718865" cy="64807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VM3</a:t>
            </a:r>
            <a:endParaRPr lang="en-US" dirty="0"/>
          </a:p>
        </p:txBody>
      </p:sp>
      <p:sp>
        <p:nvSpPr>
          <p:cNvPr id="86" name="圆角矩形 85"/>
          <p:cNvSpPr/>
          <p:nvPr/>
        </p:nvSpPr>
        <p:spPr>
          <a:xfrm>
            <a:off x="1940123" y="4910885"/>
            <a:ext cx="1119709" cy="64807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Sender Module</a:t>
            </a:r>
            <a:endParaRPr lang="en-US" sz="2000" dirty="0">
              <a:solidFill>
                <a:schemeClr val="tx1"/>
              </a:solidFill>
            </a:endParaRPr>
          </a:p>
        </p:txBody>
      </p:sp>
      <p:sp>
        <p:nvSpPr>
          <p:cNvPr id="88" name="圆角矩形 87"/>
          <p:cNvSpPr/>
          <p:nvPr/>
        </p:nvSpPr>
        <p:spPr>
          <a:xfrm>
            <a:off x="7720967" y="3697869"/>
            <a:ext cx="718865"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VM2</a:t>
            </a:r>
            <a:endParaRPr lang="en-US" dirty="0"/>
          </a:p>
        </p:txBody>
      </p:sp>
      <p:sp>
        <p:nvSpPr>
          <p:cNvPr id="89" name="圆角矩形 88"/>
          <p:cNvSpPr/>
          <p:nvPr/>
        </p:nvSpPr>
        <p:spPr>
          <a:xfrm>
            <a:off x="7720967" y="4755285"/>
            <a:ext cx="718865" cy="64807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VM4</a:t>
            </a:r>
            <a:endParaRPr lang="en-US" dirty="0"/>
          </a:p>
        </p:txBody>
      </p:sp>
      <p:sp>
        <p:nvSpPr>
          <p:cNvPr id="93" name="TextBox 92"/>
          <p:cNvSpPr txBox="1"/>
          <p:nvPr/>
        </p:nvSpPr>
        <p:spPr>
          <a:xfrm>
            <a:off x="4410397" y="5930116"/>
            <a:ext cx="1400896" cy="523220"/>
          </a:xfrm>
          <a:prstGeom prst="rect">
            <a:avLst/>
          </a:prstGeom>
          <a:noFill/>
        </p:spPr>
        <p:txBody>
          <a:bodyPr wrap="none" rtlCol="0">
            <a:spAutoFit/>
          </a:bodyPr>
          <a:lstStyle/>
          <a:p>
            <a:r>
              <a:rPr lang="en-US" sz="2800" dirty="0"/>
              <a:t>n</a:t>
            </a:r>
            <a:r>
              <a:rPr lang="en-US" sz="2800" dirty="0" smtClean="0"/>
              <a:t>etwork</a:t>
            </a:r>
            <a:endParaRPr lang="en-US" sz="2800" dirty="0"/>
          </a:p>
        </p:txBody>
      </p:sp>
      <p:sp>
        <p:nvSpPr>
          <p:cNvPr id="94" name="TextBox 93"/>
          <p:cNvSpPr txBox="1"/>
          <p:nvPr/>
        </p:nvSpPr>
        <p:spPr>
          <a:xfrm>
            <a:off x="6939090" y="5930116"/>
            <a:ext cx="1628138" cy="523220"/>
          </a:xfrm>
          <a:prstGeom prst="rect">
            <a:avLst/>
          </a:prstGeom>
          <a:noFill/>
        </p:spPr>
        <p:txBody>
          <a:bodyPr wrap="none" rtlCol="0">
            <a:spAutoFit/>
          </a:bodyPr>
          <a:lstStyle/>
          <a:p>
            <a:r>
              <a:rPr lang="en-US" sz="2800" dirty="0" smtClean="0"/>
              <a:t>end-hosts</a:t>
            </a:r>
            <a:endParaRPr lang="en-US" sz="2800" dirty="0"/>
          </a:p>
        </p:txBody>
      </p:sp>
      <p:grpSp>
        <p:nvGrpSpPr>
          <p:cNvPr id="35" name="组合 34"/>
          <p:cNvGrpSpPr/>
          <p:nvPr/>
        </p:nvGrpSpPr>
        <p:grpSpPr>
          <a:xfrm>
            <a:off x="3119556" y="3445841"/>
            <a:ext cx="437584" cy="431359"/>
            <a:chOff x="734131" y="4750373"/>
            <a:chExt cx="437584" cy="431359"/>
          </a:xfrm>
          <a:solidFill>
            <a:srgbClr val="00B050"/>
          </a:solidFill>
        </p:grpSpPr>
        <p:sp>
          <p:nvSpPr>
            <p:cNvPr id="36" name="Rectangle 25"/>
            <p:cNvSpPr/>
            <p:nvPr/>
          </p:nvSpPr>
          <p:spPr>
            <a:xfrm>
              <a:off x="952923" y="4750373"/>
              <a:ext cx="218792" cy="431359"/>
            </a:xfrm>
            <a:prstGeom prst="rect">
              <a:avLst/>
            </a:prstGeom>
            <a:grp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37" name="Rectangle 25"/>
            <p:cNvSpPr/>
            <p:nvPr/>
          </p:nvSpPr>
          <p:spPr>
            <a:xfrm>
              <a:off x="734131" y="4750373"/>
              <a:ext cx="218792" cy="431359"/>
            </a:xfrm>
            <a:prstGeom prst="rect">
              <a:avLst/>
            </a:prstGeom>
            <a:grp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grpSp>
      <p:sp>
        <p:nvSpPr>
          <p:cNvPr id="40" name="Rectangle 25"/>
          <p:cNvSpPr/>
          <p:nvPr/>
        </p:nvSpPr>
        <p:spPr>
          <a:xfrm>
            <a:off x="3228952" y="4971998"/>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grpSp>
        <p:nvGrpSpPr>
          <p:cNvPr id="41" name="组合 40"/>
          <p:cNvGrpSpPr/>
          <p:nvPr/>
        </p:nvGrpSpPr>
        <p:grpSpPr>
          <a:xfrm>
            <a:off x="5573361" y="4050782"/>
            <a:ext cx="437584" cy="431359"/>
            <a:chOff x="734131" y="4750373"/>
            <a:chExt cx="437584" cy="431359"/>
          </a:xfrm>
          <a:solidFill>
            <a:srgbClr val="00B050"/>
          </a:solidFill>
        </p:grpSpPr>
        <p:sp>
          <p:nvSpPr>
            <p:cNvPr id="42" name="Rectangle 25"/>
            <p:cNvSpPr/>
            <p:nvPr/>
          </p:nvSpPr>
          <p:spPr>
            <a:xfrm>
              <a:off x="952923" y="4750373"/>
              <a:ext cx="218792" cy="431359"/>
            </a:xfrm>
            <a:prstGeom prst="rect">
              <a:avLst/>
            </a:prstGeom>
            <a:grp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43" name="Rectangle 25"/>
            <p:cNvSpPr/>
            <p:nvPr/>
          </p:nvSpPr>
          <p:spPr>
            <a:xfrm>
              <a:off x="734131" y="4750373"/>
              <a:ext cx="218792" cy="431359"/>
            </a:xfrm>
            <a:prstGeom prst="rect">
              <a:avLst/>
            </a:prstGeom>
            <a:grp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grpSp>
      <p:sp>
        <p:nvSpPr>
          <p:cNvPr id="44" name="Rectangle 25"/>
          <p:cNvSpPr/>
          <p:nvPr/>
        </p:nvSpPr>
        <p:spPr>
          <a:xfrm>
            <a:off x="5354569" y="4056064"/>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46" name="标题 1"/>
          <p:cNvSpPr>
            <a:spLocks noGrp="1"/>
          </p:cNvSpPr>
          <p:nvPr>
            <p:ph type="title"/>
          </p:nvPr>
        </p:nvSpPr>
        <p:spPr>
          <a:xfrm>
            <a:off x="457200" y="274638"/>
            <a:ext cx="8229600" cy="1143000"/>
          </a:xfrm>
          <a:ln>
            <a:solidFill>
              <a:schemeClr val="bg1"/>
            </a:solidFill>
          </a:ln>
        </p:spPr>
        <p:txBody>
          <a:bodyPr/>
          <a:lstStyle/>
          <a:p>
            <a:r>
              <a:rPr lang="en-US" altLang="zh-CN" dirty="0" smtClean="0">
                <a:solidFill>
                  <a:srgbClr val="0000CC"/>
                </a:solidFill>
              </a:rPr>
              <a:t>Simple Example Illustrating Trinity</a:t>
            </a:r>
            <a:endParaRPr lang="zh-CN" altLang="en-US" dirty="0">
              <a:solidFill>
                <a:srgbClr val="0000CC"/>
              </a:solidFill>
            </a:endParaRPr>
          </a:p>
        </p:txBody>
      </p:sp>
      <p:sp>
        <p:nvSpPr>
          <p:cNvPr id="47" name="TextBox 46"/>
          <p:cNvSpPr txBox="1"/>
          <p:nvPr/>
        </p:nvSpPr>
        <p:spPr>
          <a:xfrm>
            <a:off x="1429055" y="5930116"/>
            <a:ext cx="1628138" cy="523220"/>
          </a:xfrm>
          <a:prstGeom prst="rect">
            <a:avLst/>
          </a:prstGeom>
          <a:noFill/>
        </p:spPr>
        <p:txBody>
          <a:bodyPr wrap="none" rtlCol="0">
            <a:spAutoFit/>
          </a:bodyPr>
          <a:lstStyle/>
          <a:p>
            <a:r>
              <a:rPr lang="en-US" sz="2800" dirty="0" smtClean="0"/>
              <a:t>end-hosts</a:t>
            </a:r>
            <a:endParaRPr lang="en-US" sz="2800" dirty="0"/>
          </a:p>
        </p:txBody>
      </p:sp>
      <p:sp>
        <p:nvSpPr>
          <p:cNvPr id="48" name="圆角矩形 47"/>
          <p:cNvSpPr/>
          <p:nvPr/>
        </p:nvSpPr>
        <p:spPr>
          <a:xfrm>
            <a:off x="6502295" y="3445841"/>
            <a:ext cx="2210165" cy="21602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8962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0.00105 0.00208 C -0.00191 0.03029 -0.00243 0.05874 -0.00365 0.08742 C -0.00382 0.09042 -0.00643 0.09597 -0.00504 0.09597 C 0.0309 0.10175 0.06684 0.08903 0.10277 0.08742 C 0.14566 0.08533 0.18854 0.08533 0.23142 0.08395 C 0.25347 0.09088 0.24427 0.08996 0.25868 0.08996 " pathEditMode="relative" rAng="0" ptsTypes="fffffA">
                                      <p:cBhvr>
                                        <p:cTn id="13" dur="2000" fill="hold"/>
                                        <p:tgtEl>
                                          <p:spTgt spid="35"/>
                                        </p:tgtEl>
                                        <p:attrNameLst>
                                          <p:attrName>ppt_x</p:attrName>
                                          <p:attrName>ppt_y</p:attrName>
                                        </p:attrNameLst>
                                      </p:cBhvr>
                                      <p:rCtr x="12708" y="4972"/>
                                    </p:animMotion>
                                  </p:childTnLst>
                                  <p:subTnLst>
                                    <p:set>
                                      <p:cBhvr override="childStyle">
                                        <p:cTn dur="1" fill="hold" display="0" masterRel="sameClick" afterEffect="1">
                                          <p:stCondLst>
                                            <p:cond evt="end" delay="0">
                                              <p:tn val="12"/>
                                            </p:cond>
                                          </p:stCondLst>
                                        </p:cTn>
                                        <p:tgtEl>
                                          <p:spTgt spid="35"/>
                                        </p:tgtEl>
                                        <p:attrNameLst>
                                          <p:attrName>style.visibility</p:attrName>
                                        </p:attrNameLst>
                                      </p:cBhvr>
                                      <p:to>
                                        <p:strVal val="hidden"/>
                                      </p:to>
                                    </p:set>
                                  </p:subTnLst>
                                </p:cTn>
                              </p:par>
                              <p:par>
                                <p:cTn id="14" presetID="0" presetClass="path" presetSubtype="0" accel="50000" decel="50000" fill="hold" grpId="1" nodeType="withEffect">
                                  <p:stCondLst>
                                    <p:cond delay="0"/>
                                  </p:stCondLst>
                                  <p:childTnLst>
                                    <p:animMotion origin="layout" path="M -1.11111E-6 -4.53284E-6 C 0.00781 -0.0222 0.00399 -0.03422 0.00521 -0.06753 C 0.0059 -0.08649 -0.00121 -0.11655 0.00781 -0.12488 C 0.02691 -0.14269 0.05017 -0.12812 0.07136 -0.12974 C 0.0934 -0.15402 0.13229 -0.14246 0.15851 -0.14477 C 0.17899 -0.15148 0.19879 -0.15009 0.21945 -0.14477 C 0.22847 -0.13922 0.22448 -0.13991 0.23125 -0.13991 " pathEditMode="relative" rAng="0" ptsTypes="ffffffA">
                                      <p:cBhvr>
                                        <p:cTn id="15" dur="2000" fill="hold"/>
                                        <p:tgtEl>
                                          <p:spTgt spid="40"/>
                                        </p:tgtEl>
                                        <p:attrNameLst>
                                          <p:attrName>ppt_x</p:attrName>
                                          <p:attrName>ppt_y</p:attrName>
                                        </p:attrNameLst>
                                      </p:cBhvr>
                                      <p:rCtr x="11493" y="-7701"/>
                                    </p:animMotion>
                                  </p:childTnLst>
                                  <p:subTnLst>
                                    <p:set>
                                      <p:cBhvr override="childStyle">
                                        <p:cTn dur="1" fill="hold" display="0" masterRel="sameClick" afterEffect="1">
                                          <p:stCondLst>
                                            <p:cond evt="end" delay="0">
                                              <p:tn val="14"/>
                                            </p:cond>
                                          </p:stCondLst>
                                        </p:cTn>
                                        <p:tgtEl>
                                          <p:spTgt spid="40"/>
                                        </p:tgtEl>
                                        <p:attrNameLst>
                                          <p:attrName>style.visibility</p:attrName>
                                        </p:attrNameLst>
                                      </p:cBhvr>
                                      <p:to>
                                        <p:strVal val="hidden"/>
                                      </p:to>
                                    </p:set>
                                  </p:subTnLst>
                                </p:cTn>
                              </p:par>
                            </p:childTnLst>
                          </p:cTn>
                        </p:par>
                        <p:par>
                          <p:cTn id="16" fill="hold">
                            <p:stCondLst>
                              <p:cond delay="2000"/>
                            </p:stCondLst>
                            <p:childTnLst>
                              <p:par>
                                <p:cTn id="17" presetID="1" presetClass="entr" presetSubtype="0"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0"/>
                                  </p:stCondLst>
                                  <p:childTnLst>
                                    <p:set>
                                      <p:cBhvr>
                                        <p:cTn id="21" dur="1" fill="hold">
                                          <p:stCondLst>
                                            <p:cond delay="0"/>
                                          </p:stCondLst>
                                        </p:cTn>
                                        <p:tgtEl>
                                          <p:spTgt spid="4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nodeType="clickEffect">
                                  <p:stCondLst>
                                    <p:cond delay="0"/>
                                  </p:stCondLst>
                                  <p:childTnLst>
                                    <p:animMotion origin="layout" path="M -4.72222E-6 -3.95005E-6 C 0.01511 -0.0111 0.02744 0.00047 0.04428 -0.01549 C 0.04219 -0.04949 0.03785 -0.03977 0.07431 -0.03977 C 0.12691 -0.03977 0.17969 -0.03746 0.2323 -0.03631 C 0.24115 -0.03862 0.24202 -0.03816 0.23473 -0.03816 " pathEditMode="relative" rAng="0" ptsTypes="ffffA">
                                      <p:cBhvr>
                                        <p:cTn id="25" dur="2000" fill="hold"/>
                                        <p:tgtEl>
                                          <p:spTgt spid="41"/>
                                        </p:tgtEl>
                                        <p:attrNameLst>
                                          <p:attrName>ppt_x</p:attrName>
                                          <p:attrName>ppt_y</p:attrName>
                                        </p:attrNameLst>
                                      </p:cBhvr>
                                      <p:rCtr x="12101" y="-2451"/>
                                    </p:animMotion>
                                  </p:childTnLst>
                                </p:cTn>
                              </p:par>
                              <p:par>
                                <p:cTn id="26" presetID="0" presetClass="path" presetSubtype="0" accel="50000" decel="50000" fill="hold" grpId="1" nodeType="withEffect">
                                  <p:stCondLst>
                                    <p:cond delay="0"/>
                                  </p:stCondLst>
                                  <p:childTnLst>
                                    <p:animMotion origin="layout" path="M 4.44444E-6 -2.82146E-6 C 0.02066 0.00093 0.06041 -0.01642 0.0618 0.0074 C 0.06371 0.0414 0.0401 0.09552 0.06684 0.10916 C 0.12656 0.13992 0.1967 0.10916 0.26215 0.10916 " pathEditMode="relative" rAng="0" ptsTypes="fffA">
                                      <p:cBhvr>
                                        <p:cTn id="27" dur="2000" fill="hold"/>
                                        <p:tgtEl>
                                          <p:spTgt spid="44"/>
                                        </p:tgtEl>
                                        <p:attrNameLst>
                                          <p:attrName>ppt_x</p:attrName>
                                          <p:attrName>ppt_y</p:attrName>
                                        </p:attrNameLst>
                                      </p:cBhvr>
                                      <p:rCtr x="13108" y="61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4" grpId="0" animBg="1"/>
      <p:bldP spid="44"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t>41</a:t>
            </a:fld>
            <a:endParaRPr lang="zh-CN" altLang="en-US"/>
          </a:p>
        </p:txBody>
      </p:sp>
      <p:sp>
        <p:nvSpPr>
          <p:cNvPr id="7" name="标题 1"/>
          <p:cNvSpPr>
            <a:spLocks noGrp="1"/>
          </p:cNvSpPr>
          <p:nvPr>
            <p:ph type="title"/>
          </p:nvPr>
        </p:nvSpPr>
        <p:spPr>
          <a:xfrm>
            <a:off x="457200" y="274638"/>
            <a:ext cx="8229600" cy="1143000"/>
          </a:xfrm>
          <a:ln>
            <a:solidFill>
              <a:schemeClr val="bg1"/>
            </a:solidFill>
          </a:ln>
        </p:spPr>
        <p:txBody>
          <a:bodyPr/>
          <a:lstStyle/>
          <a:p>
            <a:r>
              <a:rPr lang="en-US" altLang="zh-CN" dirty="0" smtClean="0">
                <a:solidFill>
                  <a:srgbClr val="0000CC"/>
                </a:solidFill>
              </a:rPr>
              <a:t>Packet Re-ordering Problem</a:t>
            </a:r>
            <a:endParaRPr lang="zh-CN" altLang="en-US" dirty="0">
              <a:solidFill>
                <a:srgbClr val="0000CC"/>
              </a:solidFill>
            </a:endParaRPr>
          </a:p>
        </p:txBody>
      </p:sp>
      <p:sp>
        <p:nvSpPr>
          <p:cNvPr id="27" name="内容占位符 6"/>
          <p:cNvSpPr>
            <a:spLocks noGrp="1"/>
          </p:cNvSpPr>
          <p:nvPr>
            <p:ph idx="1"/>
          </p:nvPr>
        </p:nvSpPr>
        <p:spPr>
          <a:xfrm>
            <a:off x="382588" y="1412776"/>
            <a:ext cx="8378825" cy="4525963"/>
          </a:xfrm>
        </p:spPr>
        <p:txBody>
          <a:bodyPr/>
          <a:lstStyle/>
          <a:p>
            <a:r>
              <a:rPr lang="en-US" dirty="0" smtClean="0"/>
              <a:t>Long flows may suffer from packet re-ordering problem when the color of its packets alternates from red to green</a:t>
            </a:r>
            <a:r>
              <a:rPr lang="en-US" altLang="zh-CN" dirty="0" smtClean="0"/>
              <a:t>.</a:t>
            </a:r>
            <a:endParaRPr lang="en-US" altLang="zh-CN" dirty="0"/>
          </a:p>
          <a:p>
            <a:pPr lvl="1"/>
            <a:endParaRPr lang="en-US" altLang="zh-CN" dirty="0"/>
          </a:p>
        </p:txBody>
      </p:sp>
      <p:sp>
        <p:nvSpPr>
          <p:cNvPr id="31" name="Freeform 152"/>
          <p:cNvSpPr>
            <a:spLocks/>
          </p:cNvSpPr>
          <p:nvPr/>
        </p:nvSpPr>
        <p:spPr bwMode="auto">
          <a:xfrm>
            <a:off x="3563888" y="3532025"/>
            <a:ext cx="3960440" cy="792088"/>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noFill/>
          <a:ln w="38100">
            <a:solidFill>
              <a:schemeClr val="tx1"/>
            </a:solidFill>
            <a:round/>
            <a:headEnd/>
            <a:tailEnd/>
          </a:ln>
        </p:spPr>
        <p:txBody>
          <a:bodyPr/>
          <a:lstStyle/>
          <a:p>
            <a:endParaRPr lang="en-US" dirty="0">
              <a:solidFill>
                <a:srgbClr val="333399"/>
              </a:solidFill>
            </a:endParaRPr>
          </a:p>
        </p:txBody>
      </p:sp>
      <p:sp>
        <p:nvSpPr>
          <p:cNvPr id="33" name="Freeform 152"/>
          <p:cNvSpPr>
            <a:spLocks/>
          </p:cNvSpPr>
          <p:nvPr/>
        </p:nvSpPr>
        <p:spPr bwMode="auto">
          <a:xfrm>
            <a:off x="3563888" y="4330923"/>
            <a:ext cx="3960440" cy="792092"/>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noFill/>
          <a:ln w="38100">
            <a:solidFill>
              <a:schemeClr val="tx1"/>
            </a:solidFill>
            <a:round/>
            <a:headEnd/>
            <a:tailEnd/>
          </a:ln>
        </p:spPr>
        <p:txBody>
          <a:bodyPr/>
          <a:lstStyle/>
          <a:p>
            <a:endParaRPr lang="en-US" dirty="0">
              <a:solidFill>
                <a:srgbClr val="333399"/>
              </a:solidFill>
            </a:endParaRPr>
          </a:p>
        </p:txBody>
      </p:sp>
      <p:grpSp>
        <p:nvGrpSpPr>
          <p:cNvPr id="3" name="组合 2"/>
          <p:cNvGrpSpPr/>
          <p:nvPr/>
        </p:nvGrpSpPr>
        <p:grpSpPr>
          <a:xfrm>
            <a:off x="1979712" y="3916393"/>
            <a:ext cx="864096" cy="780214"/>
            <a:chOff x="1979712" y="3916393"/>
            <a:chExt cx="864096" cy="780214"/>
          </a:xfrm>
        </p:grpSpPr>
        <p:sp>
          <p:nvSpPr>
            <p:cNvPr id="19" name="Rectangle 25"/>
            <p:cNvSpPr/>
            <p:nvPr/>
          </p:nvSpPr>
          <p:spPr>
            <a:xfrm>
              <a:off x="2411760" y="3916393"/>
              <a:ext cx="432048" cy="78021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tx1"/>
                  </a:solidFill>
                </a:rPr>
                <a:t>1</a:t>
              </a:r>
              <a:endParaRPr lang="en-US" sz="3600" b="1" dirty="0">
                <a:solidFill>
                  <a:schemeClr val="tx1"/>
                </a:solidFill>
              </a:endParaRPr>
            </a:p>
          </p:txBody>
        </p:sp>
        <p:sp>
          <p:nvSpPr>
            <p:cNvPr id="21" name="Rectangle 25"/>
            <p:cNvSpPr/>
            <p:nvPr/>
          </p:nvSpPr>
          <p:spPr>
            <a:xfrm>
              <a:off x="1979712" y="3916394"/>
              <a:ext cx="436050" cy="78021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tx1"/>
                  </a:solidFill>
                </a:rPr>
                <a:t>2</a:t>
              </a:r>
              <a:endParaRPr lang="en-US" sz="3600" b="1" dirty="0">
                <a:solidFill>
                  <a:schemeClr val="tx1"/>
                </a:solidFill>
              </a:endParaRPr>
            </a:p>
          </p:txBody>
        </p:sp>
      </p:grpSp>
      <p:grpSp>
        <p:nvGrpSpPr>
          <p:cNvPr id="9" name="组合 8"/>
          <p:cNvGrpSpPr/>
          <p:nvPr/>
        </p:nvGrpSpPr>
        <p:grpSpPr>
          <a:xfrm>
            <a:off x="1103207" y="3916393"/>
            <a:ext cx="876506" cy="780214"/>
            <a:chOff x="1103207" y="3916393"/>
            <a:chExt cx="876506" cy="780214"/>
          </a:xfrm>
        </p:grpSpPr>
        <p:sp>
          <p:nvSpPr>
            <p:cNvPr id="22" name="Rectangle 25"/>
            <p:cNvSpPr/>
            <p:nvPr/>
          </p:nvSpPr>
          <p:spPr>
            <a:xfrm>
              <a:off x="1535255" y="3916394"/>
              <a:ext cx="444458" cy="780213"/>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tx1"/>
                  </a:solidFill>
                </a:rPr>
                <a:t>3</a:t>
              </a:r>
              <a:endParaRPr lang="en-US" sz="3600" b="1" dirty="0">
                <a:solidFill>
                  <a:schemeClr val="tx1"/>
                </a:solidFill>
              </a:endParaRPr>
            </a:p>
          </p:txBody>
        </p:sp>
        <p:sp>
          <p:nvSpPr>
            <p:cNvPr id="23" name="Rectangle 25"/>
            <p:cNvSpPr/>
            <p:nvPr/>
          </p:nvSpPr>
          <p:spPr>
            <a:xfrm>
              <a:off x="1103207" y="3916393"/>
              <a:ext cx="432048" cy="780213"/>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tx1"/>
                  </a:solidFill>
                </a:rPr>
                <a:t>4</a:t>
              </a:r>
              <a:endParaRPr lang="en-US" sz="3600" b="1" dirty="0">
                <a:solidFill>
                  <a:schemeClr val="tx1"/>
                </a:solidFill>
              </a:endParaRPr>
            </a:p>
          </p:txBody>
        </p:sp>
      </p:grpSp>
      <p:grpSp>
        <p:nvGrpSpPr>
          <p:cNvPr id="10" name="组合 9"/>
          <p:cNvGrpSpPr/>
          <p:nvPr/>
        </p:nvGrpSpPr>
        <p:grpSpPr>
          <a:xfrm>
            <a:off x="251520" y="3916393"/>
            <a:ext cx="851686" cy="780213"/>
            <a:chOff x="251520" y="3916393"/>
            <a:chExt cx="851686" cy="780213"/>
          </a:xfrm>
        </p:grpSpPr>
        <p:sp>
          <p:nvSpPr>
            <p:cNvPr id="24" name="Rectangle 25"/>
            <p:cNvSpPr/>
            <p:nvPr/>
          </p:nvSpPr>
          <p:spPr>
            <a:xfrm>
              <a:off x="671158" y="3916393"/>
              <a:ext cx="432048" cy="78021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tx1"/>
                  </a:solidFill>
                </a:rPr>
                <a:t>5</a:t>
              </a:r>
              <a:endParaRPr lang="en-US" sz="3600" b="1" dirty="0">
                <a:solidFill>
                  <a:schemeClr val="tx1"/>
                </a:solidFill>
              </a:endParaRPr>
            </a:p>
          </p:txBody>
        </p:sp>
        <p:sp>
          <p:nvSpPr>
            <p:cNvPr id="25" name="Rectangle 25"/>
            <p:cNvSpPr/>
            <p:nvPr/>
          </p:nvSpPr>
          <p:spPr>
            <a:xfrm>
              <a:off x="251520" y="3916393"/>
              <a:ext cx="432048" cy="78021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tx1"/>
                  </a:solidFill>
                </a:rPr>
                <a:t>6</a:t>
              </a:r>
              <a:endParaRPr lang="en-US" sz="3600" b="1" dirty="0">
                <a:solidFill>
                  <a:schemeClr val="tx1"/>
                </a:solidFill>
              </a:endParaRPr>
            </a:p>
          </p:txBody>
        </p:sp>
      </p:grpSp>
      <p:grpSp>
        <p:nvGrpSpPr>
          <p:cNvPr id="32" name="组合 31"/>
          <p:cNvGrpSpPr/>
          <p:nvPr/>
        </p:nvGrpSpPr>
        <p:grpSpPr>
          <a:xfrm>
            <a:off x="6660232" y="3550709"/>
            <a:ext cx="864096" cy="780214"/>
            <a:chOff x="1979712" y="3916393"/>
            <a:chExt cx="864096" cy="780214"/>
          </a:xfrm>
        </p:grpSpPr>
        <p:sp>
          <p:nvSpPr>
            <p:cNvPr id="37" name="Rectangle 25"/>
            <p:cNvSpPr/>
            <p:nvPr/>
          </p:nvSpPr>
          <p:spPr>
            <a:xfrm>
              <a:off x="2411760" y="3916393"/>
              <a:ext cx="432048" cy="78021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tx1"/>
                  </a:solidFill>
                </a:rPr>
                <a:t>1</a:t>
              </a:r>
              <a:endParaRPr lang="en-US" sz="3600" b="1" dirty="0">
                <a:solidFill>
                  <a:schemeClr val="tx1"/>
                </a:solidFill>
              </a:endParaRPr>
            </a:p>
          </p:txBody>
        </p:sp>
        <p:sp>
          <p:nvSpPr>
            <p:cNvPr id="40" name="Rectangle 25"/>
            <p:cNvSpPr/>
            <p:nvPr/>
          </p:nvSpPr>
          <p:spPr>
            <a:xfrm>
              <a:off x="1979712" y="3916394"/>
              <a:ext cx="436050" cy="78021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tx1"/>
                  </a:solidFill>
                </a:rPr>
                <a:t>2</a:t>
              </a:r>
              <a:endParaRPr lang="en-US" sz="3600" b="1" dirty="0">
                <a:solidFill>
                  <a:schemeClr val="tx1"/>
                </a:solidFill>
              </a:endParaRPr>
            </a:p>
          </p:txBody>
        </p:sp>
      </p:grpSp>
      <p:grpSp>
        <p:nvGrpSpPr>
          <p:cNvPr id="41" name="组合 40"/>
          <p:cNvGrpSpPr/>
          <p:nvPr/>
        </p:nvGrpSpPr>
        <p:grpSpPr>
          <a:xfrm>
            <a:off x="6645779" y="4330922"/>
            <a:ext cx="876506" cy="780214"/>
            <a:chOff x="1103207" y="3916393"/>
            <a:chExt cx="876506" cy="780214"/>
          </a:xfrm>
        </p:grpSpPr>
        <p:sp>
          <p:nvSpPr>
            <p:cNvPr id="42" name="Rectangle 25"/>
            <p:cNvSpPr/>
            <p:nvPr/>
          </p:nvSpPr>
          <p:spPr>
            <a:xfrm>
              <a:off x="1535255" y="3916394"/>
              <a:ext cx="444458" cy="780213"/>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tx1"/>
                  </a:solidFill>
                </a:rPr>
                <a:t>3</a:t>
              </a:r>
              <a:endParaRPr lang="en-US" sz="3600" b="1" dirty="0">
                <a:solidFill>
                  <a:schemeClr val="tx1"/>
                </a:solidFill>
              </a:endParaRPr>
            </a:p>
          </p:txBody>
        </p:sp>
        <p:sp>
          <p:nvSpPr>
            <p:cNvPr id="43" name="Rectangle 25"/>
            <p:cNvSpPr/>
            <p:nvPr/>
          </p:nvSpPr>
          <p:spPr>
            <a:xfrm>
              <a:off x="1103207" y="3916393"/>
              <a:ext cx="432048" cy="780213"/>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tx1"/>
                  </a:solidFill>
                </a:rPr>
                <a:t>4</a:t>
              </a:r>
              <a:endParaRPr lang="en-US" sz="3600" b="1" dirty="0">
                <a:solidFill>
                  <a:schemeClr val="tx1"/>
                </a:solidFill>
              </a:endParaRPr>
            </a:p>
          </p:txBody>
        </p:sp>
      </p:grpSp>
      <p:sp>
        <p:nvSpPr>
          <p:cNvPr id="45" name="Rectangle 25"/>
          <p:cNvSpPr/>
          <p:nvPr/>
        </p:nvSpPr>
        <p:spPr>
          <a:xfrm>
            <a:off x="7108692" y="3526287"/>
            <a:ext cx="432048" cy="78021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solidFill>
                <a:schemeClr val="tx1"/>
              </a:solidFill>
            </a:endParaRPr>
          </a:p>
        </p:txBody>
      </p:sp>
      <p:grpSp>
        <p:nvGrpSpPr>
          <p:cNvPr id="47" name="组合 46"/>
          <p:cNvGrpSpPr/>
          <p:nvPr/>
        </p:nvGrpSpPr>
        <p:grpSpPr>
          <a:xfrm>
            <a:off x="6670439" y="3526286"/>
            <a:ext cx="851686" cy="780213"/>
            <a:chOff x="251520" y="3916393"/>
            <a:chExt cx="851686" cy="780213"/>
          </a:xfrm>
        </p:grpSpPr>
        <p:sp>
          <p:nvSpPr>
            <p:cNvPr id="49" name="Rectangle 25"/>
            <p:cNvSpPr/>
            <p:nvPr/>
          </p:nvSpPr>
          <p:spPr>
            <a:xfrm>
              <a:off x="671158" y="3916393"/>
              <a:ext cx="432048" cy="78021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tx1"/>
                  </a:solidFill>
                </a:rPr>
                <a:t>5</a:t>
              </a:r>
              <a:endParaRPr lang="en-US" sz="3600" b="1" dirty="0">
                <a:solidFill>
                  <a:schemeClr val="tx1"/>
                </a:solidFill>
              </a:endParaRPr>
            </a:p>
          </p:txBody>
        </p:sp>
        <p:sp>
          <p:nvSpPr>
            <p:cNvPr id="50" name="Rectangle 25"/>
            <p:cNvSpPr/>
            <p:nvPr/>
          </p:nvSpPr>
          <p:spPr>
            <a:xfrm>
              <a:off x="251520" y="3916393"/>
              <a:ext cx="432048" cy="78021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tx1"/>
                  </a:solidFill>
                </a:rPr>
                <a:t>6</a:t>
              </a:r>
              <a:endParaRPr lang="en-US" sz="3600" b="1" dirty="0">
                <a:solidFill>
                  <a:schemeClr val="tx1"/>
                </a:solidFill>
              </a:endParaRPr>
            </a:p>
          </p:txBody>
        </p:sp>
      </p:grpSp>
    </p:spTree>
    <p:extLst>
      <p:ext uri="{BB962C8B-B14F-4D97-AF65-F5344CB8AC3E}">
        <p14:creationId xmlns:p14="http://schemas.microsoft.com/office/powerpoint/2010/main" val="31908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5572 0.00069 C 0.11909 0.00555 0.09878 0.01989 0.10902 -0.04949 C 0.10937 -0.05227 0.11163 -0.05389 0.11284 -0.0562 C 0.45399 -0.0525 0.32152 -0.05273 0.51024 -0.05273 " pathEditMode="relative" ptsTypes="fffA">
                                      <p:cBhvr>
                                        <p:cTn id="6" dur="2000" fill="hold"/>
                                        <p:tgtEl>
                                          <p:spTgt spid="3"/>
                                        </p:tgtEl>
                                        <p:attrNameLst>
                                          <p:attrName>ppt_x</p:attrName>
                                          <p:attrName>ppt_y</p:attrName>
                                        </p:attrNameLst>
                                      </p:cBhvr>
                                    </p:animMotion>
                                  </p:childTnLst>
                                  <p:subTnLst>
                                    <p:set>
                                      <p:cBhvr override="childStyle">
                                        <p:cTn dur="1" fill="hold" display="0" masterRel="sameClick" afterEffect="1">
                                          <p:stCondLst>
                                            <p:cond evt="end" delay="0">
                                              <p:tn val="5"/>
                                            </p:cond>
                                          </p:stCondLst>
                                        </p:cTn>
                                        <p:tgtEl>
                                          <p:spTgt spid="3"/>
                                        </p:tgtEl>
                                        <p:attrNameLst>
                                          <p:attrName>style.visibility</p:attrName>
                                        </p:attrNameLst>
                                      </p:cBhvr>
                                      <p:to>
                                        <p:strVal val="hidden"/>
                                      </p:to>
                                    </p:set>
                                  </p:sub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3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0.05521 -0.00555 C 0.1099 -0.0044 0.16493 -0.0037 0.21979 -0.00093 C 0.23299 -0.00024 0.2599 0.00393 0.2599 0.00462 " pathEditMode="relative" rAng="0" ptsTypes="ffA">
                                      <p:cBhvr>
                                        <p:cTn id="13" dur="2000" fill="hold"/>
                                        <p:tgtEl>
                                          <p:spTgt spid="32"/>
                                        </p:tgtEl>
                                        <p:attrNameLst>
                                          <p:attrName>ppt_x</p:attrName>
                                          <p:attrName>ppt_y</p:attrName>
                                        </p:attrNameLst>
                                      </p:cBhvr>
                                      <p:rCtr x="10226" y="509"/>
                                    </p:animMotion>
                                  </p:childTnLst>
                                  <p:subTnLst>
                                    <p:set>
                                      <p:cBhvr override="childStyle">
                                        <p:cTn dur="1" fill="hold" display="0" masterRel="sameClick" afterEffect="1">
                                          <p:stCondLst>
                                            <p:cond evt="end" delay="0">
                                              <p:tn val="12"/>
                                            </p:cond>
                                          </p:stCondLst>
                                        </p:cTn>
                                        <p:tgtEl>
                                          <p:spTgt spid="32"/>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0.05868 0.00069 C 0.22031 0.00462 0.19635 -0.05597 0.20156 0.07354 C 0.33003 0.05527 0.46909 0.0666 0.59774 0.0666 " pathEditMode="relative" ptsTypes="ffA">
                                      <p:cBhvr>
                                        <p:cTn id="17" dur="2000" fill="hold"/>
                                        <p:tgtEl>
                                          <p:spTgt spid="9"/>
                                        </p:tgtEl>
                                        <p:attrNameLst>
                                          <p:attrName>ppt_x</p:attrName>
                                          <p:attrName>ppt_y</p:attrName>
                                        </p:attrNameLst>
                                      </p:cBhvr>
                                    </p:animMotion>
                                  </p:childTnLst>
                                  <p:subTnLst>
                                    <p:set>
                                      <p:cBhvr override="childStyle">
                                        <p:cTn dur="1" fill="hold" display="0" masterRel="sameClick" afterEffect="1">
                                          <p:stCondLst>
                                            <p:cond evt="end" delay="0">
                                              <p:tn val="16"/>
                                            </p:cond>
                                          </p:stCondLst>
                                        </p:cTn>
                                        <p:tgtEl>
                                          <p:spTgt spid="9"/>
                                        </p:tgtEl>
                                        <p:attrNameLst>
                                          <p:attrName>style.visibility</p:attrName>
                                        </p:attrNameLst>
                                      </p:cBhvr>
                                      <p:to>
                                        <p:strVal val="hidden"/>
                                      </p:to>
                                    </p:set>
                                  </p:subTnLst>
                                </p:cTn>
                              </p:par>
                            </p:childTnLst>
                          </p:cTn>
                        </p:par>
                        <p:par>
                          <p:cTn id="18" fill="hold">
                            <p:stCondLst>
                              <p:cond delay="2000"/>
                            </p:stCondLst>
                            <p:childTnLst>
                              <p:par>
                                <p:cTn id="19" presetID="1" presetClass="entr" presetSubtype="0" fill="hold" nodeType="after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63" presetClass="path" presetSubtype="0" accel="50000" decel="50000" fill="hold" grpId="1" nodeType="clickEffect">
                                  <p:stCondLst>
                                    <p:cond delay="0"/>
                                  </p:stCondLst>
                                  <p:childTnLst>
                                    <p:animMotion origin="layout" path="M 0 0 L 0.25 0 E" pathEditMode="relative" ptsTypes="">
                                      <p:cBhvr>
                                        <p:cTn id="28" dur="2000" fill="hold"/>
                                        <p:tgtEl>
                                          <p:spTgt spid="45"/>
                                        </p:tgtEl>
                                        <p:attrNameLst>
                                          <p:attrName>ppt_x</p:attrName>
                                          <p:attrName>ppt_y</p:attrName>
                                        </p:attrNameLst>
                                      </p:cBhvr>
                                    </p:animMotion>
                                  </p:childTnLst>
                                  <p:subTnLst>
                                    <p:set>
                                      <p:cBhvr override="childStyle">
                                        <p:cTn dur="1" fill="hold" display="0" masterRel="sameClick" afterEffect="1">
                                          <p:stCondLst>
                                            <p:cond evt="end" delay="0">
                                              <p:tn val="27"/>
                                            </p:cond>
                                          </p:stCondLst>
                                        </p:cTn>
                                        <p:tgtEl>
                                          <p:spTgt spid="45"/>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0.0717 -0.00463 C 0.10816 -0.0044 0.24479 0.00578 0.31198 -0.00116 C 0.31319 -0.02082 0.30208 -0.05296 0.3158 -0.0599 C 0.35173 -0.07817 0.39288 -0.06198 0.43142 -0.06175 C 0.52552 -0.06106 0.6191 -0.05319 0.71319 -0.05319 " pathEditMode="relative" rAng="0" ptsTypes="ffffA">
                                      <p:cBhvr>
                                        <p:cTn id="32" dur="2000" fill="hold"/>
                                        <p:tgtEl>
                                          <p:spTgt spid="10"/>
                                        </p:tgtEl>
                                        <p:attrNameLst>
                                          <p:attrName>ppt_x</p:attrName>
                                          <p:attrName>ppt_y</p:attrName>
                                        </p:attrNameLst>
                                      </p:cBhvr>
                                      <p:rCtr x="32066" y="-3168"/>
                                    </p:animMotion>
                                  </p:childTnLst>
                                  <p:subTnLst>
                                    <p:set>
                                      <p:cBhvr override="childStyle">
                                        <p:cTn dur="1" fill="hold" display="0" masterRel="sameClick" afterEffect="1">
                                          <p:stCondLst>
                                            <p:cond evt="end" delay="0">
                                              <p:tn val="31"/>
                                            </p:cond>
                                          </p:stCondLst>
                                        </p:cTn>
                                        <p:tgtEl>
                                          <p:spTgt spid="10"/>
                                        </p:tgtEl>
                                        <p:attrNameLst>
                                          <p:attrName>style.visibility</p:attrName>
                                        </p:attrNameLst>
                                      </p:cBhvr>
                                      <p:to>
                                        <p:strVal val="hidden"/>
                                      </p:to>
                                    </p:set>
                                  </p:subTnLst>
                                </p:cTn>
                              </p:par>
                            </p:childTnLst>
                          </p:cTn>
                        </p:par>
                        <p:par>
                          <p:cTn id="33" fill="hold">
                            <p:stCondLst>
                              <p:cond delay="2000"/>
                            </p:stCondLst>
                            <p:childTnLst>
                              <p:par>
                                <p:cTn id="34" presetID="1" presetClass="entr" presetSubtype="0" fill="hold" nodeType="afterEffect">
                                  <p:stCondLst>
                                    <p:cond delay="0"/>
                                  </p:stCondLst>
                                  <p:childTnLst>
                                    <p:set>
                                      <p:cBhvr>
                                        <p:cTn id="35" dur="1" fill="hold">
                                          <p:stCondLst>
                                            <p:cond delay="0"/>
                                          </p:stCondLst>
                                        </p:cTn>
                                        <p:tgtEl>
                                          <p:spTgt spid="4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63" presetClass="path" presetSubtype="0" accel="50000" decel="50000" fill="hold" nodeType="clickEffect">
                                  <p:stCondLst>
                                    <p:cond delay="0"/>
                                  </p:stCondLst>
                                  <p:childTnLst>
                                    <p:animMotion origin="layout" path="M 0 0 L 0.25 0 E" pathEditMode="relative" ptsTypes="">
                                      <p:cBhvr>
                                        <p:cTn id="39" dur="2000" fill="hold"/>
                                        <p:tgtEl>
                                          <p:spTgt spid="47"/>
                                        </p:tgtEl>
                                        <p:attrNameLst>
                                          <p:attrName>ppt_x</p:attrName>
                                          <p:attrName>ppt_y</p:attrName>
                                        </p:attrNameLst>
                                      </p:cBhvr>
                                    </p:animMotion>
                                  </p:childTnLst>
                                  <p:subTnLst>
                                    <p:set>
                                      <p:cBhvr override="childStyle">
                                        <p:cTn dur="1" fill="hold" display="0" masterRel="sameClick" afterEffect="1">
                                          <p:stCondLst>
                                            <p:cond evt="end" delay="0">
                                              <p:tn val="38"/>
                                            </p:cond>
                                          </p:stCondLst>
                                        </p:cTn>
                                        <p:tgtEl>
                                          <p:spTgt spid="47"/>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63" presetClass="path" presetSubtype="0" accel="50000" decel="50000" fill="hold" nodeType="clickEffect">
                                  <p:stCondLst>
                                    <p:cond delay="0"/>
                                  </p:stCondLst>
                                  <p:childTnLst>
                                    <p:animMotion origin="layout" path="M 0 0 L 0.25 0 E" pathEditMode="relative" ptsTypes="">
                                      <p:cBhvr>
                                        <p:cTn id="43" dur="2000" fill="hold"/>
                                        <p:tgtEl>
                                          <p:spTgt spid="41"/>
                                        </p:tgtEl>
                                        <p:attrNameLst>
                                          <p:attrName>ppt_x</p:attrName>
                                          <p:attrName>ppt_y</p:attrName>
                                        </p:attrNameLst>
                                      </p:cBhvr>
                                    </p:animMotion>
                                  </p:childTnLst>
                                  <p:subTnLst>
                                    <p:set>
                                      <p:cBhvr override="childStyle">
                                        <p:cTn dur="1" fill="hold" display="0" masterRel="sameClick" afterEffect="1">
                                          <p:stCondLst>
                                            <p:cond evt="end" delay="0">
                                              <p:tn val="42"/>
                                            </p:cond>
                                          </p:stCondLst>
                                        </p:cTn>
                                        <p:tgtEl>
                                          <p:spTgt spid="4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t>42</a:t>
            </a:fld>
            <a:endParaRPr lang="zh-CN" altLang="en-US"/>
          </a:p>
        </p:txBody>
      </p:sp>
      <p:sp>
        <p:nvSpPr>
          <p:cNvPr id="7" name="标题 1"/>
          <p:cNvSpPr>
            <a:spLocks noGrp="1"/>
          </p:cNvSpPr>
          <p:nvPr>
            <p:ph type="title"/>
          </p:nvPr>
        </p:nvSpPr>
        <p:spPr>
          <a:xfrm>
            <a:off x="457200" y="274638"/>
            <a:ext cx="8229600" cy="1143000"/>
          </a:xfrm>
          <a:ln>
            <a:solidFill>
              <a:schemeClr val="bg1"/>
            </a:solidFill>
          </a:ln>
        </p:spPr>
        <p:txBody>
          <a:bodyPr/>
          <a:lstStyle/>
          <a:p>
            <a:r>
              <a:rPr lang="en-US" altLang="zh-CN" dirty="0" smtClean="0">
                <a:solidFill>
                  <a:srgbClr val="0000CC"/>
                </a:solidFill>
              </a:rPr>
              <a:t>Rate Control Algorithm</a:t>
            </a:r>
            <a:endParaRPr lang="zh-CN" altLang="en-US" dirty="0">
              <a:solidFill>
                <a:srgbClr val="0000CC"/>
              </a:solidFill>
            </a:endParaRPr>
          </a:p>
        </p:txBody>
      </p:sp>
      <p:sp>
        <p:nvSpPr>
          <p:cNvPr id="27" name="内容占位符 6"/>
          <p:cNvSpPr>
            <a:spLocks noGrp="1"/>
          </p:cNvSpPr>
          <p:nvPr>
            <p:ph idx="1"/>
          </p:nvPr>
        </p:nvSpPr>
        <p:spPr>
          <a:xfrm>
            <a:off x="382588" y="1412776"/>
            <a:ext cx="8378825" cy="4525963"/>
          </a:xfrm>
        </p:spPr>
        <p:txBody>
          <a:bodyPr/>
          <a:lstStyle/>
          <a:p>
            <a:r>
              <a:rPr lang="en-US" altLang="zh-CN" dirty="0" smtClean="0">
                <a:solidFill>
                  <a:srgbClr val="0000CC"/>
                </a:solidFill>
              </a:rPr>
              <a:t>Too aggressive </a:t>
            </a:r>
            <a:r>
              <a:rPr lang="en-US" altLang="zh-CN" dirty="0" smtClean="0"/>
              <a:t>rate control will lead to a lot of </a:t>
            </a:r>
            <a:r>
              <a:rPr lang="en-US" altLang="zh-CN" dirty="0" smtClean="0">
                <a:solidFill>
                  <a:srgbClr val="0000CC"/>
                </a:solidFill>
              </a:rPr>
              <a:t>packet drops</a:t>
            </a:r>
            <a:r>
              <a:rPr lang="en-US" altLang="zh-CN" dirty="0" smtClean="0"/>
              <a:t> and hence hurt the performance of TCP flows.</a:t>
            </a:r>
            <a:endParaRPr lang="en-US" altLang="zh-CN" dirty="0"/>
          </a:p>
          <a:p>
            <a:pPr lvl="1"/>
            <a:endParaRPr lang="en-US" altLang="zh-CN" dirty="0"/>
          </a:p>
        </p:txBody>
      </p:sp>
      <p:pic>
        <p:nvPicPr>
          <p:cNvPr id="30" name="Picture 2" descr="Image result for pow s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8361" y="4084121"/>
            <a:ext cx="1047495" cy="880751"/>
          </a:xfrm>
          <a:prstGeom prst="rect">
            <a:avLst/>
          </a:prstGeom>
          <a:noFill/>
          <a:extLst>
            <a:ext uri="{909E8E84-426E-40DD-AFC4-6F175D3DCCD1}">
              <a14:hiddenFill xmlns:a14="http://schemas.microsoft.com/office/drawing/2010/main">
                <a:solidFill>
                  <a:srgbClr val="FFFFFF"/>
                </a:solidFill>
              </a14:hiddenFill>
            </a:ext>
          </a:extLst>
        </p:spPr>
      </p:pic>
      <p:sp>
        <p:nvSpPr>
          <p:cNvPr id="31" name="Freeform 152"/>
          <p:cNvSpPr>
            <a:spLocks/>
          </p:cNvSpPr>
          <p:nvPr/>
        </p:nvSpPr>
        <p:spPr bwMode="auto">
          <a:xfrm>
            <a:off x="3203848" y="3532025"/>
            <a:ext cx="3960440" cy="792088"/>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noFill/>
          <a:ln w="38100">
            <a:solidFill>
              <a:schemeClr val="tx1"/>
            </a:solidFill>
            <a:round/>
            <a:headEnd/>
            <a:tailEnd/>
          </a:ln>
        </p:spPr>
        <p:txBody>
          <a:bodyPr/>
          <a:lstStyle/>
          <a:p>
            <a:endParaRPr lang="en-US" dirty="0">
              <a:solidFill>
                <a:srgbClr val="333399"/>
              </a:solidFill>
            </a:endParaRPr>
          </a:p>
        </p:txBody>
      </p:sp>
      <p:grpSp>
        <p:nvGrpSpPr>
          <p:cNvPr id="32" name="Group 151"/>
          <p:cNvGrpSpPr>
            <a:grpSpLocks/>
          </p:cNvGrpSpPr>
          <p:nvPr/>
        </p:nvGrpSpPr>
        <p:grpSpPr bwMode="auto">
          <a:xfrm>
            <a:off x="3203848" y="4330923"/>
            <a:ext cx="3960440" cy="792092"/>
            <a:chOff x="4032" y="480"/>
            <a:chExt cx="768" cy="576"/>
          </a:xfrm>
          <a:gradFill>
            <a:gsLst>
              <a:gs pos="0">
                <a:schemeClr val="bg1"/>
              </a:gs>
              <a:gs pos="100000">
                <a:schemeClr val="hlink"/>
              </a:gs>
            </a:gsLst>
            <a:lin ang="0" scaled="1"/>
          </a:gradFill>
        </p:grpSpPr>
        <p:sp>
          <p:nvSpPr>
            <p:cNvPr id="33"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endParaRPr lang="en-US" dirty="0">
                <a:solidFill>
                  <a:srgbClr val="333399"/>
                </a:solidFill>
              </a:endParaRPr>
            </a:p>
          </p:txBody>
        </p:sp>
        <p:sp>
          <p:nvSpPr>
            <p:cNvPr id="34"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endParaRPr lang="en-US" dirty="0"/>
            </a:p>
          </p:txBody>
        </p:sp>
      </p:grpSp>
      <p:sp>
        <p:nvSpPr>
          <p:cNvPr id="35" name="Rectangle 25"/>
          <p:cNvSpPr/>
          <p:nvPr/>
        </p:nvSpPr>
        <p:spPr>
          <a:xfrm>
            <a:off x="6712491" y="3538835"/>
            <a:ext cx="432048" cy="76450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6" name="Rectangle 25"/>
          <p:cNvSpPr/>
          <p:nvPr/>
        </p:nvSpPr>
        <p:spPr>
          <a:xfrm>
            <a:off x="6712491" y="4342324"/>
            <a:ext cx="432048" cy="780213"/>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7" name="Rectangle 25"/>
          <p:cNvSpPr/>
          <p:nvPr/>
        </p:nvSpPr>
        <p:spPr>
          <a:xfrm>
            <a:off x="3275856" y="4342325"/>
            <a:ext cx="412299" cy="780687"/>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8" name="Rectangle 25"/>
          <p:cNvSpPr/>
          <p:nvPr/>
        </p:nvSpPr>
        <p:spPr>
          <a:xfrm>
            <a:off x="6280443" y="4342325"/>
            <a:ext cx="436050" cy="780213"/>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9" name="Rectangle 25"/>
          <p:cNvSpPr/>
          <p:nvPr/>
        </p:nvSpPr>
        <p:spPr>
          <a:xfrm>
            <a:off x="5835986" y="4342325"/>
            <a:ext cx="444458" cy="780213"/>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40" name="Rectangle 25"/>
          <p:cNvSpPr/>
          <p:nvPr/>
        </p:nvSpPr>
        <p:spPr>
          <a:xfrm>
            <a:off x="5403938" y="4342324"/>
            <a:ext cx="432048" cy="780213"/>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41" name="Rectangle 25"/>
          <p:cNvSpPr/>
          <p:nvPr/>
        </p:nvSpPr>
        <p:spPr>
          <a:xfrm>
            <a:off x="4971889" y="4342324"/>
            <a:ext cx="432048" cy="780213"/>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42" name="Rectangle 25"/>
          <p:cNvSpPr/>
          <p:nvPr/>
        </p:nvSpPr>
        <p:spPr>
          <a:xfrm>
            <a:off x="4552251" y="4342324"/>
            <a:ext cx="432048" cy="780213"/>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43" name="Rectangle 25"/>
          <p:cNvSpPr/>
          <p:nvPr/>
        </p:nvSpPr>
        <p:spPr>
          <a:xfrm>
            <a:off x="4120203" y="4342325"/>
            <a:ext cx="432048" cy="780212"/>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44" name="Rectangle 25"/>
          <p:cNvSpPr/>
          <p:nvPr/>
        </p:nvSpPr>
        <p:spPr>
          <a:xfrm>
            <a:off x="3688155" y="4342324"/>
            <a:ext cx="432048" cy="780213"/>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45" name="Rectangle 25"/>
          <p:cNvSpPr/>
          <p:nvPr/>
        </p:nvSpPr>
        <p:spPr>
          <a:xfrm>
            <a:off x="1763688" y="4376505"/>
            <a:ext cx="412299" cy="780687"/>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46" name="Rectangle 25"/>
          <p:cNvSpPr/>
          <p:nvPr/>
        </p:nvSpPr>
        <p:spPr>
          <a:xfrm>
            <a:off x="1187624" y="4376505"/>
            <a:ext cx="412299" cy="780687"/>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47" name="Rectangle 25"/>
          <p:cNvSpPr/>
          <p:nvPr/>
        </p:nvSpPr>
        <p:spPr>
          <a:xfrm>
            <a:off x="615156" y="4376505"/>
            <a:ext cx="412299" cy="780687"/>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Tree>
    <p:extLst>
      <p:ext uri="{BB962C8B-B14F-4D97-AF65-F5344CB8AC3E}">
        <p14:creationId xmlns:p14="http://schemas.microsoft.com/office/powerpoint/2010/main" val="7636321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t>43</a:t>
            </a:fld>
            <a:endParaRPr lang="zh-CN" altLang="en-US"/>
          </a:p>
        </p:txBody>
      </p:sp>
      <p:sp>
        <p:nvSpPr>
          <p:cNvPr id="7" name="标题 1"/>
          <p:cNvSpPr>
            <a:spLocks noGrp="1"/>
          </p:cNvSpPr>
          <p:nvPr>
            <p:ph type="title"/>
          </p:nvPr>
        </p:nvSpPr>
        <p:spPr>
          <a:xfrm>
            <a:off x="457200" y="274638"/>
            <a:ext cx="8229600" cy="1143000"/>
          </a:xfrm>
          <a:ln>
            <a:solidFill>
              <a:schemeClr val="bg1"/>
            </a:solidFill>
          </a:ln>
        </p:spPr>
        <p:txBody>
          <a:bodyPr/>
          <a:lstStyle/>
          <a:p>
            <a:r>
              <a:rPr lang="en-US" altLang="zh-CN" dirty="0" smtClean="0">
                <a:solidFill>
                  <a:srgbClr val="0000CC"/>
                </a:solidFill>
              </a:rPr>
              <a:t>Rate Control Algorithm</a:t>
            </a:r>
            <a:endParaRPr lang="zh-CN" altLang="en-US" dirty="0">
              <a:solidFill>
                <a:srgbClr val="0000CC"/>
              </a:solidFill>
            </a:endParaRPr>
          </a:p>
        </p:txBody>
      </p:sp>
      <p:sp>
        <p:nvSpPr>
          <p:cNvPr id="11" name="Freeform 152"/>
          <p:cNvSpPr>
            <a:spLocks/>
          </p:cNvSpPr>
          <p:nvPr/>
        </p:nvSpPr>
        <p:spPr bwMode="auto">
          <a:xfrm>
            <a:off x="2114129" y="3504440"/>
            <a:ext cx="3105943" cy="792088"/>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noFill/>
          <a:ln w="38100">
            <a:solidFill>
              <a:schemeClr val="tx1"/>
            </a:solidFill>
            <a:round/>
            <a:headEnd/>
            <a:tailEnd/>
          </a:ln>
        </p:spPr>
        <p:txBody>
          <a:bodyPr/>
          <a:lstStyle/>
          <a:p>
            <a:endParaRPr lang="en-US" dirty="0">
              <a:solidFill>
                <a:srgbClr val="333399"/>
              </a:solidFill>
            </a:endParaRPr>
          </a:p>
        </p:txBody>
      </p:sp>
      <p:sp>
        <p:nvSpPr>
          <p:cNvPr id="14" name="Freeform 152"/>
          <p:cNvSpPr>
            <a:spLocks/>
          </p:cNvSpPr>
          <p:nvPr/>
        </p:nvSpPr>
        <p:spPr bwMode="auto">
          <a:xfrm>
            <a:off x="2114129" y="4303338"/>
            <a:ext cx="3105943" cy="792092"/>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noFill/>
          <a:ln w="38100">
            <a:solidFill>
              <a:schemeClr val="tx1"/>
            </a:solidFill>
            <a:round/>
            <a:headEnd/>
            <a:tailEnd/>
          </a:ln>
        </p:spPr>
        <p:txBody>
          <a:bodyPr/>
          <a:lstStyle/>
          <a:p>
            <a:endParaRPr lang="en-US" dirty="0">
              <a:solidFill>
                <a:srgbClr val="333399"/>
              </a:solidFill>
            </a:endParaRPr>
          </a:p>
        </p:txBody>
      </p:sp>
      <p:sp>
        <p:nvSpPr>
          <p:cNvPr id="27" name="内容占位符 6"/>
          <p:cNvSpPr>
            <a:spLocks noGrp="1"/>
          </p:cNvSpPr>
          <p:nvPr>
            <p:ph idx="1"/>
          </p:nvPr>
        </p:nvSpPr>
        <p:spPr>
          <a:xfrm>
            <a:off x="382588" y="1412776"/>
            <a:ext cx="8378825" cy="4689812"/>
          </a:xfrm>
        </p:spPr>
        <p:txBody>
          <a:bodyPr/>
          <a:lstStyle/>
          <a:p>
            <a:r>
              <a:rPr lang="en-US" altLang="zh-CN" dirty="0" smtClean="0">
                <a:solidFill>
                  <a:srgbClr val="0000CC"/>
                </a:solidFill>
              </a:rPr>
              <a:t>Too conservative</a:t>
            </a:r>
            <a:r>
              <a:rPr lang="en-US" altLang="zh-CN" dirty="0" smtClean="0"/>
              <a:t> rate control will lead to </a:t>
            </a:r>
            <a:r>
              <a:rPr lang="en-US" altLang="zh-CN" dirty="0" smtClean="0">
                <a:solidFill>
                  <a:srgbClr val="0000CC"/>
                </a:solidFill>
              </a:rPr>
              <a:t>poor work-conservation</a:t>
            </a:r>
            <a:r>
              <a:rPr lang="en-US" altLang="zh-CN" dirty="0" smtClean="0"/>
              <a:t> and wastes a lot of spare bandwidth in the network.</a:t>
            </a:r>
            <a:endParaRPr lang="en-US" altLang="zh-CN" dirty="0"/>
          </a:p>
          <a:p>
            <a:pPr lvl="1"/>
            <a:endParaRPr lang="en-US" altLang="zh-CN" dirty="0"/>
          </a:p>
        </p:txBody>
      </p:sp>
      <p:sp>
        <p:nvSpPr>
          <p:cNvPr id="26" name="Rectangle 29"/>
          <p:cNvSpPr/>
          <p:nvPr/>
        </p:nvSpPr>
        <p:spPr>
          <a:xfrm>
            <a:off x="6390042" y="4612557"/>
            <a:ext cx="2201760" cy="567249"/>
          </a:xfrm>
          <a:prstGeom prst="rect">
            <a:avLst/>
          </a:prstGeom>
          <a:solidFill>
            <a:srgbClr val="00B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30"/>
          <p:cNvSpPr/>
          <p:nvPr/>
        </p:nvSpPr>
        <p:spPr>
          <a:xfrm>
            <a:off x="6387660" y="3829946"/>
            <a:ext cx="2204142" cy="794616"/>
          </a:xfrm>
          <a:custGeom>
            <a:avLst/>
            <a:gdLst>
              <a:gd name="connsiteX0" fmla="*/ 0 w 2246576"/>
              <a:gd name="connsiteY0" fmla="*/ 786059 h 804696"/>
              <a:gd name="connsiteX1" fmla="*/ 169334 w 2246576"/>
              <a:gd name="connsiteY1" fmla="*/ 752193 h 804696"/>
              <a:gd name="connsiteX2" fmla="*/ 270934 w 2246576"/>
              <a:gd name="connsiteY2" fmla="*/ 718326 h 804696"/>
              <a:gd name="connsiteX3" fmla="*/ 293511 w 2246576"/>
              <a:gd name="connsiteY3" fmla="*/ 673170 h 804696"/>
              <a:gd name="connsiteX4" fmla="*/ 338667 w 2246576"/>
              <a:gd name="connsiteY4" fmla="*/ 661881 h 804696"/>
              <a:gd name="connsiteX5" fmla="*/ 428978 w 2246576"/>
              <a:gd name="connsiteY5" fmla="*/ 628015 h 804696"/>
              <a:gd name="connsiteX6" fmla="*/ 541867 w 2246576"/>
              <a:gd name="connsiteY6" fmla="*/ 548993 h 804696"/>
              <a:gd name="connsiteX7" fmla="*/ 575734 w 2246576"/>
              <a:gd name="connsiteY7" fmla="*/ 526415 h 804696"/>
              <a:gd name="connsiteX8" fmla="*/ 598311 w 2246576"/>
              <a:gd name="connsiteY8" fmla="*/ 436104 h 804696"/>
              <a:gd name="connsiteX9" fmla="*/ 620889 w 2246576"/>
              <a:gd name="connsiteY9" fmla="*/ 300637 h 804696"/>
              <a:gd name="connsiteX10" fmla="*/ 711200 w 2246576"/>
              <a:gd name="connsiteY10" fmla="*/ 187748 h 804696"/>
              <a:gd name="connsiteX11" fmla="*/ 778934 w 2246576"/>
              <a:gd name="connsiteY11" fmla="*/ 142593 h 804696"/>
              <a:gd name="connsiteX12" fmla="*/ 880534 w 2246576"/>
              <a:gd name="connsiteY12" fmla="*/ 63570 h 804696"/>
              <a:gd name="connsiteX13" fmla="*/ 914400 w 2246576"/>
              <a:gd name="connsiteY13" fmla="*/ 52281 h 804696"/>
              <a:gd name="connsiteX14" fmla="*/ 982134 w 2246576"/>
              <a:gd name="connsiteY14" fmla="*/ 18415 h 804696"/>
              <a:gd name="connsiteX15" fmla="*/ 1253067 w 2246576"/>
              <a:gd name="connsiteY15" fmla="*/ 74859 h 804696"/>
              <a:gd name="connsiteX16" fmla="*/ 1241778 w 2246576"/>
              <a:gd name="connsiteY16" fmla="*/ 199037 h 804696"/>
              <a:gd name="connsiteX17" fmla="*/ 1230489 w 2246576"/>
              <a:gd name="connsiteY17" fmla="*/ 232904 h 804696"/>
              <a:gd name="connsiteX18" fmla="*/ 1241778 w 2246576"/>
              <a:gd name="connsiteY18" fmla="*/ 345793 h 804696"/>
              <a:gd name="connsiteX19" fmla="*/ 1286934 w 2246576"/>
              <a:gd name="connsiteY19" fmla="*/ 368370 h 804696"/>
              <a:gd name="connsiteX20" fmla="*/ 1320800 w 2246576"/>
              <a:gd name="connsiteY20" fmla="*/ 390948 h 804696"/>
              <a:gd name="connsiteX21" fmla="*/ 1377245 w 2246576"/>
              <a:gd name="connsiteY21" fmla="*/ 458681 h 804696"/>
              <a:gd name="connsiteX22" fmla="*/ 1490134 w 2246576"/>
              <a:gd name="connsiteY22" fmla="*/ 560281 h 804696"/>
              <a:gd name="connsiteX23" fmla="*/ 1501422 w 2246576"/>
              <a:gd name="connsiteY23" fmla="*/ 639304 h 804696"/>
              <a:gd name="connsiteX24" fmla="*/ 1512711 w 2246576"/>
              <a:gd name="connsiteY24" fmla="*/ 707037 h 804696"/>
              <a:gd name="connsiteX25" fmla="*/ 1704622 w 2246576"/>
              <a:gd name="connsiteY25" fmla="*/ 786059 h 804696"/>
              <a:gd name="connsiteX26" fmla="*/ 1941689 w 2246576"/>
              <a:gd name="connsiteY26" fmla="*/ 774770 h 804696"/>
              <a:gd name="connsiteX27" fmla="*/ 1952978 w 2246576"/>
              <a:gd name="connsiteY27" fmla="*/ 469970 h 804696"/>
              <a:gd name="connsiteX28" fmla="*/ 1986845 w 2246576"/>
              <a:gd name="connsiteY28" fmla="*/ 447393 h 804696"/>
              <a:gd name="connsiteX29" fmla="*/ 2065867 w 2246576"/>
              <a:gd name="connsiteY29" fmla="*/ 402237 h 804696"/>
              <a:gd name="connsiteX30" fmla="*/ 2088445 w 2246576"/>
              <a:gd name="connsiteY30" fmla="*/ 368370 h 804696"/>
              <a:gd name="connsiteX31" fmla="*/ 2122311 w 2246576"/>
              <a:gd name="connsiteY31" fmla="*/ 300637 h 804696"/>
              <a:gd name="connsiteX32" fmla="*/ 2156178 w 2246576"/>
              <a:gd name="connsiteY32" fmla="*/ 278059 h 804696"/>
              <a:gd name="connsiteX33" fmla="*/ 2178756 w 2246576"/>
              <a:gd name="connsiteY33" fmla="*/ 232904 h 804696"/>
              <a:gd name="connsiteX34" fmla="*/ 2201334 w 2246576"/>
              <a:gd name="connsiteY34" fmla="*/ 165170 h 804696"/>
              <a:gd name="connsiteX35" fmla="*/ 2246489 w 2246576"/>
              <a:gd name="connsiteY35" fmla="*/ 74859 h 804696"/>
              <a:gd name="connsiteX0" fmla="*/ 0 w 2246576"/>
              <a:gd name="connsiteY0" fmla="*/ 786059 h 788246"/>
              <a:gd name="connsiteX1" fmla="*/ 169334 w 2246576"/>
              <a:gd name="connsiteY1" fmla="*/ 752193 h 788246"/>
              <a:gd name="connsiteX2" fmla="*/ 270934 w 2246576"/>
              <a:gd name="connsiteY2" fmla="*/ 718326 h 788246"/>
              <a:gd name="connsiteX3" fmla="*/ 293511 w 2246576"/>
              <a:gd name="connsiteY3" fmla="*/ 673170 h 788246"/>
              <a:gd name="connsiteX4" fmla="*/ 338667 w 2246576"/>
              <a:gd name="connsiteY4" fmla="*/ 661881 h 788246"/>
              <a:gd name="connsiteX5" fmla="*/ 428978 w 2246576"/>
              <a:gd name="connsiteY5" fmla="*/ 628015 h 788246"/>
              <a:gd name="connsiteX6" fmla="*/ 541867 w 2246576"/>
              <a:gd name="connsiteY6" fmla="*/ 548993 h 788246"/>
              <a:gd name="connsiteX7" fmla="*/ 575734 w 2246576"/>
              <a:gd name="connsiteY7" fmla="*/ 526415 h 788246"/>
              <a:gd name="connsiteX8" fmla="*/ 598311 w 2246576"/>
              <a:gd name="connsiteY8" fmla="*/ 436104 h 788246"/>
              <a:gd name="connsiteX9" fmla="*/ 620889 w 2246576"/>
              <a:gd name="connsiteY9" fmla="*/ 300637 h 788246"/>
              <a:gd name="connsiteX10" fmla="*/ 711200 w 2246576"/>
              <a:gd name="connsiteY10" fmla="*/ 187748 h 788246"/>
              <a:gd name="connsiteX11" fmla="*/ 778934 w 2246576"/>
              <a:gd name="connsiteY11" fmla="*/ 142593 h 788246"/>
              <a:gd name="connsiteX12" fmla="*/ 880534 w 2246576"/>
              <a:gd name="connsiteY12" fmla="*/ 63570 h 788246"/>
              <a:gd name="connsiteX13" fmla="*/ 914400 w 2246576"/>
              <a:gd name="connsiteY13" fmla="*/ 52281 h 788246"/>
              <a:gd name="connsiteX14" fmla="*/ 982134 w 2246576"/>
              <a:gd name="connsiteY14" fmla="*/ 18415 h 788246"/>
              <a:gd name="connsiteX15" fmla="*/ 1253067 w 2246576"/>
              <a:gd name="connsiteY15" fmla="*/ 74859 h 788246"/>
              <a:gd name="connsiteX16" fmla="*/ 1241778 w 2246576"/>
              <a:gd name="connsiteY16" fmla="*/ 199037 h 788246"/>
              <a:gd name="connsiteX17" fmla="*/ 1230489 w 2246576"/>
              <a:gd name="connsiteY17" fmla="*/ 232904 h 788246"/>
              <a:gd name="connsiteX18" fmla="*/ 1241778 w 2246576"/>
              <a:gd name="connsiteY18" fmla="*/ 345793 h 788246"/>
              <a:gd name="connsiteX19" fmla="*/ 1286934 w 2246576"/>
              <a:gd name="connsiteY19" fmla="*/ 368370 h 788246"/>
              <a:gd name="connsiteX20" fmla="*/ 1320800 w 2246576"/>
              <a:gd name="connsiteY20" fmla="*/ 390948 h 788246"/>
              <a:gd name="connsiteX21" fmla="*/ 1377245 w 2246576"/>
              <a:gd name="connsiteY21" fmla="*/ 458681 h 788246"/>
              <a:gd name="connsiteX22" fmla="*/ 1490134 w 2246576"/>
              <a:gd name="connsiteY22" fmla="*/ 560281 h 788246"/>
              <a:gd name="connsiteX23" fmla="*/ 1501422 w 2246576"/>
              <a:gd name="connsiteY23" fmla="*/ 639304 h 788246"/>
              <a:gd name="connsiteX24" fmla="*/ 1512711 w 2246576"/>
              <a:gd name="connsiteY24" fmla="*/ 707037 h 788246"/>
              <a:gd name="connsiteX25" fmla="*/ 1704622 w 2246576"/>
              <a:gd name="connsiteY25" fmla="*/ 786059 h 788246"/>
              <a:gd name="connsiteX26" fmla="*/ 1941689 w 2246576"/>
              <a:gd name="connsiteY26" fmla="*/ 774770 h 788246"/>
              <a:gd name="connsiteX27" fmla="*/ 1952978 w 2246576"/>
              <a:gd name="connsiteY27" fmla="*/ 469970 h 788246"/>
              <a:gd name="connsiteX28" fmla="*/ 1986845 w 2246576"/>
              <a:gd name="connsiteY28" fmla="*/ 447393 h 788246"/>
              <a:gd name="connsiteX29" fmla="*/ 2065867 w 2246576"/>
              <a:gd name="connsiteY29" fmla="*/ 402237 h 788246"/>
              <a:gd name="connsiteX30" fmla="*/ 2088445 w 2246576"/>
              <a:gd name="connsiteY30" fmla="*/ 368370 h 788246"/>
              <a:gd name="connsiteX31" fmla="*/ 2122311 w 2246576"/>
              <a:gd name="connsiteY31" fmla="*/ 300637 h 788246"/>
              <a:gd name="connsiteX32" fmla="*/ 2156178 w 2246576"/>
              <a:gd name="connsiteY32" fmla="*/ 278059 h 788246"/>
              <a:gd name="connsiteX33" fmla="*/ 2178756 w 2246576"/>
              <a:gd name="connsiteY33" fmla="*/ 232904 h 788246"/>
              <a:gd name="connsiteX34" fmla="*/ 2201334 w 2246576"/>
              <a:gd name="connsiteY34" fmla="*/ 165170 h 788246"/>
              <a:gd name="connsiteX35" fmla="*/ 2246489 w 2246576"/>
              <a:gd name="connsiteY35" fmla="*/ 74859 h 788246"/>
              <a:gd name="connsiteX0" fmla="*/ 0 w 2246576"/>
              <a:gd name="connsiteY0" fmla="*/ 786059 h 788246"/>
              <a:gd name="connsiteX1" fmla="*/ 169334 w 2246576"/>
              <a:gd name="connsiteY1" fmla="*/ 752193 h 788246"/>
              <a:gd name="connsiteX2" fmla="*/ 270934 w 2246576"/>
              <a:gd name="connsiteY2" fmla="*/ 718326 h 788246"/>
              <a:gd name="connsiteX3" fmla="*/ 293511 w 2246576"/>
              <a:gd name="connsiteY3" fmla="*/ 673170 h 788246"/>
              <a:gd name="connsiteX4" fmla="*/ 338667 w 2246576"/>
              <a:gd name="connsiteY4" fmla="*/ 661881 h 788246"/>
              <a:gd name="connsiteX5" fmla="*/ 428978 w 2246576"/>
              <a:gd name="connsiteY5" fmla="*/ 628015 h 788246"/>
              <a:gd name="connsiteX6" fmla="*/ 541867 w 2246576"/>
              <a:gd name="connsiteY6" fmla="*/ 548993 h 788246"/>
              <a:gd name="connsiteX7" fmla="*/ 575734 w 2246576"/>
              <a:gd name="connsiteY7" fmla="*/ 526415 h 788246"/>
              <a:gd name="connsiteX8" fmla="*/ 598311 w 2246576"/>
              <a:gd name="connsiteY8" fmla="*/ 436104 h 788246"/>
              <a:gd name="connsiteX9" fmla="*/ 620889 w 2246576"/>
              <a:gd name="connsiteY9" fmla="*/ 300637 h 788246"/>
              <a:gd name="connsiteX10" fmla="*/ 711200 w 2246576"/>
              <a:gd name="connsiteY10" fmla="*/ 187748 h 788246"/>
              <a:gd name="connsiteX11" fmla="*/ 778934 w 2246576"/>
              <a:gd name="connsiteY11" fmla="*/ 142593 h 788246"/>
              <a:gd name="connsiteX12" fmla="*/ 880534 w 2246576"/>
              <a:gd name="connsiteY12" fmla="*/ 63570 h 788246"/>
              <a:gd name="connsiteX13" fmla="*/ 914400 w 2246576"/>
              <a:gd name="connsiteY13" fmla="*/ 52281 h 788246"/>
              <a:gd name="connsiteX14" fmla="*/ 982134 w 2246576"/>
              <a:gd name="connsiteY14" fmla="*/ 18415 h 788246"/>
              <a:gd name="connsiteX15" fmla="*/ 1253067 w 2246576"/>
              <a:gd name="connsiteY15" fmla="*/ 74859 h 788246"/>
              <a:gd name="connsiteX16" fmla="*/ 1241778 w 2246576"/>
              <a:gd name="connsiteY16" fmla="*/ 199037 h 788246"/>
              <a:gd name="connsiteX17" fmla="*/ 1230489 w 2246576"/>
              <a:gd name="connsiteY17" fmla="*/ 232904 h 788246"/>
              <a:gd name="connsiteX18" fmla="*/ 1241778 w 2246576"/>
              <a:gd name="connsiteY18" fmla="*/ 345793 h 788246"/>
              <a:gd name="connsiteX19" fmla="*/ 1286934 w 2246576"/>
              <a:gd name="connsiteY19" fmla="*/ 368370 h 788246"/>
              <a:gd name="connsiteX20" fmla="*/ 1320800 w 2246576"/>
              <a:gd name="connsiteY20" fmla="*/ 390948 h 788246"/>
              <a:gd name="connsiteX21" fmla="*/ 1377245 w 2246576"/>
              <a:gd name="connsiteY21" fmla="*/ 458681 h 788246"/>
              <a:gd name="connsiteX22" fmla="*/ 1490134 w 2246576"/>
              <a:gd name="connsiteY22" fmla="*/ 560281 h 788246"/>
              <a:gd name="connsiteX23" fmla="*/ 1501422 w 2246576"/>
              <a:gd name="connsiteY23" fmla="*/ 639304 h 788246"/>
              <a:gd name="connsiteX24" fmla="*/ 1512711 w 2246576"/>
              <a:gd name="connsiteY24" fmla="*/ 707037 h 788246"/>
              <a:gd name="connsiteX25" fmla="*/ 1704622 w 2246576"/>
              <a:gd name="connsiteY25" fmla="*/ 786059 h 788246"/>
              <a:gd name="connsiteX26" fmla="*/ 1889301 w 2246576"/>
              <a:gd name="connsiteY26" fmla="*/ 774770 h 788246"/>
              <a:gd name="connsiteX27" fmla="*/ 1952978 w 2246576"/>
              <a:gd name="connsiteY27" fmla="*/ 469970 h 788246"/>
              <a:gd name="connsiteX28" fmla="*/ 1986845 w 2246576"/>
              <a:gd name="connsiteY28" fmla="*/ 447393 h 788246"/>
              <a:gd name="connsiteX29" fmla="*/ 2065867 w 2246576"/>
              <a:gd name="connsiteY29" fmla="*/ 402237 h 788246"/>
              <a:gd name="connsiteX30" fmla="*/ 2088445 w 2246576"/>
              <a:gd name="connsiteY30" fmla="*/ 368370 h 788246"/>
              <a:gd name="connsiteX31" fmla="*/ 2122311 w 2246576"/>
              <a:gd name="connsiteY31" fmla="*/ 300637 h 788246"/>
              <a:gd name="connsiteX32" fmla="*/ 2156178 w 2246576"/>
              <a:gd name="connsiteY32" fmla="*/ 278059 h 788246"/>
              <a:gd name="connsiteX33" fmla="*/ 2178756 w 2246576"/>
              <a:gd name="connsiteY33" fmla="*/ 232904 h 788246"/>
              <a:gd name="connsiteX34" fmla="*/ 2201334 w 2246576"/>
              <a:gd name="connsiteY34" fmla="*/ 165170 h 788246"/>
              <a:gd name="connsiteX35" fmla="*/ 2246489 w 2246576"/>
              <a:gd name="connsiteY35" fmla="*/ 74859 h 788246"/>
              <a:gd name="connsiteX0" fmla="*/ 0 w 2246576"/>
              <a:gd name="connsiteY0" fmla="*/ 786059 h 788246"/>
              <a:gd name="connsiteX1" fmla="*/ 169334 w 2246576"/>
              <a:gd name="connsiteY1" fmla="*/ 752193 h 788246"/>
              <a:gd name="connsiteX2" fmla="*/ 270934 w 2246576"/>
              <a:gd name="connsiteY2" fmla="*/ 718326 h 788246"/>
              <a:gd name="connsiteX3" fmla="*/ 293511 w 2246576"/>
              <a:gd name="connsiteY3" fmla="*/ 673170 h 788246"/>
              <a:gd name="connsiteX4" fmla="*/ 338667 w 2246576"/>
              <a:gd name="connsiteY4" fmla="*/ 661881 h 788246"/>
              <a:gd name="connsiteX5" fmla="*/ 428978 w 2246576"/>
              <a:gd name="connsiteY5" fmla="*/ 628015 h 788246"/>
              <a:gd name="connsiteX6" fmla="*/ 541867 w 2246576"/>
              <a:gd name="connsiteY6" fmla="*/ 548993 h 788246"/>
              <a:gd name="connsiteX7" fmla="*/ 575734 w 2246576"/>
              <a:gd name="connsiteY7" fmla="*/ 526415 h 788246"/>
              <a:gd name="connsiteX8" fmla="*/ 598311 w 2246576"/>
              <a:gd name="connsiteY8" fmla="*/ 436104 h 788246"/>
              <a:gd name="connsiteX9" fmla="*/ 620889 w 2246576"/>
              <a:gd name="connsiteY9" fmla="*/ 300637 h 788246"/>
              <a:gd name="connsiteX10" fmla="*/ 711200 w 2246576"/>
              <a:gd name="connsiteY10" fmla="*/ 187748 h 788246"/>
              <a:gd name="connsiteX11" fmla="*/ 778934 w 2246576"/>
              <a:gd name="connsiteY11" fmla="*/ 142593 h 788246"/>
              <a:gd name="connsiteX12" fmla="*/ 880534 w 2246576"/>
              <a:gd name="connsiteY12" fmla="*/ 63570 h 788246"/>
              <a:gd name="connsiteX13" fmla="*/ 914400 w 2246576"/>
              <a:gd name="connsiteY13" fmla="*/ 52281 h 788246"/>
              <a:gd name="connsiteX14" fmla="*/ 982134 w 2246576"/>
              <a:gd name="connsiteY14" fmla="*/ 18415 h 788246"/>
              <a:gd name="connsiteX15" fmla="*/ 1253067 w 2246576"/>
              <a:gd name="connsiteY15" fmla="*/ 74859 h 788246"/>
              <a:gd name="connsiteX16" fmla="*/ 1241778 w 2246576"/>
              <a:gd name="connsiteY16" fmla="*/ 199037 h 788246"/>
              <a:gd name="connsiteX17" fmla="*/ 1230489 w 2246576"/>
              <a:gd name="connsiteY17" fmla="*/ 232904 h 788246"/>
              <a:gd name="connsiteX18" fmla="*/ 1241778 w 2246576"/>
              <a:gd name="connsiteY18" fmla="*/ 345793 h 788246"/>
              <a:gd name="connsiteX19" fmla="*/ 1286934 w 2246576"/>
              <a:gd name="connsiteY19" fmla="*/ 368370 h 788246"/>
              <a:gd name="connsiteX20" fmla="*/ 1320800 w 2246576"/>
              <a:gd name="connsiteY20" fmla="*/ 390948 h 788246"/>
              <a:gd name="connsiteX21" fmla="*/ 1377245 w 2246576"/>
              <a:gd name="connsiteY21" fmla="*/ 458681 h 788246"/>
              <a:gd name="connsiteX22" fmla="*/ 1490134 w 2246576"/>
              <a:gd name="connsiteY22" fmla="*/ 560281 h 788246"/>
              <a:gd name="connsiteX23" fmla="*/ 1501422 w 2246576"/>
              <a:gd name="connsiteY23" fmla="*/ 639304 h 788246"/>
              <a:gd name="connsiteX24" fmla="*/ 1512711 w 2246576"/>
              <a:gd name="connsiteY24" fmla="*/ 707037 h 788246"/>
              <a:gd name="connsiteX25" fmla="*/ 1704622 w 2246576"/>
              <a:gd name="connsiteY25" fmla="*/ 786059 h 788246"/>
              <a:gd name="connsiteX26" fmla="*/ 1889301 w 2246576"/>
              <a:gd name="connsiteY26" fmla="*/ 774770 h 788246"/>
              <a:gd name="connsiteX27" fmla="*/ 1952978 w 2246576"/>
              <a:gd name="connsiteY27" fmla="*/ 469970 h 788246"/>
              <a:gd name="connsiteX28" fmla="*/ 1986845 w 2246576"/>
              <a:gd name="connsiteY28" fmla="*/ 447393 h 788246"/>
              <a:gd name="connsiteX29" fmla="*/ 2065867 w 2246576"/>
              <a:gd name="connsiteY29" fmla="*/ 402237 h 788246"/>
              <a:gd name="connsiteX30" fmla="*/ 2088445 w 2246576"/>
              <a:gd name="connsiteY30" fmla="*/ 368370 h 788246"/>
              <a:gd name="connsiteX31" fmla="*/ 2122311 w 2246576"/>
              <a:gd name="connsiteY31" fmla="*/ 300637 h 788246"/>
              <a:gd name="connsiteX32" fmla="*/ 2156178 w 2246576"/>
              <a:gd name="connsiteY32" fmla="*/ 278059 h 788246"/>
              <a:gd name="connsiteX33" fmla="*/ 2178756 w 2246576"/>
              <a:gd name="connsiteY33" fmla="*/ 232904 h 788246"/>
              <a:gd name="connsiteX34" fmla="*/ 2201334 w 2246576"/>
              <a:gd name="connsiteY34" fmla="*/ 165170 h 788246"/>
              <a:gd name="connsiteX35" fmla="*/ 2246489 w 2246576"/>
              <a:gd name="connsiteY35" fmla="*/ 74859 h 788246"/>
              <a:gd name="connsiteX0" fmla="*/ 0 w 2246576"/>
              <a:gd name="connsiteY0" fmla="*/ 786059 h 786059"/>
              <a:gd name="connsiteX1" fmla="*/ 169334 w 2246576"/>
              <a:gd name="connsiteY1" fmla="*/ 752193 h 786059"/>
              <a:gd name="connsiteX2" fmla="*/ 270934 w 2246576"/>
              <a:gd name="connsiteY2" fmla="*/ 718326 h 786059"/>
              <a:gd name="connsiteX3" fmla="*/ 293511 w 2246576"/>
              <a:gd name="connsiteY3" fmla="*/ 673170 h 786059"/>
              <a:gd name="connsiteX4" fmla="*/ 338667 w 2246576"/>
              <a:gd name="connsiteY4" fmla="*/ 661881 h 786059"/>
              <a:gd name="connsiteX5" fmla="*/ 428978 w 2246576"/>
              <a:gd name="connsiteY5" fmla="*/ 628015 h 786059"/>
              <a:gd name="connsiteX6" fmla="*/ 541867 w 2246576"/>
              <a:gd name="connsiteY6" fmla="*/ 548993 h 786059"/>
              <a:gd name="connsiteX7" fmla="*/ 575734 w 2246576"/>
              <a:gd name="connsiteY7" fmla="*/ 526415 h 786059"/>
              <a:gd name="connsiteX8" fmla="*/ 598311 w 2246576"/>
              <a:gd name="connsiteY8" fmla="*/ 436104 h 786059"/>
              <a:gd name="connsiteX9" fmla="*/ 620889 w 2246576"/>
              <a:gd name="connsiteY9" fmla="*/ 300637 h 786059"/>
              <a:gd name="connsiteX10" fmla="*/ 711200 w 2246576"/>
              <a:gd name="connsiteY10" fmla="*/ 187748 h 786059"/>
              <a:gd name="connsiteX11" fmla="*/ 778934 w 2246576"/>
              <a:gd name="connsiteY11" fmla="*/ 142593 h 786059"/>
              <a:gd name="connsiteX12" fmla="*/ 880534 w 2246576"/>
              <a:gd name="connsiteY12" fmla="*/ 63570 h 786059"/>
              <a:gd name="connsiteX13" fmla="*/ 914400 w 2246576"/>
              <a:gd name="connsiteY13" fmla="*/ 52281 h 786059"/>
              <a:gd name="connsiteX14" fmla="*/ 982134 w 2246576"/>
              <a:gd name="connsiteY14" fmla="*/ 18415 h 786059"/>
              <a:gd name="connsiteX15" fmla="*/ 1253067 w 2246576"/>
              <a:gd name="connsiteY15" fmla="*/ 74859 h 786059"/>
              <a:gd name="connsiteX16" fmla="*/ 1241778 w 2246576"/>
              <a:gd name="connsiteY16" fmla="*/ 199037 h 786059"/>
              <a:gd name="connsiteX17" fmla="*/ 1230489 w 2246576"/>
              <a:gd name="connsiteY17" fmla="*/ 232904 h 786059"/>
              <a:gd name="connsiteX18" fmla="*/ 1241778 w 2246576"/>
              <a:gd name="connsiteY18" fmla="*/ 345793 h 786059"/>
              <a:gd name="connsiteX19" fmla="*/ 1286934 w 2246576"/>
              <a:gd name="connsiteY19" fmla="*/ 368370 h 786059"/>
              <a:gd name="connsiteX20" fmla="*/ 1320800 w 2246576"/>
              <a:gd name="connsiteY20" fmla="*/ 390948 h 786059"/>
              <a:gd name="connsiteX21" fmla="*/ 1377245 w 2246576"/>
              <a:gd name="connsiteY21" fmla="*/ 458681 h 786059"/>
              <a:gd name="connsiteX22" fmla="*/ 1490134 w 2246576"/>
              <a:gd name="connsiteY22" fmla="*/ 560281 h 786059"/>
              <a:gd name="connsiteX23" fmla="*/ 1501422 w 2246576"/>
              <a:gd name="connsiteY23" fmla="*/ 639304 h 786059"/>
              <a:gd name="connsiteX24" fmla="*/ 1512711 w 2246576"/>
              <a:gd name="connsiteY24" fmla="*/ 707037 h 786059"/>
              <a:gd name="connsiteX25" fmla="*/ 1704622 w 2246576"/>
              <a:gd name="connsiteY25" fmla="*/ 786059 h 786059"/>
              <a:gd name="connsiteX26" fmla="*/ 1889301 w 2246576"/>
              <a:gd name="connsiteY26" fmla="*/ 774770 h 786059"/>
              <a:gd name="connsiteX27" fmla="*/ 1952978 w 2246576"/>
              <a:gd name="connsiteY27" fmla="*/ 469970 h 786059"/>
              <a:gd name="connsiteX28" fmla="*/ 1986845 w 2246576"/>
              <a:gd name="connsiteY28" fmla="*/ 447393 h 786059"/>
              <a:gd name="connsiteX29" fmla="*/ 2065867 w 2246576"/>
              <a:gd name="connsiteY29" fmla="*/ 402237 h 786059"/>
              <a:gd name="connsiteX30" fmla="*/ 2088445 w 2246576"/>
              <a:gd name="connsiteY30" fmla="*/ 368370 h 786059"/>
              <a:gd name="connsiteX31" fmla="*/ 2122311 w 2246576"/>
              <a:gd name="connsiteY31" fmla="*/ 300637 h 786059"/>
              <a:gd name="connsiteX32" fmla="*/ 2156178 w 2246576"/>
              <a:gd name="connsiteY32" fmla="*/ 278059 h 786059"/>
              <a:gd name="connsiteX33" fmla="*/ 2178756 w 2246576"/>
              <a:gd name="connsiteY33" fmla="*/ 232904 h 786059"/>
              <a:gd name="connsiteX34" fmla="*/ 2201334 w 2246576"/>
              <a:gd name="connsiteY34" fmla="*/ 165170 h 786059"/>
              <a:gd name="connsiteX35" fmla="*/ 2246489 w 2246576"/>
              <a:gd name="connsiteY35" fmla="*/ 74859 h 786059"/>
              <a:gd name="connsiteX0" fmla="*/ 0 w 2246576"/>
              <a:gd name="connsiteY0" fmla="*/ 786059 h 786059"/>
              <a:gd name="connsiteX1" fmla="*/ 169334 w 2246576"/>
              <a:gd name="connsiteY1" fmla="*/ 752193 h 786059"/>
              <a:gd name="connsiteX2" fmla="*/ 270934 w 2246576"/>
              <a:gd name="connsiteY2" fmla="*/ 718326 h 786059"/>
              <a:gd name="connsiteX3" fmla="*/ 293511 w 2246576"/>
              <a:gd name="connsiteY3" fmla="*/ 673170 h 786059"/>
              <a:gd name="connsiteX4" fmla="*/ 338667 w 2246576"/>
              <a:gd name="connsiteY4" fmla="*/ 661881 h 786059"/>
              <a:gd name="connsiteX5" fmla="*/ 428978 w 2246576"/>
              <a:gd name="connsiteY5" fmla="*/ 628015 h 786059"/>
              <a:gd name="connsiteX6" fmla="*/ 541867 w 2246576"/>
              <a:gd name="connsiteY6" fmla="*/ 548993 h 786059"/>
              <a:gd name="connsiteX7" fmla="*/ 575734 w 2246576"/>
              <a:gd name="connsiteY7" fmla="*/ 526415 h 786059"/>
              <a:gd name="connsiteX8" fmla="*/ 598311 w 2246576"/>
              <a:gd name="connsiteY8" fmla="*/ 436104 h 786059"/>
              <a:gd name="connsiteX9" fmla="*/ 620889 w 2246576"/>
              <a:gd name="connsiteY9" fmla="*/ 300637 h 786059"/>
              <a:gd name="connsiteX10" fmla="*/ 711200 w 2246576"/>
              <a:gd name="connsiteY10" fmla="*/ 187748 h 786059"/>
              <a:gd name="connsiteX11" fmla="*/ 778934 w 2246576"/>
              <a:gd name="connsiteY11" fmla="*/ 142593 h 786059"/>
              <a:gd name="connsiteX12" fmla="*/ 880534 w 2246576"/>
              <a:gd name="connsiteY12" fmla="*/ 63570 h 786059"/>
              <a:gd name="connsiteX13" fmla="*/ 914400 w 2246576"/>
              <a:gd name="connsiteY13" fmla="*/ 52281 h 786059"/>
              <a:gd name="connsiteX14" fmla="*/ 982134 w 2246576"/>
              <a:gd name="connsiteY14" fmla="*/ 18415 h 786059"/>
              <a:gd name="connsiteX15" fmla="*/ 1253067 w 2246576"/>
              <a:gd name="connsiteY15" fmla="*/ 74859 h 786059"/>
              <a:gd name="connsiteX16" fmla="*/ 1241778 w 2246576"/>
              <a:gd name="connsiteY16" fmla="*/ 199037 h 786059"/>
              <a:gd name="connsiteX17" fmla="*/ 1230489 w 2246576"/>
              <a:gd name="connsiteY17" fmla="*/ 232904 h 786059"/>
              <a:gd name="connsiteX18" fmla="*/ 1241778 w 2246576"/>
              <a:gd name="connsiteY18" fmla="*/ 345793 h 786059"/>
              <a:gd name="connsiteX19" fmla="*/ 1286934 w 2246576"/>
              <a:gd name="connsiteY19" fmla="*/ 368370 h 786059"/>
              <a:gd name="connsiteX20" fmla="*/ 1320800 w 2246576"/>
              <a:gd name="connsiteY20" fmla="*/ 390948 h 786059"/>
              <a:gd name="connsiteX21" fmla="*/ 1377245 w 2246576"/>
              <a:gd name="connsiteY21" fmla="*/ 458681 h 786059"/>
              <a:gd name="connsiteX22" fmla="*/ 1490134 w 2246576"/>
              <a:gd name="connsiteY22" fmla="*/ 560281 h 786059"/>
              <a:gd name="connsiteX23" fmla="*/ 1501422 w 2246576"/>
              <a:gd name="connsiteY23" fmla="*/ 639304 h 786059"/>
              <a:gd name="connsiteX24" fmla="*/ 1512711 w 2246576"/>
              <a:gd name="connsiteY24" fmla="*/ 707037 h 786059"/>
              <a:gd name="connsiteX25" fmla="*/ 1704622 w 2246576"/>
              <a:gd name="connsiteY25" fmla="*/ 786059 h 786059"/>
              <a:gd name="connsiteX26" fmla="*/ 1889301 w 2246576"/>
              <a:gd name="connsiteY26" fmla="*/ 774770 h 786059"/>
              <a:gd name="connsiteX27" fmla="*/ 1952978 w 2246576"/>
              <a:gd name="connsiteY27" fmla="*/ 469970 h 786059"/>
              <a:gd name="connsiteX28" fmla="*/ 1986845 w 2246576"/>
              <a:gd name="connsiteY28" fmla="*/ 447393 h 786059"/>
              <a:gd name="connsiteX29" fmla="*/ 2065867 w 2246576"/>
              <a:gd name="connsiteY29" fmla="*/ 402237 h 786059"/>
              <a:gd name="connsiteX30" fmla="*/ 2088445 w 2246576"/>
              <a:gd name="connsiteY30" fmla="*/ 368370 h 786059"/>
              <a:gd name="connsiteX31" fmla="*/ 2122311 w 2246576"/>
              <a:gd name="connsiteY31" fmla="*/ 300637 h 786059"/>
              <a:gd name="connsiteX32" fmla="*/ 2156178 w 2246576"/>
              <a:gd name="connsiteY32" fmla="*/ 278059 h 786059"/>
              <a:gd name="connsiteX33" fmla="*/ 2178756 w 2246576"/>
              <a:gd name="connsiteY33" fmla="*/ 232904 h 786059"/>
              <a:gd name="connsiteX34" fmla="*/ 2201334 w 2246576"/>
              <a:gd name="connsiteY34" fmla="*/ 165170 h 786059"/>
              <a:gd name="connsiteX35" fmla="*/ 2246489 w 2246576"/>
              <a:gd name="connsiteY35" fmla="*/ 74859 h 786059"/>
              <a:gd name="connsiteX0" fmla="*/ 0 w 2246576"/>
              <a:gd name="connsiteY0" fmla="*/ 786059 h 786059"/>
              <a:gd name="connsiteX1" fmla="*/ 169334 w 2246576"/>
              <a:gd name="connsiteY1" fmla="*/ 752193 h 786059"/>
              <a:gd name="connsiteX2" fmla="*/ 270934 w 2246576"/>
              <a:gd name="connsiteY2" fmla="*/ 718326 h 786059"/>
              <a:gd name="connsiteX3" fmla="*/ 293511 w 2246576"/>
              <a:gd name="connsiteY3" fmla="*/ 673170 h 786059"/>
              <a:gd name="connsiteX4" fmla="*/ 338667 w 2246576"/>
              <a:gd name="connsiteY4" fmla="*/ 661881 h 786059"/>
              <a:gd name="connsiteX5" fmla="*/ 428978 w 2246576"/>
              <a:gd name="connsiteY5" fmla="*/ 628015 h 786059"/>
              <a:gd name="connsiteX6" fmla="*/ 541867 w 2246576"/>
              <a:gd name="connsiteY6" fmla="*/ 548993 h 786059"/>
              <a:gd name="connsiteX7" fmla="*/ 575734 w 2246576"/>
              <a:gd name="connsiteY7" fmla="*/ 526415 h 786059"/>
              <a:gd name="connsiteX8" fmla="*/ 598311 w 2246576"/>
              <a:gd name="connsiteY8" fmla="*/ 436104 h 786059"/>
              <a:gd name="connsiteX9" fmla="*/ 620889 w 2246576"/>
              <a:gd name="connsiteY9" fmla="*/ 300637 h 786059"/>
              <a:gd name="connsiteX10" fmla="*/ 711200 w 2246576"/>
              <a:gd name="connsiteY10" fmla="*/ 187748 h 786059"/>
              <a:gd name="connsiteX11" fmla="*/ 778934 w 2246576"/>
              <a:gd name="connsiteY11" fmla="*/ 142593 h 786059"/>
              <a:gd name="connsiteX12" fmla="*/ 880534 w 2246576"/>
              <a:gd name="connsiteY12" fmla="*/ 63570 h 786059"/>
              <a:gd name="connsiteX13" fmla="*/ 914400 w 2246576"/>
              <a:gd name="connsiteY13" fmla="*/ 52281 h 786059"/>
              <a:gd name="connsiteX14" fmla="*/ 982134 w 2246576"/>
              <a:gd name="connsiteY14" fmla="*/ 18415 h 786059"/>
              <a:gd name="connsiteX15" fmla="*/ 1253067 w 2246576"/>
              <a:gd name="connsiteY15" fmla="*/ 74859 h 786059"/>
              <a:gd name="connsiteX16" fmla="*/ 1241778 w 2246576"/>
              <a:gd name="connsiteY16" fmla="*/ 199037 h 786059"/>
              <a:gd name="connsiteX17" fmla="*/ 1230489 w 2246576"/>
              <a:gd name="connsiteY17" fmla="*/ 232904 h 786059"/>
              <a:gd name="connsiteX18" fmla="*/ 1241778 w 2246576"/>
              <a:gd name="connsiteY18" fmla="*/ 345793 h 786059"/>
              <a:gd name="connsiteX19" fmla="*/ 1286934 w 2246576"/>
              <a:gd name="connsiteY19" fmla="*/ 368370 h 786059"/>
              <a:gd name="connsiteX20" fmla="*/ 1320800 w 2246576"/>
              <a:gd name="connsiteY20" fmla="*/ 390948 h 786059"/>
              <a:gd name="connsiteX21" fmla="*/ 1377245 w 2246576"/>
              <a:gd name="connsiteY21" fmla="*/ 458681 h 786059"/>
              <a:gd name="connsiteX22" fmla="*/ 1490134 w 2246576"/>
              <a:gd name="connsiteY22" fmla="*/ 560281 h 786059"/>
              <a:gd name="connsiteX23" fmla="*/ 1501422 w 2246576"/>
              <a:gd name="connsiteY23" fmla="*/ 639304 h 786059"/>
              <a:gd name="connsiteX24" fmla="*/ 1512711 w 2246576"/>
              <a:gd name="connsiteY24" fmla="*/ 707037 h 786059"/>
              <a:gd name="connsiteX25" fmla="*/ 1704622 w 2246576"/>
              <a:gd name="connsiteY25" fmla="*/ 786059 h 786059"/>
              <a:gd name="connsiteX26" fmla="*/ 1889301 w 2246576"/>
              <a:gd name="connsiteY26" fmla="*/ 774770 h 786059"/>
              <a:gd name="connsiteX27" fmla="*/ 1952978 w 2246576"/>
              <a:gd name="connsiteY27" fmla="*/ 469970 h 786059"/>
              <a:gd name="connsiteX28" fmla="*/ 1986845 w 2246576"/>
              <a:gd name="connsiteY28" fmla="*/ 447393 h 786059"/>
              <a:gd name="connsiteX29" fmla="*/ 2065867 w 2246576"/>
              <a:gd name="connsiteY29" fmla="*/ 402237 h 786059"/>
              <a:gd name="connsiteX30" fmla="*/ 2088445 w 2246576"/>
              <a:gd name="connsiteY30" fmla="*/ 368370 h 786059"/>
              <a:gd name="connsiteX31" fmla="*/ 2122311 w 2246576"/>
              <a:gd name="connsiteY31" fmla="*/ 300637 h 786059"/>
              <a:gd name="connsiteX32" fmla="*/ 2156178 w 2246576"/>
              <a:gd name="connsiteY32" fmla="*/ 278059 h 786059"/>
              <a:gd name="connsiteX33" fmla="*/ 2178756 w 2246576"/>
              <a:gd name="connsiteY33" fmla="*/ 232904 h 786059"/>
              <a:gd name="connsiteX34" fmla="*/ 2201334 w 2246576"/>
              <a:gd name="connsiteY34" fmla="*/ 165170 h 786059"/>
              <a:gd name="connsiteX35" fmla="*/ 2246489 w 2246576"/>
              <a:gd name="connsiteY35" fmla="*/ 74859 h 786059"/>
              <a:gd name="connsiteX0" fmla="*/ 0 w 2246576"/>
              <a:gd name="connsiteY0" fmla="*/ 786059 h 786059"/>
              <a:gd name="connsiteX1" fmla="*/ 169334 w 2246576"/>
              <a:gd name="connsiteY1" fmla="*/ 752193 h 786059"/>
              <a:gd name="connsiteX2" fmla="*/ 270934 w 2246576"/>
              <a:gd name="connsiteY2" fmla="*/ 718326 h 786059"/>
              <a:gd name="connsiteX3" fmla="*/ 293511 w 2246576"/>
              <a:gd name="connsiteY3" fmla="*/ 673170 h 786059"/>
              <a:gd name="connsiteX4" fmla="*/ 338667 w 2246576"/>
              <a:gd name="connsiteY4" fmla="*/ 661881 h 786059"/>
              <a:gd name="connsiteX5" fmla="*/ 428978 w 2246576"/>
              <a:gd name="connsiteY5" fmla="*/ 628015 h 786059"/>
              <a:gd name="connsiteX6" fmla="*/ 541867 w 2246576"/>
              <a:gd name="connsiteY6" fmla="*/ 548993 h 786059"/>
              <a:gd name="connsiteX7" fmla="*/ 575734 w 2246576"/>
              <a:gd name="connsiteY7" fmla="*/ 526415 h 786059"/>
              <a:gd name="connsiteX8" fmla="*/ 598311 w 2246576"/>
              <a:gd name="connsiteY8" fmla="*/ 436104 h 786059"/>
              <a:gd name="connsiteX9" fmla="*/ 620889 w 2246576"/>
              <a:gd name="connsiteY9" fmla="*/ 300637 h 786059"/>
              <a:gd name="connsiteX10" fmla="*/ 711200 w 2246576"/>
              <a:gd name="connsiteY10" fmla="*/ 187748 h 786059"/>
              <a:gd name="connsiteX11" fmla="*/ 778934 w 2246576"/>
              <a:gd name="connsiteY11" fmla="*/ 142593 h 786059"/>
              <a:gd name="connsiteX12" fmla="*/ 880534 w 2246576"/>
              <a:gd name="connsiteY12" fmla="*/ 63570 h 786059"/>
              <a:gd name="connsiteX13" fmla="*/ 914400 w 2246576"/>
              <a:gd name="connsiteY13" fmla="*/ 52281 h 786059"/>
              <a:gd name="connsiteX14" fmla="*/ 982134 w 2246576"/>
              <a:gd name="connsiteY14" fmla="*/ 18415 h 786059"/>
              <a:gd name="connsiteX15" fmla="*/ 1253067 w 2246576"/>
              <a:gd name="connsiteY15" fmla="*/ 74859 h 786059"/>
              <a:gd name="connsiteX16" fmla="*/ 1241778 w 2246576"/>
              <a:gd name="connsiteY16" fmla="*/ 199037 h 786059"/>
              <a:gd name="connsiteX17" fmla="*/ 1230489 w 2246576"/>
              <a:gd name="connsiteY17" fmla="*/ 232904 h 786059"/>
              <a:gd name="connsiteX18" fmla="*/ 1241778 w 2246576"/>
              <a:gd name="connsiteY18" fmla="*/ 345793 h 786059"/>
              <a:gd name="connsiteX19" fmla="*/ 1286934 w 2246576"/>
              <a:gd name="connsiteY19" fmla="*/ 368370 h 786059"/>
              <a:gd name="connsiteX20" fmla="*/ 1320800 w 2246576"/>
              <a:gd name="connsiteY20" fmla="*/ 390948 h 786059"/>
              <a:gd name="connsiteX21" fmla="*/ 1377245 w 2246576"/>
              <a:gd name="connsiteY21" fmla="*/ 458681 h 786059"/>
              <a:gd name="connsiteX22" fmla="*/ 1490134 w 2246576"/>
              <a:gd name="connsiteY22" fmla="*/ 560281 h 786059"/>
              <a:gd name="connsiteX23" fmla="*/ 1501422 w 2246576"/>
              <a:gd name="connsiteY23" fmla="*/ 639304 h 786059"/>
              <a:gd name="connsiteX24" fmla="*/ 1512711 w 2246576"/>
              <a:gd name="connsiteY24" fmla="*/ 707037 h 786059"/>
              <a:gd name="connsiteX25" fmla="*/ 1704622 w 2246576"/>
              <a:gd name="connsiteY25" fmla="*/ 786059 h 786059"/>
              <a:gd name="connsiteX26" fmla="*/ 1889301 w 2246576"/>
              <a:gd name="connsiteY26" fmla="*/ 781913 h 786059"/>
              <a:gd name="connsiteX27" fmla="*/ 1952978 w 2246576"/>
              <a:gd name="connsiteY27" fmla="*/ 469970 h 786059"/>
              <a:gd name="connsiteX28" fmla="*/ 1986845 w 2246576"/>
              <a:gd name="connsiteY28" fmla="*/ 447393 h 786059"/>
              <a:gd name="connsiteX29" fmla="*/ 2065867 w 2246576"/>
              <a:gd name="connsiteY29" fmla="*/ 402237 h 786059"/>
              <a:gd name="connsiteX30" fmla="*/ 2088445 w 2246576"/>
              <a:gd name="connsiteY30" fmla="*/ 368370 h 786059"/>
              <a:gd name="connsiteX31" fmla="*/ 2122311 w 2246576"/>
              <a:gd name="connsiteY31" fmla="*/ 300637 h 786059"/>
              <a:gd name="connsiteX32" fmla="*/ 2156178 w 2246576"/>
              <a:gd name="connsiteY32" fmla="*/ 278059 h 786059"/>
              <a:gd name="connsiteX33" fmla="*/ 2178756 w 2246576"/>
              <a:gd name="connsiteY33" fmla="*/ 232904 h 786059"/>
              <a:gd name="connsiteX34" fmla="*/ 2201334 w 2246576"/>
              <a:gd name="connsiteY34" fmla="*/ 165170 h 786059"/>
              <a:gd name="connsiteX35" fmla="*/ 2246489 w 2246576"/>
              <a:gd name="connsiteY35" fmla="*/ 74859 h 786059"/>
              <a:gd name="connsiteX0" fmla="*/ 0 w 2246576"/>
              <a:gd name="connsiteY0" fmla="*/ 778916 h 786059"/>
              <a:gd name="connsiteX1" fmla="*/ 169334 w 2246576"/>
              <a:gd name="connsiteY1" fmla="*/ 752193 h 786059"/>
              <a:gd name="connsiteX2" fmla="*/ 270934 w 2246576"/>
              <a:gd name="connsiteY2" fmla="*/ 718326 h 786059"/>
              <a:gd name="connsiteX3" fmla="*/ 293511 w 2246576"/>
              <a:gd name="connsiteY3" fmla="*/ 673170 h 786059"/>
              <a:gd name="connsiteX4" fmla="*/ 338667 w 2246576"/>
              <a:gd name="connsiteY4" fmla="*/ 661881 h 786059"/>
              <a:gd name="connsiteX5" fmla="*/ 428978 w 2246576"/>
              <a:gd name="connsiteY5" fmla="*/ 628015 h 786059"/>
              <a:gd name="connsiteX6" fmla="*/ 541867 w 2246576"/>
              <a:gd name="connsiteY6" fmla="*/ 548993 h 786059"/>
              <a:gd name="connsiteX7" fmla="*/ 575734 w 2246576"/>
              <a:gd name="connsiteY7" fmla="*/ 526415 h 786059"/>
              <a:gd name="connsiteX8" fmla="*/ 598311 w 2246576"/>
              <a:gd name="connsiteY8" fmla="*/ 436104 h 786059"/>
              <a:gd name="connsiteX9" fmla="*/ 620889 w 2246576"/>
              <a:gd name="connsiteY9" fmla="*/ 300637 h 786059"/>
              <a:gd name="connsiteX10" fmla="*/ 711200 w 2246576"/>
              <a:gd name="connsiteY10" fmla="*/ 187748 h 786059"/>
              <a:gd name="connsiteX11" fmla="*/ 778934 w 2246576"/>
              <a:gd name="connsiteY11" fmla="*/ 142593 h 786059"/>
              <a:gd name="connsiteX12" fmla="*/ 880534 w 2246576"/>
              <a:gd name="connsiteY12" fmla="*/ 63570 h 786059"/>
              <a:gd name="connsiteX13" fmla="*/ 914400 w 2246576"/>
              <a:gd name="connsiteY13" fmla="*/ 52281 h 786059"/>
              <a:gd name="connsiteX14" fmla="*/ 982134 w 2246576"/>
              <a:gd name="connsiteY14" fmla="*/ 18415 h 786059"/>
              <a:gd name="connsiteX15" fmla="*/ 1253067 w 2246576"/>
              <a:gd name="connsiteY15" fmla="*/ 74859 h 786059"/>
              <a:gd name="connsiteX16" fmla="*/ 1241778 w 2246576"/>
              <a:gd name="connsiteY16" fmla="*/ 199037 h 786059"/>
              <a:gd name="connsiteX17" fmla="*/ 1230489 w 2246576"/>
              <a:gd name="connsiteY17" fmla="*/ 232904 h 786059"/>
              <a:gd name="connsiteX18" fmla="*/ 1241778 w 2246576"/>
              <a:gd name="connsiteY18" fmla="*/ 345793 h 786059"/>
              <a:gd name="connsiteX19" fmla="*/ 1286934 w 2246576"/>
              <a:gd name="connsiteY19" fmla="*/ 368370 h 786059"/>
              <a:gd name="connsiteX20" fmla="*/ 1320800 w 2246576"/>
              <a:gd name="connsiteY20" fmla="*/ 390948 h 786059"/>
              <a:gd name="connsiteX21" fmla="*/ 1377245 w 2246576"/>
              <a:gd name="connsiteY21" fmla="*/ 458681 h 786059"/>
              <a:gd name="connsiteX22" fmla="*/ 1490134 w 2246576"/>
              <a:gd name="connsiteY22" fmla="*/ 560281 h 786059"/>
              <a:gd name="connsiteX23" fmla="*/ 1501422 w 2246576"/>
              <a:gd name="connsiteY23" fmla="*/ 639304 h 786059"/>
              <a:gd name="connsiteX24" fmla="*/ 1512711 w 2246576"/>
              <a:gd name="connsiteY24" fmla="*/ 707037 h 786059"/>
              <a:gd name="connsiteX25" fmla="*/ 1704622 w 2246576"/>
              <a:gd name="connsiteY25" fmla="*/ 786059 h 786059"/>
              <a:gd name="connsiteX26" fmla="*/ 1889301 w 2246576"/>
              <a:gd name="connsiteY26" fmla="*/ 781913 h 786059"/>
              <a:gd name="connsiteX27" fmla="*/ 1952978 w 2246576"/>
              <a:gd name="connsiteY27" fmla="*/ 469970 h 786059"/>
              <a:gd name="connsiteX28" fmla="*/ 1986845 w 2246576"/>
              <a:gd name="connsiteY28" fmla="*/ 447393 h 786059"/>
              <a:gd name="connsiteX29" fmla="*/ 2065867 w 2246576"/>
              <a:gd name="connsiteY29" fmla="*/ 402237 h 786059"/>
              <a:gd name="connsiteX30" fmla="*/ 2088445 w 2246576"/>
              <a:gd name="connsiteY30" fmla="*/ 368370 h 786059"/>
              <a:gd name="connsiteX31" fmla="*/ 2122311 w 2246576"/>
              <a:gd name="connsiteY31" fmla="*/ 300637 h 786059"/>
              <a:gd name="connsiteX32" fmla="*/ 2156178 w 2246576"/>
              <a:gd name="connsiteY32" fmla="*/ 278059 h 786059"/>
              <a:gd name="connsiteX33" fmla="*/ 2178756 w 2246576"/>
              <a:gd name="connsiteY33" fmla="*/ 232904 h 786059"/>
              <a:gd name="connsiteX34" fmla="*/ 2201334 w 2246576"/>
              <a:gd name="connsiteY34" fmla="*/ 165170 h 786059"/>
              <a:gd name="connsiteX35" fmla="*/ 2246489 w 2246576"/>
              <a:gd name="connsiteY35" fmla="*/ 74859 h 786059"/>
              <a:gd name="connsiteX0" fmla="*/ 0 w 2265539"/>
              <a:gd name="connsiteY0" fmla="*/ 778916 h 786059"/>
              <a:gd name="connsiteX1" fmla="*/ 169334 w 2265539"/>
              <a:gd name="connsiteY1" fmla="*/ 752193 h 786059"/>
              <a:gd name="connsiteX2" fmla="*/ 270934 w 2265539"/>
              <a:gd name="connsiteY2" fmla="*/ 718326 h 786059"/>
              <a:gd name="connsiteX3" fmla="*/ 293511 w 2265539"/>
              <a:gd name="connsiteY3" fmla="*/ 673170 h 786059"/>
              <a:gd name="connsiteX4" fmla="*/ 338667 w 2265539"/>
              <a:gd name="connsiteY4" fmla="*/ 661881 h 786059"/>
              <a:gd name="connsiteX5" fmla="*/ 428978 w 2265539"/>
              <a:gd name="connsiteY5" fmla="*/ 628015 h 786059"/>
              <a:gd name="connsiteX6" fmla="*/ 541867 w 2265539"/>
              <a:gd name="connsiteY6" fmla="*/ 548993 h 786059"/>
              <a:gd name="connsiteX7" fmla="*/ 575734 w 2265539"/>
              <a:gd name="connsiteY7" fmla="*/ 526415 h 786059"/>
              <a:gd name="connsiteX8" fmla="*/ 598311 w 2265539"/>
              <a:gd name="connsiteY8" fmla="*/ 436104 h 786059"/>
              <a:gd name="connsiteX9" fmla="*/ 620889 w 2265539"/>
              <a:gd name="connsiteY9" fmla="*/ 300637 h 786059"/>
              <a:gd name="connsiteX10" fmla="*/ 711200 w 2265539"/>
              <a:gd name="connsiteY10" fmla="*/ 187748 h 786059"/>
              <a:gd name="connsiteX11" fmla="*/ 778934 w 2265539"/>
              <a:gd name="connsiteY11" fmla="*/ 142593 h 786059"/>
              <a:gd name="connsiteX12" fmla="*/ 880534 w 2265539"/>
              <a:gd name="connsiteY12" fmla="*/ 63570 h 786059"/>
              <a:gd name="connsiteX13" fmla="*/ 914400 w 2265539"/>
              <a:gd name="connsiteY13" fmla="*/ 52281 h 786059"/>
              <a:gd name="connsiteX14" fmla="*/ 982134 w 2265539"/>
              <a:gd name="connsiteY14" fmla="*/ 18415 h 786059"/>
              <a:gd name="connsiteX15" fmla="*/ 1253067 w 2265539"/>
              <a:gd name="connsiteY15" fmla="*/ 74859 h 786059"/>
              <a:gd name="connsiteX16" fmla="*/ 1241778 w 2265539"/>
              <a:gd name="connsiteY16" fmla="*/ 199037 h 786059"/>
              <a:gd name="connsiteX17" fmla="*/ 1230489 w 2265539"/>
              <a:gd name="connsiteY17" fmla="*/ 232904 h 786059"/>
              <a:gd name="connsiteX18" fmla="*/ 1241778 w 2265539"/>
              <a:gd name="connsiteY18" fmla="*/ 345793 h 786059"/>
              <a:gd name="connsiteX19" fmla="*/ 1286934 w 2265539"/>
              <a:gd name="connsiteY19" fmla="*/ 368370 h 786059"/>
              <a:gd name="connsiteX20" fmla="*/ 1320800 w 2265539"/>
              <a:gd name="connsiteY20" fmla="*/ 390948 h 786059"/>
              <a:gd name="connsiteX21" fmla="*/ 1377245 w 2265539"/>
              <a:gd name="connsiteY21" fmla="*/ 458681 h 786059"/>
              <a:gd name="connsiteX22" fmla="*/ 1490134 w 2265539"/>
              <a:gd name="connsiteY22" fmla="*/ 560281 h 786059"/>
              <a:gd name="connsiteX23" fmla="*/ 1501422 w 2265539"/>
              <a:gd name="connsiteY23" fmla="*/ 639304 h 786059"/>
              <a:gd name="connsiteX24" fmla="*/ 1512711 w 2265539"/>
              <a:gd name="connsiteY24" fmla="*/ 707037 h 786059"/>
              <a:gd name="connsiteX25" fmla="*/ 1704622 w 2265539"/>
              <a:gd name="connsiteY25" fmla="*/ 786059 h 786059"/>
              <a:gd name="connsiteX26" fmla="*/ 1889301 w 2265539"/>
              <a:gd name="connsiteY26" fmla="*/ 781913 h 786059"/>
              <a:gd name="connsiteX27" fmla="*/ 1952978 w 2265539"/>
              <a:gd name="connsiteY27" fmla="*/ 469970 h 786059"/>
              <a:gd name="connsiteX28" fmla="*/ 1986845 w 2265539"/>
              <a:gd name="connsiteY28" fmla="*/ 447393 h 786059"/>
              <a:gd name="connsiteX29" fmla="*/ 2065867 w 2265539"/>
              <a:gd name="connsiteY29" fmla="*/ 402237 h 786059"/>
              <a:gd name="connsiteX30" fmla="*/ 2088445 w 2265539"/>
              <a:gd name="connsiteY30" fmla="*/ 368370 h 786059"/>
              <a:gd name="connsiteX31" fmla="*/ 2122311 w 2265539"/>
              <a:gd name="connsiteY31" fmla="*/ 300637 h 786059"/>
              <a:gd name="connsiteX32" fmla="*/ 2156178 w 2265539"/>
              <a:gd name="connsiteY32" fmla="*/ 278059 h 786059"/>
              <a:gd name="connsiteX33" fmla="*/ 2178756 w 2265539"/>
              <a:gd name="connsiteY33" fmla="*/ 232904 h 786059"/>
              <a:gd name="connsiteX34" fmla="*/ 2201334 w 2265539"/>
              <a:gd name="connsiteY34" fmla="*/ 165170 h 786059"/>
              <a:gd name="connsiteX35" fmla="*/ 2265539 w 2265539"/>
              <a:gd name="connsiteY35" fmla="*/ 722559 h 786059"/>
              <a:gd name="connsiteX0" fmla="*/ 0 w 2201760"/>
              <a:gd name="connsiteY0" fmla="*/ 778916 h 786059"/>
              <a:gd name="connsiteX1" fmla="*/ 169334 w 2201760"/>
              <a:gd name="connsiteY1" fmla="*/ 752193 h 786059"/>
              <a:gd name="connsiteX2" fmla="*/ 270934 w 2201760"/>
              <a:gd name="connsiteY2" fmla="*/ 718326 h 786059"/>
              <a:gd name="connsiteX3" fmla="*/ 293511 w 2201760"/>
              <a:gd name="connsiteY3" fmla="*/ 673170 h 786059"/>
              <a:gd name="connsiteX4" fmla="*/ 338667 w 2201760"/>
              <a:gd name="connsiteY4" fmla="*/ 661881 h 786059"/>
              <a:gd name="connsiteX5" fmla="*/ 428978 w 2201760"/>
              <a:gd name="connsiteY5" fmla="*/ 628015 h 786059"/>
              <a:gd name="connsiteX6" fmla="*/ 541867 w 2201760"/>
              <a:gd name="connsiteY6" fmla="*/ 548993 h 786059"/>
              <a:gd name="connsiteX7" fmla="*/ 575734 w 2201760"/>
              <a:gd name="connsiteY7" fmla="*/ 526415 h 786059"/>
              <a:gd name="connsiteX8" fmla="*/ 598311 w 2201760"/>
              <a:gd name="connsiteY8" fmla="*/ 436104 h 786059"/>
              <a:gd name="connsiteX9" fmla="*/ 620889 w 2201760"/>
              <a:gd name="connsiteY9" fmla="*/ 300637 h 786059"/>
              <a:gd name="connsiteX10" fmla="*/ 711200 w 2201760"/>
              <a:gd name="connsiteY10" fmla="*/ 187748 h 786059"/>
              <a:gd name="connsiteX11" fmla="*/ 778934 w 2201760"/>
              <a:gd name="connsiteY11" fmla="*/ 142593 h 786059"/>
              <a:gd name="connsiteX12" fmla="*/ 880534 w 2201760"/>
              <a:gd name="connsiteY12" fmla="*/ 63570 h 786059"/>
              <a:gd name="connsiteX13" fmla="*/ 914400 w 2201760"/>
              <a:gd name="connsiteY13" fmla="*/ 52281 h 786059"/>
              <a:gd name="connsiteX14" fmla="*/ 982134 w 2201760"/>
              <a:gd name="connsiteY14" fmla="*/ 18415 h 786059"/>
              <a:gd name="connsiteX15" fmla="*/ 1253067 w 2201760"/>
              <a:gd name="connsiteY15" fmla="*/ 74859 h 786059"/>
              <a:gd name="connsiteX16" fmla="*/ 1241778 w 2201760"/>
              <a:gd name="connsiteY16" fmla="*/ 199037 h 786059"/>
              <a:gd name="connsiteX17" fmla="*/ 1230489 w 2201760"/>
              <a:gd name="connsiteY17" fmla="*/ 232904 h 786059"/>
              <a:gd name="connsiteX18" fmla="*/ 1241778 w 2201760"/>
              <a:gd name="connsiteY18" fmla="*/ 345793 h 786059"/>
              <a:gd name="connsiteX19" fmla="*/ 1286934 w 2201760"/>
              <a:gd name="connsiteY19" fmla="*/ 368370 h 786059"/>
              <a:gd name="connsiteX20" fmla="*/ 1320800 w 2201760"/>
              <a:gd name="connsiteY20" fmla="*/ 390948 h 786059"/>
              <a:gd name="connsiteX21" fmla="*/ 1377245 w 2201760"/>
              <a:gd name="connsiteY21" fmla="*/ 458681 h 786059"/>
              <a:gd name="connsiteX22" fmla="*/ 1490134 w 2201760"/>
              <a:gd name="connsiteY22" fmla="*/ 560281 h 786059"/>
              <a:gd name="connsiteX23" fmla="*/ 1501422 w 2201760"/>
              <a:gd name="connsiteY23" fmla="*/ 639304 h 786059"/>
              <a:gd name="connsiteX24" fmla="*/ 1512711 w 2201760"/>
              <a:gd name="connsiteY24" fmla="*/ 707037 h 786059"/>
              <a:gd name="connsiteX25" fmla="*/ 1704622 w 2201760"/>
              <a:gd name="connsiteY25" fmla="*/ 786059 h 786059"/>
              <a:gd name="connsiteX26" fmla="*/ 1889301 w 2201760"/>
              <a:gd name="connsiteY26" fmla="*/ 781913 h 786059"/>
              <a:gd name="connsiteX27" fmla="*/ 1952978 w 2201760"/>
              <a:gd name="connsiteY27" fmla="*/ 469970 h 786059"/>
              <a:gd name="connsiteX28" fmla="*/ 1986845 w 2201760"/>
              <a:gd name="connsiteY28" fmla="*/ 447393 h 786059"/>
              <a:gd name="connsiteX29" fmla="*/ 2065867 w 2201760"/>
              <a:gd name="connsiteY29" fmla="*/ 402237 h 786059"/>
              <a:gd name="connsiteX30" fmla="*/ 2088445 w 2201760"/>
              <a:gd name="connsiteY30" fmla="*/ 368370 h 786059"/>
              <a:gd name="connsiteX31" fmla="*/ 2122311 w 2201760"/>
              <a:gd name="connsiteY31" fmla="*/ 300637 h 786059"/>
              <a:gd name="connsiteX32" fmla="*/ 2156178 w 2201760"/>
              <a:gd name="connsiteY32" fmla="*/ 278059 h 786059"/>
              <a:gd name="connsiteX33" fmla="*/ 2178756 w 2201760"/>
              <a:gd name="connsiteY33" fmla="*/ 232904 h 786059"/>
              <a:gd name="connsiteX34" fmla="*/ 2201334 w 2201760"/>
              <a:gd name="connsiteY34" fmla="*/ 165170 h 786059"/>
              <a:gd name="connsiteX35" fmla="*/ 2194102 w 2201760"/>
              <a:gd name="connsiteY35" fmla="*/ 779709 h 786059"/>
              <a:gd name="connsiteX0" fmla="*/ 0 w 2201760"/>
              <a:gd name="connsiteY0" fmla="*/ 778916 h 794616"/>
              <a:gd name="connsiteX1" fmla="*/ 169334 w 2201760"/>
              <a:gd name="connsiteY1" fmla="*/ 752193 h 794616"/>
              <a:gd name="connsiteX2" fmla="*/ 270934 w 2201760"/>
              <a:gd name="connsiteY2" fmla="*/ 718326 h 794616"/>
              <a:gd name="connsiteX3" fmla="*/ 293511 w 2201760"/>
              <a:gd name="connsiteY3" fmla="*/ 673170 h 794616"/>
              <a:gd name="connsiteX4" fmla="*/ 338667 w 2201760"/>
              <a:gd name="connsiteY4" fmla="*/ 661881 h 794616"/>
              <a:gd name="connsiteX5" fmla="*/ 428978 w 2201760"/>
              <a:gd name="connsiteY5" fmla="*/ 628015 h 794616"/>
              <a:gd name="connsiteX6" fmla="*/ 541867 w 2201760"/>
              <a:gd name="connsiteY6" fmla="*/ 548993 h 794616"/>
              <a:gd name="connsiteX7" fmla="*/ 575734 w 2201760"/>
              <a:gd name="connsiteY7" fmla="*/ 526415 h 794616"/>
              <a:gd name="connsiteX8" fmla="*/ 598311 w 2201760"/>
              <a:gd name="connsiteY8" fmla="*/ 436104 h 794616"/>
              <a:gd name="connsiteX9" fmla="*/ 620889 w 2201760"/>
              <a:gd name="connsiteY9" fmla="*/ 300637 h 794616"/>
              <a:gd name="connsiteX10" fmla="*/ 711200 w 2201760"/>
              <a:gd name="connsiteY10" fmla="*/ 187748 h 794616"/>
              <a:gd name="connsiteX11" fmla="*/ 778934 w 2201760"/>
              <a:gd name="connsiteY11" fmla="*/ 142593 h 794616"/>
              <a:gd name="connsiteX12" fmla="*/ 880534 w 2201760"/>
              <a:gd name="connsiteY12" fmla="*/ 63570 h 794616"/>
              <a:gd name="connsiteX13" fmla="*/ 914400 w 2201760"/>
              <a:gd name="connsiteY13" fmla="*/ 52281 h 794616"/>
              <a:gd name="connsiteX14" fmla="*/ 982134 w 2201760"/>
              <a:gd name="connsiteY14" fmla="*/ 18415 h 794616"/>
              <a:gd name="connsiteX15" fmla="*/ 1253067 w 2201760"/>
              <a:gd name="connsiteY15" fmla="*/ 74859 h 794616"/>
              <a:gd name="connsiteX16" fmla="*/ 1241778 w 2201760"/>
              <a:gd name="connsiteY16" fmla="*/ 199037 h 794616"/>
              <a:gd name="connsiteX17" fmla="*/ 1230489 w 2201760"/>
              <a:gd name="connsiteY17" fmla="*/ 232904 h 794616"/>
              <a:gd name="connsiteX18" fmla="*/ 1241778 w 2201760"/>
              <a:gd name="connsiteY18" fmla="*/ 345793 h 794616"/>
              <a:gd name="connsiteX19" fmla="*/ 1286934 w 2201760"/>
              <a:gd name="connsiteY19" fmla="*/ 368370 h 794616"/>
              <a:gd name="connsiteX20" fmla="*/ 1320800 w 2201760"/>
              <a:gd name="connsiteY20" fmla="*/ 390948 h 794616"/>
              <a:gd name="connsiteX21" fmla="*/ 1377245 w 2201760"/>
              <a:gd name="connsiteY21" fmla="*/ 458681 h 794616"/>
              <a:gd name="connsiteX22" fmla="*/ 1490134 w 2201760"/>
              <a:gd name="connsiteY22" fmla="*/ 560281 h 794616"/>
              <a:gd name="connsiteX23" fmla="*/ 1501422 w 2201760"/>
              <a:gd name="connsiteY23" fmla="*/ 639304 h 794616"/>
              <a:gd name="connsiteX24" fmla="*/ 1512711 w 2201760"/>
              <a:gd name="connsiteY24" fmla="*/ 707037 h 794616"/>
              <a:gd name="connsiteX25" fmla="*/ 1704622 w 2201760"/>
              <a:gd name="connsiteY25" fmla="*/ 786059 h 794616"/>
              <a:gd name="connsiteX26" fmla="*/ 1889301 w 2201760"/>
              <a:gd name="connsiteY26" fmla="*/ 781913 h 794616"/>
              <a:gd name="connsiteX27" fmla="*/ 1952978 w 2201760"/>
              <a:gd name="connsiteY27" fmla="*/ 469970 h 794616"/>
              <a:gd name="connsiteX28" fmla="*/ 1986845 w 2201760"/>
              <a:gd name="connsiteY28" fmla="*/ 447393 h 794616"/>
              <a:gd name="connsiteX29" fmla="*/ 2065867 w 2201760"/>
              <a:gd name="connsiteY29" fmla="*/ 402237 h 794616"/>
              <a:gd name="connsiteX30" fmla="*/ 2088445 w 2201760"/>
              <a:gd name="connsiteY30" fmla="*/ 368370 h 794616"/>
              <a:gd name="connsiteX31" fmla="*/ 2122311 w 2201760"/>
              <a:gd name="connsiteY31" fmla="*/ 300637 h 794616"/>
              <a:gd name="connsiteX32" fmla="*/ 2156178 w 2201760"/>
              <a:gd name="connsiteY32" fmla="*/ 278059 h 794616"/>
              <a:gd name="connsiteX33" fmla="*/ 2178756 w 2201760"/>
              <a:gd name="connsiteY33" fmla="*/ 232904 h 794616"/>
              <a:gd name="connsiteX34" fmla="*/ 2201334 w 2201760"/>
              <a:gd name="connsiteY34" fmla="*/ 165170 h 794616"/>
              <a:gd name="connsiteX35" fmla="*/ 2194102 w 2201760"/>
              <a:gd name="connsiteY35" fmla="*/ 791615 h 794616"/>
              <a:gd name="connsiteX0" fmla="*/ 0 w 2204142"/>
              <a:gd name="connsiteY0" fmla="*/ 788441 h 794616"/>
              <a:gd name="connsiteX1" fmla="*/ 171716 w 2204142"/>
              <a:gd name="connsiteY1" fmla="*/ 752193 h 794616"/>
              <a:gd name="connsiteX2" fmla="*/ 273316 w 2204142"/>
              <a:gd name="connsiteY2" fmla="*/ 718326 h 794616"/>
              <a:gd name="connsiteX3" fmla="*/ 295893 w 2204142"/>
              <a:gd name="connsiteY3" fmla="*/ 673170 h 794616"/>
              <a:gd name="connsiteX4" fmla="*/ 341049 w 2204142"/>
              <a:gd name="connsiteY4" fmla="*/ 661881 h 794616"/>
              <a:gd name="connsiteX5" fmla="*/ 431360 w 2204142"/>
              <a:gd name="connsiteY5" fmla="*/ 628015 h 794616"/>
              <a:gd name="connsiteX6" fmla="*/ 544249 w 2204142"/>
              <a:gd name="connsiteY6" fmla="*/ 548993 h 794616"/>
              <a:gd name="connsiteX7" fmla="*/ 578116 w 2204142"/>
              <a:gd name="connsiteY7" fmla="*/ 526415 h 794616"/>
              <a:gd name="connsiteX8" fmla="*/ 600693 w 2204142"/>
              <a:gd name="connsiteY8" fmla="*/ 436104 h 794616"/>
              <a:gd name="connsiteX9" fmla="*/ 623271 w 2204142"/>
              <a:gd name="connsiteY9" fmla="*/ 300637 h 794616"/>
              <a:gd name="connsiteX10" fmla="*/ 713582 w 2204142"/>
              <a:gd name="connsiteY10" fmla="*/ 187748 h 794616"/>
              <a:gd name="connsiteX11" fmla="*/ 781316 w 2204142"/>
              <a:gd name="connsiteY11" fmla="*/ 142593 h 794616"/>
              <a:gd name="connsiteX12" fmla="*/ 882916 w 2204142"/>
              <a:gd name="connsiteY12" fmla="*/ 63570 h 794616"/>
              <a:gd name="connsiteX13" fmla="*/ 916782 w 2204142"/>
              <a:gd name="connsiteY13" fmla="*/ 52281 h 794616"/>
              <a:gd name="connsiteX14" fmla="*/ 984516 w 2204142"/>
              <a:gd name="connsiteY14" fmla="*/ 18415 h 794616"/>
              <a:gd name="connsiteX15" fmla="*/ 1255449 w 2204142"/>
              <a:gd name="connsiteY15" fmla="*/ 74859 h 794616"/>
              <a:gd name="connsiteX16" fmla="*/ 1244160 w 2204142"/>
              <a:gd name="connsiteY16" fmla="*/ 199037 h 794616"/>
              <a:gd name="connsiteX17" fmla="*/ 1232871 w 2204142"/>
              <a:gd name="connsiteY17" fmla="*/ 232904 h 794616"/>
              <a:gd name="connsiteX18" fmla="*/ 1244160 w 2204142"/>
              <a:gd name="connsiteY18" fmla="*/ 345793 h 794616"/>
              <a:gd name="connsiteX19" fmla="*/ 1289316 w 2204142"/>
              <a:gd name="connsiteY19" fmla="*/ 368370 h 794616"/>
              <a:gd name="connsiteX20" fmla="*/ 1323182 w 2204142"/>
              <a:gd name="connsiteY20" fmla="*/ 390948 h 794616"/>
              <a:gd name="connsiteX21" fmla="*/ 1379627 w 2204142"/>
              <a:gd name="connsiteY21" fmla="*/ 458681 h 794616"/>
              <a:gd name="connsiteX22" fmla="*/ 1492516 w 2204142"/>
              <a:gd name="connsiteY22" fmla="*/ 560281 h 794616"/>
              <a:gd name="connsiteX23" fmla="*/ 1503804 w 2204142"/>
              <a:gd name="connsiteY23" fmla="*/ 639304 h 794616"/>
              <a:gd name="connsiteX24" fmla="*/ 1515093 w 2204142"/>
              <a:gd name="connsiteY24" fmla="*/ 707037 h 794616"/>
              <a:gd name="connsiteX25" fmla="*/ 1707004 w 2204142"/>
              <a:gd name="connsiteY25" fmla="*/ 786059 h 794616"/>
              <a:gd name="connsiteX26" fmla="*/ 1891683 w 2204142"/>
              <a:gd name="connsiteY26" fmla="*/ 781913 h 794616"/>
              <a:gd name="connsiteX27" fmla="*/ 1955360 w 2204142"/>
              <a:gd name="connsiteY27" fmla="*/ 469970 h 794616"/>
              <a:gd name="connsiteX28" fmla="*/ 1989227 w 2204142"/>
              <a:gd name="connsiteY28" fmla="*/ 447393 h 794616"/>
              <a:gd name="connsiteX29" fmla="*/ 2068249 w 2204142"/>
              <a:gd name="connsiteY29" fmla="*/ 402237 h 794616"/>
              <a:gd name="connsiteX30" fmla="*/ 2090827 w 2204142"/>
              <a:gd name="connsiteY30" fmla="*/ 368370 h 794616"/>
              <a:gd name="connsiteX31" fmla="*/ 2124693 w 2204142"/>
              <a:gd name="connsiteY31" fmla="*/ 300637 h 794616"/>
              <a:gd name="connsiteX32" fmla="*/ 2158560 w 2204142"/>
              <a:gd name="connsiteY32" fmla="*/ 278059 h 794616"/>
              <a:gd name="connsiteX33" fmla="*/ 2181138 w 2204142"/>
              <a:gd name="connsiteY33" fmla="*/ 232904 h 794616"/>
              <a:gd name="connsiteX34" fmla="*/ 2203716 w 2204142"/>
              <a:gd name="connsiteY34" fmla="*/ 165170 h 794616"/>
              <a:gd name="connsiteX35" fmla="*/ 2196484 w 2204142"/>
              <a:gd name="connsiteY35" fmla="*/ 791615 h 794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04142" h="794616">
                <a:moveTo>
                  <a:pt x="0" y="788441"/>
                </a:moveTo>
                <a:cubicBezTo>
                  <a:pt x="100372" y="775894"/>
                  <a:pt x="126163" y="763879"/>
                  <a:pt x="171716" y="752193"/>
                </a:cubicBezTo>
                <a:cubicBezTo>
                  <a:pt x="217269" y="740507"/>
                  <a:pt x="273316" y="718326"/>
                  <a:pt x="273316" y="718326"/>
                </a:cubicBezTo>
                <a:cubicBezTo>
                  <a:pt x="280842" y="703274"/>
                  <a:pt x="282965" y="683943"/>
                  <a:pt x="295893" y="673170"/>
                </a:cubicBezTo>
                <a:cubicBezTo>
                  <a:pt x="307812" y="663237"/>
                  <a:pt x="326522" y="667329"/>
                  <a:pt x="341049" y="661881"/>
                </a:cubicBezTo>
                <a:cubicBezTo>
                  <a:pt x="459115" y="617607"/>
                  <a:pt x="315450" y="656992"/>
                  <a:pt x="431360" y="628015"/>
                </a:cubicBezTo>
                <a:cubicBezTo>
                  <a:pt x="498225" y="577866"/>
                  <a:pt x="460859" y="604586"/>
                  <a:pt x="544249" y="548993"/>
                </a:cubicBezTo>
                <a:lnTo>
                  <a:pt x="578116" y="526415"/>
                </a:lnTo>
                <a:cubicBezTo>
                  <a:pt x="585642" y="496311"/>
                  <a:pt x="597266" y="466944"/>
                  <a:pt x="600693" y="436104"/>
                </a:cubicBezTo>
                <a:cubicBezTo>
                  <a:pt x="606978" y="379542"/>
                  <a:pt x="603413" y="346972"/>
                  <a:pt x="623271" y="300637"/>
                </a:cubicBezTo>
                <a:cubicBezTo>
                  <a:pt x="644363" y="251423"/>
                  <a:pt x="663863" y="220894"/>
                  <a:pt x="713582" y="187748"/>
                </a:cubicBezTo>
                <a:cubicBezTo>
                  <a:pt x="736160" y="172696"/>
                  <a:pt x="762129" y="161781"/>
                  <a:pt x="781316" y="142593"/>
                </a:cubicBezTo>
                <a:cubicBezTo>
                  <a:pt x="810538" y="113370"/>
                  <a:pt x="842405" y="77074"/>
                  <a:pt x="882916" y="63570"/>
                </a:cubicBezTo>
                <a:cubicBezTo>
                  <a:pt x="894205" y="59807"/>
                  <a:pt x="906139" y="57602"/>
                  <a:pt x="916782" y="52281"/>
                </a:cubicBezTo>
                <a:cubicBezTo>
                  <a:pt x="1004315" y="8515"/>
                  <a:pt x="899393" y="46789"/>
                  <a:pt x="984516" y="18415"/>
                </a:cubicBezTo>
                <a:cubicBezTo>
                  <a:pt x="1079307" y="22536"/>
                  <a:pt x="1255449" y="-52935"/>
                  <a:pt x="1255449" y="74859"/>
                </a:cubicBezTo>
                <a:cubicBezTo>
                  <a:pt x="1255449" y="116422"/>
                  <a:pt x="1250038" y="157891"/>
                  <a:pt x="1244160" y="199037"/>
                </a:cubicBezTo>
                <a:cubicBezTo>
                  <a:pt x="1242477" y="210817"/>
                  <a:pt x="1236634" y="221615"/>
                  <a:pt x="1232871" y="232904"/>
                </a:cubicBezTo>
                <a:cubicBezTo>
                  <a:pt x="1236634" y="270534"/>
                  <a:pt x="1229615" y="310885"/>
                  <a:pt x="1244160" y="345793"/>
                </a:cubicBezTo>
                <a:cubicBezTo>
                  <a:pt x="1250633" y="361327"/>
                  <a:pt x="1274705" y="360021"/>
                  <a:pt x="1289316" y="368370"/>
                </a:cubicBezTo>
                <a:cubicBezTo>
                  <a:pt x="1301096" y="375101"/>
                  <a:pt x="1312759" y="382262"/>
                  <a:pt x="1323182" y="390948"/>
                </a:cubicBezTo>
                <a:cubicBezTo>
                  <a:pt x="1389362" y="446099"/>
                  <a:pt x="1328885" y="401597"/>
                  <a:pt x="1379627" y="458681"/>
                </a:cubicBezTo>
                <a:cubicBezTo>
                  <a:pt x="1433656" y="519464"/>
                  <a:pt x="1437730" y="519193"/>
                  <a:pt x="1492516" y="560281"/>
                </a:cubicBezTo>
                <a:cubicBezTo>
                  <a:pt x="1496279" y="586622"/>
                  <a:pt x="1499758" y="613005"/>
                  <a:pt x="1503804" y="639304"/>
                </a:cubicBezTo>
                <a:cubicBezTo>
                  <a:pt x="1507284" y="661927"/>
                  <a:pt x="1509661" y="684801"/>
                  <a:pt x="1515093" y="707037"/>
                </a:cubicBezTo>
                <a:cubicBezTo>
                  <a:pt x="1540509" y="811082"/>
                  <a:pt x="1528855" y="765292"/>
                  <a:pt x="1707004" y="786059"/>
                </a:cubicBezTo>
                <a:cubicBezTo>
                  <a:pt x="1790788" y="782296"/>
                  <a:pt x="1801734" y="789355"/>
                  <a:pt x="1891683" y="781913"/>
                </a:cubicBezTo>
                <a:cubicBezTo>
                  <a:pt x="1989659" y="773807"/>
                  <a:pt x="1939103" y="525723"/>
                  <a:pt x="1955360" y="469970"/>
                </a:cubicBezTo>
                <a:cubicBezTo>
                  <a:pt x="1971617" y="414217"/>
                  <a:pt x="1978804" y="456079"/>
                  <a:pt x="1989227" y="447393"/>
                </a:cubicBezTo>
                <a:cubicBezTo>
                  <a:pt x="2046877" y="399352"/>
                  <a:pt x="1995153" y="420511"/>
                  <a:pt x="2068249" y="402237"/>
                </a:cubicBezTo>
                <a:cubicBezTo>
                  <a:pt x="2075775" y="390948"/>
                  <a:pt x="2084759" y="380505"/>
                  <a:pt x="2090827" y="368370"/>
                </a:cubicBezTo>
                <a:cubicBezTo>
                  <a:pt x="2109189" y="331646"/>
                  <a:pt x="2092343" y="332988"/>
                  <a:pt x="2124693" y="300637"/>
                </a:cubicBezTo>
                <a:cubicBezTo>
                  <a:pt x="2134287" y="291043"/>
                  <a:pt x="2147271" y="285585"/>
                  <a:pt x="2158560" y="278059"/>
                </a:cubicBezTo>
                <a:cubicBezTo>
                  <a:pt x="2166086" y="263007"/>
                  <a:pt x="2174888" y="248529"/>
                  <a:pt x="2181138" y="232904"/>
                </a:cubicBezTo>
                <a:cubicBezTo>
                  <a:pt x="2189977" y="210807"/>
                  <a:pt x="2201158" y="72052"/>
                  <a:pt x="2203716" y="165170"/>
                </a:cubicBezTo>
                <a:cubicBezTo>
                  <a:pt x="2206274" y="258288"/>
                  <a:pt x="2196484" y="841328"/>
                  <a:pt x="2196484" y="791615"/>
                </a:cubicBezTo>
              </a:path>
            </a:pathLst>
          </a:custGeom>
          <a:solidFill>
            <a:srgbClr val="FF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6709084" y="3238618"/>
            <a:ext cx="1958998" cy="400110"/>
          </a:xfrm>
          <a:prstGeom prst="rect">
            <a:avLst/>
          </a:prstGeom>
          <a:noFill/>
        </p:spPr>
        <p:txBody>
          <a:bodyPr wrap="none" rtlCol="0">
            <a:spAutoFit/>
          </a:bodyPr>
          <a:lstStyle/>
          <a:p>
            <a:r>
              <a:rPr lang="en-US" sz="2000" dirty="0" smtClean="0"/>
              <a:t>Spare bandwidth</a:t>
            </a:r>
            <a:endParaRPr lang="en-US" sz="2000" dirty="0"/>
          </a:p>
        </p:txBody>
      </p:sp>
      <p:cxnSp>
        <p:nvCxnSpPr>
          <p:cNvPr id="31" name="Straight Arrow Connector 33"/>
          <p:cNvCxnSpPr/>
          <p:nvPr/>
        </p:nvCxnSpPr>
        <p:spPr>
          <a:xfrm>
            <a:off x="7578168" y="3645024"/>
            <a:ext cx="0" cy="66971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Connector 41"/>
          <p:cNvCxnSpPr/>
          <p:nvPr/>
        </p:nvCxnSpPr>
        <p:spPr>
          <a:xfrm>
            <a:off x="6336420" y="4622083"/>
            <a:ext cx="2286000" cy="2479"/>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Arrow Connector 42"/>
          <p:cNvCxnSpPr/>
          <p:nvPr/>
        </p:nvCxnSpPr>
        <p:spPr>
          <a:xfrm flipV="1">
            <a:off x="6390042" y="3269312"/>
            <a:ext cx="14283" cy="19104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43"/>
          <p:cNvCxnSpPr/>
          <p:nvPr/>
        </p:nvCxnSpPr>
        <p:spPr>
          <a:xfrm>
            <a:off x="6396392" y="5186156"/>
            <a:ext cx="238477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8228516" y="5230996"/>
            <a:ext cx="702436" cy="400110"/>
          </a:xfrm>
          <a:prstGeom prst="rect">
            <a:avLst/>
          </a:prstGeom>
          <a:noFill/>
        </p:spPr>
        <p:txBody>
          <a:bodyPr wrap="none" rtlCol="0">
            <a:spAutoFit/>
          </a:bodyPr>
          <a:lstStyle/>
          <a:p>
            <a:r>
              <a:rPr lang="en-US" sz="2000" dirty="0" smtClean="0"/>
              <a:t>Time</a:t>
            </a:r>
            <a:endParaRPr lang="en-US" sz="2000" dirty="0"/>
          </a:p>
        </p:txBody>
      </p:sp>
      <p:sp>
        <p:nvSpPr>
          <p:cNvPr id="36" name="TextBox 35"/>
          <p:cNvSpPr txBox="1"/>
          <p:nvPr/>
        </p:nvSpPr>
        <p:spPr>
          <a:xfrm>
            <a:off x="5796136" y="3280417"/>
            <a:ext cx="720528" cy="400110"/>
          </a:xfrm>
          <a:prstGeom prst="rect">
            <a:avLst/>
          </a:prstGeom>
          <a:noFill/>
        </p:spPr>
        <p:txBody>
          <a:bodyPr wrap="square" rtlCol="0">
            <a:spAutoFit/>
          </a:bodyPr>
          <a:lstStyle/>
          <a:p>
            <a:r>
              <a:rPr lang="en-US" sz="2000" dirty="0" smtClean="0"/>
              <a:t>Rate</a:t>
            </a:r>
            <a:endParaRPr lang="en-US" sz="2000" dirty="0"/>
          </a:p>
        </p:txBody>
      </p:sp>
      <p:sp>
        <p:nvSpPr>
          <p:cNvPr id="37" name="TextBox 36"/>
          <p:cNvSpPr txBox="1"/>
          <p:nvPr/>
        </p:nvSpPr>
        <p:spPr>
          <a:xfrm>
            <a:off x="5868283" y="5733256"/>
            <a:ext cx="2592149" cy="400110"/>
          </a:xfrm>
          <a:prstGeom prst="rect">
            <a:avLst/>
          </a:prstGeom>
          <a:noFill/>
        </p:spPr>
        <p:txBody>
          <a:bodyPr wrap="square" rtlCol="0">
            <a:spAutoFit/>
          </a:bodyPr>
          <a:lstStyle/>
          <a:p>
            <a:r>
              <a:rPr lang="en-US" sz="2000" dirty="0" smtClean="0"/>
              <a:t>guaranteed bandwidth</a:t>
            </a:r>
            <a:endParaRPr lang="en-US" sz="2000" dirty="0"/>
          </a:p>
        </p:txBody>
      </p:sp>
      <p:cxnSp>
        <p:nvCxnSpPr>
          <p:cNvPr id="40" name="Straight Arrow Connector 33"/>
          <p:cNvCxnSpPr>
            <a:stCxn id="37" idx="0"/>
          </p:cNvCxnSpPr>
          <p:nvPr/>
        </p:nvCxnSpPr>
        <p:spPr>
          <a:xfrm flipV="1">
            <a:off x="7164358" y="4896182"/>
            <a:ext cx="0" cy="8370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2" name="Rectangle 25"/>
          <p:cNvSpPr/>
          <p:nvPr/>
        </p:nvSpPr>
        <p:spPr>
          <a:xfrm>
            <a:off x="4788024" y="4296528"/>
            <a:ext cx="432048" cy="780213"/>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43" name="Rectangle 25"/>
          <p:cNvSpPr/>
          <p:nvPr/>
        </p:nvSpPr>
        <p:spPr>
          <a:xfrm>
            <a:off x="395536" y="4315217"/>
            <a:ext cx="432048" cy="780213"/>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44" name="Rectangle 25"/>
          <p:cNvSpPr/>
          <p:nvPr/>
        </p:nvSpPr>
        <p:spPr>
          <a:xfrm>
            <a:off x="4788024" y="3504856"/>
            <a:ext cx="432048" cy="76450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Tree>
    <p:extLst>
      <p:ext uri="{BB962C8B-B14F-4D97-AF65-F5344CB8AC3E}">
        <p14:creationId xmlns:p14="http://schemas.microsoft.com/office/powerpoint/2010/main" val="23940183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t>44</a:t>
            </a:fld>
            <a:endParaRPr lang="zh-CN" altLang="en-US"/>
          </a:p>
        </p:txBody>
      </p:sp>
      <p:sp>
        <p:nvSpPr>
          <p:cNvPr id="7" name="标题 1"/>
          <p:cNvSpPr>
            <a:spLocks noGrp="1"/>
          </p:cNvSpPr>
          <p:nvPr>
            <p:ph type="title"/>
          </p:nvPr>
        </p:nvSpPr>
        <p:spPr>
          <a:xfrm>
            <a:off x="457200" y="274638"/>
            <a:ext cx="8229600" cy="1143000"/>
          </a:xfrm>
          <a:ln>
            <a:solidFill>
              <a:schemeClr val="bg1"/>
            </a:solidFill>
          </a:ln>
        </p:spPr>
        <p:txBody>
          <a:bodyPr/>
          <a:lstStyle/>
          <a:p>
            <a:r>
              <a:rPr lang="en-US" altLang="zh-CN" dirty="0" smtClean="0">
                <a:solidFill>
                  <a:srgbClr val="0000CC"/>
                </a:solidFill>
              </a:rPr>
              <a:t>Rate Control Algorithm</a:t>
            </a:r>
            <a:endParaRPr lang="zh-CN" altLang="en-US" dirty="0">
              <a:solidFill>
                <a:srgbClr val="0000CC"/>
              </a:solidFill>
            </a:endParaRPr>
          </a:p>
        </p:txBody>
      </p:sp>
      <p:sp>
        <p:nvSpPr>
          <p:cNvPr id="11" name="Freeform 152"/>
          <p:cNvSpPr>
            <a:spLocks/>
          </p:cNvSpPr>
          <p:nvPr/>
        </p:nvSpPr>
        <p:spPr bwMode="auto">
          <a:xfrm>
            <a:off x="2114129" y="3504440"/>
            <a:ext cx="3105943" cy="792088"/>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noFill/>
          <a:ln w="38100">
            <a:solidFill>
              <a:schemeClr val="tx1"/>
            </a:solidFill>
            <a:round/>
            <a:headEnd/>
            <a:tailEnd/>
          </a:ln>
        </p:spPr>
        <p:txBody>
          <a:bodyPr/>
          <a:lstStyle/>
          <a:p>
            <a:endParaRPr lang="en-US" dirty="0">
              <a:solidFill>
                <a:srgbClr val="333399"/>
              </a:solidFill>
            </a:endParaRPr>
          </a:p>
        </p:txBody>
      </p:sp>
      <p:sp>
        <p:nvSpPr>
          <p:cNvPr id="14" name="Freeform 152"/>
          <p:cNvSpPr>
            <a:spLocks/>
          </p:cNvSpPr>
          <p:nvPr/>
        </p:nvSpPr>
        <p:spPr bwMode="auto">
          <a:xfrm>
            <a:off x="2114129" y="4303338"/>
            <a:ext cx="3105943" cy="792092"/>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noFill/>
          <a:ln w="38100">
            <a:solidFill>
              <a:schemeClr val="tx1"/>
            </a:solidFill>
            <a:round/>
            <a:headEnd/>
            <a:tailEnd/>
          </a:ln>
        </p:spPr>
        <p:txBody>
          <a:bodyPr/>
          <a:lstStyle/>
          <a:p>
            <a:endParaRPr lang="en-US" dirty="0">
              <a:solidFill>
                <a:srgbClr val="333399"/>
              </a:solidFill>
            </a:endParaRPr>
          </a:p>
        </p:txBody>
      </p:sp>
      <p:sp>
        <p:nvSpPr>
          <p:cNvPr id="27" name="内容占位符 6"/>
          <p:cNvSpPr>
            <a:spLocks noGrp="1"/>
          </p:cNvSpPr>
          <p:nvPr>
            <p:ph idx="1"/>
          </p:nvPr>
        </p:nvSpPr>
        <p:spPr>
          <a:xfrm>
            <a:off x="382588" y="1412776"/>
            <a:ext cx="8378825" cy="4689812"/>
          </a:xfrm>
        </p:spPr>
        <p:txBody>
          <a:bodyPr/>
          <a:lstStyle/>
          <a:p>
            <a:r>
              <a:rPr lang="en-US" altLang="zh-CN" dirty="0" smtClean="0"/>
              <a:t>Ideal rate control should keep the occupancy of low priority queue at a moderate range to fully utilize spare bandwidth and avoid packet drops.</a:t>
            </a:r>
            <a:endParaRPr lang="en-US" altLang="zh-CN" dirty="0"/>
          </a:p>
          <a:p>
            <a:pPr lvl="1"/>
            <a:endParaRPr lang="en-US" altLang="zh-CN" dirty="0"/>
          </a:p>
        </p:txBody>
      </p:sp>
      <p:sp>
        <p:nvSpPr>
          <p:cNvPr id="26" name="Rectangle 29"/>
          <p:cNvSpPr/>
          <p:nvPr/>
        </p:nvSpPr>
        <p:spPr>
          <a:xfrm>
            <a:off x="6390042" y="4612557"/>
            <a:ext cx="2201760" cy="567249"/>
          </a:xfrm>
          <a:prstGeom prst="rect">
            <a:avLst/>
          </a:prstGeom>
          <a:solidFill>
            <a:srgbClr val="00B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6709084" y="3238618"/>
            <a:ext cx="1958998" cy="400110"/>
          </a:xfrm>
          <a:prstGeom prst="rect">
            <a:avLst/>
          </a:prstGeom>
          <a:noFill/>
        </p:spPr>
        <p:txBody>
          <a:bodyPr wrap="none" rtlCol="0">
            <a:spAutoFit/>
          </a:bodyPr>
          <a:lstStyle/>
          <a:p>
            <a:r>
              <a:rPr lang="en-US" sz="2000" dirty="0" smtClean="0"/>
              <a:t>Spare bandwidth</a:t>
            </a:r>
            <a:endParaRPr lang="en-US" sz="2000" dirty="0"/>
          </a:p>
        </p:txBody>
      </p:sp>
      <p:cxnSp>
        <p:nvCxnSpPr>
          <p:cNvPr id="31" name="Straight Arrow Connector 33"/>
          <p:cNvCxnSpPr/>
          <p:nvPr/>
        </p:nvCxnSpPr>
        <p:spPr>
          <a:xfrm>
            <a:off x="7578168" y="3645024"/>
            <a:ext cx="0" cy="66971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Connector 41"/>
          <p:cNvCxnSpPr/>
          <p:nvPr/>
        </p:nvCxnSpPr>
        <p:spPr>
          <a:xfrm>
            <a:off x="6336420" y="4622083"/>
            <a:ext cx="2286000" cy="2479"/>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Arrow Connector 42"/>
          <p:cNvCxnSpPr/>
          <p:nvPr/>
        </p:nvCxnSpPr>
        <p:spPr>
          <a:xfrm flipV="1">
            <a:off x="6390042" y="3269312"/>
            <a:ext cx="14283" cy="19104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43"/>
          <p:cNvCxnSpPr/>
          <p:nvPr/>
        </p:nvCxnSpPr>
        <p:spPr>
          <a:xfrm>
            <a:off x="6396392" y="5186156"/>
            <a:ext cx="238477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8228516" y="5230996"/>
            <a:ext cx="702436" cy="400110"/>
          </a:xfrm>
          <a:prstGeom prst="rect">
            <a:avLst/>
          </a:prstGeom>
          <a:noFill/>
        </p:spPr>
        <p:txBody>
          <a:bodyPr wrap="none" rtlCol="0">
            <a:spAutoFit/>
          </a:bodyPr>
          <a:lstStyle/>
          <a:p>
            <a:r>
              <a:rPr lang="en-US" sz="2000" dirty="0" smtClean="0"/>
              <a:t>Time</a:t>
            </a:r>
            <a:endParaRPr lang="en-US" sz="2000" dirty="0"/>
          </a:p>
        </p:txBody>
      </p:sp>
      <p:sp>
        <p:nvSpPr>
          <p:cNvPr id="36" name="TextBox 35"/>
          <p:cNvSpPr txBox="1"/>
          <p:nvPr/>
        </p:nvSpPr>
        <p:spPr>
          <a:xfrm>
            <a:off x="5796136" y="3280417"/>
            <a:ext cx="720528" cy="400110"/>
          </a:xfrm>
          <a:prstGeom prst="rect">
            <a:avLst/>
          </a:prstGeom>
          <a:noFill/>
        </p:spPr>
        <p:txBody>
          <a:bodyPr wrap="square" rtlCol="0">
            <a:spAutoFit/>
          </a:bodyPr>
          <a:lstStyle/>
          <a:p>
            <a:r>
              <a:rPr lang="en-US" sz="2000" dirty="0" smtClean="0"/>
              <a:t>Rate</a:t>
            </a:r>
            <a:endParaRPr lang="en-US" sz="2000" dirty="0"/>
          </a:p>
        </p:txBody>
      </p:sp>
      <p:sp>
        <p:nvSpPr>
          <p:cNvPr id="37" name="TextBox 36"/>
          <p:cNvSpPr txBox="1"/>
          <p:nvPr/>
        </p:nvSpPr>
        <p:spPr>
          <a:xfrm>
            <a:off x="5868283" y="5733256"/>
            <a:ext cx="2592149" cy="400110"/>
          </a:xfrm>
          <a:prstGeom prst="rect">
            <a:avLst/>
          </a:prstGeom>
          <a:noFill/>
        </p:spPr>
        <p:txBody>
          <a:bodyPr wrap="square" rtlCol="0">
            <a:spAutoFit/>
          </a:bodyPr>
          <a:lstStyle/>
          <a:p>
            <a:r>
              <a:rPr lang="en-US" sz="2000" dirty="0" smtClean="0"/>
              <a:t>guaranteed bandwidth</a:t>
            </a:r>
            <a:endParaRPr lang="en-US" sz="2000" dirty="0"/>
          </a:p>
        </p:txBody>
      </p:sp>
      <p:cxnSp>
        <p:nvCxnSpPr>
          <p:cNvPr id="40" name="Straight Arrow Connector 33"/>
          <p:cNvCxnSpPr>
            <a:stCxn id="37" idx="0"/>
          </p:cNvCxnSpPr>
          <p:nvPr/>
        </p:nvCxnSpPr>
        <p:spPr>
          <a:xfrm flipV="1">
            <a:off x="7164358" y="4896182"/>
            <a:ext cx="0" cy="8370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3" name="Rectangle 25"/>
          <p:cNvSpPr/>
          <p:nvPr/>
        </p:nvSpPr>
        <p:spPr>
          <a:xfrm>
            <a:off x="395536" y="4315217"/>
            <a:ext cx="432048" cy="780213"/>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44" name="Rectangle 25"/>
          <p:cNvSpPr/>
          <p:nvPr/>
        </p:nvSpPr>
        <p:spPr>
          <a:xfrm>
            <a:off x="4788024" y="3504856"/>
            <a:ext cx="432048" cy="76450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4" name="Rectangle 25"/>
          <p:cNvSpPr/>
          <p:nvPr/>
        </p:nvSpPr>
        <p:spPr>
          <a:xfrm>
            <a:off x="4800433" y="4309276"/>
            <a:ext cx="432048" cy="780213"/>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5" name="Rectangle 25"/>
          <p:cNvSpPr/>
          <p:nvPr/>
        </p:nvSpPr>
        <p:spPr>
          <a:xfrm>
            <a:off x="4368385" y="4309277"/>
            <a:ext cx="436050" cy="780213"/>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9" name="Rectangle 25"/>
          <p:cNvSpPr/>
          <p:nvPr/>
        </p:nvSpPr>
        <p:spPr>
          <a:xfrm>
            <a:off x="3923928" y="4309277"/>
            <a:ext cx="444458" cy="780213"/>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8" name="Rectangle 25"/>
          <p:cNvSpPr/>
          <p:nvPr/>
        </p:nvSpPr>
        <p:spPr>
          <a:xfrm>
            <a:off x="1682081" y="4314739"/>
            <a:ext cx="432048" cy="780213"/>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9" name="任意多边形 8"/>
          <p:cNvSpPr/>
          <p:nvPr/>
        </p:nvSpPr>
        <p:spPr>
          <a:xfrm>
            <a:off x="6412675" y="4005064"/>
            <a:ext cx="2185060" cy="605641"/>
          </a:xfrm>
          <a:custGeom>
            <a:avLst/>
            <a:gdLst>
              <a:gd name="connsiteX0" fmla="*/ 0 w 2185060"/>
              <a:gd name="connsiteY0" fmla="*/ 605641 h 605641"/>
              <a:gd name="connsiteX1" fmla="*/ 0 w 2185060"/>
              <a:gd name="connsiteY1" fmla="*/ 605641 h 605641"/>
              <a:gd name="connsiteX2" fmla="*/ 23751 w 2185060"/>
              <a:gd name="connsiteY2" fmla="*/ 415636 h 605641"/>
              <a:gd name="connsiteX3" fmla="*/ 59377 w 2185060"/>
              <a:gd name="connsiteY3" fmla="*/ 0 h 605641"/>
              <a:gd name="connsiteX4" fmla="*/ 166255 w 2185060"/>
              <a:gd name="connsiteY4" fmla="*/ 23750 h 605641"/>
              <a:gd name="connsiteX5" fmla="*/ 261257 w 2185060"/>
              <a:gd name="connsiteY5" fmla="*/ 71252 h 605641"/>
              <a:gd name="connsiteX6" fmla="*/ 439387 w 2185060"/>
              <a:gd name="connsiteY6" fmla="*/ 23750 h 605641"/>
              <a:gd name="connsiteX7" fmla="*/ 629393 w 2185060"/>
              <a:gd name="connsiteY7" fmla="*/ 95002 h 605641"/>
              <a:gd name="connsiteX8" fmla="*/ 795647 w 2185060"/>
              <a:gd name="connsiteY8" fmla="*/ 0 h 605641"/>
              <a:gd name="connsiteX9" fmla="*/ 938151 w 2185060"/>
              <a:gd name="connsiteY9" fmla="*/ 142504 h 605641"/>
              <a:gd name="connsiteX10" fmla="*/ 1116281 w 2185060"/>
              <a:gd name="connsiteY10" fmla="*/ 11875 h 605641"/>
              <a:gd name="connsiteX11" fmla="*/ 1365663 w 2185060"/>
              <a:gd name="connsiteY11" fmla="*/ 130628 h 605641"/>
              <a:gd name="connsiteX12" fmla="*/ 1520042 w 2185060"/>
              <a:gd name="connsiteY12" fmla="*/ 0 h 605641"/>
              <a:gd name="connsiteX13" fmla="*/ 1674421 w 2185060"/>
              <a:gd name="connsiteY13" fmla="*/ 47501 h 605641"/>
              <a:gd name="connsiteX14" fmla="*/ 1793174 w 2185060"/>
              <a:gd name="connsiteY14" fmla="*/ 23750 h 605641"/>
              <a:gd name="connsiteX15" fmla="*/ 1947554 w 2185060"/>
              <a:gd name="connsiteY15" fmla="*/ 118753 h 605641"/>
              <a:gd name="connsiteX16" fmla="*/ 2090057 w 2185060"/>
              <a:gd name="connsiteY16" fmla="*/ 47501 h 605641"/>
              <a:gd name="connsiteX17" fmla="*/ 2173185 w 2185060"/>
              <a:gd name="connsiteY17" fmla="*/ 130628 h 605641"/>
              <a:gd name="connsiteX18" fmla="*/ 2185060 w 2185060"/>
              <a:gd name="connsiteY18" fmla="*/ 593766 h 605641"/>
              <a:gd name="connsiteX19" fmla="*/ 2185060 w 2185060"/>
              <a:gd name="connsiteY19" fmla="*/ 593766 h 605641"/>
              <a:gd name="connsiteX20" fmla="*/ 2185060 w 2185060"/>
              <a:gd name="connsiteY20" fmla="*/ 593766 h 60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5060" h="605641">
                <a:moveTo>
                  <a:pt x="0" y="605641"/>
                </a:moveTo>
                <a:lnTo>
                  <a:pt x="0" y="605641"/>
                </a:lnTo>
                <a:cubicBezTo>
                  <a:pt x="24871" y="431550"/>
                  <a:pt x="23751" y="495368"/>
                  <a:pt x="23751" y="415636"/>
                </a:cubicBezTo>
                <a:lnTo>
                  <a:pt x="59377" y="0"/>
                </a:lnTo>
                <a:lnTo>
                  <a:pt x="166255" y="23750"/>
                </a:lnTo>
                <a:lnTo>
                  <a:pt x="261257" y="71252"/>
                </a:lnTo>
                <a:lnTo>
                  <a:pt x="439387" y="23750"/>
                </a:lnTo>
                <a:lnTo>
                  <a:pt x="629393" y="95002"/>
                </a:lnTo>
                <a:lnTo>
                  <a:pt x="795647" y="0"/>
                </a:lnTo>
                <a:lnTo>
                  <a:pt x="938151" y="142504"/>
                </a:lnTo>
                <a:lnTo>
                  <a:pt x="1116281" y="11875"/>
                </a:lnTo>
                <a:lnTo>
                  <a:pt x="1365663" y="130628"/>
                </a:lnTo>
                <a:lnTo>
                  <a:pt x="1520042" y="0"/>
                </a:lnTo>
                <a:lnTo>
                  <a:pt x="1674421" y="47501"/>
                </a:lnTo>
                <a:lnTo>
                  <a:pt x="1793174" y="23750"/>
                </a:lnTo>
                <a:lnTo>
                  <a:pt x="1947554" y="118753"/>
                </a:lnTo>
                <a:lnTo>
                  <a:pt x="2090057" y="47501"/>
                </a:lnTo>
                <a:lnTo>
                  <a:pt x="2173185" y="130628"/>
                </a:lnTo>
                <a:lnTo>
                  <a:pt x="2185060" y="593766"/>
                </a:lnTo>
                <a:lnTo>
                  <a:pt x="2185060" y="593766"/>
                </a:lnTo>
                <a:lnTo>
                  <a:pt x="2185060" y="593766"/>
                </a:lnTo>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8875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t>45</a:t>
            </a:fld>
            <a:endParaRPr lang="zh-CN" altLang="en-US"/>
          </a:p>
        </p:txBody>
      </p:sp>
      <p:sp>
        <p:nvSpPr>
          <p:cNvPr id="7" name="标题 1"/>
          <p:cNvSpPr>
            <a:spLocks noGrp="1"/>
          </p:cNvSpPr>
          <p:nvPr>
            <p:ph type="title"/>
          </p:nvPr>
        </p:nvSpPr>
        <p:spPr>
          <a:xfrm>
            <a:off x="457200" y="274638"/>
            <a:ext cx="8229600" cy="1143000"/>
          </a:xfrm>
          <a:ln>
            <a:solidFill>
              <a:schemeClr val="bg1"/>
            </a:solidFill>
          </a:ln>
        </p:spPr>
        <p:txBody>
          <a:bodyPr/>
          <a:lstStyle/>
          <a:p>
            <a:r>
              <a:rPr lang="en-US" altLang="zh-CN" dirty="0" smtClean="0">
                <a:solidFill>
                  <a:srgbClr val="0000CC"/>
                </a:solidFill>
              </a:rPr>
              <a:t>Rate Control Algorithm</a:t>
            </a:r>
            <a:endParaRPr lang="zh-CN" altLang="en-US" dirty="0">
              <a:solidFill>
                <a:srgbClr val="0000CC"/>
              </a:solidFill>
            </a:endParaRPr>
          </a:p>
        </p:txBody>
      </p:sp>
      <p:sp>
        <p:nvSpPr>
          <p:cNvPr id="28" name="圆角矩形 27"/>
          <p:cNvSpPr/>
          <p:nvPr/>
        </p:nvSpPr>
        <p:spPr>
          <a:xfrm>
            <a:off x="6156176" y="4263223"/>
            <a:ext cx="2520280" cy="1254009"/>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Receiver Module</a:t>
            </a:r>
            <a:endParaRPr lang="en-US" sz="2400" dirty="0">
              <a:solidFill>
                <a:schemeClr val="tx1"/>
              </a:solidFill>
            </a:endParaRPr>
          </a:p>
        </p:txBody>
      </p:sp>
      <p:sp>
        <p:nvSpPr>
          <p:cNvPr id="39" name="圆角矩形 38"/>
          <p:cNvSpPr/>
          <p:nvPr/>
        </p:nvSpPr>
        <p:spPr>
          <a:xfrm>
            <a:off x="460375" y="4263223"/>
            <a:ext cx="2544217" cy="116463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Sender Module</a:t>
            </a:r>
            <a:endParaRPr lang="en-US" sz="2400" dirty="0">
              <a:solidFill>
                <a:schemeClr val="tx1"/>
              </a:solidFill>
            </a:endParaRPr>
          </a:p>
        </p:txBody>
      </p:sp>
      <p:sp>
        <p:nvSpPr>
          <p:cNvPr id="41" name="内容占位符 6"/>
          <p:cNvSpPr>
            <a:spLocks noGrp="1"/>
          </p:cNvSpPr>
          <p:nvPr>
            <p:ph idx="1"/>
          </p:nvPr>
        </p:nvSpPr>
        <p:spPr>
          <a:xfrm>
            <a:off x="272666" y="1268760"/>
            <a:ext cx="8598668" cy="4689812"/>
          </a:xfrm>
        </p:spPr>
        <p:txBody>
          <a:bodyPr/>
          <a:lstStyle/>
          <a:p>
            <a:r>
              <a:rPr lang="en-US" altLang="zh-CN" dirty="0"/>
              <a:t>Adopt </a:t>
            </a:r>
            <a:r>
              <a:rPr lang="en-US" altLang="zh-CN" dirty="0" smtClean="0"/>
              <a:t>ECN </a:t>
            </a:r>
            <a:r>
              <a:rPr lang="en-US" altLang="zh-CN" dirty="0"/>
              <a:t>marking </a:t>
            </a:r>
            <a:r>
              <a:rPr lang="en-US" altLang="zh-CN" dirty="0" smtClean="0"/>
              <a:t>in network to assist rate control.</a:t>
            </a:r>
          </a:p>
          <a:p>
            <a:pPr lvl="1"/>
            <a:r>
              <a:rPr lang="en-US" altLang="zh-CN" dirty="0" smtClean="0"/>
              <a:t>Receiver module sends </a:t>
            </a:r>
            <a:r>
              <a:rPr lang="en-US" altLang="zh-CN" dirty="0" smtClean="0">
                <a:solidFill>
                  <a:srgbClr val="7030A0"/>
                </a:solidFill>
              </a:rPr>
              <a:t>ECN-based congestion information</a:t>
            </a:r>
            <a:r>
              <a:rPr lang="en-US" altLang="zh-CN" dirty="0" smtClean="0"/>
              <a:t> to sender module periodically.</a:t>
            </a:r>
          </a:p>
          <a:p>
            <a:pPr lvl="1"/>
            <a:r>
              <a:rPr lang="en-US" altLang="zh-CN" dirty="0" smtClean="0"/>
              <a:t>Sender module </a:t>
            </a:r>
            <a:r>
              <a:rPr lang="en-US" altLang="zh-CN" dirty="0" smtClean="0">
                <a:solidFill>
                  <a:srgbClr val="7030A0"/>
                </a:solidFill>
              </a:rPr>
              <a:t>update the current sending rate </a:t>
            </a:r>
            <a:r>
              <a:rPr lang="en-US" altLang="zh-CN" dirty="0" smtClean="0"/>
              <a:t>according to the </a:t>
            </a:r>
            <a:r>
              <a:rPr lang="en-US" altLang="zh-CN" dirty="0" smtClean="0">
                <a:solidFill>
                  <a:srgbClr val="7030A0"/>
                </a:solidFill>
              </a:rPr>
              <a:t>congestion feedback</a:t>
            </a:r>
            <a:r>
              <a:rPr lang="en-US" altLang="zh-CN" dirty="0" smtClean="0"/>
              <a:t>.</a:t>
            </a:r>
            <a:endParaRPr lang="zh-CN" altLang="en-US" dirty="0"/>
          </a:p>
        </p:txBody>
      </p:sp>
      <p:sp>
        <p:nvSpPr>
          <p:cNvPr id="42" name="Freeform 152"/>
          <p:cNvSpPr>
            <a:spLocks/>
          </p:cNvSpPr>
          <p:nvPr/>
        </p:nvSpPr>
        <p:spPr bwMode="auto">
          <a:xfrm>
            <a:off x="3635896" y="4866445"/>
            <a:ext cx="1800200" cy="489114"/>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a:ln w="28575">
            <a:solidFill>
              <a:schemeClr val="tx1"/>
            </a:solidFill>
            <a:round/>
            <a:headEnd/>
            <a:tailEnd/>
          </a:ln>
        </p:spPr>
        <p:txBody>
          <a:bodyPr/>
          <a:lstStyle/>
          <a:p>
            <a:r>
              <a:rPr lang="en-US" sz="2400" dirty="0" smtClean="0"/>
              <a:t> low priority</a:t>
            </a:r>
            <a:endParaRPr lang="en-US" sz="2400" dirty="0"/>
          </a:p>
        </p:txBody>
      </p:sp>
      <p:sp>
        <p:nvSpPr>
          <p:cNvPr id="45" name="Freeform 152"/>
          <p:cNvSpPr>
            <a:spLocks/>
          </p:cNvSpPr>
          <p:nvPr/>
        </p:nvSpPr>
        <p:spPr bwMode="auto">
          <a:xfrm>
            <a:off x="3635896" y="4377622"/>
            <a:ext cx="1800200" cy="489114"/>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a:ln w="28575">
            <a:solidFill>
              <a:schemeClr val="tx1"/>
            </a:solidFill>
            <a:round/>
            <a:headEnd/>
            <a:tailEnd/>
          </a:ln>
        </p:spPr>
        <p:txBody>
          <a:bodyPr/>
          <a:lstStyle/>
          <a:p>
            <a:r>
              <a:rPr lang="en-US" sz="2400" dirty="0" smtClean="0"/>
              <a:t>high priority</a:t>
            </a:r>
            <a:endParaRPr lang="en-US" sz="2400" dirty="0"/>
          </a:p>
        </p:txBody>
      </p:sp>
      <p:grpSp>
        <p:nvGrpSpPr>
          <p:cNvPr id="46" name="组合 45"/>
          <p:cNvGrpSpPr/>
          <p:nvPr/>
        </p:nvGrpSpPr>
        <p:grpSpPr>
          <a:xfrm>
            <a:off x="4764839" y="4895322"/>
            <a:ext cx="656376" cy="431360"/>
            <a:chOff x="2771800" y="3456137"/>
            <a:chExt cx="656376" cy="431360"/>
          </a:xfrm>
        </p:grpSpPr>
        <p:sp>
          <p:nvSpPr>
            <p:cNvPr id="47" name="Rectangle 25"/>
            <p:cNvSpPr/>
            <p:nvPr/>
          </p:nvSpPr>
          <p:spPr>
            <a:xfrm>
              <a:off x="3209384" y="3456137"/>
              <a:ext cx="218792" cy="431359"/>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48" name="Rectangle 25"/>
            <p:cNvSpPr/>
            <p:nvPr/>
          </p:nvSpPr>
          <p:spPr>
            <a:xfrm>
              <a:off x="2990592" y="3456138"/>
              <a:ext cx="218792" cy="431359"/>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49" name="Rectangle 25"/>
            <p:cNvSpPr/>
            <p:nvPr/>
          </p:nvSpPr>
          <p:spPr>
            <a:xfrm>
              <a:off x="2771800" y="3456138"/>
              <a:ext cx="218792" cy="431359"/>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grpSp>
      <p:cxnSp>
        <p:nvCxnSpPr>
          <p:cNvPr id="10" name="肘形连接符 9"/>
          <p:cNvCxnSpPr/>
          <p:nvPr/>
        </p:nvCxnSpPr>
        <p:spPr>
          <a:xfrm rot="5400000">
            <a:off x="4287008" y="3002156"/>
            <a:ext cx="574792" cy="5683829"/>
          </a:xfrm>
          <a:prstGeom prst="bentConnector2">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39" idx="2"/>
          </p:cNvCxnSpPr>
          <p:nvPr/>
        </p:nvCxnSpPr>
        <p:spPr>
          <a:xfrm flipV="1">
            <a:off x="1732483" y="5427859"/>
            <a:ext cx="1" cy="703608"/>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Rectangle 25"/>
          <p:cNvSpPr/>
          <p:nvPr/>
        </p:nvSpPr>
        <p:spPr>
          <a:xfrm>
            <a:off x="5205972" y="4406499"/>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15" name="矩形 14"/>
          <p:cNvSpPr/>
          <p:nvPr/>
        </p:nvSpPr>
        <p:spPr>
          <a:xfrm>
            <a:off x="3035171" y="6135687"/>
            <a:ext cx="3217676" cy="523220"/>
          </a:xfrm>
          <a:prstGeom prst="rect">
            <a:avLst/>
          </a:prstGeom>
        </p:spPr>
        <p:txBody>
          <a:bodyPr wrap="none">
            <a:spAutoFit/>
          </a:bodyPr>
          <a:lstStyle/>
          <a:p>
            <a:r>
              <a:rPr lang="en-US" altLang="zh-CN" sz="2800" dirty="0" smtClean="0">
                <a:solidFill>
                  <a:srgbClr val="7030A0"/>
                </a:solidFill>
              </a:rPr>
              <a:t>Congestion feedback</a:t>
            </a:r>
            <a:endParaRPr lang="en-US" sz="2800" dirty="0">
              <a:solidFill>
                <a:srgbClr val="7030A0"/>
              </a:solidFill>
            </a:endParaRPr>
          </a:p>
        </p:txBody>
      </p:sp>
      <p:cxnSp>
        <p:nvCxnSpPr>
          <p:cNvPr id="53" name="直接箭头连接符 52"/>
          <p:cNvCxnSpPr/>
          <p:nvPr/>
        </p:nvCxnSpPr>
        <p:spPr>
          <a:xfrm flipV="1">
            <a:off x="4644009" y="4869160"/>
            <a:ext cx="0" cy="648072"/>
          </a:xfrm>
          <a:prstGeom prst="straightConnector1">
            <a:avLst/>
          </a:prstGeom>
          <a:ln w="38100">
            <a:solidFill>
              <a:srgbClr val="7030A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3351029" y="5487615"/>
            <a:ext cx="3046411" cy="461665"/>
          </a:xfrm>
          <a:prstGeom prst="rect">
            <a:avLst/>
          </a:prstGeom>
        </p:spPr>
        <p:txBody>
          <a:bodyPr wrap="none">
            <a:spAutoFit/>
          </a:bodyPr>
          <a:lstStyle/>
          <a:p>
            <a:r>
              <a:rPr lang="en-US" altLang="zh-CN" sz="2400" dirty="0" smtClean="0"/>
              <a:t>ECN marking threshold</a:t>
            </a:r>
            <a:endParaRPr lang="en-US" sz="2400" dirty="0"/>
          </a:p>
        </p:txBody>
      </p:sp>
      <p:pic>
        <p:nvPicPr>
          <p:cNvPr id="24578" name="Picture 2" descr="http://wiki.openstreetmap.org/w/images/thumb/7/7f/Clock.svg/300px-Cloc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4931" y="4559253"/>
            <a:ext cx="767427" cy="767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54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allAtOnce"/>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t>46</a:t>
            </a:fld>
            <a:endParaRPr lang="zh-CN" altLang="en-US"/>
          </a:p>
        </p:txBody>
      </p:sp>
      <p:sp>
        <p:nvSpPr>
          <p:cNvPr id="10" name="矩形 9"/>
          <p:cNvSpPr/>
          <p:nvPr/>
        </p:nvSpPr>
        <p:spPr>
          <a:xfrm>
            <a:off x="413792" y="3105835"/>
            <a:ext cx="8316416" cy="1323439"/>
          </a:xfrm>
          <a:prstGeom prst="rect">
            <a:avLst/>
          </a:prstGeom>
        </p:spPr>
        <p:txBody>
          <a:bodyPr wrap="square">
            <a:spAutoFit/>
          </a:bodyPr>
          <a:lstStyle/>
          <a:p>
            <a:r>
              <a:rPr lang="en-US" sz="4000" dirty="0" smtClean="0">
                <a:solidFill>
                  <a:srgbClr val="0000CC"/>
                </a:solidFill>
              </a:rPr>
              <a:t>Problem #2</a:t>
            </a:r>
            <a:r>
              <a:rPr lang="en-US" sz="4000" dirty="0" smtClean="0"/>
              <a:t>: how to handle packet trapping problem?</a:t>
            </a:r>
            <a:endParaRPr lang="en-US" sz="4000" dirty="0"/>
          </a:p>
        </p:txBody>
      </p:sp>
    </p:spTree>
    <p:extLst>
      <p:ext uri="{BB962C8B-B14F-4D97-AF65-F5344CB8AC3E}">
        <p14:creationId xmlns:p14="http://schemas.microsoft.com/office/powerpoint/2010/main" val="42100296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t>47</a:t>
            </a:fld>
            <a:endParaRPr lang="zh-CN" altLang="en-US"/>
          </a:p>
        </p:txBody>
      </p:sp>
      <p:sp>
        <p:nvSpPr>
          <p:cNvPr id="7" name="标题 1"/>
          <p:cNvSpPr>
            <a:spLocks noGrp="1"/>
          </p:cNvSpPr>
          <p:nvPr>
            <p:ph type="title"/>
          </p:nvPr>
        </p:nvSpPr>
        <p:spPr>
          <a:xfrm>
            <a:off x="457200" y="274638"/>
            <a:ext cx="8229600" cy="1143000"/>
          </a:xfrm>
          <a:ln>
            <a:solidFill>
              <a:schemeClr val="bg1"/>
            </a:solidFill>
          </a:ln>
        </p:spPr>
        <p:txBody>
          <a:bodyPr/>
          <a:lstStyle/>
          <a:p>
            <a:r>
              <a:rPr lang="en-US" altLang="zh-CN" dirty="0">
                <a:solidFill>
                  <a:srgbClr val="0000CC"/>
                </a:solidFill>
              </a:rPr>
              <a:t>Packet </a:t>
            </a:r>
            <a:r>
              <a:rPr lang="en-US" altLang="zh-CN" dirty="0" smtClean="0">
                <a:solidFill>
                  <a:srgbClr val="0000CC"/>
                </a:solidFill>
              </a:rPr>
              <a:t>Trapping Problem</a:t>
            </a:r>
            <a:endParaRPr lang="zh-CN" altLang="en-US" dirty="0">
              <a:solidFill>
                <a:srgbClr val="0000CC"/>
              </a:solidFill>
            </a:endParaRPr>
          </a:p>
        </p:txBody>
      </p:sp>
      <p:sp>
        <p:nvSpPr>
          <p:cNvPr id="27" name="内容占位符 6"/>
          <p:cNvSpPr>
            <a:spLocks noGrp="1"/>
          </p:cNvSpPr>
          <p:nvPr>
            <p:ph idx="1"/>
          </p:nvPr>
        </p:nvSpPr>
        <p:spPr>
          <a:xfrm>
            <a:off x="382588" y="1412776"/>
            <a:ext cx="8378825" cy="4525963"/>
          </a:xfrm>
        </p:spPr>
        <p:txBody>
          <a:bodyPr/>
          <a:lstStyle/>
          <a:p>
            <a:r>
              <a:rPr lang="en-US" dirty="0" smtClean="0"/>
              <a:t>Red packets will </a:t>
            </a:r>
            <a:r>
              <a:rPr lang="en-US" dirty="0"/>
              <a:t>get </a:t>
            </a:r>
            <a:r>
              <a:rPr lang="en-US" dirty="0" smtClean="0"/>
              <a:t>trapped in the network when there is no spare bandwidth (green packets already fully utilize the link capacity)</a:t>
            </a:r>
            <a:r>
              <a:rPr lang="en-US" altLang="zh-CN" dirty="0" smtClean="0"/>
              <a:t>.</a:t>
            </a:r>
            <a:endParaRPr lang="en-US" altLang="zh-CN" dirty="0"/>
          </a:p>
          <a:p>
            <a:pPr lvl="1"/>
            <a:endParaRPr lang="en-US" altLang="zh-CN" dirty="0"/>
          </a:p>
        </p:txBody>
      </p:sp>
      <p:sp>
        <p:nvSpPr>
          <p:cNvPr id="31" name="Freeform 152"/>
          <p:cNvSpPr>
            <a:spLocks/>
          </p:cNvSpPr>
          <p:nvPr/>
        </p:nvSpPr>
        <p:spPr bwMode="auto">
          <a:xfrm>
            <a:off x="3203848" y="3532025"/>
            <a:ext cx="3960440" cy="792088"/>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noFill/>
          <a:ln w="38100">
            <a:solidFill>
              <a:schemeClr val="tx1"/>
            </a:solidFill>
            <a:round/>
            <a:headEnd/>
            <a:tailEnd/>
          </a:ln>
        </p:spPr>
        <p:txBody>
          <a:bodyPr/>
          <a:lstStyle/>
          <a:p>
            <a:endParaRPr lang="en-US" dirty="0">
              <a:solidFill>
                <a:srgbClr val="333399"/>
              </a:solidFill>
            </a:endParaRPr>
          </a:p>
        </p:txBody>
      </p:sp>
      <p:sp>
        <p:nvSpPr>
          <p:cNvPr id="33" name="Freeform 152"/>
          <p:cNvSpPr>
            <a:spLocks/>
          </p:cNvSpPr>
          <p:nvPr/>
        </p:nvSpPr>
        <p:spPr bwMode="auto">
          <a:xfrm>
            <a:off x="3203848" y="4330923"/>
            <a:ext cx="3960440" cy="792092"/>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noFill/>
          <a:ln w="38100">
            <a:solidFill>
              <a:schemeClr val="tx1"/>
            </a:solidFill>
            <a:round/>
            <a:headEnd/>
            <a:tailEnd/>
          </a:ln>
        </p:spPr>
        <p:txBody>
          <a:bodyPr/>
          <a:lstStyle/>
          <a:p>
            <a:endParaRPr lang="en-US" dirty="0">
              <a:solidFill>
                <a:srgbClr val="333399"/>
              </a:solidFill>
            </a:endParaRPr>
          </a:p>
        </p:txBody>
      </p:sp>
      <p:sp>
        <p:nvSpPr>
          <p:cNvPr id="34" name="Line 153"/>
          <p:cNvSpPr>
            <a:spLocks noChangeShapeType="1"/>
          </p:cNvSpPr>
          <p:nvPr/>
        </p:nvSpPr>
        <p:spPr bwMode="auto">
          <a:xfrm>
            <a:off x="6462960" y="4568826"/>
            <a:ext cx="0" cy="396046"/>
          </a:xfrm>
          <a:prstGeom prst="line">
            <a:avLst/>
          </a:prstGeom>
          <a:gradFill>
            <a:gsLst>
              <a:gs pos="0">
                <a:schemeClr val="bg1"/>
              </a:gs>
              <a:gs pos="100000">
                <a:schemeClr val="hlink"/>
              </a:gs>
            </a:gsLst>
            <a:lin ang="0" scaled="1"/>
          </a:gradFill>
          <a:ln w="38100">
            <a:solidFill>
              <a:schemeClr val="tx1"/>
            </a:solidFill>
            <a:round/>
            <a:headEnd/>
            <a:tailEnd/>
          </a:ln>
        </p:spPr>
        <p:txBody>
          <a:bodyPr/>
          <a:lstStyle/>
          <a:p>
            <a:endParaRPr lang="en-US" dirty="0"/>
          </a:p>
        </p:txBody>
      </p:sp>
      <p:sp>
        <p:nvSpPr>
          <p:cNvPr id="35" name="Rectangle 25"/>
          <p:cNvSpPr/>
          <p:nvPr/>
        </p:nvSpPr>
        <p:spPr>
          <a:xfrm>
            <a:off x="6712491" y="3538835"/>
            <a:ext cx="432048" cy="76450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6" name="Rectangle 25"/>
          <p:cNvSpPr/>
          <p:nvPr/>
        </p:nvSpPr>
        <p:spPr>
          <a:xfrm>
            <a:off x="6712491" y="4342324"/>
            <a:ext cx="432048" cy="780213"/>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8" name="Rectangle 25"/>
          <p:cNvSpPr/>
          <p:nvPr/>
        </p:nvSpPr>
        <p:spPr>
          <a:xfrm>
            <a:off x="6280443" y="4342325"/>
            <a:ext cx="436050" cy="780213"/>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9" name="Rectangle 25"/>
          <p:cNvSpPr/>
          <p:nvPr/>
        </p:nvSpPr>
        <p:spPr>
          <a:xfrm>
            <a:off x="5835986" y="4342325"/>
            <a:ext cx="444458" cy="780213"/>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6" name="Rectangle 25"/>
          <p:cNvSpPr/>
          <p:nvPr/>
        </p:nvSpPr>
        <p:spPr>
          <a:xfrm>
            <a:off x="2803020" y="3547261"/>
            <a:ext cx="432048" cy="76450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8" name="Rectangle 25"/>
          <p:cNvSpPr/>
          <p:nvPr/>
        </p:nvSpPr>
        <p:spPr>
          <a:xfrm>
            <a:off x="1043608" y="3532024"/>
            <a:ext cx="432048" cy="76450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48" name="矩形 47"/>
          <p:cNvSpPr/>
          <p:nvPr/>
        </p:nvSpPr>
        <p:spPr>
          <a:xfrm>
            <a:off x="5547674" y="4219725"/>
            <a:ext cx="1830572" cy="1094247"/>
          </a:xfrm>
          <a:prstGeom prst="rect">
            <a:avLst/>
          </a:prstGeom>
          <a:noFill/>
          <a:ln w="3175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483768" y="5436513"/>
            <a:ext cx="6353471" cy="584775"/>
          </a:xfrm>
          <a:prstGeom prst="rect">
            <a:avLst/>
          </a:prstGeom>
        </p:spPr>
        <p:txBody>
          <a:bodyPr wrap="none">
            <a:spAutoFit/>
          </a:bodyPr>
          <a:lstStyle/>
          <a:p>
            <a:r>
              <a:rPr lang="en-US" sz="3200" dirty="0">
                <a:solidFill>
                  <a:srgbClr val="7030A0"/>
                </a:solidFill>
              </a:rPr>
              <a:t>get trapped </a:t>
            </a:r>
            <a:r>
              <a:rPr lang="en-US" sz="3200" dirty="0" smtClean="0">
                <a:solidFill>
                  <a:srgbClr val="7030A0"/>
                </a:solidFill>
              </a:rPr>
              <a:t>in the low priority queue</a:t>
            </a:r>
            <a:endParaRPr lang="en-US" sz="3200" dirty="0">
              <a:solidFill>
                <a:srgbClr val="7030A0"/>
              </a:solidFill>
            </a:endParaRPr>
          </a:p>
        </p:txBody>
      </p:sp>
    </p:spTree>
    <p:extLst>
      <p:ext uri="{BB962C8B-B14F-4D97-AF65-F5344CB8AC3E}">
        <p14:creationId xmlns:p14="http://schemas.microsoft.com/office/powerpoint/2010/main" val="11917207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t>48</a:t>
            </a:fld>
            <a:endParaRPr lang="zh-CN" altLang="en-US"/>
          </a:p>
        </p:txBody>
      </p:sp>
      <p:sp>
        <p:nvSpPr>
          <p:cNvPr id="7" name="标题 1"/>
          <p:cNvSpPr>
            <a:spLocks noGrp="1"/>
          </p:cNvSpPr>
          <p:nvPr>
            <p:ph type="title"/>
          </p:nvPr>
        </p:nvSpPr>
        <p:spPr>
          <a:xfrm>
            <a:off x="457200" y="274638"/>
            <a:ext cx="8229600" cy="1143000"/>
          </a:xfrm>
          <a:ln>
            <a:solidFill>
              <a:schemeClr val="bg1"/>
            </a:solidFill>
          </a:ln>
        </p:spPr>
        <p:txBody>
          <a:bodyPr/>
          <a:lstStyle/>
          <a:p>
            <a:r>
              <a:rPr lang="en-US" altLang="zh-CN" dirty="0">
                <a:solidFill>
                  <a:srgbClr val="0000CC"/>
                </a:solidFill>
              </a:rPr>
              <a:t>Packet Trapping Problem</a:t>
            </a:r>
            <a:endParaRPr lang="zh-CN" altLang="en-US" dirty="0">
              <a:solidFill>
                <a:srgbClr val="0000CC"/>
              </a:solidFill>
            </a:endParaRPr>
          </a:p>
        </p:txBody>
      </p:sp>
      <p:sp>
        <p:nvSpPr>
          <p:cNvPr id="28" name="圆角矩形 27"/>
          <p:cNvSpPr/>
          <p:nvPr/>
        </p:nvSpPr>
        <p:spPr>
          <a:xfrm>
            <a:off x="6156176" y="4263223"/>
            <a:ext cx="2520280" cy="1254009"/>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Receiver Module</a:t>
            </a:r>
            <a:endParaRPr lang="en-US" sz="2400" dirty="0">
              <a:solidFill>
                <a:schemeClr val="tx1"/>
              </a:solidFill>
            </a:endParaRPr>
          </a:p>
        </p:txBody>
      </p:sp>
      <p:sp>
        <p:nvSpPr>
          <p:cNvPr id="39" name="圆角矩形 38"/>
          <p:cNvSpPr/>
          <p:nvPr/>
        </p:nvSpPr>
        <p:spPr>
          <a:xfrm>
            <a:off x="460375" y="4263223"/>
            <a:ext cx="2544217" cy="116463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Sender Module</a:t>
            </a:r>
            <a:endParaRPr lang="en-US" sz="2400" dirty="0">
              <a:solidFill>
                <a:schemeClr val="tx1"/>
              </a:solidFill>
            </a:endParaRPr>
          </a:p>
        </p:txBody>
      </p:sp>
      <p:sp>
        <p:nvSpPr>
          <p:cNvPr id="41" name="内容占位符 6"/>
          <p:cNvSpPr>
            <a:spLocks noGrp="1"/>
          </p:cNvSpPr>
          <p:nvPr>
            <p:ph idx="1"/>
          </p:nvPr>
        </p:nvSpPr>
        <p:spPr>
          <a:xfrm>
            <a:off x="272666" y="1268760"/>
            <a:ext cx="8598668" cy="4689812"/>
          </a:xfrm>
        </p:spPr>
        <p:txBody>
          <a:bodyPr/>
          <a:lstStyle/>
          <a:p>
            <a:r>
              <a:rPr lang="en-US" altLang="zh-CN" sz="2800" dirty="0" smtClean="0"/>
              <a:t>Receiver module sends </a:t>
            </a:r>
            <a:r>
              <a:rPr lang="en-US" altLang="zh-CN" sz="2800" dirty="0" smtClean="0">
                <a:solidFill>
                  <a:srgbClr val="7030A0"/>
                </a:solidFill>
              </a:rPr>
              <a:t>packet </a:t>
            </a:r>
            <a:r>
              <a:rPr lang="en-US" altLang="zh-CN" sz="2800" dirty="0">
                <a:solidFill>
                  <a:srgbClr val="7030A0"/>
                </a:solidFill>
              </a:rPr>
              <a:t>trapping </a:t>
            </a:r>
            <a:r>
              <a:rPr lang="en-US" altLang="zh-CN" sz="2800" dirty="0" smtClean="0">
                <a:solidFill>
                  <a:srgbClr val="7030A0"/>
                </a:solidFill>
              </a:rPr>
              <a:t>notification</a:t>
            </a:r>
            <a:r>
              <a:rPr lang="en-US" altLang="zh-CN" sz="2800" dirty="0" smtClean="0"/>
              <a:t> to sender module when </a:t>
            </a:r>
            <a:r>
              <a:rPr lang="en-US" altLang="zh-CN" sz="2800" dirty="0" smtClean="0">
                <a:solidFill>
                  <a:srgbClr val="7030A0"/>
                </a:solidFill>
              </a:rPr>
              <a:t>no red packets is received</a:t>
            </a:r>
            <a:r>
              <a:rPr lang="en-US" altLang="zh-CN" sz="2800" dirty="0" smtClean="0"/>
              <a:t> in the last time period.</a:t>
            </a:r>
            <a:endParaRPr lang="en-US" sz="2800" dirty="0"/>
          </a:p>
          <a:p>
            <a:r>
              <a:rPr lang="en-US" altLang="zh-CN" sz="2800" dirty="0" smtClean="0"/>
              <a:t>Sender module </a:t>
            </a:r>
            <a:r>
              <a:rPr lang="en-US" sz="2800" dirty="0" smtClean="0">
                <a:solidFill>
                  <a:srgbClr val="7030A0"/>
                </a:solidFill>
              </a:rPr>
              <a:t>reduces the sending rate of red packets </a:t>
            </a:r>
            <a:r>
              <a:rPr lang="en-US" sz="2800" dirty="0" smtClean="0"/>
              <a:t>to a  small value after </a:t>
            </a:r>
            <a:r>
              <a:rPr lang="en-US" sz="2800" dirty="0" smtClean="0">
                <a:solidFill>
                  <a:srgbClr val="7030A0"/>
                </a:solidFill>
              </a:rPr>
              <a:t>the packet trapping problem is confirmed</a:t>
            </a:r>
            <a:r>
              <a:rPr lang="en-US" altLang="zh-CN" sz="2800" dirty="0" smtClean="0">
                <a:solidFill>
                  <a:srgbClr val="7030A0"/>
                </a:solidFill>
              </a:rPr>
              <a:t>.</a:t>
            </a:r>
            <a:endParaRPr lang="zh-CN" altLang="en-US" sz="2800" dirty="0">
              <a:solidFill>
                <a:srgbClr val="7030A0"/>
              </a:solidFill>
            </a:endParaRPr>
          </a:p>
        </p:txBody>
      </p:sp>
      <p:sp>
        <p:nvSpPr>
          <p:cNvPr id="42" name="Freeform 152"/>
          <p:cNvSpPr>
            <a:spLocks/>
          </p:cNvSpPr>
          <p:nvPr/>
        </p:nvSpPr>
        <p:spPr bwMode="auto">
          <a:xfrm>
            <a:off x="3635896" y="4866445"/>
            <a:ext cx="1800200" cy="489114"/>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a:ln w="28575">
            <a:solidFill>
              <a:schemeClr val="tx1"/>
            </a:solidFill>
            <a:round/>
            <a:headEnd/>
            <a:tailEnd/>
          </a:ln>
        </p:spPr>
        <p:txBody>
          <a:bodyPr/>
          <a:lstStyle/>
          <a:p>
            <a:r>
              <a:rPr lang="en-US" sz="2400" dirty="0" smtClean="0"/>
              <a:t> low priority</a:t>
            </a:r>
            <a:endParaRPr lang="en-US" sz="2400" dirty="0"/>
          </a:p>
        </p:txBody>
      </p:sp>
      <p:sp>
        <p:nvSpPr>
          <p:cNvPr id="45" name="Freeform 152"/>
          <p:cNvSpPr>
            <a:spLocks/>
          </p:cNvSpPr>
          <p:nvPr/>
        </p:nvSpPr>
        <p:spPr bwMode="auto">
          <a:xfrm>
            <a:off x="3635896" y="4377622"/>
            <a:ext cx="1800200" cy="489114"/>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a:ln w="28575">
            <a:solidFill>
              <a:schemeClr val="tx1"/>
            </a:solidFill>
            <a:round/>
            <a:headEnd/>
            <a:tailEnd/>
          </a:ln>
        </p:spPr>
        <p:txBody>
          <a:bodyPr/>
          <a:lstStyle/>
          <a:p>
            <a:r>
              <a:rPr lang="en-US" sz="2400" dirty="0" smtClean="0"/>
              <a:t>high priority</a:t>
            </a:r>
            <a:endParaRPr lang="en-US" sz="2400" dirty="0"/>
          </a:p>
        </p:txBody>
      </p:sp>
      <p:grpSp>
        <p:nvGrpSpPr>
          <p:cNvPr id="46" name="组合 45"/>
          <p:cNvGrpSpPr/>
          <p:nvPr/>
        </p:nvGrpSpPr>
        <p:grpSpPr>
          <a:xfrm>
            <a:off x="4764839" y="4895322"/>
            <a:ext cx="656376" cy="431360"/>
            <a:chOff x="2771800" y="3456137"/>
            <a:chExt cx="656376" cy="431360"/>
          </a:xfrm>
        </p:grpSpPr>
        <p:sp>
          <p:nvSpPr>
            <p:cNvPr id="47" name="Rectangle 25"/>
            <p:cNvSpPr/>
            <p:nvPr/>
          </p:nvSpPr>
          <p:spPr>
            <a:xfrm>
              <a:off x="3209384" y="3456137"/>
              <a:ext cx="218792" cy="431359"/>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48" name="Rectangle 25"/>
            <p:cNvSpPr/>
            <p:nvPr/>
          </p:nvSpPr>
          <p:spPr>
            <a:xfrm>
              <a:off x="2990592" y="3456138"/>
              <a:ext cx="218792" cy="431359"/>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49" name="Rectangle 25"/>
            <p:cNvSpPr/>
            <p:nvPr/>
          </p:nvSpPr>
          <p:spPr>
            <a:xfrm>
              <a:off x="2771800" y="3456138"/>
              <a:ext cx="218792" cy="431359"/>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grpSp>
      <p:cxnSp>
        <p:nvCxnSpPr>
          <p:cNvPr id="10" name="肘形连接符 9"/>
          <p:cNvCxnSpPr/>
          <p:nvPr/>
        </p:nvCxnSpPr>
        <p:spPr>
          <a:xfrm rot="5400000">
            <a:off x="4287008" y="3034722"/>
            <a:ext cx="574792" cy="5683829"/>
          </a:xfrm>
          <a:prstGeom prst="bentConnector2">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39" idx="2"/>
          </p:cNvCxnSpPr>
          <p:nvPr/>
        </p:nvCxnSpPr>
        <p:spPr>
          <a:xfrm flipV="1">
            <a:off x="1732483" y="5427859"/>
            <a:ext cx="1" cy="703608"/>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Rectangle 25"/>
          <p:cNvSpPr/>
          <p:nvPr/>
        </p:nvSpPr>
        <p:spPr>
          <a:xfrm>
            <a:off x="5205972" y="4406499"/>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15" name="矩形 14"/>
          <p:cNvSpPr/>
          <p:nvPr/>
        </p:nvSpPr>
        <p:spPr>
          <a:xfrm>
            <a:off x="2777122" y="6221016"/>
            <a:ext cx="4194225" cy="523220"/>
          </a:xfrm>
          <a:prstGeom prst="rect">
            <a:avLst/>
          </a:prstGeom>
        </p:spPr>
        <p:txBody>
          <a:bodyPr wrap="none">
            <a:spAutoFit/>
          </a:bodyPr>
          <a:lstStyle/>
          <a:p>
            <a:r>
              <a:rPr lang="en-US" altLang="zh-CN" sz="2800" dirty="0" smtClean="0">
                <a:solidFill>
                  <a:srgbClr val="7030A0"/>
                </a:solidFill>
              </a:rPr>
              <a:t>Packet trapping notification</a:t>
            </a:r>
            <a:endParaRPr lang="en-US" sz="2800" dirty="0">
              <a:solidFill>
                <a:srgbClr val="7030A0"/>
              </a:solidFill>
            </a:endParaRPr>
          </a:p>
        </p:txBody>
      </p:sp>
      <p:pic>
        <p:nvPicPr>
          <p:cNvPr id="22" name="Picture 2" descr="http://wiki.openstreetmap.org/w/images/thumb/7/7f/Clock.svg/300px-Cloc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4931" y="4559253"/>
            <a:ext cx="767427" cy="767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0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t>49</a:t>
            </a:fld>
            <a:endParaRPr lang="zh-CN" altLang="en-US"/>
          </a:p>
        </p:txBody>
      </p:sp>
      <p:sp>
        <p:nvSpPr>
          <p:cNvPr id="10" name="矩形 9"/>
          <p:cNvSpPr/>
          <p:nvPr/>
        </p:nvSpPr>
        <p:spPr>
          <a:xfrm>
            <a:off x="413792" y="3105835"/>
            <a:ext cx="8316416" cy="1323439"/>
          </a:xfrm>
          <a:prstGeom prst="rect">
            <a:avLst/>
          </a:prstGeom>
        </p:spPr>
        <p:txBody>
          <a:bodyPr wrap="square">
            <a:spAutoFit/>
          </a:bodyPr>
          <a:lstStyle/>
          <a:p>
            <a:r>
              <a:rPr lang="en-US" sz="4000" dirty="0" smtClean="0">
                <a:solidFill>
                  <a:srgbClr val="0000CC"/>
                </a:solidFill>
              </a:rPr>
              <a:t>Problem #3</a:t>
            </a:r>
            <a:r>
              <a:rPr lang="en-US" sz="4000" dirty="0" smtClean="0"/>
              <a:t>: how to handle packet re-ordering problem?</a:t>
            </a:r>
            <a:endParaRPr lang="en-US" sz="4000" dirty="0"/>
          </a:p>
        </p:txBody>
      </p:sp>
    </p:spTree>
    <p:extLst>
      <p:ext uri="{BB962C8B-B14F-4D97-AF65-F5344CB8AC3E}">
        <p14:creationId xmlns:p14="http://schemas.microsoft.com/office/powerpoint/2010/main" val="1604456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56792"/>
            <a:ext cx="8219256" cy="4464496"/>
          </a:xfrm>
        </p:spPr>
        <p:txBody>
          <a:bodyPr>
            <a:normAutofit/>
          </a:bodyPr>
          <a:lstStyle/>
          <a:p>
            <a:r>
              <a:rPr lang="en-US" dirty="0" smtClean="0">
                <a:solidFill>
                  <a:srgbClr val="7030A0"/>
                </a:solidFill>
              </a:rPr>
              <a:t>Bandwidth guarantees </a:t>
            </a:r>
            <a:r>
              <a:rPr lang="en-US" dirty="0"/>
              <a:t>for throughput-intensive </a:t>
            </a:r>
            <a:r>
              <a:rPr lang="en-US" dirty="0" smtClean="0"/>
              <a:t>applications</a:t>
            </a:r>
          </a:p>
          <a:p>
            <a:r>
              <a:rPr lang="en-US" dirty="0">
                <a:solidFill>
                  <a:srgbClr val="7030A0"/>
                </a:solidFill>
              </a:rPr>
              <a:t>Work conservation</a:t>
            </a:r>
            <a:r>
              <a:rPr lang="en-US" dirty="0"/>
              <a:t> to fully utilize the network </a:t>
            </a:r>
            <a:r>
              <a:rPr lang="en-US" dirty="0" smtClean="0"/>
              <a:t>bandwidth</a:t>
            </a:r>
          </a:p>
          <a:p>
            <a:r>
              <a:rPr lang="en-US" dirty="0" smtClean="0">
                <a:solidFill>
                  <a:srgbClr val="7030A0"/>
                </a:solidFill>
              </a:rPr>
              <a:t>Low </a:t>
            </a:r>
            <a:r>
              <a:rPr lang="en-US" dirty="0">
                <a:solidFill>
                  <a:srgbClr val="7030A0"/>
                </a:solidFill>
              </a:rPr>
              <a:t>latency</a:t>
            </a:r>
            <a:r>
              <a:rPr lang="en-US" dirty="0"/>
              <a:t> </a:t>
            </a:r>
            <a:r>
              <a:rPr lang="en-US" dirty="0" smtClean="0"/>
              <a:t>for latency-sensitive </a:t>
            </a:r>
            <a:r>
              <a:rPr lang="en-US" dirty="0"/>
              <a:t>short </a:t>
            </a:r>
            <a:r>
              <a:rPr lang="en-US" dirty="0" smtClean="0"/>
              <a:t>messages</a:t>
            </a:r>
          </a:p>
          <a:p>
            <a:pPr lvl="1"/>
            <a:r>
              <a:rPr lang="en-US" dirty="0" smtClean="0">
                <a:solidFill>
                  <a:schemeClr val="accent6">
                    <a:lumMod val="75000"/>
                  </a:schemeClr>
                </a:solidFill>
              </a:rPr>
              <a:t>Improve the performance of user-facing applications.</a:t>
            </a:r>
          </a:p>
        </p:txBody>
      </p:sp>
      <p:sp>
        <p:nvSpPr>
          <p:cNvPr id="4" name="AutoShape 2" descr="data:image/jpeg;base64,/9j/4AAQSkZJRgABAQAAAQABAAD/2wCEAAkGBxQSERUSEhMWFhUUFhoaFxgYFRceFhkZGBUWGBwYGBUYHCkgGCAmHBQVITEhJSorLi4uFyAzODMsNyguLiwBCgoKDg0OGxAQGywkICY3LSwtLzQsLCwyLzcsLCwsLCwsLCwsLDQsLyw0LC8sLDQsLCwsLCwsLC8sLCwsLCwsLP/AABEIAIMBgAMBEQACEQEDEQH/xAAcAAEAAwEBAQEBAAAAAAAAAAAABQYHBAMCAQj/xABKEAABAwIBCQMHCAYJBQEAAAABAAIDBBEGBRIhMUFRYXGBByKREzJCUnKhwRQ0YpKxsrPRIzVTgsLwJDNDc5Oi0uHiFhclVMOD/8QAGwEBAAMBAQEBAAAAAAAAAAAAAAQFBgMBAgf/xAA7EQACAQIDAwoFAwUAAQUAAAAAAQIDBAURMRIhQVFhcYGRobHR4fATIjI0wRQV8QYjM0JSgiRDU3Ki/9oADAMBAAIRAxEAPwDcUAQHzJIGgucQANJJNgBvJOpepNvJHjaW9lNy12hwxktgaZnete0fjrd0FuKt7fB6s99R7K7/AH7yIFXEIR3QWfgVh2KMo1bi2HOHCFmgc3m5HiFZfobO3WdTvf49CH+quaryh3L8noMJZTl0yPIv+0qHH7pcvj9wsae6K7I/weq0upavtl/J5v7Pq0bYjyld8WhfSxe15+z1PP0Ffm7fQj6rI2UabSWztA2xyOI5/o3Gy7wubOtuzi+leaOUqNxT5ep+R50WMq2LVO5wGx4DvEnve9fVTDbaesMujceQvK0dJZ9O8tOSe07UKmG3049Pixx+wnkqyvgnGlLqfn6E2niXCouzyLzkvKsNSzPgka8bbaxwc06WnmqatQqUZbNRZFjTqwqLOLzO1cToEAQBAEAQBAEAQBAEAQBAEAQBAEAQBAEAQBAEAQBAEBVMYZdmjHkaWKRzz50gjcWtG5uixPuHPV8yfIVl9dVYfJRi2+XJ7ikTYqrmktdM9rhrBYwEcwW6F8ZsppX91F5Sk0+heR+RYqrnODWzuLnEAANZckmwA7u9M2exv7qTSUt76PI0/D9LPHF/SZTJI7SdDc1v0RYC/Eros+Jo7aFSMP7ss2Si9JAQBAEAQBAEAQHDljKsdNEZZXWA0Aek47GtG0rtQoTrz2II51asaUdqRkWJMTS1jjnHNiB7sYPdHFx9I8fCy1dpY07dbt8uXy5Cir3M6z36chYsJYEzwJqsENOlsWkEje86x7OvfuVffYrstwo68X5eZKtrHaW1U7PM0Smp2RtDI2ta0ag0AAdAqCc5Te1J5stoxUVkkeq+T0IAgK/iLCFPVgkt8nLskYLG/wBIanjnp3EKda4hWobk848j/HIRa9pTq79Hy+9TI8v5Dlo5fJyjXpa4ea8bwfC41i/Jam2uqdxDah1rkKStRlSlsyO7BOSaieoDqd7ogy2fKPRHq21OJ9U6N644hXo0qWVRZ56L3p0nW0pVJzzg8stWbaB1WONAfqAIAgCAIAgCAIAgCAIAgCAIAgCAIAgCAIAgCAIAgCAIDGsc/P5+bfw2Lk9TJYl9zLq8EeOD/n1P7fwK8Wp5h/3EDa12NcEAQBAEAQBAEB51M7Y2Oe8gNaCXE6gALkr6hFzkox1Z5KSis2YpifLz6yYvNwxuiNvqt3n6R1nw2LY2dpG3p7K14v3wM7cV3Wnnw4E72cYeEzzUyi8cZswHU54035N0deSg4teOnH4UNXr0evh0kqwt9t/ElotOn08eg1JZouQgCAIAgCAqGOcOyVs1KxvdY0SmR/qgmKwA2k2NuR3K1w68hbU6je9vLJdpBu7eVaUUtN+fcWTJeTo6eJsUTc1rfEnaSdpO9V9atOtNzm82S6dONOOzHQ61yPsIAgCAIAgCAIAgCAIAgCAIAgCAIAgCAIAgCAIAgCAIAgMYx0f6fPzb+GxcnqZLEvuZdXgjywb8+p/b+BXi1PMP+5h74G2Lsa4IAgCAIAgCAICgdqeWM1jKVp0v78nsg90dXAn9xXmDW+cnWfDcvz75ysxGtklTXHe/fvQzdoJNgLk6AN5OoLQ5palR0G85EyeKenjhHoNAJ3u1uPUknqsRcVnWqym+PtGmo01Tgorgdy4nQIAgCAIAgCAIAgCAIAgCAIAgCAIAgCAIAgCAIAgCAIAgCAIAgCAIAgCAIDF8dn/yE/Nv4bFyepk8S+5l1eCPLBvz6n9v4FeLU+cP+5gbauxrggCAIAgCAIAgMOxjW+Wrp3bA8sHKPufaCeq2dhS+HbwXNn27zOXU9utJ9XYfGEoPKVtO06vKA/Uu/wDhXt7PYt5vm8dx5bR2q0Vz+G83RYs0gQBAEAQBAEAQBAEAQH45wAudAGtAlmU7LmOWMJbTtDyPTd5nQa3e4c1EqXSW6JcW2Eyl81V5c3H0I+GmynVjOL3RtOq7vJi3BrRneK5pV6m/PLuJEp2NvuSzfb47j4qMGVgFxK153eUffxIR21TlPY4nbPc4tdSIN+UKylfmOkljcPRc4kcwHXBHELjt1IPLNomqjbV47SSaLHkTH+kMqmi37Rg1e0z4jwXend8Jldc4Ru2qL6n+H59pe4ZmvaHMIc1wuCDcEbwVNTTWaKOUXF5Nbz7Xp4EB8SyBoLnGwG0r4qVIU4uc3kkfUYuTyRC1WXCTmxN6kaTyas1c49OUti2j1ve30Lz7Cxp2KSzqP30nwKKpk0ueW8C63uavlWWJ3G+pPZ6Xl3RPXWtqe6Kz6vM85ckTN0g53Jxv71yq4RewWcZbXRJ59/mfcbujLc1l1HJHXysNs52jWHafcVBhiF3Qlltvdwe/xO8relNZ5LqJegy4HHNkGad/on8lf2OOQqtQrLZfLw9Pe8gV7Fx3w3rvJhXxACAICl4mx6yAmOnAkkGguJ/RtPTS88BYcVcWmEyqpSqbl3vy97ivuL+MPlhvfd6kdTZNypWt8pJOYGO0gXLTb2GWNvaN1InWsLZ7MYbT7e9/hHGNO6rLOUsl2eH5ZH5VwRWxtL2Sma2sNe8P6NcdPjddqOJ2s3k47PUsjnUsq8VmpZ9bKg6okBsXvBGggudcEbCL6FbbEHwXYiDtS5X2s7sj0FRVOLIX3cBfNMuaSN4BOlca9WjQW1NbujM6UqdSq8ovf0lzwngmZsnlKxxzWHuxiQuDjveQbWG7bt0a6e9xOm4bNBb3q8ssugsLaympbVV9WZoaoS0MVx3+sJ+bfw2Lk9WZPEvuZdXgjzwZ8+p/b+BXi1PnD/uYG3Lsa4ICNy3luKlbeQ6T5rB5zumwcSudSrGC3km2talxLKPWymnL9dWvLKduY0a83YPpSu28rKJ8WrUeUffWXH6O1tY7VV5vn/C/k+5MHVjhd1Q0u3GSQ++y9/T1Hq/E+ViVrHcobuhEFXCso3APfKy+oh5LHcjex5a1wl8Sm97ZOp/prmOcUn1byYyJj17SG1Iz2+uBZ44kDQ4crHmu1O6a3TIdzhMJLOlufJw9DQoJmvaHsIc1wuCNRBU5NNZooJRcW4yWTP57nkznOd6zifEk/Fb+MckkZRvNtk5gE/8Akafm/wDCeoWJ/az6vFEiz/zx6/Bm2LHGhCAIAgCAIAgCAIAgCAzXGuJTM8wRH9E02cR6bh/CPfr3KuuK+09laGlw6xVOKqTXzPTm9TuwBkBrh8qlF9NogdWg2L7b7ggcr7l0tqSfzvqOGK3ji/gw6/LzL4ppQhARuXsjR1URjeNI8x21p3jhvG1c6lNVFkyRbXM6E9qPWuUxqupnRSPieLOYbEfEcCLEcCqmScXkzX05xqQU46Mn8E4kNNKIpD+hkNjf0HH0huG/x2ae9vW2Hk9CBiNkq0NuK+Zd/N5GsKzMufL3gAkmwGkr5nOMIuUnkkepNvJFUylXmV25o80fE8VgsRxCd3Uz0itF+Xz+BeW9uqUefiTeRqAMaHEd9w8Adi02EYdG3pqpNfO+7m8yuu7hzlsrREkrkhhAR2V8nCVucB3wNHHgVU4ph0bmG1FfOtOfmf45CXa3DpyyehVCsOXhPYfyj/ZOPsn+H8lqMExFt/p6j/8Aq/x5FXfW3/uR6/MnlpisKZ2j4gMMYp4zaSUEuI1tj1aNxcbi+4FW+E2iqS+JLRac79PIr7+4cI7EdX4epUMAZMbPWNzhdkTTIRsJBAaPFwP7qtsTrulQeWr3eZAsqSnVWei3+RsSyRfhAZ/2mYcBZ8siFnNt5UD0m6g/mNAPDkr3CLxp/Anpw8vfHpKvELdZfFj1+ZnFNUOje2SNxa9hu0jWD/OxaCcIzi4yWaZVRk4vNam5YYywKumZMNBOh43PGgjltHAhYu8t3b1XDs6DR29ZVaakSqjHYxXHn6wn5t/DYuT1MniX3MurwR5YM+f0/t/AotTzD/uYm3rqa04Mt5TbTQuldptqHrOOofzsuvipNQjtM721CVeooIyljpa2paHOu+V1r7GjgNgAvo4Kr+apPfqzVtU7Wi8luXvvNcydQMgjbHGLNb4k7STtJVrCKiskZKtWlVm5ze86V9HI5cp0DJ4nRSC7XDqDsI3EL5nBTWTOtGtKlNTjqjEauIxvfGdbHOaebXFp94VM1k2jZwkpxUlxyfaXPszywQ91K491wLo+Dh5zRzGnod6mWlTfsMp8Xtk4qstdH+PIz2sjzZHt9V7m+DiPgv0ynLagnypH5tJZSa6Tsw3VeSq4JDqbK2/InNPuJXG7ht0Jx5mdKEtmrF85vaxBpQgCAIAgCAIAgCAICBxrlM09I8tNnv7jTtBde5HJod1suFxPYg8idh1BVq6T0W99RkWcqs1xt2RIBHTwsHoxsHXNFz4q4prKCRibme3WlLlbO1fZxCAIDOu1LJtnR1LR53cfzAJafDOHQKBeQ3qXUaDBq+alSfSvyUElQi8NjwLlIz0bC43dHeN37uoniWlp6q1t57VNZmRxKiqVw0tHvXX6ntiSps1sY9LSeQ/3+xUf9Q3LhTjRX+299C834H1h9LOTm+BB0rc57Wna4DxIWXtoKdaEHxaXayzqPZg3zMuy/SzOBAEAQFSy/T5kpI1P73Xb79PVYbGrb4Ny2tJb/Pz6y8sqm3S38NxHseQQRrBuOYVXCbhJSjqt6JbSayZeKWbPY149IA+K/R7eqq1KNRcUmZupDYm48hjeOaoyV8xOppDBwDWgfbnHqtth0FC2jz7+0zd5LarS7CY7KZB8plbtMVx0e2/3gomNL+zF8/4JGGv+41zGorNFyEB51MDZGOY4Xa9paRvBFivqEnCSktUeSipLJn8+1lOY5HxnXG9zDza4t+C3cJqcVJcUn2mXlHZk48m40PsgnJbUx7GujcObg8H8MKgxyKzhLpXZl5lrhjeUl0e+40NUJaGKY8/WE/Nv4bFyeplMS+5l1eCPLBfz+n9v4FFqfOH/AHETcF1NaZ12nV5MscAOhrc883EgeAafrKBeT3qJosGo5QlU5d3Z77jg7Omg1ov6MbyOegfY4rna/wCQ74s8rbrRqiszLETlbElNT3Ekgzh6De8/wGrrZcp1oQ1ZKoWVatvjHdy6IqVXjeoqHGOihI42z387Dus63CiyuZzeVNFtDC6NFbVxL8LzfceGTez+aQ59TIGXNyB3pCTpN3eaDx0ryFpJ75PI+q2L04LZpLPuXvsLnkfDVNTWMcYzx6bu8/doJ83pZS6dGENEVFe9rV903u5NF76TJcb0fka+dttDn544iTvH/MXDotxh9T4ltB8m7s3GSu4bFaS6+0giphGN5wvlT5TSxS37xbZ/tt0O94v1WJvKHwa0ocOHRwNLb1fiU1IlVGOwQBAEBD4my82kizs0vkdoYxoJud5tqaNpUu0tXcTyzyXFnCvW+FHPLN8hmjsaZSvrcOAgFh4tWh/bbL3L1Kn9Xc+0eUmOMoN86TNvqvCwX8Wr1YZaPRd78zx3twtX3Hx/19Xfth/hx/6V9ftVr/z3s8/XV+XuLxgWor6gCepltCfMb5NgL/pEgXDd208tdNiMLWk/h0o/Nxeb3evgWFpKvUW3N7uG7U4+1Wb5uzYc93hmD+IrN3r+lGtwSP1y6F4lAJUEvzc8ky58EThqdGw+LQVdQecUzD147NWS5G/E619HIIAgIDHdN5Sgm3sAeP3SCfddcLmOdNk7DZ7FzHn3dpjJKqjXmj9ksh8nUN2B7D1c0g/dCn2ejM9ja+aD5n77yUxE+81tzQPj8Vlcfk3d5ciXmeWCypHFROtIw7nt+8FWWcsrim3/ANR8USKyzpyXM/Au6/SjOBAEAQEJimPuMdudbxH+yzv9R006MJ8jy7V6FjhsvncStLIFwW/D7rwN4X+8VvMFbdlDPn8WUN8sqz6vAyPG1OY6+cH0nZw4h4DvtJHRfo2HzU7aDXR2GSu47NaR+YOykKesie42aTmO5P0XPAHNPRe39H4tvKK11XULWp8Oqn1dptyxpoggCAwrGFvl1Tm6vKnx0X991tbHP9NDPkM5dZfGllyl97KKAsppJiLeWf3eLWAgH6xf4KjxqqpVVBcF4+0WWG08qbly/gvCpixMTx7+sJ+bfw2Lk9WZTEfuZdXgjywX8/p/b+BRanmH/cRNxXU1hkGPZCcoTD1cwD/CYftcVVXLzqv3wNdhiytYdfiziw9lg0k3lg3Os1wte2sb7HaAvilU+HLaO13bK4p7DeRZPKZTr9V4Yjzjbbn57umhSM69XmXYVuVhaa/NLt9ES2Sez6GOxncZTuHdZ4A3Pj0XWFpFfVvItfGKs91NbK7WWylpWRtDI2NY0bGgAeAUpRSWSKqdSU3nJ5s9l6fAQGe9rGSM5kdU0eZ3JPZJ7p6OJH74V7gtxlJ0Xx3r8++Yq8SpZpVFw3P371MyWiKkuvZliAQzGnkNo5j3SdTZNQ+sLDmBvVRi9p8Sn8WOsdej0J9hX2JbD0fj6mtLLl2EAQBAEAQGa9seul5Tf/FaDAtKn/j+SqxP/Tr/AAZs5aAqXof0LkEf0WD+5j+41YW4/wA0+l+JqKX0LoRUO1aDuwSbA57frBpH3Cqu9W5M0GCT3zj0Ps/kzy6gmgNfwFWeUoY98d2H906P8parW2lnTXYZLE6excy59/b6lhXcrwgCAjsRC9JUA/sJPw3LnV+iXQyRaPKvDpXiYUSqc2pp3ZRTEU8sh9OSw4hjR8XHwVjZr5WzN41POrGPIvE7sSMtNf1mj3XHwWU/qGm43SlypeR7YSzpZcjIq6o08tCcXumlz2NcPSAPiF+m0Kqq0o1FxSZmqkNiTjyHoup8BAEBF4jH6A8x9qp8dX/o5dK8SbYf5l1lSWFL0uWQ482BnEX8ST9hC/QcJp/Ds4J8mfa8zPXktqtL3oVftJw66ZgqYheSMWe0a3M13A2lpJNtxPBarCbxU5fCm9z05n6lLf27mtuOq8PQytaYpTVsB4ubMxtPO4CZos0k/wBYBq0+tvG3XvtmMSw905OpTXyvXm9C7s7tTWxN7/H1LqqcsCHxLiGKjiLnkF5BzI795x5bBvKl2lpO4nlHTi+Q4V7iNGOb14Iy7DWHJcoTGR9xGXl0sm8k3c1m9xJ5C/Q6S7vKdpT2VrluXnzeJTULedeWb04vy97jZKanbGxsbAGtYAGgagBoAWSnNzk5S1ZfxiorJHqvk9MTx7+sJ+bfw2Lk9TK4j9zLq8EeWC/n9P7fwKLU+cP+4ibiuprDJ+0mnzK0u2SRtdfiLsP3R4qsu1lUzNThE9q3y5G/MrdLUGN7JG62ODhzaQfgo6eTzLGcFOLi+O43aiqWyxskYbte0OHIi6uoyUlmjEVIOnJwlqtx7L0+AgCAIDyq6ZsrHRvF2vaWuG8EWK+oTcJKUdUeSipJpmF4nyE+inMTrlp0xv8AWb+Y1EfAhbO0uo3NPbWvFcnvgZy4oOjPZenAibqUcTWMBYyE7RT1DrTAWa4/2g/18NuvesxiWHOk3Upr5ePN6F1Z3amtievj6l3VOWAQBAEAQGadsmul5Tf/ABWgwLSp/wCP5KrE/wDTr/Bm7loEVL0P6FyF81g/uY/uNWFuP8sul+JqKf0LoRy4syV8ppZIx59s5ntN0gddI6qJXp7cGidY3HwKym9NH0P3mYqeOg+9U5si59meVxHM6ncdEulvttGrq37oUy0qZS2XxKfGLfbpqquGvR6fk09WJmggCAg8bVYioZyfSYWDiX934k9FxuJZU2TcPpudzBcjz7N5i8ELnuaxgu5xAaN5JsAqpJt5I10pKKcpaI3XIOTRTU8cA05jdJ3uOlx6uJKuKcNiKiYu5rOtVlUfH2jnxHS50YeNbNfsnX8D4qlx60dWgqkdY+HHz7SRYVdmey+JV1iS6LLhqruwxnW3SOR/I/aFsv6fu1Ok6L1jp0PyfiinxCllLbXEmloSuCAICFxTNaNrdrne4D8yFQf1DV2beMOLfcvaLHDoZ1HLkRX6ClMsgYNus7htKy9layua0aa6+ZcS0r1VSg5MvLW2FhqC/RkklkjNt5vNn6vTwqWIMBwVBMkZMMh0ktF2OO8s0aeII6q0tcVq0Vsy+Zd/aQa9hTqPOO5++BVJ+zSqB7skLhxLh7s0/arSONUHqmuzzIUsNq8GmQ+UK+spZHU5qpLx2BzZXlou0GwJ06iFKpUravFVVBb+VI4TqVqTcHJ7uc+MMZO+W1jI5XOIddzyXEuLWi9s46dOgdV7eVv01ByguZdZ5b0/jVUpPpNvp4GxtDGNDWtFgALADgFjpSlNuUnmzRRiorJHovk9CAxLHv6wn9pv4bFyerMriP3MurwR5YK+f0/t/Arxanlh9xE3JdjVlP7S8lGWnEzR3oCSfYdbO8CAeQKiXdPOO1yFvhFxsVfhvSXjwMsuq00xfOznEYZ/RJTYE3iJ1Ak6WdTpHEkblNta2XyPqKPFrJy/vQ6/PzNHVgZ4IAgCAICPy5kaKriMUwuNYI85p9Zp2Fd7e4nQntw/k5VqMasdmRjeJsLT0TiXjOiv3ZWju8A4egeB6ErWWl9SuVu3S5PLlKKvbTovfpykECphHL5hrtFfEBHVAytGgSD+sHtA+fz181S3eDxn81Hc+Th6eHQWNDEJR+WpvXLx9TQ8lZep6kXhmY4+rezxzYdI8FRVrWtRfzxa8O0tKdenU+lkko51CA/CUBl3a7WRvfTNY9riwS5wa4Etv5K1wNV80+C0eCU5xU3JNZ5Zd5UYlKLcUny/gz12pXpVvQ/obIXzWD+5j+41YW4/yy6X4mop/QuhHcuJ9me48wk4udVU7b30ysGu/rtG3iOu9QLm3ee3HrL7DMQSSo1X0P8AD/Bn0chaQ5pIIIII1gg3BHEFQS+aTWTNcwji1lU0RyENnA0jUH/SZ8RrHJWlC4U1k9TK32HyoPajvj4dJZ1JK08552saXvcGtaLkkgADiSvG0lmz6jFyeUVmzJscYl+WSNihuYmHu6DeR50Zwbr4Aa9J3qtuK3xHktDT4fZfpoOc/qfcvepaMB4RNPaonH6UjuN/Zg6yfpEeA0bSpFvQ2fmlqVuJYh8X+3T+ni+X0LqpZUH4QjWe5gqmWclGMlzRdh/y8Dw4rEYrhUreTqU1nB93pye87y0ulUWzL6vEj6WoMbw9usfzZVVtcTt6iqQ1XvIlVKaqRcZFxyflBkrbtOna3aPzHFb+yv6V3DOD38VxXvlKCvbzpPJ6cp1qacDyqahsbc55AH86htXGvcU6ENuo8kfdOnKo9mKKjW1DqmXugnY1u4cfisNd16uI3HyJ8iXN71L6jThbU/mfSyx5IyaIW6dLz5x+A4LWYZh0bOnv3yer/C5vEqLq5daXMtCQVmRQgCAIDEceUjo6+bOGh5D2ne1wGrkQR0Wxw2op20cuG4z15BxrSz47yLyRlN9NMyaO2cw6jqIIsWngQSpNejGtTdOWjONKo6c1NcDacN4khrWXjNngd+M+c3/UOI9x0LIXdnUtpZS04M0FC4hWWa15CZUQ7hAYZjWobJXzuYQW5wFxq7rGtPvBXF6mUv5KVxJo5sNVrYauGV+hrXjOO4HQT0vfovE958WlRU60ZPQ3KmyjFILxyxuv6r2n7Cu2aNXGpCX0tM6XNBFiAQRpGwgr0+08t6MixlhZ1I8yRgmBx0H1CfRdw3Hpr11Veg6bzWhq7C/jcR2ZfUu/nX5Kwo5ZF1w5j98QEdSDI0aA8f1gH0r+fz181MpXTjulvKa7wmNR7VLc+Th6F1pMW0cguKiNvB5zD4Pspcbim+P4KeeH3MHvg+rf4H3UYpo2C7qmI8GvDj9VlyvXXpr/AGR8xsbiWkH2ZeJw5PxQauTMpI3FjT35pBZjRua3W5x3G1tZXxGt8R5QXWdqtireG1Wlv4RWvW+C7SzKQV4QHy9gcCCAQdBBFweYXqbTzQazKdlrs5ppiXQkwOOxumP6h1dCArW3xitT3T+Zd/b5kCrh9Oe+O7w7CoV/ZzWM8zMlH0XWPg+w96taeMW8vqzXV5EGeH1o6ZMh5sLVjDppZdHqtzvuXUqN9by0mu3LxOErastYv30HTTxZUZoY2taNwE1vyC5ylYy3ycP/AMn3H9StNrvOxlNlh+r5X1kLftcFxc8Oj/x2ZnRRvH/0en/ReU5v60n/APWfO9wLl5+5WVP6O6OXke/o7mf1d7/kkaLssf8A2tQ1vBjCfe4j7FHqY5H/AEg+tnWGGP8A2kWLJ/Z1Rx6XtfKfpu0fVZYHrdQauL3E9Go9C88yVCwox139JbIow1oa0ABoAAGoACwAVY2282TEstyPpeHoQFby9gunqSX2MUh1uZaxP0m6jz0Hio9S2hPfoywtsSrUVs6rkf4ZUKvs5qWn9HJG8bLlzXeFiPeosrOa0aLaGM0X9Sa7zqpsj5YYM1sxA4ytd73Alfap3C3JnKdxh0nm492XhkepwPWVBBq6u4GwFz7cgc1rV7+mqT+uR8fudvRWVGn4LzLTkHC1PSaY25z9sj9L+mxvQBSKdCFPTUrbm+rV90nu5Fp69ZNrsQwgCA/CEaz3METWZAY/Sw5h4aW+GxUV1gNCq9qn8r7uzyJ9K/qR3S3+JGuyBM03aWm2ogkFVLwG7pyzpyXSm0yWr+jJZSTOhlLWas+3Nw+211MjbYvllt968szk6tnrs9x9MyA95vNKTyuT4nV4L2OBVastq5qZ9G/vfkePEIQWVKPvqJekomRCzG23naeZV7bWdG2js0o5ePaQKtadV5yZ0KScggPKpqGRtL5HNY0a3OIAHMlfUISm9mKzZ5KSis2VDKnaRTR3ETXzHeBms+s7T4Aq1o4NXnvm1HvfvrINTEaUfp3kM3HtdP8ANqUEcGSSW/eFgOoUv9qtaX+Wp3pd28j/AK6vP/HDxfkcGWMnZVrc3y1PfNvm6ImkX1i5de3Dgu9CtYW2exPXpf4OdWndVvqj4L8lXynkuanfmTxuY4i4vaxHBwJB6FWNGvTrR2qbzRDqUp03lNZHjSVb4ntkjcWPabhw1j8xwOgr7nCM4uMlmmfMZOL2ovJmx4JxY2tYWPs2dg7zRqcNWe3hvGy/ELJ4hYO2lnHfF6eTL61ulWWT1JXL+T5KiIxRzeRztDnBl3Fu4HOGbzVa1mda9OVSOzGWRS/+1g/9o/4X/NfHw+crP2eP/fd6j/tYP/aP+F/zT4fOP2eP/fd6nVk3szijla+WUytbpzMzNBOy5zjo4bU+HynSlhUIyTk8+YvbRbQNQXQtT8kYHAhwBBFiCLgjcQh6m080UzLPZ3DIS6B5hJ9G2dH0F7t8bcFEnaRe+O4t6GMVILKotruZWajs8rGnu+SeODyPc4BR3aVFyFhHF7d65rqPOPs+rSdLY28TJ+QKfpanMfTxa2XF9hPZJ7NGgh1TLnfQjuAeBedNuQHNdoWa/wBmQa2MtrKlHLnfl/Je6SlZEwRxtDGt1ACwUxRUVkimnOU5bUnmz2Xp8BAEAQBAEAQBAEAQBAEAQBAEAQBAEAQBAEAQBAEAQBAEAQBARuIMsx0kDppNNtDWjW5x1NH86ACVItreVxUUI/wcq1aNKG1IxbLuXJqyTOlJOnuRtvmtvqDW7Tx1la63taVvHKHW/Mz9atOtLOXYaJhPAUUTWyVTRJKdOYdLGcLanHeTo3bzQ3uKzqNxpPKPLxfkWttYxgtqpvfci7NaALAWA2DUqdvPUsD9QHHlXJkVTGYpmBzT4g72nWDxC60a86MtuDyZ8VKcakdmSMcxfhSShfe+fC49x9tIPqv3HjqPuGssr6FzHkktV+V73FDc2sqL5Vy+ZFZFyk6mnjnb6DgTxbqc3qLhSa9FVqbpvj7RxpVHTmprgf0G11wCNRWFayNOfqAIAgCAIAgCAIAgCAIAgCAIAgCAIAgCAIAgCAIAgCAIAgCAIAgCAIAgCAIAgCAIAgMn7Wa8uqWQ37sbM630nk6fBrfErT4LSUaLnxb8ClxKbdRR5PyQmBYQ/KFOHaRnk9Wsc4e9oPRTMRk42s2vebSI9ok68U/e43NYw0QQBAEBw5byc2op5IXjQ9pA4HW1w4g2PRdres6NSM1wOdWmqkHF8T+edY5hbrRmYP6Oo4y2NjTrDWg8wAFgZvOTaNVFZJHsvk9CAIAgCAIAgCAIAgCAIAgCAIAgCAIAgCAIAgCAIAgCAIAgCAIAgCAIAgCAIAgCAIDJO1ihLKtk1u7LGBf6TCQR4Fq0+C1VKi4cU/EpcRg1UUuX8FSyZXOgmjmZ50bg4DfbWOouOqtKtNVYOD0e4g05uElJcDfMkZTjqYmzROu1w6g7WuGwhYmvRnRm4TW80lOpGpFSidi5HQIAgIbFuWW0lK+QnvkFsY2l5Gjw1ngFLsrd16yjw49BwuKypU3LsMr7PsgmpqmuI/RQkOedhI0tZ1IvyBWkxO6VGi0vqluX5ZT2VB1Kib0RtqyBfhAEAQBAEAQBAEAQBAEAQBAEAQBAEAQBAEAQBAEAQBAEAQBAEAQBAEAQBAEAQBAEAQEbiDIsdZCYZObXDW1w1OHieYJUi2uZ29Tbj/JyrUY1Y7MjFsQYbno3ESsJZfuyN0sPX0TwPv1rW215SuF8j38nEoK1vOk/mW7lOfI2WpqV+fBIW31jWx3tNOg89fFfde2p147NRZ+J80q06Tzgy9ZP7UtFp6c33xu/hdq8VTVcD/8Ajn2+a8ixhif/AHHsJMdp1JbzJ+WYz/Wo/wCy3HLHtfkdf3KlyP31kflDtTba0EDidhkcAPqtvfxC70sDln/cl2epznia/wBY9pE0mH67KkomqSY49jnC1m7oovDSedypM7u2sobFLe/er99RxjQrXMtqpuXvRGn5IyXHTRNhhbmtb4k7XOO0nes7WrzrTc5veW9OnGnHZidq5H2EAQBAEAQBAEAQBAEAQBAEAQBAEAQBAEAQBAEAQBAEAQBAEAQBAEAQBAEAQBAEAQBAEB+PaCLEAg6wdS9Ty3oFWy9hGjcx0nydod9AuYPBhAKsbbELlSUdt5c+/wASJVtaLWez+PAy7KFCxsha1thzPxK0dKrKUc2yoqU4qWSJfC+Q4JnASMztPrvG3gQol5c1aa+V9yO9vQpz1Xiafk3DlLT6YoGNI9K13fXdc+9Z6reV6u6cm/fIi1p29KH0xRKqMdggCAIAgCAIAgCAIAgCAI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5" descr="data:image/jpeg;base64,/9j/4AAQSkZJRgABAQAAAQABAAD/2wCEAAkGBhQSERQUExQWFRUVGBcYGBcVFxcXGBkaFxgVFBcXGxgXHCYfFxokHBQVHy8gIycpLCwsFx4xNTAqNSYrLCkBCQoKDgwOGg8PGi0kHyQvLCwsLC0vKi0sNDAqLy0sLC8qKSwsLjQsKSwsLSwsLCwsLCosLCwtLCwsLCwsLCwsLP/AABEIALcBFAMBIgACEQEDEQH/xAAbAAACAgMBAAAAAAAAAAAAAAADBAUGAAECB//EAEkQAAIBAgQDBQUDCgIIBgMAAAECEQADBBIhMQVBUQYTImFxMoGRobFSwdEHFCMzQnKSsuHwJGIVQ3OCorPC8RYlVIOT0lNjdP/EABsBAAIDAQEBAAAAAAAAAAAAAAIDAQQFAAYH/8QANhEAAgECBAIIBgICAQUAAAAAAQIAAxEEEiExBUETUWFxgZGh8AYiMrHB0RThI/FDFiQzQlL/2gAMAwEAAhEDEQA/APKhxsfZHwrpOMyYCSToABNLoloefrRQ9kEMCQQZBBIMjWa2RUqka1BFWHVOm4sAdUAPmsVh40eRZP3SRXDmySSSxJ11Y89T8zWA2PM+pri9Q/8AIJFh1TE7S4hDpeYjzNHxfHruIQK7zBmDG8RuPU0DNY6fOtBsP0PxNAC4FjUBHeZNh1SWw93FWLauytcsOJGpZdD1UzbYGdo570zxXj2HexkFhQ+4bPJBJ3LAS0a6MaSw/aUW7fdqzBPs7jX1pG9jbLGSs1ZNVQuVXHjy9IGU3vaZg+HLcBJuWU1iHZlPqIU6VIcQ7Li0gZiIYEhkYsDAkcudRf5xZ+z8zRbPFVT2AR6E0FJ6Ciz5T2+xBqI5+kmBw+CBaGfIDHiMkCdATHKdJrdvBMzFUYGMxnUCFBJOvKBRbvGZRUjwoCFEDZjmIJiSJ61P8C4hYa1FzDB7mplLYJKj9ogDSNdamnTo1DlU/f8Ac4s6glpV7nB7qmMsnT2dfaEjb0PwrMPiWtzI1grJGqzvHQ7ifM1K47GHvi1nMisuSAW1X9pRzAPSm+Bvby3Tfsm8uUS25SfDuTI5fAUBoKKmWmSN+6QKjAXe39yL4dftMcjZhmOjAqBOkAyNF3+VS1/s2cwdzbXNya6iho0667cutRGDdfGhtDMwXI2oKkEToCAZE6maziGKhlEZSo1XWJnXQ7EwJFOSoq0/nAPhaDlJY2v5y5cD4A7O1xMrsXUnK6vMOLpAy7eyNKFxzgl6y83EK5x3g2PhYkg6eh+FN4fE4dcPg79jNbbvSLil5ICoWcaQSuo3+1Sd/iVq+4HfWiQoUSL8gLt+xV5KguLWA97RYVwTf9+/9xfgY/xNn99frW8a3i9Wvf8AOuU1w7Cqt9IvWmKtJVe8zeGT+0gE6daU4xgTYt2CWBLG6rSdRDM4YnqZ2p2YBrwswuBK7wS+TdfUkRzJPOpzvag+D4VkYswgECNQfPkalO886RgiRSGbt+8a+8kcNgXuKzLlhYkswUDSeZoZwv8A+2x/81v8a64Pask33vlzatWQ+VGy5mLqqjoTLRrtvyqDxvFluNksWcpLQILOx5AAEdfKpqYoKbGcFvJpuD3IUjKwc5VKupBOp3mP2TQb3CnUwxtgjkbtsH4FqQwK3LF1hdtuXHsqDoHbaQp1Pl50W7xSzPiseKDm1IJYTpvprXCsCtzp3yDoYe3wa458PdseguWz9GoNjglx1zDKBMeJgpn0NQ1jHXEbOgZSZiJ2PSeVWrhmOwpsp3veFx4iSSAG8gOnnSqVRKuh0nNdZB8R4T3f6xrczEBgWHuGoob8CtkSt9feOQ3O5P1NWCy+BF3PL5gc0sSwJ31BBmpS9xPB35DlTIjUQf6VH8ekxOa3n/qdmbS087bhZ/ZZW+I/p86Dewjp7Skcp5fGr9hez2FW4r27uUqZgkMvpB/Gt9ouL2Awt3lW+dyQMpWdgDvVV8DTykk2PfpGhmnnefyrRIqfxvC8M5mzdZf8l0f9S1FXuH5fxBBHxFZ74WonaOsRgYGLBT1rKJ+atWqR0bdUm8XoljCs5AVSSSAOWp03OlOnig5KK4bi7cqdkog6sT3CRcwP+j7n2TRF4Tc10j7/AIVo8VfrXJ4k/Wpvhx1nykfNNtwxxyPwNDOGI5H4Vv8AP3+0a7GLb7f1oT0Z+m/vxnazrB3sjTGvmAR8CKfw2KzGCJEH2Vt5p1iJGuse6o03z1BrXf8AkKZTrmnpy998FlzCTNjurto57xRx+wbQIP7rLr8YpbCYLOxCvtJnTUBWedY5Kf7NR4vjpREvL5/Wm/yFcjpFB8TFdEwBysde7T0mrq+LUkTzj8DTeBUo/huqNCJ1IIPKCNQaBccMAAQIEevmdaFbtlWnceVCCqNcD1P4MMqSLXkpfxl3D3DOUuBoRBADAMGUocsnSlsHaR/adV1khsw+YBqawWEW5hr9x1Ds2VbZOYQ5DCAAYOkHWeVVzBYQ3biosyTqeg5sfIDX3U+qGVwTqDsCTBUXW17doH4klbtnJ4WE58uXkJBjxk7HK2n+Uda4w+NFy6Guqr6QA5eIGw8BB01o/DrSXLpiQuYQo0lYuHfrAHxqLxsd4+UFVklZ1Mcteelc7FUVtxfbunKNSLy64a9avLaspbXMmdl7ssU1BZlhjMk5d52GvKq1geGMrEt4egBg/EbVL8AsPYxNoEePJmI+zmkwY3OWPjFaxAhm9T9av0qa1bO4sRyi7sCVJuLD83/ENwm3/iEOZiXYBiXaSGImTNTeL4ely3h0cSn5zfUKSdFVXgTM6ZBzqF4Of8Ra/fX6irCDphv/AOjEH/gumrDKNgJB5Spsq/Yt/wDxp/8AWiYV1DAm3aIEmDbt6wCY9mgsa5c6H0P0IoiqgbQ7yQ4LeUWL9ruXvPcAkKDASBEsNVgydtwKUwli0rJesvZsshmHuvdJ0geHLpGutRz8Oa5buMu1tRPnAkgecSaS4VZN26qA6sdDO256HpWUanzBWXuPj+5LKxHytb32y0yA6X+7uG4r57phijTm8Sry6iQKjOO2LLM5VVsmSxzu5dpkkBBKiSeW3lR04hcANslu9LlBoDDeyWzSCG13g+6k+GXRh8QRfRbhGmViCJMEHXQ6Hn1qxVyEBbb9fI/uLUsb62tF8Vxm9fFtWIC2lCqFGURoNY1/ZUe6i4a2GYqcix9u6yj0EmrFjMZhCAzYUpOogFAfMEaEUnc4Vg7sFbty2x13VgCfcD865aLLzDHtkl8w00kNxSyVcGViIHdXFcaacidfWpSwuG8IOdGyjW4uZTIBzaQRvIINMYbsQDLd6txSNN1M8t50pa52ZvWw7G3ACkzIKmNgN4NEtNwSxA18ftOBIsN/Sc43hjmO5KOANcrkk+cOZHuqHx2EbMM4ZTG7Aj3a/Wt4W/LgDSTEZsu/nqB76ev8Wu27jW/EACYDlX203AhttxVWoKTKWI8tf1HBzmyyHaw67EEa7Hp5VymNI3qZPFEPt2UJ8pX6GKieIXgzQohRoBv896oPlTVGjrGCbFHlArKDWVX6RuuTYdUH3Z6V2mGY7KT7qkRi7a7LNcXOMnkIpwpUl+pvKDc8hFDgLn2TQntkb0d+IOedL3GJ3pD5f/S/jJHbJvA9isVdQOtvwtqJZVJHWCadPYK+F1tXM3VDbdY0j9oGd6d4B2+ChLV1NoXMPlIq9q0ieteercUxOGazoOz3eXFw1OoNGM81s/k8xjGBaGu03EmkcFwMtdNp8yOpIKkCQVMMDJEEV6B2k7UDBd34C7uCyiYEAxJPr5V53ieK99euXrhh3OcwDBMgRvoI5+VbHCMS9c566DLy5Spi6QUWptrH+1vZn8yuKpcOGVWByshhhI0bf1HSi8O7HYk5HOHVlMHK1wLI84MiofimLd2GZ82WMpzZwNiBPyq6dl+2gvMtm4uV4gEbGPpTOK4mrh2z4dQQN7/qLwdLMmSs2vXtF+L9k8yRawV23ckai6jWwOYBLSRMEHTQ67axD9hMaqM/dSEGYhXVmgbwBvFemVXOPdsXwz3bdq3LIArOxhVzgchqTrHKsehxfFYuoFVB22FtOuWhgqWHS2Y+Jv8AeedjFuBAJA30+v8AWu7ONM/hREJyAToBI8tNT5SAPhQ2IYjQDQDT+9z99epUutiG8JSIB3E9B4DdwCYNrruCyCWUiHYNoVUczrvPKq9h+zeJvAXLdqEbVZuJMHadar17DnLoZ8qt/ZztaoW3YdCrAAAnY8xVbinEcVTQGit+v+oHD+HUxVbM5JY8zH+AYC7YYtcwj3G0gm5bUCNdCSZ2FH43axF9lK4G1ayoqQtxdSoILnXcz8hTNziFRnEO1SWbmR8wIgnQxqJFYicdx9RrqouOyegPAaVAGpUYi/WftB4Lg+JtXUuNh3KqwY92yuYHkD9KaXiQy4bSH7+5mtnRk7xHUSCAY8W8axTPDe0CXNUefQ61K3VtYkBb6yR7NxdLiHqrD6VbofEtVXy4lPERFfhBVc1M3EoCtqOdSNji1q3ZuhsOjs/d5WzMCmVszRvJYaVxxTDYnD4hrTDOAMyuqDxqZyNAGmogjkQfKoDE8RvnMCywZBGVPTmND516mtiqVajzIPVp63mPkN7GY2OuFnylrauSSqkhdZ0gHUQY1q2dheF2LguG5cVHAJUkQRA3VuR9NaS4Nw5Gw7HurZa3+suXnZE8RJAGSSTEDYe+ofF4pZ/RhLcSDkNwhh1l9Y9wqaIFEXJ/frpK2LotWp5FYr2iSHGsRaX9HaDFw+Y3SxkkjURHI853nfegcGxNoXh3+Z9PYVDddjGgg/fQ+EcEbGPKzbtAAMw3ZgBmC++TPKaveDwFjCWyVC21A8THc/vMdTWHxH4jTDuUpLmb0H9y1Q4WXpZWYgHnzkI3DLt0uVwzKpBFvv7qrkkESLYzQdtOXlpCVrsNiZ1NmOneEf8ATT2L7fWxPdW3uAftRlX4nX5UoO31wDMcOQsxOYdJ256VmHiXGavz5BbuEtJhMJSGUMfMmOYngd+2s27N0QP9XdS8J5bhSBvyNQPEeLXryi05YFTJVgVPTUb1aeDdtbN5goJtv0bT4GpniOEt4hQL1tbkagn2h/vDWKlPiStTbJi6flpCGAUL/ibz1/uUT/wxiFtC7lBU66HUR1HKoTE45oK66mTO5iY1OpGp0r0HtQn5thrQsE2rVwuj2wzFMwXOrqpPhYhWBI30nYVROH2A13xLmABJETPLl6ivT0cSuMoLUoaZjaZipVpOy1yCBtpaJJiVysGBzciCMvmCDr7wfdQe8U7iKmOK2sMRKkI3MKrkbcp2+dQ/cAmFYN8vrVOvRdWy3B7rfaW6bgi+vjOSo61lcm0elbqplPVGXEAqE7AmirhH+yawYsjat/nLdaMZOd4Os6GAboB76KeH+aj3k0s11pImuS560Yan/wDPrIsYa/hgpHinUfWvZMH+rT90fSvEwdR6ivbMH+rT90fQV5fjxBKWFt/xL+D5ysflKyZ8LnGndP8AzrVNz2fs/M1bPyp+1g527t/5lqkMo3G39/0r0HDXIwqWA2HKU6//AJDG+/tfY+tF4CynG2cogZvuqMbyp/s1ri7P733UWNcmiwNtjykUvqE9eXeqt2hs4ZsXihdJDG4vMgZRatEfOatK7ivOe3Z/8yxPqv8Aykrz/wANPkrMbX0l3HC6iPDhGCIAFwjQgw4mNNpFQ/GeC2bTTau5xEjaRHIxSuNuuNJBAMAhVGg8wJiDSJuGete2xNRCMuWx7pk0r7mMYO7LamJ6/wB711jrk4pXU6EpG3JQvL0pgL+hWAs522UZoyruw1IkaD1qP7wteSd8wERFVMUAtAqe/wBP7lnCtmrL3/mXQuTQe1Sf4k/7Kz9GqcwHCc1RXba1lxrDpas/RqweAOrYsr2Ge3+K3ToEVeR/EqN0NYcXE06jkRzq8cK4lnRW6iqdj3AUz5/QiprgilLSA7xT+P4amrArvM74bD1+kpn6QL+Mn+2LZ8Lh7n7SXGtz1V1LR8UWqJiMOu8a/L4VbO0uM/w1m3za4bnoqqVn4sKrF0VqcHBOBAbXe0weJIKeKdRJVcHduYG5kVjN0EqoknKMkaa/tT7qgOH8Le9fWwQVM+ORBAG+h2/rTd/i9y2jW83hMHXqYMyNSdOcip78neFzd7ebUkhQfIUjjGLFGiWH1DTxiMPTzsAdpcMDgltoqIAFUR6AVQe0fFzibjZVZrSGEGpWBIa6wG5JECdhV74teKYXEOvtBMqxvmc5B8zXnfEcc1ph3djuFAgZrYMgcyXBlj5aVjfD2EV82KqctBzljG1CLU1kYXnn7pp3CY8prCtvBaTGmnu5xSnfd4ym4vhnUoqrpz0UATTl/D4dv1TXLY5hvF79K9jTLk5lPnoZmki1jIu+juZgluo3n3VdOxPac3P0F0+MeyTzHT1qpX7mRyoZXAjWI+u1BvF7bqwGVlMggz8xWJxLBLiaZB+offvlqhVKEEbT03tzbnhzH/8AHett/FKb8vary43v73qw8R7dXL9juSoQEqztuSUMgActRzqu3Gkzp7tKrcOpvRw4R9CCYyswZ7rC28Qp9tSR5GD8waLeOHjwi4G/zRHypKPWtGr4qkC1gYq0aW2v2h86ylNK1S8xhadUHRbNstMAmFJMcgNSfQCg0ytyAw8onnuK5ADvBN+UE+59aweldpvO8eVd2LILAFsoJ33jz3qVW9gJxMDzHqPrXteD/Vp+6PoK8Yu2wCIbNr0jnod+dez4P9Wn7o+grzfHgRkB7fxLuDO86xNhLgAuW0eNs6gx6Ut/obDf+ns/wCq9+UK49u5hwt57avbYnLtIaJjnvHuqofn16SO/uGDuGOvxqMLwrFVqSulSwPK5nVMTTViCs9Q/0Nhv/T2f4BW7fB7CuHSzbVhsVWDXl9zG3h/r7vvb8Kc7PcVu/nVpTddgxggkxz6/GixHCcVSRi9TQcrmcmJpsRZZ6gu4qg9sMOG4liAdPGmv/t26vy7iqD2zIHEcQZE5l0Mz+rt+UU34Xy/yGzbWgcRv0YtJPjfZG2mFS6rOS3IrAMxm9OR3P40382E86seP7W3rmHSyzTbXYchP99Kr62iT089R5/cK+hYgU7i9ifxy5TzeBWuqEVDfWXDgvAbVvDnEm7BWVgo0AsDEjQttHLeqXdbNiVY7tck9NTNMlmClc+h5SYPnA++lSALtqBs+p9+nnVHiRBw5CiXuHJUSuM7Frtp2T3DgGEBilu2X5O7mIvG/avW1zKilbisYygiQVOu+xFA4LxXLFRPaztnjreLe1Z7s21W2wBUzDLOpnqDy6V8t4cnEBiicGRmtz6p7fjaKpBrfTeRN3sELTZr13vSNlVcqD4mW+VJY3Fpa1Y6cgNz5AUYYzHYpiLly1hxE5nV43AgQG193Km8L2Rs6H87sPd3Nxrl6Tz0/QeAb9Zr1uH4TjcQ+fGN77BFU+P4bAUDTwiXY8+Xj190q13FtcfvHA6BeSqNl+81J4Pjtm1ZdWwtu4xuW2DsWlVQyyAdG1BM8/SBm/iASMogTB7tDz0klOnlULicZccEMLUGNkQHQzuBIr0danSWh0Njbly2nk2Zqrl23O874jxNHF3Lay52LLrogJkKJXWNt6unYC3GDXzZj8686ddDIU+hH3V6B+Tu/OFK/ZY/PWvK8cv8AxlHURL2D0eTXaafzC+RuptMdSNBcWdqouHsX8bcVc0mABmYAabxMCTXo+KwffYfEWRu9psv7y+JfmK867Ndo3w11bqQWERIB2GmkVofC7q2HKE8/d5U4r0inNT3tJHHYHC22KlHtkaHWfLfWR6VHXOFWG9i6AfPMp+Mn6ULtDxZ8TcNxonyIFQoUzv8AP+lelxFVVbKFBlLDh2QGpoecZxSH2ZLBdtjHWNjQb0A6FgOWYfdrHxNFxeJZnnKq6AQvhGgA0Hu99bXEON1j10+orMqZ8xsL+ctplsL6Td3hxFtbha0wbSEuKXHqk5htSYRTsR6HSt3LUgtnTf2ZObrtER760LkcqS4F9resJCbG5v6Ta4U+dCckGKOmKA8q5KKeZpWW/MRl4EN6VlHGFXrWUXQmdmitlVJ8RIHOBJ+BI+tN3ltkxbVztq3tHXkq6D3k+6lbOWRmBI6AxUy7WgBkG49P6muptb5ct/fpBI53kQ9iDB36VtrZETpzjn8KmV4K2QXSYQ7EfjyNK3LMmEEDmT9aYUINgDeDvELm405j617Ng/1afuj6CvI7eB7x1S2C7ZhJAJA168hXr1hIVR0AHyrynH2+ZASL67TRwY0Mq/5ScUbb4Ugx+icf8a1RWxTNr15mvR+3eBuuuGvWVZu7V0uZACVBKkGPcfhVRu8avLozlcswGtqH16gida9Lwp0bCIC+w2H+5nYrpBVOVR4m34MhNTufmD99N9nR/jLP733UC7jJJjc7nnT3ZHCPdxaMASqGWPIe+l490FF9eRh0Qcwnqy7ivN+3zf8AmOI/eX/l269IBqp9sMNdtYy5eWz3tu7lYN3K3AIRVIJ1IgqdIrz3w6V6ZgzW0lziGYICovKGxPOi2sRpG/vqTvdoHuDLksgRuLCSddyY38xFLYXGFG1W3HU21YfA/wBK9t0aX+r0/uY6vUy3K69/9QGIY6HSOozR6SRQRcJuJJJGYVZcV2hcKUXu0UfZtIMwygQQsqBznX15VEcLwbX76lV8KmWYLC+nT3UniGSjSY5vfn+I/hxqVKy5ltqOd/wJa7OMK0DtXiG/OyVJBNqzsSOTdKZuYM1z2kwtzOl+2rMptIrFBmKsucEEDUAqw6868/wKpTXFXY20M958VMKuFVqYuQfxIrhuJd7yIzMys0EEkgjoRUlbsqbGGkDQXDqBuEJG+/vqI4RpibYIIIbUEEEaE6g6ipZG/QWP3Lv/ACzXvqZDC419ifOToZX/APST9V96Wz9VqNxCAGep20pig30mPX8ayq92XWWV0nWHteJQNyOXXxdPQVLfk+4qLd5rTGBc29RSVi3NxJIXY6A6Dl67ee9K4rIDmthlZTIbNOoPSBWdj8J09AqbD2IdKqUYG09jw94owYcjVA7a8F/NcT3iKDZvEvbJEgEmXtkeRMjyI6Gpvst2pXEoFYxcXcdfMVYbttLtprN5c9tuXNTyZTyYV43h+Lfh1crUGnP9zUrUxXS4nkz8XeRJJy7Ak5R6KdKA/EWYyXYEbERv8oq28b7D3FBNm2t5ZnOhK3AOhtzl94HuFVPE8IuKY7q5PTu3267V7r+YtVcyVAR32mMKWXQraZa4vdBJDkFtyIDH1IEmh2LTX7i20ksx3jYcz6CpHhvZHE3f9Wba/au+H4LuavXAezNvCr4fE59pzufToPKsXHcZWkhRWzN3385co4O7Xtaax3BrNrhmJQW08FsENlGbMCPFm3mvLrtsjcj4/dXpHbjiyJhWsZh3l1l8I3CKZJPQGqZg8ZYQQ+HVidmzPodpOsR5CKPgaNUw96jbnc3g41sjfKt+635IkORWglWQpgbOly3edokFLq5T8U286iMZkLE2lZVOyuQT8QBPwrWqYYpoSCeoSnSxHSH6SB1m37ieU1utliP+1bqvYSx4wYHl76OmJ5BdaMWNwwNqIzraGkFqcqFfmzWEi94W27KkOxCzOWefWKTxOMJBC6CgXL7OedSGE4OSJfwrTAz1vlTb3uZ20sPZXtfYs4cW3lSu8AmZ56VK/wDj/C/ab+Fvwql4nFW7YyoonrUVexBavP4jg2GLlsxJPVtLa4lwLT0u3+ULDA6Ow/3W/Cq1287U2sY9nuwSbaFWciC0kEDrA1+Jqq5aJbtTRYXh1Og+amTBqV2cWMGzGK9C4P23wyWLatKlRGUKeXoKpowA66Rz0++tM6LsKt4vhy4gAVTa3VF0qxTVZfv/AB/hftN/C34UfDflGwykEOwjllbXyiNa8za7PQV1aeDVBOBYe+jERpxj22Em+Nlrlx74tm2l52dARGhPw3k++o61azESYHxqQ4l2kuXrNu27yloQqxAE61G2bwB3r1+SkhVQbgdsyVaqykuLHslj492WRMEt+1cZgZBBEyd+gy6RpB9aZ4R2xwyYe2jscyrBGUnb3Uge1N1sP3BebczlMxPWo6xdtSsqCNc2p3kxHy+FVOJ8Lo40i72HZI4fiMRhVbNcm5t3eks57Y4U82/gb8Ky120wwOjsv+6w+6uOz3E7lu3cyLbKkahiPXyJpKxj2Z5Nq1E65UUmJ1Hsn6VnH4WpD/kM1E45idQV0EY4hx9cXi7DW1P6NCmYiDcOpHnAkjXqa4e5ls4eRul0fFCJpjhjXr1whu5shRIa4O6G4G4tGTrMaVNY7hHfC2oxOE8AUCL0TC5ND3WgjcEma9HhKS4eiKYJ065mVqrvUzW33nnactJqX4fxXDW7TrdwveOz2yr94wyqpl1jnmEifPypc3HDEd0hAmD3czB0Ow+lJXsWCCDZUGDqrkQeRiPlVDEoj0yhNvMbd0eLkzvG4tHvs1tciHNlWScoghVny0FG4Hw4XyVdiIEwIk9QCdBUQI8/j981K4IrbVbiXRnGpRp5EREjWRM0eF1IB27/ANwKhyAARfivA3w9zMjwNSpkB9IkQJHOpnhPbm8gC3rZuD7SjX3iojF8Sa6YYjUzsqgHroBpUlwHi35veDOinKdVbaR1BPlSK/C8LjCQRbq75P8AKq0Fuup6pZcN27wzftlD/mBFNt2zw8frx/FVO7UcUt4i4XW2qTr4YjX02qM4c1tXBYDTqJ13APkdp5VjN8LUg4XpLSynE6jU85TXql2xHbzDD2S1w9EUn5nSq/xPt3fuAi0otDqdX93IfOpPtF2ot3rKotlEKgLKADbmY3NUt5nn/fvp/wD09hsLYt8xi6XEa1dSSuWaVsxJYksd2Jkk9STW2Qr5iiuw7sLkGaSc4MkiIykTEc9prizfjRhpWhkCWU/67DOVs2sFcszqK4tRzmnHs5fEuorQytyE1JpkN2+9pO4k4LmDcKWt382UBjntmWG5EoCB5a+tbqGt4zKIyj51utYYimRdgLzNOFN9GbzMXv4wKMqfGh4bAtcP30xYwIHib4VmJ4nAhdKyCoHzVT3D3tNTuja93ZG2ZvlUdjOKs/PSlCSxrcAeZpFXEs3yjQdQkhbTnKTvRbOGLAkaAftHb08z5CmMPhZ1bxMdl+hY9PKm+6W3q5k/Z5D8KbTw1hmqbe9/1v3QC99Fi+FwEgyBBjxGRHprB99dveRNFEml8VxAtoNB0FN2LQtqj5mW4SdQAYAHLz1H38hTqYDaU9ANzzgO2XfcxLGu4MOCp6HcTtI5UcYdCVgm2I8XenMJ/wAuQBtehHvrh8RqTsTud2/iO3uiuLNouwVRqx/vWgAUNp83v31SDci509++uHxVi2o8F3ORy7sj1Mz+NZh7doqc5cH9kogOvnLaj0jehdwAzA3F05iSDrGhjbntUlZ4Ra7vMzkMfZkMqtpPhIVs3TUrT0plzcKPP+zEu4RbEny/qKnDIP8AWDzlSPoxpLvR0EeX3f1qXx/D7NsqFud4MoJyrlhiNVlp0HWNfKlLGIFtgyhdOoDD/iqa1OxGy+Z+/wDUKk2YX1PfpBrhiYgHL1bSmQEQCQjmdpfT4EfKucXie8ZmUZFPJZIB9TyrLeCDFVDJJO8sfefDoKjKLHKPP8D9wr23M1hWDTMDQxoDqASNfdW7F8pMZdeqI38wMVNcP4Pb7i83ejMmoWR4wQyyoE7DnNQTinOjIqk7wKVRahIHKP4C+bjhWC5SGmERToCd1UEbVItaXuLTZQSLbNrsSMsT19DUPwk/pR6N/K1TN0/4ZP8AYv8A9NWMOboSfe0JxYiQv+lW+xa/gFRrW5JOka0QmtRWS5L/AFSwBaZh0UE552PskD01IP0rQseEsAdPl7qJdUktB3HUDc6fSt9y6ROnw+6oFPW2tu6CWFu2AzyJ5jeiC4WIzEnYTOumgEnpRLWHDzBysNYjwkQdZ5ctPOaEylYkaESP7FHlZRm5QAQTbnGcZgHQZoJXkVKuPeyMYPrS14ARDhtNcuaAeniArthIkHX6/wBfrQ/zkbMoaeezD3jf3zRVCvLn75fqQobn78/3N2WzaTrvzOnPTrzrQyZSSxzclAPXmSdNOgNCA6UfDYE3CQCA/JToD1M7Clgs9lAuffr94TWXUmwjdnCWWEl+711zPmMeSqgn4gVxicJamLTO20TEnqQANvnTK9mL4tNeyDKDB8SyCRO0zXNnGXcmU207uZzZSCp65xJBO1XlQAAVEt4H2JVNTMc1Nr9lx7v4xDD4kqYO31pi/htM6bdOla4nhj7Ub70DBY0ofKqzjoXNKptyPVLaN0i5hCLiRzGtZThwdu54gQJ5VlPFKtysR1ydJEX8WWrm3YnU6CmEweUZn08udDJzHyrGIdjG7Qb3eQ0FMYTBE6nQda7s4UKMzfCuMTjy2g0HlT0Raer79X7gkkxi7jggypv151HvcJOprkGN960FmhqVC31eUkDqnakDzNY1w1o6bVyqzQBmOgnWAhLXU/Omc7wreIDUKZKjTcKfwrbFVEKAzHnuF/E1wtqNW1NXcvRjLfvtE/XrORZJ3j3fjTVlNIHrHn19aVa/TnDcWEdWidef96UeHyF9dBBq3C6CZicG67gieo/GkluspGXQzoRv7v6Vbu1PaUYrL4UUKoEKoG2mum5399VtboXUDXrzHp0qziKKKwytb1lfD1Kjpeotj1TL2e6yliSQijU6kAT99cLb1ga1rv5I1501axSTM6RzH7Ubb7Tz+XKkqqO2p5848kotgJa+yAtCy4v2nuyyxDZQqyC4nlIzjymah+0lu131w2bZS3nOVS4bKJIjqasnBO2Vq3hLlm4kyNwAWAE7SRG5mq8+Owmb2WYf52C/ACZ6cqvVMPTUk5uwXNxsNQOW355zPw1SqWYutheRXDv1n+6/8pqXxd2LFsdbLj6H7qDYx1oktatZSoOhuKxMzMA5eXkYp3it5bvdhUVFK6HYBcoUhiSABJknSuoqBTNjeXHY5wLSqpE6zHlU/wAI/MO6/Ti/3nep7BXL3MePzzTPy86jVxdjY22kcxdAB/4THxoOINkqcjtm5A689pCxtPOsatSD0yoe3cbH1lnUwmMKrduCyWCQ2XN7WUrpJHUGlVwZ7suIjbcA+4cxrS9u+QZmdCPlFHDDIACOZjWRrGugHnpNEhRt+207VQBBm5pI3+lcvekz139fw2rnXb37UM0tmNpIEMlyPSu7loHUUO0gPODHPY+XkaxLkGpvYa7Sd9JxtRrdzXz5GuyoI60qRFRqmonb6GSLcUuAFQ2VWMlQBExHwpVy3WR8KxGBEVLYbiamx+b3FAgko/mZJBnaZAkQNBIO4t0z0xszd3f1SvUHRC6Lfr/fbI9+JAwpWBz1JPqCTSty1rWXTrB5fEURk5Kc0DcAjQfvUio5qaNrbb9WjVAXaDF0jSt1i3qyq9h1x1zOjcLmTrR8wTU6mhNdCjSlWuSdaLPl23kWnd/EFjQg9ao+FwpdoHxpYzM2m8mcWbJYwKJdhdBTuKurbXIvvNJW7XM0T0wDa9zIvBhCaZw6dPa5Vq3bLGBTN1hbEDfrTaYy/OffdBYX0mrj5dSZbzpJ7smsEuaKVC+tCzF9eUkC2k6S4YAPL026bVo36DmkxMU9geHl3CIpuOdlX6noPWjV3awEW2VASdIqbnPb++ldYfFqrAsgcayGLa/wkRTvFuz74dstwoG3gXEPyBke+kFw+uuvp+IpjLURh/uAr06q3U3B6o5exa3GOSwiezsXIEb+02szznbSt2sQts+K3bc7wc0enhIpdVZicoMKCSdgBIE9ANRr511h8AzmFgk6CWUanzJim5mP0i57hbytByqosTp3n73juIxNtlm3bKEhs0tmHukSB6k1Ggdau2H7JXlwZBw7G4WAU6F/FplCDxGSd/TrrT8XhmRirAqykgg6EEaEEcjU4kWIudbbReFqpUU5NQCdb39dYThZ8Z/cf+U1NYv9SP8AYv8AzJUJw32m/cf+U1M40/oh/sX/AJkqxhj/AIWj3+oSskUEDWjGulsGM0HKDBMaTBgT7vlWM1o+YltB7UnQ9By99FtXkymLWv2szae6YNcu8kafs5dPJcs+/f30NrbINiJHMET8acPlOm3cPzFmzAX+/wCoa0+VlYRpqJEg+RHMcorV7uohUcMf8wyjXaMske8Gh29QY93l1E10BPl59POmXuLaayLDeKkRTQS33Ulznn2cunrmmhXjrDaEaT+PX1oJFIv0ZOl+/wB7wrZra2hkuFTTBthxpv06+lKIeVdKSK5Wt2iHvOTINMIwYQaMAtwa6NyPX1pO5bKGDUlSnzDVfe87sM3cUqda5AHMxzFN2rgYQaWxGGK1zLpmXUSOycso+0P791boen/asoLidrOWasy6wNa1FdqvSlCHOrdqTAqVciykD2jXGEtC2udt+VAVS7ZjVxR0YsPqPoIG8FbtSZNECljArq4ZOVaZciyvVjUKgtc7CTOL90WhA35mk7NhrhJ5Dc11hsKbrEkwo3NFxmLAGRNFHz86gnN87bchO7IK7eC6LSpaa0TXa2zEwY6xpSbljO2mZdKkeH4NiGbvFtgDUZwGIO4In++lItc/v+9q0ik+lOpsqNe1/SAQWEYxdxSQLcwBu0STzNCtsVOmp9J3rlm5CstsRXFyz5j6TrWFoa8ohTETPXWDG5rVtq4YmdRHxnnWxdPSpJGaQNp6F2XxGJtYXv0e5ktMuaGECDKATts56VVeJ37l9mc94zMxZidZLEmdB5n50bhfa69YtPaUjITMEnfaRBFCPa69yAGkeEkDyJBmSKv1Hw7fNsSN9b+MpYelVQtm2ubRbA4RszSCP0b6kEcqlOLYZ0VQykeB1MjnCtHrEH30lY4u94P3hJYKSrSBEb6BdTtrPKm8diCxDNLDKzsJ3IKjc7GOevpTKOToTl96x75842tIFbTAyAR7jUtgO12Is2jaRwENxLpBVT4kjLqRtoBG2lR1vjt1f2mjyI0+IrH4xmUq1tNREgAEH7W29ZNRKFRMpOnURLGvMTnF4g58wCgtJhRABMmAOXl05Ust8tAZiekkmPjQ+8NbCVAbWy7dU6wAjWExXdOSVB5QYif7nbrQFuc63eMgMecg9ZG5PrP1oK0TO2icht4yFUfVzjDID8NPXoaC92QARtz512jR6UTEWZEj/v8A1qdWBtvJ0ioJBkV0LutYF0ke/wDGtRSNVhaGEOmo2p21fVxlf3HmKStmN9jXLDKdNqYrlNR4iTvvC4jDNbPlyNHsXwwhtvpW8PiwRlbVfp6UHEYQp4l1FNGn+SltzHvlI7DMu8OadNRWUS1jiBvWV3/bnXUTrNE7NnMYp7DWgT/lX51lZQ0FFge/0nGdEm63kKzFXQPCtZWUTH5AevedzhbQFtMx9o0jbU3X3rVZUVfrCchOG14xjMWAO7TRR86jSaysqu7FjcyYTDEZhmEidR15xUnxjj7XgFCJatrqLdsZVn7R11P095Jyso1qMqFRz3impKzhiNRtI+zanU7Vly5W6yoOgEZD4fCXMocQFYsATBnKAW05QCPjTvCe07WBlNu04zZgXQFgR0YQaysq67Nh0RqZOo/XKUwq4jMtQAi/2JEJje1l6+W9kFzJgCTplA15AaDp7zKmF4ncs3AwykjWGUMpnkQRWVlR01RqZqFjcG3Z5SVoUk/xqotbqh+L8V79Ei1atxmnu1yzqIn++tRQ0rdZSKxLNmO9h9o6igRcq7Rzhbav+41SOMPh/wDab+Zaysq9hz/gM5vqlfNcZaysrJjo2oRcuYEkgHy9PiKkbXaJMhRsOjCCAczgiaysq0K70SVQ28B+ZXailUAv9yPtIlwOWx+o5UXhONW1dDvaW6omUYkAyOo2I3rdZSixUhhvDKhlKnaO8Uxlm/cZ0tdwuUeBTmGYaCNBE6VG2b0acjyrKyiqVCbNznUqYRcg2Hj6mP4K/bslme33gYeE5spB2OhBDAgkEEekVF3I3G3KsrKKs2mXlv5zlQBi3X+Ju3cohsyJHw/CsrKTT+Y2MaYuGinsLi+R1HMVlZQqxQ3EnfSFfhYbVdjWVlZW6mDpOoYjeVy5BtP/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data:image/jpeg;base64,/9j/4AAQSkZJRgABAQAAAQABAAD/2wCEAAkGBxQQEhQUEhIWFBQVGRkZFxgXFhQaGhgcFx0aFxsWGhgdHSggHBolHR8WITEhJiorLi4uHSAzODMsNyotLi0BCgoKDg0OGxAQGy0kHBwuLC03NDcvLDcsNSwuMDcsLTcsKywtNDcrLiwrLTcsNCw0LCw0Ly03LDAsLC8sNzc3Lf/AABEIAKwAoAMBIgACEQEDEQH/xAAcAAEAAgIDAQAAAAAAAAAAAAAABQYEBwIDCAH/xABGEAACAQMCAgYFCAcFCQEAAAABAgMABBESIQUxBhMiQVFhBzJxgZEUI1JyobLB8BUzNEJzsdFDksLh8Qg1U1RiY4KTokT/xAAZAQEBAQEBAQAAAAAAAAAAAAAAAgEEAwX/xAAsEQEAAQIEBAMJAQAAAAAAAAAAAQIRAxIxYQQhQVEioeETIzJxgZGxwdEF/9oADAMBAAIRAxEAPwDeFKVxdwoJJwBuSe6g5VHXfGERtCAyyfRTfH1jyFYokkvPUJit/pDZ5Pq/RXz76lbS0SFdMahR5fj40Ef1V1L6zpAPBRrb3scD7K+/oNT680z+2Qj7FxUrSgizwCHwf/2Sf1rrPAAP1c8yH65I+BqYpQQTJeQ7qyXC+BGlvsrtsekMcjaHBhk+i+3wNTFYnEeGx3C4kXPge8ew0GXSqstxLw9gshMtudg3evl/l8Ks0ModQykFTuCO+g50rHvL1IsazuxwoAJZjzwANzXGx4hHPq0EkocOpBVlPPBBGRtvW2m1y7KpSlYFK6LC8SeNZIzlG3BxjPdXfQKUpQKhJB8tkK//AJ4zhv8AusP3fqisnjlwyoI4z85KdC+X0m9wrMs7ZYkVFGFUYH9aDtAxX2lKBSlKBSlKBSleaOkPpg4m0kiJIkQVmUaEGdiRzbNB6UnhV1KsMqdiDVWtpG4dN1bkmCT1Sf3f9Ns/GrBweQvbwsxyzRoST3kqCTXDjXDhcRMnfzU+BHL+lBHcVLQ3kNwUZ4eqeIlFLGJmZW1aQMlWAwSOWBWPd8Sllk/UuLdJF1ugfMiMr4ONIbCsFzjPOsvolfmSIxtnXFsc88d3wwR7qnaqqqJi1inwzdV7JJRgTdcYsyiP1tYGoFNeN86c4z796jzeSiaFZ5CGMsXaVm0J2d4JVG2tjyzzJ8t7xUb+hI9TNltLOJGTUdBcYOrHtAPhmpwqYomZluJVNarcDgmHURzCeJAkfVlFbZlZusR8bKD2dzzHLGKvSrgYFYx4lDqCddHrJwF1rknwxnNdN5xu3hIEkyqSQoye9jgD25qYiIhcxVMRTbSEhSlKp5om3+du5G7oVCL9Z+0x+GBWbZ8Qim1dVKkmg6X0MraT4HHI1WeKXTxcMv509fE7rjnkZUfyqvejfokvDZ/lFtL1llNaK0khdSOsU6sgDuxqPlkig2hSqX0I9JFtxaaWGFXRo+0uvHzi5xqGDkd2x8R54pvHfTqsF08UVqJYY2KlzIQz4OCyjTgDnjPPyoNzUrX3pJ9IL8OtLW4tUSUXB26zVspXUDgEb1XOiPpMu+I8Z6iPQLQl8Lpy2hAcPq+kTg+/FBuSlaG9KnpTuPlL2lg5jWNtDyJu8j8iq+AB223Jql8M6f8AFOHzAyTTMQQWiuNZDDwIbce0YoPVteKuMftE38R/vGvYXRrjUd/bRXMXqyqDjmVPIqfMHIrx7xj9om/iP940Hr/h97HBZQyTSLGixR5Z2AA7A7zVfk9LHClbT8rB8wjkfHFaJ4hdcR6QyKsMDvHAiqkaHsRgALkscDU2M7/hVe4/0eubBwl1A8TMMrqxhgOeGGxxt8RQeluGcWge8EttKksU2xKEEZbmD4HIGx8au9eYvQ/dFXuB4BHHtQn+tek+JiQwv1OOtK9jUSBnzOD/ACoMqq3JxKK7L6ZIuojJV3dwQWHMKmcYH0m9wNR91wbiMyEG5CHROqlXIILiLq9WkbkFZd+4MK+x9Hbj5QJFSCJW9ZgI2fdD2s9WO2Hwc8jVTRvDaK4jWJdfSK3tblUtoow7akZjHGNSKp1ZBAGC2NIJIG5PdU8OHPcSJJcgKkbaooRuAw5SSN+8w7lGw8W2xgGxvyqM0sYkGrUEyF2QorAEblm7RB2GwHLJ4pw+/wAwu0oJQy6lEmkMGVQhbsHOGDbDuPjWRhx3VVjTa0QtVKgujtveKXN3IrLhNCqQcHB15OBkZ0499TtJi0vOFctJoY+HO1yQIQsnWk59UkhuVan/AERNwP8ASFosxlt7iylmhO4wUwu68g2lsEjnt4Yra44aLm0u7RjjUZY9+7Xkg48NxWv+AdEeJ3bXH6SAXq7R7SA9nD6v3tjuNhljjmKxqI6G9I4J+J8Kjt7d4GjgeGXUFGsaNQIxudwx38axem/SjhlvZz8M4dA0gZyzSZ7CMDklWOWfGMDkMd9WPoJ0xvb6ZLNYTELa2eO41DJ6xRoQg7FDkDY576pNh0ltIOj81qFAvZHKONOGI1agzNjkF2x4igkvSY2eBcHPl/grbvAODQWNjFJHCiyQ2xOvSNWSgdsnmckVqP0mtngXB/Z/greZttdn1Y5tBpHvTFBoj/Z54es19PNINTRR5Unc6pGwW378Z3862r6RvR9HxnqC0vUtCWywQMWVsZTmMbgHO+N9t61f/s43YS9uIm2aSIEDzRtx8DW5el/S634WkclyWCyPoGkaiNi2SOeNu7xFBy6GdF4+F2/yeF5HTUWzIQTlsZAwAAK8j8Y/XzfxH+8a9hcB4/b38ZktZllUHBK/unngjuOK8e8Y/XzfxH+8aD1l6PeDpZ8Oto0AGY1dj9JnAYk+e/2VBenKyWXhMxKgtGyOpxup1AEjw2JHvq5cB/Zrf+FH90VWvTD/ALouvqj7woNE+ij9fN4dV+Ir1LbDsLn6I/lXmr0OWRdp2+l1cY9rEk/hXpK8tFlTQxYDbdWZTt4MpBo2LX5u+la7Hyiznks43lllnw1vK0hOlQTkSB8gAeIGTWfYcbmiufk8k3XJ6r3BXSqSaC3VoANPge0TURW7a+Bqj4aomLX+cd/1bXZdaVq6fpbO1rdOs4YxMQkivCmMFgh0YJbXj2HG1SydJH+dLXsVusW0ayKHeVcZEpbUNQbu0is9pDav87Fp1trbrt2jfsvdKoMXGJJX1300ljG0aNEi9kMWGWJkK5LA/u7c642Eks93atI79VE05R3OhpUHVhGZNiRqJAON8Zrc/ZM8FMXzVRyi+2l7RPXttutS/NXZH7s6gj68ex+II+FS1YHGbQyR5TaRCHQ+Y7vfyru4deCeNXXv5jvBHNT5g1biZAH21V7v0e8PleeQ2yh7hWV2XIPa9ZlHJWPiKtNKDXnS30XreWNtZw3LRLbElC6ayQRgKSCuMeO9X+2j0Iq89KgfAYrspQeb/Sn0VuOEXxvrTUsTuZFkT+ydvWVvAEk4zsc4qmdJelN3xWSP5Q5lZezGqqBu2M4Uc2YhfgK9hMoIIIyDzBrBtOCW0T647eJH+ksaA/ECgr/or6MHhnD44pBiVyZJR4M2Oz7gFHuryxxj9fN/Ef7xr2tWj+Pegd3d5Le9U6izaZIyNyc41qT92g3FwH9mt/4Uf3RVa9MP+6Lr6o+8KtXDLcxQxIeaIinHLKqAagvSHEktm0Mh2kKjHiFIYj2YGPfQUb0McC6uOLI33mf2tso+GPhW36hui/DeoiyRh3wSPAdy+4fzqUurhY0Z29VRk4GT7AO8+VBHXHRy3kk61kJk+lrcEeQIOw8hXOfo9auuk28eNWrAUL2vpbY386jehvE7m4683KxAa8xrHKjtGp/spQvJxjPM5yfDey1teHlmaZX7aubTmnlu+BAO6vhQHGw25bDauVKxBXFowSCQCRsDgZGcZAPuFcqUCoa8Q2shmQExP+uUdx/4g/EVM0oOEModQykFTuCORrnUM9lJbEvbjUh3aEnHvQ9x8qzbDiUc2dJ7Q9ZDsy+0UGZSlKBSlKBSlRnFuOR2+xOp+5F5+/woMy9u0hQu5wB9vkPOq7wq1a9l+UzDEa/q1P55fzNdlvwqW6cS3eyj1Yh+P5yasijGw2AoPta96e8e13dtYKWVHbM8gDaVJBESFgNstgn3eNbCqgcat+JNxNZ4Ub5PGUjC9aArKwbXIY84bBKnfB7PnXRw1s0zNuUT16pq0a64bw2+4GssjJ1cjBEjC9rrSjhj2VzlMbEnGzedb14HxVLuCOZAQHUHSeanvUjxByK1ha9HuKrHcDMyyGCRZGNyXE0xYFHiGR1YAz4Vs7gU0jwRmaJopAAGVmDHbbOoc8866ONriuIqm0zfWP56poiyQpSlfPehSlKBSlKBWHfcMjmwXXtDkynDD2EVmUoIkW1zF6kqyjwkGG/vrz+Fff0lMvr2rf8Ag6sPwqVpQRR4w3/LT/3V/rXWeJ3DepaMPOR1X7BmpmuuSZVIDMAWOFBIGT4DxNBX7ZLm71a5hEqsUZYx2sj/AKs10vYJY3EDLuj5Ri25DHkc+f4VKRfNXbDunQMPrJsfsIrs6Q2XXQOo9YDUvtXegkqVHcKvzNAkgGpjgEDHPkTv8ayzK2/YOzAcxuDjLewb/Cg7qVG8YlcROw1Jo1HIK7gKcNv3Zxtz2r5waRjFGx1PrwckqcAqDn2Z7ue9F5PBmSdKi7y6cFuaaUZl5HUwOB7e7b/qri3EGLKuy9rGx8GCkH40QlqVCpxdgoOAdl798spbJ25bGpO2mZua4255BBOSMfDf30HfSlKBSlKBUD0n6UJYNbo0UkrXDFUWMAnKgE7EjxFT1Vrj3Rc3V5bXPXaRbLIFTRnLSDGrVnbG3d3VeHlzeLTn6ebKr25IW09KkD9STbzosshjLELpRhjYkHtbEE45Vk8I9I0dzqZLeXqgrt1mqM7RjJLIG1ID3E1g8P8ARmYlsV+VZFo8shIiwXeTGGGWIUrpXnnOKw39FcrszvdxK+h1DRW+gsX5tIA+DtnYYrrmOG52n895efvHO86Z/pFraO3S5tpZAzwOdIV9IOVIBORtzO2axeHpNxCeCaUESJIA2NgAhBIA5j/WrFw3oM0NxazC4BFrAIVXqzud9T51bZydvtq2myjOewu7ajgYy30tu/YVw8bh04sU04c2iJv5/Tp5ujhcbEwK5rjrEx92F0hGlUmHOFwx+qdmHw/lUqDXXcQh1ZTyYEH37Vg9HpS0Kq3rRkxt7U2/liiGDwUdRczQfut85H7+Y/PhVgqB6TqYzFcrzibDeatz/PnU6rAgEbg7igEZ519ApSg+EU0jwr7Sg+aR4V9ApSgUpSgUpSgUpSgUpSgUpSgVE23zV3IndMokX6y9lvswalqieP8AYEc3/CcZ+q3Zb8D7qDPvbYSxsh5MCP8AOo3orclodDevESjD2cvz5VM1Afs994Jcr/8AS/n7aCfpSlApSlApSlApSlApSlApSlApSlApSlArqu4BIjIeTAj4120oI7gE5eBdXrJlG9qdk1j9KbYvDrX14iHX3c/z5Vzs/mrqVO6UCRfaOy34GpRwCCDyOxzQdVjciWNHHJgD/lXfUD0YJiM1s39k2V81bl+fOp6gUpSgUpSgUpSgUpSgUpSgUpSgUpSgUpSgh+kTGIRzgZMTHI8VfYjPtxVFv7152LSNk+HcPIDurZ80QdSrDKsMEVReK8Gjik0qWx5kf0oOHRF2+UrjvDA+zH9cVsCovgfCY4FygJZhux3Ps9lSlApSlApSlApSlB//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5</a:t>
            </a:fld>
            <a:endParaRPr lang="zh-CN" altLang="en-US"/>
          </a:p>
        </p:txBody>
      </p:sp>
      <p:sp>
        <p:nvSpPr>
          <p:cNvPr id="9" name="标题 1"/>
          <p:cNvSpPr>
            <a:spLocks noGrp="1"/>
          </p:cNvSpPr>
          <p:nvPr>
            <p:ph type="title"/>
          </p:nvPr>
        </p:nvSpPr>
        <p:spPr>
          <a:xfrm>
            <a:off x="457200" y="274638"/>
            <a:ext cx="8229600" cy="1143000"/>
          </a:xfrm>
        </p:spPr>
        <p:txBody>
          <a:bodyPr>
            <a:normAutofit/>
          </a:bodyPr>
          <a:lstStyle/>
          <a:p>
            <a:r>
              <a:rPr lang="en-US" altLang="zh-CN" dirty="0" smtClean="0">
                <a:solidFill>
                  <a:srgbClr val="0000CC"/>
                </a:solidFill>
                <a:cs typeface="Times New Roman" panose="02020603050405020304" pitchFamily="18" charset="0"/>
              </a:rPr>
              <a:t>Three Goals</a:t>
            </a:r>
            <a:endParaRPr lang="zh-CN" altLang="en-US" dirty="0">
              <a:solidFill>
                <a:srgbClr val="0000CC"/>
              </a:solidFill>
              <a:ea typeface="+mn-ea"/>
              <a:cs typeface="Times New Roman" panose="02020603050405020304" pitchFamily="18" charset="0"/>
            </a:endParaRPr>
          </a:p>
        </p:txBody>
      </p:sp>
    </p:spTree>
    <p:extLst>
      <p:ext uri="{BB962C8B-B14F-4D97-AF65-F5344CB8AC3E}">
        <p14:creationId xmlns:p14="http://schemas.microsoft.com/office/powerpoint/2010/main" val="123827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t>50</a:t>
            </a:fld>
            <a:endParaRPr lang="zh-CN" altLang="en-US"/>
          </a:p>
        </p:txBody>
      </p:sp>
      <p:sp>
        <p:nvSpPr>
          <p:cNvPr id="7" name="标题 1"/>
          <p:cNvSpPr>
            <a:spLocks noGrp="1"/>
          </p:cNvSpPr>
          <p:nvPr>
            <p:ph type="title"/>
          </p:nvPr>
        </p:nvSpPr>
        <p:spPr>
          <a:xfrm>
            <a:off x="457200" y="274638"/>
            <a:ext cx="8229600" cy="1143000"/>
          </a:xfrm>
          <a:ln>
            <a:solidFill>
              <a:schemeClr val="bg1"/>
            </a:solidFill>
          </a:ln>
        </p:spPr>
        <p:txBody>
          <a:bodyPr/>
          <a:lstStyle/>
          <a:p>
            <a:r>
              <a:rPr lang="en-US" altLang="zh-CN" dirty="0" smtClean="0">
                <a:solidFill>
                  <a:srgbClr val="0000CC"/>
                </a:solidFill>
              </a:rPr>
              <a:t>Packet Re-ordering Problem</a:t>
            </a:r>
            <a:endParaRPr lang="zh-CN" altLang="en-US" dirty="0">
              <a:solidFill>
                <a:srgbClr val="0000CC"/>
              </a:solidFill>
            </a:endParaRPr>
          </a:p>
        </p:txBody>
      </p:sp>
      <p:sp>
        <p:nvSpPr>
          <p:cNvPr id="27" name="内容占位符 6"/>
          <p:cNvSpPr>
            <a:spLocks noGrp="1"/>
          </p:cNvSpPr>
          <p:nvPr>
            <p:ph idx="1"/>
          </p:nvPr>
        </p:nvSpPr>
        <p:spPr>
          <a:xfrm>
            <a:off x="382588" y="1412776"/>
            <a:ext cx="8378825" cy="4525963"/>
          </a:xfrm>
        </p:spPr>
        <p:txBody>
          <a:bodyPr/>
          <a:lstStyle/>
          <a:p>
            <a:r>
              <a:rPr lang="en-US" dirty="0" smtClean="0"/>
              <a:t>Long flows may suffer from packet re-ordering problem when the color of its packets alternates from red to green</a:t>
            </a:r>
            <a:r>
              <a:rPr lang="en-US" altLang="zh-CN" dirty="0" smtClean="0"/>
              <a:t>.</a:t>
            </a:r>
            <a:endParaRPr lang="en-US" altLang="zh-CN" dirty="0"/>
          </a:p>
          <a:p>
            <a:pPr lvl="1"/>
            <a:endParaRPr lang="en-US" altLang="zh-CN" dirty="0"/>
          </a:p>
        </p:txBody>
      </p:sp>
      <p:sp>
        <p:nvSpPr>
          <p:cNvPr id="31" name="Freeform 152"/>
          <p:cNvSpPr>
            <a:spLocks/>
          </p:cNvSpPr>
          <p:nvPr/>
        </p:nvSpPr>
        <p:spPr bwMode="auto">
          <a:xfrm>
            <a:off x="2987824" y="3532025"/>
            <a:ext cx="2952328" cy="792088"/>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noFill/>
          <a:ln w="38100">
            <a:solidFill>
              <a:schemeClr val="tx1"/>
            </a:solidFill>
            <a:round/>
            <a:headEnd/>
            <a:tailEnd/>
          </a:ln>
        </p:spPr>
        <p:txBody>
          <a:bodyPr/>
          <a:lstStyle/>
          <a:p>
            <a:endParaRPr lang="en-US" dirty="0">
              <a:solidFill>
                <a:srgbClr val="333399"/>
              </a:solidFill>
            </a:endParaRPr>
          </a:p>
        </p:txBody>
      </p:sp>
      <p:sp>
        <p:nvSpPr>
          <p:cNvPr id="33" name="Freeform 152"/>
          <p:cNvSpPr>
            <a:spLocks/>
          </p:cNvSpPr>
          <p:nvPr/>
        </p:nvSpPr>
        <p:spPr bwMode="auto">
          <a:xfrm>
            <a:off x="2987824" y="4330923"/>
            <a:ext cx="2952328" cy="792092"/>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noFill/>
          <a:ln w="38100">
            <a:solidFill>
              <a:schemeClr val="tx1"/>
            </a:solidFill>
            <a:round/>
            <a:headEnd/>
            <a:tailEnd/>
          </a:ln>
        </p:spPr>
        <p:txBody>
          <a:bodyPr/>
          <a:lstStyle/>
          <a:p>
            <a:endParaRPr lang="en-US" dirty="0">
              <a:solidFill>
                <a:srgbClr val="333399"/>
              </a:solidFill>
            </a:endParaRPr>
          </a:p>
        </p:txBody>
      </p:sp>
      <p:grpSp>
        <p:nvGrpSpPr>
          <p:cNvPr id="2" name="Group 1"/>
          <p:cNvGrpSpPr/>
          <p:nvPr/>
        </p:nvGrpSpPr>
        <p:grpSpPr>
          <a:xfrm>
            <a:off x="35496" y="3916393"/>
            <a:ext cx="2592288" cy="780214"/>
            <a:chOff x="35496" y="3916393"/>
            <a:chExt cx="2592288" cy="780214"/>
          </a:xfrm>
        </p:grpSpPr>
        <p:grpSp>
          <p:nvGrpSpPr>
            <p:cNvPr id="3" name="组合 2"/>
            <p:cNvGrpSpPr/>
            <p:nvPr/>
          </p:nvGrpSpPr>
          <p:grpSpPr>
            <a:xfrm>
              <a:off x="1763688" y="3916393"/>
              <a:ext cx="864096" cy="780214"/>
              <a:chOff x="1979712" y="3916393"/>
              <a:chExt cx="864096" cy="780214"/>
            </a:xfrm>
          </p:grpSpPr>
          <p:sp>
            <p:nvSpPr>
              <p:cNvPr id="19" name="Rectangle 25"/>
              <p:cNvSpPr/>
              <p:nvPr/>
            </p:nvSpPr>
            <p:spPr>
              <a:xfrm>
                <a:off x="2411760" y="3916393"/>
                <a:ext cx="432048" cy="78021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tx1"/>
                    </a:solidFill>
                  </a:rPr>
                  <a:t>1</a:t>
                </a:r>
                <a:endParaRPr lang="en-US" sz="3600" b="1" dirty="0">
                  <a:solidFill>
                    <a:schemeClr val="tx1"/>
                  </a:solidFill>
                </a:endParaRPr>
              </a:p>
            </p:txBody>
          </p:sp>
          <p:sp>
            <p:nvSpPr>
              <p:cNvPr id="21" name="Rectangle 25"/>
              <p:cNvSpPr/>
              <p:nvPr/>
            </p:nvSpPr>
            <p:spPr>
              <a:xfrm>
                <a:off x="1979712" y="3916394"/>
                <a:ext cx="436050" cy="78021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tx1"/>
                    </a:solidFill>
                  </a:rPr>
                  <a:t>2</a:t>
                </a:r>
                <a:endParaRPr lang="en-US" sz="3600" b="1" dirty="0">
                  <a:solidFill>
                    <a:schemeClr val="tx1"/>
                  </a:solidFill>
                </a:endParaRPr>
              </a:p>
            </p:txBody>
          </p:sp>
        </p:grpSp>
        <p:grpSp>
          <p:nvGrpSpPr>
            <p:cNvPr id="9" name="组合 8"/>
            <p:cNvGrpSpPr/>
            <p:nvPr/>
          </p:nvGrpSpPr>
          <p:grpSpPr>
            <a:xfrm>
              <a:off x="887183" y="3916393"/>
              <a:ext cx="876506" cy="780214"/>
              <a:chOff x="1103207" y="3916393"/>
              <a:chExt cx="876506" cy="780214"/>
            </a:xfrm>
          </p:grpSpPr>
          <p:sp>
            <p:nvSpPr>
              <p:cNvPr id="22" name="Rectangle 25"/>
              <p:cNvSpPr/>
              <p:nvPr/>
            </p:nvSpPr>
            <p:spPr>
              <a:xfrm>
                <a:off x="1535255" y="3916394"/>
                <a:ext cx="444458" cy="780213"/>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tx1"/>
                    </a:solidFill>
                  </a:rPr>
                  <a:t>3</a:t>
                </a:r>
                <a:endParaRPr lang="en-US" sz="3600" b="1" dirty="0">
                  <a:solidFill>
                    <a:schemeClr val="tx1"/>
                  </a:solidFill>
                </a:endParaRPr>
              </a:p>
            </p:txBody>
          </p:sp>
          <p:sp>
            <p:nvSpPr>
              <p:cNvPr id="23" name="Rectangle 25"/>
              <p:cNvSpPr/>
              <p:nvPr/>
            </p:nvSpPr>
            <p:spPr>
              <a:xfrm>
                <a:off x="1103207" y="3916393"/>
                <a:ext cx="432048" cy="780213"/>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tx1"/>
                    </a:solidFill>
                  </a:rPr>
                  <a:t>4</a:t>
                </a:r>
                <a:endParaRPr lang="en-US" sz="3600" b="1" dirty="0">
                  <a:solidFill>
                    <a:schemeClr val="tx1"/>
                  </a:solidFill>
                </a:endParaRPr>
              </a:p>
            </p:txBody>
          </p:sp>
        </p:grpSp>
        <p:grpSp>
          <p:nvGrpSpPr>
            <p:cNvPr id="10" name="组合 9"/>
            <p:cNvGrpSpPr/>
            <p:nvPr/>
          </p:nvGrpSpPr>
          <p:grpSpPr>
            <a:xfrm>
              <a:off x="35496" y="3916393"/>
              <a:ext cx="851686" cy="780213"/>
              <a:chOff x="251520" y="3916393"/>
              <a:chExt cx="851686" cy="780213"/>
            </a:xfrm>
          </p:grpSpPr>
          <p:sp>
            <p:nvSpPr>
              <p:cNvPr id="24" name="Rectangle 25"/>
              <p:cNvSpPr/>
              <p:nvPr/>
            </p:nvSpPr>
            <p:spPr>
              <a:xfrm>
                <a:off x="671158" y="3916393"/>
                <a:ext cx="432048" cy="78021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tx1"/>
                    </a:solidFill>
                  </a:rPr>
                  <a:t>5</a:t>
                </a:r>
                <a:endParaRPr lang="en-US" sz="3600" b="1" dirty="0">
                  <a:solidFill>
                    <a:schemeClr val="tx1"/>
                  </a:solidFill>
                </a:endParaRPr>
              </a:p>
            </p:txBody>
          </p:sp>
          <p:sp>
            <p:nvSpPr>
              <p:cNvPr id="25" name="Rectangle 25"/>
              <p:cNvSpPr/>
              <p:nvPr/>
            </p:nvSpPr>
            <p:spPr>
              <a:xfrm>
                <a:off x="251520" y="3916393"/>
                <a:ext cx="432048" cy="78021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tx1"/>
                    </a:solidFill>
                  </a:rPr>
                  <a:t>6</a:t>
                </a:r>
                <a:endParaRPr lang="en-US" sz="3600" b="1" dirty="0">
                  <a:solidFill>
                    <a:schemeClr val="tx1"/>
                  </a:solidFill>
                </a:endParaRPr>
              </a:p>
            </p:txBody>
          </p:sp>
        </p:grpSp>
      </p:grpSp>
      <p:grpSp>
        <p:nvGrpSpPr>
          <p:cNvPr id="12" name="Group 11"/>
          <p:cNvGrpSpPr/>
          <p:nvPr/>
        </p:nvGrpSpPr>
        <p:grpSpPr>
          <a:xfrm>
            <a:off x="4223349" y="3550708"/>
            <a:ext cx="1716803" cy="1560428"/>
            <a:chOff x="4223349" y="3550708"/>
            <a:chExt cx="1716803" cy="1560428"/>
          </a:xfrm>
        </p:grpSpPr>
        <p:grpSp>
          <p:nvGrpSpPr>
            <p:cNvPr id="32" name="组合 31"/>
            <p:cNvGrpSpPr/>
            <p:nvPr/>
          </p:nvGrpSpPr>
          <p:grpSpPr>
            <a:xfrm>
              <a:off x="5076056" y="3550709"/>
              <a:ext cx="864096" cy="780214"/>
              <a:chOff x="1979712" y="3916393"/>
              <a:chExt cx="864096" cy="780214"/>
            </a:xfrm>
          </p:grpSpPr>
          <p:sp>
            <p:nvSpPr>
              <p:cNvPr id="37" name="Rectangle 25"/>
              <p:cNvSpPr/>
              <p:nvPr/>
            </p:nvSpPr>
            <p:spPr>
              <a:xfrm>
                <a:off x="2411760" y="3916393"/>
                <a:ext cx="432048" cy="78021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tx1"/>
                    </a:solidFill>
                  </a:rPr>
                  <a:t>1</a:t>
                </a:r>
                <a:endParaRPr lang="en-US" sz="3600" b="1" dirty="0">
                  <a:solidFill>
                    <a:schemeClr val="tx1"/>
                  </a:solidFill>
                </a:endParaRPr>
              </a:p>
            </p:txBody>
          </p:sp>
          <p:sp>
            <p:nvSpPr>
              <p:cNvPr id="40" name="Rectangle 25"/>
              <p:cNvSpPr/>
              <p:nvPr/>
            </p:nvSpPr>
            <p:spPr>
              <a:xfrm>
                <a:off x="1979712" y="3916394"/>
                <a:ext cx="436050" cy="78021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tx1"/>
                    </a:solidFill>
                  </a:rPr>
                  <a:t>2</a:t>
                </a:r>
                <a:endParaRPr lang="en-US" sz="3600" b="1" dirty="0">
                  <a:solidFill>
                    <a:schemeClr val="tx1"/>
                  </a:solidFill>
                </a:endParaRPr>
              </a:p>
            </p:txBody>
          </p:sp>
        </p:grpSp>
        <p:grpSp>
          <p:nvGrpSpPr>
            <p:cNvPr id="41" name="组合 40"/>
            <p:cNvGrpSpPr/>
            <p:nvPr/>
          </p:nvGrpSpPr>
          <p:grpSpPr>
            <a:xfrm>
              <a:off x="5061603" y="4330922"/>
              <a:ext cx="876506" cy="780214"/>
              <a:chOff x="1103207" y="3916393"/>
              <a:chExt cx="876506" cy="780214"/>
            </a:xfrm>
          </p:grpSpPr>
          <p:sp>
            <p:nvSpPr>
              <p:cNvPr id="42" name="Rectangle 25"/>
              <p:cNvSpPr/>
              <p:nvPr/>
            </p:nvSpPr>
            <p:spPr>
              <a:xfrm>
                <a:off x="1535255" y="3916394"/>
                <a:ext cx="444458" cy="780213"/>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tx1"/>
                    </a:solidFill>
                  </a:rPr>
                  <a:t>3</a:t>
                </a:r>
                <a:endParaRPr lang="en-US" sz="3600" b="1" dirty="0">
                  <a:solidFill>
                    <a:schemeClr val="tx1"/>
                  </a:solidFill>
                </a:endParaRPr>
              </a:p>
            </p:txBody>
          </p:sp>
          <p:sp>
            <p:nvSpPr>
              <p:cNvPr id="43" name="Rectangle 25"/>
              <p:cNvSpPr/>
              <p:nvPr/>
            </p:nvSpPr>
            <p:spPr>
              <a:xfrm>
                <a:off x="1103207" y="3916393"/>
                <a:ext cx="432048" cy="780213"/>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tx1"/>
                    </a:solidFill>
                  </a:rPr>
                  <a:t>4</a:t>
                </a:r>
                <a:endParaRPr lang="en-US" sz="3600" b="1" dirty="0">
                  <a:solidFill>
                    <a:schemeClr val="tx1"/>
                  </a:solidFill>
                </a:endParaRPr>
              </a:p>
            </p:txBody>
          </p:sp>
        </p:grpSp>
        <p:grpSp>
          <p:nvGrpSpPr>
            <p:cNvPr id="47" name="组合 46"/>
            <p:cNvGrpSpPr/>
            <p:nvPr/>
          </p:nvGrpSpPr>
          <p:grpSpPr>
            <a:xfrm>
              <a:off x="4223349" y="3550708"/>
              <a:ext cx="851686" cy="780213"/>
              <a:chOff x="251520" y="3916393"/>
              <a:chExt cx="851686" cy="780213"/>
            </a:xfrm>
          </p:grpSpPr>
          <p:sp>
            <p:nvSpPr>
              <p:cNvPr id="49" name="Rectangle 25"/>
              <p:cNvSpPr/>
              <p:nvPr/>
            </p:nvSpPr>
            <p:spPr>
              <a:xfrm>
                <a:off x="671158" y="3916393"/>
                <a:ext cx="432048" cy="78021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tx1"/>
                    </a:solidFill>
                  </a:rPr>
                  <a:t>5</a:t>
                </a:r>
                <a:endParaRPr lang="en-US" sz="3600" b="1" dirty="0">
                  <a:solidFill>
                    <a:schemeClr val="tx1"/>
                  </a:solidFill>
                </a:endParaRPr>
              </a:p>
            </p:txBody>
          </p:sp>
          <p:sp>
            <p:nvSpPr>
              <p:cNvPr id="50" name="Rectangle 25"/>
              <p:cNvSpPr/>
              <p:nvPr/>
            </p:nvSpPr>
            <p:spPr>
              <a:xfrm>
                <a:off x="251520" y="3916393"/>
                <a:ext cx="432048" cy="78021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tx1"/>
                    </a:solidFill>
                  </a:rPr>
                  <a:t>6</a:t>
                </a:r>
                <a:endParaRPr lang="en-US" sz="3600" b="1" dirty="0">
                  <a:solidFill>
                    <a:schemeClr val="tx1"/>
                  </a:solidFill>
                </a:endParaRPr>
              </a:p>
            </p:txBody>
          </p:sp>
        </p:grpSp>
      </p:grpSp>
      <p:grpSp>
        <p:nvGrpSpPr>
          <p:cNvPr id="11" name="Group 10"/>
          <p:cNvGrpSpPr/>
          <p:nvPr/>
        </p:nvGrpSpPr>
        <p:grpSpPr>
          <a:xfrm>
            <a:off x="6525448" y="3905753"/>
            <a:ext cx="2605719" cy="790853"/>
            <a:chOff x="6525448" y="3905753"/>
            <a:chExt cx="2605719" cy="790853"/>
          </a:xfrm>
        </p:grpSpPr>
        <p:grpSp>
          <p:nvGrpSpPr>
            <p:cNvPr id="29" name="组合 2"/>
            <p:cNvGrpSpPr/>
            <p:nvPr/>
          </p:nvGrpSpPr>
          <p:grpSpPr>
            <a:xfrm>
              <a:off x="8267071" y="3905753"/>
              <a:ext cx="864096" cy="780214"/>
              <a:chOff x="1979712" y="3916393"/>
              <a:chExt cx="864096" cy="780214"/>
            </a:xfrm>
          </p:grpSpPr>
          <p:sp>
            <p:nvSpPr>
              <p:cNvPr id="30" name="Rectangle 25"/>
              <p:cNvSpPr/>
              <p:nvPr/>
            </p:nvSpPr>
            <p:spPr>
              <a:xfrm>
                <a:off x="2411760" y="3916393"/>
                <a:ext cx="432048" cy="78021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tx1"/>
                    </a:solidFill>
                  </a:rPr>
                  <a:t>1</a:t>
                </a:r>
                <a:endParaRPr lang="en-US" sz="3600" b="1" dirty="0">
                  <a:solidFill>
                    <a:schemeClr val="tx1"/>
                  </a:solidFill>
                </a:endParaRPr>
              </a:p>
            </p:txBody>
          </p:sp>
          <p:sp>
            <p:nvSpPr>
              <p:cNvPr id="34" name="Rectangle 25"/>
              <p:cNvSpPr/>
              <p:nvPr/>
            </p:nvSpPr>
            <p:spPr>
              <a:xfrm>
                <a:off x="1979712" y="3916394"/>
                <a:ext cx="436050" cy="78021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tx1"/>
                    </a:solidFill>
                  </a:rPr>
                  <a:t>2</a:t>
                </a:r>
                <a:endParaRPr lang="en-US" sz="3600" b="1" dirty="0">
                  <a:solidFill>
                    <a:schemeClr val="tx1"/>
                  </a:solidFill>
                </a:endParaRPr>
              </a:p>
            </p:txBody>
          </p:sp>
        </p:grpSp>
        <p:grpSp>
          <p:nvGrpSpPr>
            <p:cNvPr id="35" name="组合 8"/>
            <p:cNvGrpSpPr/>
            <p:nvPr/>
          </p:nvGrpSpPr>
          <p:grpSpPr>
            <a:xfrm>
              <a:off x="6525448" y="3916392"/>
              <a:ext cx="876506" cy="780214"/>
              <a:chOff x="1103207" y="3916393"/>
              <a:chExt cx="876506" cy="780214"/>
            </a:xfrm>
          </p:grpSpPr>
          <p:sp>
            <p:nvSpPr>
              <p:cNvPr id="36" name="Rectangle 25"/>
              <p:cNvSpPr/>
              <p:nvPr/>
            </p:nvSpPr>
            <p:spPr>
              <a:xfrm>
                <a:off x="1535255" y="3916394"/>
                <a:ext cx="444458" cy="780213"/>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tx1"/>
                    </a:solidFill>
                  </a:rPr>
                  <a:t>3</a:t>
                </a:r>
                <a:endParaRPr lang="en-US" sz="3600" b="1" dirty="0">
                  <a:solidFill>
                    <a:schemeClr val="tx1"/>
                  </a:solidFill>
                </a:endParaRPr>
              </a:p>
            </p:txBody>
          </p:sp>
          <p:sp>
            <p:nvSpPr>
              <p:cNvPr id="38" name="Rectangle 25"/>
              <p:cNvSpPr/>
              <p:nvPr/>
            </p:nvSpPr>
            <p:spPr>
              <a:xfrm>
                <a:off x="1103207" y="3916393"/>
                <a:ext cx="432048" cy="780213"/>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tx1"/>
                    </a:solidFill>
                  </a:rPr>
                  <a:t>4</a:t>
                </a:r>
                <a:endParaRPr lang="en-US" sz="3600" b="1" dirty="0">
                  <a:solidFill>
                    <a:schemeClr val="tx1"/>
                  </a:solidFill>
                </a:endParaRPr>
              </a:p>
            </p:txBody>
          </p:sp>
        </p:grpSp>
        <p:grpSp>
          <p:nvGrpSpPr>
            <p:cNvPr id="39" name="组合 9"/>
            <p:cNvGrpSpPr/>
            <p:nvPr/>
          </p:nvGrpSpPr>
          <p:grpSpPr>
            <a:xfrm>
              <a:off x="7423435" y="3905753"/>
              <a:ext cx="851686" cy="780213"/>
              <a:chOff x="251520" y="3916393"/>
              <a:chExt cx="851686" cy="780213"/>
            </a:xfrm>
          </p:grpSpPr>
          <p:sp>
            <p:nvSpPr>
              <p:cNvPr id="44" name="Rectangle 25"/>
              <p:cNvSpPr/>
              <p:nvPr/>
            </p:nvSpPr>
            <p:spPr>
              <a:xfrm>
                <a:off x="671158" y="3916393"/>
                <a:ext cx="432048" cy="78021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tx1"/>
                    </a:solidFill>
                  </a:rPr>
                  <a:t>5</a:t>
                </a:r>
                <a:endParaRPr lang="en-US" sz="3600" b="1" dirty="0">
                  <a:solidFill>
                    <a:schemeClr val="tx1"/>
                  </a:solidFill>
                </a:endParaRPr>
              </a:p>
            </p:txBody>
          </p:sp>
          <p:sp>
            <p:nvSpPr>
              <p:cNvPr id="46" name="Rectangle 25"/>
              <p:cNvSpPr/>
              <p:nvPr/>
            </p:nvSpPr>
            <p:spPr>
              <a:xfrm>
                <a:off x="251520" y="3916393"/>
                <a:ext cx="432048" cy="78021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smtClean="0">
                    <a:solidFill>
                      <a:schemeClr val="tx1"/>
                    </a:solidFill>
                  </a:rPr>
                  <a:t>6</a:t>
                </a:r>
                <a:endParaRPr lang="en-US" sz="3600" b="1" dirty="0">
                  <a:solidFill>
                    <a:schemeClr val="tx1"/>
                  </a:solidFill>
                </a:endParaRPr>
              </a:p>
            </p:txBody>
          </p:sp>
        </p:grpSp>
      </p:grpSp>
    </p:spTree>
    <p:extLst>
      <p:ext uri="{BB962C8B-B14F-4D97-AF65-F5344CB8AC3E}">
        <p14:creationId xmlns:p14="http://schemas.microsoft.com/office/powerpoint/2010/main" val="1772872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12"/>
                                        </p:tgtEl>
                                        <p:attrNameLst>
                                          <p:attrName>style.visibility</p:attrName>
                                        </p:attrNameLst>
                                      </p:cBhvr>
                                      <p:to>
                                        <p:strVal val="hidden"/>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t>51</a:t>
            </a:fld>
            <a:endParaRPr lang="zh-CN" altLang="en-US"/>
          </a:p>
        </p:txBody>
      </p:sp>
      <p:sp>
        <p:nvSpPr>
          <p:cNvPr id="7" name="标题 1"/>
          <p:cNvSpPr>
            <a:spLocks noGrp="1"/>
          </p:cNvSpPr>
          <p:nvPr>
            <p:ph type="title"/>
          </p:nvPr>
        </p:nvSpPr>
        <p:spPr>
          <a:xfrm>
            <a:off x="457200" y="274638"/>
            <a:ext cx="8229600" cy="1143000"/>
          </a:xfrm>
          <a:ln>
            <a:solidFill>
              <a:schemeClr val="bg1"/>
            </a:solidFill>
          </a:ln>
        </p:spPr>
        <p:txBody>
          <a:bodyPr/>
          <a:lstStyle/>
          <a:p>
            <a:r>
              <a:rPr lang="en-US" altLang="zh-CN" dirty="0">
                <a:solidFill>
                  <a:srgbClr val="0000CC"/>
                </a:solidFill>
              </a:rPr>
              <a:t>Packet Re-ordering Problem</a:t>
            </a:r>
            <a:endParaRPr lang="zh-CN" altLang="en-US" dirty="0">
              <a:solidFill>
                <a:srgbClr val="0000CC"/>
              </a:solidFill>
            </a:endParaRPr>
          </a:p>
        </p:txBody>
      </p:sp>
      <p:sp>
        <p:nvSpPr>
          <p:cNvPr id="41" name="内容占位符 6"/>
          <p:cNvSpPr>
            <a:spLocks noGrp="1"/>
          </p:cNvSpPr>
          <p:nvPr>
            <p:ph idx="1"/>
          </p:nvPr>
        </p:nvSpPr>
        <p:spPr>
          <a:xfrm>
            <a:off x="272666" y="1268760"/>
            <a:ext cx="8598668" cy="4689812"/>
          </a:xfrm>
        </p:spPr>
        <p:txBody>
          <a:bodyPr>
            <a:normAutofit/>
          </a:bodyPr>
          <a:lstStyle/>
          <a:p>
            <a:r>
              <a:rPr lang="en-US" dirty="0"/>
              <a:t>At </a:t>
            </a:r>
            <a:r>
              <a:rPr lang="en-US" dirty="0" smtClean="0"/>
              <a:t>the sender, </a:t>
            </a:r>
            <a:r>
              <a:rPr lang="en-US" dirty="0"/>
              <a:t>we introduce a </a:t>
            </a:r>
            <a:r>
              <a:rPr lang="en-US" dirty="0" smtClean="0">
                <a:solidFill>
                  <a:srgbClr val="7030A0"/>
                </a:solidFill>
              </a:rPr>
              <a:t>color transition </a:t>
            </a:r>
            <a:r>
              <a:rPr lang="en-US" dirty="0">
                <a:solidFill>
                  <a:srgbClr val="7030A0"/>
                </a:solidFill>
              </a:rPr>
              <a:t>delay</a:t>
            </a:r>
            <a:r>
              <a:rPr lang="en-US" dirty="0"/>
              <a:t> </a:t>
            </a:r>
            <a:r>
              <a:rPr lang="en-US" dirty="0" smtClean="0"/>
              <a:t>(denoted as </a:t>
            </a:r>
            <a:r>
              <a:rPr lang="el-GR" i="1" dirty="0" smtClean="0"/>
              <a:t>τ</a:t>
            </a:r>
            <a:r>
              <a:rPr lang="en-US" i="1" dirty="0" smtClean="0"/>
              <a:t>) to </a:t>
            </a:r>
            <a:r>
              <a:rPr lang="en-US" dirty="0" smtClean="0"/>
              <a:t>mitigate packet re-ordering problem.</a:t>
            </a:r>
          </a:p>
          <a:p>
            <a:pPr lvl="1"/>
            <a:r>
              <a:rPr lang="en-US" dirty="0" smtClean="0"/>
              <a:t>When </a:t>
            </a:r>
            <a:r>
              <a:rPr lang="en-US" dirty="0"/>
              <a:t>there is a need to </a:t>
            </a:r>
            <a:r>
              <a:rPr lang="en-US" dirty="0" smtClean="0"/>
              <a:t>change the </a:t>
            </a:r>
            <a:r>
              <a:rPr lang="en-US" dirty="0"/>
              <a:t>colors of packets from red to green, we </a:t>
            </a:r>
            <a:r>
              <a:rPr lang="en-US" dirty="0">
                <a:solidFill>
                  <a:srgbClr val="7030A0"/>
                </a:solidFill>
              </a:rPr>
              <a:t>defer the </a:t>
            </a:r>
            <a:r>
              <a:rPr lang="en-US" dirty="0" smtClean="0">
                <a:solidFill>
                  <a:srgbClr val="7030A0"/>
                </a:solidFill>
              </a:rPr>
              <a:t>change by </a:t>
            </a:r>
            <a:r>
              <a:rPr lang="el-GR" i="1" dirty="0">
                <a:solidFill>
                  <a:srgbClr val="7030A0"/>
                </a:solidFill>
              </a:rPr>
              <a:t>τ </a:t>
            </a:r>
            <a:r>
              <a:rPr lang="en-US" dirty="0" smtClean="0">
                <a:solidFill>
                  <a:srgbClr val="7030A0"/>
                </a:solidFill>
              </a:rPr>
              <a:t>seconds</a:t>
            </a:r>
            <a:r>
              <a:rPr lang="en-US" dirty="0" smtClean="0"/>
              <a:t>.</a:t>
            </a:r>
          </a:p>
          <a:p>
            <a:pPr lvl="2">
              <a:buFont typeface="Wingdings" charset="2"/>
              <a:buChar char="Ø"/>
            </a:pPr>
            <a:r>
              <a:rPr lang="en-US" dirty="0"/>
              <a:t>R</a:t>
            </a:r>
            <a:r>
              <a:rPr lang="en-US" dirty="0" smtClean="0"/>
              <a:t>eserve </a:t>
            </a:r>
            <a:r>
              <a:rPr lang="en-US" dirty="0"/>
              <a:t>some additional time for the red packets to </a:t>
            </a:r>
            <a:r>
              <a:rPr lang="en-US" dirty="0" smtClean="0"/>
              <a:t>transmit.</a:t>
            </a:r>
          </a:p>
          <a:p>
            <a:pPr lvl="2">
              <a:buFont typeface="Wingdings" charset="2"/>
              <a:buChar char="Ø"/>
            </a:pPr>
            <a:r>
              <a:rPr lang="en-US" dirty="0"/>
              <a:t>S</a:t>
            </a:r>
            <a:r>
              <a:rPr lang="en-US" dirty="0" smtClean="0"/>
              <a:t>eek the opportunity for some other flows without re-ordering issue to consume guarantee quotas instead.</a:t>
            </a:r>
          </a:p>
          <a:p>
            <a:endParaRPr lang="en-US" altLang="zh-CN" dirty="0"/>
          </a:p>
        </p:txBody>
      </p:sp>
    </p:spTree>
    <p:extLst>
      <p:ext uri="{BB962C8B-B14F-4D97-AF65-F5344CB8AC3E}">
        <p14:creationId xmlns:p14="http://schemas.microsoft.com/office/powerpoint/2010/main" val="222732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t>52</a:t>
            </a:fld>
            <a:endParaRPr lang="zh-CN" altLang="en-US"/>
          </a:p>
        </p:txBody>
      </p:sp>
      <p:sp>
        <p:nvSpPr>
          <p:cNvPr id="7" name="标题 1"/>
          <p:cNvSpPr>
            <a:spLocks noGrp="1"/>
          </p:cNvSpPr>
          <p:nvPr>
            <p:ph type="title"/>
          </p:nvPr>
        </p:nvSpPr>
        <p:spPr>
          <a:xfrm>
            <a:off x="457200" y="274638"/>
            <a:ext cx="8229600" cy="1143000"/>
          </a:xfrm>
          <a:ln>
            <a:solidFill>
              <a:schemeClr val="bg1"/>
            </a:solidFill>
          </a:ln>
        </p:spPr>
        <p:txBody>
          <a:bodyPr/>
          <a:lstStyle/>
          <a:p>
            <a:r>
              <a:rPr lang="en-US" altLang="zh-CN" dirty="0">
                <a:solidFill>
                  <a:srgbClr val="0000CC"/>
                </a:solidFill>
              </a:rPr>
              <a:t>Packet Re-ordering Problem</a:t>
            </a:r>
            <a:endParaRPr lang="zh-CN" altLang="en-US" dirty="0">
              <a:solidFill>
                <a:srgbClr val="0000CC"/>
              </a:solidFill>
            </a:endParaRPr>
          </a:p>
        </p:txBody>
      </p:sp>
      <p:sp>
        <p:nvSpPr>
          <p:cNvPr id="41" name="内容占位符 6"/>
          <p:cNvSpPr>
            <a:spLocks noGrp="1"/>
          </p:cNvSpPr>
          <p:nvPr>
            <p:ph idx="1"/>
          </p:nvPr>
        </p:nvSpPr>
        <p:spPr>
          <a:xfrm>
            <a:off x="272666" y="1268760"/>
            <a:ext cx="8598668" cy="4689812"/>
          </a:xfrm>
        </p:spPr>
        <p:txBody>
          <a:bodyPr>
            <a:normAutofit/>
          </a:bodyPr>
          <a:lstStyle/>
          <a:p>
            <a:r>
              <a:rPr lang="en-US" dirty="0"/>
              <a:t>At the sender, we introduce a </a:t>
            </a:r>
            <a:r>
              <a:rPr lang="en-US" dirty="0">
                <a:solidFill>
                  <a:srgbClr val="7030A0"/>
                </a:solidFill>
              </a:rPr>
              <a:t>color transition delay</a:t>
            </a:r>
            <a:r>
              <a:rPr lang="en-US" dirty="0"/>
              <a:t> (denoted as </a:t>
            </a:r>
            <a:r>
              <a:rPr lang="el-GR" i="1" dirty="0"/>
              <a:t>τ</a:t>
            </a:r>
            <a:r>
              <a:rPr lang="en-US" i="1" dirty="0"/>
              <a:t>) to </a:t>
            </a:r>
            <a:r>
              <a:rPr lang="en-US" dirty="0"/>
              <a:t>minimize the case that packets of a flow alternate from red back to green.</a:t>
            </a:r>
          </a:p>
          <a:p>
            <a:endParaRPr lang="en-US" altLang="zh-CN" dirty="0"/>
          </a:p>
          <a:p>
            <a:r>
              <a:rPr lang="en-US" dirty="0"/>
              <a:t>At the receiver, we adopt a </a:t>
            </a:r>
            <a:r>
              <a:rPr lang="en-US" dirty="0">
                <a:solidFill>
                  <a:srgbClr val="7030A0"/>
                </a:solidFill>
              </a:rPr>
              <a:t>re-sequencing </a:t>
            </a:r>
            <a:r>
              <a:rPr lang="en-US" dirty="0" smtClean="0">
                <a:solidFill>
                  <a:srgbClr val="7030A0"/>
                </a:solidFill>
              </a:rPr>
              <a:t>buffer </a:t>
            </a:r>
            <a:r>
              <a:rPr lang="en-US" dirty="0" smtClean="0"/>
              <a:t>to</a:t>
            </a:r>
            <a:r>
              <a:rPr lang="en-US" dirty="0"/>
              <a:t> </a:t>
            </a:r>
            <a:r>
              <a:rPr lang="en-US" dirty="0" smtClean="0"/>
              <a:t>absorb </a:t>
            </a:r>
            <a:r>
              <a:rPr lang="en-US" dirty="0"/>
              <a:t>possible out-of-order </a:t>
            </a:r>
            <a:r>
              <a:rPr lang="en-US" dirty="0" smtClean="0"/>
              <a:t>packets.</a:t>
            </a:r>
            <a:endParaRPr lang="zh-CN" altLang="en-US" dirty="0"/>
          </a:p>
        </p:txBody>
      </p:sp>
    </p:spTree>
    <p:extLst>
      <p:ext uri="{BB962C8B-B14F-4D97-AF65-F5344CB8AC3E}">
        <p14:creationId xmlns:p14="http://schemas.microsoft.com/office/powerpoint/2010/main" val="1851854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Related Works</a:t>
            </a:r>
            <a:endParaRPr lang="zh-CN" altLang="en-US" dirty="0">
              <a:solidFill>
                <a:srgbClr val="0000CC"/>
              </a:solidFill>
              <a:ea typeface="+mn-ea"/>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6</a:t>
            </a:fld>
            <a:endParaRPr lang="zh-CN" altLang="en-US"/>
          </a:p>
        </p:txBody>
      </p:sp>
      <p:sp>
        <p:nvSpPr>
          <p:cNvPr id="11" name="内容占位符 2"/>
          <p:cNvSpPr>
            <a:spLocks noGrp="1"/>
          </p:cNvSpPr>
          <p:nvPr>
            <p:ph idx="1"/>
          </p:nvPr>
        </p:nvSpPr>
        <p:spPr>
          <a:xfrm>
            <a:off x="457200" y="1340768"/>
            <a:ext cx="8219256" cy="5328592"/>
          </a:xfrm>
        </p:spPr>
        <p:txBody>
          <a:bodyPr>
            <a:normAutofit fontScale="92500"/>
          </a:bodyPr>
          <a:lstStyle/>
          <a:p>
            <a:r>
              <a:rPr lang="en-US" dirty="0" err="1" smtClean="0"/>
              <a:t>Oktopus</a:t>
            </a:r>
            <a:r>
              <a:rPr lang="en-US" dirty="0" smtClean="0"/>
              <a:t> </a:t>
            </a:r>
            <a:r>
              <a:rPr lang="en-US" altLang="zh-CN" sz="2400" dirty="0">
                <a:cs typeface="Times New Roman" panose="02020603050405020304" pitchFamily="18" charset="0"/>
              </a:rPr>
              <a:t>[</a:t>
            </a:r>
            <a:r>
              <a:rPr lang="en-US" altLang="zh-CN" sz="2400" dirty="0" smtClean="0">
                <a:cs typeface="Times New Roman" panose="02020603050405020304" pitchFamily="18" charset="0"/>
              </a:rPr>
              <a:t>SIGCOMM’11]</a:t>
            </a:r>
          </a:p>
          <a:p>
            <a:pPr lvl="1"/>
            <a:r>
              <a:rPr lang="en-US" dirty="0" smtClean="0">
                <a:cs typeface="Times New Roman" panose="02020603050405020304" pitchFamily="18" charset="0"/>
              </a:rPr>
              <a:t>Provides bandwidth guarantees but not work conserving.</a:t>
            </a:r>
            <a:endParaRPr lang="en-US" dirty="0" smtClean="0"/>
          </a:p>
          <a:p>
            <a:r>
              <a:rPr lang="en-US" dirty="0" err="1" smtClean="0"/>
              <a:t>EyeQ</a:t>
            </a:r>
            <a:r>
              <a:rPr lang="en-US" dirty="0" smtClean="0"/>
              <a:t> </a:t>
            </a:r>
            <a:r>
              <a:rPr lang="en-US" sz="2400" dirty="0" smtClean="0"/>
              <a:t>[NSDI’13]</a:t>
            </a:r>
          </a:p>
          <a:p>
            <a:pPr lvl="1"/>
            <a:r>
              <a:rPr lang="en-US" dirty="0" smtClean="0"/>
              <a:t>Requires the network core to be congestion-free.</a:t>
            </a:r>
          </a:p>
          <a:p>
            <a:r>
              <a:rPr lang="en-US" dirty="0" err="1" smtClean="0">
                <a:solidFill>
                  <a:schemeClr val="bg1"/>
                </a:solidFill>
              </a:rPr>
              <a:t>ElasticSwitch</a:t>
            </a:r>
            <a:r>
              <a:rPr lang="en-US" altLang="zh-CN" dirty="0" smtClean="0">
                <a:solidFill>
                  <a:schemeClr val="bg1"/>
                </a:solidFill>
                <a:cs typeface="Times New Roman" panose="02020603050405020304" pitchFamily="18" charset="0"/>
              </a:rPr>
              <a:t> </a:t>
            </a:r>
            <a:r>
              <a:rPr lang="en-US" altLang="zh-CN" sz="2400" dirty="0" smtClean="0">
                <a:solidFill>
                  <a:schemeClr val="bg1"/>
                </a:solidFill>
                <a:cs typeface="Times New Roman" panose="02020603050405020304" pitchFamily="18" charset="0"/>
              </a:rPr>
              <a:t>[SIGCOMM’13]</a:t>
            </a:r>
          </a:p>
          <a:p>
            <a:pPr lvl="1"/>
            <a:r>
              <a:rPr lang="en-US" altLang="zh-CN" dirty="0" smtClean="0">
                <a:solidFill>
                  <a:schemeClr val="bg1"/>
                </a:solidFill>
                <a:cs typeface="Times New Roman" panose="02020603050405020304" pitchFamily="18" charset="0"/>
              </a:rPr>
              <a:t>A </a:t>
            </a:r>
            <a:r>
              <a:rPr lang="en-US" altLang="zh-CN" dirty="0">
                <a:solidFill>
                  <a:schemeClr val="bg1"/>
                </a:solidFill>
                <a:cs typeface="Times New Roman" panose="02020603050405020304" pitchFamily="18" charset="0"/>
              </a:rPr>
              <a:t>fundamental tradeoff between </a:t>
            </a:r>
            <a:r>
              <a:rPr lang="en-US" altLang="zh-CN" dirty="0" smtClean="0">
                <a:solidFill>
                  <a:schemeClr val="bg1"/>
                </a:solidFill>
                <a:cs typeface="Times New Roman" panose="02020603050405020304" pitchFamily="18" charset="0"/>
              </a:rPr>
              <a:t>bandwidth </a:t>
            </a:r>
            <a:r>
              <a:rPr lang="en-US" altLang="zh-CN" dirty="0">
                <a:solidFill>
                  <a:schemeClr val="bg1"/>
                </a:solidFill>
                <a:cs typeface="Times New Roman" panose="02020603050405020304" pitchFamily="18" charset="0"/>
              </a:rPr>
              <a:t>guarantees and </a:t>
            </a:r>
            <a:r>
              <a:rPr lang="en-US" altLang="zh-CN" dirty="0" smtClean="0">
                <a:solidFill>
                  <a:schemeClr val="bg1"/>
                </a:solidFill>
                <a:cs typeface="Times New Roman" panose="02020603050405020304" pitchFamily="18" charset="0"/>
              </a:rPr>
              <a:t>work conservation.</a:t>
            </a:r>
            <a:endParaRPr lang="en-US" altLang="zh-CN" dirty="0">
              <a:solidFill>
                <a:schemeClr val="bg1"/>
              </a:solidFill>
              <a:cs typeface="Times New Roman" panose="02020603050405020304" pitchFamily="18" charset="0"/>
            </a:endParaRPr>
          </a:p>
          <a:p>
            <a:r>
              <a:rPr lang="en-US" dirty="0">
                <a:solidFill>
                  <a:schemeClr val="bg1"/>
                </a:solidFill>
              </a:rPr>
              <a:t>Silo</a:t>
            </a:r>
            <a:r>
              <a:rPr lang="en-US" altLang="zh-CN" sz="2400" dirty="0" smtClean="0">
                <a:solidFill>
                  <a:schemeClr val="bg1"/>
                </a:solidFill>
                <a:cs typeface="Times New Roman" panose="02020603050405020304" pitchFamily="18" charset="0"/>
              </a:rPr>
              <a:t> </a:t>
            </a:r>
            <a:r>
              <a:rPr lang="en-US" altLang="zh-CN" sz="2400" dirty="0">
                <a:solidFill>
                  <a:schemeClr val="bg1"/>
                </a:solidFill>
                <a:cs typeface="Times New Roman" panose="02020603050405020304" pitchFamily="18" charset="0"/>
              </a:rPr>
              <a:t>[</a:t>
            </a:r>
            <a:r>
              <a:rPr lang="en-US" altLang="zh-CN" sz="2400" dirty="0" smtClean="0">
                <a:solidFill>
                  <a:schemeClr val="bg1"/>
                </a:solidFill>
                <a:cs typeface="Times New Roman" panose="02020603050405020304" pitchFamily="18" charset="0"/>
              </a:rPr>
              <a:t>SIGCOMM’15]</a:t>
            </a:r>
          </a:p>
          <a:p>
            <a:pPr lvl="1"/>
            <a:r>
              <a:rPr lang="en-US" altLang="zh-CN" dirty="0">
                <a:solidFill>
                  <a:schemeClr val="bg1"/>
                </a:solidFill>
                <a:cs typeface="Times New Roman" panose="02020603050405020304" pitchFamily="18" charset="0"/>
              </a:rPr>
              <a:t>Cannot achieve work </a:t>
            </a:r>
            <a:r>
              <a:rPr lang="en-US" altLang="zh-CN" dirty="0" smtClean="0">
                <a:solidFill>
                  <a:schemeClr val="bg1"/>
                </a:solidFill>
                <a:cs typeface="Times New Roman" panose="02020603050405020304" pitchFamily="18" charset="0"/>
              </a:rPr>
              <a:t>conservation due to the tradeoff between work conservation and low latency</a:t>
            </a:r>
            <a:endParaRPr lang="en-US" altLang="zh-CN" sz="2400" dirty="0">
              <a:solidFill>
                <a:schemeClr val="bg1"/>
              </a:solidFill>
              <a:cs typeface="Times New Roman" panose="02020603050405020304" pitchFamily="18" charset="0"/>
            </a:endParaRPr>
          </a:p>
          <a:p>
            <a:endParaRPr lang="en-US" altLang="zh-CN" sz="2400" dirty="0" smtClean="0">
              <a:cs typeface="Times New Roman" panose="02020603050405020304" pitchFamily="18" charset="0"/>
            </a:endParaRPr>
          </a:p>
        </p:txBody>
      </p:sp>
    </p:spTree>
    <p:extLst>
      <p:ext uri="{BB962C8B-B14F-4D97-AF65-F5344CB8AC3E}">
        <p14:creationId xmlns:p14="http://schemas.microsoft.com/office/powerpoint/2010/main" val="52408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Related Works</a:t>
            </a:r>
            <a:endParaRPr lang="zh-CN" altLang="en-US" dirty="0">
              <a:solidFill>
                <a:srgbClr val="0000CC"/>
              </a:solidFill>
              <a:ea typeface="+mn-ea"/>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7</a:t>
            </a:fld>
            <a:endParaRPr lang="zh-CN" altLang="en-US"/>
          </a:p>
        </p:txBody>
      </p:sp>
      <p:sp>
        <p:nvSpPr>
          <p:cNvPr id="11" name="内容占位符 2"/>
          <p:cNvSpPr>
            <a:spLocks noGrp="1"/>
          </p:cNvSpPr>
          <p:nvPr>
            <p:ph idx="1"/>
          </p:nvPr>
        </p:nvSpPr>
        <p:spPr>
          <a:xfrm>
            <a:off x="457200" y="1340768"/>
            <a:ext cx="8219256" cy="5328592"/>
          </a:xfrm>
        </p:spPr>
        <p:txBody>
          <a:bodyPr>
            <a:normAutofit fontScale="92500"/>
          </a:bodyPr>
          <a:lstStyle/>
          <a:p>
            <a:r>
              <a:rPr lang="en-US" dirty="0" err="1" smtClean="0"/>
              <a:t>Oktopus</a:t>
            </a:r>
            <a:r>
              <a:rPr lang="en-US" dirty="0" smtClean="0"/>
              <a:t> </a:t>
            </a:r>
            <a:r>
              <a:rPr lang="en-US" altLang="zh-CN" sz="2400" dirty="0">
                <a:cs typeface="Times New Roman" panose="02020603050405020304" pitchFamily="18" charset="0"/>
              </a:rPr>
              <a:t>[</a:t>
            </a:r>
            <a:r>
              <a:rPr lang="en-US" altLang="zh-CN" sz="2400" dirty="0" smtClean="0">
                <a:cs typeface="Times New Roman" panose="02020603050405020304" pitchFamily="18" charset="0"/>
              </a:rPr>
              <a:t>SIGCOMM’11]</a:t>
            </a:r>
          </a:p>
          <a:p>
            <a:pPr lvl="1"/>
            <a:r>
              <a:rPr lang="en-US" dirty="0" smtClean="0">
                <a:cs typeface="Times New Roman" panose="02020603050405020304" pitchFamily="18" charset="0"/>
              </a:rPr>
              <a:t>Provides bandwidth guarantees but not work conserving.</a:t>
            </a:r>
            <a:endParaRPr lang="en-US" dirty="0" smtClean="0"/>
          </a:p>
          <a:p>
            <a:r>
              <a:rPr lang="en-US" dirty="0" err="1" smtClean="0"/>
              <a:t>EyeQ</a:t>
            </a:r>
            <a:r>
              <a:rPr lang="en-US" dirty="0" smtClean="0"/>
              <a:t> </a:t>
            </a:r>
            <a:r>
              <a:rPr lang="en-US" sz="2400" dirty="0" smtClean="0"/>
              <a:t>[NSDI’13]</a:t>
            </a:r>
          </a:p>
          <a:p>
            <a:pPr lvl="1"/>
            <a:r>
              <a:rPr lang="en-US" dirty="0" smtClean="0"/>
              <a:t>Requires the network core to be congestion-free.</a:t>
            </a:r>
          </a:p>
          <a:p>
            <a:r>
              <a:rPr lang="en-US" dirty="0" err="1" smtClean="0"/>
              <a:t>ElasticSwitch</a:t>
            </a:r>
            <a:r>
              <a:rPr lang="en-US" altLang="zh-CN" dirty="0" smtClean="0">
                <a:cs typeface="Times New Roman" panose="02020603050405020304" pitchFamily="18" charset="0"/>
              </a:rPr>
              <a:t> </a:t>
            </a:r>
            <a:r>
              <a:rPr lang="en-US" altLang="zh-CN" sz="2400" dirty="0" smtClean="0">
                <a:cs typeface="Times New Roman" panose="02020603050405020304" pitchFamily="18" charset="0"/>
              </a:rPr>
              <a:t>[SIGCOMM’13]</a:t>
            </a:r>
          </a:p>
          <a:p>
            <a:pPr lvl="1"/>
            <a:r>
              <a:rPr lang="en-US" altLang="zh-CN" dirty="0" smtClean="0">
                <a:cs typeface="Times New Roman" panose="02020603050405020304" pitchFamily="18" charset="0"/>
              </a:rPr>
              <a:t>A </a:t>
            </a:r>
            <a:r>
              <a:rPr lang="en-US" altLang="zh-CN" dirty="0">
                <a:cs typeface="Times New Roman" panose="02020603050405020304" pitchFamily="18" charset="0"/>
              </a:rPr>
              <a:t>fundamental </a:t>
            </a:r>
            <a:r>
              <a:rPr lang="en-US" altLang="zh-CN" dirty="0">
                <a:solidFill>
                  <a:srgbClr val="7030A0"/>
                </a:solidFill>
                <a:cs typeface="Times New Roman" panose="02020603050405020304" pitchFamily="18" charset="0"/>
              </a:rPr>
              <a:t>tradeoff</a:t>
            </a:r>
            <a:r>
              <a:rPr lang="en-US" altLang="zh-CN" dirty="0">
                <a:cs typeface="Times New Roman" panose="02020603050405020304" pitchFamily="18" charset="0"/>
              </a:rPr>
              <a:t> between </a:t>
            </a:r>
            <a:r>
              <a:rPr lang="en-US" altLang="zh-CN" dirty="0" smtClean="0">
                <a:solidFill>
                  <a:srgbClr val="7030A0"/>
                </a:solidFill>
                <a:cs typeface="Times New Roman" panose="02020603050405020304" pitchFamily="18" charset="0"/>
              </a:rPr>
              <a:t>bandwidth </a:t>
            </a:r>
            <a:r>
              <a:rPr lang="en-US" altLang="zh-CN" dirty="0">
                <a:solidFill>
                  <a:srgbClr val="7030A0"/>
                </a:solidFill>
                <a:cs typeface="Times New Roman" panose="02020603050405020304" pitchFamily="18" charset="0"/>
              </a:rPr>
              <a:t>guarantees</a:t>
            </a:r>
            <a:r>
              <a:rPr lang="en-US" altLang="zh-CN" dirty="0">
                <a:cs typeface="Times New Roman" panose="02020603050405020304" pitchFamily="18" charset="0"/>
              </a:rPr>
              <a:t> and </a:t>
            </a:r>
            <a:r>
              <a:rPr lang="en-US" altLang="zh-CN" dirty="0" smtClean="0">
                <a:solidFill>
                  <a:srgbClr val="7030A0"/>
                </a:solidFill>
                <a:cs typeface="Times New Roman" panose="02020603050405020304" pitchFamily="18" charset="0"/>
              </a:rPr>
              <a:t>work conservation</a:t>
            </a:r>
            <a:r>
              <a:rPr lang="en-US" altLang="zh-CN" dirty="0" smtClean="0">
                <a:cs typeface="Times New Roman" panose="02020603050405020304" pitchFamily="18" charset="0"/>
              </a:rPr>
              <a:t>.</a:t>
            </a:r>
            <a:endParaRPr lang="en-US" altLang="zh-CN" dirty="0">
              <a:cs typeface="Times New Roman" panose="02020603050405020304" pitchFamily="18" charset="0"/>
            </a:endParaRPr>
          </a:p>
          <a:p>
            <a:r>
              <a:rPr lang="en-US" dirty="0">
                <a:solidFill>
                  <a:schemeClr val="bg1"/>
                </a:solidFill>
              </a:rPr>
              <a:t>Silo</a:t>
            </a:r>
            <a:r>
              <a:rPr lang="en-US" altLang="zh-CN" sz="2400" dirty="0" smtClean="0">
                <a:solidFill>
                  <a:schemeClr val="bg1"/>
                </a:solidFill>
                <a:cs typeface="Times New Roman" panose="02020603050405020304" pitchFamily="18" charset="0"/>
              </a:rPr>
              <a:t> </a:t>
            </a:r>
            <a:r>
              <a:rPr lang="en-US" altLang="zh-CN" sz="2400" dirty="0">
                <a:solidFill>
                  <a:schemeClr val="bg1"/>
                </a:solidFill>
                <a:cs typeface="Times New Roman" panose="02020603050405020304" pitchFamily="18" charset="0"/>
              </a:rPr>
              <a:t>[</a:t>
            </a:r>
            <a:r>
              <a:rPr lang="en-US" altLang="zh-CN" sz="2400" dirty="0" smtClean="0">
                <a:solidFill>
                  <a:schemeClr val="bg1"/>
                </a:solidFill>
                <a:cs typeface="Times New Roman" panose="02020603050405020304" pitchFamily="18" charset="0"/>
              </a:rPr>
              <a:t>SIGCOMM’15]</a:t>
            </a:r>
          </a:p>
          <a:p>
            <a:pPr lvl="1"/>
            <a:r>
              <a:rPr lang="en-US" altLang="zh-CN" dirty="0">
                <a:solidFill>
                  <a:schemeClr val="bg1"/>
                </a:solidFill>
                <a:cs typeface="Times New Roman" panose="02020603050405020304" pitchFamily="18" charset="0"/>
              </a:rPr>
              <a:t>Cannot achieve work </a:t>
            </a:r>
            <a:r>
              <a:rPr lang="en-US" altLang="zh-CN" dirty="0" smtClean="0">
                <a:solidFill>
                  <a:schemeClr val="bg1"/>
                </a:solidFill>
                <a:cs typeface="Times New Roman" panose="02020603050405020304" pitchFamily="18" charset="0"/>
              </a:rPr>
              <a:t>conservation due to the tradeoff between work conservation and low latency</a:t>
            </a:r>
            <a:endParaRPr lang="en-US" altLang="zh-CN" sz="2400" dirty="0">
              <a:solidFill>
                <a:schemeClr val="bg1"/>
              </a:solidFill>
              <a:cs typeface="Times New Roman" panose="02020603050405020304" pitchFamily="18" charset="0"/>
            </a:endParaRPr>
          </a:p>
          <a:p>
            <a:endParaRPr lang="en-US" altLang="zh-CN" sz="2400" dirty="0" smtClean="0">
              <a:cs typeface="Times New Roman" panose="02020603050405020304" pitchFamily="18" charset="0"/>
            </a:endParaRPr>
          </a:p>
        </p:txBody>
      </p:sp>
    </p:spTree>
    <p:extLst>
      <p:ext uri="{BB962C8B-B14F-4D97-AF65-F5344CB8AC3E}">
        <p14:creationId xmlns:p14="http://schemas.microsoft.com/office/powerpoint/2010/main" val="1961847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Related Works</a:t>
            </a:r>
            <a:endParaRPr lang="zh-CN" altLang="en-US" dirty="0">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457200" y="1340768"/>
            <a:ext cx="8219256" cy="5328592"/>
          </a:xfrm>
        </p:spPr>
        <p:txBody>
          <a:bodyPr>
            <a:normAutofit fontScale="92500"/>
          </a:bodyPr>
          <a:lstStyle/>
          <a:p>
            <a:r>
              <a:rPr lang="en-US" dirty="0" err="1" smtClean="0"/>
              <a:t>Oktopus</a:t>
            </a:r>
            <a:r>
              <a:rPr lang="en-US" dirty="0" smtClean="0"/>
              <a:t> </a:t>
            </a:r>
            <a:r>
              <a:rPr lang="en-US" altLang="zh-CN" sz="2400" dirty="0">
                <a:cs typeface="Times New Roman" panose="02020603050405020304" pitchFamily="18" charset="0"/>
              </a:rPr>
              <a:t>[</a:t>
            </a:r>
            <a:r>
              <a:rPr lang="en-US" altLang="zh-CN" sz="2400" dirty="0" smtClean="0">
                <a:cs typeface="Times New Roman" panose="02020603050405020304" pitchFamily="18" charset="0"/>
              </a:rPr>
              <a:t>SIGCOMM’11]</a:t>
            </a:r>
          </a:p>
          <a:p>
            <a:pPr lvl="1"/>
            <a:r>
              <a:rPr lang="en-US" dirty="0" smtClean="0">
                <a:cs typeface="Times New Roman" panose="02020603050405020304" pitchFamily="18" charset="0"/>
              </a:rPr>
              <a:t>Provides bandwidth guarantees but not work conserving.</a:t>
            </a:r>
            <a:endParaRPr lang="en-US" dirty="0" smtClean="0"/>
          </a:p>
          <a:p>
            <a:r>
              <a:rPr lang="en-US" dirty="0" err="1" smtClean="0"/>
              <a:t>EyeQ</a:t>
            </a:r>
            <a:r>
              <a:rPr lang="en-US" dirty="0" smtClean="0"/>
              <a:t> </a:t>
            </a:r>
            <a:r>
              <a:rPr lang="en-US" sz="2400" dirty="0" smtClean="0"/>
              <a:t>[NSDI’13]</a:t>
            </a:r>
          </a:p>
          <a:p>
            <a:pPr lvl="1"/>
            <a:r>
              <a:rPr lang="en-US" dirty="0" smtClean="0"/>
              <a:t>Requires the network core to be congestion-free.</a:t>
            </a:r>
          </a:p>
          <a:p>
            <a:r>
              <a:rPr lang="en-US" dirty="0" err="1" smtClean="0"/>
              <a:t>ElasticSwitch</a:t>
            </a:r>
            <a:r>
              <a:rPr lang="en-US" altLang="zh-CN" dirty="0" smtClean="0">
                <a:cs typeface="Times New Roman" panose="02020603050405020304" pitchFamily="18" charset="0"/>
              </a:rPr>
              <a:t> </a:t>
            </a:r>
            <a:r>
              <a:rPr lang="en-US" altLang="zh-CN" sz="2400" dirty="0" smtClean="0">
                <a:cs typeface="Times New Roman" panose="02020603050405020304" pitchFamily="18" charset="0"/>
              </a:rPr>
              <a:t>[SIGCOMM’13]</a:t>
            </a:r>
          </a:p>
          <a:p>
            <a:pPr lvl="1"/>
            <a:r>
              <a:rPr lang="en-US" altLang="zh-CN" dirty="0" smtClean="0">
                <a:cs typeface="Times New Roman" panose="02020603050405020304" pitchFamily="18" charset="0"/>
              </a:rPr>
              <a:t>A </a:t>
            </a:r>
            <a:r>
              <a:rPr lang="en-US" altLang="zh-CN" dirty="0">
                <a:cs typeface="Times New Roman" panose="02020603050405020304" pitchFamily="18" charset="0"/>
              </a:rPr>
              <a:t>fundamental </a:t>
            </a:r>
            <a:r>
              <a:rPr lang="en-US" altLang="zh-CN" dirty="0">
                <a:solidFill>
                  <a:srgbClr val="7030A0"/>
                </a:solidFill>
                <a:cs typeface="Times New Roman" panose="02020603050405020304" pitchFamily="18" charset="0"/>
              </a:rPr>
              <a:t>tradeoff</a:t>
            </a:r>
            <a:r>
              <a:rPr lang="en-US" altLang="zh-CN" dirty="0">
                <a:cs typeface="Times New Roman" panose="02020603050405020304" pitchFamily="18" charset="0"/>
              </a:rPr>
              <a:t> between </a:t>
            </a:r>
            <a:r>
              <a:rPr lang="en-US" altLang="zh-CN" dirty="0" smtClean="0">
                <a:solidFill>
                  <a:srgbClr val="7030A0"/>
                </a:solidFill>
                <a:cs typeface="Times New Roman" panose="02020603050405020304" pitchFamily="18" charset="0"/>
              </a:rPr>
              <a:t>bandwidth </a:t>
            </a:r>
            <a:r>
              <a:rPr lang="en-US" altLang="zh-CN" dirty="0">
                <a:solidFill>
                  <a:srgbClr val="7030A0"/>
                </a:solidFill>
                <a:cs typeface="Times New Roman" panose="02020603050405020304" pitchFamily="18" charset="0"/>
              </a:rPr>
              <a:t>guarantees</a:t>
            </a:r>
            <a:r>
              <a:rPr lang="en-US" altLang="zh-CN" dirty="0">
                <a:cs typeface="Times New Roman" panose="02020603050405020304" pitchFamily="18" charset="0"/>
              </a:rPr>
              <a:t> and </a:t>
            </a:r>
            <a:r>
              <a:rPr lang="en-US" altLang="zh-CN" dirty="0" smtClean="0">
                <a:solidFill>
                  <a:srgbClr val="7030A0"/>
                </a:solidFill>
                <a:cs typeface="Times New Roman" panose="02020603050405020304" pitchFamily="18" charset="0"/>
              </a:rPr>
              <a:t>work conservation.</a:t>
            </a:r>
            <a:endParaRPr lang="en-US" altLang="zh-CN" dirty="0">
              <a:solidFill>
                <a:srgbClr val="7030A0"/>
              </a:solidFill>
              <a:cs typeface="Times New Roman" panose="02020603050405020304" pitchFamily="18" charset="0"/>
            </a:endParaRPr>
          </a:p>
          <a:p>
            <a:r>
              <a:rPr lang="en-US" dirty="0"/>
              <a:t>Silo</a:t>
            </a:r>
            <a:r>
              <a:rPr lang="en-US" altLang="zh-CN" sz="2400" dirty="0" smtClean="0">
                <a:cs typeface="Times New Roman" panose="02020603050405020304" pitchFamily="18" charset="0"/>
              </a:rPr>
              <a:t> </a:t>
            </a:r>
            <a:r>
              <a:rPr lang="en-US" altLang="zh-CN" sz="2400" dirty="0">
                <a:cs typeface="Times New Roman" panose="02020603050405020304" pitchFamily="18" charset="0"/>
              </a:rPr>
              <a:t>[</a:t>
            </a:r>
            <a:r>
              <a:rPr lang="en-US" altLang="zh-CN" sz="2400" dirty="0" smtClean="0">
                <a:cs typeface="Times New Roman" panose="02020603050405020304" pitchFamily="18" charset="0"/>
              </a:rPr>
              <a:t>SIGCOMM’15]</a:t>
            </a:r>
          </a:p>
          <a:p>
            <a:pPr lvl="1"/>
            <a:r>
              <a:rPr lang="en-US" altLang="zh-CN" dirty="0">
                <a:cs typeface="Times New Roman" panose="02020603050405020304" pitchFamily="18" charset="0"/>
              </a:rPr>
              <a:t>Cannot achieve work </a:t>
            </a:r>
            <a:r>
              <a:rPr lang="en-US" altLang="zh-CN" dirty="0" smtClean="0">
                <a:cs typeface="Times New Roman" panose="02020603050405020304" pitchFamily="18" charset="0"/>
              </a:rPr>
              <a:t>conservation due to the </a:t>
            </a:r>
            <a:r>
              <a:rPr lang="en-US" altLang="zh-CN" dirty="0" smtClean="0">
                <a:solidFill>
                  <a:srgbClr val="7030A0"/>
                </a:solidFill>
                <a:cs typeface="Times New Roman" panose="02020603050405020304" pitchFamily="18" charset="0"/>
              </a:rPr>
              <a:t>tradeoff </a:t>
            </a:r>
            <a:r>
              <a:rPr lang="en-US" altLang="zh-CN" dirty="0" smtClean="0">
                <a:cs typeface="Times New Roman" panose="02020603050405020304" pitchFamily="18" charset="0"/>
              </a:rPr>
              <a:t>between </a:t>
            </a:r>
            <a:r>
              <a:rPr lang="en-US" altLang="zh-CN" dirty="0" smtClean="0">
                <a:solidFill>
                  <a:srgbClr val="7030A0"/>
                </a:solidFill>
                <a:cs typeface="Times New Roman" panose="02020603050405020304" pitchFamily="18" charset="0"/>
              </a:rPr>
              <a:t>work conservation </a:t>
            </a:r>
            <a:r>
              <a:rPr lang="en-US" altLang="zh-CN" dirty="0" smtClean="0">
                <a:cs typeface="Times New Roman" panose="02020603050405020304" pitchFamily="18" charset="0"/>
              </a:rPr>
              <a:t>and </a:t>
            </a:r>
            <a:r>
              <a:rPr lang="en-US" altLang="zh-CN" dirty="0" smtClean="0">
                <a:solidFill>
                  <a:srgbClr val="7030A0"/>
                </a:solidFill>
                <a:cs typeface="Times New Roman" panose="02020603050405020304" pitchFamily="18" charset="0"/>
              </a:rPr>
              <a:t>low latency.</a:t>
            </a:r>
            <a:endParaRPr lang="en-US" altLang="zh-CN" sz="2400" dirty="0">
              <a:solidFill>
                <a:srgbClr val="7030A0"/>
              </a:solidFill>
              <a:cs typeface="Times New Roman" panose="02020603050405020304" pitchFamily="18" charset="0"/>
            </a:endParaRPr>
          </a:p>
          <a:p>
            <a:endParaRPr lang="en-US" altLang="zh-CN" sz="2400" dirty="0" smtClean="0">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3005557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Question</a:t>
            </a:r>
            <a:endParaRPr lang="zh-CN" altLang="en-US" dirty="0">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457200" y="1600200"/>
            <a:ext cx="8363272" cy="4525963"/>
          </a:xfrm>
        </p:spPr>
        <p:txBody>
          <a:bodyPr>
            <a:normAutofit/>
          </a:bodyPr>
          <a:lstStyle/>
          <a:p>
            <a:pPr marL="0" indent="0" algn="just">
              <a:buNone/>
            </a:pPr>
            <a:r>
              <a:rPr lang="en-US" altLang="zh-CN" dirty="0" smtClean="0">
                <a:cs typeface="Times New Roman" panose="02020603050405020304" pitchFamily="18" charset="0"/>
              </a:rPr>
              <a:t>How to provide bandwidth guarantees</a:t>
            </a:r>
            <a:r>
              <a:rPr lang="en-US" altLang="zh-CN" dirty="0">
                <a:cs typeface="Times New Roman" panose="02020603050405020304" pitchFamily="18" charset="0"/>
              </a:rPr>
              <a:t>, </a:t>
            </a:r>
            <a:r>
              <a:rPr lang="en-US" altLang="zh-CN" dirty="0" smtClean="0">
                <a:cs typeface="Times New Roman" panose="02020603050405020304" pitchFamily="18" charset="0"/>
              </a:rPr>
              <a:t>work conservation </a:t>
            </a:r>
            <a:r>
              <a:rPr lang="en-US" altLang="zh-CN" dirty="0">
                <a:cs typeface="Times New Roman" panose="02020603050405020304" pitchFamily="18" charset="0"/>
              </a:rPr>
              <a:t>and </a:t>
            </a:r>
            <a:r>
              <a:rPr lang="en-US" altLang="zh-CN" dirty="0" smtClean="0">
                <a:cs typeface="Times New Roman" panose="02020603050405020304" pitchFamily="18" charset="0"/>
              </a:rPr>
              <a:t>low latency simultaneously in commodity data centers?</a:t>
            </a:r>
            <a:endParaRPr lang="en-US" altLang="zh-CN" dirty="0">
              <a:cs typeface="Times New Roman" panose="02020603050405020304" pitchFamily="18" charset="0"/>
            </a:endParaRP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24843254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7075</TotalTime>
  <Words>5265</Words>
  <Application>Microsoft Macintosh PowerPoint</Application>
  <PresentationFormat>On-screen Show (4:3)</PresentationFormat>
  <Paragraphs>552</Paragraphs>
  <Slides>52</Slides>
  <Notes>50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Calibri</vt:lpstr>
      <vt:lpstr>Times New Roman</vt:lpstr>
      <vt:lpstr>Trebuchet MS</vt:lpstr>
      <vt:lpstr>Wingdings</vt:lpstr>
      <vt:lpstr>宋体</vt:lpstr>
      <vt:lpstr>Arial</vt:lpstr>
      <vt:lpstr>Office 主题</vt:lpstr>
      <vt:lpstr>PowerPoint Presentation</vt:lpstr>
      <vt:lpstr>Multi-tenant Public Cloud</vt:lpstr>
      <vt:lpstr>Three Goals</vt:lpstr>
      <vt:lpstr>Three Goals</vt:lpstr>
      <vt:lpstr>Three Goals</vt:lpstr>
      <vt:lpstr>Related Works</vt:lpstr>
      <vt:lpstr>Related Works</vt:lpstr>
      <vt:lpstr>Related Works</vt:lpstr>
      <vt:lpstr>Question</vt:lpstr>
      <vt:lpstr>Design Goal 1</vt:lpstr>
      <vt:lpstr>Design Goal 2</vt:lpstr>
      <vt:lpstr>Design Goal 3</vt:lpstr>
      <vt:lpstr>Question</vt:lpstr>
      <vt:lpstr>PowerPoint Presentation</vt:lpstr>
      <vt:lpstr>Design Overview</vt:lpstr>
      <vt:lpstr>Design Overview</vt:lpstr>
      <vt:lpstr>Design Overview</vt:lpstr>
      <vt:lpstr>Design Overview</vt:lpstr>
      <vt:lpstr>Design Overview</vt:lpstr>
      <vt:lpstr>Simple Example Illustrating Trinity</vt:lpstr>
      <vt:lpstr>Simple Example Illustrating Trinity</vt:lpstr>
      <vt:lpstr>Simple Example Illustrating Trinity</vt:lpstr>
      <vt:lpstr>Simple Example Illustrating Trinity</vt:lpstr>
      <vt:lpstr>Handle Design Issues</vt:lpstr>
      <vt:lpstr>Testbed Experiments</vt:lpstr>
      <vt:lpstr>Experiment-1: Bandwidth Guarantees and Work Conservation</vt:lpstr>
      <vt:lpstr>Experiment-1: Bandwidth Guarantees and Work Conservation</vt:lpstr>
      <vt:lpstr>Experiment-1: Bandwidth Guarantees and Work Conservation</vt:lpstr>
      <vt:lpstr>Experiment-1: Bandwidth Guarantees and Work Conservation</vt:lpstr>
      <vt:lpstr>Experiment-1: Bandwidth Guarantees and Work Conservation</vt:lpstr>
      <vt:lpstr>PowerPoint Presentation</vt:lpstr>
      <vt:lpstr>PowerPoint Presentation</vt:lpstr>
      <vt:lpstr>PowerPoint Presentation</vt:lpstr>
      <vt:lpstr>PowerPoint Presentation</vt:lpstr>
      <vt:lpstr>Conclusion</vt:lpstr>
      <vt:lpstr>Thanks! </vt:lpstr>
      <vt:lpstr>Backup slides</vt:lpstr>
      <vt:lpstr>Persistent Connections</vt:lpstr>
      <vt:lpstr>Simple Example Illustrating Trinity</vt:lpstr>
      <vt:lpstr>Simple Example Illustrating Trinity</vt:lpstr>
      <vt:lpstr>Packet Re-ordering Problem</vt:lpstr>
      <vt:lpstr>Rate Control Algorithm</vt:lpstr>
      <vt:lpstr>Rate Control Algorithm</vt:lpstr>
      <vt:lpstr>Rate Control Algorithm</vt:lpstr>
      <vt:lpstr>Rate Control Algorithm</vt:lpstr>
      <vt:lpstr>PowerPoint Presentation</vt:lpstr>
      <vt:lpstr>Packet Trapping Problem</vt:lpstr>
      <vt:lpstr>Packet Trapping Problem</vt:lpstr>
      <vt:lpstr>PowerPoint Presentation</vt:lpstr>
      <vt:lpstr>Packet Re-ordering Problem</vt:lpstr>
      <vt:lpstr>Packet Re-ordering Problem</vt:lpstr>
      <vt:lpstr>Packet Re-ordering Problem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 bai</dc:creator>
  <cp:lastModifiedBy>Shuihai Hu</cp:lastModifiedBy>
  <cp:revision>1837</cp:revision>
  <dcterms:created xsi:type="dcterms:W3CDTF">2015-04-25T06:46:58Z</dcterms:created>
  <dcterms:modified xsi:type="dcterms:W3CDTF">2016-04-12T20:51:30Z</dcterms:modified>
</cp:coreProperties>
</file>