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320" r:id="rId2"/>
    <p:sldId id="307" r:id="rId3"/>
    <p:sldId id="269" r:id="rId4"/>
    <p:sldId id="271" r:id="rId5"/>
    <p:sldId id="304" r:id="rId6"/>
    <p:sldId id="308" r:id="rId7"/>
    <p:sldId id="268" r:id="rId8"/>
    <p:sldId id="263" r:id="rId9"/>
    <p:sldId id="273" r:id="rId10"/>
    <p:sldId id="328" r:id="rId11"/>
    <p:sldId id="329" r:id="rId12"/>
    <p:sldId id="331" r:id="rId13"/>
    <p:sldId id="332" r:id="rId14"/>
    <p:sldId id="333" r:id="rId15"/>
    <p:sldId id="264" r:id="rId16"/>
    <p:sldId id="274" r:id="rId17"/>
    <p:sldId id="267" r:id="rId18"/>
    <p:sldId id="265" r:id="rId19"/>
    <p:sldId id="266" r:id="rId20"/>
    <p:sldId id="275" r:id="rId21"/>
    <p:sldId id="325" r:id="rId22"/>
    <p:sldId id="326" r:id="rId23"/>
    <p:sldId id="330" r:id="rId24"/>
    <p:sldId id="322" r:id="rId25"/>
    <p:sldId id="262" r:id="rId26"/>
    <p:sldId id="281" r:id="rId27"/>
    <p:sldId id="279" r:id="rId28"/>
    <p:sldId id="276" r:id="rId29"/>
    <p:sldId id="278" r:id="rId30"/>
    <p:sldId id="309" r:id="rId31"/>
    <p:sldId id="258" r:id="rId32"/>
    <p:sldId id="324" r:id="rId33"/>
    <p:sldId id="310" r:id="rId34"/>
    <p:sldId id="283" r:id="rId35"/>
    <p:sldId id="285" r:id="rId36"/>
    <p:sldId id="284" r:id="rId37"/>
    <p:sldId id="286" r:id="rId38"/>
    <p:sldId id="311" r:id="rId39"/>
    <p:sldId id="294" r:id="rId40"/>
    <p:sldId id="295" r:id="rId41"/>
    <p:sldId id="296" r:id="rId42"/>
    <p:sldId id="297" r:id="rId43"/>
    <p:sldId id="298" r:id="rId44"/>
    <p:sldId id="299" r:id="rId45"/>
    <p:sldId id="300" r:id="rId46"/>
    <p:sldId id="301" r:id="rId47"/>
    <p:sldId id="312" r:id="rId48"/>
    <p:sldId id="287" r:id="rId49"/>
    <p:sldId id="313" r:id="rId50"/>
    <p:sldId id="293" r:id="rId51"/>
    <p:sldId id="289" r:id="rId52"/>
    <p:sldId id="290" r:id="rId53"/>
    <p:sldId id="314" r:id="rId54"/>
    <p:sldId id="291" r:id="rId55"/>
    <p:sldId id="315" r:id="rId56"/>
    <p:sldId id="292" r:id="rId57"/>
    <p:sldId id="257" r:id="rId58"/>
    <p:sldId id="316" r:id="rId59"/>
    <p:sldId id="317" r:id="rId60"/>
    <p:sldId id="318"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9B3B2-F0F4-4B46-9441-4A13D22698D3}" type="datetimeFigureOut">
              <a:rPr lang="zh-CN" altLang="en-US" smtClean="0"/>
              <a:t>2014/10/30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9D318-0FE8-404C-AFD1-EADC34556072}" type="slidenum">
              <a:rPr lang="zh-CN" altLang="en-US" smtClean="0"/>
              <a:t>‹#›</a:t>
            </a:fld>
            <a:endParaRPr lang="zh-CN" altLang="en-US"/>
          </a:p>
        </p:txBody>
      </p:sp>
    </p:spTree>
    <p:extLst>
      <p:ext uri="{BB962C8B-B14F-4D97-AF65-F5344CB8AC3E}">
        <p14:creationId xmlns:p14="http://schemas.microsoft.com/office/powerpoint/2010/main" val="229867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2014/10/30</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052736"/>
            <a:ext cx="7774632" cy="1296144"/>
          </a:xfrm>
        </p:spPr>
        <p:txBody>
          <a:bodyPr>
            <a:normAutofit fontScale="90000"/>
          </a:bodyPr>
          <a:lstStyle/>
          <a:p>
            <a:r>
              <a:rPr lang="en-US" altLang="zh-CN" sz="4000" b="1" dirty="0" smtClean="0"/>
              <a:t>SQL</a:t>
            </a:r>
            <a:r>
              <a:rPr lang="zh-CN" altLang="en-US" sz="4000" b="1" dirty="0" smtClean="0"/>
              <a:t>语句</a:t>
            </a:r>
            <a:r>
              <a:rPr lang="en-US" altLang="zh-CN" sz="4000" b="1" dirty="0" smtClean="0"/>
              <a:t>/</a:t>
            </a:r>
            <a:r>
              <a:rPr lang="en-US" altLang="zh-CN" sz="4000" b="1" dirty="0"/>
              <a:t> SQL</a:t>
            </a:r>
            <a:r>
              <a:rPr lang="zh-CN" altLang="en-US" sz="4000" b="1" dirty="0" smtClean="0"/>
              <a:t>语句优化</a:t>
            </a:r>
            <a:r>
              <a:rPr lang="en-US" altLang="zh-CN" sz="4000" b="1" dirty="0" smtClean="0"/>
              <a:t>/</a:t>
            </a:r>
            <a:r>
              <a:rPr lang="zh-CN" altLang="en-US" sz="4000" b="1" dirty="0" smtClean="0"/>
              <a:t>数据库</a:t>
            </a:r>
            <a:r>
              <a:rPr lang="zh-CN" altLang="en-US" sz="4000" b="1" dirty="0"/>
              <a:t>设计</a:t>
            </a:r>
          </a:p>
        </p:txBody>
      </p:sp>
      <p:sp>
        <p:nvSpPr>
          <p:cNvPr id="3" name="副标题 2"/>
          <p:cNvSpPr>
            <a:spLocks noGrp="1"/>
          </p:cNvSpPr>
          <p:nvPr>
            <p:ph type="subTitle" idx="1"/>
          </p:nvPr>
        </p:nvSpPr>
        <p:spPr/>
        <p:txBody>
          <a:bodyPr>
            <a:normAutofit/>
          </a:bodyPr>
          <a:lstStyle/>
          <a:p>
            <a:r>
              <a:rPr lang="zh-CN" altLang="zh-CN" sz="2400" b="1" smtClean="0">
                <a:solidFill>
                  <a:schemeClr val="tx1"/>
                </a:solidFill>
              </a:rPr>
              <a:t>金融</a:t>
            </a:r>
            <a:r>
              <a:rPr lang="zh-CN" altLang="zh-CN" sz="2400" b="1" dirty="0">
                <a:solidFill>
                  <a:schemeClr val="tx1"/>
                </a:solidFill>
              </a:rPr>
              <a:t>研发</a:t>
            </a:r>
            <a:r>
              <a:rPr lang="zh-CN" altLang="zh-CN" sz="2400" b="1" dirty="0" smtClean="0">
                <a:solidFill>
                  <a:schemeClr val="tx1"/>
                </a:solidFill>
              </a:rPr>
              <a:t>部</a:t>
            </a:r>
            <a:endParaRPr lang="zh-CN" altLang="en-US" sz="2400" dirty="0"/>
          </a:p>
        </p:txBody>
      </p:sp>
    </p:spTree>
    <p:extLst>
      <p:ext uri="{BB962C8B-B14F-4D97-AF65-F5344CB8AC3E}">
        <p14:creationId xmlns:p14="http://schemas.microsoft.com/office/powerpoint/2010/main" val="3553306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340768"/>
            <a:ext cx="7516357" cy="5256584"/>
          </a:xfrm>
        </p:spPr>
        <p:txBody>
          <a:bodyPr>
            <a:noAutofit/>
          </a:bodyPr>
          <a:lstStyle/>
          <a:p>
            <a:pPr marL="0" indent="0">
              <a:buNone/>
            </a:pPr>
            <a:r>
              <a:rPr lang="en-US" altLang="zh-CN" dirty="0" smtClean="0">
                <a:solidFill>
                  <a:srgbClr val="FF0000"/>
                </a:solidFill>
                <a:latin typeface="楷体" panose="02010609060101010101" pitchFamily="49" charset="-122"/>
                <a:ea typeface="楷体" panose="02010609060101010101" pitchFamily="49" charset="-122"/>
              </a:rPr>
              <a:t>WHERE</a:t>
            </a:r>
            <a:r>
              <a:rPr lang="zh-CN" altLang="en-US" dirty="0">
                <a:solidFill>
                  <a:srgbClr val="FF0000"/>
                </a:solidFill>
                <a:latin typeface="楷体" panose="02010609060101010101" pitchFamily="49" charset="-122"/>
                <a:ea typeface="楷体" panose="02010609060101010101" pitchFamily="49" charset="-122"/>
              </a:rPr>
              <a:t>子句</a:t>
            </a:r>
            <a:r>
              <a:rPr lang="zh-CN" altLang="en-US" dirty="0" smtClean="0">
                <a:solidFill>
                  <a:srgbClr val="FF0000"/>
                </a:solidFill>
                <a:latin typeface="楷体" panose="02010609060101010101" pitchFamily="49" charset="-122"/>
                <a:ea typeface="楷体" panose="02010609060101010101" pitchFamily="49" charset="-122"/>
              </a:rPr>
              <a:t>设置查询</a:t>
            </a:r>
            <a:r>
              <a:rPr lang="zh-CN" altLang="en-US" dirty="0">
                <a:solidFill>
                  <a:srgbClr val="FF0000"/>
                </a:solidFill>
                <a:latin typeface="楷体" panose="02010609060101010101" pitchFamily="49" charset="-122"/>
                <a:ea typeface="楷体" panose="02010609060101010101" pitchFamily="49" charset="-122"/>
              </a:rPr>
              <a:t>条件，过滤掉不需要的数据</a:t>
            </a:r>
            <a:r>
              <a:rPr lang="zh-CN" altLang="en-US" dirty="0" smtClean="0">
                <a:solidFill>
                  <a:srgbClr val="FF0000"/>
                </a:solidFill>
                <a:latin typeface="楷体" panose="02010609060101010101" pitchFamily="49" charset="-122"/>
                <a:ea typeface="楷体" panose="02010609060101010101" pitchFamily="49" charset="-122"/>
              </a:rPr>
              <a:t>行</a:t>
            </a:r>
            <a:endParaRPr lang="en-US" altLang="zh-CN" dirty="0" smtClean="0">
              <a:solidFill>
                <a:srgbClr val="FF0000"/>
              </a:solidFill>
              <a:latin typeface="楷体" panose="02010609060101010101" pitchFamily="49" charset="-122"/>
              <a:ea typeface="楷体" panose="02010609060101010101" pitchFamily="49" charset="-122"/>
            </a:endParaRPr>
          </a:p>
          <a:p>
            <a:pPr marL="0" indent="0">
              <a:buNone/>
            </a:pPr>
            <a:r>
              <a:rPr lang="zh-CN" altLang="en-US" dirty="0" smtClean="0">
                <a:solidFill>
                  <a:srgbClr val="FF0000"/>
                </a:solidFill>
                <a:latin typeface="楷体" panose="02010609060101010101" pitchFamily="49" charset="-122"/>
                <a:ea typeface="楷体" panose="02010609060101010101" pitchFamily="49" charset="-122"/>
              </a:rPr>
              <a:t>比较运算符</a:t>
            </a:r>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&gt;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&gt;=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&lt;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&lt;=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&lt;&gt;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!&gt;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!&lt;</a:t>
            </a:r>
            <a:r>
              <a:rPr lang="zh-CN" altLang="en-US" dirty="0">
                <a:latin typeface="楷体" panose="02010609060101010101" pitchFamily="49" charset="-122"/>
                <a:ea typeface="楷体" panose="02010609060101010101" pitchFamily="49" charset="-122"/>
              </a:rPr>
              <a:t/>
            </a:r>
            <a:br>
              <a:rPr lang="zh-CN" altLang="en-US" dirty="0">
                <a:latin typeface="楷体" panose="02010609060101010101" pitchFamily="49" charset="-122"/>
                <a:ea typeface="楷体" panose="02010609060101010101" pitchFamily="49" charset="-122"/>
              </a:rPr>
            </a:br>
            <a:r>
              <a:rPr lang="zh-CN" altLang="en-US" dirty="0">
                <a:solidFill>
                  <a:srgbClr val="FF0000"/>
                </a:solidFill>
                <a:latin typeface="楷体" panose="02010609060101010101" pitchFamily="49" charset="-122"/>
                <a:ea typeface="楷体" panose="02010609060101010101" pitchFamily="49" charset="-122"/>
              </a:rPr>
              <a:t>范围</a:t>
            </a:r>
            <a:r>
              <a:rPr lang="zh-CN" altLang="en-US" dirty="0" smtClean="0">
                <a:solidFill>
                  <a:srgbClr val="FF0000"/>
                </a:solidFill>
                <a:latin typeface="楷体" panose="02010609060101010101" pitchFamily="49" charset="-122"/>
                <a:ea typeface="楷体" panose="02010609060101010101" pitchFamily="49" charset="-122"/>
              </a:rPr>
              <a:t>运算符</a:t>
            </a:r>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BETWEEN…AND</a:t>
            </a:r>
            <a:r>
              <a:rPr lang="en-US" altLang="zh-CN" dirty="0" smtClean="0">
                <a:latin typeface="楷体" panose="02010609060101010101" pitchFamily="49" charset="-122"/>
                <a:ea typeface="楷体" panose="02010609060101010101" pitchFamily="49" charset="-122"/>
              </a:rPr>
              <a:t>…;NOT </a:t>
            </a:r>
            <a:r>
              <a:rPr lang="en-US" altLang="zh-CN" dirty="0">
                <a:latin typeface="楷体" panose="02010609060101010101" pitchFamily="49" charset="-122"/>
                <a:ea typeface="楷体" panose="02010609060101010101" pitchFamily="49" charset="-122"/>
              </a:rPr>
              <a:t>BETWEEN…AND…</a:t>
            </a:r>
            <a:br>
              <a:rPr lang="en-US" altLang="zh-CN" dirty="0">
                <a:latin typeface="楷体" panose="02010609060101010101" pitchFamily="49" charset="-122"/>
                <a:ea typeface="楷体" panose="02010609060101010101" pitchFamily="49" charset="-122"/>
              </a:rPr>
            </a:br>
            <a:r>
              <a:rPr lang="zh-CN" altLang="en-US" dirty="0">
                <a:solidFill>
                  <a:srgbClr val="FF0000"/>
                </a:solidFill>
                <a:latin typeface="楷体" panose="02010609060101010101" pitchFamily="49" charset="-122"/>
                <a:ea typeface="楷体" panose="02010609060101010101" pitchFamily="49" charset="-122"/>
              </a:rPr>
              <a:t>列表</a:t>
            </a:r>
            <a:r>
              <a:rPr lang="zh-CN" altLang="en-US" dirty="0" smtClean="0">
                <a:solidFill>
                  <a:srgbClr val="FF0000"/>
                </a:solidFill>
                <a:latin typeface="楷体" panose="02010609060101010101" pitchFamily="49" charset="-122"/>
                <a:ea typeface="楷体" panose="02010609060101010101" pitchFamily="49" charset="-122"/>
              </a:rPr>
              <a:t>运算符</a:t>
            </a:r>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IN (</a:t>
            </a:r>
            <a:r>
              <a:rPr lang="zh-CN" altLang="en-US" dirty="0">
                <a:latin typeface="楷体" panose="02010609060101010101" pitchFamily="49" charset="-122"/>
                <a:ea typeface="楷体" panose="02010609060101010101" pitchFamily="49" charset="-122"/>
              </a:rPr>
              <a:t>项</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项</a:t>
            </a:r>
            <a:r>
              <a:rPr lang="en-US" altLang="zh-CN" dirty="0">
                <a:latin typeface="楷体" panose="02010609060101010101" pitchFamily="49" charset="-122"/>
                <a:ea typeface="楷体" panose="02010609060101010101" pitchFamily="49" charset="-122"/>
              </a:rPr>
              <a:t>2</a:t>
            </a:r>
            <a:r>
              <a:rPr lang="en-US" altLang="zh-CN" dirty="0" smtClean="0">
                <a:latin typeface="楷体" panose="02010609060101010101" pitchFamily="49" charset="-122"/>
                <a:ea typeface="楷体" panose="02010609060101010101" pitchFamily="49" charset="-122"/>
              </a:rPr>
              <a:t>……),NOT </a:t>
            </a:r>
            <a:r>
              <a:rPr lang="en-US" altLang="zh-CN" dirty="0">
                <a:latin typeface="楷体" panose="02010609060101010101" pitchFamily="49" charset="-122"/>
                <a:ea typeface="楷体" panose="02010609060101010101" pitchFamily="49" charset="-122"/>
              </a:rPr>
              <a:t>IN (</a:t>
            </a:r>
            <a:r>
              <a:rPr lang="zh-CN" altLang="en-US" dirty="0">
                <a:latin typeface="楷体" panose="02010609060101010101" pitchFamily="49" charset="-122"/>
                <a:ea typeface="楷体" panose="02010609060101010101" pitchFamily="49" charset="-122"/>
              </a:rPr>
              <a:t>项</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项</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
            </a:r>
            <a:br>
              <a:rPr lang="zh-CN" altLang="en-US" dirty="0">
                <a:latin typeface="楷体" panose="02010609060101010101" pitchFamily="49" charset="-122"/>
                <a:ea typeface="楷体" panose="02010609060101010101" pitchFamily="49" charset="-122"/>
              </a:rPr>
            </a:br>
            <a:r>
              <a:rPr lang="zh-CN" altLang="en-US" dirty="0" smtClean="0">
                <a:solidFill>
                  <a:srgbClr val="FF0000"/>
                </a:solidFill>
                <a:latin typeface="楷体" panose="02010609060101010101" pitchFamily="49" charset="-122"/>
                <a:ea typeface="楷体" panose="02010609060101010101" pitchFamily="49" charset="-122"/>
              </a:rPr>
              <a:t>空值</a:t>
            </a:r>
            <a:r>
              <a:rPr lang="zh-CN" altLang="en-US" dirty="0">
                <a:solidFill>
                  <a:srgbClr val="FF0000"/>
                </a:solidFill>
                <a:latin typeface="楷体" panose="02010609060101010101" pitchFamily="49" charset="-122"/>
                <a:ea typeface="楷体" panose="02010609060101010101" pitchFamily="49" charset="-122"/>
              </a:rPr>
              <a:t>判断</a:t>
            </a:r>
            <a:r>
              <a:rPr lang="zh-CN" altLang="en-US" dirty="0" smtClean="0">
                <a:solidFill>
                  <a:srgbClr val="FF0000"/>
                </a:solidFill>
                <a:latin typeface="楷体" panose="02010609060101010101" pitchFamily="49" charset="-122"/>
                <a:ea typeface="楷体" panose="02010609060101010101" pitchFamily="49" charset="-122"/>
              </a:rPr>
              <a:t>符</a:t>
            </a:r>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IS NULL</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NOT IS NULL</a:t>
            </a:r>
            <a:br>
              <a:rPr lang="en-US" altLang="zh-CN" dirty="0">
                <a:latin typeface="楷体" panose="02010609060101010101" pitchFamily="49" charset="-122"/>
                <a:ea typeface="楷体" panose="02010609060101010101" pitchFamily="49" charset="-122"/>
              </a:rPr>
            </a:br>
            <a:r>
              <a:rPr lang="zh-CN" altLang="en-US" dirty="0">
                <a:solidFill>
                  <a:srgbClr val="FF0000"/>
                </a:solidFill>
                <a:latin typeface="楷体" panose="02010609060101010101" pitchFamily="49" charset="-122"/>
                <a:ea typeface="楷体" panose="02010609060101010101" pitchFamily="49" charset="-122"/>
              </a:rPr>
              <a:t>逻辑运算</a:t>
            </a:r>
            <a:r>
              <a:rPr lang="zh-CN" altLang="en-US" dirty="0" smtClean="0">
                <a:solidFill>
                  <a:srgbClr val="FF0000"/>
                </a:solidFill>
                <a:latin typeface="楷体" panose="02010609060101010101" pitchFamily="49" charset="-122"/>
                <a:ea typeface="楷体" panose="02010609060101010101" pitchFamily="49" charset="-122"/>
              </a:rPr>
              <a:t>符</a:t>
            </a:r>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NOT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AND</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OR</a:t>
            </a:r>
            <a:br>
              <a:rPr lang="en-US" altLang="zh-CN" dirty="0">
                <a:latin typeface="楷体" panose="02010609060101010101" pitchFamily="49" charset="-122"/>
                <a:ea typeface="楷体" panose="02010609060101010101" pitchFamily="49" charset="-122"/>
              </a:rPr>
            </a:br>
            <a:r>
              <a:rPr lang="zh-CN" altLang="en-US" dirty="0">
                <a:solidFill>
                  <a:srgbClr val="FF0000"/>
                </a:solidFill>
                <a:latin typeface="楷体" panose="02010609060101010101" pitchFamily="49" charset="-122"/>
                <a:ea typeface="楷体" panose="02010609060101010101" pitchFamily="49" charset="-122"/>
              </a:rPr>
              <a:t>模式匹配符</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常用于模糊查找</a:t>
            </a:r>
            <a:r>
              <a:rPr lang="en-US" altLang="zh-CN" dirty="0">
                <a:latin typeface="楷体" panose="02010609060101010101" pitchFamily="49" charset="-122"/>
                <a:ea typeface="楷体" panose="02010609060101010101" pitchFamily="49" charset="-122"/>
              </a:rPr>
              <a:t>LIKE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NOT LIKE</a:t>
            </a:r>
            <a:r>
              <a:rPr lang="zh-CN" altLang="en-US" dirty="0">
                <a:latin typeface="楷体" panose="02010609060101010101" pitchFamily="49" charset="-122"/>
                <a:ea typeface="楷体" panose="02010609060101010101" pitchFamily="49" charset="-122"/>
              </a:rPr>
              <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百分号</a:t>
            </a:r>
            <a:r>
              <a:rPr lang="en-US" altLang="zh-CN" dirty="0">
                <a:solidFill>
                  <a:srgbClr val="FF0000"/>
                </a:solidFill>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：可匹配任意类型和长度的字符，如果是中文，请使用两个百分号即</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下划线</a:t>
            </a:r>
            <a:r>
              <a:rPr lang="en-US" altLang="zh-CN" dirty="0">
                <a:solidFill>
                  <a:srgbClr val="FF0000"/>
                </a:solidFill>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：匹配单个任意</a:t>
            </a:r>
            <a:r>
              <a:rPr lang="zh-CN" altLang="en-US" dirty="0" smtClean="0">
                <a:latin typeface="楷体" panose="02010609060101010101" pitchFamily="49" charset="-122"/>
                <a:ea typeface="楷体" panose="02010609060101010101" pitchFamily="49" charset="-122"/>
              </a:rPr>
              <a:t>字符</a:t>
            </a:r>
            <a:r>
              <a:rPr lang="zh-CN" altLang="en-US" dirty="0">
                <a:latin typeface="楷体" panose="02010609060101010101" pitchFamily="49" charset="-122"/>
                <a:ea typeface="楷体" panose="02010609060101010101" pitchFamily="49" charset="-122"/>
              </a:rPr>
              <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方括号</a:t>
            </a:r>
            <a:r>
              <a:rPr lang="en-US" altLang="zh-CN" dirty="0">
                <a:solidFill>
                  <a:srgbClr val="FF0000"/>
                </a:solidFill>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：指定一个字符、字符串或范围，要求所匹配对象为它们中的任一</a:t>
            </a:r>
            <a:r>
              <a:rPr lang="zh-CN" altLang="en-US" dirty="0" smtClean="0">
                <a:latin typeface="楷体" panose="02010609060101010101" pitchFamily="49" charset="-122"/>
                <a:ea typeface="楷体" panose="02010609060101010101" pitchFamily="49" charset="-122"/>
              </a:rPr>
              <a:t>个</a:t>
            </a:r>
            <a:r>
              <a:rPr lang="zh-CN" altLang="en-US" dirty="0">
                <a:latin typeface="楷体" panose="02010609060101010101" pitchFamily="49" charset="-122"/>
                <a:ea typeface="楷体" panose="02010609060101010101" pitchFamily="49" charset="-122"/>
              </a:rPr>
              <a:t/>
            </a:r>
            <a:br>
              <a:rPr lang="zh-CN" altLang="en-US" dirty="0">
                <a:latin typeface="楷体" panose="02010609060101010101" pitchFamily="49" charset="-122"/>
                <a:ea typeface="楷体" panose="02010609060101010101" pitchFamily="49" charset="-122"/>
              </a:rPr>
            </a:br>
            <a:r>
              <a:rPr lang="en-US" altLang="zh-CN" dirty="0">
                <a:solidFill>
                  <a:srgbClr val="FF0000"/>
                </a:solidFill>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：其取值也</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相同，但它要求所匹配对象为指定字符以外的任一个</a:t>
            </a:r>
            <a:r>
              <a:rPr lang="zh-CN" altLang="en-US" dirty="0" smtClean="0">
                <a:latin typeface="楷体" panose="02010609060101010101" pitchFamily="49" charset="-122"/>
                <a:ea typeface="楷体" panose="02010609060101010101" pitchFamily="49" charset="-122"/>
              </a:rPr>
              <a:t>字符</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en-US" altLang="zh-CN" dirty="0" smtClean="0"/>
              <a:t>Where</a:t>
            </a:r>
            <a:r>
              <a:rPr lang="zh-CN" altLang="en-US" dirty="0" smtClean="0"/>
              <a:t>子句</a:t>
            </a:r>
            <a:endParaRPr lang="zh-CN" altLang="en-US" dirty="0"/>
          </a:p>
        </p:txBody>
      </p:sp>
    </p:spTree>
    <p:extLst>
      <p:ext uri="{BB962C8B-B14F-4D97-AF65-F5344CB8AC3E}">
        <p14:creationId xmlns:p14="http://schemas.microsoft.com/office/powerpoint/2010/main" val="365114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404664"/>
            <a:ext cx="7408333" cy="5721499"/>
          </a:xfrm>
        </p:spPr>
        <p:txBody>
          <a:bodyPr/>
          <a:lstStyle/>
          <a:p>
            <a:pPr marL="0" indent="0">
              <a:buNone/>
            </a:pPr>
            <a:r>
              <a:rPr lang="zh-CN" altLang="en-US" dirty="0">
                <a:latin typeface="楷体" panose="02010609060101010101" pitchFamily="49" charset="-122"/>
                <a:ea typeface="楷体" panose="02010609060101010101" pitchFamily="49" charset="-122"/>
              </a:rPr>
              <a:t>实例实现效果</a:t>
            </a:r>
            <a:r>
              <a:rPr lang="zh-CN" altLang="en-US" dirty="0" smtClean="0">
                <a:latin typeface="楷体" panose="02010609060101010101" pitchFamily="49" charset="-122"/>
                <a:ea typeface="楷体" panose="02010609060101010101" pitchFamily="49" charset="-122"/>
              </a:rPr>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8964488" cy="59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588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3608" y="1628800"/>
            <a:ext cx="7236792" cy="4968552"/>
          </a:xfrm>
        </p:spPr>
        <p:txBody>
          <a:bodyPr>
            <a:normAutofit fontScale="70000" lnSpcReduction="20000"/>
          </a:bodyPr>
          <a:lstStyle/>
          <a:p>
            <a:pPr marL="0" indent="0">
              <a:buNone/>
            </a:pPr>
            <a:r>
              <a:rPr lang="en-US" altLang="zh-CN" sz="3400" dirty="0">
                <a:solidFill>
                  <a:srgbClr val="FF0000"/>
                </a:solidFill>
                <a:latin typeface="楷体" panose="02010609060101010101" pitchFamily="49" charset="-122"/>
                <a:ea typeface="楷体" panose="02010609060101010101" pitchFamily="49" charset="-122"/>
              </a:rPr>
              <a:t>create</a:t>
            </a:r>
            <a:r>
              <a:rPr lang="zh-CN" altLang="en-US" sz="3400" dirty="0">
                <a:solidFill>
                  <a:srgbClr val="FF0000"/>
                </a:solidFill>
                <a:latin typeface="楷体" panose="02010609060101010101" pitchFamily="49" charset="-122"/>
                <a:ea typeface="楷体" panose="02010609060101010101" pitchFamily="49" charset="-122"/>
              </a:rPr>
              <a:t>语句用于创建</a:t>
            </a:r>
            <a:r>
              <a:rPr lang="zh-CN" altLang="en-US" sz="3400" dirty="0" smtClean="0">
                <a:solidFill>
                  <a:srgbClr val="FF0000"/>
                </a:solidFill>
                <a:latin typeface="楷体" panose="02010609060101010101" pitchFamily="49" charset="-122"/>
                <a:ea typeface="楷体" panose="02010609060101010101" pitchFamily="49" charset="-122"/>
              </a:rPr>
              <a:t>数据库</a:t>
            </a:r>
            <a:endParaRPr lang="en-US" altLang="zh-CN" sz="3400" dirty="0" smtClean="0">
              <a:solidFill>
                <a:srgbClr val="FF0000"/>
              </a:solidFill>
              <a:latin typeface="楷体" panose="02010609060101010101" pitchFamily="49" charset="-122"/>
              <a:ea typeface="楷体" panose="02010609060101010101" pitchFamily="49" charset="-122"/>
            </a:endParaRPr>
          </a:p>
          <a:p>
            <a:pPr marL="0" indent="0">
              <a:buNone/>
            </a:pPr>
            <a:r>
              <a:rPr lang="en-US" altLang="zh-CN" dirty="0">
                <a:solidFill>
                  <a:srgbClr val="FF0000"/>
                </a:solidFill>
                <a:latin typeface="楷体" panose="02010609060101010101" pitchFamily="49" charset="-122"/>
                <a:ea typeface="楷体" panose="02010609060101010101" pitchFamily="49" charset="-122"/>
              </a:rPr>
              <a:t>create database</a:t>
            </a:r>
            <a:r>
              <a:rPr lang="en-US" altLang="zh-CN" dirty="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数据库名</a:t>
            </a:r>
            <a:r>
              <a:rPr lang="en-US" altLang="zh-CN" dirty="0">
                <a:latin typeface="楷体" panose="02010609060101010101" pitchFamily="49" charset="-122"/>
                <a:ea typeface="楷体" panose="02010609060101010101" pitchFamily="49" charset="-122"/>
              </a:rPr>
              <a:t>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solidFill>
                  <a:srgbClr val="FF0000"/>
                </a:solidFill>
                <a:latin typeface="楷体" panose="02010609060101010101" pitchFamily="49" charset="-122"/>
                <a:ea typeface="楷体" panose="02010609060101010101" pitchFamily="49" charset="-122"/>
              </a:rPr>
              <a:t>on</a:t>
            </a:r>
            <a:r>
              <a:rPr lang="en-US" altLang="zh-CN"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数据文件   </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a:t>
            </a:r>
          </a:p>
          <a:p>
            <a:pPr marL="0" indent="0">
              <a:buNone/>
            </a:pPr>
            <a:r>
              <a:rPr lang="en-US" altLang="zh-CN" dirty="0" smtClean="0">
                <a:solidFill>
                  <a:srgbClr val="FF0000"/>
                </a:solidFill>
                <a:latin typeface="楷体" panose="02010609060101010101" pitchFamily="49" charset="-122"/>
                <a:ea typeface="楷体" panose="02010609060101010101" pitchFamily="49" charset="-122"/>
              </a:rPr>
              <a:t>name</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tour_mdf</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数据文件逻辑名   </a:t>
            </a:r>
          </a:p>
          <a:p>
            <a:pPr marL="0" indent="0">
              <a:buNone/>
            </a:pPr>
            <a:r>
              <a:rPr lang="en-US" altLang="zh-CN" dirty="0" smtClean="0">
                <a:solidFill>
                  <a:srgbClr val="FF0000"/>
                </a:solidFill>
                <a:latin typeface="楷体" panose="02010609060101010101" pitchFamily="49" charset="-122"/>
                <a:ea typeface="楷体" panose="02010609060101010101" pitchFamily="49" charset="-122"/>
              </a:rPr>
              <a:t>filename</a:t>
            </a:r>
            <a:r>
              <a:rPr lang="en-US" altLang="zh-CN" dirty="0">
                <a:latin typeface="楷体" panose="02010609060101010101" pitchFamily="49" charset="-122"/>
                <a:ea typeface="楷体" panose="02010609060101010101" pitchFamily="49" charset="-122"/>
              </a:rPr>
              <a:t> = </a:t>
            </a:r>
            <a:r>
              <a:rPr lang="en-US" altLang="zh-CN" dirty="0" smtClean="0">
                <a:latin typeface="楷体" panose="02010609060101010101" pitchFamily="49" charset="-122"/>
                <a:ea typeface="楷体" panose="02010609060101010101" pitchFamily="49" charset="-122"/>
              </a:rPr>
              <a:t>‘D</a:t>
            </a:r>
            <a:r>
              <a:rPr lang="en-US" altLang="zh-CN" dirty="0">
                <a:latin typeface="楷体" panose="02010609060101010101" pitchFamily="49" charset="-122"/>
                <a:ea typeface="楷体" panose="02010609060101010101" pitchFamily="49" charset="-122"/>
              </a:rPr>
              <a:t>:\</a:t>
            </a:r>
            <a:r>
              <a:rPr lang="en-US" altLang="zh-CN" dirty="0" err="1" smtClean="0">
                <a:latin typeface="楷体" panose="02010609060101010101" pitchFamily="49" charset="-122"/>
                <a:ea typeface="楷体" panose="02010609060101010101" pitchFamily="49" charset="-122"/>
              </a:rPr>
              <a:t>tour.mdf</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数据文件</a:t>
            </a:r>
            <a:r>
              <a:rPr lang="zh-CN" altLang="en-US" dirty="0" smtClean="0">
                <a:latin typeface="楷体" panose="02010609060101010101" pitchFamily="49" charset="-122"/>
                <a:ea typeface="楷体" panose="02010609060101010101" pitchFamily="49" charset="-122"/>
              </a:rPr>
              <a:t>存放</a:t>
            </a:r>
            <a:r>
              <a:rPr lang="zh-CN" altLang="en-US" dirty="0">
                <a:latin typeface="楷体" panose="02010609060101010101" pitchFamily="49" charset="-122"/>
                <a:ea typeface="楷体" panose="02010609060101010101" pitchFamily="49" charset="-122"/>
              </a:rPr>
              <a:t>路径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solidFill>
                  <a:srgbClr val="FF0000"/>
                </a:solidFill>
                <a:latin typeface="楷体" panose="02010609060101010101" pitchFamily="49" charset="-122"/>
                <a:ea typeface="楷体" panose="02010609060101010101" pitchFamily="49" charset="-122"/>
              </a:rPr>
              <a:t>size</a:t>
            </a:r>
            <a:r>
              <a:rPr lang="en-US" altLang="zh-CN" dirty="0">
                <a:latin typeface="楷体" panose="02010609060101010101" pitchFamily="49" charset="-122"/>
                <a:ea typeface="楷体" panose="02010609060101010101" pitchFamily="49" charset="-122"/>
              </a:rPr>
              <a:t> = 1MB,--</a:t>
            </a:r>
            <a:r>
              <a:rPr lang="zh-CN" altLang="en-US" dirty="0">
                <a:latin typeface="楷体" panose="02010609060101010101" pitchFamily="49" charset="-122"/>
                <a:ea typeface="楷体" panose="02010609060101010101" pitchFamily="49" charset="-122"/>
              </a:rPr>
              <a:t>初始大小   </a:t>
            </a:r>
          </a:p>
          <a:p>
            <a:pPr marL="0" indent="0">
              <a:buNone/>
            </a:pPr>
            <a:r>
              <a:rPr lang="en-US" altLang="zh-CN" dirty="0" err="1" smtClean="0">
                <a:solidFill>
                  <a:srgbClr val="FF0000"/>
                </a:solidFill>
                <a:latin typeface="楷体" panose="02010609060101010101" pitchFamily="49" charset="-122"/>
                <a:ea typeface="楷体" panose="02010609060101010101" pitchFamily="49" charset="-122"/>
              </a:rPr>
              <a:t>maxsize</a:t>
            </a:r>
            <a:r>
              <a:rPr lang="en-US" altLang="zh-CN" dirty="0">
                <a:latin typeface="楷体" panose="02010609060101010101" pitchFamily="49" charset="-122"/>
                <a:ea typeface="楷体" panose="02010609060101010101" pitchFamily="49" charset="-122"/>
              </a:rPr>
              <a:t> = 10MB,--</a:t>
            </a:r>
            <a:r>
              <a:rPr lang="zh-CN" altLang="en-US" dirty="0">
                <a:latin typeface="楷体" panose="02010609060101010101" pitchFamily="49" charset="-122"/>
                <a:ea typeface="楷体" panose="02010609060101010101" pitchFamily="49" charset="-122"/>
              </a:rPr>
              <a:t>最大大小   </a:t>
            </a:r>
          </a:p>
          <a:p>
            <a:pPr marL="0" indent="0">
              <a:buNone/>
            </a:pPr>
            <a:r>
              <a:rPr lang="en-US" altLang="zh-CN" dirty="0" err="1" smtClean="0">
                <a:solidFill>
                  <a:srgbClr val="FF0000"/>
                </a:solidFill>
                <a:latin typeface="楷体" panose="02010609060101010101" pitchFamily="49" charset="-122"/>
                <a:ea typeface="楷体" panose="02010609060101010101" pitchFamily="49" charset="-122"/>
              </a:rPr>
              <a:t>filegrowth</a:t>
            </a:r>
            <a:r>
              <a:rPr lang="en-US" altLang="zh-CN" dirty="0">
                <a:latin typeface="楷体" panose="02010609060101010101" pitchFamily="49" charset="-122"/>
                <a:ea typeface="楷体" panose="02010609060101010101" pitchFamily="49" charset="-122"/>
              </a:rPr>
              <a:t> = 1MB--</a:t>
            </a:r>
            <a:r>
              <a:rPr lang="zh-CN" altLang="en-US" dirty="0">
                <a:latin typeface="楷体" panose="02010609060101010101" pitchFamily="49" charset="-122"/>
                <a:ea typeface="楷体" panose="02010609060101010101" pitchFamily="49" charset="-122"/>
              </a:rPr>
              <a:t>增长速度   </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solidFill>
                  <a:srgbClr val="FF0000"/>
                </a:solidFill>
                <a:latin typeface="楷体" panose="02010609060101010101" pitchFamily="49" charset="-122"/>
                <a:ea typeface="楷体" panose="02010609060101010101" pitchFamily="49" charset="-122"/>
              </a:rPr>
              <a:t>log</a:t>
            </a:r>
            <a:r>
              <a:rPr lang="en-US" altLang="zh-CN" dirty="0">
                <a:solidFill>
                  <a:srgbClr val="FF0000"/>
                </a:solidFill>
                <a:latin typeface="楷体" panose="02010609060101010101" pitchFamily="49" charset="-122"/>
                <a:ea typeface="楷体" panose="02010609060101010101" pitchFamily="49" charset="-122"/>
              </a:rPr>
              <a:t> on</a:t>
            </a:r>
            <a:r>
              <a:rPr lang="en-US" altLang="zh-CN"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日志文件   </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name</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tour_ldf</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日志文件逻辑名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filename</a:t>
            </a:r>
            <a:r>
              <a:rPr lang="en-US" altLang="zh-CN" dirty="0">
                <a:latin typeface="楷体" panose="02010609060101010101" pitchFamily="49" charset="-122"/>
                <a:ea typeface="楷体" panose="02010609060101010101" pitchFamily="49" charset="-122"/>
              </a:rPr>
              <a:t> = 'D:\</a:t>
            </a:r>
            <a:r>
              <a:rPr lang="en-US" altLang="zh-CN" dirty="0" err="1">
                <a:latin typeface="楷体" panose="02010609060101010101" pitchFamily="49" charset="-122"/>
                <a:ea typeface="楷体" panose="02010609060101010101" pitchFamily="49" charset="-122"/>
              </a:rPr>
              <a:t>tour.ldf</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日志文件存放路径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size</a:t>
            </a:r>
            <a:r>
              <a:rPr lang="en-US" altLang="zh-CN" dirty="0">
                <a:latin typeface="楷体" panose="02010609060101010101" pitchFamily="49" charset="-122"/>
                <a:ea typeface="楷体" panose="02010609060101010101" pitchFamily="49" charset="-122"/>
              </a:rPr>
              <a:t> = 1MB,--</a:t>
            </a:r>
            <a:r>
              <a:rPr lang="zh-CN" altLang="en-US" dirty="0">
                <a:latin typeface="楷体" panose="02010609060101010101" pitchFamily="49" charset="-122"/>
                <a:ea typeface="楷体" panose="02010609060101010101" pitchFamily="49" charset="-122"/>
              </a:rPr>
              <a:t>初始大小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err="1" smtClean="0">
                <a:latin typeface="楷体" panose="02010609060101010101" pitchFamily="49" charset="-122"/>
                <a:ea typeface="楷体" panose="02010609060101010101" pitchFamily="49" charset="-122"/>
              </a:rPr>
              <a:t>maxsize</a:t>
            </a:r>
            <a:r>
              <a:rPr lang="en-US" altLang="zh-CN" dirty="0">
                <a:latin typeface="楷体" panose="02010609060101010101" pitchFamily="49" charset="-122"/>
                <a:ea typeface="楷体" panose="02010609060101010101" pitchFamily="49" charset="-122"/>
              </a:rPr>
              <a:t> = 10MB,--</a:t>
            </a:r>
            <a:r>
              <a:rPr lang="zh-CN" altLang="en-US" dirty="0">
                <a:latin typeface="楷体" panose="02010609060101010101" pitchFamily="49" charset="-122"/>
                <a:ea typeface="楷体" panose="02010609060101010101" pitchFamily="49" charset="-122"/>
              </a:rPr>
              <a:t>最大大小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err="1" smtClean="0">
                <a:latin typeface="楷体" panose="02010609060101010101" pitchFamily="49" charset="-122"/>
                <a:ea typeface="楷体" panose="02010609060101010101" pitchFamily="49" charset="-122"/>
              </a:rPr>
              <a:t>filegrowth</a:t>
            </a:r>
            <a:r>
              <a:rPr lang="en-US" altLang="zh-CN" dirty="0">
                <a:latin typeface="楷体" panose="02010609060101010101" pitchFamily="49" charset="-122"/>
                <a:ea typeface="楷体" panose="02010609060101010101" pitchFamily="49" charset="-122"/>
              </a:rPr>
              <a:t> = 1MB--</a:t>
            </a:r>
            <a:r>
              <a:rPr lang="zh-CN" altLang="en-US" dirty="0">
                <a:latin typeface="楷体" panose="02010609060101010101" pitchFamily="49" charset="-122"/>
                <a:ea typeface="楷体" panose="02010609060101010101" pitchFamily="49" charset="-122"/>
              </a:rPr>
              <a:t>增长速度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normAutofit/>
          </a:bodyPr>
          <a:lstStyle/>
          <a:p>
            <a:r>
              <a:rPr lang="en-US" altLang="zh-CN" dirty="0" smtClean="0"/>
              <a:t>create</a:t>
            </a:r>
            <a:r>
              <a:rPr lang="zh-CN" altLang="en-US" dirty="0"/>
              <a:t>语句</a:t>
            </a:r>
          </a:p>
        </p:txBody>
      </p:sp>
    </p:spTree>
    <p:extLst>
      <p:ext uri="{BB962C8B-B14F-4D97-AF65-F5344CB8AC3E}">
        <p14:creationId xmlns:p14="http://schemas.microsoft.com/office/powerpoint/2010/main" val="14851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5" dur="500"/>
                                        <p:tgtEl>
                                          <p:spTgt spid="2">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8" dur="500"/>
                                        <p:tgtEl>
                                          <p:spTgt spid="2">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1" dur="500"/>
                                        <p:tgtEl>
                                          <p:spTgt spid="2">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4" dur="500"/>
                                        <p:tgtEl>
                                          <p:spTgt spid="2">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7" dur="500"/>
                                        <p:tgtEl>
                                          <p:spTgt spid="2">
                                            <p:txEl>
                                              <p:pRg st="11" end="11"/>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40" dur="500"/>
                                        <p:tgtEl>
                                          <p:spTgt spid="2">
                                            <p:txEl>
                                              <p:pRg st="12" end="12"/>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43" dur="500"/>
                                        <p:tgtEl>
                                          <p:spTgt spid="2">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46" dur="500"/>
                                        <p:tgtEl>
                                          <p:spTgt spid="2">
                                            <p:txEl>
                                              <p:pRg st="14" end="1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49" dur="500"/>
                                        <p:tgtEl>
                                          <p:spTgt spid="2">
                                            <p:txEl>
                                              <p:pRg st="15" end="15"/>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randombar(horizontal)">
                                      <p:cBhvr>
                                        <p:cTn id="52" dur="500"/>
                                        <p:tgtEl>
                                          <p:spTgt spid="2">
                                            <p:txEl>
                                              <p:pRg st="16" end="16"/>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2">
                                            <p:txEl>
                                              <p:pRg st="17" end="17"/>
                                            </p:txEl>
                                          </p:spTgt>
                                        </p:tgtEl>
                                        <p:attrNameLst>
                                          <p:attrName>style.visibility</p:attrName>
                                        </p:attrNameLst>
                                      </p:cBhvr>
                                      <p:to>
                                        <p:strVal val="visible"/>
                                      </p:to>
                                    </p:set>
                                    <p:animEffect transition="in" filter="randombar(horizontal)">
                                      <p:cBhvr>
                                        <p:cTn id="55"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1268760"/>
            <a:ext cx="7380808" cy="4857403"/>
          </a:xfrm>
        </p:spPr>
        <p:txBody>
          <a:bodyPr>
            <a:normAutofit/>
          </a:bodyPr>
          <a:lstStyle/>
          <a:p>
            <a:pPr marL="0" indent="0">
              <a:buNone/>
            </a:pPr>
            <a:endParaRPr lang="en-US" altLang="zh-CN" sz="2600" dirty="0" smtClean="0">
              <a:solidFill>
                <a:srgbClr val="FF0000"/>
              </a:solidFill>
              <a:latin typeface="楷体" panose="02010609060101010101" pitchFamily="49" charset="-122"/>
              <a:ea typeface="楷体" panose="02010609060101010101" pitchFamily="49" charset="-122"/>
            </a:endParaRPr>
          </a:p>
          <a:p>
            <a:pPr marL="0" indent="0">
              <a:buNone/>
            </a:pPr>
            <a:r>
              <a:rPr lang="en-US" altLang="zh-CN" sz="2600" dirty="0" smtClean="0">
                <a:solidFill>
                  <a:srgbClr val="FF0000"/>
                </a:solidFill>
                <a:latin typeface="楷体" panose="02010609060101010101" pitchFamily="49" charset="-122"/>
                <a:ea typeface="楷体" panose="02010609060101010101" pitchFamily="49" charset="-122"/>
              </a:rPr>
              <a:t>create</a:t>
            </a:r>
            <a:r>
              <a:rPr lang="zh-CN" altLang="en-US" sz="2600" dirty="0">
                <a:solidFill>
                  <a:srgbClr val="FF0000"/>
                </a:solidFill>
                <a:latin typeface="楷体" panose="02010609060101010101" pitchFamily="49" charset="-122"/>
                <a:ea typeface="楷体" panose="02010609060101010101" pitchFamily="49" charset="-122"/>
              </a:rPr>
              <a:t>语句用于创建</a:t>
            </a:r>
            <a:r>
              <a:rPr lang="zh-CN" altLang="en-US" sz="2600" dirty="0" smtClean="0">
                <a:solidFill>
                  <a:srgbClr val="FF0000"/>
                </a:solidFill>
                <a:latin typeface="楷体" panose="02010609060101010101" pitchFamily="49" charset="-122"/>
                <a:ea typeface="楷体" panose="02010609060101010101" pitchFamily="49" charset="-122"/>
              </a:rPr>
              <a:t>数据表</a:t>
            </a:r>
            <a:endParaRPr lang="en-US" altLang="zh-CN" sz="2600" dirty="0" smtClean="0">
              <a:solidFill>
                <a:srgbClr val="FF0000"/>
              </a:solidFill>
              <a:latin typeface="楷体" panose="02010609060101010101" pitchFamily="49" charset="-122"/>
              <a:ea typeface="楷体" panose="02010609060101010101" pitchFamily="49" charset="-122"/>
            </a:endParaRPr>
          </a:p>
          <a:p>
            <a:pPr marL="0" indent="0">
              <a:buNone/>
            </a:pPr>
            <a:endParaRPr lang="en-US" altLang="zh-CN" sz="2600" dirty="0" smtClean="0">
              <a:latin typeface="楷体" panose="02010609060101010101" pitchFamily="49" charset="-122"/>
              <a:ea typeface="楷体" panose="02010609060101010101" pitchFamily="49" charset="-122"/>
            </a:endParaRPr>
          </a:p>
          <a:p>
            <a:pPr marL="0" indent="0">
              <a:buNone/>
            </a:pPr>
            <a:r>
              <a:rPr lang="en-US" altLang="zh-CN" sz="1900" dirty="0" smtClean="0"/>
              <a:t>create</a:t>
            </a:r>
            <a:r>
              <a:rPr lang="en-US" altLang="zh-CN" sz="1900" dirty="0"/>
              <a:t> table   </a:t>
            </a:r>
            <a:r>
              <a:rPr lang="zh-CN" altLang="en-US" sz="1900" dirty="0" smtClean="0"/>
              <a:t>表名</a:t>
            </a:r>
            <a:r>
              <a:rPr lang="en-US" altLang="zh-CN" sz="1900" dirty="0"/>
              <a:t>    /*-</a:t>
            </a:r>
            <a:r>
              <a:rPr lang="zh-CN" altLang="en-US" sz="1900" dirty="0"/>
              <a:t>创建学员信息表</a:t>
            </a:r>
            <a:r>
              <a:rPr lang="en-US" altLang="zh-CN" sz="1900" dirty="0"/>
              <a:t>-*/   </a:t>
            </a:r>
          </a:p>
          <a:p>
            <a:pPr marL="0" indent="0">
              <a:buNone/>
            </a:pPr>
            <a:r>
              <a:rPr lang="en-US" altLang="zh-CN" sz="1900" dirty="0"/>
              <a:t>(    </a:t>
            </a:r>
          </a:p>
          <a:p>
            <a:pPr marL="0" indent="0">
              <a:buNone/>
            </a:pPr>
            <a:r>
              <a:rPr lang="en-US" altLang="zh-CN" sz="1900" dirty="0" err="1"/>
              <a:t>stuNo</a:t>
            </a:r>
            <a:r>
              <a:rPr lang="en-US" altLang="zh-CN" sz="1900" dirty="0"/>
              <a:t>   </a:t>
            </a:r>
            <a:r>
              <a:rPr lang="en-US" altLang="zh-CN" sz="1900" dirty="0" err="1">
                <a:solidFill>
                  <a:srgbClr val="FF0000"/>
                </a:solidFill>
              </a:rPr>
              <a:t>varchar</a:t>
            </a:r>
            <a:r>
              <a:rPr lang="en-US" altLang="zh-CN" sz="1900" dirty="0">
                <a:solidFill>
                  <a:srgbClr val="FF0000"/>
                </a:solidFill>
              </a:rPr>
              <a:t>(6)</a:t>
            </a:r>
            <a:r>
              <a:rPr lang="en-US" altLang="zh-CN" sz="1900" dirty="0"/>
              <a:t> </a:t>
            </a:r>
            <a:r>
              <a:rPr lang="en-US" altLang="zh-CN" sz="1900" dirty="0" smtClean="0"/>
              <a:t>  </a:t>
            </a:r>
            <a:r>
              <a:rPr lang="en-US" altLang="zh-CN" sz="1900" dirty="0" smtClean="0">
                <a:solidFill>
                  <a:srgbClr val="FF0000"/>
                </a:solidFill>
              </a:rPr>
              <a:t>not</a:t>
            </a:r>
            <a:r>
              <a:rPr lang="en-US" altLang="zh-CN" sz="1900" dirty="0">
                <a:solidFill>
                  <a:srgbClr val="FF0000"/>
                </a:solidFill>
              </a:rPr>
              <a:t> null unique</a:t>
            </a:r>
            <a:r>
              <a:rPr lang="en-US" altLang="zh-CN" sz="1900" dirty="0"/>
              <a:t>,   --</a:t>
            </a:r>
            <a:r>
              <a:rPr lang="zh-CN" altLang="en-US" sz="1900" dirty="0"/>
              <a:t>学号，非空（必填）   </a:t>
            </a:r>
          </a:p>
          <a:p>
            <a:pPr marL="0" indent="0">
              <a:buNone/>
            </a:pPr>
            <a:r>
              <a:rPr lang="en-US" altLang="zh-CN" sz="1900" dirty="0" err="1"/>
              <a:t>stuName</a:t>
            </a:r>
            <a:r>
              <a:rPr lang="en-US" altLang="zh-CN" sz="1900" dirty="0"/>
              <a:t>  </a:t>
            </a:r>
            <a:r>
              <a:rPr lang="en-US" altLang="zh-CN" sz="1900" dirty="0" err="1"/>
              <a:t>varchar</a:t>
            </a:r>
            <a:r>
              <a:rPr lang="en-US" altLang="zh-CN" sz="1900" dirty="0"/>
              <a:t>(20) </a:t>
            </a:r>
            <a:r>
              <a:rPr lang="en-US" altLang="zh-CN" sz="1900" dirty="0" smtClean="0"/>
              <a:t> </a:t>
            </a:r>
            <a:r>
              <a:rPr lang="en-US" altLang="zh-CN" sz="1900" dirty="0" smtClean="0">
                <a:solidFill>
                  <a:srgbClr val="FF0000"/>
                </a:solidFill>
              </a:rPr>
              <a:t>not</a:t>
            </a:r>
            <a:r>
              <a:rPr lang="en-US" altLang="zh-CN" sz="1900" dirty="0">
                <a:solidFill>
                  <a:srgbClr val="FF0000"/>
                </a:solidFill>
              </a:rPr>
              <a:t> null </a:t>
            </a:r>
            <a:r>
              <a:rPr lang="en-US" altLang="zh-CN" sz="1900" dirty="0"/>
              <a:t>,  --</a:t>
            </a:r>
            <a:r>
              <a:rPr lang="zh-CN" altLang="en-US" sz="1900" dirty="0"/>
              <a:t>姓名，非空（必填）   </a:t>
            </a:r>
          </a:p>
          <a:p>
            <a:pPr marL="0" indent="0">
              <a:buNone/>
            </a:pPr>
            <a:r>
              <a:rPr lang="en-US" altLang="zh-CN" sz="1900" dirty="0" err="1"/>
              <a:t>stuAge</a:t>
            </a:r>
            <a:r>
              <a:rPr lang="en-US" altLang="zh-CN" sz="1900" dirty="0"/>
              <a:t> </a:t>
            </a:r>
            <a:r>
              <a:rPr lang="en-US" altLang="zh-CN" sz="1900" dirty="0">
                <a:solidFill>
                  <a:srgbClr val="FF0000"/>
                </a:solidFill>
              </a:rPr>
              <a:t> </a:t>
            </a:r>
            <a:r>
              <a:rPr lang="en-US" altLang="zh-CN" sz="1900" dirty="0" err="1">
                <a:solidFill>
                  <a:srgbClr val="FF0000"/>
                </a:solidFill>
              </a:rPr>
              <a:t>int</a:t>
            </a:r>
            <a:r>
              <a:rPr lang="en-US" altLang="zh-CN" sz="1900" dirty="0"/>
              <a:t>  not null,  --</a:t>
            </a:r>
            <a:r>
              <a:rPr lang="zh-CN" altLang="en-US" sz="1900" dirty="0"/>
              <a:t>年龄，</a:t>
            </a:r>
            <a:r>
              <a:rPr lang="en-US" altLang="zh-CN" sz="1900" dirty="0"/>
              <a:t>INT</a:t>
            </a:r>
            <a:r>
              <a:rPr lang="zh-CN" altLang="en-US" sz="1900" dirty="0"/>
              <a:t>类型默认为</a:t>
            </a:r>
            <a:r>
              <a:rPr lang="en-US" altLang="zh-CN" sz="1900" dirty="0"/>
              <a:t>4</a:t>
            </a:r>
            <a:r>
              <a:rPr lang="zh-CN" altLang="en-US" sz="1900" dirty="0"/>
              <a:t>个字节   </a:t>
            </a:r>
          </a:p>
          <a:p>
            <a:pPr marL="0" indent="0">
              <a:buNone/>
            </a:pPr>
            <a:r>
              <a:rPr lang="en-US" altLang="zh-CN" sz="1900" dirty="0" err="1"/>
              <a:t>stuID</a:t>
            </a:r>
            <a:r>
              <a:rPr lang="en-US" altLang="zh-CN" sz="1900" dirty="0"/>
              <a:t>  </a:t>
            </a:r>
            <a:r>
              <a:rPr lang="en-US" altLang="zh-CN" sz="1900" dirty="0">
                <a:solidFill>
                  <a:srgbClr val="FF0000"/>
                </a:solidFill>
              </a:rPr>
              <a:t>NUMERIC(18,0),</a:t>
            </a:r>
            <a:r>
              <a:rPr lang="en-US" altLang="zh-CN" sz="1900" dirty="0"/>
              <a:t>     --</a:t>
            </a:r>
            <a:r>
              <a:rPr lang="zh-CN" altLang="en-US" sz="1900" dirty="0"/>
              <a:t>身份证号   </a:t>
            </a:r>
          </a:p>
          <a:p>
            <a:pPr marL="0" indent="0">
              <a:buNone/>
            </a:pPr>
            <a:r>
              <a:rPr lang="en-US" altLang="zh-CN" sz="1900" dirty="0" err="1"/>
              <a:t>stuSeat</a:t>
            </a:r>
            <a:r>
              <a:rPr lang="en-US" altLang="zh-CN" sz="1900" dirty="0"/>
              <a:t>  </a:t>
            </a:r>
            <a:r>
              <a:rPr lang="en-US" altLang="zh-CN" sz="1900" dirty="0">
                <a:solidFill>
                  <a:srgbClr val="FF0000"/>
                </a:solidFill>
              </a:rPr>
              <a:t> </a:t>
            </a:r>
            <a:r>
              <a:rPr lang="en-US" altLang="zh-CN" sz="1900" dirty="0" err="1">
                <a:solidFill>
                  <a:srgbClr val="FF0000"/>
                </a:solidFill>
              </a:rPr>
              <a:t>int</a:t>
            </a:r>
            <a:r>
              <a:rPr lang="en-US" altLang="zh-CN" sz="1900" dirty="0">
                <a:solidFill>
                  <a:srgbClr val="FF0000"/>
                </a:solidFill>
              </a:rPr>
              <a:t>  IDENTITY (1,1),</a:t>
            </a:r>
            <a:r>
              <a:rPr lang="en-US" altLang="zh-CN" sz="1900" dirty="0"/>
              <a:t>   --</a:t>
            </a:r>
            <a:r>
              <a:rPr lang="zh-CN" altLang="en-US" sz="1900" dirty="0"/>
              <a:t>座位号，自动编号   </a:t>
            </a:r>
          </a:p>
          <a:p>
            <a:pPr marL="0" indent="0">
              <a:buNone/>
            </a:pPr>
            <a:r>
              <a:rPr lang="en-US" altLang="zh-CN" sz="1900" dirty="0" err="1"/>
              <a:t>stuAddress</a:t>
            </a:r>
            <a:r>
              <a:rPr lang="en-US" altLang="zh-CN" sz="1900" dirty="0"/>
              <a:t>   </a:t>
            </a:r>
            <a:r>
              <a:rPr lang="en-US" altLang="zh-CN" sz="1900" dirty="0">
                <a:solidFill>
                  <a:srgbClr val="FF0000"/>
                </a:solidFill>
              </a:rPr>
              <a:t>text</a:t>
            </a:r>
            <a:r>
              <a:rPr lang="en-US" altLang="zh-CN" sz="1900" dirty="0"/>
              <a:t>   --</a:t>
            </a:r>
            <a:r>
              <a:rPr lang="zh-CN" altLang="en-US" sz="1900" dirty="0"/>
              <a:t>住址，允许为空，即可选输入   </a:t>
            </a:r>
          </a:p>
          <a:p>
            <a:pPr marL="0" indent="0">
              <a:buNone/>
            </a:pPr>
            <a:r>
              <a:rPr lang="en-US" altLang="zh-CN" sz="1900" dirty="0"/>
              <a:t>)   </a:t>
            </a:r>
          </a:p>
          <a:p>
            <a:endParaRPr lang="zh-CN" altLang="en-US" dirty="0"/>
          </a:p>
        </p:txBody>
      </p:sp>
    </p:spTree>
    <p:extLst>
      <p:ext uri="{BB962C8B-B14F-4D97-AF65-F5344CB8AC3E}">
        <p14:creationId xmlns:p14="http://schemas.microsoft.com/office/powerpoint/2010/main" val="42442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6" dur="500"/>
                                        <p:tgtEl>
                                          <p:spTgt spid="2">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9" dur="500"/>
                                        <p:tgtEl>
                                          <p:spTgt spid="2">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2" dur="500"/>
                                        <p:tgtEl>
                                          <p:spTgt spid="2">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randombar(horizontal)">
                                      <p:cBhvr>
                                        <p:cTn id="25" dur="500"/>
                                        <p:tgtEl>
                                          <p:spTgt spid="2">
                                            <p:txEl>
                                              <p:pRg st="9" end="9"/>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28" dur="500"/>
                                        <p:tgtEl>
                                          <p:spTgt spid="2">
                                            <p:txEl>
                                              <p:pRg st="10" end="10"/>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31"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idx="1"/>
          </p:nvPr>
        </p:nvSpPr>
        <p:spPr>
          <a:xfrm>
            <a:off x="467544" y="476672"/>
            <a:ext cx="7812857" cy="5649491"/>
          </a:xfrm>
        </p:spPr>
        <p:txBody>
          <a:bodyPr/>
          <a:lstStyle/>
          <a:p>
            <a:pPr marL="0" indent="0">
              <a:buNone/>
            </a:pPr>
            <a:r>
              <a:rPr lang="zh-CN" altLang="en-US" dirty="0">
                <a:latin typeface="楷体" panose="02010609060101010101" pitchFamily="49" charset="-122"/>
                <a:ea typeface="楷体" panose="02010609060101010101" pitchFamily="49" charset="-122"/>
              </a:rPr>
              <a:t>实例实现效果：</a:t>
            </a:r>
            <a:endParaRPr lang="en-US" altLang="zh-CN" dirty="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在数据库</a:t>
            </a:r>
            <a:r>
              <a:rPr lang="en-US" altLang="zh-CN" dirty="0" smtClean="0">
                <a:latin typeface="楷体" panose="02010609060101010101" pitchFamily="49" charset="-122"/>
                <a:ea typeface="楷体" panose="02010609060101010101" pitchFamily="49" charset="-122"/>
              </a:rPr>
              <a:t>SMSDB</a:t>
            </a:r>
            <a:r>
              <a:rPr lang="zh-CN" altLang="en-US" dirty="0" smtClean="0">
                <a:latin typeface="楷体" panose="02010609060101010101" pitchFamily="49" charset="-122"/>
                <a:ea typeface="楷体" panose="02010609060101010101" pitchFamily="49" charset="-122"/>
              </a:rPr>
              <a:t>中创建数据表</a:t>
            </a:r>
            <a:r>
              <a:rPr lang="en-US" altLang="zh-CN" dirty="0" err="1" smtClean="0">
                <a:latin typeface="楷体" panose="02010609060101010101" pitchFamily="49" charset="-122"/>
                <a:ea typeface="楷体" panose="02010609060101010101" pitchFamily="49" charset="-122"/>
              </a:rPr>
              <a:t>sms_wlt</a:t>
            </a:r>
            <a:r>
              <a:rPr lang="zh-CN" altLang="en-US" dirty="0" smtClean="0">
                <a:latin typeface="楷体" panose="02010609060101010101" pitchFamily="49" charset="-122"/>
                <a:ea typeface="楷体" panose="02010609060101010101" pitchFamily="49" charset="-122"/>
              </a:rPr>
              <a:t>，其中字段</a:t>
            </a:r>
            <a:r>
              <a:rPr lang="en-US" altLang="zh-CN" dirty="0" smtClean="0">
                <a:latin typeface="楷体" panose="02010609060101010101" pitchFamily="49" charset="-122"/>
                <a:ea typeface="楷体" panose="02010609060101010101" pitchFamily="49" charset="-122"/>
              </a:rPr>
              <a:t>id </a:t>
            </a:r>
            <a:r>
              <a:rPr lang="zh-CN" altLang="en-US" dirty="0" smtClean="0">
                <a:latin typeface="楷体" panose="02010609060101010101" pitchFamily="49" charset="-122"/>
                <a:ea typeface="楷体" panose="02010609060101010101" pitchFamily="49" charset="-122"/>
              </a:rPr>
              <a:t>，</a:t>
            </a:r>
            <a:r>
              <a:rPr lang="en-US" altLang="zh-CN" dirty="0" err="1" smtClean="0">
                <a:latin typeface="楷体" panose="02010609060101010101" pitchFamily="49" charset="-122"/>
                <a:ea typeface="楷体" panose="02010609060101010101" pitchFamily="49" charset="-122"/>
              </a:rPr>
              <a:t>int</a:t>
            </a:r>
            <a:r>
              <a:rPr lang="zh-CN" altLang="en-US" dirty="0" smtClean="0">
                <a:latin typeface="楷体" panose="02010609060101010101" pitchFamily="49" charset="-122"/>
                <a:ea typeface="楷体" panose="02010609060101010101" pitchFamily="49" charset="-122"/>
              </a:rPr>
              <a:t>类型，不为空，自增长。字段 </a:t>
            </a:r>
            <a:r>
              <a:rPr lang="en-US" altLang="zh-CN" dirty="0" smtClean="0">
                <a:latin typeface="楷体" panose="02010609060101010101" pitchFamily="49" charset="-122"/>
                <a:ea typeface="楷体" panose="02010609060101010101" pitchFamily="49" charset="-122"/>
              </a:rPr>
              <a:t>no, </a:t>
            </a:r>
            <a:r>
              <a:rPr lang="en-US" altLang="zh-CN" dirty="0" err="1" smtClean="0">
                <a:latin typeface="楷体" panose="02010609060101010101" pitchFamily="49" charset="-122"/>
                <a:ea typeface="楷体" panose="02010609060101010101" pitchFamily="49" charset="-122"/>
              </a:rPr>
              <a:t>varchar</a:t>
            </a:r>
            <a:r>
              <a:rPr lang="en-US" altLang="zh-CN"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类型，不为空，唯一值， </a:t>
            </a:r>
            <a:r>
              <a:rPr lang="en-US" altLang="zh-CN" dirty="0" smtClean="0">
                <a:latin typeface="楷体" panose="02010609060101010101" pitchFamily="49" charset="-122"/>
                <a:ea typeface="楷体" panose="02010609060101010101" pitchFamily="49" charset="-122"/>
              </a:rPr>
              <a:t>name, </a:t>
            </a:r>
            <a:r>
              <a:rPr lang="en-US" altLang="zh-CN" dirty="0" err="1" smtClean="0">
                <a:latin typeface="楷体" panose="02010609060101010101" pitchFamily="49" charset="-122"/>
                <a:ea typeface="楷体" panose="02010609060101010101" pitchFamily="49" charset="-122"/>
              </a:rPr>
              <a:t>varchar</a:t>
            </a:r>
            <a:r>
              <a:rPr lang="en-US" altLang="zh-CN"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类型不为空</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95506"/>
            <a:ext cx="84201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62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2204864"/>
            <a:ext cx="7308800" cy="3921299"/>
          </a:xfrm>
        </p:spPr>
        <p:txBody>
          <a:bodyPr>
            <a:normAutofit/>
          </a:bodyPr>
          <a:lstStyle/>
          <a:p>
            <a:pPr marL="0" indent="0">
              <a:buNone/>
            </a:pPr>
            <a:r>
              <a:rPr lang="zh-CN" altLang="en-US" dirty="0" smtClean="0">
                <a:latin typeface="楷体" panose="02010609060101010101" pitchFamily="49" charset="-122"/>
                <a:ea typeface="楷体" panose="02010609060101010101" pitchFamily="49" charset="-122"/>
              </a:rPr>
              <a:t>更新表数据：</a:t>
            </a:r>
            <a:endParaRPr lang="en-US" altLang="zh-CN" dirty="0" smtClean="0">
              <a:latin typeface="楷体" panose="02010609060101010101" pitchFamily="49" charset="-122"/>
              <a:ea typeface="楷体" panose="02010609060101010101" pitchFamily="49" charset="-122"/>
            </a:endParaRPr>
          </a:p>
          <a:p>
            <a:pPr marL="0" indent="0">
              <a:buNone/>
            </a:pP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solidFill>
                  <a:srgbClr val="FF0000"/>
                </a:solidFill>
                <a:latin typeface="楷体" panose="02010609060101010101" pitchFamily="49" charset="-122"/>
                <a:ea typeface="楷体" panose="02010609060101010101" pitchFamily="49" charset="-122"/>
              </a:rPr>
              <a:t>update </a:t>
            </a:r>
            <a:r>
              <a:rPr lang="zh-CN" altLang="en-US" dirty="0" smtClean="0">
                <a:solidFill>
                  <a:srgbClr val="FF0000"/>
                </a:solidFill>
                <a:latin typeface="楷体" panose="02010609060101010101" pitchFamily="49" charset="-122"/>
                <a:ea typeface="楷体" panose="02010609060101010101" pitchFamily="49" charset="-122"/>
              </a:rPr>
              <a:t>表名</a:t>
            </a:r>
            <a:endParaRPr lang="en-US" altLang="zh-CN" dirty="0" smtClean="0">
              <a:solidFill>
                <a:srgbClr val="FF0000"/>
              </a:solidFill>
              <a:latin typeface="楷体" panose="02010609060101010101" pitchFamily="49" charset="-122"/>
              <a:ea typeface="楷体" panose="02010609060101010101" pitchFamily="49" charset="-122"/>
            </a:endParaRPr>
          </a:p>
          <a:p>
            <a:pPr marL="0" indent="0">
              <a:buNone/>
            </a:pPr>
            <a:r>
              <a:rPr lang="en-US" altLang="zh-CN" dirty="0" smtClean="0">
                <a:solidFill>
                  <a:srgbClr val="FF0000"/>
                </a:solidFill>
                <a:latin typeface="楷体" panose="02010609060101010101" pitchFamily="49" charset="-122"/>
                <a:ea typeface="楷体" panose="02010609060101010101" pitchFamily="49" charset="-122"/>
              </a:rPr>
              <a:t>set </a:t>
            </a:r>
            <a:r>
              <a:rPr lang="zh-CN" altLang="en-US" dirty="0" smtClean="0">
                <a:solidFill>
                  <a:srgbClr val="FF0000"/>
                </a:solidFill>
                <a:latin typeface="楷体" panose="02010609060101010101" pitchFamily="49" charset="-122"/>
                <a:ea typeface="楷体" panose="02010609060101010101" pitchFamily="49" charset="-122"/>
              </a:rPr>
              <a:t>字段名</a:t>
            </a:r>
            <a:r>
              <a:rPr lang="en-US" altLang="zh-CN" dirty="0" smtClean="0">
                <a:solidFill>
                  <a:srgbClr val="FF0000"/>
                </a:solidFill>
                <a:latin typeface="楷体" panose="02010609060101010101" pitchFamily="49" charset="-122"/>
                <a:ea typeface="楷体" panose="02010609060101010101" pitchFamily="49" charset="-122"/>
              </a:rPr>
              <a:t>1=</a:t>
            </a:r>
            <a:r>
              <a:rPr lang="zh-CN" altLang="en-US" dirty="0" smtClean="0">
                <a:solidFill>
                  <a:srgbClr val="FF0000"/>
                </a:solidFill>
                <a:latin typeface="楷体" panose="02010609060101010101" pitchFamily="49" charset="-122"/>
                <a:ea typeface="楷体" panose="02010609060101010101" pitchFamily="49" charset="-122"/>
              </a:rPr>
              <a:t>值</a:t>
            </a:r>
            <a:r>
              <a:rPr lang="en-US" altLang="zh-CN" dirty="0" smtClean="0">
                <a:solidFill>
                  <a:srgbClr val="FF0000"/>
                </a:solidFill>
                <a:latin typeface="楷体" panose="02010609060101010101" pitchFamily="49" charset="-122"/>
                <a:ea typeface="楷体" panose="02010609060101010101" pitchFamily="49" charset="-122"/>
              </a:rPr>
              <a:t>1</a:t>
            </a:r>
            <a:r>
              <a:rPr lang="zh-CN" altLang="en-US" dirty="0" smtClean="0">
                <a:solidFill>
                  <a:srgbClr val="FF0000"/>
                </a:solidFill>
                <a:latin typeface="楷体" panose="02010609060101010101" pitchFamily="49" charset="-122"/>
                <a:ea typeface="楷体" panose="02010609060101010101" pitchFamily="49" charset="-122"/>
              </a:rPr>
              <a:t>，字段名</a:t>
            </a:r>
            <a:r>
              <a:rPr lang="en-US" altLang="zh-CN" dirty="0" smtClean="0">
                <a:solidFill>
                  <a:srgbClr val="FF0000"/>
                </a:solidFill>
                <a:latin typeface="楷体" panose="02010609060101010101" pitchFamily="49" charset="-122"/>
                <a:ea typeface="楷体" panose="02010609060101010101" pitchFamily="49" charset="-122"/>
              </a:rPr>
              <a:t>2=</a:t>
            </a:r>
            <a:r>
              <a:rPr lang="zh-CN" altLang="en-US" dirty="0" smtClean="0">
                <a:solidFill>
                  <a:srgbClr val="FF0000"/>
                </a:solidFill>
                <a:latin typeface="楷体" panose="02010609060101010101" pitchFamily="49" charset="-122"/>
                <a:ea typeface="楷体" panose="02010609060101010101" pitchFamily="49" charset="-122"/>
              </a:rPr>
              <a:t>值</a:t>
            </a:r>
            <a:r>
              <a:rPr lang="en-US" altLang="zh-CN" dirty="0" smtClean="0">
                <a:solidFill>
                  <a:srgbClr val="FF0000"/>
                </a:solidFill>
                <a:latin typeface="楷体" panose="02010609060101010101" pitchFamily="49" charset="-122"/>
                <a:ea typeface="楷体" panose="02010609060101010101" pitchFamily="49" charset="-122"/>
              </a:rPr>
              <a:t>2,……</a:t>
            </a:r>
            <a:r>
              <a:rPr lang="zh-CN" altLang="en-US" dirty="0" smtClean="0">
                <a:solidFill>
                  <a:srgbClr val="FF0000"/>
                </a:solidFill>
                <a:latin typeface="楷体" panose="02010609060101010101" pitchFamily="49" charset="-122"/>
                <a:ea typeface="楷体" panose="02010609060101010101" pitchFamily="49" charset="-122"/>
              </a:rPr>
              <a:t>字段名</a:t>
            </a:r>
            <a:r>
              <a:rPr lang="en-US" altLang="zh-CN" dirty="0" smtClean="0">
                <a:solidFill>
                  <a:srgbClr val="FF0000"/>
                </a:solidFill>
                <a:latin typeface="楷体" panose="02010609060101010101" pitchFamily="49" charset="-122"/>
                <a:ea typeface="楷体" panose="02010609060101010101" pitchFamily="49" charset="-122"/>
              </a:rPr>
              <a:t>n=</a:t>
            </a:r>
            <a:r>
              <a:rPr lang="zh-CN" altLang="en-US" dirty="0" smtClean="0">
                <a:solidFill>
                  <a:srgbClr val="FF0000"/>
                </a:solidFill>
                <a:latin typeface="楷体" panose="02010609060101010101" pitchFamily="49" charset="-122"/>
                <a:ea typeface="楷体" panose="02010609060101010101" pitchFamily="49" charset="-122"/>
              </a:rPr>
              <a:t>值</a:t>
            </a:r>
            <a:r>
              <a:rPr lang="en-US" altLang="zh-CN" dirty="0" smtClean="0">
                <a:solidFill>
                  <a:srgbClr val="FF0000"/>
                </a:solidFill>
                <a:latin typeface="楷体" panose="02010609060101010101" pitchFamily="49" charset="-122"/>
                <a:ea typeface="楷体" panose="02010609060101010101" pitchFamily="49" charset="-122"/>
              </a:rPr>
              <a:t>n </a:t>
            </a:r>
            <a:r>
              <a:rPr lang="zh-CN" altLang="en-US" dirty="0" smtClean="0">
                <a:solidFill>
                  <a:srgbClr val="FF0000"/>
                </a:solidFill>
                <a:latin typeface="楷体" panose="02010609060101010101" pitchFamily="49" charset="-122"/>
                <a:ea typeface="楷体" panose="02010609060101010101" pitchFamily="49" charset="-122"/>
              </a:rPr>
              <a:t>（条件</a:t>
            </a:r>
            <a:r>
              <a:rPr lang="en-US" altLang="zh-CN" dirty="0" smtClean="0">
                <a:solidFill>
                  <a:srgbClr val="FF0000"/>
                </a:solidFill>
                <a:latin typeface="楷体" panose="02010609060101010101" pitchFamily="49" charset="-122"/>
                <a:ea typeface="楷体" panose="02010609060101010101" pitchFamily="49" charset="-122"/>
              </a:rPr>
              <a:t>[</a:t>
            </a:r>
            <a:r>
              <a:rPr lang="en-US" altLang="zh-CN" dirty="0">
                <a:solidFill>
                  <a:srgbClr val="FF0000"/>
                </a:solidFill>
                <a:latin typeface="楷体" panose="02010609060101010101" pitchFamily="49" charset="-122"/>
                <a:ea typeface="楷体" panose="02010609060101010101" pitchFamily="49" charset="-122"/>
              </a:rPr>
              <a:t>where </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update</a:t>
            </a:r>
            <a:r>
              <a:rPr lang="zh-CN" altLang="en-US" dirty="0" smtClean="0"/>
              <a:t>更新</a:t>
            </a:r>
            <a:r>
              <a:rPr lang="zh-CN" altLang="en-US" dirty="0"/>
              <a:t>语句</a:t>
            </a:r>
          </a:p>
        </p:txBody>
      </p:sp>
    </p:spTree>
    <p:extLst>
      <p:ext uri="{BB962C8B-B14F-4D97-AF65-F5344CB8AC3E}">
        <p14:creationId xmlns:p14="http://schemas.microsoft.com/office/powerpoint/2010/main" val="34370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692696"/>
            <a:ext cx="7308800" cy="5433467"/>
          </a:xfrm>
        </p:spPr>
        <p:txBody>
          <a:bodyPr/>
          <a:lstStyle/>
          <a:p>
            <a:pPr marL="0" indent="0">
              <a:buNone/>
            </a:pPr>
            <a:r>
              <a:rPr lang="zh-CN" altLang="en-US" dirty="0">
                <a:latin typeface="楷体" panose="02010609060101010101" pitchFamily="49" charset="-122"/>
                <a:ea typeface="楷体" panose="02010609060101010101" pitchFamily="49" charset="-122"/>
              </a:rPr>
              <a:t>实例</a:t>
            </a:r>
            <a:r>
              <a:rPr lang="zh-CN" altLang="en-US" dirty="0" smtClean="0">
                <a:latin typeface="楷体" panose="02010609060101010101" pitchFamily="49" charset="-122"/>
                <a:ea typeface="楷体" panose="02010609060101010101" pitchFamily="49" charset="-122"/>
              </a:rPr>
              <a:t>实现效果：</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将</a:t>
            </a:r>
            <a:r>
              <a:rPr lang="zh-CN" altLang="en-US" dirty="0">
                <a:latin typeface="楷体" panose="02010609060101010101" pitchFamily="49" charset="-122"/>
                <a:ea typeface="楷体" panose="02010609060101010101" pitchFamily="49" charset="-122"/>
              </a:rPr>
              <a:t>表</a:t>
            </a:r>
            <a:r>
              <a:rPr lang="en-US" altLang="zh-CN" dirty="0">
                <a:latin typeface="楷体" panose="02010609060101010101" pitchFamily="49" charset="-122"/>
                <a:ea typeface="楷体" panose="02010609060101010101" pitchFamily="49" charset="-122"/>
              </a:rPr>
              <a:t>SMSRPT</a:t>
            </a:r>
            <a:r>
              <a:rPr lang="zh-CN" altLang="en-US" dirty="0">
                <a:latin typeface="楷体" panose="02010609060101010101" pitchFamily="49" charset="-122"/>
                <a:ea typeface="楷体" panose="02010609060101010101" pitchFamily="49" charset="-122"/>
              </a:rPr>
              <a:t>中</a:t>
            </a:r>
            <a:r>
              <a:rPr lang="en-US" altLang="zh-CN" dirty="0" err="1">
                <a:latin typeface="楷体" panose="02010609060101010101" pitchFamily="49" charset="-122"/>
                <a:ea typeface="楷体" panose="02010609060101010101" pitchFamily="49" charset="-122"/>
              </a:rPr>
              <a:t>StatusID</a:t>
            </a:r>
            <a:r>
              <a:rPr lang="en-US" altLang="zh-CN" dirty="0">
                <a:latin typeface="楷体" panose="02010609060101010101" pitchFamily="49" charset="-122"/>
                <a:ea typeface="楷体" panose="02010609060101010101" pitchFamily="49" charset="-122"/>
              </a:rPr>
              <a:t>=232</a:t>
            </a:r>
            <a:r>
              <a:rPr lang="zh-CN" altLang="en-US" dirty="0">
                <a:latin typeface="楷体" panose="02010609060101010101" pitchFamily="49" charset="-122"/>
                <a:ea typeface="楷体" panose="02010609060101010101" pitchFamily="49" charset="-122"/>
              </a:rPr>
              <a:t>的数据记录，字段</a:t>
            </a:r>
            <a:r>
              <a:rPr lang="en-US" altLang="zh-CN" dirty="0">
                <a:latin typeface="楷体" panose="02010609060101010101" pitchFamily="49" charset="-122"/>
                <a:ea typeface="楷体" panose="02010609060101010101" pitchFamily="49" charset="-122"/>
              </a:rPr>
              <a:t>SMSID </a:t>
            </a:r>
            <a:r>
              <a:rPr lang="zh-CN" altLang="en-US" dirty="0">
                <a:latin typeface="楷体" panose="02010609060101010101" pitchFamily="49" charset="-122"/>
                <a:ea typeface="楷体" panose="02010609060101010101" pitchFamily="49" charset="-122"/>
              </a:rPr>
              <a:t>更新为</a:t>
            </a:r>
            <a:r>
              <a:rPr lang="en-US" altLang="zh-CN" dirty="0">
                <a:latin typeface="楷体" panose="02010609060101010101" pitchFamily="49" charset="-122"/>
                <a:ea typeface="楷体" panose="02010609060101010101" pitchFamily="49" charset="-122"/>
              </a:rPr>
              <a:t>12345</a:t>
            </a:r>
            <a:r>
              <a:rPr lang="zh-CN" altLang="en-US" dirty="0">
                <a:latin typeface="楷体" panose="02010609060101010101" pitchFamily="49" charset="-122"/>
                <a:ea typeface="楷体" panose="02010609060101010101" pitchFamily="49" charset="-122"/>
              </a:rPr>
              <a:t>字段</a:t>
            </a:r>
            <a:r>
              <a:rPr lang="en-US" altLang="zh-CN" dirty="0" err="1">
                <a:latin typeface="楷体" panose="02010609060101010101" pitchFamily="49" charset="-122"/>
                <a:ea typeface="楷体" panose="02010609060101010101" pitchFamily="49" charset="-122"/>
              </a:rPr>
              <a:t>MobilePhone</a:t>
            </a:r>
            <a:r>
              <a:rPr lang="zh-CN" altLang="en-US" dirty="0">
                <a:latin typeface="楷体" panose="02010609060101010101" pitchFamily="49" charset="-122"/>
                <a:ea typeface="楷体" panose="02010609060101010101" pitchFamily="49" charset="-122"/>
              </a:rPr>
              <a:t>更新为</a:t>
            </a:r>
            <a:r>
              <a:rPr lang="en-US" altLang="zh-CN" dirty="0">
                <a:latin typeface="楷体" panose="02010609060101010101" pitchFamily="49" charset="-122"/>
                <a:ea typeface="楷体" panose="02010609060101010101" pitchFamily="49" charset="-122"/>
              </a:rPr>
              <a:t>1300000000000</a:t>
            </a:r>
            <a:endParaRPr lang="zh-CN" altLang="en-US" dirty="0">
              <a:latin typeface="楷体" panose="02010609060101010101" pitchFamily="49" charset="-122"/>
              <a:ea typeface="楷体" panose="02010609060101010101" pitchFamily="49"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8842"/>
            <a:ext cx="7416824" cy="381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921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132856"/>
            <a:ext cx="7408333" cy="3993307"/>
          </a:xfrm>
        </p:spPr>
        <p:txBody>
          <a:bodyPr>
            <a:normAutofit/>
          </a:bodyPr>
          <a:lstStyle/>
          <a:p>
            <a:pPr marL="0" indent="0">
              <a:buNone/>
            </a:pPr>
            <a:r>
              <a:rPr lang="zh-CN" altLang="en-US" dirty="0" smtClean="0">
                <a:latin typeface="楷体" panose="02010609060101010101" pitchFamily="49" charset="-122"/>
                <a:ea typeface="楷体" panose="02010609060101010101" pitchFamily="49" charset="-122"/>
              </a:rPr>
              <a:t>删除表数据：</a:t>
            </a: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delete </a:t>
            </a:r>
            <a:r>
              <a:rPr lang="en-US" altLang="zh-CN" dirty="0" smtClean="0">
                <a:solidFill>
                  <a:srgbClr val="FF0000"/>
                </a:solidFill>
                <a:latin typeface="楷体" panose="02010609060101010101" pitchFamily="49" charset="-122"/>
                <a:ea typeface="楷体" panose="02010609060101010101" pitchFamily="49" charset="-122"/>
              </a:rPr>
              <a:t>   from</a:t>
            </a:r>
            <a:r>
              <a:rPr lang="zh-CN" altLang="en-US" dirty="0" smtClean="0">
                <a:solidFill>
                  <a:srgbClr val="FF0000"/>
                </a:solidFill>
                <a:latin typeface="楷体" panose="02010609060101010101" pitchFamily="49" charset="-122"/>
                <a:ea typeface="楷体" panose="02010609060101010101" pitchFamily="49" charset="-122"/>
              </a:rPr>
              <a:t>表名（条件</a:t>
            </a:r>
            <a:r>
              <a:rPr lang="en-US" altLang="zh-CN" dirty="0" smtClean="0">
                <a:solidFill>
                  <a:srgbClr val="FF0000"/>
                </a:solidFill>
                <a:latin typeface="楷体" panose="02010609060101010101" pitchFamily="49" charset="-122"/>
                <a:ea typeface="楷体" panose="02010609060101010101" pitchFamily="49" charset="-122"/>
              </a:rPr>
              <a:t>[</a:t>
            </a:r>
            <a:r>
              <a:rPr lang="en-US" altLang="zh-CN" dirty="0">
                <a:solidFill>
                  <a:srgbClr val="FF0000"/>
                </a:solidFill>
                <a:latin typeface="楷体" panose="02010609060101010101" pitchFamily="49" charset="-122"/>
                <a:ea typeface="楷体" panose="02010609060101010101" pitchFamily="49" charset="-122"/>
              </a:rPr>
              <a:t>where </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）删除</a:t>
            </a:r>
            <a:r>
              <a:rPr lang="zh-CN" altLang="en-US" dirty="0">
                <a:solidFill>
                  <a:srgbClr val="FF0000"/>
                </a:solidFill>
                <a:latin typeface="楷体" panose="02010609060101010101" pitchFamily="49" charset="-122"/>
                <a:ea typeface="楷体" panose="02010609060101010101" pitchFamily="49" charset="-122"/>
              </a:rPr>
              <a:t>数据库中的表</a:t>
            </a:r>
          </a:p>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drop </a:t>
            </a:r>
            <a:r>
              <a:rPr lang="en-US" altLang="zh-CN" dirty="0" smtClean="0">
                <a:solidFill>
                  <a:srgbClr val="FF0000"/>
                </a:solidFill>
                <a:latin typeface="楷体" panose="02010609060101010101" pitchFamily="49" charset="-122"/>
                <a:ea typeface="楷体" panose="02010609060101010101" pitchFamily="49" charset="-122"/>
              </a:rPr>
              <a:t>      table </a:t>
            </a:r>
            <a:r>
              <a:rPr lang="zh-CN" altLang="en-US" dirty="0" smtClean="0">
                <a:solidFill>
                  <a:srgbClr val="FF0000"/>
                </a:solidFill>
                <a:latin typeface="楷体" panose="02010609060101010101" pitchFamily="49" charset="-122"/>
                <a:ea typeface="楷体" panose="02010609060101010101" pitchFamily="49" charset="-122"/>
              </a:rPr>
              <a:t>表名</a:t>
            </a:r>
            <a:endParaRPr lang="en-US" altLang="zh-CN" dirty="0" smtClean="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其中</a:t>
            </a:r>
            <a:r>
              <a:rPr lang="en-US" altLang="zh-CN" dirty="0" smtClean="0">
                <a:latin typeface="楷体" panose="02010609060101010101" pitchFamily="49" charset="-122"/>
                <a:ea typeface="楷体" panose="02010609060101010101" pitchFamily="49" charset="-122"/>
              </a:rPr>
              <a:t>Delete </a:t>
            </a:r>
            <a:r>
              <a:rPr lang="zh-CN" altLang="en-US" dirty="0" smtClean="0">
                <a:latin typeface="楷体" panose="02010609060101010101" pitchFamily="49" charset="-122"/>
                <a:ea typeface="楷体" panose="02010609060101010101" pitchFamily="49" charset="-122"/>
              </a:rPr>
              <a:t>不删除表结构，删除数据表中数据</a:t>
            </a:r>
            <a:r>
              <a:rPr lang="zh-CN" altLang="en-US" dirty="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Drop  </a:t>
            </a:r>
            <a:r>
              <a:rPr lang="zh-CN" altLang="en-US" dirty="0" smtClean="0">
                <a:latin typeface="楷体" panose="02010609060101010101" pitchFamily="49" charset="-122"/>
                <a:ea typeface="楷体" panose="02010609060101010101" pitchFamily="49" charset="-122"/>
              </a:rPr>
              <a:t>对表直接删除</a:t>
            </a:r>
            <a:endParaRPr lang="en-US" altLang="zh-CN" dirty="0">
              <a:latin typeface="楷体" panose="02010609060101010101" pitchFamily="49" charset="-122"/>
              <a:ea typeface="楷体" panose="02010609060101010101" pitchFamily="49" charset="-122"/>
            </a:endParaRPr>
          </a:p>
          <a:p>
            <a:endParaRPr lang="en-US" altLang="zh-CN" dirty="0" smtClean="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Delete/</a:t>
            </a:r>
            <a:r>
              <a:rPr lang="en-US" altLang="zh-CN" dirty="0"/>
              <a:t> Drop</a:t>
            </a:r>
            <a:r>
              <a:rPr lang="zh-CN" altLang="en-US" dirty="0" smtClean="0"/>
              <a:t>删除语句</a:t>
            </a:r>
            <a:endParaRPr lang="zh-CN" altLang="en-US" dirty="0"/>
          </a:p>
        </p:txBody>
      </p:sp>
    </p:spTree>
    <p:extLst>
      <p:ext uri="{BB962C8B-B14F-4D97-AF65-F5344CB8AC3E}">
        <p14:creationId xmlns:p14="http://schemas.microsoft.com/office/powerpoint/2010/main" val="5728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95" y="2636912"/>
            <a:ext cx="775342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2"/>
          <p:cNvSpPr>
            <a:spLocks noGrp="1"/>
          </p:cNvSpPr>
          <p:nvPr>
            <p:ph idx="1"/>
          </p:nvPr>
        </p:nvSpPr>
        <p:spPr>
          <a:xfrm>
            <a:off x="683568" y="1052736"/>
            <a:ext cx="7596832" cy="5145435"/>
          </a:xfrm>
        </p:spPr>
        <p:txBody>
          <a:bodyPr/>
          <a:lstStyle/>
          <a:p>
            <a:r>
              <a:rPr lang="zh-CN" altLang="en-US" dirty="0" smtClean="0">
                <a:latin typeface="楷体" panose="02010609060101010101" pitchFamily="49" charset="-122"/>
                <a:ea typeface="楷体" panose="02010609060101010101" pitchFamily="49" charset="-122"/>
              </a:rPr>
              <a:t>实例实现效果：</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将表</a:t>
            </a:r>
            <a:r>
              <a:rPr lang="en-US" altLang="zh-CN" dirty="0" smtClean="0">
                <a:latin typeface="楷体" panose="02010609060101010101" pitchFamily="49" charset="-122"/>
                <a:ea typeface="楷体" panose="02010609060101010101" pitchFamily="49" charset="-122"/>
              </a:rPr>
              <a:t>SMSRPT</a:t>
            </a:r>
            <a:r>
              <a:rPr lang="zh-CN" altLang="en-US" dirty="0" smtClean="0">
                <a:latin typeface="楷体" panose="02010609060101010101" pitchFamily="49" charset="-122"/>
                <a:ea typeface="楷体" panose="02010609060101010101" pitchFamily="49" charset="-122"/>
              </a:rPr>
              <a:t>中，字段</a:t>
            </a:r>
            <a:r>
              <a:rPr lang="en-US" altLang="zh-CN" dirty="0" err="1" smtClean="0">
                <a:latin typeface="楷体" panose="02010609060101010101" pitchFamily="49" charset="-122"/>
                <a:ea typeface="楷体" panose="02010609060101010101" pitchFamily="49" charset="-122"/>
              </a:rPr>
              <a:t>StatusID</a:t>
            </a:r>
            <a:r>
              <a:rPr lang="en-US" altLang="zh-CN" dirty="0" smtClean="0">
                <a:latin typeface="楷体" panose="02010609060101010101" pitchFamily="49" charset="-122"/>
                <a:ea typeface="楷体" panose="02010609060101010101" pitchFamily="49" charset="-122"/>
              </a:rPr>
              <a:t>=234 </a:t>
            </a:r>
            <a:r>
              <a:rPr lang="zh-CN" altLang="en-US" dirty="0" smtClean="0">
                <a:latin typeface="楷体" panose="02010609060101010101" pitchFamily="49" charset="-122"/>
                <a:ea typeface="楷体" panose="02010609060101010101" pitchFamily="49" charset="-122"/>
              </a:rPr>
              <a:t>的记录删除</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直接在数据库中删除数据表</a:t>
            </a:r>
            <a:r>
              <a:rPr lang="en-US" altLang="zh-CN" dirty="0">
                <a:latin typeface="楷体" panose="02010609060101010101" pitchFamily="49" charset="-122"/>
                <a:ea typeface="楷体" panose="02010609060101010101" pitchFamily="49" charset="-122"/>
              </a:rPr>
              <a:t>SMSRPT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65044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1916832"/>
            <a:ext cx="7308800" cy="4209331"/>
          </a:xfrm>
        </p:spPr>
        <p:txBody>
          <a:bodyPr>
            <a:noAutofit/>
          </a:bodyPr>
          <a:lstStyle/>
          <a:p>
            <a:pPr marL="0" indent="0">
              <a:buNone/>
            </a:pPr>
            <a:r>
              <a:rPr lang="zh-CN" altLang="en-US" dirty="0" smtClean="0">
                <a:latin typeface="楷体" panose="02010609060101010101" pitchFamily="49" charset="-122"/>
                <a:ea typeface="楷体" panose="02010609060101010101" pitchFamily="49" charset="-122"/>
              </a:rPr>
              <a:t>插入表数据：</a:t>
            </a: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 </a:t>
            </a:r>
            <a:r>
              <a:rPr lang="en-US" altLang="zh-CN" dirty="0">
                <a:solidFill>
                  <a:srgbClr val="FF0000"/>
                </a:solidFill>
                <a:latin typeface="楷体" panose="02010609060101010101" pitchFamily="49" charset="-122"/>
                <a:ea typeface="楷体" panose="02010609060101010101" pitchFamily="49" charset="-122"/>
              </a:rPr>
              <a:t>INSERT INTO </a:t>
            </a:r>
            <a:r>
              <a:rPr lang="zh-CN" altLang="en-US" dirty="0">
                <a:solidFill>
                  <a:srgbClr val="FF0000"/>
                </a:solidFill>
                <a:latin typeface="楷体" panose="02010609060101010101" pitchFamily="49" charset="-122"/>
                <a:ea typeface="楷体" panose="02010609060101010101" pitchFamily="49" charset="-122"/>
              </a:rPr>
              <a:t>表名 </a:t>
            </a:r>
            <a:r>
              <a:rPr lang="en-US" altLang="zh-CN" dirty="0">
                <a:solidFill>
                  <a:srgbClr val="FF0000"/>
                </a:solidFill>
                <a:latin typeface="楷体" panose="02010609060101010101" pitchFamily="49" charset="-122"/>
                <a:ea typeface="楷体" panose="02010609060101010101" pitchFamily="49" charset="-122"/>
              </a:rPr>
              <a:t> (</a:t>
            </a:r>
            <a:r>
              <a:rPr lang="zh-CN" altLang="en-US" dirty="0">
                <a:solidFill>
                  <a:srgbClr val="FF0000"/>
                </a:solidFill>
                <a:latin typeface="楷体" panose="02010609060101010101" pitchFamily="49" charset="-122"/>
                <a:ea typeface="楷体" panose="02010609060101010101" pitchFamily="49" charset="-122"/>
              </a:rPr>
              <a:t>字段名</a:t>
            </a:r>
            <a:r>
              <a:rPr lang="en-US" altLang="zh-CN" dirty="0">
                <a:solidFill>
                  <a:srgbClr val="FF0000"/>
                </a:solidFill>
                <a:latin typeface="楷体" panose="02010609060101010101" pitchFamily="49" charset="-122"/>
                <a:ea typeface="楷体" panose="02010609060101010101" pitchFamily="49" charset="-122"/>
              </a:rPr>
              <a:t>1,</a:t>
            </a:r>
            <a:r>
              <a:rPr lang="zh-CN" altLang="en-US" dirty="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字段名</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 字段名</a:t>
            </a:r>
            <a:r>
              <a:rPr lang="en-US" altLang="zh-CN" dirty="0">
                <a:solidFill>
                  <a:srgbClr val="FF0000"/>
                </a:solidFill>
                <a:latin typeface="楷体" panose="02010609060101010101" pitchFamily="49" charset="-122"/>
                <a:ea typeface="楷体" panose="02010609060101010101" pitchFamily="49" charset="-122"/>
              </a:rPr>
              <a:t>n) </a:t>
            </a:r>
          </a:p>
          <a:p>
            <a:pPr marL="0" indent="0">
              <a:buNone/>
            </a:pPr>
            <a:r>
              <a:rPr lang="en-US" altLang="zh-CN" dirty="0" smtClean="0">
                <a:solidFill>
                  <a:srgbClr val="FF0000"/>
                </a:solidFill>
                <a:latin typeface="楷体" panose="02010609060101010101" pitchFamily="49" charset="-122"/>
                <a:ea typeface="楷体" panose="02010609060101010101" pitchFamily="49" charset="-122"/>
              </a:rPr>
              <a:t>    VALUES</a:t>
            </a:r>
            <a:r>
              <a:rPr lang="en-US" altLang="zh-CN" dirty="0">
                <a:solidFill>
                  <a:srgbClr val="FF0000"/>
                </a:solidFill>
                <a:latin typeface="楷体" panose="02010609060101010101" pitchFamily="49" charset="-122"/>
                <a:ea typeface="楷体" panose="02010609060101010101" pitchFamily="49" charset="-122"/>
              </a:rPr>
              <a:t> (</a:t>
            </a:r>
            <a:r>
              <a:rPr lang="zh-CN" altLang="en-US" dirty="0">
                <a:solidFill>
                  <a:srgbClr val="FF0000"/>
                </a:solidFill>
                <a:latin typeface="楷体" panose="02010609060101010101" pitchFamily="49" charset="-122"/>
                <a:ea typeface="楷体" panose="02010609060101010101" pitchFamily="49" charset="-122"/>
              </a:rPr>
              <a:t>插入值</a:t>
            </a:r>
            <a:r>
              <a:rPr lang="en-US" altLang="zh-CN" dirty="0">
                <a:solidFill>
                  <a:srgbClr val="FF0000"/>
                </a:solidFill>
                <a:latin typeface="楷体" panose="02010609060101010101" pitchFamily="49" charset="-122"/>
                <a:ea typeface="楷体" panose="02010609060101010101" pitchFamily="49" charset="-122"/>
              </a:rPr>
              <a:t>1,</a:t>
            </a:r>
            <a:r>
              <a:rPr lang="zh-CN" altLang="en-US" dirty="0">
                <a:solidFill>
                  <a:srgbClr val="FF0000"/>
                </a:solidFill>
                <a:latin typeface="楷体" panose="02010609060101010101" pitchFamily="49" charset="-122"/>
                <a:ea typeface="楷体" panose="02010609060101010101" pitchFamily="49" charset="-122"/>
              </a:rPr>
              <a:t> 插入值</a:t>
            </a:r>
            <a:r>
              <a:rPr lang="en-US" altLang="zh-CN" dirty="0">
                <a:solidFill>
                  <a:srgbClr val="FF0000"/>
                </a:solidFill>
                <a:latin typeface="楷体" panose="02010609060101010101" pitchFamily="49" charset="-122"/>
                <a:ea typeface="楷体" panose="02010609060101010101" pitchFamily="49" charset="-122"/>
              </a:rPr>
              <a:t>2,…..</a:t>
            </a:r>
            <a:r>
              <a:rPr lang="zh-CN" altLang="en-US" dirty="0">
                <a:solidFill>
                  <a:srgbClr val="FF0000"/>
                </a:solidFill>
                <a:latin typeface="楷体" panose="02010609060101010101" pitchFamily="49" charset="-122"/>
                <a:ea typeface="楷体" panose="02010609060101010101" pitchFamily="49" charset="-122"/>
              </a:rPr>
              <a:t> 插入值</a:t>
            </a:r>
            <a:r>
              <a:rPr lang="en-US" altLang="zh-CN" dirty="0">
                <a:solidFill>
                  <a:srgbClr val="FF0000"/>
                </a:solidFill>
                <a:latin typeface="楷体" panose="02010609060101010101" pitchFamily="49" charset="-122"/>
                <a:ea typeface="楷体" panose="02010609060101010101" pitchFamily="49" charset="-122"/>
              </a:rPr>
              <a:t>n)</a:t>
            </a:r>
          </a:p>
          <a:p>
            <a:pP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INSERT</a:t>
            </a:r>
            <a:r>
              <a:rPr lang="en-US" altLang="zh-CN" dirty="0">
                <a:latin typeface="楷体" panose="02010609060101010101" pitchFamily="49" charset="-122"/>
                <a:ea typeface="楷体" panose="02010609060101010101" pitchFamily="49" charset="-122"/>
              </a:rPr>
              <a:t> INTO </a:t>
            </a:r>
            <a:r>
              <a:rPr lang="zh-CN" altLang="en-US" dirty="0">
                <a:latin typeface="楷体" panose="02010609060101010101" pitchFamily="49" charset="-122"/>
                <a:ea typeface="楷体" panose="02010609060101010101" pitchFamily="49" charset="-122"/>
              </a:rPr>
              <a:t>表名</a:t>
            </a:r>
            <a:endParaRPr lang="en-US" altLang="zh-CN" dirty="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    VALUES</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插入值</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 插入值</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 插入值</a:t>
            </a:r>
            <a:r>
              <a:rPr lang="en-US" altLang="zh-CN" dirty="0">
                <a:latin typeface="楷体" panose="02010609060101010101" pitchFamily="49" charset="-122"/>
                <a:ea typeface="楷体" panose="02010609060101010101" pitchFamily="49" charset="-122"/>
              </a:rPr>
              <a:t>n</a:t>
            </a:r>
            <a:r>
              <a:rPr lang="en-US" altLang="zh-CN" dirty="0" smtClean="0">
                <a:latin typeface="楷体" panose="02010609060101010101" pitchFamily="49" charset="-122"/>
                <a:ea typeface="楷体" panose="02010609060101010101" pitchFamily="49" charset="-122"/>
              </a:rPr>
              <a:t>)</a:t>
            </a:r>
          </a:p>
          <a:p>
            <a:pPr marL="0" indent="0">
              <a:buNone/>
            </a:pP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表</a:t>
            </a:r>
            <a:r>
              <a:rPr lang="zh-CN" altLang="en-US" dirty="0">
                <a:latin typeface="楷体" panose="02010609060101010101" pitchFamily="49" charset="-122"/>
                <a:ea typeface="楷体" panose="02010609060101010101" pitchFamily="49" charset="-122"/>
              </a:rPr>
              <a:t>名后面不带字段表示全表匹配，插入值的字段的类型和数值量需要和表的结构完全一致</a:t>
            </a:r>
          </a:p>
        </p:txBody>
      </p:sp>
      <p:sp>
        <p:nvSpPr>
          <p:cNvPr id="3" name="标题 2"/>
          <p:cNvSpPr>
            <a:spLocks noGrp="1"/>
          </p:cNvSpPr>
          <p:nvPr>
            <p:ph type="title"/>
          </p:nvPr>
        </p:nvSpPr>
        <p:spPr/>
        <p:txBody>
          <a:bodyPr/>
          <a:lstStyle/>
          <a:p>
            <a:r>
              <a:rPr lang="en-US" altLang="zh-CN" dirty="0" smtClean="0"/>
              <a:t>Insert </a:t>
            </a:r>
            <a:r>
              <a:rPr lang="en-US" altLang="zh-CN" dirty="0"/>
              <a:t> </a:t>
            </a:r>
            <a:r>
              <a:rPr lang="en-US" altLang="zh-CN" dirty="0" smtClean="0"/>
              <a:t>into</a:t>
            </a:r>
            <a:r>
              <a:rPr lang="zh-CN" altLang="en-US" dirty="0" smtClean="0"/>
              <a:t>插入语句</a:t>
            </a:r>
            <a:endParaRPr lang="zh-CN" altLang="en-US" dirty="0"/>
          </a:p>
        </p:txBody>
      </p:sp>
    </p:spTree>
    <p:extLst>
      <p:ext uri="{BB962C8B-B14F-4D97-AF65-F5344CB8AC3E}">
        <p14:creationId xmlns:p14="http://schemas.microsoft.com/office/powerpoint/2010/main" val="51981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SQL Server </a:t>
            </a:r>
            <a:r>
              <a:rPr lang="zh-CN" altLang="en-US" dirty="0" smtClean="0"/>
              <a:t>简介</a:t>
            </a:r>
            <a:endParaRPr lang="zh-CN" altLang="en-US" dirty="0"/>
          </a:p>
        </p:txBody>
      </p:sp>
    </p:spTree>
    <p:extLst>
      <p:ext uri="{BB962C8B-B14F-4D97-AF65-F5344CB8AC3E}">
        <p14:creationId xmlns:p14="http://schemas.microsoft.com/office/powerpoint/2010/main" val="492983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3608" y="764704"/>
            <a:ext cx="7236792" cy="5361459"/>
          </a:xfrm>
        </p:spPr>
        <p:txBody>
          <a:bodyPr/>
          <a:lstStyle/>
          <a:p>
            <a:r>
              <a:rPr lang="zh-CN" altLang="en-US" dirty="0" smtClean="0">
                <a:latin typeface="楷体" panose="02010609060101010101" pitchFamily="49" charset="-122"/>
                <a:ea typeface="楷体" panose="02010609060101010101" pitchFamily="49" charset="-122"/>
              </a:rPr>
              <a:t>实例实现效果：</a:t>
            </a:r>
            <a:endParaRPr lang="en-US" altLang="zh-CN" dirty="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在表</a:t>
            </a:r>
            <a:r>
              <a:rPr lang="en-US" altLang="zh-CN" dirty="0" smtClean="0">
                <a:latin typeface="楷体" panose="02010609060101010101" pitchFamily="49" charset="-122"/>
                <a:ea typeface="楷体" panose="02010609060101010101" pitchFamily="49" charset="-122"/>
              </a:rPr>
              <a:t>SMSRPT</a:t>
            </a:r>
            <a:r>
              <a:rPr lang="zh-CN" altLang="en-US" dirty="0" smtClean="0">
                <a:latin typeface="楷体" panose="02010609060101010101" pitchFamily="49" charset="-122"/>
                <a:ea typeface="楷体" panose="02010609060101010101" pitchFamily="49" charset="-122"/>
              </a:rPr>
              <a:t>中插入一条数据记录</a:t>
            </a:r>
            <a:r>
              <a:rPr lang="zh-CN" altLang="en-US" dirty="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SMSID=888888</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err="1" smtClean="0">
                <a:latin typeface="楷体" panose="02010609060101010101" pitchFamily="49" charset="-122"/>
                <a:ea typeface="楷体" panose="02010609060101010101" pitchFamily="49" charset="-122"/>
              </a:rPr>
              <a:t>MobilePhone</a:t>
            </a:r>
            <a:r>
              <a:rPr lang="en-US" altLang="zh-CN" dirty="0" smtClean="0">
                <a:latin typeface="楷体" panose="02010609060101010101" pitchFamily="49" charset="-122"/>
                <a:ea typeface="楷体" panose="02010609060101010101" pitchFamily="49" charset="-122"/>
              </a:rPr>
              <a:t>=15721251835,Message=</a:t>
            </a:r>
            <a:r>
              <a:rPr lang="zh-CN" altLang="en-US" dirty="0">
                <a:latin typeface="楷体" panose="02010609060101010101" pitchFamily="49" charset="-122"/>
                <a:ea typeface="楷体" panose="02010609060101010101" pitchFamily="49" charset="-122"/>
              </a:rPr>
              <a:t>感谢您</a:t>
            </a:r>
            <a:r>
              <a:rPr lang="en-US" altLang="zh-CN" dirty="0">
                <a:latin typeface="楷体" panose="02010609060101010101" pitchFamily="49" charset="-122"/>
                <a:ea typeface="楷体" panose="02010609060101010101" pitchFamily="49" charset="-122"/>
              </a:rPr>
              <a:t>online123</a:t>
            </a:r>
            <a:r>
              <a:rPr lang="zh-CN" altLang="en-US" dirty="0">
                <a:latin typeface="楷体" panose="02010609060101010101" pitchFamily="49" charset="-122"/>
                <a:ea typeface="楷体" panose="02010609060101010101" pitchFamily="49" charset="-122"/>
              </a:rPr>
              <a:t>已发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携程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a:t>
            </a:r>
            <a:r>
              <a:rPr lang="en-US" altLang="zh-CN" dirty="0" err="1" smtClean="0">
                <a:latin typeface="楷体" panose="02010609060101010101" pitchFamily="49" charset="-122"/>
                <a:ea typeface="楷体" panose="02010609060101010101" pitchFamily="49" charset="-122"/>
              </a:rPr>
              <a:t>Sendtime</a:t>
            </a:r>
            <a:r>
              <a:rPr lang="en-US" altLang="zh-CN" dirty="0" smtClean="0">
                <a:latin typeface="楷体" panose="02010609060101010101" pitchFamily="49" charset="-122"/>
                <a:ea typeface="楷体" panose="02010609060101010101" pitchFamily="49" charset="-122"/>
              </a:rPr>
              <a:t>=‘2020……</a:t>
            </a:r>
          </a:p>
          <a:p>
            <a:endParaRPr lang="zh-CN" alt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08920"/>
            <a:ext cx="7454704" cy="367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780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7" y="1412776"/>
            <a:ext cx="7524824" cy="5445224"/>
          </a:xfrm>
        </p:spPr>
        <p:txBody>
          <a:bodyPr>
            <a:normAutofit lnSpcReduction="10000"/>
          </a:bodyPr>
          <a:lstStyle/>
          <a:p>
            <a:pPr marL="0" indent="0">
              <a:buNone/>
            </a:pPr>
            <a:r>
              <a:rPr lang="zh-CN" altLang="en-US" sz="2600" dirty="0">
                <a:latin typeface="楷体" panose="02010609060101010101" pitchFamily="49" charset="-122"/>
                <a:ea typeface="楷体" panose="02010609060101010101" pitchFamily="49" charset="-122"/>
              </a:rPr>
              <a:t>链接数据表：</a:t>
            </a:r>
            <a:endParaRPr lang="en-US" altLang="zh-CN" sz="2600" dirty="0">
              <a:latin typeface="楷体" panose="02010609060101010101" pitchFamily="49" charset="-122"/>
              <a:ea typeface="楷体" panose="02010609060101010101" pitchFamily="49" charset="-122"/>
            </a:endParaRPr>
          </a:p>
          <a:p>
            <a:pPr marL="0" indent="0">
              <a:buNone/>
            </a:pPr>
            <a:r>
              <a:rPr lang="en-US" altLang="zh-CN" sz="2600" dirty="0">
                <a:solidFill>
                  <a:srgbClr val="FF0000"/>
                </a:solidFill>
                <a:latin typeface="楷体" panose="02010609060101010101" pitchFamily="49" charset="-122"/>
                <a:ea typeface="楷体" panose="02010609060101010101" pitchFamily="49" charset="-122"/>
              </a:rPr>
              <a:t>Inner join</a:t>
            </a:r>
            <a:r>
              <a:rPr lang="zh-CN" altLang="en-US" sz="2600" dirty="0">
                <a:solidFill>
                  <a:srgbClr val="FF0000"/>
                </a:solidFill>
                <a:latin typeface="楷体" panose="02010609060101010101" pitchFamily="49" charset="-122"/>
                <a:ea typeface="楷体" panose="02010609060101010101" pitchFamily="49" charset="-122"/>
              </a:rPr>
              <a:t>（内链接</a:t>
            </a:r>
            <a:r>
              <a:rPr lang="zh-CN" altLang="en-US" sz="2600" dirty="0">
                <a:latin typeface="楷体" panose="02010609060101010101" pitchFamily="49" charset="-122"/>
                <a:ea typeface="楷体" panose="02010609060101010101" pitchFamily="49" charset="-122"/>
              </a:rPr>
              <a:t>）</a:t>
            </a:r>
            <a:r>
              <a:rPr lang="zh-CN" altLang="en-US" sz="2600" dirty="0" smtClean="0">
                <a:latin typeface="楷体" panose="02010609060101010101" pitchFamily="49" charset="-122"/>
                <a:ea typeface="楷体" panose="02010609060101010101" pitchFamily="49" charset="-122"/>
              </a:rPr>
              <a:t>：是</a:t>
            </a:r>
            <a:r>
              <a:rPr lang="zh-CN" altLang="en-US" sz="2600" dirty="0">
                <a:latin typeface="楷体" panose="02010609060101010101" pitchFamily="49" charset="-122"/>
                <a:ea typeface="楷体" panose="02010609060101010101" pitchFamily="49" charset="-122"/>
              </a:rPr>
              <a:t>最常见的连接</a:t>
            </a:r>
            <a:r>
              <a:rPr lang="zh-CN" altLang="en-US" sz="2600" dirty="0" smtClean="0">
                <a:latin typeface="楷体" panose="02010609060101010101" pitchFamily="49" charset="-122"/>
                <a:ea typeface="楷体" panose="02010609060101010101" pitchFamily="49" charset="-122"/>
              </a:rPr>
              <a:t>类型。</a:t>
            </a:r>
            <a:r>
              <a:rPr lang="en-US" altLang="zh-CN" sz="2600" dirty="0" smtClean="0">
                <a:latin typeface="楷体" panose="02010609060101010101" pitchFamily="49" charset="-122"/>
                <a:ea typeface="楷体" panose="02010609060101010101" pitchFamily="49" charset="-122"/>
              </a:rPr>
              <a:t>2</a:t>
            </a:r>
            <a:r>
              <a:rPr lang="zh-CN" altLang="en-US" sz="2600" dirty="0" smtClean="0">
                <a:latin typeface="楷体" panose="02010609060101010101" pitchFamily="49" charset="-122"/>
                <a:ea typeface="楷体" panose="02010609060101010101" pitchFamily="49" charset="-122"/>
              </a:rPr>
              <a:t>个链接表的</a:t>
            </a:r>
            <a:r>
              <a:rPr lang="zh-CN" altLang="en-US" sz="2600" dirty="0">
                <a:latin typeface="楷体" panose="02010609060101010101" pitchFamily="49" charset="-122"/>
                <a:ea typeface="楷体" panose="02010609060101010101" pitchFamily="49" charset="-122"/>
              </a:rPr>
              <a:t>位置是可以交换的，一个</a:t>
            </a:r>
            <a:r>
              <a:rPr lang="en-US" altLang="zh-CN" sz="2600" dirty="0">
                <a:latin typeface="楷体" panose="02010609060101010101" pitchFamily="49" charset="-122"/>
                <a:ea typeface="楷体" panose="02010609060101010101" pitchFamily="49" charset="-122"/>
              </a:rPr>
              <a:t>inner join</a:t>
            </a:r>
            <a:r>
              <a:rPr lang="zh-CN" altLang="en-US" sz="2600" dirty="0">
                <a:latin typeface="楷体" panose="02010609060101010101" pitchFamily="49" charset="-122"/>
                <a:ea typeface="楷体" panose="02010609060101010101" pitchFamily="49" charset="-122"/>
              </a:rPr>
              <a:t>只是简单的</a:t>
            </a:r>
            <a:r>
              <a:rPr lang="zh-CN" altLang="en-US" sz="2600" dirty="0" smtClean="0">
                <a:latin typeface="楷体" panose="02010609060101010101" pitchFamily="49" charset="-122"/>
                <a:ea typeface="楷体" panose="02010609060101010101" pitchFamily="49" charset="-122"/>
              </a:rPr>
              <a:t>找到</a:t>
            </a:r>
            <a:r>
              <a:rPr lang="zh-CN" altLang="en-US" sz="2600" dirty="0">
                <a:latin typeface="楷体" panose="02010609060101010101" pitchFamily="49" charset="-122"/>
                <a:ea typeface="楷体" panose="02010609060101010101" pitchFamily="49" charset="-122"/>
              </a:rPr>
              <a:t>全匹配</a:t>
            </a:r>
            <a:r>
              <a:rPr lang="zh-CN" altLang="en-US" sz="2600" dirty="0" smtClean="0">
                <a:latin typeface="楷体" panose="02010609060101010101" pitchFamily="49" charset="-122"/>
                <a:ea typeface="楷体" panose="02010609060101010101" pitchFamily="49" charset="-122"/>
              </a:rPr>
              <a:t>两</a:t>
            </a:r>
            <a:r>
              <a:rPr lang="zh-CN" altLang="en-US" sz="2600" dirty="0">
                <a:latin typeface="楷体" panose="02010609060101010101" pitchFamily="49" charset="-122"/>
                <a:ea typeface="楷体" panose="02010609060101010101" pitchFamily="49" charset="-122"/>
              </a:rPr>
              <a:t>行，然后根据连接的谓词放在</a:t>
            </a:r>
            <a:r>
              <a:rPr lang="zh-CN" altLang="en-US" sz="2600" dirty="0" smtClean="0">
                <a:latin typeface="楷体" panose="02010609060101010101" pitchFamily="49" charset="-122"/>
                <a:ea typeface="楷体" panose="02010609060101010101" pitchFamily="49" charset="-122"/>
              </a:rPr>
              <a:t>一起</a:t>
            </a:r>
            <a:endParaRPr lang="en-US" altLang="zh-CN" sz="2600" dirty="0">
              <a:latin typeface="楷体" panose="02010609060101010101" pitchFamily="49" charset="-122"/>
              <a:ea typeface="楷体" panose="02010609060101010101" pitchFamily="49" charset="-122"/>
            </a:endParaRPr>
          </a:p>
          <a:p>
            <a:pPr marL="0" indent="0">
              <a:buNone/>
            </a:pPr>
            <a:r>
              <a:rPr lang="en-US" altLang="zh-CN" sz="2600" dirty="0">
                <a:solidFill>
                  <a:srgbClr val="FF0000"/>
                </a:solidFill>
                <a:latin typeface="楷体" panose="02010609060101010101" pitchFamily="49" charset="-122"/>
                <a:ea typeface="楷体" panose="02010609060101010101" pitchFamily="49" charset="-122"/>
              </a:rPr>
              <a:t>Outer join</a:t>
            </a:r>
            <a:r>
              <a:rPr lang="zh-CN" altLang="en-US" sz="2600" dirty="0">
                <a:solidFill>
                  <a:srgbClr val="FF0000"/>
                </a:solidFill>
                <a:latin typeface="楷体" panose="02010609060101010101" pitchFamily="49" charset="-122"/>
                <a:ea typeface="楷体" panose="02010609060101010101" pitchFamily="49" charset="-122"/>
              </a:rPr>
              <a:t>（外连接</a:t>
            </a:r>
            <a:r>
              <a:rPr lang="zh-CN" altLang="en-US" sz="2600" dirty="0" smtClean="0">
                <a:solidFill>
                  <a:srgbClr val="FF0000"/>
                </a:solidFill>
                <a:latin typeface="楷体" panose="02010609060101010101" pitchFamily="49" charset="-122"/>
                <a:ea typeface="楷体" panose="02010609060101010101" pitchFamily="49" charset="-122"/>
              </a:rPr>
              <a:t>）</a:t>
            </a:r>
            <a:r>
              <a:rPr lang="en-US" altLang="zh-CN" sz="2600" dirty="0" smtClean="0">
                <a:solidFill>
                  <a:srgbClr val="FF0000"/>
                </a:solidFill>
                <a:latin typeface="楷体" panose="02010609060101010101" pitchFamily="49" charset="-122"/>
                <a:ea typeface="楷体" panose="02010609060101010101" pitchFamily="49" charset="-122"/>
              </a:rPr>
              <a:t>--left  </a:t>
            </a:r>
            <a:r>
              <a:rPr lang="en-US" altLang="zh-CN" sz="2600" dirty="0">
                <a:solidFill>
                  <a:srgbClr val="FF0000"/>
                </a:solidFill>
                <a:latin typeface="楷体" panose="02010609060101010101" pitchFamily="49" charset="-122"/>
                <a:ea typeface="楷体" panose="02010609060101010101" pitchFamily="49" charset="-122"/>
              </a:rPr>
              <a:t>join</a:t>
            </a:r>
            <a:r>
              <a:rPr lang="zh-CN" altLang="en-US" sz="2600" dirty="0">
                <a:solidFill>
                  <a:srgbClr val="FF0000"/>
                </a:solidFill>
                <a:latin typeface="楷体" panose="02010609060101010101" pitchFamily="49" charset="-122"/>
                <a:ea typeface="楷体" panose="02010609060101010101" pitchFamily="49" charset="-122"/>
              </a:rPr>
              <a:t>（左联接）</a:t>
            </a:r>
            <a:r>
              <a:rPr lang="zh-CN" altLang="en-US" sz="2600" dirty="0">
                <a:latin typeface="楷体" panose="02010609060101010101" pitchFamily="49" charset="-122"/>
                <a:ea typeface="楷体" panose="02010609060101010101" pitchFamily="49" charset="-122"/>
              </a:rPr>
              <a:t>：产生左表的完全集，而右表中匹配的则有值，而不匹配的则以</a:t>
            </a:r>
            <a:r>
              <a:rPr lang="en-US" altLang="zh-CN" sz="2600" dirty="0">
                <a:latin typeface="楷体" panose="02010609060101010101" pitchFamily="49" charset="-122"/>
                <a:ea typeface="楷体" panose="02010609060101010101" pitchFamily="49" charset="-122"/>
              </a:rPr>
              <a:t>NULL</a:t>
            </a:r>
            <a:r>
              <a:rPr lang="zh-CN" altLang="en-US" sz="2600" dirty="0">
                <a:latin typeface="楷体" panose="02010609060101010101" pitchFamily="49" charset="-122"/>
                <a:ea typeface="楷体" panose="02010609060101010101" pitchFamily="49" charset="-122"/>
              </a:rPr>
              <a:t>值</a:t>
            </a:r>
            <a:r>
              <a:rPr lang="zh-CN" altLang="en-US" sz="2600" dirty="0" smtClean="0">
                <a:latin typeface="楷体" panose="02010609060101010101" pitchFamily="49" charset="-122"/>
                <a:ea typeface="楷体" panose="02010609060101010101" pitchFamily="49" charset="-122"/>
              </a:rPr>
              <a:t>取代</a:t>
            </a:r>
            <a:r>
              <a:rPr lang="en-US" altLang="zh-CN" sz="2600" dirty="0" smtClean="0">
                <a:latin typeface="楷体" panose="02010609060101010101" pitchFamily="49" charset="-122"/>
                <a:ea typeface="楷体" panose="02010609060101010101" pitchFamily="49" charset="-122"/>
              </a:rPr>
              <a:t>;</a:t>
            </a:r>
            <a:r>
              <a:rPr lang="en-US" altLang="zh-CN" sz="2600" dirty="0" smtClean="0">
                <a:solidFill>
                  <a:srgbClr val="FF0000"/>
                </a:solidFill>
                <a:latin typeface="楷体" panose="02010609060101010101" pitchFamily="49" charset="-122"/>
                <a:ea typeface="楷体" panose="02010609060101010101" pitchFamily="49" charset="-122"/>
              </a:rPr>
              <a:t>--Right join </a:t>
            </a:r>
            <a:r>
              <a:rPr lang="zh-CN" altLang="en-US" sz="2600" dirty="0">
                <a:solidFill>
                  <a:srgbClr val="FF0000"/>
                </a:solidFill>
                <a:latin typeface="楷体" panose="02010609060101010101" pitchFamily="49" charset="-122"/>
                <a:ea typeface="楷体" panose="02010609060101010101" pitchFamily="49" charset="-122"/>
              </a:rPr>
              <a:t>（右联接）</a:t>
            </a:r>
            <a:r>
              <a:rPr lang="zh-CN" altLang="en-US" sz="2600" dirty="0">
                <a:latin typeface="楷体" panose="02010609060101010101" pitchFamily="49" charset="-122"/>
                <a:ea typeface="楷体" panose="02010609060101010101" pitchFamily="49" charset="-122"/>
              </a:rPr>
              <a:t>：产生右表的完全集，而左表中匹配的则有值，而不匹配的则以</a:t>
            </a:r>
            <a:r>
              <a:rPr lang="en-US" altLang="zh-CN" sz="2600" dirty="0">
                <a:latin typeface="楷体" panose="02010609060101010101" pitchFamily="49" charset="-122"/>
                <a:ea typeface="楷体" panose="02010609060101010101" pitchFamily="49" charset="-122"/>
              </a:rPr>
              <a:t>NULL</a:t>
            </a:r>
            <a:r>
              <a:rPr lang="zh-CN" altLang="en-US" sz="2600" dirty="0">
                <a:latin typeface="楷体" panose="02010609060101010101" pitchFamily="49" charset="-122"/>
                <a:ea typeface="楷体" panose="02010609060101010101" pitchFamily="49" charset="-122"/>
              </a:rPr>
              <a:t>值取代</a:t>
            </a:r>
            <a:endParaRPr lang="en-US" altLang="zh-CN" sz="2600" dirty="0">
              <a:latin typeface="楷体" panose="02010609060101010101" pitchFamily="49" charset="-122"/>
              <a:ea typeface="楷体" panose="02010609060101010101" pitchFamily="49" charset="-122"/>
            </a:endParaRPr>
          </a:p>
          <a:p>
            <a:pPr marL="0" indent="0">
              <a:buNone/>
            </a:pPr>
            <a:r>
              <a:rPr lang="en-US" altLang="zh-CN" sz="2600" dirty="0" smtClean="0">
                <a:solidFill>
                  <a:srgbClr val="FF0000"/>
                </a:solidFill>
                <a:latin typeface="楷体" panose="02010609060101010101" pitchFamily="49" charset="-122"/>
                <a:ea typeface="楷体" panose="02010609060101010101" pitchFamily="49" charset="-122"/>
              </a:rPr>
              <a:t>Cross join</a:t>
            </a:r>
            <a:r>
              <a:rPr lang="zh-CN" altLang="en-US" sz="2600" dirty="0" smtClean="0">
                <a:solidFill>
                  <a:srgbClr val="FF0000"/>
                </a:solidFill>
                <a:latin typeface="楷体" panose="02010609060101010101" pitchFamily="49" charset="-122"/>
                <a:ea typeface="楷体" panose="02010609060101010101" pitchFamily="49" charset="-122"/>
              </a:rPr>
              <a:t> </a:t>
            </a:r>
            <a:r>
              <a:rPr lang="en-US" altLang="zh-CN" sz="2600" dirty="0" smtClean="0">
                <a:solidFill>
                  <a:srgbClr val="FF0000"/>
                </a:solidFill>
                <a:latin typeface="楷体" panose="02010609060101010101" pitchFamily="49" charset="-122"/>
                <a:ea typeface="楷体" panose="02010609060101010101" pitchFamily="49" charset="-122"/>
              </a:rPr>
              <a:t>(</a:t>
            </a:r>
            <a:r>
              <a:rPr lang="zh-CN" altLang="en-US" sz="2600" dirty="0">
                <a:solidFill>
                  <a:srgbClr val="FF0000"/>
                </a:solidFill>
                <a:latin typeface="楷体" panose="02010609060101010101" pitchFamily="49" charset="-122"/>
                <a:ea typeface="楷体" panose="02010609060101010101" pitchFamily="49" charset="-122"/>
              </a:rPr>
              <a:t>交叉联接</a:t>
            </a:r>
            <a:r>
              <a:rPr lang="en-US" altLang="zh-CN" sz="2600" dirty="0" smtClean="0">
                <a:solidFill>
                  <a:srgbClr val="FF0000"/>
                </a:solidFill>
                <a:latin typeface="楷体" panose="02010609060101010101" pitchFamily="49" charset="-122"/>
                <a:ea typeface="楷体" panose="02010609060101010101" pitchFamily="49" charset="-122"/>
              </a:rPr>
              <a:t>)</a:t>
            </a:r>
            <a:r>
              <a:rPr lang="zh-CN" altLang="en-US" sz="2600" dirty="0" smtClean="0">
                <a:latin typeface="楷体" panose="02010609060101010101" pitchFamily="49" charset="-122"/>
                <a:ea typeface="楷体" panose="02010609060101010101" pitchFamily="49" charset="-122"/>
              </a:rPr>
              <a:t>： </a:t>
            </a:r>
            <a:r>
              <a:rPr lang="zh-CN" altLang="en-US" sz="2600" dirty="0">
                <a:latin typeface="楷体" panose="02010609060101010101" pitchFamily="49" charset="-122"/>
                <a:ea typeface="楷体" panose="02010609060101010101" pitchFamily="49" charset="-122"/>
              </a:rPr>
              <a:t>执行两个表的笛卡尔积（就是把表</a:t>
            </a:r>
            <a:r>
              <a:rPr lang="en-US" altLang="zh-CN" sz="2600" dirty="0">
                <a:latin typeface="楷体" panose="02010609060101010101" pitchFamily="49" charset="-122"/>
                <a:ea typeface="楷体" panose="02010609060101010101" pitchFamily="49" charset="-122"/>
              </a:rPr>
              <a:t>A</a:t>
            </a:r>
            <a:r>
              <a:rPr lang="zh-CN" altLang="en-US" sz="2600" dirty="0">
                <a:latin typeface="楷体" panose="02010609060101010101" pitchFamily="49" charset="-122"/>
                <a:ea typeface="楷体" panose="02010609060101010101" pitchFamily="49" charset="-122"/>
              </a:rPr>
              <a:t>和表</a:t>
            </a:r>
            <a:r>
              <a:rPr lang="en-US" altLang="zh-CN" sz="2600" dirty="0">
                <a:latin typeface="楷体" panose="02010609060101010101" pitchFamily="49" charset="-122"/>
                <a:ea typeface="楷体" panose="02010609060101010101" pitchFamily="49" charset="-122"/>
              </a:rPr>
              <a:t>B</a:t>
            </a:r>
            <a:r>
              <a:rPr lang="zh-CN" altLang="en-US" sz="2600" dirty="0">
                <a:latin typeface="楷体" panose="02010609060101010101" pitchFamily="49" charset="-122"/>
                <a:ea typeface="楷体" panose="02010609060101010101" pitchFamily="49" charset="-122"/>
              </a:rPr>
              <a:t>的数据进行一个</a:t>
            </a:r>
            <a:r>
              <a:rPr lang="en-US" altLang="zh-CN" sz="2600" dirty="0">
                <a:latin typeface="楷体" panose="02010609060101010101" pitchFamily="49" charset="-122"/>
                <a:ea typeface="楷体" panose="02010609060101010101" pitchFamily="49" charset="-122"/>
              </a:rPr>
              <a:t>N*M</a:t>
            </a:r>
            <a:r>
              <a:rPr lang="zh-CN" altLang="en-US" sz="2600" dirty="0">
                <a:latin typeface="楷体" panose="02010609060101010101" pitchFamily="49" charset="-122"/>
                <a:ea typeface="楷体" panose="02010609060101010101" pitchFamily="49" charset="-122"/>
              </a:rPr>
              <a:t>的组合），大表不应该进行交叉联接，因为这将导致一个非常昂贵的操作和一个非常大的结果</a:t>
            </a:r>
            <a:r>
              <a:rPr lang="zh-CN" altLang="en-US" sz="2600" dirty="0" smtClean="0">
                <a:latin typeface="楷体" panose="02010609060101010101" pitchFamily="49" charset="-122"/>
                <a:ea typeface="楷体" panose="02010609060101010101" pitchFamily="49" charset="-122"/>
              </a:rPr>
              <a:t>集</a:t>
            </a:r>
            <a:endParaRPr lang="zh-CN" altLang="en-US" dirty="0"/>
          </a:p>
        </p:txBody>
      </p:sp>
      <p:sp>
        <p:nvSpPr>
          <p:cNvPr id="3" name="标题 2"/>
          <p:cNvSpPr>
            <a:spLocks noGrp="1"/>
          </p:cNvSpPr>
          <p:nvPr>
            <p:ph type="title"/>
          </p:nvPr>
        </p:nvSpPr>
        <p:spPr/>
        <p:txBody>
          <a:bodyPr/>
          <a:lstStyle/>
          <a:p>
            <a:r>
              <a:rPr lang="en-US" altLang="zh-CN" dirty="0" smtClean="0"/>
              <a:t>JOIN </a:t>
            </a:r>
            <a:r>
              <a:rPr lang="zh-CN" altLang="en-US" dirty="0" smtClean="0"/>
              <a:t>链接语句</a:t>
            </a:r>
            <a:endParaRPr lang="zh-CN" altLang="en-US" dirty="0"/>
          </a:p>
        </p:txBody>
      </p:sp>
    </p:spTree>
    <p:extLst>
      <p:ext uri="{BB962C8B-B14F-4D97-AF65-F5344CB8AC3E}">
        <p14:creationId xmlns:p14="http://schemas.microsoft.com/office/powerpoint/2010/main" val="149303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332656"/>
            <a:ext cx="7408333" cy="5793507"/>
          </a:xfrm>
        </p:spPr>
        <p:txBody>
          <a:bodyPr/>
          <a:lstStyle/>
          <a:p>
            <a:pPr marL="0" indent="0">
              <a:buNone/>
            </a:pPr>
            <a:r>
              <a:rPr lang="zh-CN" altLang="en-US" dirty="0">
                <a:latin typeface="楷体" panose="02010609060101010101" pitchFamily="49" charset="-122"/>
                <a:ea typeface="楷体" panose="02010609060101010101" pitchFamily="49" charset="-122"/>
              </a:rPr>
              <a:t>实例实现效果：</a:t>
            </a:r>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在表</a:t>
            </a:r>
            <a:r>
              <a:rPr lang="en-US" altLang="zh-CN" dirty="0">
                <a:latin typeface="楷体" panose="02010609060101010101" pitchFamily="49" charset="-122"/>
                <a:ea typeface="楷体" panose="02010609060101010101" pitchFamily="49" charset="-122"/>
              </a:rPr>
              <a:t>SMSRPT</a:t>
            </a:r>
            <a:r>
              <a:rPr lang="zh-CN" altLang="en-US" dirty="0" smtClean="0">
                <a:latin typeface="楷体" panose="02010609060101010101" pitchFamily="49" charset="-122"/>
                <a:ea typeface="楷体" panose="02010609060101010101" pitchFamily="49" charset="-122"/>
              </a:rPr>
              <a:t>中创建</a:t>
            </a:r>
            <a:r>
              <a:rPr lang="en-US" altLang="zh-CN" dirty="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个临时表，然后分别进行链接查询</a:t>
            </a: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08330"/>
            <a:ext cx="8568952" cy="5520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036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628800"/>
            <a:ext cx="7408333" cy="4497363"/>
          </a:xfrm>
        </p:spPr>
        <p:txBody>
          <a:bodyPr>
            <a:normAutofit/>
          </a:bodyPr>
          <a:lstStyle/>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Top</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用于规定要返回的记录的数目</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distinct</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来排序计算非重复结果的数目</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Order by</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对查询结果进行排序，</a:t>
            </a:r>
            <a:r>
              <a:rPr lang="en-US" altLang="zh-CN" dirty="0">
                <a:latin typeface="楷体" panose="02010609060101010101" pitchFamily="49" charset="-122"/>
                <a:ea typeface="楷体" panose="02010609060101010101" pitchFamily="49" charset="-122"/>
              </a:rPr>
              <a:t>ASC</a:t>
            </a:r>
            <a:r>
              <a:rPr lang="zh-CN" altLang="en-US" dirty="0">
                <a:latin typeface="楷体" panose="02010609060101010101" pitchFamily="49" charset="-122"/>
                <a:ea typeface="楷体" panose="02010609060101010101" pitchFamily="49" charset="-122"/>
              </a:rPr>
              <a:t>升序排列，</a:t>
            </a:r>
            <a:r>
              <a:rPr lang="en-US" altLang="zh-CN" dirty="0">
                <a:latin typeface="楷体" panose="02010609060101010101" pitchFamily="49" charset="-122"/>
                <a:ea typeface="楷体" panose="02010609060101010101" pitchFamily="49" charset="-122"/>
              </a:rPr>
              <a:t>DESC </a:t>
            </a:r>
            <a:r>
              <a:rPr lang="zh-CN" altLang="en-US" dirty="0">
                <a:latin typeface="楷体" panose="02010609060101010101" pitchFamily="49" charset="-122"/>
                <a:ea typeface="楷体" panose="02010609060101010101" pitchFamily="49" charset="-122"/>
              </a:rPr>
              <a:t>降序排列</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group by</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分组显示</a:t>
            </a:r>
            <a:r>
              <a:rPr lang="en-US" altLang="zh-CN" dirty="0">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需要和聚合函数配合</a:t>
            </a:r>
            <a:r>
              <a:rPr lang="zh-CN" altLang="en-US" dirty="0">
                <a:latin typeface="楷体" panose="02010609060101010101" pitchFamily="49" charset="-122"/>
                <a:ea typeface="楷体" panose="02010609060101010101" pitchFamily="49" charset="-122"/>
              </a:rPr>
              <a:t>使用，</a:t>
            </a:r>
            <a:r>
              <a:rPr lang="en-US" altLang="zh-CN" dirty="0">
                <a:latin typeface="楷体" panose="02010609060101010101" pitchFamily="49" charset="-122"/>
                <a:ea typeface="楷体" panose="02010609060101010101" pitchFamily="49" charset="-122"/>
              </a:rPr>
              <a:t>Having </a:t>
            </a:r>
            <a:r>
              <a:rPr lang="zh-CN" altLang="en-US" dirty="0">
                <a:latin typeface="楷体" panose="02010609060101010101" pitchFamily="49" charset="-122"/>
                <a:ea typeface="楷体" panose="02010609060101010101" pitchFamily="49" charset="-122"/>
              </a:rPr>
              <a:t>是对分组结果的二次过滤筛选</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Union</a:t>
            </a:r>
            <a:r>
              <a:rPr lang="zh-CN" altLang="en-US" dirty="0">
                <a:solidFill>
                  <a:srgbClr val="FF0000"/>
                </a:solidFill>
                <a:latin typeface="楷体" panose="02010609060101010101" pitchFamily="49" charset="-122"/>
                <a:ea typeface="楷体" panose="02010609060101010101" pitchFamily="49" charset="-122"/>
              </a:rPr>
              <a:t>和</a:t>
            </a:r>
            <a:r>
              <a:rPr lang="en-US" altLang="zh-CN" dirty="0">
                <a:solidFill>
                  <a:srgbClr val="FF0000"/>
                </a:solidFill>
                <a:latin typeface="楷体" panose="02010609060101010101" pitchFamily="49" charset="-122"/>
                <a:ea typeface="楷体" panose="02010609060101010101" pitchFamily="49" charset="-122"/>
              </a:rPr>
              <a:t>union all</a:t>
            </a:r>
            <a:r>
              <a:rPr lang="zh-CN" altLang="en-US" dirty="0">
                <a:latin typeface="楷体" panose="02010609060101010101" pitchFamily="49" charset="-122"/>
                <a:ea typeface="楷体" panose="02010609060101010101" pitchFamily="49" charset="-122"/>
              </a:rPr>
              <a:t>：将多个</a:t>
            </a:r>
            <a:r>
              <a:rPr lang="en-US" altLang="zh-CN" dirty="0">
                <a:latin typeface="楷体" panose="02010609060101010101" pitchFamily="49" charset="-122"/>
                <a:ea typeface="楷体" panose="02010609060101010101" pitchFamily="49" charset="-122"/>
              </a:rPr>
              <a:t>select</a:t>
            </a:r>
            <a:r>
              <a:rPr lang="zh-CN" altLang="en-US" dirty="0">
                <a:latin typeface="楷体" panose="02010609060101010101" pitchFamily="49" charset="-122"/>
                <a:ea typeface="楷体" panose="02010609060101010101" pitchFamily="49" charset="-122"/>
              </a:rPr>
              <a:t>结果合并在一起整体显示出来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区别是</a:t>
            </a:r>
            <a:r>
              <a:rPr lang="en-US" altLang="zh-CN" dirty="0">
                <a:latin typeface="楷体" panose="02010609060101010101" pitchFamily="49" charset="-122"/>
                <a:ea typeface="楷体" panose="02010609060101010101" pitchFamily="49" charset="-122"/>
              </a:rPr>
              <a:t>,union</a:t>
            </a:r>
            <a:r>
              <a:rPr lang="zh-CN" altLang="en-US" dirty="0">
                <a:latin typeface="楷体" panose="02010609060101010101" pitchFamily="49" charset="-122"/>
                <a:ea typeface="楷体" panose="02010609060101010101" pitchFamily="49" charset="-122"/>
              </a:rPr>
              <a:t>会自动压缩多个结果集合中的重复结果，而</a:t>
            </a:r>
            <a:r>
              <a:rPr lang="en-US" altLang="zh-CN" dirty="0">
                <a:latin typeface="楷体" panose="02010609060101010101" pitchFamily="49" charset="-122"/>
                <a:ea typeface="楷体" panose="02010609060101010101" pitchFamily="49" charset="-122"/>
              </a:rPr>
              <a:t>union all</a:t>
            </a:r>
            <a:r>
              <a:rPr lang="zh-CN" altLang="en-US" dirty="0">
                <a:latin typeface="楷体" panose="02010609060101010101" pitchFamily="49" charset="-122"/>
                <a:ea typeface="楷体" panose="02010609060101010101" pitchFamily="49" charset="-122"/>
              </a:rPr>
              <a:t>则将所有的结果全部显示出</a:t>
            </a:r>
            <a:endParaRPr lang="en-US" altLang="zh-CN" dirty="0">
              <a:latin typeface="楷体" panose="02010609060101010101" pitchFamily="49" charset="-122"/>
              <a:ea typeface="楷体" panose="02010609060101010101" pitchFamily="49" charset="-122"/>
            </a:endParaRPr>
          </a:p>
          <a:p>
            <a:endParaRPr lang="zh-CN" altLang="en-US" dirty="0"/>
          </a:p>
        </p:txBody>
      </p:sp>
      <p:sp>
        <p:nvSpPr>
          <p:cNvPr id="3" name="标题 2"/>
          <p:cNvSpPr>
            <a:spLocks noGrp="1"/>
          </p:cNvSpPr>
          <p:nvPr>
            <p:ph type="title"/>
          </p:nvPr>
        </p:nvSpPr>
        <p:spPr/>
        <p:txBody>
          <a:bodyPr/>
          <a:lstStyle/>
          <a:p>
            <a:r>
              <a:rPr lang="zh-CN" altLang="en-US" dirty="0"/>
              <a:t>其他常用语句</a:t>
            </a:r>
          </a:p>
        </p:txBody>
      </p:sp>
    </p:spTree>
    <p:extLst>
      <p:ext uri="{BB962C8B-B14F-4D97-AF65-F5344CB8AC3E}">
        <p14:creationId xmlns:p14="http://schemas.microsoft.com/office/powerpoint/2010/main" val="253949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常用</a:t>
            </a:r>
            <a:r>
              <a:rPr lang="zh-CN" altLang="en-US" dirty="0" smtClean="0"/>
              <a:t>函数</a:t>
            </a:r>
            <a:endParaRPr lang="zh-CN" altLang="en-US" dirty="0"/>
          </a:p>
        </p:txBody>
      </p:sp>
    </p:spTree>
    <p:extLst>
      <p:ext uri="{BB962C8B-B14F-4D97-AF65-F5344CB8AC3E}">
        <p14:creationId xmlns:p14="http://schemas.microsoft.com/office/powerpoint/2010/main" val="1375735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3608" y="1988840"/>
            <a:ext cx="7272807" cy="4392488"/>
          </a:xfrm>
        </p:spPr>
        <p:txBody>
          <a:bodyPr>
            <a:noAutofit/>
          </a:bodyPr>
          <a:lstStyle/>
          <a:p>
            <a:pPr marL="0" indent="0">
              <a:buNone/>
            </a:pPr>
            <a:r>
              <a:rPr lang="zh-CN" altLang="en-US" dirty="0" smtClean="0">
                <a:latin typeface="楷体" panose="02010609060101010101" pitchFamily="49" charset="-122"/>
                <a:ea typeface="楷体" panose="02010609060101010101" pitchFamily="49" charset="-122"/>
              </a:rPr>
              <a:t>对</a:t>
            </a:r>
            <a:r>
              <a:rPr lang="zh-CN" altLang="en-US" dirty="0">
                <a:latin typeface="楷体" panose="02010609060101010101" pitchFamily="49" charset="-122"/>
                <a:ea typeface="楷体" panose="02010609060101010101" pitchFamily="49" charset="-122"/>
              </a:rPr>
              <a:t>表中的某列数据进行统计分析，如求其最大值、最小值、平均值</a:t>
            </a:r>
            <a:r>
              <a:rPr lang="zh-CN" altLang="en-US" dirty="0" smtClean="0">
                <a:latin typeface="楷体" panose="02010609060101010101" pitchFamily="49" charset="-122"/>
                <a:ea typeface="楷体" panose="02010609060101010101" pitchFamily="49" charset="-122"/>
              </a:rPr>
              <a:t>等</a:t>
            </a: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sz="2000" dirty="0"/>
          </a:p>
        </p:txBody>
      </p:sp>
      <p:sp>
        <p:nvSpPr>
          <p:cNvPr id="3" name="标题 2"/>
          <p:cNvSpPr>
            <a:spLocks noGrp="1"/>
          </p:cNvSpPr>
          <p:nvPr>
            <p:ph type="title"/>
          </p:nvPr>
        </p:nvSpPr>
        <p:spPr/>
        <p:txBody>
          <a:bodyPr/>
          <a:lstStyle/>
          <a:p>
            <a:r>
              <a:rPr lang="zh-CN" altLang="en-US" dirty="0" smtClean="0"/>
              <a:t>常用聚合</a:t>
            </a:r>
            <a:r>
              <a:rPr lang="zh-CN" altLang="en-US" dirty="0"/>
              <a:t>函数</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087224256"/>
              </p:ext>
            </p:extLst>
          </p:nvPr>
        </p:nvGraphicFramePr>
        <p:xfrm>
          <a:off x="1547664" y="2924944"/>
          <a:ext cx="5544616" cy="2819515"/>
        </p:xfrm>
        <a:graphic>
          <a:graphicData uri="http://schemas.openxmlformats.org/drawingml/2006/table">
            <a:tbl>
              <a:tblPr>
                <a:tableStyleId>{5C22544A-7EE6-4342-B048-85BDC9FD1C3A}</a:tableStyleId>
              </a:tblPr>
              <a:tblGrid>
                <a:gridCol w="1367165"/>
                <a:gridCol w="4177451"/>
              </a:tblGrid>
              <a:tr h="299778">
                <a:tc>
                  <a:txBody>
                    <a:bodyPr/>
                    <a:lstStyle/>
                    <a:p>
                      <a:pPr algn="l" fontAlgn="ctr"/>
                      <a:r>
                        <a:rPr lang="zh-CN" altLang="en-US" sz="1400" u="none" strike="noStrike" dirty="0" smtClean="0">
                          <a:effectLst/>
                        </a:rPr>
                        <a:t>函数 </a:t>
                      </a:r>
                      <a:r>
                        <a:rPr lang="zh-CN" altLang="en-US" sz="1400" u="none" strike="noStrike" dirty="0">
                          <a:effectLst/>
                        </a:rPr>
                        <a:t>名 称</a:t>
                      </a:r>
                      <a:endParaRPr lang="zh-CN" altLang="en-US" sz="1400" b="1"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a:effectLst/>
                        </a:rPr>
                        <a:t>     函 数 功 能</a:t>
                      </a:r>
                      <a:endParaRPr lang="zh-CN" altLang="en-US" sz="1400" b="1" i="0" u="none" strike="noStrike">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405">
                <a:tc>
                  <a:txBody>
                    <a:bodyPr/>
                    <a:lstStyle/>
                    <a:p>
                      <a:pPr algn="l" fontAlgn="ctr"/>
                      <a:r>
                        <a:rPr lang="en-US" sz="1400" u="none" strike="noStrike" dirty="0">
                          <a:solidFill>
                            <a:srgbClr val="FF0000"/>
                          </a:solidFill>
                          <a:effectLst/>
                        </a:rPr>
                        <a:t> SUM()</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    返回选取结果集中所有值的总和</a:t>
                      </a:r>
                      <a:endParaRPr lang="zh-CN" altLang="en-US" sz="1400" b="0"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555">
                <a:tc>
                  <a:txBody>
                    <a:bodyPr/>
                    <a:lstStyle/>
                    <a:p>
                      <a:pPr algn="l" fontAlgn="ctr"/>
                      <a:r>
                        <a:rPr lang="en-US" sz="1400" u="none" strike="noStrike" dirty="0">
                          <a:solidFill>
                            <a:srgbClr val="FF0000"/>
                          </a:solidFill>
                          <a:effectLst/>
                        </a:rPr>
                        <a:t> MAX()</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    返回选取结果集中所有值的最大值</a:t>
                      </a:r>
                      <a:endParaRPr lang="zh-CN" altLang="en-US" sz="1400" b="0"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555">
                <a:tc>
                  <a:txBody>
                    <a:bodyPr/>
                    <a:lstStyle/>
                    <a:p>
                      <a:pPr algn="l" fontAlgn="ctr"/>
                      <a:r>
                        <a:rPr lang="en-US" sz="1400" u="none" strike="noStrike" dirty="0">
                          <a:solidFill>
                            <a:srgbClr val="FF0000"/>
                          </a:solidFill>
                          <a:effectLst/>
                        </a:rPr>
                        <a:t> MIN()</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    返回选取结果集中所有值的最小值</a:t>
                      </a:r>
                      <a:endParaRPr lang="zh-CN" altLang="en-US" sz="1400" b="0"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9555">
                <a:tc>
                  <a:txBody>
                    <a:bodyPr/>
                    <a:lstStyle/>
                    <a:p>
                      <a:pPr algn="l" fontAlgn="ctr"/>
                      <a:r>
                        <a:rPr lang="en-US" sz="1400" u="none" strike="noStrike" dirty="0">
                          <a:solidFill>
                            <a:srgbClr val="FF0000"/>
                          </a:solidFill>
                          <a:effectLst/>
                        </a:rPr>
                        <a:t> AVG()</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    返回选取结果集中所有值的平均值</a:t>
                      </a:r>
                      <a:endParaRPr lang="zh-CN" altLang="en-US" sz="1400" b="0"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667">
                <a:tc>
                  <a:txBody>
                    <a:bodyPr/>
                    <a:lstStyle/>
                    <a:p>
                      <a:pPr algn="l" fontAlgn="ctr"/>
                      <a:r>
                        <a:rPr lang="en-US" sz="1400" u="none" strike="noStrike" dirty="0">
                          <a:solidFill>
                            <a:srgbClr val="FF0000"/>
                          </a:solidFill>
                          <a:effectLst/>
                        </a:rPr>
                        <a:t> COUNT()</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    返回选取结果集中行的数目</a:t>
                      </a:r>
                      <a:endParaRPr lang="zh-CN" altLang="en-US" sz="1400" b="0"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60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15616" y="692696"/>
            <a:ext cx="7164784" cy="5433467"/>
          </a:xfrm>
        </p:spPr>
        <p:txBody>
          <a:bodyPr/>
          <a:lstStyle/>
          <a:p>
            <a:r>
              <a:rPr lang="zh-CN" altLang="en-US" dirty="0" smtClean="0"/>
              <a:t>实例实现效果：</a:t>
            </a:r>
            <a:r>
              <a:rPr lang="en-US" altLang="zh-CN" dirty="0" smtClean="0"/>
              <a:t/>
            </a:r>
            <a:br>
              <a:rPr lang="en-US" altLang="zh-CN" dirty="0" smtClean="0"/>
            </a:br>
            <a:r>
              <a:rPr lang="zh-CN" altLang="en-US" dirty="0" smtClean="0"/>
              <a:t>对表</a:t>
            </a:r>
            <a:r>
              <a:rPr lang="en-US" altLang="zh-CN" dirty="0" smtClean="0"/>
              <a:t>SMSDB</a:t>
            </a:r>
            <a:r>
              <a:rPr lang="zh-CN" altLang="en-US" dirty="0" smtClean="0"/>
              <a:t>中的</a:t>
            </a:r>
            <a:r>
              <a:rPr lang="en-US" altLang="zh-CN" dirty="0" err="1" smtClean="0"/>
              <a:t>MobilePhone</a:t>
            </a:r>
            <a:r>
              <a:rPr lang="zh-CN" altLang="en-US" dirty="0" smtClean="0"/>
              <a:t>字段手机号重复量进行分组汇总，同时需要满足每个手机号出现的重复量大于</a:t>
            </a:r>
            <a:r>
              <a:rPr lang="en-US" altLang="zh-CN" dirty="0" smtClean="0"/>
              <a:t>2</a:t>
            </a:r>
            <a:r>
              <a:rPr lang="zh-CN" altLang="en-US" dirty="0" smtClean="0"/>
              <a:t>次</a:t>
            </a:r>
            <a:endParaRPr lang="en-US" altLang="zh-CN" dirty="0" smtClean="0"/>
          </a:p>
          <a:p>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7488832" cy="420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290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1988840"/>
            <a:ext cx="7560839" cy="4392488"/>
          </a:xfrm>
        </p:spPr>
        <p:txBody>
          <a:bodyPr>
            <a:noAutofit/>
          </a:bodyPr>
          <a:lstStyle/>
          <a:p>
            <a:pPr marL="0" indent="0">
              <a:buNone/>
            </a:pPr>
            <a:r>
              <a:rPr lang="zh-CN" altLang="en-US" dirty="0" smtClean="0">
                <a:latin typeface="楷体" panose="02010609060101010101" pitchFamily="49" charset="-122"/>
                <a:ea typeface="楷体" panose="02010609060101010101" pitchFamily="49" charset="-122"/>
              </a:rPr>
              <a:t>获取日期的时间或者时间差值，如当前日期的年</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月</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日等</a:t>
            </a: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sz="2000" dirty="0"/>
          </a:p>
        </p:txBody>
      </p:sp>
      <p:sp>
        <p:nvSpPr>
          <p:cNvPr id="3" name="标题 2"/>
          <p:cNvSpPr>
            <a:spLocks noGrp="1"/>
          </p:cNvSpPr>
          <p:nvPr>
            <p:ph type="title"/>
          </p:nvPr>
        </p:nvSpPr>
        <p:spPr/>
        <p:txBody>
          <a:bodyPr/>
          <a:lstStyle/>
          <a:p>
            <a:r>
              <a:rPr lang="zh-CN" altLang="en-US" dirty="0" smtClean="0"/>
              <a:t>常用日期</a:t>
            </a:r>
            <a:r>
              <a:rPr lang="zh-CN" altLang="en-US" dirty="0"/>
              <a:t>和时间函数</a:t>
            </a:r>
            <a:endParaRPr lang="en-US" altLang="zh-CN" dirty="0"/>
          </a:p>
        </p:txBody>
      </p:sp>
      <p:graphicFrame>
        <p:nvGraphicFramePr>
          <p:cNvPr id="7" name="内容占位符 5"/>
          <p:cNvGraphicFramePr>
            <a:graphicFrameLocks/>
          </p:cNvGraphicFramePr>
          <p:nvPr>
            <p:extLst>
              <p:ext uri="{D42A27DB-BD31-4B8C-83A1-F6EECF244321}">
                <p14:modId xmlns:p14="http://schemas.microsoft.com/office/powerpoint/2010/main" val="2785993332"/>
              </p:ext>
            </p:extLst>
          </p:nvPr>
        </p:nvGraphicFramePr>
        <p:xfrm>
          <a:off x="899592" y="2852936"/>
          <a:ext cx="7452817" cy="3109617"/>
        </p:xfrm>
        <a:graphic>
          <a:graphicData uri="http://schemas.openxmlformats.org/drawingml/2006/table">
            <a:tbl>
              <a:tblPr>
                <a:tableStyleId>{5C22544A-7EE6-4342-B048-85BDC9FD1C3A}</a:tableStyleId>
              </a:tblPr>
              <a:tblGrid>
                <a:gridCol w="910246"/>
                <a:gridCol w="2500965"/>
                <a:gridCol w="4041606"/>
              </a:tblGrid>
              <a:tr h="277788">
                <a:tc>
                  <a:txBody>
                    <a:bodyPr/>
                    <a:lstStyle/>
                    <a:p>
                      <a:pPr algn="ctr" fontAlgn="ctr"/>
                      <a:r>
                        <a:rPr lang="zh-CN" altLang="en-US" sz="1400" u="none" strike="noStrike" dirty="0">
                          <a:effectLst/>
                        </a:rPr>
                        <a:t>函数 名 称</a:t>
                      </a:r>
                      <a:endParaRPr lang="zh-CN" altLang="en-US" sz="1400" b="1" i="0" u="none" strike="noStrike" dirty="0">
                        <a:solidFill>
                          <a:srgbClr val="464646"/>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dirty="0">
                          <a:effectLst/>
                        </a:rPr>
                        <a:t>语法</a:t>
                      </a:r>
                      <a:endParaRPr lang="zh-CN" altLang="en-US" sz="1400" b="1" i="0" u="none" strike="noStrike" dirty="0">
                        <a:solidFill>
                          <a:srgbClr val="464646"/>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a:effectLst/>
                        </a:rPr>
                        <a:t>     函 数 功 能</a:t>
                      </a:r>
                      <a:endParaRPr lang="zh-CN" altLang="en-US" sz="1400" b="1" i="0" u="none" strike="noStrike">
                        <a:solidFill>
                          <a:srgbClr val="464646"/>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788">
                <a:tc>
                  <a:txBody>
                    <a:bodyPr/>
                    <a:lstStyle/>
                    <a:p>
                      <a:pPr algn="l" fontAlgn="ctr"/>
                      <a:r>
                        <a:rPr lang="en-US" sz="1400" u="none" strike="noStrike" dirty="0">
                          <a:solidFill>
                            <a:srgbClr val="FF0000"/>
                          </a:solidFill>
                          <a:effectLst/>
                        </a:rPr>
                        <a:t>DAY</a:t>
                      </a:r>
                      <a:endParaRPr lang="en-US" sz="1400" b="0" i="0" u="none" strike="noStrike" dirty="0">
                        <a:solidFill>
                          <a:srgbClr val="FF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DAY ( date )</a:t>
                      </a:r>
                      <a:endParaRPr 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返回表示指定 </a:t>
                      </a:r>
                      <a:r>
                        <a:rPr lang="en-US" sz="1400" u="none" strike="noStrike" dirty="0">
                          <a:effectLst/>
                        </a:rPr>
                        <a:t>date </a:t>
                      </a:r>
                      <a:r>
                        <a:rPr lang="zh-CN" altLang="en-US" sz="1400" u="none" strike="noStrike" dirty="0">
                          <a:effectLst/>
                        </a:rPr>
                        <a:t>的“日”部分的整数。</a:t>
                      </a:r>
                      <a:endParaRPr lang="zh-CN" alt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788">
                <a:tc>
                  <a:txBody>
                    <a:bodyPr/>
                    <a:lstStyle/>
                    <a:p>
                      <a:pPr algn="l" fontAlgn="ctr"/>
                      <a:r>
                        <a:rPr lang="en-US" sz="1400" u="none" strike="noStrike" dirty="0">
                          <a:solidFill>
                            <a:srgbClr val="FF0000"/>
                          </a:solidFill>
                          <a:effectLst/>
                        </a:rPr>
                        <a:t>MONTH</a:t>
                      </a:r>
                      <a:endParaRPr lang="en-US" sz="1400" b="0" i="0" u="none" strike="noStrike" dirty="0">
                        <a:solidFill>
                          <a:srgbClr val="FF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MONTH ( date )</a:t>
                      </a:r>
                      <a:endParaRPr 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返回表示指定 </a:t>
                      </a:r>
                      <a:r>
                        <a:rPr lang="en-US" sz="1400" u="none" strike="noStrike" dirty="0">
                          <a:effectLst/>
                        </a:rPr>
                        <a:t>date </a:t>
                      </a:r>
                      <a:r>
                        <a:rPr lang="zh-CN" altLang="en-US" sz="1400" u="none" strike="noStrike" dirty="0">
                          <a:effectLst/>
                        </a:rPr>
                        <a:t>的“月”部分的整数。</a:t>
                      </a:r>
                      <a:endParaRPr lang="zh-CN" alt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788">
                <a:tc>
                  <a:txBody>
                    <a:bodyPr/>
                    <a:lstStyle/>
                    <a:p>
                      <a:pPr algn="l" fontAlgn="ctr"/>
                      <a:r>
                        <a:rPr lang="en-US" sz="1400" u="none" strike="noStrike" dirty="0">
                          <a:solidFill>
                            <a:srgbClr val="FF0000"/>
                          </a:solidFill>
                          <a:effectLst/>
                        </a:rPr>
                        <a:t>YEAR</a:t>
                      </a:r>
                      <a:endParaRPr lang="en-US" sz="1400" b="0" i="0" u="none" strike="noStrike" dirty="0">
                        <a:solidFill>
                          <a:srgbClr val="FF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YEAR ( date )</a:t>
                      </a:r>
                      <a:endParaRPr 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返回表示指定 </a:t>
                      </a:r>
                      <a:r>
                        <a:rPr lang="en-US" sz="1400" u="none" strike="noStrike" dirty="0">
                          <a:effectLst/>
                        </a:rPr>
                        <a:t>date </a:t>
                      </a:r>
                      <a:r>
                        <a:rPr lang="zh-CN" altLang="en-US" sz="1400" u="none" strike="noStrike" dirty="0">
                          <a:effectLst/>
                        </a:rPr>
                        <a:t>的“年”部分的整数。</a:t>
                      </a:r>
                      <a:endParaRPr lang="zh-CN" alt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2505">
                <a:tc>
                  <a:txBody>
                    <a:bodyPr/>
                    <a:lstStyle/>
                    <a:p>
                      <a:pPr algn="l" fontAlgn="ctr"/>
                      <a:r>
                        <a:rPr lang="en-US" sz="1400" u="none" strike="noStrike" dirty="0">
                          <a:solidFill>
                            <a:srgbClr val="FF0000"/>
                          </a:solidFill>
                          <a:effectLst/>
                        </a:rPr>
                        <a:t>DATEDIFF</a:t>
                      </a:r>
                      <a:endParaRPr lang="en-US" sz="1400" b="0" i="0" u="none" strike="noStrike" dirty="0">
                        <a:solidFill>
                          <a:srgbClr val="FF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DATEDIFF ( </a:t>
                      </a:r>
                      <a:r>
                        <a:rPr lang="en-US" sz="1400" u="none" strike="noStrike" dirty="0" err="1">
                          <a:effectLst/>
                        </a:rPr>
                        <a:t>datepart</a:t>
                      </a:r>
                      <a:r>
                        <a:rPr lang="en-US" sz="1400" u="none" strike="noStrike" dirty="0">
                          <a:effectLst/>
                        </a:rPr>
                        <a:t> , </a:t>
                      </a:r>
                      <a:r>
                        <a:rPr lang="en-US" sz="1400" u="none" strike="noStrike" dirty="0" err="1">
                          <a:effectLst/>
                        </a:rPr>
                        <a:t>startdate</a:t>
                      </a:r>
                      <a:r>
                        <a:rPr lang="en-US" sz="1400" u="none" strike="noStrike" dirty="0">
                          <a:effectLst/>
                        </a:rPr>
                        <a:t> , </a:t>
                      </a:r>
                      <a:r>
                        <a:rPr lang="en-US" sz="1400" u="none" strike="noStrike" dirty="0" err="1">
                          <a:effectLst/>
                        </a:rPr>
                        <a:t>enddate</a:t>
                      </a:r>
                      <a:r>
                        <a:rPr lang="en-US" sz="1400" u="none" strike="noStrike" dirty="0">
                          <a:effectLst/>
                        </a:rPr>
                        <a:t> )</a:t>
                      </a:r>
                      <a:endParaRPr 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返回两个指定日期之间所跨的日期或时间 </a:t>
                      </a:r>
                      <a:r>
                        <a:rPr lang="en-US" altLang="zh-CN" sz="1400" u="none" strike="noStrike" dirty="0" err="1">
                          <a:effectLst/>
                        </a:rPr>
                        <a:t>datepart</a:t>
                      </a:r>
                      <a:r>
                        <a:rPr lang="zh-CN" altLang="en-US" sz="1400" u="none" strike="noStrike" dirty="0">
                          <a:effectLst/>
                        </a:rPr>
                        <a:t> 边界的数目</a:t>
                      </a:r>
                      <a:endParaRPr lang="zh-CN" alt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4583">
                <a:tc>
                  <a:txBody>
                    <a:bodyPr/>
                    <a:lstStyle/>
                    <a:p>
                      <a:pPr algn="l" fontAlgn="ctr"/>
                      <a:r>
                        <a:rPr lang="en-US" sz="1400" u="none" strike="noStrike" dirty="0">
                          <a:solidFill>
                            <a:srgbClr val="FF0000"/>
                          </a:solidFill>
                          <a:effectLst/>
                        </a:rPr>
                        <a:t>DATEADD</a:t>
                      </a:r>
                      <a:endParaRPr lang="en-US" sz="1400" b="0" i="0" u="none" strike="noStrike" dirty="0">
                        <a:solidFill>
                          <a:srgbClr val="FF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DATEADD ( datepart , number , date )</a:t>
                      </a:r>
                      <a:endParaRPr lang="en-US" sz="1400" b="0" i="0" u="none" strike="noStrike">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通过将一个时间间隔与指定 </a:t>
                      </a:r>
                      <a:r>
                        <a:rPr lang="en-US" sz="1400" u="none" strike="noStrike" dirty="0">
                          <a:effectLst/>
                        </a:rPr>
                        <a:t>date </a:t>
                      </a:r>
                      <a:r>
                        <a:rPr lang="zh-CN" altLang="en-US" sz="1400" u="none" strike="noStrike" dirty="0">
                          <a:effectLst/>
                        </a:rPr>
                        <a:t>的指定 </a:t>
                      </a:r>
                      <a:r>
                        <a:rPr lang="en-US" sz="1400" u="none" strike="noStrike" dirty="0" err="1">
                          <a:effectLst/>
                        </a:rPr>
                        <a:t>datepart</a:t>
                      </a:r>
                      <a:r>
                        <a:rPr lang="en-US" sz="1400" u="none" strike="noStrike" dirty="0">
                          <a:effectLst/>
                        </a:rPr>
                        <a:t> </a:t>
                      </a:r>
                      <a:r>
                        <a:rPr lang="zh-CN" altLang="en-US" sz="1400" u="none" strike="noStrike" dirty="0">
                          <a:effectLst/>
                        </a:rPr>
                        <a:t>相加，返回一个新的 </a:t>
                      </a:r>
                      <a:r>
                        <a:rPr lang="en-US" sz="1400" u="none" strike="noStrike" dirty="0" err="1">
                          <a:effectLst/>
                        </a:rPr>
                        <a:t>datetime</a:t>
                      </a:r>
                      <a:r>
                        <a:rPr lang="en-US" sz="1400" u="none" strike="noStrike" dirty="0">
                          <a:effectLst/>
                        </a:rPr>
                        <a:t> </a:t>
                      </a:r>
                      <a:r>
                        <a:rPr lang="zh-CN" altLang="en-US" sz="1400" u="none" strike="noStrike" dirty="0">
                          <a:effectLst/>
                        </a:rPr>
                        <a:t>值。</a:t>
                      </a:r>
                      <a:endParaRPr lang="zh-CN" alt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1377">
                <a:tc>
                  <a:txBody>
                    <a:bodyPr/>
                    <a:lstStyle/>
                    <a:p>
                      <a:pPr algn="l" fontAlgn="ctr"/>
                      <a:r>
                        <a:rPr lang="en-US" sz="1400" u="none" strike="noStrike" dirty="0">
                          <a:solidFill>
                            <a:srgbClr val="FF0000"/>
                          </a:solidFill>
                          <a:effectLst/>
                        </a:rPr>
                        <a:t>GETDATE</a:t>
                      </a:r>
                      <a:endParaRPr lang="en-US" sz="1400" b="0" i="0" u="none" strike="noStrike" dirty="0">
                        <a:solidFill>
                          <a:srgbClr val="FF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GETDATE ( )</a:t>
                      </a:r>
                      <a:endParaRPr 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返回包含计算机的日期和时间的 </a:t>
                      </a:r>
                      <a:r>
                        <a:rPr lang="en-US" altLang="zh-CN" sz="1400" u="none" strike="noStrike" dirty="0">
                          <a:effectLst/>
                        </a:rPr>
                        <a:t>datetime2(7) </a:t>
                      </a:r>
                      <a:r>
                        <a:rPr lang="zh-CN" altLang="en-US" sz="1400" u="none" strike="noStrike" dirty="0">
                          <a:effectLst/>
                        </a:rPr>
                        <a:t>值，</a:t>
                      </a:r>
                      <a:r>
                        <a:rPr lang="en-US" altLang="zh-CN" sz="1400" u="none" strike="noStrike" dirty="0">
                          <a:effectLst/>
                        </a:rPr>
                        <a:t>SQL Server </a:t>
                      </a:r>
                      <a:r>
                        <a:rPr lang="zh-CN" altLang="en-US" sz="1400" u="none" strike="noStrike" dirty="0">
                          <a:effectLst/>
                        </a:rPr>
                        <a:t>的实例正在该计算机上运行，时区偏移量未包含在内。</a:t>
                      </a:r>
                      <a:endParaRPr lang="zh-CN" altLang="en-US" sz="1400" b="0" i="0" u="none" strike="noStrike" dirty="0">
                        <a:solidFill>
                          <a:srgbClr val="000000"/>
                        </a:solidFill>
                        <a:effectLst/>
                        <a:latin typeface="Verdana"/>
                      </a:endParaRPr>
                    </a:p>
                  </a:txBody>
                  <a:tcPr marL="8792" marR="8792" marT="87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202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常用字符串</a:t>
            </a:r>
            <a:r>
              <a:rPr lang="zh-CN" altLang="en-US" dirty="0"/>
              <a:t>函数</a:t>
            </a:r>
          </a:p>
        </p:txBody>
      </p:sp>
      <p:sp>
        <p:nvSpPr>
          <p:cNvPr id="7" name="内容占位符 6"/>
          <p:cNvSpPr>
            <a:spLocks noGrp="1"/>
          </p:cNvSpPr>
          <p:nvPr>
            <p:ph idx="1"/>
          </p:nvPr>
        </p:nvSpPr>
        <p:spPr>
          <a:xfrm>
            <a:off x="467544" y="1412776"/>
            <a:ext cx="7812857" cy="4713387"/>
          </a:xfrm>
        </p:spPr>
        <p:txBody>
          <a:bodyPr/>
          <a:lstStyle/>
          <a:p>
            <a:pPr marL="0" indent="0">
              <a:buNone/>
            </a:pPr>
            <a:r>
              <a:rPr lang="zh-CN" altLang="en-US" dirty="0" smtClean="0">
                <a:latin typeface="楷体" panose="02010609060101010101" pitchFamily="49" charset="-122"/>
                <a:ea typeface="楷体" panose="02010609060101010101" pitchFamily="49" charset="-122"/>
              </a:rPr>
              <a:t>对字符串进行处理转换，如格式转换，字符替换，字符串截取等</a:t>
            </a:r>
            <a:endParaRPr lang="zh-CN" altLang="en-US" dirty="0">
              <a:latin typeface="楷体" panose="02010609060101010101" pitchFamily="49" charset="-122"/>
              <a:ea typeface="楷体" panose="02010609060101010101" pitchFamily="49" charset="-122"/>
            </a:endParaRPr>
          </a:p>
        </p:txBody>
      </p:sp>
      <p:graphicFrame>
        <p:nvGraphicFramePr>
          <p:cNvPr id="8" name="内容占位符 3"/>
          <p:cNvGraphicFramePr>
            <a:graphicFrameLocks/>
          </p:cNvGraphicFramePr>
          <p:nvPr>
            <p:extLst>
              <p:ext uri="{D42A27DB-BD31-4B8C-83A1-F6EECF244321}">
                <p14:modId xmlns:p14="http://schemas.microsoft.com/office/powerpoint/2010/main" val="3247115331"/>
              </p:ext>
            </p:extLst>
          </p:nvPr>
        </p:nvGraphicFramePr>
        <p:xfrm>
          <a:off x="899592" y="2204864"/>
          <a:ext cx="7632848" cy="4125306"/>
        </p:xfrm>
        <a:graphic>
          <a:graphicData uri="http://schemas.openxmlformats.org/drawingml/2006/table">
            <a:tbl>
              <a:tblPr>
                <a:tableStyleId>{5C22544A-7EE6-4342-B048-85BDC9FD1C3A}</a:tableStyleId>
              </a:tblPr>
              <a:tblGrid>
                <a:gridCol w="1385533"/>
                <a:gridCol w="6247315"/>
              </a:tblGrid>
              <a:tr h="219750">
                <a:tc>
                  <a:txBody>
                    <a:bodyPr/>
                    <a:lstStyle/>
                    <a:p>
                      <a:pPr algn="ctr" fontAlgn="ctr"/>
                      <a:r>
                        <a:rPr lang="zh-CN" altLang="en-US" sz="1400" u="none" strike="noStrike" dirty="0">
                          <a:effectLst/>
                        </a:rPr>
                        <a:t>函数 名 称</a:t>
                      </a:r>
                      <a:endParaRPr lang="zh-CN" altLang="en-US" sz="1400" b="1"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dirty="0">
                          <a:effectLst/>
                        </a:rPr>
                        <a:t>     函 数 功 能</a:t>
                      </a:r>
                      <a:endParaRPr lang="zh-CN" altLang="en-US" sz="1400" b="1"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360">
                <a:tc>
                  <a:txBody>
                    <a:bodyPr/>
                    <a:lstStyle/>
                    <a:p>
                      <a:pPr algn="l" fontAlgn="ctr"/>
                      <a:r>
                        <a:rPr lang="en-US" sz="1400" u="none" strike="noStrike" dirty="0">
                          <a:solidFill>
                            <a:srgbClr val="FF0000"/>
                          </a:solidFill>
                          <a:effectLst/>
                        </a:rPr>
                        <a:t>CAST()</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CAST (&lt;expression&gt; AS &lt;data_ type&gt;[ length ])</a:t>
                      </a:r>
                      <a:r>
                        <a:rPr lang="zh-CN" altLang="en-US" sz="1400" u="none" strike="noStrike" dirty="0">
                          <a:effectLst/>
                        </a:rPr>
                        <a:t>数据类型转换函数</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fontAlgn="ctr"/>
                      <a:r>
                        <a:rPr lang="en-US" sz="1400" u="none" strike="noStrike" dirty="0">
                          <a:solidFill>
                            <a:srgbClr val="FF0000"/>
                          </a:solidFill>
                          <a:effectLst/>
                        </a:rPr>
                        <a:t>CONVERT()</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CONVERT (&lt;data_ type&gt;[ length ]， &lt;expression&gt; [， style])</a:t>
                      </a:r>
                      <a:r>
                        <a:rPr lang="zh-CN" altLang="en-US" sz="1400" u="none" strike="noStrike" dirty="0">
                          <a:effectLst/>
                        </a:rPr>
                        <a:t>数据类型转换函数</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750">
                <a:tc>
                  <a:txBody>
                    <a:bodyPr/>
                    <a:lstStyle/>
                    <a:p>
                      <a:pPr algn="l" fontAlgn="ctr"/>
                      <a:r>
                        <a:rPr lang="en-US" sz="1400" u="none" strike="noStrike" dirty="0">
                          <a:solidFill>
                            <a:srgbClr val="FF0000"/>
                          </a:solidFill>
                          <a:effectLst/>
                        </a:rPr>
                        <a:t>LOWER()</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将字符串全部转为小写</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750">
                <a:tc>
                  <a:txBody>
                    <a:bodyPr/>
                    <a:lstStyle/>
                    <a:p>
                      <a:pPr algn="l" fontAlgn="ctr"/>
                      <a:r>
                        <a:rPr lang="en-US" sz="1400" u="none" strike="noStrike" dirty="0">
                          <a:solidFill>
                            <a:srgbClr val="FF0000"/>
                          </a:solidFill>
                          <a:effectLst/>
                        </a:rPr>
                        <a:t>UPPER()</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将字符串全部转为大写</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750">
                <a:tc>
                  <a:txBody>
                    <a:bodyPr/>
                    <a:lstStyle/>
                    <a:p>
                      <a:pPr algn="l" fontAlgn="ctr"/>
                      <a:r>
                        <a:rPr lang="en-US" sz="1400" u="none" strike="noStrike" dirty="0">
                          <a:solidFill>
                            <a:srgbClr val="FF0000"/>
                          </a:solidFill>
                          <a:effectLst/>
                        </a:rPr>
                        <a:t>LTRIM()</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 把字符串头部的空格去掉。</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750">
                <a:tc>
                  <a:txBody>
                    <a:bodyPr/>
                    <a:lstStyle/>
                    <a:p>
                      <a:pPr algn="l" fontAlgn="ctr"/>
                      <a:r>
                        <a:rPr lang="en-US" sz="1400" u="none" strike="noStrike" dirty="0">
                          <a:solidFill>
                            <a:srgbClr val="FF0000"/>
                          </a:solidFill>
                          <a:effectLst/>
                        </a:rPr>
                        <a:t>RTRIM()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把字符串尾部的空格去掉。</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80">
                <a:tc>
                  <a:txBody>
                    <a:bodyPr/>
                    <a:lstStyle/>
                    <a:p>
                      <a:pPr algn="l" fontAlgn="ctr"/>
                      <a:r>
                        <a:rPr lang="en-US" sz="1400" u="none" strike="noStrike" dirty="0">
                          <a:solidFill>
                            <a:srgbClr val="FF0000"/>
                          </a:solidFill>
                          <a:effectLst/>
                        </a:rPr>
                        <a:t>left()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LEFT (&lt;</a:t>
                      </a:r>
                      <a:r>
                        <a:rPr lang="en-US" sz="1400" u="none" strike="noStrike" dirty="0" err="1">
                          <a:effectLst/>
                        </a:rPr>
                        <a:t>character_expression</a:t>
                      </a:r>
                      <a:r>
                        <a:rPr lang="en-US" sz="1400" u="none" strike="noStrike" dirty="0">
                          <a:effectLst/>
                        </a:rPr>
                        <a:t>&gt;， &lt;</a:t>
                      </a:r>
                      <a:r>
                        <a:rPr lang="en-US" sz="1400" u="none" strike="noStrike" dirty="0" err="1" smtClean="0">
                          <a:effectLst/>
                        </a:rPr>
                        <a:t>int</a:t>
                      </a:r>
                      <a:r>
                        <a:rPr lang="en-US" sz="1400" u="none" strike="noStrike" dirty="0" smtClean="0">
                          <a:effectLst/>
                        </a:rPr>
                        <a:t>&gt;)</a:t>
                      </a:r>
                      <a:r>
                        <a:rPr lang="zh-CN" altLang="en-US" sz="1400" u="none" strike="noStrike" dirty="0">
                          <a:effectLst/>
                        </a:rPr>
                        <a:t>左起 </a:t>
                      </a:r>
                      <a:r>
                        <a:rPr lang="en-US" sz="1400" u="none" strike="noStrike" dirty="0" err="1" smtClean="0">
                          <a:effectLst/>
                        </a:rPr>
                        <a:t>int</a:t>
                      </a:r>
                      <a:r>
                        <a:rPr lang="zh-CN" altLang="en-US" sz="1400" u="none" strike="noStrike" dirty="0" smtClean="0">
                          <a:effectLst/>
                        </a:rPr>
                        <a:t>个</a:t>
                      </a:r>
                      <a:r>
                        <a:rPr lang="zh-CN" altLang="en-US" sz="1400" u="none" strike="noStrike" dirty="0">
                          <a:effectLst/>
                        </a:rPr>
                        <a:t>字符</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27">
                <a:tc>
                  <a:txBody>
                    <a:bodyPr/>
                    <a:lstStyle/>
                    <a:p>
                      <a:pPr algn="l" fontAlgn="ctr"/>
                      <a:r>
                        <a:rPr lang="en-US" sz="1400" u="none" strike="noStrike" dirty="0">
                          <a:solidFill>
                            <a:srgbClr val="FF0000"/>
                          </a:solidFill>
                          <a:effectLst/>
                        </a:rPr>
                        <a:t>RIGHT()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RIGHT (&lt;</a:t>
                      </a:r>
                      <a:r>
                        <a:rPr lang="en-US" sz="1400" u="none" strike="noStrike" dirty="0" err="1">
                          <a:effectLst/>
                        </a:rPr>
                        <a:t>character_expression</a:t>
                      </a:r>
                      <a:r>
                        <a:rPr lang="en-US" sz="1400" u="none" strike="noStrike" dirty="0">
                          <a:effectLst/>
                        </a:rPr>
                        <a:t>&gt;， &lt;</a:t>
                      </a:r>
                      <a:r>
                        <a:rPr lang="en-US" sz="1400" u="none" strike="noStrike" dirty="0" err="1" smtClean="0">
                          <a:effectLst/>
                        </a:rPr>
                        <a:t>int</a:t>
                      </a:r>
                      <a:r>
                        <a:rPr lang="en-US" sz="1400" u="none" strike="noStrike" dirty="0" smtClean="0">
                          <a:effectLst/>
                        </a:rPr>
                        <a:t>&gt;)</a:t>
                      </a:r>
                      <a:r>
                        <a:rPr lang="zh-CN" altLang="en-US" sz="1400" u="none" strike="noStrike" dirty="0" smtClean="0">
                          <a:effectLst/>
                        </a:rPr>
                        <a:t>右</a:t>
                      </a:r>
                      <a:r>
                        <a:rPr lang="zh-CN" altLang="en-US" sz="1400" u="none" strike="noStrike" dirty="0">
                          <a:effectLst/>
                        </a:rPr>
                        <a:t>起 </a:t>
                      </a:r>
                      <a:r>
                        <a:rPr lang="en-US" sz="1400" u="none" strike="noStrike" dirty="0" err="1" smtClean="0">
                          <a:effectLst/>
                        </a:rPr>
                        <a:t>int</a:t>
                      </a:r>
                      <a:r>
                        <a:rPr lang="en-US" sz="1400" u="none" strike="noStrike" dirty="0" smtClean="0">
                          <a:effectLst/>
                        </a:rPr>
                        <a:t> </a:t>
                      </a:r>
                      <a:r>
                        <a:rPr lang="zh-CN" altLang="en-US" sz="1400" u="none" strike="noStrike" dirty="0">
                          <a:effectLst/>
                        </a:rPr>
                        <a:t>个</a:t>
                      </a:r>
                      <a:r>
                        <a:rPr lang="zh-CN" altLang="en-US" sz="1400" u="none" strike="noStrike" dirty="0" smtClean="0">
                          <a:effectLst/>
                        </a:rPr>
                        <a:t>字符</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248">
                <a:tc>
                  <a:txBody>
                    <a:bodyPr/>
                    <a:lstStyle/>
                    <a:p>
                      <a:pPr algn="l" fontAlgn="ctr"/>
                      <a:r>
                        <a:rPr lang="en-US" sz="1400" u="none" strike="noStrike" dirty="0">
                          <a:solidFill>
                            <a:srgbClr val="FF0000"/>
                          </a:solidFill>
                          <a:effectLst/>
                        </a:rPr>
                        <a:t>SUBSTRING()</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SUBSTRING (&lt;expression&gt;， &lt;starting_ position&gt;， length)</a:t>
                      </a:r>
                      <a:br>
                        <a:rPr lang="en-US" sz="1400" u="none" strike="noStrike" dirty="0">
                          <a:effectLst/>
                        </a:rPr>
                      </a:br>
                      <a:r>
                        <a:rPr lang="zh-CN" altLang="en-US" sz="1400" u="none" strike="noStrike" dirty="0">
                          <a:effectLst/>
                        </a:rPr>
                        <a:t>返回从字符串左边第</a:t>
                      </a:r>
                      <a:r>
                        <a:rPr lang="en-US" sz="1400" u="none" strike="noStrike" dirty="0">
                          <a:effectLst/>
                        </a:rPr>
                        <a:t>starting_ position </a:t>
                      </a:r>
                      <a:r>
                        <a:rPr lang="zh-CN" altLang="en-US" sz="1400" u="none" strike="noStrike" dirty="0">
                          <a:effectLst/>
                        </a:rPr>
                        <a:t>个字符起</a:t>
                      </a:r>
                      <a:r>
                        <a:rPr lang="en-US" sz="1400" u="none" strike="noStrike" dirty="0">
                          <a:effectLst/>
                        </a:rPr>
                        <a:t>length</a:t>
                      </a:r>
                      <a:r>
                        <a:rPr lang="zh-CN" altLang="en-US" sz="1400" u="none" strike="noStrike" dirty="0">
                          <a:effectLst/>
                        </a:rPr>
                        <a:t>个字符的</a:t>
                      </a:r>
                      <a:r>
                        <a:rPr lang="zh-CN" altLang="en-US" sz="1400" u="none" strike="noStrike" dirty="0" smtClean="0">
                          <a:effectLst/>
                        </a:rPr>
                        <a:t>部分</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109">
                <a:tc>
                  <a:txBody>
                    <a:bodyPr/>
                    <a:lstStyle/>
                    <a:p>
                      <a:pPr algn="l" fontAlgn="ctr"/>
                      <a:r>
                        <a:rPr lang="en-US" sz="1400" u="none" strike="noStrike" dirty="0">
                          <a:solidFill>
                            <a:srgbClr val="FF0000"/>
                          </a:solidFill>
                          <a:effectLst/>
                        </a:rPr>
                        <a:t>CHARINDEX()</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CHARINDEX (&lt;’</a:t>
                      </a:r>
                      <a:r>
                        <a:rPr lang="en-US" sz="1400" u="none" strike="noStrike" dirty="0" err="1">
                          <a:effectLst/>
                        </a:rPr>
                        <a:t>substring_expression</a:t>
                      </a:r>
                      <a:r>
                        <a:rPr lang="en-US" sz="1400" u="none" strike="noStrike" dirty="0">
                          <a:effectLst/>
                        </a:rPr>
                        <a:t>’&gt;， &lt;expression&gt;)</a:t>
                      </a:r>
                      <a:br>
                        <a:rPr lang="en-US" sz="1400" u="none" strike="noStrike" dirty="0">
                          <a:effectLst/>
                        </a:rPr>
                      </a:br>
                      <a:r>
                        <a:rPr lang="zh-CN" altLang="en-US" sz="1400" u="none" strike="noStrike" dirty="0">
                          <a:effectLst/>
                        </a:rPr>
                        <a:t>返回字符串中某个指定的子串出现的开始位置</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932">
                <a:tc>
                  <a:txBody>
                    <a:bodyPr/>
                    <a:lstStyle/>
                    <a:p>
                      <a:pPr algn="l" fontAlgn="ctr"/>
                      <a:r>
                        <a:rPr lang="en-US" sz="1400" u="none" strike="noStrike" dirty="0">
                          <a:solidFill>
                            <a:srgbClr val="FF0000"/>
                          </a:solidFill>
                          <a:effectLst/>
                        </a:rPr>
                        <a:t>REPLICATE()</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返回一个重复</a:t>
                      </a:r>
                      <a:r>
                        <a:rPr lang="en-US" sz="1400" u="none" strike="noStrike" dirty="0" err="1">
                          <a:effectLst/>
                        </a:rPr>
                        <a:t>character_expression</a:t>
                      </a:r>
                      <a:r>
                        <a:rPr lang="en-US" sz="1400" u="none" strike="noStrike" dirty="0">
                          <a:effectLst/>
                        </a:rPr>
                        <a:t> </a:t>
                      </a:r>
                      <a:r>
                        <a:rPr lang="zh-CN" altLang="en-US" sz="1400" u="none" strike="noStrike" dirty="0">
                          <a:effectLst/>
                        </a:rPr>
                        <a:t>指定次数的字符串</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750">
                <a:tc>
                  <a:txBody>
                    <a:bodyPr/>
                    <a:lstStyle/>
                    <a:p>
                      <a:pPr algn="l" fontAlgn="ctr"/>
                      <a:r>
                        <a:rPr lang="en-US" sz="1400" u="none" strike="noStrike" dirty="0">
                          <a:solidFill>
                            <a:srgbClr val="FF0000"/>
                          </a:solidFill>
                          <a:effectLst/>
                        </a:rPr>
                        <a:t>REVERSE()</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将指定的字符串的字符排列顺序颠倒</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750">
                <a:tc>
                  <a:txBody>
                    <a:bodyPr/>
                    <a:lstStyle/>
                    <a:p>
                      <a:pPr algn="l" fontAlgn="ctr"/>
                      <a:r>
                        <a:rPr lang="en-US" sz="1400" u="none" strike="noStrike" dirty="0">
                          <a:solidFill>
                            <a:srgbClr val="FF0000"/>
                          </a:solidFill>
                          <a:effectLst/>
                        </a:rPr>
                        <a:t>REPLACE()</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返回被替换了指定子串的字符串</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4313">
                <a:tc>
                  <a:txBody>
                    <a:bodyPr/>
                    <a:lstStyle/>
                    <a:p>
                      <a:pPr algn="l" fontAlgn="ctr"/>
                      <a:r>
                        <a:rPr lang="en-US" sz="1400" u="none" strike="noStrike" dirty="0">
                          <a:solidFill>
                            <a:srgbClr val="FF0000"/>
                          </a:solidFill>
                          <a:effectLst/>
                        </a:rPr>
                        <a:t>SPACE()</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u="none" strike="noStrike" dirty="0">
                          <a:effectLst/>
                        </a:rPr>
                        <a:t>返回一个有指定长度的空白字符串。</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641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844824"/>
            <a:ext cx="7408333" cy="4281339"/>
          </a:xfrm>
        </p:spPr>
        <p:txBody>
          <a:bodyPr/>
          <a:lstStyle/>
          <a:p>
            <a:pPr marL="0" indent="0">
              <a:buNone/>
            </a:pPr>
            <a:r>
              <a:rPr lang="zh-CN" altLang="en-US" dirty="0" smtClean="0">
                <a:latin typeface="楷体" panose="02010609060101010101" pitchFamily="49" charset="-122"/>
                <a:ea typeface="楷体" panose="02010609060101010101" pitchFamily="49" charset="-122"/>
              </a:rPr>
              <a:t>对现有的数据进行排序，对所需字段数值进行分组排序，</a:t>
            </a:r>
            <a:r>
              <a:rPr lang="en-US" altLang="zh-CN" dirty="0" smtClean="0">
                <a:latin typeface="楷体" panose="02010609060101010101" pitchFamily="49" charset="-122"/>
                <a:ea typeface="楷体" panose="02010609060101010101" pitchFamily="49" charset="-122"/>
              </a:rPr>
              <a:t>group by </a:t>
            </a:r>
            <a:r>
              <a:rPr lang="zh-CN" altLang="en-US" dirty="0" smtClean="0">
                <a:latin typeface="楷体" panose="02010609060101010101" pitchFamily="49" charset="-122"/>
                <a:ea typeface="楷体" panose="02010609060101010101" pitchFamily="49" charset="-122"/>
              </a:rPr>
              <a:t>函数亦可实现该功能</a:t>
            </a:r>
            <a:endParaRPr lang="zh-CN" altLang="en-US" dirty="0"/>
          </a:p>
        </p:txBody>
      </p:sp>
      <p:sp>
        <p:nvSpPr>
          <p:cNvPr id="3" name="标题 2"/>
          <p:cNvSpPr>
            <a:spLocks noGrp="1"/>
          </p:cNvSpPr>
          <p:nvPr>
            <p:ph type="title"/>
          </p:nvPr>
        </p:nvSpPr>
        <p:spPr/>
        <p:txBody>
          <a:bodyPr/>
          <a:lstStyle/>
          <a:p>
            <a:r>
              <a:rPr lang="zh-CN" altLang="en-US" dirty="0" smtClean="0"/>
              <a:t>排序函数</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63511600"/>
              </p:ext>
            </p:extLst>
          </p:nvPr>
        </p:nvGraphicFramePr>
        <p:xfrm>
          <a:off x="1115616" y="2924945"/>
          <a:ext cx="7128792" cy="3096345"/>
        </p:xfrm>
        <a:graphic>
          <a:graphicData uri="http://schemas.openxmlformats.org/drawingml/2006/table">
            <a:tbl>
              <a:tblPr>
                <a:tableStyleId>{5C22544A-7EE6-4342-B048-85BDC9FD1C3A}</a:tableStyleId>
              </a:tblPr>
              <a:tblGrid>
                <a:gridCol w="1262390"/>
                <a:gridCol w="5866402"/>
              </a:tblGrid>
              <a:tr h="349010">
                <a:tc>
                  <a:txBody>
                    <a:bodyPr/>
                    <a:lstStyle/>
                    <a:p>
                      <a:pPr algn="ctr" fontAlgn="ctr"/>
                      <a:r>
                        <a:rPr lang="zh-CN" altLang="en-US" sz="1400" u="none" strike="noStrike" dirty="0">
                          <a:effectLst/>
                        </a:rPr>
                        <a:t>函数 名 称</a:t>
                      </a:r>
                      <a:endParaRPr lang="zh-CN" altLang="en-US" sz="1400" b="1" i="0" u="none" strike="noStrike" dirty="0">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a:effectLst/>
                        </a:rPr>
                        <a:t>     函 数 功 能</a:t>
                      </a:r>
                      <a:endParaRPr lang="zh-CN" altLang="en-US" sz="1400" b="1" i="0" u="none" strike="noStrike">
                        <a:solidFill>
                          <a:srgbClr val="464646"/>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010">
                <a:tc>
                  <a:txBody>
                    <a:bodyPr/>
                    <a:lstStyle/>
                    <a:p>
                      <a:pPr algn="l" fontAlgn="ctr"/>
                      <a:r>
                        <a:rPr lang="en-US" sz="1400" u="none" strike="noStrike" dirty="0">
                          <a:solidFill>
                            <a:srgbClr val="FF0000"/>
                          </a:solidFill>
                          <a:effectLst/>
                        </a:rPr>
                        <a:t>order  by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ASC</a:t>
                      </a:r>
                      <a:r>
                        <a:rPr lang="zh-CN" altLang="en-US" sz="1400" u="none" strike="noStrike" dirty="0">
                          <a:effectLst/>
                        </a:rPr>
                        <a:t>升序排列，</a:t>
                      </a:r>
                      <a:r>
                        <a:rPr lang="en-US" sz="1400" u="none" strike="noStrike" dirty="0">
                          <a:effectLst/>
                        </a:rPr>
                        <a:t>DESC </a:t>
                      </a:r>
                      <a:r>
                        <a:rPr lang="zh-CN" altLang="en-US" sz="1400" u="none" strike="noStrike" dirty="0">
                          <a:effectLst/>
                        </a:rPr>
                        <a:t>降序排列</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3105">
                <a:tc>
                  <a:txBody>
                    <a:bodyPr/>
                    <a:lstStyle/>
                    <a:p>
                      <a:pPr algn="l" fontAlgn="ctr"/>
                      <a:r>
                        <a:rPr lang="en-US" sz="1400" u="none" strike="noStrike" dirty="0" err="1">
                          <a:solidFill>
                            <a:srgbClr val="FF0000"/>
                          </a:solidFill>
                          <a:effectLst/>
                        </a:rPr>
                        <a:t>row_number</a:t>
                      </a:r>
                      <a:r>
                        <a:rPr lang="en-US" sz="1400" u="none" strike="noStrike" dirty="0">
                          <a:solidFill>
                            <a:srgbClr val="FF0000"/>
                          </a:solidFill>
                          <a:effectLst/>
                        </a:rPr>
                        <a:t>(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400" u="none" strike="noStrike">
                          <a:effectLst/>
                        </a:rPr>
                        <a:t>row_number()</a:t>
                      </a:r>
                      <a:r>
                        <a:rPr lang="zh-CN" altLang="en-US" sz="1400" u="none" strike="noStrike">
                          <a:effectLst/>
                        </a:rPr>
                        <a:t>函数新给出序列号</a:t>
                      </a:r>
                      <a:r>
                        <a:rPr lang="en-US" altLang="zh-CN" sz="1400" u="none" strike="noStrike">
                          <a:effectLst/>
                        </a:rPr>
                        <a:t>,</a:t>
                      </a:r>
                      <a:r>
                        <a:rPr lang="zh-CN" altLang="en-US" sz="1400" u="none" strike="noStrike">
                          <a:effectLst/>
                        </a:rPr>
                        <a:t>序列号按照相同的数值依次递增不重复</a:t>
                      </a:r>
                      <a:endParaRPr lang="zh-CN" altLang="en-US" sz="1400" b="0" i="0" u="none" strike="noStrike">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3105">
                <a:tc>
                  <a:txBody>
                    <a:bodyPr/>
                    <a:lstStyle/>
                    <a:p>
                      <a:pPr algn="l" fontAlgn="ctr"/>
                      <a:r>
                        <a:rPr lang="en-US" sz="1400" u="none" strike="noStrike" dirty="0">
                          <a:solidFill>
                            <a:srgbClr val="FF0000"/>
                          </a:solidFill>
                          <a:effectLst/>
                        </a:rPr>
                        <a:t>rank(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400" u="none" strike="noStrike">
                          <a:effectLst/>
                        </a:rPr>
                        <a:t>RANK()</a:t>
                      </a:r>
                      <a:r>
                        <a:rPr lang="zh-CN" altLang="en-US" sz="1400" u="none" strike="noStrike">
                          <a:effectLst/>
                        </a:rPr>
                        <a:t>函数新给出序列号，序列号顺序按照相同的数值计数</a:t>
                      </a:r>
                      <a:r>
                        <a:rPr lang="en-US" altLang="zh-CN" sz="1400" u="none" strike="noStrike">
                          <a:effectLst/>
                        </a:rPr>
                        <a:t>1</a:t>
                      </a:r>
                      <a:r>
                        <a:rPr lang="zh-CN" altLang="en-US" sz="1400" u="none" strike="noStrike">
                          <a:effectLst/>
                        </a:rPr>
                        <a:t>，跳跃递增</a:t>
                      </a:r>
                      <a:endParaRPr lang="zh-CN" altLang="en-US" sz="1400" b="0" i="0" u="none" strike="noStrike">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3105">
                <a:tc>
                  <a:txBody>
                    <a:bodyPr/>
                    <a:lstStyle/>
                    <a:p>
                      <a:pPr algn="l" fontAlgn="ctr"/>
                      <a:r>
                        <a:rPr lang="en-US" sz="1400" u="none" strike="noStrike" dirty="0">
                          <a:solidFill>
                            <a:srgbClr val="FF0000"/>
                          </a:solidFill>
                          <a:effectLst/>
                        </a:rPr>
                        <a:t>DENSE_RANK(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400" u="none" strike="noStrike">
                          <a:effectLst/>
                        </a:rPr>
                        <a:t>DENSE_RANK( )</a:t>
                      </a:r>
                      <a:r>
                        <a:rPr lang="zh-CN" altLang="en-US" sz="1400" u="none" strike="noStrike">
                          <a:effectLst/>
                        </a:rPr>
                        <a:t>函数新给出序列号，序列号顺序按照相同的数值计数</a:t>
                      </a:r>
                      <a:r>
                        <a:rPr lang="en-US" altLang="zh-CN" sz="1400" u="none" strike="noStrike">
                          <a:effectLst/>
                        </a:rPr>
                        <a:t>1</a:t>
                      </a:r>
                      <a:r>
                        <a:rPr lang="zh-CN" altLang="en-US" sz="1400" u="none" strike="noStrike">
                          <a:effectLst/>
                        </a:rPr>
                        <a:t>，不跳跃递增</a:t>
                      </a:r>
                      <a:endParaRPr lang="zh-CN" altLang="en-US" sz="1400" b="0" i="0" u="none" strike="noStrike">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010">
                <a:tc>
                  <a:txBody>
                    <a:bodyPr/>
                    <a:lstStyle/>
                    <a:p>
                      <a:pPr algn="l" fontAlgn="ctr"/>
                      <a:r>
                        <a:rPr lang="en-US" sz="1400" u="none" strike="noStrike" dirty="0" err="1">
                          <a:solidFill>
                            <a:srgbClr val="FF0000"/>
                          </a:solidFill>
                          <a:effectLst/>
                        </a:rPr>
                        <a:t>ntile</a:t>
                      </a:r>
                      <a:r>
                        <a:rPr lang="en-US" sz="1400" u="none" strike="noStrike" dirty="0">
                          <a:solidFill>
                            <a:srgbClr val="FF0000"/>
                          </a:solidFill>
                          <a:effectLst/>
                        </a:rPr>
                        <a:t>(n )</a:t>
                      </a:r>
                      <a:endParaRPr lang="en-US" sz="1400" b="0" i="0" u="none" strike="noStrike" dirty="0">
                        <a:solidFill>
                          <a:srgbClr val="FF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400" u="none" strike="noStrike" dirty="0" err="1">
                          <a:effectLst/>
                        </a:rPr>
                        <a:t>ntile</a:t>
                      </a:r>
                      <a:r>
                        <a:rPr lang="en-US" altLang="zh-CN" sz="1400" u="none" strike="noStrike" dirty="0">
                          <a:effectLst/>
                        </a:rPr>
                        <a:t>( )</a:t>
                      </a:r>
                      <a:r>
                        <a:rPr lang="zh-CN" altLang="en-US" sz="1400" u="none" strike="noStrike" dirty="0">
                          <a:effectLst/>
                        </a:rPr>
                        <a:t>函数新给出序列号，将统计的所有值等</a:t>
                      </a:r>
                      <a:r>
                        <a:rPr lang="en-US" altLang="zh-CN" sz="1400" u="none" strike="noStrike" dirty="0">
                          <a:effectLst/>
                        </a:rPr>
                        <a:t>n</a:t>
                      </a:r>
                      <a:r>
                        <a:rPr lang="zh-CN" altLang="en-US" sz="1400" u="none" strike="noStrike" dirty="0">
                          <a:effectLst/>
                        </a:rPr>
                        <a:t>段划分</a:t>
                      </a:r>
                      <a:endParaRPr lang="zh-CN" altLang="en-US" sz="1400" b="0" i="0" u="none" strike="noStrike" dirty="0">
                        <a:solidFill>
                          <a:srgbClr val="000000"/>
                        </a:solidFill>
                        <a:effectLst/>
                        <a:latin typeface="Verdan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968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5" y="1844824"/>
            <a:ext cx="7452816" cy="4392488"/>
          </a:xfrm>
        </p:spPr>
        <p:txBody>
          <a:bodyPr>
            <a:noAutofit/>
          </a:bodyPr>
          <a:lstStyle/>
          <a:p>
            <a:pPr marL="0" indent="0">
              <a:buNone/>
            </a:pPr>
            <a:r>
              <a:rPr lang="en-US" altLang="zh-CN" dirty="0">
                <a:solidFill>
                  <a:srgbClr val="FF0000"/>
                </a:solidFill>
              </a:rPr>
              <a:t>SQL Server </a:t>
            </a:r>
            <a:r>
              <a:rPr lang="zh-CN" altLang="en-US" dirty="0">
                <a:solidFill>
                  <a:srgbClr val="FF0000"/>
                </a:solidFill>
              </a:rPr>
              <a:t>是一个关系数据库</a:t>
            </a:r>
            <a:r>
              <a:rPr lang="zh-CN" altLang="en-US" dirty="0" smtClean="0">
                <a:solidFill>
                  <a:srgbClr val="FF0000"/>
                </a:solidFill>
              </a:rPr>
              <a:t>管理系统，</a:t>
            </a:r>
            <a:r>
              <a:rPr lang="zh-CN" altLang="en-US" dirty="0">
                <a:solidFill>
                  <a:srgbClr val="FF0000"/>
                </a:solidFill>
              </a:rPr>
              <a:t> </a:t>
            </a:r>
            <a:r>
              <a:rPr lang="en-US" altLang="zh-CN" dirty="0">
                <a:solidFill>
                  <a:srgbClr val="FF0000"/>
                </a:solidFill>
              </a:rPr>
              <a:t>SQL</a:t>
            </a:r>
            <a:r>
              <a:rPr lang="zh-CN" altLang="en-US" dirty="0">
                <a:solidFill>
                  <a:srgbClr val="FF0000"/>
                </a:solidFill>
              </a:rPr>
              <a:t>语句可以用来执行各种各样的操作</a:t>
            </a:r>
            <a:endParaRPr lang="en-US" altLang="zh-CN" dirty="0" smtClean="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SQL</a:t>
            </a:r>
            <a:r>
              <a:rPr lang="zh-CN" altLang="en-US" dirty="0" smtClean="0">
                <a:latin typeface="楷体" panose="02010609060101010101" pitchFamily="49" charset="-122"/>
                <a:ea typeface="楷体" panose="02010609060101010101" pitchFamily="49" charset="-122"/>
              </a:rPr>
              <a:t>语言</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结构化查询语言</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作为关系型数据库管理系统的标准语言</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SQL</a:t>
            </a:r>
            <a:r>
              <a:rPr lang="zh-CN" altLang="en-US" dirty="0">
                <a:latin typeface="楷体" panose="02010609060101010101" pitchFamily="49" charset="-122"/>
                <a:ea typeface="楷体" panose="02010609060101010101" pitchFamily="49" charset="-122"/>
              </a:rPr>
              <a:t>语言的主要</a:t>
            </a:r>
            <a:r>
              <a:rPr lang="zh-CN" altLang="en-US" dirty="0" smtClean="0">
                <a:latin typeface="楷体" panose="02010609060101010101" pitchFamily="49" charset="-122"/>
                <a:ea typeface="楷体" panose="02010609060101010101" pitchFamily="49" charset="-122"/>
              </a:rPr>
              <a:t>功能</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同</a:t>
            </a:r>
            <a:r>
              <a:rPr lang="zh-CN" altLang="en-US" dirty="0">
                <a:latin typeface="楷体" panose="02010609060101010101" pitchFamily="49" charset="-122"/>
                <a:ea typeface="楷体" panose="02010609060101010101" pitchFamily="49" charset="-122"/>
              </a:rPr>
              <a:t>各种数据库建立联系，进行</a:t>
            </a:r>
            <a:r>
              <a:rPr lang="zh-CN" altLang="en-US" dirty="0" smtClean="0">
                <a:latin typeface="楷体" panose="02010609060101010101" pitchFamily="49" charset="-122"/>
                <a:ea typeface="楷体" panose="02010609060101010101" pitchFamily="49" charset="-122"/>
              </a:rPr>
              <a:t>沟通</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SQL</a:t>
            </a:r>
            <a:r>
              <a:rPr lang="zh-CN" altLang="en-US" dirty="0" smtClean="0">
                <a:latin typeface="楷体" panose="02010609060101010101" pitchFamily="49" charset="-122"/>
                <a:ea typeface="楷体" panose="02010609060101010101" pitchFamily="49" charset="-122"/>
              </a:rPr>
              <a:t>语句</a:t>
            </a:r>
            <a:r>
              <a:rPr lang="en-US" altLang="zh-CN"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可以</a:t>
            </a:r>
            <a:r>
              <a:rPr lang="zh-CN" altLang="en-US" dirty="0">
                <a:latin typeface="楷体" panose="02010609060101010101" pitchFamily="49" charset="-122"/>
                <a:ea typeface="楷体" panose="02010609060101010101" pitchFamily="49" charset="-122"/>
              </a:rPr>
              <a:t>用来执行各种各样的操作，例如更新数据库中的数据，从数据库中提取数据</a:t>
            </a:r>
            <a:r>
              <a:rPr lang="zh-CN" altLang="en-US" dirty="0" smtClean="0">
                <a:latin typeface="楷体" panose="02010609060101010101" pitchFamily="49" charset="-122"/>
                <a:ea typeface="楷体" panose="02010609060101010101" pitchFamily="49" charset="-122"/>
              </a:rPr>
              <a:t>等</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流行</a:t>
            </a:r>
            <a:r>
              <a:rPr lang="zh-CN" altLang="en-US" dirty="0">
                <a:latin typeface="楷体" panose="02010609060101010101" pitchFamily="49" charset="-122"/>
                <a:ea typeface="楷体" panose="02010609060101010101" pitchFamily="49" charset="-122"/>
              </a:rPr>
              <a:t>的关系型数据库管理系统，</a:t>
            </a:r>
            <a:r>
              <a:rPr lang="zh-CN" altLang="en-US" dirty="0" smtClean="0">
                <a:latin typeface="楷体" panose="02010609060101010101" pitchFamily="49" charset="-122"/>
                <a:ea typeface="楷体" panose="02010609060101010101" pitchFamily="49" charset="-122"/>
              </a:rPr>
              <a:t>如</a:t>
            </a:r>
            <a:r>
              <a:rPr lang="en-US" altLang="zh-CN" dirty="0">
                <a:latin typeface="楷体" panose="02010609060101010101" pitchFamily="49" charset="-122"/>
                <a:ea typeface="楷体" panose="02010609060101010101" pitchFamily="49" charset="-122"/>
              </a:rPr>
              <a:t>SQL Server </a:t>
            </a:r>
            <a:r>
              <a:rPr lang="en-US" altLang="zh-CN" dirty="0" smtClean="0">
                <a:latin typeface="楷体" panose="02010609060101010101" pitchFamily="49" charset="-122"/>
                <a:ea typeface="楷体" panose="02010609060101010101" pitchFamily="49" charset="-122"/>
              </a:rPr>
              <a:t>,Oracle</a:t>
            </a: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MYSQL</a:t>
            </a:r>
            <a:r>
              <a:rPr lang="zh-CN" altLang="en-US" dirty="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Access</a:t>
            </a:r>
            <a:r>
              <a:rPr lang="zh-CN" altLang="en-US" dirty="0">
                <a:latin typeface="楷体" panose="02010609060101010101" pitchFamily="49" charset="-122"/>
                <a:ea typeface="楷体" panose="02010609060101010101" pitchFamily="49" charset="-122"/>
              </a:rPr>
              <a:t>等都采用了</a:t>
            </a:r>
            <a:r>
              <a:rPr lang="en-US" altLang="zh-CN" dirty="0">
                <a:latin typeface="楷体" panose="02010609060101010101" pitchFamily="49" charset="-122"/>
                <a:ea typeface="楷体" panose="02010609060101010101" pitchFamily="49" charset="-122"/>
              </a:rPr>
              <a:t>SQL</a:t>
            </a:r>
            <a:r>
              <a:rPr lang="zh-CN" altLang="en-US" dirty="0">
                <a:latin typeface="楷体" panose="02010609060101010101" pitchFamily="49" charset="-122"/>
                <a:ea typeface="楷体" panose="02010609060101010101" pitchFamily="49" charset="-122"/>
              </a:rPr>
              <a:t>语言</a:t>
            </a:r>
            <a:r>
              <a:rPr lang="zh-CN" altLang="en-US" dirty="0" smtClean="0">
                <a:latin typeface="楷体" panose="02010609060101010101" pitchFamily="49" charset="-122"/>
                <a:ea typeface="楷体" panose="02010609060101010101" pitchFamily="49" charset="-122"/>
              </a:rPr>
              <a:t>标准</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en-US" altLang="zh-CN" dirty="0"/>
              <a:t>SQL </a:t>
            </a:r>
            <a:r>
              <a:rPr lang="en-US" altLang="zh-CN" dirty="0" smtClean="0"/>
              <a:t> </a:t>
            </a:r>
            <a:r>
              <a:rPr lang="zh-CN" altLang="en-US" dirty="0" smtClean="0"/>
              <a:t>语言</a:t>
            </a:r>
            <a:endParaRPr lang="zh-CN" altLang="en-US" dirty="0"/>
          </a:p>
        </p:txBody>
      </p:sp>
    </p:spTree>
    <p:extLst>
      <p:ext uri="{BB962C8B-B14F-4D97-AF65-F5344CB8AC3E}">
        <p14:creationId xmlns:p14="http://schemas.microsoft.com/office/powerpoint/2010/main" val="112368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1241" y="692696"/>
            <a:ext cx="7408333" cy="5505475"/>
          </a:xfrm>
        </p:spPr>
        <p:txBody>
          <a:bodyPr/>
          <a:lstStyle/>
          <a:p>
            <a:pPr marL="0" indent="0">
              <a:buNone/>
            </a:pPr>
            <a:r>
              <a:rPr lang="zh-CN" altLang="en-US" dirty="0" smtClean="0">
                <a:latin typeface="楷体" panose="02010609060101010101" pitchFamily="49" charset="-122"/>
                <a:ea typeface="楷体" panose="02010609060101010101" pitchFamily="49" charset="-122"/>
              </a:rPr>
              <a:t>实例实现效果：</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对</a:t>
            </a:r>
            <a:r>
              <a:rPr lang="en-US" altLang="zh-CN" dirty="0" smtClean="0">
                <a:latin typeface="楷体" panose="02010609060101010101" pitchFamily="49" charset="-122"/>
                <a:ea typeface="楷体" panose="02010609060101010101" pitchFamily="49" charset="-122"/>
              </a:rPr>
              <a:t>SMSRPT</a:t>
            </a:r>
            <a:r>
              <a:rPr lang="zh-CN" altLang="en-US" dirty="0" smtClean="0">
                <a:latin typeface="楷体" panose="02010609060101010101" pitchFamily="49" charset="-122"/>
                <a:ea typeface="楷体" panose="02010609060101010101" pitchFamily="49" charset="-122"/>
              </a:rPr>
              <a:t>表中</a:t>
            </a:r>
            <a:r>
              <a:rPr lang="en-US" altLang="zh-CN" dirty="0" err="1" smtClean="0">
                <a:latin typeface="楷体" panose="02010609060101010101" pitchFamily="49" charset="-122"/>
                <a:ea typeface="楷体" panose="02010609060101010101" pitchFamily="49" charset="-122"/>
              </a:rPr>
              <a:t>MobilePhone</a:t>
            </a:r>
            <a:r>
              <a:rPr lang="zh-CN" altLang="en-US" dirty="0" smtClean="0">
                <a:latin typeface="楷体" panose="02010609060101010101" pitchFamily="49" charset="-122"/>
                <a:ea typeface="楷体" panose="02010609060101010101" pitchFamily="49" charset="-122"/>
              </a:rPr>
              <a:t>进行分组排序，并标注在数据库中的序列号</a:t>
            </a:r>
            <a:endParaRPr lang="zh-CN" altLang="en-US" dirty="0">
              <a:latin typeface="楷体" panose="02010609060101010101" pitchFamily="49" charset="-122"/>
              <a:ea typeface="楷体" panose="02010609060101010101" pitchFamily="49" charset="-122"/>
            </a:endParaRP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26772"/>
            <a:ext cx="7827988" cy="445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632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132856"/>
            <a:ext cx="7772400" cy="1780108"/>
          </a:xfrm>
        </p:spPr>
        <p:txBody>
          <a:bodyPr/>
          <a:lstStyle/>
          <a:p>
            <a:r>
              <a:rPr lang="en-US" altLang="zh-CN" dirty="0" smtClean="0"/>
              <a:t>SQL</a:t>
            </a:r>
            <a:r>
              <a:rPr lang="zh-CN" altLang="en-US" dirty="0" smtClean="0"/>
              <a:t>语句</a:t>
            </a:r>
            <a:r>
              <a:rPr lang="zh-CN" altLang="en-US" dirty="0"/>
              <a:t>优化 </a:t>
            </a:r>
            <a:br>
              <a:rPr lang="zh-CN" altLang="en-US" dirty="0"/>
            </a:br>
            <a:endParaRPr lang="zh-CN" altLang="en-US" dirty="0"/>
          </a:p>
        </p:txBody>
      </p:sp>
    </p:spTree>
    <p:extLst>
      <p:ext uri="{BB962C8B-B14F-4D97-AF65-F5344CB8AC3E}">
        <p14:creationId xmlns:p14="http://schemas.microsoft.com/office/powerpoint/2010/main" val="2880574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网速不给力，不稳定。</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服务器内存不够，或者</a:t>
            </a:r>
            <a:r>
              <a:rPr lang="en-US" altLang="zh-CN" dirty="0">
                <a:latin typeface="楷体" panose="02010609060101010101" pitchFamily="49" charset="-122"/>
                <a:ea typeface="楷体" panose="02010609060101010101" pitchFamily="49" charset="-122"/>
              </a:rPr>
              <a:t>SQL </a:t>
            </a:r>
            <a:r>
              <a:rPr lang="zh-CN" altLang="en-US" dirty="0">
                <a:latin typeface="楷体" panose="02010609060101010101" pitchFamily="49" charset="-122"/>
                <a:ea typeface="楷体" panose="02010609060101010101" pitchFamily="49" charset="-122"/>
              </a:rPr>
              <a:t>被分配的内存不够。</a:t>
            </a:r>
          </a:p>
          <a:p>
            <a:pPr>
              <a:buFont typeface="Wingdings" panose="05000000000000000000" pitchFamily="2" charset="2"/>
              <a:buChar char="Ø"/>
            </a:pPr>
            <a:r>
              <a:rPr lang="en-US" altLang="zh-CN" dirty="0" err="1">
                <a:latin typeface="楷体" panose="02010609060101010101" pitchFamily="49" charset="-122"/>
                <a:ea typeface="楷体" panose="02010609060101010101" pitchFamily="49" charset="-122"/>
              </a:rPr>
              <a:t>sql</a:t>
            </a:r>
            <a:r>
              <a:rPr lang="zh-CN" altLang="en-US" dirty="0">
                <a:latin typeface="楷体" panose="02010609060101010101" pitchFamily="49" charset="-122"/>
                <a:ea typeface="楷体" panose="02010609060101010101" pitchFamily="49" charset="-122"/>
              </a:rPr>
              <a:t>语句设计不合理</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没有相应的索引，索引不合理</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没有有效的索引视图</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表数据过大没有有效的分区设计</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数据库设计不合理，存在大量的数据冗余</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索引列上缺少相应的统计信息，或者统计信息过期</a:t>
            </a:r>
          </a:p>
          <a:p>
            <a:endParaRPr lang="zh-CN" altLang="en-US" dirty="0"/>
          </a:p>
        </p:txBody>
      </p:sp>
      <p:sp>
        <p:nvSpPr>
          <p:cNvPr id="3" name="标题 2"/>
          <p:cNvSpPr>
            <a:spLocks noGrp="1"/>
          </p:cNvSpPr>
          <p:nvPr>
            <p:ph type="title"/>
          </p:nvPr>
        </p:nvSpPr>
        <p:spPr>
          <a:xfrm>
            <a:off x="467544" y="692696"/>
            <a:ext cx="8229600" cy="1252728"/>
          </a:xfrm>
        </p:spPr>
        <p:txBody>
          <a:bodyPr>
            <a:normAutofit fontScale="90000"/>
          </a:bodyPr>
          <a:lstStyle/>
          <a:p>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en-US" altLang="zh-CN" dirty="0" smtClean="0">
                <a:latin typeface="楷体" panose="02010609060101010101" pitchFamily="49" charset="-122"/>
                <a:ea typeface="楷体" panose="02010609060101010101" pitchFamily="49" charset="-122"/>
              </a:rPr>
              <a:t>SQL</a:t>
            </a:r>
            <a:r>
              <a:rPr lang="zh-CN" altLang="en-US" dirty="0" smtClean="0">
                <a:latin typeface="楷体" panose="02010609060101010101" pitchFamily="49" charset="-122"/>
                <a:ea typeface="楷体" panose="02010609060101010101" pitchFamily="49" charset="-122"/>
              </a:rPr>
              <a:t>语句</a:t>
            </a:r>
            <a:r>
              <a:rPr lang="zh-CN" altLang="en-US" dirty="0">
                <a:latin typeface="楷体" panose="02010609060101010101" pitchFamily="49" charset="-122"/>
                <a:ea typeface="楷体" panose="02010609060101010101" pitchFamily="49" charset="-122"/>
              </a:rPr>
              <a:t>性能产生的</a:t>
            </a:r>
            <a:r>
              <a:rPr lang="zh-CN" altLang="en-US" dirty="0" smtClean="0">
                <a:latin typeface="楷体" panose="02010609060101010101" pitchFamily="49" charset="-122"/>
                <a:ea typeface="楷体" panose="02010609060101010101" pitchFamily="49" charset="-122"/>
              </a:rPr>
              <a:t>原因</a:t>
            </a:r>
            <a:r>
              <a:rPr lang="en-US" altLang="zh-CN" dirty="0">
                <a:latin typeface="楷体" panose="02010609060101010101" pitchFamily="49" charset="-122"/>
                <a:ea typeface="楷体" panose="02010609060101010101" pitchFamily="49" charset="-122"/>
              </a:rPr>
              <a:t/>
            </a:r>
            <a:br>
              <a:rPr lang="en-US" altLang="zh-CN" dirty="0">
                <a:latin typeface="楷体" panose="02010609060101010101" pitchFamily="49" charset="-122"/>
                <a:ea typeface="楷体" panose="02010609060101010101" pitchFamily="49" charset="-122"/>
              </a:rPr>
            </a:br>
            <a:endParaRPr lang="zh-CN" altLang="en-US" dirty="0"/>
          </a:p>
        </p:txBody>
      </p:sp>
    </p:spTree>
    <p:extLst>
      <p:ext uri="{BB962C8B-B14F-4D97-AF65-F5344CB8AC3E}">
        <p14:creationId xmlns:p14="http://schemas.microsoft.com/office/powerpoint/2010/main" val="420732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9" dur="500"/>
                                        <p:tgtEl>
                                          <p:spTgt spid="2">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5" dur="500"/>
                                        <p:tgtEl>
                                          <p:spTgt spid="2">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检测性能</a:t>
            </a:r>
          </a:p>
        </p:txBody>
      </p:sp>
    </p:spTree>
    <p:extLst>
      <p:ext uri="{BB962C8B-B14F-4D97-AF65-F5344CB8AC3E}">
        <p14:creationId xmlns:p14="http://schemas.microsoft.com/office/powerpoint/2010/main" val="1483032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4210" y="476672"/>
            <a:ext cx="7533715" cy="5649491"/>
          </a:xfrm>
        </p:spPr>
        <p:txBody>
          <a:bodyPr/>
          <a:lstStyle/>
          <a:p>
            <a:pPr marL="0" indent="0">
              <a:buNone/>
            </a:pPr>
            <a:r>
              <a:rPr lang="zh-CN" altLang="en-US" sz="3600" b="1" dirty="0" smtClean="0">
                <a:solidFill>
                  <a:schemeClr val="bg1"/>
                </a:solidFill>
                <a:latin typeface="楷体" panose="02010609060101010101" pitchFamily="49" charset="-122"/>
                <a:ea typeface="楷体" panose="02010609060101010101" pitchFamily="49" charset="-122"/>
              </a:rPr>
              <a:t>查看执行时间和</a:t>
            </a:r>
            <a:r>
              <a:rPr lang="en-US" altLang="zh-CN" sz="3600" b="1" dirty="0" err="1" smtClean="0">
                <a:solidFill>
                  <a:schemeClr val="bg1"/>
                </a:solidFill>
                <a:latin typeface="楷体" panose="02010609060101010101" pitchFamily="49" charset="-122"/>
                <a:ea typeface="楷体" panose="02010609060101010101" pitchFamily="49" charset="-122"/>
              </a:rPr>
              <a:t>cpu</a:t>
            </a:r>
            <a:r>
              <a:rPr lang="zh-CN" altLang="en-US" sz="3600" b="1" dirty="0">
                <a:solidFill>
                  <a:schemeClr val="bg1"/>
                </a:solidFill>
                <a:latin typeface="楷体" panose="02010609060101010101" pitchFamily="49" charset="-122"/>
                <a:ea typeface="楷体" panose="02010609060101010101" pitchFamily="49" charset="-122"/>
              </a:rPr>
              <a:t>占用时间</a:t>
            </a:r>
            <a:endParaRPr lang="en-US" altLang="zh-CN" sz="3600" b="1" dirty="0">
              <a:solidFill>
                <a:schemeClr val="bg1"/>
              </a:solidFill>
              <a:latin typeface="楷体" panose="02010609060101010101" pitchFamily="49" charset="-122"/>
              <a:ea typeface="楷体" panose="02010609060101010101" pitchFamily="49" charset="-122"/>
            </a:endParaRPr>
          </a:p>
          <a:p>
            <a:pPr marL="0" indent="0">
              <a:buNone/>
            </a:pPr>
            <a:endParaRPr lang="en-US" altLang="zh-CN" b="1" dirty="0" smtClean="0">
              <a:latin typeface="楷体" panose="02010609060101010101" pitchFamily="49" charset="-122"/>
              <a:ea typeface="楷体" panose="02010609060101010101" pitchFamily="49" charset="-122"/>
            </a:endParaRPr>
          </a:p>
          <a:p>
            <a:pPr marL="0" indent="0">
              <a:buNone/>
            </a:pPr>
            <a:r>
              <a:rPr lang="en-US" altLang="zh-CN" sz="1800" dirty="0" smtClean="0">
                <a:solidFill>
                  <a:srgbClr val="FF0000"/>
                </a:solidFill>
                <a:latin typeface="楷体" panose="02010609060101010101" pitchFamily="49" charset="-122"/>
                <a:ea typeface="楷体" panose="02010609060101010101" pitchFamily="49" charset="-122"/>
              </a:rPr>
              <a:t>set </a:t>
            </a:r>
            <a:r>
              <a:rPr lang="en-US" altLang="zh-CN" sz="1800" dirty="0">
                <a:solidFill>
                  <a:srgbClr val="FF0000"/>
                </a:solidFill>
                <a:latin typeface="楷体" panose="02010609060101010101" pitchFamily="49" charset="-122"/>
                <a:ea typeface="楷体" panose="02010609060101010101" pitchFamily="49" charset="-122"/>
              </a:rPr>
              <a:t>statistics time  on</a:t>
            </a:r>
          </a:p>
          <a:p>
            <a:pPr marL="0" indent="0">
              <a:buNone/>
            </a:pPr>
            <a:r>
              <a:rPr lang="en-US" altLang="zh-CN" sz="1800" dirty="0">
                <a:solidFill>
                  <a:srgbClr val="FF0000"/>
                </a:solidFill>
                <a:latin typeface="楷体" panose="02010609060101010101" pitchFamily="49" charset="-122"/>
                <a:ea typeface="楷体" panose="02010609060101010101" pitchFamily="49" charset="-122"/>
              </a:rPr>
              <a:t>select distinct * from </a:t>
            </a:r>
            <a:r>
              <a:rPr lang="en-US" altLang="zh-CN" sz="1800" dirty="0" err="1">
                <a:solidFill>
                  <a:srgbClr val="FF0000"/>
                </a:solidFill>
                <a:latin typeface="楷体" panose="02010609060101010101" pitchFamily="49" charset="-122"/>
                <a:ea typeface="楷体" panose="02010609060101010101" pitchFamily="49" charset="-122"/>
              </a:rPr>
              <a:t>dbo.SMSRPT</a:t>
            </a:r>
            <a:endParaRPr lang="en-US" altLang="zh-CN" sz="1800" dirty="0">
              <a:solidFill>
                <a:srgbClr val="FF0000"/>
              </a:solidFill>
              <a:latin typeface="楷体" panose="02010609060101010101" pitchFamily="49" charset="-122"/>
              <a:ea typeface="楷体" panose="02010609060101010101" pitchFamily="49" charset="-122"/>
            </a:endParaRPr>
          </a:p>
          <a:p>
            <a:pPr marL="0" indent="0">
              <a:buNone/>
            </a:pPr>
            <a:r>
              <a:rPr lang="en-US" altLang="zh-CN" sz="1800" dirty="0">
                <a:solidFill>
                  <a:srgbClr val="FF0000"/>
                </a:solidFill>
                <a:latin typeface="楷体" panose="02010609060101010101" pitchFamily="49" charset="-122"/>
                <a:ea typeface="楷体" panose="02010609060101010101" pitchFamily="49" charset="-122"/>
              </a:rPr>
              <a:t>set statistics time  off</a:t>
            </a:r>
            <a:endParaRPr lang="en-US" altLang="zh-CN" sz="1800" b="1" dirty="0" smtClean="0">
              <a:solidFill>
                <a:srgbClr val="FF0000"/>
              </a:solidFill>
              <a:latin typeface="楷体" panose="02010609060101010101" pitchFamily="49" charset="-122"/>
              <a:ea typeface="楷体" panose="02010609060101010101" pitchFamily="49" charset="-122"/>
            </a:endParaRPr>
          </a:p>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10" y="2492896"/>
            <a:ext cx="704850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2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7410"/>
                                        </p:tgtEl>
                                        <p:attrNameLst>
                                          <p:attrName>style.visibility</p:attrName>
                                        </p:attrNameLst>
                                      </p:cBhvr>
                                      <p:to>
                                        <p:strVal val="visible"/>
                                      </p:to>
                                    </p:set>
                                    <p:animEffect transition="in" filter="randombar(horizontal)">
                                      <p:cBhvr>
                                        <p:cTn id="18"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404664"/>
            <a:ext cx="7408333" cy="5721499"/>
          </a:xfrm>
        </p:spPr>
        <p:txBody>
          <a:bodyPr/>
          <a:lstStyle/>
          <a:p>
            <a:pPr marL="0" indent="0">
              <a:buNone/>
            </a:pPr>
            <a:r>
              <a:rPr lang="zh-CN" altLang="en-US" sz="3600" b="1" dirty="0">
                <a:solidFill>
                  <a:schemeClr val="bg1"/>
                </a:solidFill>
              </a:rPr>
              <a:t>查看查询对</a:t>
            </a:r>
            <a:r>
              <a:rPr lang="en-US" altLang="zh-CN" sz="3600" b="1" dirty="0">
                <a:solidFill>
                  <a:schemeClr val="bg1"/>
                </a:solidFill>
              </a:rPr>
              <a:t>I/0</a:t>
            </a:r>
            <a:r>
              <a:rPr lang="zh-CN" altLang="en-US" sz="3600" b="1" dirty="0">
                <a:solidFill>
                  <a:schemeClr val="bg1"/>
                </a:solidFill>
              </a:rPr>
              <a:t>的操作</a:t>
            </a:r>
            <a:r>
              <a:rPr lang="zh-CN" altLang="en-US" sz="3600" b="1" dirty="0" smtClean="0">
                <a:solidFill>
                  <a:schemeClr val="bg1"/>
                </a:solidFill>
              </a:rPr>
              <a:t>情况</a:t>
            </a:r>
            <a:endParaRPr lang="en-US" altLang="zh-CN" sz="3600" b="1" dirty="0" smtClean="0">
              <a:solidFill>
                <a:schemeClr val="bg1"/>
              </a:solidFill>
            </a:endParaRPr>
          </a:p>
          <a:p>
            <a:endParaRPr lang="en-US" altLang="zh-CN" b="1" dirty="0" smtClean="0"/>
          </a:p>
          <a:p>
            <a:pPr marL="0" indent="0">
              <a:buNone/>
            </a:pPr>
            <a:r>
              <a:rPr lang="en-US" altLang="zh-CN" sz="1800" dirty="0" smtClean="0">
                <a:solidFill>
                  <a:srgbClr val="FF0000"/>
                </a:solidFill>
                <a:latin typeface="楷体" panose="02010609060101010101" pitchFamily="49" charset="-122"/>
                <a:ea typeface="楷体" panose="02010609060101010101" pitchFamily="49" charset="-122"/>
              </a:rPr>
              <a:t>set </a:t>
            </a:r>
            <a:r>
              <a:rPr lang="en-US" altLang="zh-CN" sz="1800" dirty="0">
                <a:solidFill>
                  <a:srgbClr val="FF0000"/>
                </a:solidFill>
                <a:latin typeface="楷体" panose="02010609060101010101" pitchFamily="49" charset="-122"/>
                <a:ea typeface="楷体" panose="02010609060101010101" pitchFamily="49" charset="-122"/>
              </a:rPr>
              <a:t>statistics </a:t>
            </a:r>
            <a:r>
              <a:rPr lang="en-US" altLang="zh-CN" sz="1800" dirty="0" err="1">
                <a:solidFill>
                  <a:srgbClr val="FF0000"/>
                </a:solidFill>
                <a:latin typeface="楷体" panose="02010609060101010101" pitchFamily="49" charset="-122"/>
                <a:ea typeface="楷体" panose="02010609060101010101" pitchFamily="49" charset="-122"/>
              </a:rPr>
              <a:t>io</a:t>
            </a:r>
            <a:r>
              <a:rPr lang="en-US" altLang="zh-CN" sz="1800" dirty="0">
                <a:solidFill>
                  <a:srgbClr val="FF0000"/>
                </a:solidFill>
                <a:latin typeface="楷体" panose="02010609060101010101" pitchFamily="49" charset="-122"/>
                <a:ea typeface="楷体" panose="02010609060101010101" pitchFamily="49" charset="-122"/>
              </a:rPr>
              <a:t>  on</a:t>
            </a:r>
          </a:p>
          <a:p>
            <a:pPr marL="0" indent="0">
              <a:buNone/>
            </a:pPr>
            <a:r>
              <a:rPr lang="en-US" altLang="zh-CN" sz="1800" dirty="0">
                <a:solidFill>
                  <a:srgbClr val="FF0000"/>
                </a:solidFill>
                <a:latin typeface="楷体" panose="02010609060101010101" pitchFamily="49" charset="-122"/>
                <a:ea typeface="楷体" panose="02010609060101010101" pitchFamily="49" charset="-122"/>
              </a:rPr>
              <a:t>select distinct * from </a:t>
            </a:r>
            <a:r>
              <a:rPr lang="en-US" altLang="zh-CN" sz="1800" dirty="0" err="1">
                <a:solidFill>
                  <a:srgbClr val="FF0000"/>
                </a:solidFill>
                <a:latin typeface="楷体" panose="02010609060101010101" pitchFamily="49" charset="-122"/>
                <a:ea typeface="楷体" panose="02010609060101010101" pitchFamily="49" charset="-122"/>
              </a:rPr>
              <a:t>dbo.SMSRPT</a:t>
            </a:r>
            <a:endParaRPr lang="en-US" altLang="zh-CN" sz="1800" dirty="0">
              <a:solidFill>
                <a:srgbClr val="FF0000"/>
              </a:solidFill>
              <a:latin typeface="楷体" panose="02010609060101010101" pitchFamily="49" charset="-122"/>
              <a:ea typeface="楷体" panose="02010609060101010101" pitchFamily="49" charset="-122"/>
            </a:endParaRPr>
          </a:p>
          <a:p>
            <a:pPr marL="0" indent="0">
              <a:buNone/>
            </a:pPr>
            <a:r>
              <a:rPr lang="en-US" altLang="zh-CN" sz="1800" dirty="0">
                <a:solidFill>
                  <a:srgbClr val="FF0000"/>
                </a:solidFill>
                <a:latin typeface="楷体" panose="02010609060101010101" pitchFamily="49" charset="-122"/>
                <a:ea typeface="楷体" panose="02010609060101010101" pitchFamily="49" charset="-122"/>
              </a:rPr>
              <a:t>set statistics </a:t>
            </a:r>
            <a:r>
              <a:rPr lang="en-US" altLang="zh-CN" sz="1800" dirty="0" err="1">
                <a:solidFill>
                  <a:srgbClr val="FF0000"/>
                </a:solidFill>
                <a:latin typeface="楷体" panose="02010609060101010101" pitchFamily="49" charset="-122"/>
                <a:ea typeface="楷体" panose="02010609060101010101" pitchFamily="49" charset="-122"/>
              </a:rPr>
              <a:t>io</a:t>
            </a:r>
            <a:r>
              <a:rPr lang="en-US" altLang="zh-CN" sz="1800" dirty="0">
                <a:solidFill>
                  <a:srgbClr val="FF0000"/>
                </a:solidFill>
                <a:latin typeface="楷体" panose="02010609060101010101" pitchFamily="49" charset="-122"/>
                <a:ea typeface="楷体" panose="02010609060101010101" pitchFamily="49" charset="-122"/>
              </a:rPr>
              <a:t>  </a:t>
            </a:r>
            <a:r>
              <a:rPr lang="en-US" altLang="zh-CN" sz="1800" dirty="0" smtClean="0">
                <a:solidFill>
                  <a:srgbClr val="FF0000"/>
                </a:solidFill>
                <a:latin typeface="楷体" panose="02010609060101010101" pitchFamily="49" charset="-122"/>
                <a:ea typeface="楷体" panose="02010609060101010101" pitchFamily="49" charset="-122"/>
              </a:rPr>
              <a:t>off</a:t>
            </a:r>
          </a:p>
          <a:p>
            <a:pPr marL="0" indent="0">
              <a:buNone/>
            </a:pPr>
            <a:r>
              <a:rPr lang="zh-CN" altLang="en-US" sz="1800" dirty="0">
                <a:latin typeface="楷体" panose="02010609060101010101" pitchFamily="49" charset="-122"/>
                <a:ea typeface="楷体" panose="02010609060101010101" pitchFamily="49" charset="-122"/>
              </a:rPr>
              <a:t>运行结果：</a:t>
            </a:r>
            <a:r>
              <a:rPr lang="en-US" altLang="zh-CN" sz="1800" dirty="0">
                <a:latin typeface="楷体" panose="02010609060101010101" pitchFamily="49" charset="-122"/>
                <a:ea typeface="楷体" panose="02010609060101010101" pitchFamily="49" charset="-122"/>
              </a:rPr>
              <a:t>Table 'SMSRPT'. Scan count 1, logical reads 6, physical reads 0, read-ahead reads 0, lob logical reads 0, lob physical reads 0, lob read-ahead reads 0.</a:t>
            </a:r>
          </a:p>
          <a:p>
            <a:pPr marL="0" indent="0">
              <a:buNone/>
            </a:pPr>
            <a:endParaRPr lang="en-US" altLang="zh-CN" sz="1800" b="1" dirty="0">
              <a:latin typeface="楷体" panose="02010609060101010101" pitchFamily="49" charset="-122"/>
              <a:ea typeface="楷体" panose="02010609060101010101" pitchFamily="49" charset="-122"/>
            </a:endParaRPr>
          </a:p>
          <a:p>
            <a:endParaRPr lang="zh-CN" altLang="en-US"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3645024"/>
            <a:ext cx="8496944" cy="2985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7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9459"/>
                                        </p:tgtEl>
                                        <p:attrNameLst>
                                          <p:attrName>style.visibility</p:attrName>
                                        </p:attrNameLst>
                                      </p:cBhvr>
                                      <p:to>
                                        <p:strVal val="visible"/>
                                      </p:to>
                                    </p:set>
                                    <p:animEffect transition="in" filter="randombar(horizontal)">
                                      <p:cBhvr>
                                        <p:cTn id="21"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548680"/>
            <a:ext cx="7408333" cy="5577483"/>
          </a:xfrm>
        </p:spPr>
        <p:txBody>
          <a:bodyPr>
            <a:normAutofit fontScale="92500"/>
          </a:bodyPr>
          <a:lstStyle/>
          <a:p>
            <a:pPr marL="0" indent="0">
              <a:buNone/>
            </a:pPr>
            <a:r>
              <a:rPr lang="zh-CN" altLang="en-US" sz="2600" dirty="0" smtClean="0">
                <a:latin typeface="楷体" panose="02010609060101010101" pitchFamily="49" charset="-122"/>
                <a:ea typeface="楷体" panose="02010609060101010101" pitchFamily="49" charset="-122"/>
              </a:rPr>
              <a:t>扫描计数</a:t>
            </a:r>
            <a:r>
              <a:rPr lang="zh-CN" altLang="en-US" sz="1900" dirty="0" smtClean="0">
                <a:solidFill>
                  <a:srgbClr val="FF0000"/>
                </a:solidFill>
                <a:latin typeface="楷体" panose="02010609060101010101" pitchFamily="49" charset="-122"/>
                <a:ea typeface="楷体" panose="02010609060101010101" pitchFamily="49" charset="-122"/>
              </a:rPr>
              <a:t>（</a:t>
            </a:r>
            <a:r>
              <a:rPr lang="en-US" altLang="zh-CN" sz="1900" dirty="0" smtClean="0">
                <a:solidFill>
                  <a:srgbClr val="FF0000"/>
                </a:solidFill>
                <a:latin typeface="楷体" panose="02010609060101010101" pitchFamily="49" charset="-122"/>
                <a:ea typeface="楷体" panose="02010609060101010101" pitchFamily="49" charset="-122"/>
              </a:rPr>
              <a:t>Scan</a:t>
            </a:r>
            <a:r>
              <a:rPr lang="en-US" altLang="zh-CN" sz="1900" dirty="0">
                <a:solidFill>
                  <a:srgbClr val="FF0000"/>
                </a:solidFill>
                <a:latin typeface="楷体" panose="02010609060101010101" pitchFamily="49" charset="-122"/>
                <a:ea typeface="楷体" panose="02010609060101010101" pitchFamily="49" charset="-122"/>
              </a:rPr>
              <a:t>)</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索引或表扫描次数</a:t>
            </a:r>
          </a:p>
          <a:p>
            <a:pPr marL="0" indent="0">
              <a:buNone/>
            </a:pPr>
            <a:r>
              <a:rPr lang="zh-CN" altLang="en-US" sz="2600" dirty="0">
                <a:latin typeface="楷体" panose="02010609060101010101" pitchFamily="49" charset="-122"/>
                <a:ea typeface="楷体" panose="02010609060101010101" pitchFamily="49" charset="-122"/>
              </a:rPr>
              <a:t>逻辑</a:t>
            </a:r>
            <a:r>
              <a:rPr lang="zh-CN" altLang="en-US" sz="2600" dirty="0" smtClean="0">
                <a:latin typeface="楷体" panose="02010609060101010101" pitchFamily="49" charset="-122"/>
                <a:ea typeface="楷体" panose="02010609060101010101" pitchFamily="49" charset="-122"/>
              </a:rPr>
              <a:t>读取</a:t>
            </a:r>
            <a:r>
              <a:rPr lang="zh-CN" altLang="en-US" sz="1900" dirty="0">
                <a:solidFill>
                  <a:srgbClr val="FF0000"/>
                </a:solidFill>
                <a:latin typeface="楷体" panose="02010609060101010101" pitchFamily="49" charset="-122"/>
                <a:ea typeface="楷体" panose="02010609060101010101" pitchFamily="49" charset="-122"/>
              </a:rPr>
              <a:t>（</a:t>
            </a:r>
            <a:r>
              <a:rPr lang="en-US" altLang="zh-CN" sz="1900" dirty="0">
                <a:solidFill>
                  <a:srgbClr val="FF0000"/>
                </a:solidFill>
                <a:latin typeface="楷体" panose="02010609060101010101" pitchFamily="49" charset="-122"/>
                <a:ea typeface="楷体" panose="02010609060101010101" pitchFamily="49" charset="-122"/>
              </a:rPr>
              <a:t>logical reads</a:t>
            </a:r>
            <a:r>
              <a:rPr lang="zh-CN" altLang="en-US" sz="1900" dirty="0">
                <a:solidFill>
                  <a:srgbClr val="FF0000"/>
                </a:solidFill>
                <a:latin typeface="楷体" panose="02010609060101010101" pitchFamily="49" charset="-122"/>
                <a:ea typeface="楷体" panose="02010609060101010101" pitchFamily="49" charset="-122"/>
              </a:rPr>
              <a:t>）</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数据缓存中读取的页数</a:t>
            </a:r>
          </a:p>
          <a:p>
            <a:pPr marL="0" indent="0">
              <a:buNone/>
            </a:pPr>
            <a:r>
              <a:rPr lang="zh-CN" altLang="en-US" sz="2600" dirty="0">
                <a:latin typeface="楷体" panose="02010609060101010101" pitchFamily="49" charset="-122"/>
                <a:ea typeface="楷体" panose="02010609060101010101" pitchFamily="49" charset="-122"/>
              </a:rPr>
              <a:t>物理</a:t>
            </a:r>
            <a:r>
              <a:rPr lang="zh-CN" altLang="en-US" sz="2600" dirty="0" smtClean="0">
                <a:latin typeface="楷体" panose="02010609060101010101" pitchFamily="49" charset="-122"/>
                <a:ea typeface="楷体" panose="02010609060101010101" pitchFamily="49" charset="-122"/>
              </a:rPr>
              <a:t>读取</a:t>
            </a:r>
            <a:r>
              <a:rPr lang="zh-CN" altLang="en-US" sz="1900" dirty="0">
                <a:solidFill>
                  <a:srgbClr val="FF0000"/>
                </a:solidFill>
                <a:latin typeface="楷体" panose="02010609060101010101" pitchFamily="49" charset="-122"/>
                <a:ea typeface="楷体" panose="02010609060101010101" pitchFamily="49" charset="-122"/>
              </a:rPr>
              <a:t>（</a:t>
            </a:r>
            <a:r>
              <a:rPr lang="en-US" altLang="zh-CN" sz="1900" dirty="0">
                <a:solidFill>
                  <a:srgbClr val="FF0000"/>
                </a:solidFill>
                <a:latin typeface="楷体" panose="02010609060101010101" pitchFamily="49" charset="-122"/>
                <a:ea typeface="楷体" panose="02010609060101010101" pitchFamily="49" charset="-122"/>
              </a:rPr>
              <a:t>physical reads)</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从磁盘中读取的页数</a:t>
            </a:r>
          </a:p>
          <a:p>
            <a:pPr marL="0" indent="0">
              <a:buNone/>
            </a:pPr>
            <a:r>
              <a:rPr lang="zh-CN" altLang="en-US" sz="2600" dirty="0">
                <a:latin typeface="楷体" panose="02010609060101010101" pitchFamily="49" charset="-122"/>
                <a:ea typeface="楷体" panose="02010609060101010101" pitchFamily="49" charset="-122"/>
              </a:rPr>
              <a:t>预</a:t>
            </a:r>
            <a:r>
              <a:rPr lang="zh-CN" altLang="en-US" sz="2600" dirty="0" smtClean="0">
                <a:latin typeface="楷体" panose="02010609060101010101" pitchFamily="49" charset="-122"/>
                <a:ea typeface="楷体" panose="02010609060101010101" pitchFamily="49" charset="-122"/>
              </a:rPr>
              <a:t>读</a:t>
            </a:r>
            <a:r>
              <a:rPr lang="zh-CN" altLang="en-US" sz="1900" dirty="0">
                <a:solidFill>
                  <a:srgbClr val="FF0000"/>
                </a:solidFill>
                <a:latin typeface="楷体" panose="02010609060101010101" pitchFamily="49" charset="-122"/>
                <a:ea typeface="楷体" panose="02010609060101010101" pitchFamily="49" charset="-122"/>
              </a:rPr>
              <a:t>（</a:t>
            </a:r>
            <a:r>
              <a:rPr lang="en-US" altLang="zh-CN" sz="1900" dirty="0">
                <a:solidFill>
                  <a:srgbClr val="FF0000"/>
                </a:solidFill>
                <a:latin typeface="楷体" panose="02010609060101010101" pitchFamily="49" charset="-122"/>
                <a:ea typeface="楷体" panose="02010609060101010101" pitchFamily="49" charset="-122"/>
              </a:rPr>
              <a:t>read-ahead reads)</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查询过程中，从磁盘放入缓存的页数</a:t>
            </a:r>
          </a:p>
          <a:p>
            <a:pPr marL="0" indent="0">
              <a:buNone/>
            </a:pPr>
            <a:r>
              <a:rPr lang="en-US" altLang="zh-CN" sz="2600" dirty="0">
                <a:latin typeface="楷体" panose="02010609060101010101" pitchFamily="49" charset="-122"/>
                <a:ea typeface="楷体" panose="02010609060101010101" pitchFamily="49" charset="-122"/>
              </a:rPr>
              <a:t>lob</a:t>
            </a:r>
            <a:r>
              <a:rPr lang="zh-CN" altLang="en-US" sz="2600" dirty="0">
                <a:latin typeface="楷体" panose="02010609060101010101" pitchFamily="49" charset="-122"/>
                <a:ea typeface="楷体" panose="02010609060101010101" pitchFamily="49" charset="-122"/>
              </a:rPr>
              <a:t>逻辑</a:t>
            </a:r>
            <a:r>
              <a:rPr lang="zh-CN" altLang="en-US" sz="2600" dirty="0" smtClean="0">
                <a:latin typeface="楷体" panose="02010609060101010101" pitchFamily="49" charset="-122"/>
                <a:ea typeface="楷体" panose="02010609060101010101" pitchFamily="49" charset="-122"/>
              </a:rPr>
              <a:t>读取</a:t>
            </a:r>
            <a:r>
              <a:rPr lang="zh-CN" altLang="en-US" sz="1900" dirty="0" smtClean="0">
                <a:solidFill>
                  <a:srgbClr val="FF0000"/>
                </a:solidFill>
                <a:latin typeface="楷体" panose="02010609060101010101" pitchFamily="49" charset="-122"/>
                <a:ea typeface="楷体" panose="02010609060101010101" pitchFamily="49" charset="-122"/>
              </a:rPr>
              <a:t>（</a:t>
            </a:r>
            <a:r>
              <a:rPr lang="en-US" altLang="zh-CN" sz="1900" dirty="0">
                <a:solidFill>
                  <a:srgbClr val="FF0000"/>
                </a:solidFill>
                <a:latin typeface="楷体" panose="02010609060101010101" pitchFamily="49" charset="-122"/>
                <a:ea typeface="楷体" panose="02010609060101010101" pitchFamily="49" charset="-122"/>
              </a:rPr>
              <a:t>lob logical reads)</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从数据缓存中读取，</a:t>
            </a:r>
            <a:r>
              <a:rPr lang="en-US" altLang="zh-CN" sz="2600" dirty="0">
                <a:latin typeface="楷体" panose="02010609060101010101" pitchFamily="49" charset="-122"/>
                <a:ea typeface="楷体" panose="02010609060101010101" pitchFamily="49" charset="-122"/>
              </a:rPr>
              <a:t>image</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text</a:t>
            </a:r>
            <a:r>
              <a:rPr lang="zh-CN" altLang="en-US" sz="2600" dirty="0">
                <a:latin typeface="楷体" panose="02010609060101010101" pitchFamily="49" charset="-122"/>
                <a:ea typeface="楷体" panose="02010609060101010101" pitchFamily="49" charset="-122"/>
              </a:rPr>
              <a:t>，</a:t>
            </a:r>
            <a:r>
              <a:rPr lang="en-US" altLang="zh-CN" sz="2600" dirty="0" err="1">
                <a:latin typeface="楷体" panose="02010609060101010101" pitchFamily="49" charset="-122"/>
                <a:ea typeface="楷体" panose="02010609060101010101" pitchFamily="49" charset="-122"/>
              </a:rPr>
              <a:t>ntext</a:t>
            </a:r>
            <a:r>
              <a:rPr lang="zh-CN" altLang="en-US" sz="2600" dirty="0">
                <a:latin typeface="楷体" panose="02010609060101010101" pitchFamily="49" charset="-122"/>
                <a:ea typeface="楷体" panose="02010609060101010101" pitchFamily="49" charset="-122"/>
              </a:rPr>
              <a:t>或大型数据的页数</a:t>
            </a:r>
          </a:p>
          <a:p>
            <a:pPr marL="0" indent="0">
              <a:buNone/>
            </a:pPr>
            <a:r>
              <a:rPr lang="en-US" altLang="zh-CN" sz="2600" dirty="0">
                <a:latin typeface="楷体" panose="02010609060101010101" pitchFamily="49" charset="-122"/>
                <a:ea typeface="楷体" panose="02010609060101010101" pitchFamily="49" charset="-122"/>
              </a:rPr>
              <a:t>lob</a:t>
            </a:r>
            <a:r>
              <a:rPr lang="zh-CN" altLang="en-US" sz="2600" dirty="0">
                <a:latin typeface="楷体" panose="02010609060101010101" pitchFamily="49" charset="-122"/>
                <a:ea typeface="楷体" panose="02010609060101010101" pitchFamily="49" charset="-122"/>
              </a:rPr>
              <a:t>物理</a:t>
            </a:r>
            <a:r>
              <a:rPr lang="zh-CN" altLang="en-US" sz="2600" dirty="0" smtClean="0">
                <a:latin typeface="楷体" panose="02010609060101010101" pitchFamily="49" charset="-122"/>
                <a:ea typeface="楷体" panose="02010609060101010101" pitchFamily="49" charset="-122"/>
              </a:rPr>
              <a:t>读取</a:t>
            </a:r>
            <a:r>
              <a:rPr lang="zh-CN" altLang="en-US" sz="1900" dirty="0">
                <a:solidFill>
                  <a:srgbClr val="FF0000"/>
                </a:solidFill>
                <a:latin typeface="楷体" panose="02010609060101010101" pitchFamily="49" charset="-122"/>
                <a:ea typeface="楷体" panose="02010609060101010101" pitchFamily="49" charset="-122"/>
              </a:rPr>
              <a:t>（</a:t>
            </a:r>
            <a:r>
              <a:rPr lang="en-US" altLang="zh-CN" sz="1900" dirty="0">
                <a:solidFill>
                  <a:srgbClr val="FF0000"/>
                </a:solidFill>
                <a:latin typeface="楷体" panose="02010609060101010101" pitchFamily="49" charset="-122"/>
                <a:ea typeface="楷体" panose="02010609060101010101" pitchFamily="49" charset="-122"/>
              </a:rPr>
              <a:t>lob physical reads)</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从磁盘中读取，</a:t>
            </a:r>
            <a:r>
              <a:rPr lang="en-US" altLang="zh-CN" sz="2600" dirty="0">
                <a:latin typeface="楷体" panose="02010609060101010101" pitchFamily="49" charset="-122"/>
                <a:ea typeface="楷体" panose="02010609060101010101" pitchFamily="49" charset="-122"/>
              </a:rPr>
              <a:t>image</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text</a:t>
            </a:r>
            <a:r>
              <a:rPr lang="zh-CN" altLang="en-US" sz="2600" dirty="0">
                <a:latin typeface="楷体" panose="02010609060101010101" pitchFamily="49" charset="-122"/>
                <a:ea typeface="楷体" panose="02010609060101010101" pitchFamily="49" charset="-122"/>
              </a:rPr>
              <a:t>，</a:t>
            </a:r>
            <a:r>
              <a:rPr lang="en-US" altLang="zh-CN" sz="2600" dirty="0" err="1">
                <a:latin typeface="楷体" panose="02010609060101010101" pitchFamily="49" charset="-122"/>
                <a:ea typeface="楷体" panose="02010609060101010101" pitchFamily="49" charset="-122"/>
              </a:rPr>
              <a:t>ntext</a:t>
            </a:r>
            <a:r>
              <a:rPr lang="zh-CN" altLang="en-US" sz="2600" dirty="0">
                <a:latin typeface="楷体" panose="02010609060101010101" pitchFamily="49" charset="-122"/>
                <a:ea typeface="楷体" panose="02010609060101010101" pitchFamily="49" charset="-122"/>
              </a:rPr>
              <a:t>或大型数据的页数</a:t>
            </a:r>
          </a:p>
          <a:p>
            <a:pPr marL="0" indent="0">
              <a:buNone/>
            </a:pPr>
            <a:r>
              <a:rPr lang="en-US" altLang="zh-CN" sz="2600" dirty="0">
                <a:latin typeface="楷体" panose="02010609060101010101" pitchFamily="49" charset="-122"/>
                <a:ea typeface="楷体" panose="02010609060101010101" pitchFamily="49" charset="-122"/>
              </a:rPr>
              <a:t>lob</a:t>
            </a:r>
            <a:r>
              <a:rPr lang="zh-CN" altLang="en-US" sz="2600" dirty="0">
                <a:latin typeface="楷体" panose="02010609060101010101" pitchFamily="49" charset="-122"/>
                <a:ea typeface="楷体" panose="02010609060101010101" pitchFamily="49" charset="-122"/>
              </a:rPr>
              <a:t>预</a:t>
            </a:r>
            <a:r>
              <a:rPr lang="zh-CN" altLang="en-US" sz="2600" dirty="0" smtClean="0">
                <a:latin typeface="楷体" panose="02010609060101010101" pitchFamily="49" charset="-122"/>
                <a:ea typeface="楷体" panose="02010609060101010101" pitchFamily="49" charset="-122"/>
              </a:rPr>
              <a:t>读</a:t>
            </a:r>
            <a:r>
              <a:rPr lang="zh-CN" altLang="en-US" sz="1900" dirty="0">
                <a:solidFill>
                  <a:srgbClr val="FF0000"/>
                </a:solidFill>
                <a:latin typeface="楷体" panose="02010609060101010101" pitchFamily="49" charset="-122"/>
                <a:ea typeface="楷体" panose="02010609060101010101" pitchFamily="49" charset="-122"/>
              </a:rPr>
              <a:t>（</a:t>
            </a:r>
            <a:r>
              <a:rPr lang="en-US" altLang="zh-CN" sz="1900" dirty="0">
                <a:solidFill>
                  <a:srgbClr val="FF0000"/>
                </a:solidFill>
                <a:latin typeface="楷体" panose="02010609060101010101" pitchFamily="49" charset="-122"/>
                <a:ea typeface="楷体" panose="02010609060101010101" pitchFamily="49" charset="-122"/>
              </a:rPr>
              <a:t>lob read-ahead reads)</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查询过程中，从磁盘放入缓存的</a:t>
            </a:r>
            <a:r>
              <a:rPr lang="en-US" altLang="zh-CN" sz="2600" dirty="0">
                <a:latin typeface="楷体" panose="02010609060101010101" pitchFamily="49" charset="-122"/>
                <a:ea typeface="楷体" panose="02010609060101010101" pitchFamily="49" charset="-122"/>
              </a:rPr>
              <a:t>image</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text</a:t>
            </a:r>
            <a:r>
              <a:rPr lang="zh-CN" altLang="en-US" sz="2600" dirty="0">
                <a:latin typeface="楷体" panose="02010609060101010101" pitchFamily="49" charset="-122"/>
                <a:ea typeface="楷体" panose="02010609060101010101" pitchFamily="49" charset="-122"/>
              </a:rPr>
              <a:t>，</a:t>
            </a:r>
            <a:r>
              <a:rPr lang="en-US" altLang="zh-CN" sz="2600" dirty="0" err="1">
                <a:latin typeface="楷体" panose="02010609060101010101" pitchFamily="49" charset="-122"/>
                <a:ea typeface="楷体" panose="02010609060101010101" pitchFamily="49" charset="-122"/>
              </a:rPr>
              <a:t>ntext</a:t>
            </a:r>
            <a:r>
              <a:rPr lang="zh-CN" altLang="en-US" sz="2600" dirty="0">
                <a:latin typeface="楷体" panose="02010609060101010101" pitchFamily="49" charset="-122"/>
                <a:ea typeface="楷体" panose="02010609060101010101" pitchFamily="49" charset="-122"/>
              </a:rPr>
              <a:t>或大型数据的页数</a:t>
            </a:r>
          </a:p>
          <a:p>
            <a:pPr>
              <a:buFont typeface="Wingdings" panose="05000000000000000000" pitchFamily="2" charset="2"/>
              <a:buChar char="u"/>
            </a:pPr>
            <a:r>
              <a:rPr lang="zh-CN" altLang="en-US" sz="2600" dirty="0" smtClean="0">
                <a:solidFill>
                  <a:srgbClr val="FF0000"/>
                </a:solidFill>
                <a:latin typeface="楷体" panose="02010609060101010101" pitchFamily="49" charset="-122"/>
                <a:ea typeface="楷体" panose="02010609060101010101" pitchFamily="49" charset="-122"/>
              </a:rPr>
              <a:t>如果</a:t>
            </a:r>
            <a:r>
              <a:rPr lang="zh-CN" altLang="en-US" sz="2600" dirty="0">
                <a:solidFill>
                  <a:srgbClr val="FF0000"/>
                </a:solidFill>
                <a:latin typeface="楷体" panose="02010609060101010101" pitchFamily="49" charset="-122"/>
                <a:ea typeface="楷体" panose="02010609060101010101" pitchFamily="49" charset="-122"/>
              </a:rPr>
              <a:t>物理读取次数和预读次说比较多，可以使用索引进行优化</a:t>
            </a:r>
            <a:endParaRPr lang="en-US" altLang="zh-CN" sz="2600" dirty="0">
              <a:solidFill>
                <a:srgbClr val="FF0000"/>
              </a:solidFill>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29896823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7" y="404664"/>
            <a:ext cx="8640960" cy="5976664"/>
          </a:xfrm>
        </p:spPr>
        <p:txBody>
          <a:bodyPr/>
          <a:lstStyle/>
          <a:p>
            <a:pPr marL="0" indent="0">
              <a:buNone/>
            </a:pPr>
            <a:r>
              <a:rPr lang="en-US" altLang="zh-CN" b="1" dirty="0" smtClean="0">
                <a:latin typeface="楷体" panose="02010609060101010101" pitchFamily="49" charset="-122"/>
                <a:ea typeface="楷体" panose="02010609060101010101" pitchFamily="49" charset="-122"/>
              </a:rPr>
              <a:t>  </a:t>
            </a:r>
            <a:r>
              <a:rPr lang="zh-CN" altLang="en-US" sz="3600" b="1" dirty="0" smtClean="0">
                <a:solidFill>
                  <a:schemeClr val="bg1"/>
                </a:solidFill>
                <a:latin typeface="楷体" panose="02010609060101010101" pitchFamily="49" charset="-122"/>
                <a:ea typeface="楷体" panose="02010609060101010101" pitchFamily="49" charset="-122"/>
              </a:rPr>
              <a:t>查看</a:t>
            </a:r>
            <a:r>
              <a:rPr lang="zh-CN" altLang="en-US" sz="3600" b="1" dirty="0">
                <a:solidFill>
                  <a:schemeClr val="bg1"/>
                </a:solidFill>
                <a:latin typeface="楷体" panose="02010609060101010101" pitchFamily="49" charset="-122"/>
                <a:ea typeface="楷体" panose="02010609060101010101" pitchFamily="49" charset="-122"/>
              </a:rPr>
              <a:t>执行</a:t>
            </a:r>
            <a:r>
              <a:rPr lang="zh-CN" altLang="en-US" sz="3600" b="1" dirty="0" smtClean="0">
                <a:solidFill>
                  <a:schemeClr val="bg1"/>
                </a:solidFill>
                <a:latin typeface="楷体" panose="02010609060101010101" pitchFamily="49" charset="-122"/>
                <a:ea typeface="楷体" panose="02010609060101010101" pitchFamily="49" charset="-122"/>
              </a:rPr>
              <a:t>计划</a:t>
            </a:r>
            <a:endParaRPr lang="en-US" altLang="zh-CN" sz="3600" b="1" dirty="0" smtClean="0">
              <a:solidFill>
                <a:schemeClr val="bg1"/>
              </a:solidFill>
              <a:latin typeface="楷体" panose="02010609060101010101" pitchFamily="49" charset="-122"/>
              <a:ea typeface="楷体" panose="02010609060101010101" pitchFamily="49" charset="-122"/>
            </a:endParaRP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43" y="1340768"/>
            <a:ext cx="7602833" cy="5381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7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randombar(horizontal)">
                                      <p:cBhvr>
                                        <p:cTn id="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优化规则</a:t>
            </a:r>
            <a:endParaRPr lang="zh-CN" altLang="en-US" dirty="0"/>
          </a:p>
        </p:txBody>
      </p:sp>
    </p:spTree>
    <p:extLst>
      <p:ext uri="{BB962C8B-B14F-4D97-AF65-F5344CB8AC3E}">
        <p14:creationId xmlns:p14="http://schemas.microsoft.com/office/powerpoint/2010/main" val="2807656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209331"/>
          </a:xfrm>
        </p:spPr>
        <p:txBody>
          <a:bodyPr>
            <a:noAutofit/>
          </a:bodyPr>
          <a:lstStyle/>
          <a:p>
            <a:pPr marL="0" indent="0">
              <a:buNone/>
            </a:pPr>
            <a:r>
              <a:rPr lang="en-US" altLang="zh-CN" dirty="0" smtClean="0">
                <a:solidFill>
                  <a:srgbClr val="FF0000"/>
                </a:solidFill>
                <a:latin typeface="楷体" panose="02010609060101010101" pitchFamily="49" charset="-122"/>
                <a:ea typeface="楷体" panose="02010609060101010101" pitchFamily="49" charset="-122"/>
              </a:rPr>
              <a:t>1</a:t>
            </a:r>
            <a:r>
              <a:rPr lang="zh-CN" altLang="en-US" dirty="0">
                <a:solidFill>
                  <a:srgbClr val="FF0000"/>
                </a:solidFill>
                <a:latin typeface="楷体" panose="02010609060101010101" pitchFamily="49" charset="-122"/>
                <a:ea typeface="楷体" panose="02010609060101010101" pitchFamily="49" charset="-122"/>
              </a:rPr>
              <a:t>）不要有超过</a:t>
            </a:r>
            <a:r>
              <a:rPr lang="en-US" altLang="zh-CN" dirty="0">
                <a:solidFill>
                  <a:srgbClr val="FF0000"/>
                </a:solidFill>
                <a:latin typeface="楷体" panose="02010609060101010101" pitchFamily="49" charset="-122"/>
                <a:ea typeface="楷体" panose="02010609060101010101" pitchFamily="49" charset="-122"/>
              </a:rPr>
              <a:t>5</a:t>
            </a:r>
            <a:r>
              <a:rPr lang="zh-CN" altLang="en-US" dirty="0">
                <a:solidFill>
                  <a:srgbClr val="FF0000"/>
                </a:solidFill>
                <a:latin typeface="楷体" panose="02010609060101010101" pitchFamily="49" charset="-122"/>
                <a:ea typeface="楷体" panose="02010609060101010101" pitchFamily="49" charset="-122"/>
              </a:rPr>
              <a:t>个以上的表连接（</a:t>
            </a:r>
            <a:r>
              <a:rPr lang="en-US" altLang="zh-CN" dirty="0">
                <a:solidFill>
                  <a:srgbClr val="FF0000"/>
                </a:solidFill>
                <a:latin typeface="楷体" panose="02010609060101010101" pitchFamily="49" charset="-122"/>
                <a:ea typeface="楷体" panose="02010609060101010101" pitchFamily="49" charset="-122"/>
              </a:rPr>
              <a:t>JOIN</a:t>
            </a:r>
            <a:r>
              <a:rPr lang="zh-CN" altLang="en-US" dirty="0">
                <a:solidFill>
                  <a:srgbClr val="FF0000"/>
                </a:solidFill>
                <a:latin typeface="楷体" panose="02010609060101010101" pitchFamily="49" charset="-122"/>
                <a:ea typeface="楷体" panose="02010609060101010101" pitchFamily="49" charset="-122"/>
              </a:rPr>
              <a:t>）</a:t>
            </a:r>
            <a:br>
              <a:rPr lang="zh-CN" altLang="en-US" dirty="0">
                <a:solidFill>
                  <a:srgbClr val="FF0000"/>
                </a:solidFill>
                <a:latin typeface="楷体" panose="02010609060101010101" pitchFamily="49" charset="-122"/>
                <a:ea typeface="楷体" panose="02010609060101010101" pitchFamily="49" charset="-122"/>
              </a:rPr>
            </a:br>
            <a:r>
              <a:rPr lang="en-US" altLang="zh-CN" dirty="0">
                <a:solidFill>
                  <a:srgbClr val="FF0000"/>
                </a:solidFill>
                <a:latin typeface="楷体" panose="02010609060101010101" pitchFamily="49" charset="-122"/>
                <a:ea typeface="楷体" panose="02010609060101010101" pitchFamily="49" charset="-122"/>
              </a:rPr>
              <a:t>2</a:t>
            </a:r>
            <a:r>
              <a:rPr lang="zh-CN" altLang="en-US" dirty="0">
                <a:solidFill>
                  <a:srgbClr val="FF0000"/>
                </a:solidFill>
                <a:latin typeface="楷体" panose="02010609060101010101" pitchFamily="49" charset="-122"/>
                <a:ea typeface="楷体" panose="02010609060101010101" pitchFamily="49" charset="-122"/>
              </a:rPr>
              <a:t>）考虑使用临时表或表变量存放中间结果。</a:t>
            </a:r>
            <a:br>
              <a:rPr lang="zh-CN" altLang="en-US" dirty="0">
                <a:solidFill>
                  <a:srgbClr val="FF0000"/>
                </a:solidFill>
                <a:latin typeface="楷体" panose="02010609060101010101" pitchFamily="49" charset="-122"/>
                <a:ea typeface="楷体" panose="02010609060101010101" pitchFamily="49" charset="-122"/>
              </a:rPr>
            </a:br>
            <a:r>
              <a:rPr lang="en-US" altLang="zh-CN" dirty="0">
                <a:solidFill>
                  <a:srgbClr val="FF0000"/>
                </a:solidFill>
                <a:latin typeface="楷体" panose="02010609060101010101" pitchFamily="49" charset="-122"/>
                <a:ea typeface="楷体" panose="02010609060101010101" pitchFamily="49" charset="-122"/>
              </a:rPr>
              <a:t>3</a:t>
            </a:r>
            <a:r>
              <a:rPr lang="zh-CN" altLang="en-US" dirty="0">
                <a:solidFill>
                  <a:srgbClr val="FF0000"/>
                </a:solidFill>
                <a:latin typeface="楷体" panose="02010609060101010101" pitchFamily="49" charset="-122"/>
                <a:ea typeface="楷体" panose="02010609060101010101" pitchFamily="49" charset="-122"/>
              </a:rPr>
              <a:t>）少用子查询</a:t>
            </a:r>
            <a:br>
              <a:rPr lang="zh-CN" altLang="en-US" dirty="0">
                <a:solidFill>
                  <a:srgbClr val="FF0000"/>
                </a:solidFill>
                <a:latin typeface="楷体" panose="02010609060101010101" pitchFamily="49" charset="-122"/>
                <a:ea typeface="楷体" panose="02010609060101010101" pitchFamily="49" charset="-122"/>
              </a:rPr>
            </a:br>
            <a:r>
              <a:rPr lang="en-US" altLang="zh-CN" dirty="0">
                <a:solidFill>
                  <a:srgbClr val="FF0000"/>
                </a:solidFill>
                <a:latin typeface="楷体" panose="02010609060101010101" pitchFamily="49" charset="-122"/>
                <a:ea typeface="楷体" panose="02010609060101010101" pitchFamily="49" charset="-122"/>
              </a:rPr>
              <a:t>4</a:t>
            </a:r>
            <a:r>
              <a:rPr lang="zh-CN" altLang="en-US" dirty="0">
                <a:solidFill>
                  <a:srgbClr val="FF0000"/>
                </a:solidFill>
                <a:latin typeface="楷体" panose="02010609060101010101" pitchFamily="49" charset="-122"/>
                <a:ea typeface="楷体" panose="02010609060101010101" pitchFamily="49" charset="-122"/>
              </a:rPr>
              <a:t>）视图嵌套不要过深</a:t>
            </a:r>
            <a:r>
              <a:rPr lang="en-US" altLang="zh-CN" dirty="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一般视图嵌套不要超过</a:t>
            </a:r>
            <a:r>
              <a:rPr lang="en-US" altLang="zh-CN" dirty="0">
                <a:solidFill>
                  <a:srgbClr val="FF0000"/>
                </a:solidFill>
                <a:latin typeface="楷体" panose="02010609060101010101" pitchFamily="49" charset="-122"/>
                <a:ea typeface="楷体" panose="02010609060101010101" pitchFamily="49" charset="-122"/>
              </a:rPr>
              <a:t>2</a:t>
            </a:r>
            <a:r>
              <a:rPr lang="zh-CN" altLang="en-US" dirty="0" smtClean="0">
                <a:solidFill>
                  <a:srgbClr val="FF0000"/>
                </a:solidFill>
                <a:latin typeface="楷体" panose="02010609060101010101" pitchFamily="49" charset="-122"/>
                <a:ea typeface="楷体" panose="02010609060101010101" pitchFamily="49" charset="-122"/>
              </a:rPr>
              <a:t>个</a:t>
            </a:r>
            <a:r>
              <a:rPr lang="zh-CN" altLang="en-US" dirty="0">
                <a:latin typeface="楷体" panose="02010609060101010101" pitchFamily="49" charset="-122"/>
                <a:ea typeface="楷体" panose="02010609060101010101" pitchFamily="49" charset="-122"/>
              </a:rPr>
              <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 连接</a:t>
            </a:r>
            <a:r>
              <a:rPr lang="zh-CN" altLang="en-US" dirty="0">
                <a:latin typeface="楷体" panose="02010609060101010101" pitchFamily="49" charset="-122"/>
                <a:ea typeface="楷体" panose="02010609060101010101" pitchFamily="49" charset="-122"/>
              </a:rPr>
              <a:t>的表越多，其编译的时间和连接的开销也越大，性能越不好控制</a:t>
            </a:r>
            <a:r>
              <a:rPr lang="zh-CN" altLang="en-US" dirty="0" smtClean="0">
                <a:latin typeface="楷体" panose="02010609060101010101" pitchFamily="49" charset="-122"/>
                <a:ea typeface="楷体" panose="02010609060101010101" pitchFamily="49" charset="-122"/>
              </a:rPr>
              <a:t>。最好是</a:t>
            </a:r>
            <a:r>
              <a:rPr lang="zh-CN" altLang="en-US" dirty="0">
                <a:latin typeface="楷体" panose="02010609060101010101" pitchFamily="49" charset="-122"/>
                <a:ea typeface="楷体" panose="02010609060101010101" pitchFamily="49" charset="-122"/>
              </a:rPr>
              <a:t>把连接拆开成较小的几个部分逐个顺序执行</a:t>
            </a:r>
            <a:r>
              <a:rPr lang="zh-CN" altLang="en-US" dirty="0" smtClean="0">
                <a:latin typeface="楷体" panose="02010609060101010101" pitchFamily="49" charset="-122"/>
                <a:ea typeface="楷体" panose="02010609060101010101" pitchFamily="49" charset="-122"/>
              </a:rPr>
              <a:t>。优先</a:t>
            </a:r>
            <a:r>
              <a:rPr lang="zh-CN" altLang="en-US" dirty="0">
                <a:latin typeface="楷体" panose="02010609060101010101" pitchFamily="49" charset="-122"/>
                <a:ea typeface="楷体" panose="02010609060101010101" pitchFamily="49" charset="-122"/>
              </a:rPr>
              <a:t>执行那些能够大量减少结果的连接。</a:t>
            </a:r>
          </a:p>
          <a:p>
            <a:pPr marL="0" indent="0">
              <a:buNone/>
            </a:pPr>
            <a:r>
              <a:rPr lang="zh-CN" altLang="en-US" dirty="0" smtClean="0">
                <a:latin typeface="楷体" panose="02010609060101010101" pitchFamily="49" charset="-122"/>
                <a:ea typeface="楷体" panose="02010609060101010101" pitchFamily="49" charset="-122"/>
              </a:rPr>
              <a:t>  拆分</a:t>
            </a:r>
            <a:r>
              <a:rPr lang="zh-CN" altLang="en-US" dirty="0">
                <a:latin typeface="楷体" panose="02010609060101010101" pitchFamily="49" charset="-122"/>
                <a:ea typeface="楷体" panose="02010609060101010101" pitchFamily="49" charset="-122"/>
              </a:rPr>
              <a:t>的好处不仅仅是减少</a:t>
            </a:r>
            <a:r>
              <a:rPr lang="en-US" altLang="zh-CN" dirty="0">
                <a:latin typeface="楷体" panose="02010609060101010101" pitchFamily="49" charset="-122"/>
                <a:ea typeface="楷体" panose="02010609060101010101" pitchFamily="49" charset="-122"/>
              </a:rPr>
              <a:t>SQL Server</a:t>
            </a:r>
            <a:r>
              <a:rPr lang="zh-CN" altLang="en-US" dirty="0">
                <a:latin typeface="楷体" panose="02010609060101010101" pitchFamily="49" charset="-122"/>
                <a:ea typeface="楷体" panose="02010609060101010101" pitchFamily="49" charset="-122"/>
              </a:rPr>
              <a:t>优化的时间，更使得</a:t>
            </a:r>
            <a:r>
              <a:rPr lang="en-US" altLang="zh-CN" dirty="0">
                <a:latin typeface="楷体" panose="02010609060101010101" pitchFamily="49" charset="-122"/>
                <a:ea typeface="楷体" panose="02010609060101010101" pitchFamily="49" charset="-122"/>
              </a:rPr>
              <a:t>SQL</a:t>
            </a:r>
            <a:r>
              <a:rPr lang="zh-CN" altLang="en-US" dirty="0">
                <a:latin typeface="楷体" panose="02010609060101010101" pitchFamily="49" charset="-122"/>
                <a:ea typeface="楷体" panose="02010609060101010101" pitchFamily="49" charset="-122"/>
              </a:rPr>
              <a:t>语句能够以你可以预测的方式和顺序执行</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smtClean="0"/>
              <a:t>简化语句</a:t>
            </a:r>
            <a:endParaRPr lang="zh-CN" altLang="en-US" dirty="0"/>
          </a:p>
        </p:txBody>
      </p:sp>
    </p:spTree>
    <p:extLst>
      <p:ext uri="{BB962C8B-B14F-4D97-AF65-F5344CB8AC3E}">
        <p14:creationId xmlns:p14="http://schemas.microsoft.com/office/powerpoint/2010/main" val="3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1772816"/>
            <a:ext cx="7524825" cy="4353347"/>
          </a:xfrm>
        </p:spPr>
        <p:txBody>
          <a:bodyPr/>
          <a:lstStyle/>
          <a:p>
            <a:pPr>
              <a:buFont typeface="Wingdings" panose="05000000000000000000" pitchFamily="2" charset="2"/>
              <a:buChar char="Ø"/>
            </a:pPr>
            <a:r>
              <a:rPr lang="en-US" altLang="zh-CN" dirty="0">
                <a:solidFill>
                  <a:srgbClr val="FF0000"/>
                </a:solidFill>
                <a:latin typeface="楷体" panose="02010609060101010101" pitchFamily="49" charset="-122"/>
                <a:ea typeface="楷体" panose="02010609060101010101" pitchFamily="49" charset="-122"/>
              </a:rPr>
              <a:t>1. </a:t>
            </a:r>
            <a:r>
              <a:rPr lang="en-US" altLang="zh-CN" dirty="0" smtClean="0">
                <a:solidFill>
                  <a:srgbClr val="FF0000"/>
                </a:solidFill>
                <a:latin typeface="楷体" panose="02010609060101010101" pitchFamily="49" charset="-122"/>
                <a:ea typeface="楷体" panose="02010609060101010101" pitchFamily="49" charset="-122"/>
              </a:rPr>
              <a:t>Windows </a:t>
            </a:r>
            <a:r>
              <a:rPr lang="zh-CN" altLang="en-US" dirty="0">
                <a:solidFill>
                  <a:srgbClr val="FF0000"/>
                </a:solidFill>
                <a:latin typeface="楷体" panose="02010609060101010101" pitchFamily="49" charset="-122"/>
                <a:ea typeface="楷体" panose="02010609060101010101" pitchFamily="49" charset="-122"/>
              </a:rPr>
              <a:t>身份</a:t>
            </a:r>
            <a:r>
              <a:rPr lang="zh-CN" altLang="en-US" dirty="0" smtClean="0">
                <a:solidFill>
                  <a:srgbClr val="FF0000"/>
                </a:solidFill>
                <a:latin typeface="楷体" panose="02010609060101010101" pitchFamily="49" charset="-122"/>
                <a:ea typeface="楷体" panose="02010609060101010101" pitchFamily="49" charset="-122"/>
              </a:rPr>
              <a:t>验证登录</a:t>
            </a:r>
            <a:endParaRPr lang="en-US" altLang="zh-CN" dirty="0" smtClean="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smtClean="0">
                <a:solidFill>
                  <a:srgbClr val="FF0000"/>
                </a:solidFill>
                <a:latin typeface="楷体" panose="02010609060101010101" pitchFamily="49" charset="-122"/>
                <a:ea typeface="楷体" panose="02010609060101010101" pitchFamily="49" charset="-122"/>
              </a:rPr>
              <a:t>2</a:t>
            </a:r>
            <a:r>
              <a:rPr lang="en-US" altLang="zh-CN" dirty="0">
                <a:solidFill>
                  <a:srgbClr val="FF0000"/>
                </a:solidFill>
                <a:latin typeface="楷体" panose="02010609060101010101" pitchFamily="49" charset="-122"/>
                <a:ea typeface="楷体" panose="02010609060101010101" pitchFamily="49" charset="-122"/>
              </a:rPr>
              <a:t>. SQL SERVER </a:t>
            </a:r>
            <a:r>
              <a:rPr lang="zh-CN" altLang="en-US" dirty="0">
                <a:solidFill>
                  <a:srgbClr val="FF0000"/>
                </a:solidFill>
                <a:latin typeface="楷体" panose="02010609060101010101" pitchFamily="49" charset="-122"/>
                <a:ea typeface="楷体" panose="02010609060101010101" pitchFamily="49" charset="-122"/>
              </a:rPr>
              <a:t>身份</a:t>
            </a:r>
            <a:r>
              <a:rPr lang="zh-CN" altLang="en-US" dirty="0" smtClean="0">
                <a:solidFill>
                  <a:srgbClr val="FF0000"/>
                </a:solidFill>
                <a:latin typeface="楷体" panose="02010609060101010101" pitchFamily="49" charset="-122"/>
                <a:ea typeface="楷体" panose="02010609060101010101" pitchFamily="49" charset="-122"/>
              </a:rPr>
              <a:t>验证登录 </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en-US" altLang="zh-CN" dirty="0" smtClean="0"/>
              <a:t>SQL Server </a:t>
            </a:r>
            <a:r>
              <a:rPr lang="zh-CN" altLang="en-US" dirty="0" smtClean="0"/>
              <a:t>登录</a:t>
            </a:r>
            <a:endParaRPr lang="zh-CN" alt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374" y="2708920"/>
            <a:ext cx="5760640" cy="394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5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randombar(horizontal)">
                                      <p:cBhvr>
                                        <p:cTn id="1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348880"/>
            <a:ext cx="7408333" cy="3777283"/>
          </a:xfrm>
        </p:spPr>
        <p:txBody>
          <a:bodyPr/>
          <a:lstStyle/>
          <a:p>
            <a:pPr marL="0" indent="0">
              <a:buNone/>
            </a:pPr>
            <a:r>
              <a:rPr lang="zh-CN" altLang="en-US" dirty="0" smtClean="0">
                <a:latin typeface="楷体" panose="02010609060101010101" pitchFamily="49" charset="-122"/>
                <a:ea typeface="楷体" panose="02010609060101010101" pitchFamily="49" charset="-122"/>
              </a:rPr>
              <a:t>    即使</a:t>
            </a:r>
            <a:r>
              <a:rPr lang="zh-CN" altLang="en-US" dirty="0">
                <a:latin typeface="楷体" panose="02010609060101010101" pitchFamily="49" charset="-122"/>
                <a:ea typeface="楷体" panose="02010609060101010101" pitchFamily="49" charset="-122"/>
              </a:rPr>
              <a:t>表很小也会导致并发问题。更坏的情况是，如果表有上百万行的话，那后果将是灾难性的。</a:t>
            </a:r>
          </a:p>
          <a:p>
            <a:pPr marL="0" indent="0">
              <a:buNone/>
            </a:pPr>
            <a:r>
              <a:rPr lang="zh-CN" altLang="en-US" dirty="0" smtClean="0">
                <a:latin typeface="楷体" panose="02010609060101010101" pitchFamily="49" charset="-122"/>
                <a:ea typeface="楷体" panose="02010609060101010101" pitchFamily="49" charset="-122"/>
              </a:rPr>
              <a:t>    不但</a:t>
            </a:r>
            <a:r>
              <a:rPr lang="zh-CN" altLang="en-US" dirty="0">
                <a:latin typeface="楷体" panose="02010609060101010101" pitchFamily="49" charset="-122"/>
                <a:ea typeface="楷体" panose="02010609060101010101" pitchFamily="49" charset="-122"/>
              </a:rPr>
              <a:t>可能带来极重的磁盘</a:t>
            </a:r>
            <a:r>
              <a:rPr lang="en-US" altLang="zh-CN" dirty="0">
                <a:latin typeface="楷体" panose="02010609060101010101" pitchFamily="49" charset="-122"/>
                <a:ea typeface="楷体" panose="02010609060101010101" pitchFamily="49" charset="-122"/>
              </a:rPr>
              <a:t>IO</a:t>
            </a:r>
            <a:r>
              <a:rPr lang="zh-CN" altLang="en-US" dirty="0">
                <a:latin typeface="楷体" panose="02010609060101010101" pitchFamily="49" charset="-122"/>
                <a:ea typeface="楷体" panose="02010609060101010101" pitchFamily="49" charset="-122"/>
              </a:rPr>
              <a:t>，更有可能把数据库缓冲区中的其他缓存数据挤出，使得这些数据下次必须再从磁盘读取。</a:t>
            </a:r>
          </a:p>
          <a:p>
            <a:pPr marL="0" indent="0">
              <a:buNone/>
            </a:pPr>
            <a:r>
              <a:rPr lang="zh-CN" altLang="en-US" dirty="0">
                <a:solidFill>
                  <a:srgbClr val="FF0000"/>
                </a:solidFill>
                <a:latin typeface="楷体" panose="02010609060101010101" pitchFamily="49" charset="-122"/>
                <a:ea typeface="楷体" panose="02010609060101010101" pitchFamily="49" charset="-122"/>
              </a:rPr>
              <a:t>必须设计良好的</a:t>
            </a:r>
            <a:r>
              <a:rPr lang="en-US" altLang="zh-CN" dirty="0">
                <a:solidFill>
                  <a:srgbClr val="FF0000"/>
                </a:solidFill>
                <a:latin typeface="楷体" panose="02010609060101010101" pitchFamily="49" charset="-122"/>
                <a:ea typeface="楷体" panose="02010609060101010101" pitchFamily="49" charset="-122"/>
              </a:rPr>
              <a:t>SQL</a:t>
            </a:r>
            <a:r>
              <a:rPr lang="zh-CN" altLang="en-US" dirty="0">
                <a:solidFill>
                  <a:srgbClr val="FF0000"/>
                </a:solidFill>
                <a:latin typeface="楷体" panose="02010609060101010101" pitchFamily="49" charset="-122"/>
                <a:ea typeface="楷体" panose="02010609060101010101" pitchFamily="49" charset="-122"/>
              </a:rPr>
              <a:t>语句，</a:t>
            </a:r>
            <a:r>
              <a:rPr lang="zh-CN" altLang="en-US" dirty="0" smtClean="0">
                <a:solidFill>
                  <a:srgbClr val="FF0000"/>
                </a:solidFill>
                <a:latin typeface="楷体" panose="02010609060101010101" pitchFamily="49" charset="-122"/>
                <a:ea typeface="楷体" panose="02010609060101010101" pitchFamily="49" charset="-122"/>
              </a:rPr>
              <a:t>使用</a:t>
            </a:r>
            <a:r>
              <a:rPr lang="en-US" altLang="zh-CN" dirty="0" smtClean="0">
                <a:solidFill>
                  <a:srgbClr val="FF0000"/>
                </a:solidFill>
                <a:latin typeface="楷体" panose="02010609060101010101" pitchFamily="49" charset="-122"/>
                <a:ea typeface="楷体" panose="02010609060101010101" pitchFamily="49" charset="-122"/>
              </a:rPr>
              <a:t>where</a:t>
            </a:r>
            <a:r>
              <a:rPr lang="zh-CN" altLang="en-US" dirty="0">
                <a:solidFill>
                  <a:srgbClr val="FF0000"/>
                </a:solidFill>
                <a:latin typeface="楷体" panose="02010609060101010101" pitchFamily="49" charset="-122"/>
                <a:ea typeface="楷体" panose="02010609060101010101" pitchFamily="49" charset="-122"/>
              </a:rPr>
              <a:t>语句或</a:t>
            </a:r>
            <a:r>
              <a:rPr lang="en-US" altLang="zh-CN" dirty="0">
                <a:solidFill>
                  <a:srgbClr val="FF0000"/>
                </a:solidFill>
                <a:latin typeface="楷体" panose="02010609060101010101" pitchFamily="49" charset="-122"/>
                <a:ea typeface="楷体" panose="02010609060101010101" pitchFamily="49" charset="-122"/>
              </a:rPr>
              <a:t>TOP</a:t>
            </a:r>
            <a:r>
              <a:rPr lang="zh-CN" altLang="en-US" dirty="0">
                <a:solidFill>
                  <a:srgbClr val="FF0000"/>
                </a:solidFill>
                <a:latin typeface="楷体" panose="02010609060101010101" pitchFamily="49" charset="-122"/>
                <a:ea typeface="楷体" panose="02010609060101010101" pitchFamily="49" charset="-122"/>
              </a:rPr>
              <a:t>语句来限制结果集大小</a:t>
            </a:r>
          </a:p>
          <a:p>
            <a:endParaRPr lang="zh-CN" altLang="en-US" dirty="0"/>
          </a:p>
        </p:txBody>
      </p:sp>
      <p:sp>
        <p:nvSpPr>
          <p:cNvPr id="3" name="标题 2"/>
          <p:cNvSpPr>
            <a:spLocks noGrp="1"/>
          </p:cNvSpPr>
          <p:nvPr>
            <p:ph type="title"/>
          </p:nvPr>
        </p:nvSpPr>
        <p:spPr/>
        <p:txBody>
          <a:bodyPr/>
          <a:lstStyle/>
          <a:p>
            <a:r>
              <a:rPr lang="zh-CN" altLang="en-US" dirty="0" smtClean="0"/>
              <a:t>限制</a:t>
            </a:r>
            <a:r>
              <a:rPr lang="zh-CN" altLang="en-US" dirty="0"/>
              <a:t>结果集</a:t>
            </a:r>
            <a:endParaRPr lang="en-US" altLang="zh-CN" dirty="0"/>
          </a:p>
        </p:txBody>
      </p:sp>
    </p:spTree>
    <p:extLst>
      <p:ext uri="{BB962C8B-B14F-4D97-AF65-F5344CB8AC3E}">
        <p14:creationId xmlns:p14="http://schemas.microsoft.com/office/powerpoint/2010/main" val="413443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88840"/>
            <a:ext cx="7408333" cy="4137323"/>
          </a:xfrm>
        </p:spPr>
        <p:txBody>
          <a:bodyPr>
            <a:normAutofit/>
          </a:bodyPr>
          <a:lstStyle/>
          <a:p>
            <a:pPr marL="0" indent="0">
              <a:buNone/>
            </a:pPr>
            <a:r>
              <a:rPr lang="zh-CN" altLang="en-US" dirty="0"/>
              <a:t/>
            </a:r>
            <a:br>
              <a:rPr lang="zh-CN" altLang="en-US" dirty="0"/>
            </a:br>
            <a:r>
              <a:rPr lang="zh-CN" altLang="en-US" dirty="0" smtClean="0"/>
              <a:t>       </a:t>
            </a:r>
            <a:r>
              <a:rPr lang="en-US" altLang="zh-CN" dirty="0" smtClean="0">
                <a:latin typeface="楷体" panose="02010609060101010101" pitchFamily="49" charset="-122"/>
                <a:ea typeface="楷体" panose="02010609060101010101" pitchFamily="49" charset="-122"/>
              </a:rPr>
              <a:t>SQL </a:t>
            </a:r>
            <a:r>
              <a:rPr lang="en-US" altLang="zh-CN" dirty="0">
                <a:latin typeface="楷体" panose="02010609060101010101" pitchFamily="49" charset="-122"/>
                <a:ea typeface="楷体" panose="02010609060101010101" pitchFamily="49" charset="-122"/>
              </a:rPr>
              <a:t>Server 2005</a:t>
            </a:r>
            <a:r>
              <a:rPr lang="zh-CN" altLang="en-US" dirty="0">
                <a:latin typeface="楷体" panose="02010609060101010101" pitchFamily="49" charset="-122"/>
                <a:ea typeface="楷体" panose="02010609060101010101" pitchFamily="49" charset="-122"/>
              </a:rPr>
              <a:t>将支持表分区技术。利用表分区技术可以实现数据表的流动窗口功能。</a:t>
            </a:r>
          </a:p>
          <a:p>
            <a:pPr marL="0" indent="0">
              <a:buNone/>
            </a:pPr>
            <a:r>
              <a:rPr lang="zh-CN" altLang="en-US" dirty="0" smtClean="0">
                <a:latin typeface="楷体" panose="02010609060101010101" pitchFamily="49" charset="-122"/>
                <a:ea typeface="楷体" panose="02010609060101010101" pitchFamily="49" charset="-122"/>
              </a:rPr>
              <a:t>   在</a:t>
            </a:r>
            <a:r>
              <a:rPr lang="zh-CN" altLang="en-US" dirty="0">
                <a:latin typeface="楷体" panose="02010609060101010101" pitchFamily="49" charset="-122"/>
                <a:ea typeface="楷体" panose="02010609060101010101" pitchFamily="49" charset="-122"/>
              </a:rPr>
              <a:t>流动窗口中可以轻易的把历史数据移出，把新的数据加入，从而使表的大小基本保持稳定。</a:t>
            </a:r>
            <a:br>
              <a:rPr lang="zh-CN" altLang="en-US"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 </a:t>
            </a:r>
            <a:br>
              <a:rPr lang="zh-CN" altLang="en-US" dirty="0">
                <a:latin typeface="楷体" panose="02010609060101010101" pitchFamily="49" charset="-122"/>
                <a:ea typeface="楷体" panose="02010609060101010101" pitchFamily="49" charset="-122"/>
              </a:rPr>
            </a:br>
            <a:r>
              <a:rPr lang="zh-CN" altLang="en-US" dirty="0" smtClean="0">
                <a:solidFill>
                  <a:srgbClr val="FF0000"/>
                </a:solidFill>
                <a:latin typeface="楷体" panose="02010609060101010101" pitchFamily="49" charset="-122"/>
                <a:ea typeface="楷体" panose="02010609060101010101" pitchFamily="49" charset="-122"/>
              </a:rPr>
              <a:t>表</a:t>
            </a:r>
            <a:r>
              <a:rPr lang="zh-CN" altLang="en-US" dirty="0">
                <a:solidFill>
                  <a:srgbClr val="FF0000"/>
                </a:solidFill>
                <a:latin typeface="楷体" panose="02010609060101010101" pitchFamily="49" charset="-122"/>
                <a:ea typeface="楷体" panose="02010609060101010101" pitchFamily="49" charset="-122"/>
              </a:rPr>
              <a:t>的设计未必需要非常范式化。有一定的字段冗余可以增加</a:t>
            </a:r>
            <a:r>
              <a:rPr lang="en-US" altLang="zh-CN" dirty="0">
                <a:solidFill>
                  <a:srgbClr val="FF0000"/>
                </a:solidFill>
                <a:latin typeface="楷体" panose="02010609060101010101" pitchFamily="49" charset="-122"/>
                <a:ea typeface="楷体" panose="02010609060101010101" pitchFamily="49" charset="-122"/>
              </a:rPr>
              <a:t>SQL</a:t>
            </a:r>
            <a:r>
              <a:rPr lang="zh-CN" altLang="en-US" dirty="0">
                <a:solidFill>
                  <a:srgbClr val="FF0000"/>
                </a:solidFill>
                <a:latin typeface="楷体" panose="02010609060101010101" pitchFamily="49" charset="-122"/>
                <a:ea typeface="楷体" panose="02010609060101010101" pitchFamily="49" charset="-122"/>
              </a:rPr>
              <a:t>语句的效率，减少</a:t>
            </a:r>
            <a:r>
              <a:rPr lang="en-US" altLang="zh-CN" dirty="0">
                <a:solidFill>
                  <a:srgbClr val="FF0000"/>
                </a:solidFill>
                <a:latin typeface="楷体" panose="02010609060101010101" pitchFamily="49" charset="-122"/>
                <a:ea typeface="楷体" panose="02010609060101010101" pitchFamily="49" charset="-122"/>
              </a:rPr>
              <a:t>JOIN</a:t>
            </a:r>
            <a:r>
              <a:rPr lang="zh-CN" altLang="en-US" dirty="0">
                <a:solidFill>
                  <a:srgbClr val="FF0000"/>
                </a:solidFill>
                <a:latin typeface="楷体" panose="02010609060101010101" pitchFamily="49" charset="-122"/>
                <a:ea typeface="楷体" panose="02010609060101010101" pitchFamily="49" charset="-122"/>
              </a:rPr>
              <a:t>的数目，提高语句的执行速度。</a:t>
            </a:r>
          </a:p>
          <a:p>
            <a:endParaRPr lang="zh-CN" altLang="en-US" dirty="0"/>
          </a:p>
        </p:txBody>
      </p:sp>
      <p:sp>
        <p:nvSpPr>
          <p:cNvPr id="3" name="标题 2"/>
          <p:cNvSpPr>
            <a:spLocks noGrp="1"/>
          </p:cNvSpPr>
          <p:nvPr>
            <p:ph type="title"/>
          </p:nvPr>
        </p:nvSpPr>
        <p:spPr/>
        <p:txBody>
          <a:bodyPr/>
          <a:lstStyle/>
          <a:p>
            <a:r>
              <a:rPr lang="zh-CN" altLang="en-US" dirty="0" smtClean="0"/>
              <a:t>合理表</a:t>
            </a:r>
            <a:r>
              <a:rPr lang="zh-CN" altLang="en-US" dirty="0"/>
              <a:t>设计</a:t>
            </a:r>
          </a:p>
        </p:txBody>
      </p:sp>
    </p:spTree>
    <p:extLst>
      <p:ext uri="{BB962C8B-B14F-4D97-AF65-F5344CB8AC3E}">
        <p14:creationId xmlns:p14="http://schemas.microsoft.com/office/powerpoint/2010/main" val="184291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916832"/>
            <a:ext cx="7408333" cy="4680520"/>
          </a:xfrm>
        </p:spPr>
        <p:txBody>
          <a:bodyPr>
            <a:noAutofit/>
          </a:bodyPr>
          <a:lstStyle/>
          <a:p>
            <a:pPr marL="0" indent="0">
              <a:buNone/>
            </a:pP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OLAP</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OLTP</a:t>
            </a:r>
            <a:r>
              <a:rPr lang="zh-CN" altLang="en-US" dirty="0">
                <a:latin typeface="楷体" panose="02010609060101010101" pitchFamily="49" charset="-122"/>
                <a:ea typeface="楷体" panose="02010609060101010101" pitchFamily="49" charset="-122"/>
              </a:rPr>
              <a:t>类型的语句是截然不同</a:t>
            </a:r>
            <a:r>
              <a:rPr lang="zh-CN" altLang="en-US" dirty="0" smtClean="0">
                <a:latin typeface="楷体" panose="02010609060101010101" pitchFamily="49" charset="-122"/>
                <a:ea typeface="楷体" panose="02010609060101010101" pitchFamily="49" charset="-122"/>
              </a:rPr>
              <a:t>的</a:t>
            </a:r>
            <a:r>
              <a:rPr lang="en-US" altLang="zh-CN" dirty="0" smtClean="0">
                <a:latin typeface="楷体" panose="02010609060101010101" pitchFamily="49" charset="-122"/>
                <a:ea typeface="楷体" panose="02010609060101010101" pitchFamily="49" charset="-122"/>
              </a:rPr>
              <a:t> </a:t>
            </a:r>
          </a:p>
          <a:p>
            <a:pPr marL="0" indent="0">
              <a:buNone/>
            </a:pP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   OLAP</a:t>
            </a:r>
            <a:r>
              <a:rPr lang="zh-CN" altLang="en-US" dirty="0">
                <a:latin typeface="楷体" panose="02010609060101010101" pitchFamily="49" charset="-122"/>
                <a:ea typeface="楷体" panose="02010609060101010101" pitchFamily="49" charset="-122"/>
              </a:rPr>
              <a:t>几乎都是读取</a:t>
            </a:r>
            <a:r>
              <a:rPr lang="zh-CN" altLang="en-US" dirty="0" smtClean="0">
                <a:latin typeface="楷体" panose="02010609060101010101" pitchFamily="49" charset="-122"/>
                <a:ea typeface="楷体" panose="02010609060101010101" pitchFamily="49" charset="-122"/>
              </a:rPr>
              <a:t>数据，</a:t>
            </a:r>
            <a:r>
              <a:rPr lang="zh-CN" altLang="en-US" dirty="0">
                <a:latin typeface="楷体" panose="02010609060101010101" pitchFamily="49" charset="-122"/>
                <a:ea typeface="楷体" panose="02010609060101010101" pitchFamily="49" charset="-122"/>
              </a:rPr>
              <a:t>没有更新和写入</a:t>
            </a:r>
            <a:r>
              <a:rPr lang="zh-CN" altLang="en-US" dirty="0" smtClean="0">
                <a:latin typeface="楷体" panose="02010609060101010101" pitchFamily="49" charset="-122"/>
                <a:ea typeface="楷体" panose="02010609060101010101" pitchFamily="49" charset="-122"/>
              </a:rPr>
              <a:t>操作，需要</a:t>
            </a:r>
            <a:r>
              <a:rPr lang="zh-CN" altLang="en-US" dirty="0">
                <a:latin typeface="楷体" panose="02010609060101010101" pitchFamily="49" charset="-122"/>
                <a:ea typeface="楷体" panose="02010609060101010101" pitchFamily="49" charset="-122"/>
              </a:rPr>
              <a:t>扫描整个表做统计分析，索引对这样的语句几乎没有多少用处</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   OLTP</a:t>
            </a:r>
            <a:r>
              <a:rPr lang="zh-CN" altLang="en-US" dirty="0">
                <a:latin typeface="楷体" panose="02010609060101010101" pitchFamily="49" charset="-122"/>
                <a:ea typeface="楷体" panose="02010609060101010101" pitchFamily="49" charset="-122"/>
              </a:rPr>
              <a:t>语句则只需要访问表的很小一部分数据，而且这些数据往往可以从内存缓存中</a:t>
            </a:r>
            <a:r>
              <a:rPr lang="zh-CN" altLang="en-US" dirty="0" smtClean="0">
                <a:latin typeface="楷体" panose="02010609060101010101" pitchFamily="49" charset="-122"/>
                <a:ea typeface="楷体" panose="02010609060101010101" pitchFamily="49" charset="-122"/>
              </a:rPr>
              <a:t>得到</a:t>
            </a: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a:p>
            <a:pPr marL="0" indent="0">
              <a:buNone/>
            </a:pPr>
            <a:r>
              <a:rPr lang="zh-CN" altLang="en-US" dirty="0">
                <a:solidFill>
                  <a:srgbClr val="FF0000"/>
                </a:solidFill>
                <a:latin typeface="楷体" panose="02010609060101010101" pitchFamily="49" charset="-122"/>
                <a:ea typeface="楷体" panose="02010609060101010101" pitchFamily="49" charset="-122"/>
              </a:rPr>
              <a:t>为了避免</a:t>
            </a:r>
            <a:r>
              <a:rPr lang="en-US" altLang="zh-CN" dirty="0">
                <a:solidFill>
                  <a:srgbClr val="FF0000"/>
                </a:solidFill>
                <a:latin typeface="楷体" panose="02010609060101010101" pitchFamily="49" charset="-122"/>
                <a:ea typeface="楷体" panose="02010609060101010101" pitchFamily="49" charset="-122"/>
              </a:rPr>
              <a:t>OLAP </a:t>
            </a:r>
            <a:r>
              <a:rPr lang="zh-CN" altLang="en-US" dirty="0">
                <a:solidFill>
                  <a:srgbClr val="FF0000"/>
                </a:solidFill>
                <a:latin typeface="楷体" panose="02010609060101010101" pitchFamily="49" charset="-122"/>
                <a:ea typeface="楷体" panose="02010609060101010101" pitchFamily="49" charset="-122"/>
              </a:rPr>
              <a:t>和</a:t>
            </a:r>
            <a:r>
              <a:rPr lang="en-US" altLang="zh-CN" dirty="0">
                <a:solidFill>
                  <a:srgbClr val="FF0000"/>
                </a:solidFill>
                <a:latin typeface="楷体" panose="02010609060101010101" pitchFamily="49" charset="-122"/>
                <a:ea typeface="楷体" panose="02010609060101010101" pitchFamily="49" charset="-122"/>
              </a:rPr>
              <a:t>OLTP</a:t>
            </a:r>
            <a:r>
              <a:rPr lang="zh-CN" altLang="en-US" dirty="0">
                <a:solidFill>
                  <a:srgbClr val="FF0000"/>
                </a:solidFill>
                <a:latin typeface="楷体" panose="02010609060101010101" pitchFamily="49" charset="-122"/>
                <a:ea typeface="楷体" panose="02010609060101010101" pitchFamily="49" charset="-122"/>
              </a:rPr>
              <a:t>语句相互影响，这两类模块需要分开运行在不同服务器上。</a:t>
            </a:r>
          </a:p>
          <a:p>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en-US" altLang="zh-CN" dirty="0"/>
              <a:t>OLAP</a:t>
            </a:r>
            <a:r>
              <a:rPr lang="zh-CN" altLang="en-US" dirty="0"/>
              <a:t>和</a:t>
            </a:r>
            <a:r>
              <a:rPr lang="en-US" altLang="zh-CN" dirty="0"/>
              <a:t>OLTP</a:t>
            </a:r>
            <a:r>
              <a:rPr lang="zh-CN" altLang="en-US" dirty="0" smtClean="0"/>
              <a:t>模块分开</a:t>
            </a:r>
            <a:endParaRPr lang="zh-CN" altLang="en-US" dirty="0"/>
          </a:p>
        </p:txBody>
      </p:sp>
    </p:spTree>
    <p:extLst>
      <p:ext uri="{BB962C8B-B14F-4D97-AF65-F5344CB8AC3E}">
        <p14:creationId xmlns:p14="http://schemas.microsoft.com/office/powerpoint/2010/main" val="152348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72816"/>
            <a:ext cx="7408333" cy="4824536"/>
          </a:xfrm>
        </p:spPr>
        <p:txBody>
          <a:bodyPr>
            <a:normAutofit/>
          </a:bodyPr>
          <a:lstStyle/>
          <a:p>
            <a:pPr marL="0" indent="0">
              <a:buNone/>
            </a:pPr>
            <a:r>
              <a:rPr lang="zh-CN" altLang="en-US" dirty="0"/>
              <a:t/>
            </a:r>
            <a:br>
              <a:rPr lang="zh-CN" altLang="en-US" dirty="0"/>
            </a:br>
            <a:r>
              <a:rPr lang="zh-CN" altLang="en-US" dirty="0" smtClean="0">
                <a:latin typeface="楷体" panose="02010609060101010101" pitchFamily="49" charset="-122"/>
                <a:ea typeface="楷体" panose="02010609060101010101" pitchFamily="49" charset="-122"/>
              </a:rPr>
              <a:t>使用</a:t>
            </a:r>
            <a:r>
              <a:rPr lang="zh-CN" altLang="en-US" dirty="0">
                <a:latin typeface="楷体" panose="02010609060101010101" pitchFamily="49" charset="-122"/>
                <a:ea typeface="楷体" panose="02010609060101010101" pitchFamily="49" charset="-122"/>
              </a:rPr>
              <a:t>存储过程封装那些复杂的</a:t>
            </a:r>
            <a:r>
              <a:rPr lang="en-US" altLang="zh-CN" dirty="0">
                <a:latin typeface="楷体" panose="02010609060101010101" pitchFamily="49" charset="-122"/>
                <a:ea typeface="楷体" panose="02010609060101010101" pitchFamily="49" charset="-122"/>
              </a:rPr>
              <a:t>SQL</a:t>
            </a:r>
            <a:r>
              <a:rPr lang="zh-CN" altLang="en-US" dirty="0">
                <a:latin typeface="楷体" panose="02010609060101010101" pitchFamily="49" charset="-122"/>
                <a:ea typeface="楷体" panose="02010609060101010101" pitchFamily="49" charset="-122"/>
              </a:rPr>
              <a:t>语句或商业</a:t>
            </a:r>
            <a:r>
              <a:rPr lang="zh-CN" altLang="en-US" dirty="0" smtClean="0">
                <a:latin typeface="楷体" panose="02010609060101010101" pitchFamily="49" charset="-122"/>
                <a:ea typeface="楷体" panose="02010609060101010101" pitchFamily="49" charset="-122"/>
              </a:rPr>
              <a:t>逻辑</a:t>
            </a:r>
            <a:endParaRPr lang="en-US" altLang="zh-CN" dirty="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存储</a:t>
            </a:r>
            <a:r>
              <a:rPr lang="zh-CN" altLang="en-US" dirty="0">
                <a:latin typeface="楷体" panose="02010609060101010101" pitchFamily="49" charset="-122"/>
                <a:ea typeface="楷体" panose="02010609060101010101" pitchFamily="49" charset="-122"/>
              </a:rPr>
              <a:t>过程的执行计划可以被缓存在内存中较长时间，</a:t>
            </a:r>
            <a:r>
              <a:rPr lang="zh-CN" altLang="en-US" dirty="0">
                <a:solidFill>
                  <a:srgbClr val="FF0000"/>
                </a:solidFill>
                <a:latin typeface="楷体" panose="02010609060101010101" pitchFamily="49" charset="-122"/>
                <a:ea typeface="楷体" panose="02010609060101010101" pitchFamily="49" charset="-122"/>
              </a:rPr>
              <a:t>减少了重新编译的时间</a:t>
            </a:r>
            <a:r>
              <a:rPr lang="zh-CN" altLang="en-US" dirty="0">
                <a:latin typeface="楷体" panose="02010609060101010101" pitchFamily="49" charset="-122"/>
                <a:ea typeface="楷体" panose="02010609060101010101" pitchFamily="49" charset="-122"/>
              </a:rPr>
              <a:t>。</a:t>
            </a:r>
          </a:p>
          <a:p>
            <a:pP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rPr>
              <a:t>存储</a:t>
            </a:r>
            <a:r>
              <a:rPr lang="zh-CN" altLang="en-US" dirty="0">
                <a:solidFill>
                  <a:srgbClr val="FF0000"/>
                </a:solidFill>
                <a:latin typeface="楷体" panose="02010609060101010101" pitchFamily="49" charset="-122"/>
                <a:ea typeface="楷体" panose="02010609060101010101" pitchFamily="49" charset="-122"/>
              </a:rPr>
              <a:t>过程减少了客户端和服务器的繁复交互</a:t>
            </a:r>
            <a:r>
              <a:rPr lang="zh-CN" altLang="en-US" dirty="0">
                <a:latin typeface="楷体" panose="02010609060101010101" pitchFamily="49" charset="-122"/>
                <a:ea typeface="楷体" panose="02010609060101010101" pitchFamily="49" charset="-122"/>
              </a:rPr>
              <a:t>。</a:t>
            </a:r>
          </a:p>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如果</a:t>
            </a:r>
            <a:r>
              <a:rPr lang="zh-CN" altLang="en-US" dirty="0">
                <a:latin typeface="楷体" panose="02010609060101010101" pitchFamily="49" charset="-122"/>
                <a:ea typeface="楷体" panose="02010609060101010101" pitchFamily="49" charset="-122"/>
              </a:rPr>
              <a:t>程序发布后需要做某些改变你可以直接修改存储过程而不用修改程序，</a:t>
            </a:r>
            <a:r>
              <a:rPr lang="zh-CN" altLang="en-US" dirty="0">
                <a:solidFill>
                  <a:srgbClr val="FF0000"/>
                </a:solidFill>
                <a:latin typeface="楷体" panose="02010609060101010101" pitchFamily="49" charset="-122"/>
                <a:ea typeface="楷体" panose="02010609060101010101" pitchFamily="49" charset="-122"/>
              </a:rPr>
              <a:t>避免需要重新安装部署</a:t>
            </a:r>
            <a:r>
              <a:rPr lang="zh-CN" altLang="en-US" dirty="0" smtClean="0">
                <a:solidFill>
                  <a:srgbClr val="FF0000"/>
                </a:solidFill>
                <a:latin typeface="楷体" panose="02010609060101010101" pitchFamily="49" charset="-122"/>
                <a:ea typeface="楷体" panose="02010609060101010101" pitchFamily="49" charset="-122"/>
              </a:rPr>
              <a:t>程序</a:t>
            </a:r>
            <a:endParaRPr lang="zh-CN" altLang="en-US" dirty="0">
              <a:solidFill>
                <a:srgbClr val="FF0000"/>
              </a:solidFill>
              <a:latin typeface="楷体" panose="02010609060101010101" pitchFamily="49" charset="-122"/>
              <a:ea typeface="楷体" panose="02010609060101010101" pitchFamily="49" charset="-122"/>
            </a:endParaRPr>
          </a:p>
          <a:p>
            <a:endParaRPr lang="zh-CN" altLang="en-US" dirty="0"/>
          </a:p>
        </p:txBody>
      </p:sp>
      <p:sp>
        <p:nvSpPr>
          <p:cNvPr id="3" name="标题 2"/>
          <p:cNvSpPr>
            <a:spLocks noGrp="1"/>
          </p:cNvSpPr>
          <p:nvPr>
            <p:ph type="title"/>
          </p:nvPr>
        </p:nvSpPr>
        <p:spPr/>
        <p:txBody>
          <a:bodyPr/>
          <a:lstStyle/>
          <a:p>
            <a:r>
              <a:rPr lang="zh-CN" altLang="en-US" dirty="0"/>
              <a:t>使用存储过程</a:t>
            </a:r>
          </a:p>
        </p:txBody>
      </p:sp>
    </p:spTree>
    <p:extLst>
      <p:ext uri="{BB962C8B-B14F-4D97-AF65-F5344CB8AC3E}">
        <p14:creationId xmlns:p14="http://schemas.microsoft.com/office/powerpoint/2010/main" val="100573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132856"/>
            <a:ext cx="7408333" cy="3993307"/>
          </a:xfrm>
        </p:spPr>
        <p:txBody>
          <a:bodyPr>
            <a:normAutofit/>
          </a:bodyPr>
          <a:lstStyle/>
          <a:p>
            <a:pPr marL="0" indent="0">
              <a:buNone/>
            </a:pPr>
            <a:r>
              <a:rPr lang="zh-CN" altLang="en-US" dirty="0" smtClean="0">
                <a:latin typeface="楷体" panose="02010609060101010101" pitchFamily="49" charset="-122"/>
                <a:ea typeface="楷体" panose="02010609060101010101" pitchFamily="49" charset="-122"/>
              </a:rPr>
              <a:t>    很多</a:t>
            </a:r>
            <a:r>
              <a:rPr lang="zh-CN" altLang="en-US" dirty="0">
                <a:latin typeface="楷体" panose="02010609060101010101" pitchFamily="49" charset="-122"/>
                <a:ea typeface="楷体" panose="02010609060101010101" pitchFamily="49" charset="-122"/>
              </a:rPr>
              <a:t>数据库系统性能不理想是因为系统没有经过整体优化，存在大量性能低下的</a:t>
            </a:r>
            <a:r>
              <a:rPr lang="en-US" altLang="zh-CN" dirty="0">
                <a:latin typeface="楷体" panose="02010609060101010101" pitchFamily="49" charset="-122"/>
                <a:ea typeface="楷体" panose="02010609060101010101" pitchFamily="49" charset="-122"/>
              </a:rPr>
              <a:t>SQL </a:t>
            </a:r>
            <a:r>
              <a:rPr lang="zh-CN" altLang="en-US" dirty="0">
                <a:latin typeface="楷体" panose="02010609060101010101" pitchFamily="49" charset="-122"/>
                <a:ea typeface="楷体" panose="02010609060101010101" pitchFamily="49" charset="-122"/>
              </a:rPr>
              <a:t>语句。</a:t>
            </a:r>
          </a:p>
          <a:p>
            <a:pPr marL="0" indent="0">
              <a:buNone/>
            </a:pPr>
            <a:r>
              <a:rPr lang="zh-CN" altLang="en-US" dirty="0" smtClean="0">
                <a:latin typeface="楷体" panose="02010609060101010101" pitchFamily="49" charset="-122"/>
                <a:ea typeface="楷体" panose="02010609060101010101" pitchFamily="49" charset="-122"/>
              </a:rPr>
              <a:t>   没有</a:t>
            </a:r>
            <a:r>
              <a:rPr lang="zh-CN" altLang="en-US" dirty="0">
                <a:latin typeface="楷体" panose="02010609060101010101" pitchFamily="49" charset="-122"/>
                <a:ea typeface="楷体" panose="02010609060101010101" pitchFamily="49" charset="-122"/>
              </a:rPr>
              <a:t>索引除了导致语句本身运行速度慢外，更是导致大量的磁盘读写操作，使得整个系统性能都受之影响而变差</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   聚集</a:t>
            </a:r>
            <a:r>
              <a:rPr lang="zh-CN" altLang="en-US" dirty="0">
                <a:latin typeface="楷体" panose="02010609060101010101" pitchFamily="49" charset="-122"/>
                <a:ea typeface="楷体" panose="02010609060101010101" pitchFamily="49" charset="-122"/>
              </a:rPr>
              <a:t>索引不适用于：频繁更改的</a:t>
            </a:r>
            <a:r>
              <a:rPr lang="zh-CN" altLang="en-US" dirty="0" smtClean="0">
                <a:latin typeface="楷体" panose="02010609060101010101" pitchFamily="49" charset="-122"/>
                <a:ea typeface="楷体" panose="02010609060101010101" pitchFamily="49" charset="-122"/>
              </a:rPr>
              <a:t>列，导致</a:t>
            </a:r>
            <a:r>
              <a:rPr lang="zh-CN" altLang="en-US" dirty="0">
                <a:latin typeface="楷体" panose="02010609060101010101" pitchFamily="49" charset="-122"/>
                <a:ea typeface="楷体" panose="02010609060101010101" pitchFamily="49" charset="-122"/>
              </a:rPr>
              <a:t>整行</a:t>
            </a:r>
            <a:r>
              <a:rPr lang="zh-CN" altLang="en-US" dirty="0" smtClean="0">
                <a:latin typeface="楷体" panose="02010609060101010101" pitchFamily="49" charset="-122"/>
                <a:ea typeface="楷体" panose="02010609060101010101" pitchFamily="49" charset="-122"/>
              </a:rPr>
              <a:t>移动</a:t>
            </a:r>
            <a:endParaRPr lang="zh-CN" altLang="en-US" dirty="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优化</a:t>
            </a:r>
            <a:r>
              <a:rPr lang="zh-CN" altLang="en-US" dirty="0">
                <a:solidFill>
                  <a:srgbClr val="FF0000"/>
                </a:solidFill>
                <a:latin typeface="楷体" panose="02010609060101010101" pitchFamily="49" charset="-122"/>
                <a:ea typeface="楷体" panose="02010609060101010101" pitchFamily="49" charset="-122"/>
              </a:rPr>
              <a:t>这些没有索引或索引不够好的</a:t>
            </a:r>
            <a:r>
              <a:rPr lang="en-US" altLang="zh-CN" dirty="0">
                <a:solidFill>
                  <a:srgbClr val="FF0000"/>
                </a:solidFill>
                <a:latin typeface="楷体" panose="02010609060101010101" pitchFamily="49" charset="-122"/>
                <a:ea typeface="楷体" panose="02010609060101010101" pitchFamily="49" charset="-122"/>
              </a:rPr>
              <a:t>SQL</a:t>
            </a:r>
            <a:r>
              <a:rPr lang="zh-CN" altLang="en-US" dirty="0" smtClean="0">
                <a:solidFill>
                  <a:srgbClr val="FF0000"/>
                </a:solidFill>
                <a:latin typeface="楷体" panose="02010609060101010101" pitchFamily="49" charset="-122"/>
                <a:ea typeface="楷体" panose="02010609060101010101" pitchFamily="49" charset="-122"/>
              </a:rPr>
              <a:t>语句，提升性能</a:t>
            </a:r>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a:t>索引优化</a:t>
            </a:r>
          </a:p>
        </p:txBody>
      </p:sp>
    </p:spTree>
    <p:extLst>
      <p:ext uri="{BB962C8B-B14F-4D97-AF65-F5344CB8AC3E}">
        <p14:creationId xmlns:p14="http://schemas.microsoft.com/office/powerpoint/2010/main" val="101367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1556792"/>
            <a:ext cx="7380808" cy="4569371"/>
          </a:xfrm>
        </p:spPr>
        <p:txBody>
          <a:bodyPr>
            <a:normAutofit fontScale="92500" lnSpcReduction="20000"/>
          </a:bodyPr>
          <a:lstStyle/>
          <a:p>
            <a:pPr>
              <a:buFont typeface="Wingdings" panose="05000000000000000000" pitchFamily="2" charset="2"/>
              <a:buChar char="Ø"/>
            </a:pPr>
            <a:r>
              <a:rPr lang="zh-CN" altLang="en-US" sz="2600" dirty="0" smtClean="0">
                <a:latin typeface="楷体" panose="02010609060101010101" pitchFamily="49" charset="-122"/>
                <a:ea typeface="楷体" panose="02010609060101010101" pitchFamily="49" charset="-122"/>
              </a:rPr>
              <a:t>创建</a:t>
            </a:r>
            <a:r>
              <a:rPr lang="zh-CN" altLang="en-US" sz="2600" dirty="0">
                <a:latin typeface="楷体" panose="02010609060101010101" pitchFamily="49" charset="-122"/>
                <a:ea typeface="楷体" panose="02010609060101010101" pitchFamily="49" charset="-122"/>
              </a:rPr>
              <a:t>索引的关键是索引要能够大大减少语句的</a:t>
            </a:r>
            <a:r>
              <a:rPr lang="en-US" altLang="zh-CN" sz="2600" dirty="0">
                <a:latin typeface="楷体" panose="02010609060101010101" pitchFamily="49" charset="-122"/>
                <a:ea typeface="楷体" panose="02010609060101010101" pitchFamily="49" charset="-122"/>
              </a:rPr>
              <a:t>logical reads</a:t>
            </a:r>
            <a:r>
              <a:rPr lang="zh-CN" altLang="en-US" sz="2600" dirty="0">
                <a:latin typeface="楷体" panose="02010609060101010101" pitchFamily="49" charset="-122"/>
                <a:ea typeface="楷体" panose="02010609060101010101" pitchFamily="49" charset="-122"/>
              </a:rPr>
              <a:t>。一个索引好不好，主要看它减少的</a:t>
            </a:r>
            <a:r>
              <a:rPr lang="en-US" altLang="zh-CN" sz="2600" dirty="0">
                <a:latin typeface="楷体" panose="02010609060101010101" pitchFamily="49" charset="-122"/>
                <a:ea typeface="楷体" panose="02010609060101010101" pitchFamily="49" charset="-122"/>
              </a:rPr>
              <a:t>logical reads</a:t>
            </a:r>
            <a:r>
              <a:rPr lang="zh-CN" altLang="en-US" sz="2600" dirty="0" smtClean="0">
                <a:latin typeface="楷体" panose="02010609060101010101" pitchFamily="49" charset="-122"/>
                <a:ea typeface="楷体" panose="02010609060101010101" pitchFamily="49" charset="-122"/>
              </a:rPr>
              <a:t>多不多</a:t>
            </a:r>
            <a:r>
              <a:rPr lang="zh-CN" altLang="en-US" sz="2600" dirty="0">
                <a:latin typeface="楷体" panose="02010609060101010101" pitchFamily="49" charset="-122"/>
                <a:ea typeface="楷体" panose="02010609060101010101" pitchFamily="49" charset="-122"/>
              </a:rPr>
              <a:t> </a:t>
            </a:r>
          </a:p>
          <a:p>
            <a:pPr>
              <a:buFont typeface="Wingdings" panose="05000000000000000000" pitchFamily="2" charset="2"/>
              <a:buChar char="Ø"/>
            </a:pPr>
            <a:r>
              <a:rPr lang="zh-CN" altLang="en-US" sz="2600" dirty="0">
                <a:latin typeface="楷体" panose="02010609060101010101" pitchFamily="49" charset="-122"/>
                <a:ea typeface="楷体" panose="02010609060101010101" pitchFamily="49" charset="-122"/>
              </a:rPr>
              <a:t>运行</a:t>
            </a:r>
            <a:r>
              <a:rPr lang="en-US" altLang="zh-CN" sz="2600" dirty="0">
                <a:latin typeface="楷体" panose="02010609060101010101" pitchFamily="49" charset="-122"/>
                <a:ea typeface="楷体" panose="02010609060101010101" pitchFamily="49" charset="-122"/>
              </a:rPr>
              <a:t>set statistics </a:t>
            </a:r>
            <a:r>
              <a:rPr lang="en-US" altLang="zh-CN" sz="2600" dirty="0" err="1">
                <a:latin typeface="楷体" panose="02010609060101010101" pitchFamily="49" charset="-122"/>
                <a:ea typeface="楷体" panose="02010609060101010101" pitchFamily="49" charset="-122"/>
              </a:rPr>
              <a:t>io</a:t>
            </a:r>
            <a:r>
              <a:rPr lang="zh-CN" altLang="en-US" sz="2600" dirty="0">
                <a:latin typeface="楷体" panose="02010609060101010101" pitchFamily="49" charset="-122"/>
                <a:ea typeface="楷体" panose="02010609060101010101" pitchFamily="49" charset="-122"/>
              </a:rPr>
              <a:t>命令可以得到</a:t>
            </a:r>
            <a:r>
              <a:rPr lang="en-US" altLang="zh-CN" sz="2600" dirty="0">
                <a:latin typeface="楷体" panose="02010609060101010101" pitchFamily="49" charset="-122"/>
                <a:ea typeface="楷体" panose="02010609060101010101" pitchFamily="49" charset="-122"/>
              </a:rPr>
              <a:t>SQL</a:t>
            </a:r>
            <a:r>
              <a:rPr lang="zh-CN" altLang="en-US" sz="2600" dirty="0">
                <a:latin typeface="楷体" panose="02010609060101010101" pitchFamily="49" charset="-122"/>
                <a:ea typeface="楷体" panose="02010609060101010101" pitchFamily="49" charset="-122"/>
              </a:rPr>
              <a:t>语句的</a:t>
            </a:r>
            <a:r>
              <a:rPr lang="en-US" altLang="zh-CN" sz="2600" dirty="0">
                <a:latin typeface="楷体" panose="02010609060101010101" pitchFamily="49" charset="-122"/>
                <a:ea typeface="楷体" panose="02010609060101010101" pitchFamily="49" charset="-122"/>
              </a:rPr>
              <a:t>logical reads</a:t>
            </a:r>
            <a:r>
              <a:rPr lang="zh-CN" altLang="en-US" sz="2600" dirty="0" smtClean="0">
                <a:latin typeface="楷体" panose="02010609060101010101" pitchFamily="49" charset="-122"/>
                <a:ea typeface="楷体" panose="02010609060101010101" pitchFamily="49" charset="-122"/>
              </a:rPr>
              <a:t>信息</a:t>
            </a:r>
            <a:endParaRPr lang="en-US" altLang="zh-CN" sz="2600" dirty="0" smtClean="0">
              <a:latin typeface="楷体" panose="02010609060101010101" pitchFamily="49" charset="-122"/>
              <a:ea typeface="楷体" panose="02010609060101010101" pitchFamily="49" charset="-122"/>
            </a:endParaRPr>
          </a:p>
          <a:p>
            <a:pPr marL="0" indent="0">
              <a:buNone/>
            </a:pPr>
            <a:r>
              <a:rPr lang="zh-CN" altLang="en-US" sz="2600" dirty="0">
                <a:solidFill>
                  <a:srgbClr val="FF0000"/>
                </a:solidFill>
                <a:latin typeface="楷体" panose="02010609060101010101" pitchFamily="49" charset="-122"/>
                <a:ea typeface="楷体" panose="02010609060101010101" pitchFamily="49" charset="-122"/>
              </a:rPr>
              <a:t> </a:t>
            </a:r>
            <a:r>
              <a:rPr lang="zh-CN" altLang="en-US" sz="2600" dirty="0" smtClean="0">
                <a:solidFill>
                  <a:srgbClr val="FF0000"/>
                </a:solidFill>
                <a:latin typeface="楷体" panose="02010609060101010101" pitchFamily="49" charset="-122"/>
                <a:ea typeface="楷体" panose="02010609060101010101" pitchFamily="49" charset="-122"/>
              </a:rPr>
              <a:t>  如果</a:t>
            </a:r>
            <a:r>
              <a:rPr lang="en-US" altLang="zh-CN" sz="2600" dirty="0">
                <a:solidFill>
                  <a:srgbClr val="FF0000"/>
                </a:solidFill>
                <a:latin typeface="楷体" panose="02010609060101010101" pitchFamily="49" charset="-122"/>
                <a:ea typeface="楷体" panose="02010609060101010101" pitchFamily="49" charset="-122"/>
              </a:rPr>
              <a:t>physical Reads</a:t>
            </a:r>
            <a:r>
              <a:rPr lang="zh-CN" altLang="en-US" sz="2600" dirty="0">
                <a:solidFill>
                  <a:srgbClr val="FF0000"/>
                </a:solidFill>
                <a:latin typeface="楷体" panose="02010609060101010101" pitchFamily="49" charset="-122"/>
                <a:ea typeface="楷体" panose="02010609060101010101" pitchFamily="49" charset="-122"/>
              </a:rPr>
              <a:t>或</a:t>
            </a:r>
            <a:r>
              <a:rPr lang="en-US" altLang="zh-CN" sz="2600" dirty="0">
                <a:solidFill>
                  <a:srgbClr val="FF0000"/>
                </a:solidFill>
                <a:latin typeface="楷体" panose="02010609060101010101" pitchFamily="49" charset="-122"/>
                <a:ea typeface="楷体" panose="02010609060101010101" pitchFamily="49" charset="-122"/>
              </a:rPr>
              <a:t>Read-ahead reads</a:t>
            </a:r>
            <a:r>
              <a:rPr lang="zh-CN" altLang="en-US" sz="2600" dirty="0">
                <a:solidFill>
                  <a:srgbClr val="FF0000"/>
                </a:solidFill>
                <a:latin typeface="楷体" panose="02010609060101010101" pitchFamily="49" charset="-122"/>
                <a:ea typeface="楷体" panose="02010609060101010101" pitchFamily="49" charset="-122"/>
              </a:rPr>
              <a:t>很大，那么往往意味着语句的执行时间（</a:t>
            </a:r>
            <a:r>
              <a:rPr lang="en-US" altLang="zh-CN" sz="2600" dirty="0">
                <a:solidFill>
                  <a:srgbClr val="FF0000"/>
                </a:solidFill>
                <a:latin typeface="楷体" panose="02010609060101010101" pitchFamily="49" charset="-122"/>
                <a:ea typeface="楷体" panose="02010609060101010101" pitchFamily="49" charset="-122"/>
              </a:rPr>
              <a:t>duration</a:t>
            </a:r>
            <a:r>
              <a:rPr lang="zh-CN" altLang="en-US" sz="2600" dirty="0">
                <a:solidFill>
                  <a:srgbClr val="FF0000"/>
                </a:solidFill>
                <a:latin typeface="楷体" panose="02010609060101010101" pitchFamily="49" charset="-122"/>
                <a:ea typeface="楷体" panose="02010609060101010101" pitchFamily="49" charset="-122"/>
              </a:rPr>
              <a:t>）里面会有一部分耗费在等待物理磁盘</a:t>
            </a:r>
            <a:r>
              <a:rPr lang="en-US" altLang="zh-CN" sz="2600" dirty="0">
                <a:solidFill>
                  <a:srgbClr val="FF0000"/>
                </a:solidFill>
                <a:latin typeface="楷体" panose="02010609060101010101" pitchFamily="49" charset="-122"/>
                <a:ea typeface="楷体" panose="02010609060101010101" pitchFamily="49" charset="-122"/>
              </a:rPr>
              <a:t>IO</a:t>
            </a:r>
            <a:r>
              <a:rPr lang="zh-CN" altLang="en-US" sz="2600" dirty="0" smtClean="0">
                <a:solidFill>
                  <a:srgbClr val="FF0000"/>
                </a:solidFill>
                <a:latin typeface="楷体" panose="02010609060101010101" pitchFamily="49" charset="-122"/>
                <a:ea typeface="楷体" panose="02010609060101010101" pitchFamily="49" charset="-122"/>
              </a:rPr>
              <a:t>上</a:t>
            </a:r>
            <a:endParaRPr lang="zh-CN" altLang="en-US" sz="2600" dirty="0">
              <a:solidFill>
                <a:srgbClr val="FF0000"/>
              </a:solidFill>
              <a:latin typeface="楷体" panose="02010609060101010101" pitchFamily="49" charset="-122"/>
              <a:ea typeface="楷体" panose="02010609060101010101" pitchFamily="49" charset="-122"/>
            </a:endParaRPr>
          </a:p>
          <a:p>
            <a:pPr marL="0" indent="0">
              <a:buNone/>
            </a:pPr>
            <a:r>
              <a:rPr lang="zh-CN" altLang="en-US" dirty="0"/>
              <a:t> </a:t>
            </a:r>
          </a:p>
          <a:p>
            <a:endParaRPr lang="zh-CN" altLang="en-US" dirty="0"/>
          </a:p>
          <a:p>
            <a:r>
              <a:rPr lang="zh-CN" altLang="en-US" dirty="0"/>
              <a:t> </a:t>
            </a:r>
          </a:p>
          <a:p>
            <a:r>
              <a:rPr lang="zh-CN" altLang="en-US" dirty="0"/>
              <a:t> </a:t>
            </a:r>
          </a:p>
          <a:p>
            <a:r>
              <a:rPr lang="zh-CN" altLang="en-US" dirty="0"/>
              <a:t/>
            </a:r>
            <a:br>
              <a:rPr lang="zh-CN" altLang="en-US" dirty="0"/>
            </a:br>
            <a:endParaRPr lang="zh-CN" altLang="en-US" dirty="0"/>
          </a:p>
        </p:txBody>
      </p:sp>
      <p:sp>
        <p:nvSpPr>
          <p:cNvPr id="3" name="标题 2"/>
          <p:cNvSpPr>
            <a:spLocks noGrp="1"/>
          </p:cNvSpPr>
          <p:nvPr>
            <p:ph type="title"/>
          </p:nvPr>
        </p:nvSpPr>
        <p:spPr/>
        <p:txBody>
          <a:bodyPr>
            <a:normAutofit/>
          </a:bodyPr>
          <a:lstStyle/>
          <a:p>
            <a:r>
              <a:rPr lang="zh-CN" altLang="en-US" dirty="0"/>
              <a:t>创建</a:t>
            </a:r>
            <a:r>
              <a:rPr lang="zh-CN" altLang="en-US" dirty="0" smtClean="0"/>
              <a:t>索引</a:t>
            </a:r>
            <a:endParaRPr lang="zh-CN" altLang="en-US"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149080"/>
            <a:ext cx="80105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42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2531"/>
                                        </p:tgtEl>
                                        <p:attrNameLst>
                                          <p:attrName>style.visibility</p:attrName>
                                        </p:attrNameLst>
                                      </p:cBhvr>
                                      <p:to>
                                        <p:strVal val="visible"/>
                                      </p:to>
                                    </p:set>
                                    <p:animEffect transition="in" filter="randombar(horizontal)">
                                      <p:cBhvr>
                                        <p:cTn id="18"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204864"/>
            <a:ext cx="7408333" cy="3921299"/>
          </a:xfrm>
        </p:spPr>
        <p:txBody>
          <a:bodyPr>
            <a:normAutofit fontScale="92500" lnSpcReduction="10000"/>
          </a:bodyPr>
          <a:lstStyle/>
          <a:p>
            <a:pPr>
              <a:buFont typeface="Wingdings" panose="05000000000000000000" pitchFamily="2" charset="2"/>
              <a:buChar char="Ø"/>
            </a:pPr>
            <a:r>
              <a:rPr lang="zh-CN" altLang="en-US" sz="2600" dirty="0" smtClean="0">
                <a:latin typeface="楷体" panose="02010609060101010101" pitchFamily="49" charset="-122"/>
                <a:ea typeface="楷体" panose="02010609060101010101" pitchFamily="49" charset="-122"/>
              </a:rPr>
              <a:t>单字</a:t>
            </a:r>
            <a:r>
              <a:rPr lang="zh-CN" altLang="en-US" sz="2600" dirty="0">
                <a:latin typeface="楷体" panose="02010609060101010101" pitchFamily="49" charset="-122"/>
                <a:ea typeface="楷体" panose="02010609060101010101" pitchFamily="49" charset="-122"/>
              </a:rPr>
              <a:t>段索引是指只有一个字段的</a:t>
            </a:r>
            <a:r>
              <a:rPr lang="zh-CN" altLang="en-US" sz="2600" dirty="0" smtClean="0">
                <a:latin typeface="楷体" panose="02010609060101010101" pitchFamily="49" charset="-122"/>
                <a:ea typeface="楷体" panose="02010609060101010101" pitchFamily="49" charset="-122"/>
              </a:rPr>
              <a:t>索引，</a:t>
            </a:r>
            <a:r>
              <a:rPr lang="zh-CN" altLang="en-US" sz="2600" dirty="0">
                <a:latin typeface="楷体" panose="02010609060101010101" pitchFamily="49" charset="-122"/>
                <a:ea typeface="楷体" panose="02010609060101010101" pitchFamily="49" charset="-122"/>
              </a:rPr>
              <a:t>对出现在</a:t>
            </a:r>
            <a:r>
              <a:rPr lang="en-US" altLang="zh-CN" sz="2600" dirty="0">
                <a:latin typeface="楷体" panose="02010609060101010101" pitchFamily="49" charset="-122"/>
                <a:ea typeface="楷体" panose="02010609060101010101" pitchFamily="49" charset="-122"/>
              </a:rPr>
              <a:t>where</a:t>
            </a:r>
            <a:r>
              <a:rPr lang="zh-CN" altLang="en-US" sz="2600" dirty="0">
                <a:latin typeface="楷体" panose="02010609060101010101" pitchFamily="49" charset="-122"/>
                <a:ea typeface="楷体" panose="02010609060101010101" pitchFamily="49" charset="-122"/>
              </a:rPr>
              <a:t>子句中的字段加单</a:t>
            </a:r>
            <a:r>
              <a:rPr lang="zh-CN" altLang="en-US" sz="2600" dirty="0" smtClean="0">
                <a:latin typeface="楷体" panose="02010609060101010101" pitchFamily="49" charset="-122"/>
                <a:ea typeface="楷体" panose="02010609060101010101" pitchFamily="49" charset="-122"/>
              </a:rPr>
              <a:t>索引</a:t>
            </a:r>
            <a:endParaRPr lang="en-US" altLang="zh-CN" sz="2600"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sz="2600" dirty="0" smtClean="0">
                <a:latin typeface="楷体" panose="02010609060101010101" pitchFamily="49" charset="-122"/>
                <a:ea typeface="楷体" panose="02010609060101010101" pitchFamily="49" charset="-122"/>
              </a:rPr>
              <a:t>组合索引是指</a:t>
            </a:r>
            <a:r>
              <a:rPr lang="zh-CN" altLang="en-US" sz="2600" dirty="0">
                <a:latin typeface="楷体" panose="02010609060101010101" pitchFamily="49" charset="-122"/>
                <a:ea typeface="楷体" panose="02010609060101010101" pitchFamily="49" charset="-122"/>
              </a:rPr>
              <a:t>有多个字段构成的索引</a:t>
            </a:r>
            <a:endParaRPr lang="zh-CN" altLang="en-US" sz="2600" dirty="0" smtClean="0">
              <a:latin typeface="楷体" panose="02010609060101010101" pitchFamily="49" charset="-122"/>
              <a:ea typeface="楷体" panose="02010609060101010101" pitchFamily="49" charset="-122"/>
            </a:endParaRPr>
          </a:p>
          <a:p>
            <a:pPr marL="0" indent="0">
              <a:buNone/>
            </a:pPr>
            <a:r>
              <a:rPr lang="zh-CN" altLang="en-US" sz="2600" dirty="0" smtClean="0">
                <a:latin typeface="楷体" panose="02010609060101010101" pitchFamily="49" charset="-122"/>
                <a:ea typeface="楷体" panose="02010609060101010101" pitchFamily="49" charset="-122"/>
              </a:rPr>
              <a:t>如果</a:t>
            </a:r>
            <a:r>
              <a:rPr lang="en-US" altLang="zh-CN" sz="2600" dirty="0">
                <a:latin typeface="楷体" panose="02010609060101010101" pitchFamily="49" charset="-122"/>
                <a:ea typeface="楷体" panose="02010609060101010101" pitchFamily="49" charset="-122"/>
              </a:rPr>
              <a:t>where</a:t>
            </a:r>
            <a:r>
              <a:rPr lang="zh-CN" altLang="en-US" sz="2600" dirty="0">
                <a:latin typeface="楷体" panose="02010609060101010101" pitchFamily="49" charset="-122"/>
                <a:ea typeface="楷体" panose="02010609060101010101" pitchFamily="49" charset="-122"/>
              </a:rPr>
              <a:t>语句中有多个字段，那么可以考虑创建组合</a:t>
            </a:r>
            <a:r>
              <a:rPr lang="zh-CN" altLang="en-US" sz="2600" dirty="0" smtClean="0">
                <a:latin typeface="楷体" panose="02010609060101010101" pitchFamily="49" charset="-122"/>
                <a:ea typeface="楷体" panose="02010609060101010101" pitchFamily="49" charset="-122"/>
              </a:rPr>
              <a:t>索引，组合</a:t>
            </a:r>
            <a:r>
              <a:rPr lang="zh-CN" altLang="en-US" sz="2600" dirty="0">
                <a:latin typeface="楷体" panose="02010609060101010101" pitchFamily="49" charset="-122"/>
                <a:ea typeface="楷体" panose="02010609060101010101" pitchFamily="49" charset="-122"/>
              </a:rPr>
              <a:t>索引中字段的顺序是非常重要的，越是唯一的字段越是要靠前</a:t>
            </a:r>
            <a:r>
              <a:rPr lang="zh-CN" altLang="en-US" sz="2600" dirty="0" smtClean="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
            </a:r>
            <a:br>
              <a:rPr lang="zh-CN" altLang="en-US" sz="2600" dirty="0">
                <a:latin typeface="楷体" panose="02010609060101010101" pitchFamily="49" charset="-122"/>
                <a:ea typeface="楷体" panose="02010609060101010101" pitchFamily="49" charset="-122"/>
              </a:rPr>
            </a:br>
            <a:r>
              <a:rPr lang="zh-CN" altLang="en-US" sz="2600" dirty="0" smtClean="0">
                <a:latin typeface="楷体" panose="02010609060101010101" pitchFamily="49" charset="-122"/>
                <a:ea typeface="楷体" panose="02010609060101010101" pitchFamily="49" charset="-122"/>
              </a:rPr>
              <a:t>    </a:t>
            </a:r>
            <a:endParaRPr lang="en-US" altLang="zh-CN" sz="2600" dirty="0" smtClean="0">
              <a:latin typeface="楷体" panose="02010609060101010101" pitchFamily="49" charset="-122"/>
              <a:ea typeface="楷体" panose="02010609060101010101" pitchFamily="49" charset="-122"/>
            </a:endParaRPr>
          </a:p>
          <a:p>
            <a:pPr marL="0" indent="0">
              <a:buNone/>
            </a:pPr>
            <a:r>
              <a:rPr lang="en-US" altLang="zh-CN" sz="2600" dirty="0">
                <a:solidFill>
                  <a:srgbClr val="FF0000"/>
                </a:solidFill>
                <a:latin typeface="楷体" panose="02010609060101010101" pitchFamily="49" charset="-122"/>
                <a:ea typeface="楷体" panose="02010609060101010101" pitchFamily="49" charset="-122"/>
              </a:rPr>
              <a:t> </a:t>
            </a:r>
            <a:r>
              <a:rPr lang="en-US" altLang="zh-CN" sz="2600" dirty="0" smtClean="0">
                <a:solidFill>
                  <a:srgbClr val="FF0000"/>
                </a:solidFill>
                <a:latin typeface="楷体" panose="02010609060101010101" pitchFamily="49" charset="-122"/>
                <a:ea typeface="楷体" panose="02010609060101010101" pitchFamily="49" charset="-122"/>
              </a:rPr>
              <a:t>   </a:t>
            </a:r>
            <a:r>
              <a:rPr lang="zh-CN" altLang="en-US" sz="2600" dirty="0" smtClean="0">
                <a:solidFill>
                  <a:srgbClr val="FF0000"/>
                </a:solidFill>
                <a:latin typeface="楷体" panose="02010609060101010101" pitchFamily="49" charset="-122"/>
                <a:ea typeface="楷体" panose="02010609060101010101" pitchFamily="49" charset="-122"/>
              </a:rPr>
              <a:t>无论</a:t>
            </a:r>
            <a:r>
              <a:rPr lang="zh-CN" altLang="en-US" sz="2600" dirty="0">
                <a:solidFill>
                  <a:srgbClr val="FF0000"/>
                </a:solidFill>
                <a:latin typeface="楷体" panose="02010609060101010101" pitchFamily="49" charset="-122"/>
                <a:ea typeface="楷体" panose="02010609060101010101" pitchFamily="49" charset="-122"/>
              </a:rPr>
              <a:t>是组合索引还是单个列的索引，尽量不要选择那些唯一性很低的</a:t>
            </a:r>
            <a:r>
              <a:rPr lang="zh-CN" altLang="en-US" sz="2600" dirty="0" smtClean="0">
                <a:solidFill>
                  <a:srgbClr val="FF0000"/>
                </a:solidFill>
                <a:latin typeface="楷体" panose="02010609060101010101" pitchFamily="49" charset="-122"/>
                <a:ea typeface="楷体" panose="02010609060101010101" pitchFamily="49" charset="-122"/>
              </a:rPr>
              <a:t>字段</a:t>
            </a:r>
            <a:endParaRPr lang="zh-CN" altLang="en-US" sz="2600" dirty="0">
              <a:solidFill>
                <a:srgbClr val="FF0000"/>
              </a:solidFill>
              <a:latin typeface="楷体" panose="02010609060101010101" pitchFamily="49" charset="-122"/>
              <a:ea typeface="楷体" panose="02010609060101010101" pitchFamily="49" charset="-122"/>
            </a:endParaRPr>
          </a:p>
          <a:p>
            <a:pPr marL="0" indent="0">
              <a:buNone/>
            </a:pPr>
            <a:r>
              <a:rPr lang="zh-CN" altLang="en-US" sz="2800" dirty="0">
                <a:solidFill>
                  <a:srgbClr val="FF0000"/>
                </a:solidFill>
                <a:latin typeface="楷体" panose="02010609060101010101" pitchFamily="49" charset="-122"/>
                <a:ea typeface="楷体" panose="02010609060101010101" pitchFamily="49" charset="-122"/>
              </a:rPr>
              <a:t> </a:t>
            </a:r>
          </a:p>
          <a:p>
            <a:pPr marL="0" indent="0">
              <a:buNone/>
            </a:pPr>
            <a:endParaRPr lang="zh-CN" altLang="en-US" sz="3400" dirty="0"/>
          </a:p>
        </p:txBody>
      </p:sp>
      <p:sp>
        <p:nvSpPr>
          <p:cNvPr id="3" name="标题 2"/>
          <p:cNvSpPr>
            <a:spLocks noGrp="1"/>
          </p:cNvSpPr>
          <p:nvPr>
            <p:ph type="title"/>
          </p:nvPr>
        </p:nvSpPr>
        <p:spPr/>
        <p:txBody>
          <a:bodyPr>
            <a:normAutofit/>
          </a:bodyPr>
          <a:lstStyle/>
          <a:p>
            <a:r>
              <a:rPr lang="zh-CN" altLang="en-US" dirty="0"/>
              <a:t>单字段</a:t>
            </a:r>
            <a:r>
              <a:rPr lang="zh-CN" altLang="en-US" dirty="0" smtClean="0"/>
              <a:t>索引</a:t>
            </a:r>
            <a:r>
              <a:rPr lang="en-US" altLang="zh-CN" dirty="0" smtClean="0"/>
              <a:t>/</a:t>
            </a:r>
            <a:r>
              <a:rPr lang="zh-CN" altLang="en-US" dirty="0" smtClean="0"/>
              <a:t>组合索引</a:t>
            </a:r>
            <a:endParaRPr lang="zh-CN" altLang="en-US" dirty="0"/>
          </a:p>
        </p:txBody>
      </p:sp>
    </p:spTree>
    <p:extLst>
      <p:ext uri="{BB962C8B-B14F-4D97-AF65-F5344CB8AC3E}">
        <p14:creationId xmlns:p14="http://schemas.microsoft.com/office/powerpoint/2010/main" val="116608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查询语句优化</a:t>
            </a:r>
            <a:endParaRPr lang="zh-CN" altLang="en-US" dirty="0"/>
          </a:p>
        </p:txBody>
      </p:sp>
    </p:spTree>
    <p:extLst>
      <p:ext uri="{BB962C8B-B14F-4D97-AF65-F5344CB8AC3E}">
        <p14:creationId xmlns:p14="http://schemas.microsoft.com/office/powerpoint/2010/main" val="1881792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276872"/>
            <a:ext cx="7408333" cy="3849291"/>
          </a:xfrm>
        </p:spPr>
        <p:txBody>
          <a:bodyPr/>
          <a:lstStyle/>
          <a:p>
            <a:pP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rPr>
              <a:t>尽量</a:t>
            </a:r>
            <a:r>
              <a:rPr lang="zh-CN" altLang="en-US" dirty="0">
                <a:solidFill>
                  <a:srgbClr val="FF0000"/>
                </a:solidFill>
                <a:latin typeface="楷体" panose="02010609060101010101" pitchFamily="49" charset="-122"/>
                <a:ea typeface="楷体" panose="02010609060101010101" pitchFamily="49" charset="-122"/>
              </a:rPr>
              <a:t>避免</a:t>
            </a:r>
            <a:r>
              <a:rPr lang="en-US" altLang="zh-CN" dirty="0">
                <a:solidFill>
                  <a:srgbClr val="FF0000"/>
                </a:solidFill>
                <a:latin typeface="楷体" panose="02010609060101010101" pitchFamily="49" charset="-122"/>
                <a:ea typeface="楷体" panose="02010609060101010101" pitchFamily="49" charset="-122"/>
              </a:rPr>
              <a:t>select * </a:t>
            </a:r>
            <a:r>
              <a:rPr lang="zh-CN" altLang="en-US" dirty="0">
                <a:solidFill>
                  <a:srgbClr val="FF0000"/>
                </a:solidFill>
                <a:latin typeface="楷体" panose="02010609060101010101" pitchFamily="49" charset="-122"/>
                <a:ea typeface="楷体" panose="02010609060101010101" pitchFamily="49" charset="-122"/>
              </a:rPr>
              <a:t>的存在，使用具体的列代替*，避免多余的</a:t>
            </a:r>
            <a:r>
              <a:rPr lang="zh-CN" altLang="en-US" dirty="0" smtClean="0">
                <a:solidFill>
                  <a:srgbClr val="FF0000"/>
                </a:solidFill>
                <a:latin typeface="楷体" panose="02010609060101010101" pitchFamily="49" charset="-122"/>
                <a:ea typeface="楷体" panose="02010609060101010101" pitchFamily="49" charset="-122"/>
              </a:rPr>
              <a:t>列</a:t>
            </a:r>
            <a:endParaRPr lang="en-US" altLang="zh-CN" dirty="0" smtClean="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zh-CN" altLang="en-US" dirty="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使用</a:t>
            </a:r>
            <a:r>
              <a:rPr lang="en-US" altLang="zh-CN" dirty="0">
                <a:solidFill>
                  <a:srgbClr val="FF0000"/>
                </a:solidFill>
                <a:latin typeface="楷体" panose="02010609060101010101" pitchFamily="49" charset="-122"/>
                <a:ea typeface="楷体" panose="02010609060101010101" pitchFamily="49" charset="-122"/>
              </a:rPr>
              <a:t>where</a:t>
            </a:r>
            <a:r>
              <a:rPr lang="zh-CN" altLang="en-US" dirty="0">
                <a:solidFill>
                  <a:srgbClr val="FF0000"/>
                </a:solidFill>
                <a:latin typeface="楷体" panose="02010609060101010101" pitchFamily="49" charset="-122"/>
                <a:ea typeface="楷体" panose="02010609060101010101" pitchFamily="49" charset="-122"/>
              </a:rPr>
              <a:t>限定具体要查询的数据，避免多余的</a:t>
            </a:r>
            <a:r>
              <a:rPr lang="zh-CN" altLang="en-US" dirty="0" smtClean="0">
                <a:solidFill>
                  <a:srgbClr val="FF0000"/>
                </a:solidFill>
                <a:latin typeface="楷体" panose="02010609060101010101" pitchFamily="49" charset="-122"/>
                <a:ea typeface="楷体" panose="02010609060101010101" pitchFamily="49" charset="-122"/>
              </a:rPr>
              <a:t>行</a:t>
            </a:r>
            <a:endParaRPr lang="en-US" altLang="zh-CN" dirty="0" smtClean="0">
              <a:solidFill>
                <a:srgbClr val="FF0000"/>
              </a:solidFill>
              <a:latin typeface="楷体" panose="02010609060101010101" pitchFamily="49" charset="-122"/>
              <a:ea typeface="楷体" panose="02010609060101010101" pitchFamily="49" charset="-122"/>
            </a:endParaRPr>
          </a:p>
          <a:p>
            <a:pPr marL="0" indent="0">
              <a:buNone/>
            </a:pPr>
            <a:endParaRPr lang="zh-CN" altLang="en-US" dirty="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rPr>
              <a:t>使用</a:t>
            </a:r>
            <a:r>
              <a:rPr lang="en-US" altLang="zh-CN" dirty="0" smtClean="0">
                <a:solidFill>
                  <a:srgbClr val="FF0000"/>
                </a:solidFill>
                <a:latin typeface="楷体" panose="02010609060101010101" pitchFamily="49" charset="-122"/>
                <a:ea typeface="楷体" panose="02010609060101010101" pitchFamily="49" charset="-122"/>
              </a:rPr>
              <a:t>top</a:t>
            </a:r>
            <a:r>
              <a:rPr lang="zh-CN" altLang="en-US" dirty="0" smtClean="0">
                <a:solidFill>
                  <a:srgbClr val="FF0000"/>
                </a:solidFill>
                <a:latin typeface="楷体" panose="02010609060101010101" pitchFamily="49" charset="-122"/>
                <a:ea typeface="楷体" panose="02010609060101010101" pitchFamily="49" charset="-122"/>
              </a:rPr>
              <a:t>，</a:t>
            </a:r>
            <a:r>
              <a:rPr lang="en-US" altLang="zh-CN" dirty="0" smtClean="0">
                <a:solidFill>
                  <a:srgbClr val="FF0000"/>
                </a:solidFill>
                <a:latin typeface="楷体" panose="02010609060101010101" pitchFamily="49" charset="-122"/>
                <a:ea typeface="楷体" panose="02010609060101010101" pitchFamily="49" charset="-122"/>
              </a:rPr>
              <a:t>distinct</a:t>
            </a:r>
            <a:r>
              <a:rPr lang="zh-CN" altLang="en-US" dirty="0" smtClean="0">
                <a:solidFill>
                  <a:srgbClr val="FF0000"/>
                </a:solidFill>
                <a:latin typeface="楷体" panose="02010609060101010101" pitchFamily="49" charset="-122"/>
                <a:ea typeface="楷体" panose="02010609060101010101" pitchFamily="49" charset="-122"/>
              </a:rPr>
              <a:t>关键字减少多余重复的行</a:t>
            </a: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b="1" dirty="0" smtClean="0"/>
              <a:t/>
            </a:r>
            <a:br>
              <a:rPr lang="en-US" altLang="zh-CN" b="1" dirty="0" smtClean="0"/>
            </a:br>
            <a:r>
              <a:rPr lang="zh-CN" altLang="en-US" b="1" dirty="0" smtClean="0"/>
              <a:t>不</a:t>
            </a:r>
            <a:r>
              <a:rPr lang="zh-CN" altLang="en-US" b="1" dirty="0"/>
              <a:t>查询多余的列与行</a:t>
            </a:r>
            <a:r>
              <a:rPr lang="zh-CN" altLang="en-US" dirty="0"/>
              <a:t/>
            </a:r>
            <a:br>
              <a:rPr lang="zh-CN" altLang="en-US" dirty="0"/>
            </a:br>
            <a:endParaRPr lang="zh-CN" altLang="en-US" dirty="0"/>
          </a:p>
        </p:txBody>
      </p:sp>
    </p:spTree>
    <p:extLst>
      <p:ext uri="{BB962C8B-B14F-4D97-AF65-F5344CB8AC3E}">
        <p14:creationId xmlns:p14="http://schemas.microsoft.com/office/powerpoint/2010/main" val="84044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348880"/>
            <a:ext cx="7408333" cy="3777283"/>
          </a:xfrm>
        </p:spPr>
        <p:txBody>
          <a:bodyPr/>
          <a:lstStyle/>
          <a:p>
            <a:pPr>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distinct</a:t>
            </a:r>
            <a:r>
              <a:rPr lang="zh-CN" altLang="en-US" dirty="0">
                <a:latin typeface="楷体" panose="02010609060101010101" pitchFamily="49" charset="-122"/>
                <a:ea typeface="楷体" panose="02010609060101010101" pitchFamily="49" charset="-122"/>
              </a:rPr>
              <a:t>在查询一个字段或者很少字段的情况下使用，会避免重复数据的出现，给查询带来优化效果</a:t>
            </a:r>
            <a:endParaRPr lang="en-US" altLang="zh-CN" dirty="0">
              <a:latin typeface="楷体" panose="02010609060101010101" pitchFamily="49" charset="-122"/>
              <a:ea typeface="楷体" panose="02010609060101010101" pitchFamily="49" charset="-122"/>
            </a:endParaRPr>
          </a:p>
          <a:p>
            <a:pPr marL="0" indent="0">
              <a:buNone/>
            </a:pPr>
            <a:endParaRPr lang="zh-CN" altLang="en-US" dirty="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但是查询字段很多的情况下使用，则会大大降低查询效率</a:t>
            </a:r>
          </a:p>
        </p:txBody>
      </p:sp>
      <p:sp>
        <p:nvSpPr>
          <p:cNvPr id="3" name="标题 2"/>
          <p:cNvSpPr>
            <a:spLocks noGrp="1"/>
          </p:cNvSpPr>
          <p:nvPr>
            <p:ph type="title"/>
          </p:nvPr>
        </p:nvSpPr>
        <p:spPr/>
        <p:txBody>
          <a:bodyPr>
            <a:normAutofit fontScale="90000"/>
          </a:bodyPr>
          <a:lstStyle/>
          <a:p>
            <a:r>
              <a:rPr lang="en-US" altLang="zh-CN" b="1" dirty="0" smtClean="0"/>
              <a:t/>
            </a:r>
            <a:br>
              <a:rPr lang="en-US" altLang="zh-CN" b="1" dirty="0" smtClean="0"/>
            </a:br>
            <a:r>
              <a:rPr lang="zh-CN" altLang="en-US" b="1" dirty="0" smtClean="0"/>
              <a:t>慎</a:t>
            </a:r>
            <a:r>
              <a:rPr lang="zh-CN" altLang="en-US" b="1" dirty="0"/>
              <a:t>用</a:t>
            </a:r>
            <a:r>
              <a:rPr lang="en-US" altLang="zh-CN" b="1" dirty="0"/>
              <a:t>distinct</a:t>
            </a:r>
            <a:r>
              <a:rPr lang="zh-CN" altLang="en-US" b="1" dirty="0"/>
              <a:t>关键字</a:t>
            </a:r>
            <a:r>
              <a:rPr lang="en-US" altLang="zh-CN" b="1" dirty="0"/>
              <a:t/>
            </a:r>
            <a:br>
              <a:rPr lang="en-US" altLang="zh-CN" b="1" dirty="0"/>
            </a:br>
            <a:endParaRPr lang="zh-CN" altLang="en-US" dirty="0"/>
          </a:p>
        </p:txBody>
      </p:sp>
    </p:spTree>
    <p:extLst>
      <p:ext uri="{BB962C8B-B14F-4D97-AF65-F5344CB8AC3E}">
        <p14:creationId xmlns:p14="http://schemas.microsoft.com/office/powerpoint/2010/main" val="22730093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00808"/>
            <a:ext cx="7408333" cy="4425355"/>
          </a:xfrm>
        </p:spPr>
        <p:txBody>
          <a:bodyPr/>
          <a:lstStyle/>
          <a:p>
            <a:pPr marL="0" indent="0">
              <a:buNone/>
            </a:pPr>
            <a:r>
              <a:rPr lang="zh-CN" altLang="en-US" dirty="0">
                <a:latin typeface="楷体" panose="02010609060101010101" pitchFamily="49" charset="-122"/>
                <a:ea typeface="楷体" panose="02010609060101010101" pitchFamily="49" charset="-122"/>
              </a:rPr>
              <a:t>查询</a:t>
            </a:r>
            <a:r>
              <a:rPr lang="zh-CN" altLang="en-US" dirty="0" smtClean="0">
                <a:latin typeface="楷体" panose="02010609060101010101" pitchFamily="49" charset="-122"/>
                <a:ea typeface="楷体" panose="02010609060101010101" pitchFamily="49" charset="-122"/>
              </a:rPr>
              <a:t>分析器</a:t>
            </a: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a:t>SQL </a:t>
            </a:r>
            <a:r>
              <a:rPr lang="en-US" altLang="zh-CN" dirty="0" smtClean="0"/>
              <a:t>Server</a:t>
            </a:r>
            <a:r>
              <a:rPr lang="zh-CN" altLang="en-US" dirty="0" smtClean="0">
                <a:latin typeface="楷体" panose="02010609060101010101" pitchFamily="49" charset="-122"/>
                <a:ea typeface="楷体" panose="02010609060101010101" pitchFamily="49" charset="-122"/>
              </a:rPr>
              <a:t>操作</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94429"/>
            <a:ext cx="6264696" cy="4763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18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randombar(horizontal)">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3" y="260648"/>
            <a:ext cx="7740848" cy="5865515"/>
          </a:xfrm>
        </p:spPr>
        <p:txBody>
          <a:bodyPr/>
          <a:lstStyle/>
          <a:p>
            <a:pPr marL="0" indent="0">
              <a:buNone/>
            </a:pPr>
            <a:r>
              <a:rPr lang="zh-CN" altLang="en-US" dirty="0" smtClean="0">
                <a:latin typeface="楷体" panose="02010609060101010101" pitchFamily="49" charset="-122"/>
                <a:ea typeface="楷体" panose="02010609060101010101" pitchFamily="49" charset="-122"/>
              </a:rPr>
              <a:t>实例效果：</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使用</a:t>
            </a:r>
            <a:r>
              <a:rPr lang="en-US" altLang="zh-CN" b="1" dirty="0" smtClean="0">
                <a:latin typeface="楷体" panose="02010609060101010101" pitchFamily="49" charset="-122"/>
                <a:ea typeface="楷体" panose="02010609060101010101" pitchFamily="49" charset="-122"/>
              </a:rPr>
              <a:t>distinct</a:t>
            </a:r>
            <a:r>
              <a:rPr lang="zh-CN" altLang="en-US" b="1" dirty="0" smtClean="0">
                <a:latin typeface="楷体" panose="02010609060101010101" pitchFamily="49" charset="-122"/>
                <a:ea typeface="楷体" panose="02010609060101010101" pitchFamily="49" charset="-122"/>
              </a:rPr>
              <a:t>语句</a:t>
            </a:r>
            <a:r>
              <a:rPr lang="zh-CN" altLang="en-US" dirty="0" smtClean="0">
                <a:latin typeface="楷体" panose="02010609060101010101" pitchFamily="49" charset="-122"/>
                <a:ea typeface="楷体" panose="02010609060101010101" pitchFamily="49" charset="-122"/>
              </a:rPr>
              <a:t>和未使用</a:t>
            </a:r>
            <a:r>
              <a:rPr lang="en-US" altLang="zh-CN" b="1" dirty="0" smtClean="0">
                <a:latin typeface="楷体" panose="02010609060101010101" pitchFamily="49" charset="-122"/>
                <a:ea typeface="楷体" panose="02010609060101010101" pitchFamily="49" charset="-122"/>
              </a:rPr>
              <a:t>distinct</a:t>
            </a:r>
            <a:r>
              <a:rPr lang="zh-CN" altLang="en-US" b="1" dirty="0" smtClean="0">
                <a:latin typeface="楷体" panose="02010609060101010101" pitchFamily="49" charset="-122"/>
                <a:ea typeface="楷体" panose="02010609060101010101" pitchFamily="49" charset="-122"/>
              </a:rPr>
              <a:t>语句相比，性能较差</a:t>
            </a:r>
            <a:endParaRPr lang="zh-CN" altLang="en-US" dirty="0">
              <a:latin typeface="楷体" panose="02010609060101010101" pitchFamily="49" charset="-122"/>
              <a:ea typeface="楷体" panose="02010609060101010101" pitchFamily="49" charset="-122"/>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516" y="1349896"/>
            <a:ext cx="7272808" cy="523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06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randombar(horizontal)">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此关键字主要功能是把各个查询语句的结果集合并到一个结果集中返回</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en-US" altLang="zh-CN" dirty="0" smtClean="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rPr>
              <a:t>需要对</a:t>
            </a:r>
            <a:r>
              <a:rPr lang="zh-CN" altLang="en-US" dirty="0">
                <a:solidFill>
                  <a:srgbClr val="FF0000"/>
                </a:solidFill>
                <a:latin typeface="楷体" panose="02010609060101010101" pitchFamily="49" charset="-122"/>
                <a:ea typeface="楷体" panose="02010609060101010101" pitchFamily="49" charset="-122"/>
              </a:rPr>
              <a:t>结果集进行排序，过滤重复记录</a:t>
            </a:r>
          </a:p>
        </p:txBody>
      </p:sp>
      <p:sp>
        <p:nvSpPr>
          <p:cNvPr id="3" name="标题 2"/>
          <p:cNvSpPr>
            <a:spLocks noGrp="1"/>
          </p:cNvSpPr>
          <p:nvPr>
            <p:ph type="title"/>
          </p:nvPr>
        </p:nvSpPr>
        <p:spPr/>
        <p:txBody>
          <a:bodyPr>
            <a:normAutofit fontScale="90000"/>
          </a:bodyPr>
          <a:lstStyle/>
          <a:p>
            <a:r>
              <a:rPr lang="en-US" altLang="zh-CN" b="1" dirty="0" smtClean="0"/>
              <a:t/>
            </a:r>
            <a:br>
              <a:rPr lang="en-US" altLang="zh-CN" b="1" dirty="0" smtClean="0"/>
            </a:br>
            <a:r>
              <a:rPr lang="zh-CN" altLang="en-US" b="1" dirty="0" smtClean="0"/>
              <a:t>慎</a:t>
            </a:r>
            <a:r>
              <a:rPr lang="zh-CN" altLang="en-US" b="1" dirty="0"/>
              <a:t>用</a:t>
            </a:r>
            <a:r>
              <a:rPr lang="en-US" altLang="zh-CN" b="1" dirty="0"/>
              <a:t>union</a:t>
            </a:r>
            <a:r>
              <a:rPr lang="zh-CN" altLang="en-US" b="1" dirty="0"/>
              <a:t>关键字</a:t>
            </a:r>
            <a:r>
              <a:rPr lang="en-US" altLang="zh-CN" b="1" dirty="0"/>
              <a:t/>
            </a:r>
            <a:br>
              <a:rPr lang="en-US" altLang="zh-CN" b="1" dirty="0"/>
            </a:br>
            <a:endParaRPr lang="zh-CN" altLang="en-US" dirty="0"/>
          </a:p>
        </p:txBody>
      </p:sp>
    </p:spTree>
    <p:extLst>
      <p:ext uri="{BB962C8B-B14F-4D97-AF65-F5344CB8AC3E}">
        <p14:creationId xmlns:p14="http://schemas.microsoft.com/office/powerpoint/2010/main" val="360971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065315"/>
          </a:xfrm>
        </p:spPr>
        <p:txBody>
          <a:bodyPr/>
          <a:lstStyle/>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内</a:t>
            </a:r>
            <a:r>
              <a:rPr lang="zh-CN" altLang="en-US" dirty="0">
                <a:latin typeface="楷体" panose="02010609060101010101" pitchFamily="49" charset="-122"/>
                <a:ea typeface="楷体" panose="02010609060101010101" pitchFamily="49" charset="-122"/>
              </a:rPr>
              <a:t>连接结果集大小取决于</a:t>
            </a:r>
            <a:r>
              <a:rPr lang="zh-CN" altLang="en-US" dirty="0">
                <a:solidFill>
                  <a:srgbClr val="FF0000"/>
                </a:solidFill>
                <a:latin typeface="楷体" panose="02010609060101010101" pitchFamily="49" charset="-122"/>
                <a:ea typeface="楷体" panose="02010609060101010101" pitchFamily="49" charset="-122"/>
              </a:rPr>
              <a:t>左右表满足条件的数量</a:t>
            </a:r>
          </a:p>
          <a:p>
            <a:pP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左连接取决与</a:t>
            </a:r>
            <a:r>
              <a:rPr lang="zh-CN" altLang="en-US" dirty="0">
                <a:solidFill>
                  <a:srgbClr val="FF0000"/>
                </a:solidFill>
                <a:latin typeface="楷体" panose="02010609060101010101" pitchFamily="49" charset="-122"/>
                <a:ea typeface="楷体" panose="02010609060101010101" pitchFamily="49" charset="-122"/>
              </a:rPr>
              <a:t>左表</a:t>
            </a:r>
            <a:r>
              <a:rPr lang="zh-CN" altLang="en-US" dirty="0" smtClean="0">
                <a:solidFill>
                  <a:srgbClr val="FF0000"/>
                </a:solidFill>
                <a:latin typeface="楷体" panose="02010609060101010101" pitchFamily="49" charset="-122"/>
                <a:ea typeface="楷体" panose="02010609060101010101" pitchFamily="49" charset="-122"/>
              </a:rPr>
              <a:t>大小</a:t>
            </a:r>
            <a:endParaRPr lang="en-US" altLang="zh-CN" dirty="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右连接</a:t>
            </a:r>
            <a:r>
              <a:rPr lang="zh-CN" altLang="en-US" dirty="0">
                <a:latin typeface="楷体" panose="02010609060101010101" pitchFamily="49" charset="-122"/>
                <a:ea typeface="楷体" panose="02010609060101010101" pitchFamily="49" charset="-122"/>
              </a:rPr>
              <a:t>取决</a:t>
            </a:r>
            <a:r>
              <a:rPr lang="zh-CN" altLang="en-US" dirty="0" smtClean="0">
                <a:latin typeface="楷体" panose="02010609060101010101" pitchFamily="49" charset="-122"/>
                <a:ea typeface="楷体" panose="02010609060101010101" pitchFamily="49" charset="-122"/>
              </a:rPr>
              <a:t>与</a:t>
            </a:r>
            <a:r>
              <a:rPr lang="zh-CN" altLang="en-US" dirty="0">
                <a:solidFill>
                  <a:srgbClr val="FF0000"/>
                </a:solidFill>
                <a:latin typeface="楷体" panose="02010609060101010101" pitchFamily="49" charset="-122"/>
                <a:ea typeface="楷体" panose="02010609060101010101" pitchFamily="49" charset="-122"/>
              </a:rPr>
              <a:t>右表大小</a:t>
            </a:r>
            <a:endParaRPr lang="en-US" altLang="zh-CN" dirty="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完全</a:t>
            </a:r>
            <a:r>
              <a:rPr lang="zh-CN" altLang="en-US" dirty="0">
                <a:latin typeface="楷体" panose="02010609060101010101" pitchFamily="49" charset="-122"/>
                <a:ea typeface="楷体" panose="02010609060101010101" pitchFamily="49" charset="-122"/>
              </a:rPr>
              <a:t>连接和交叉连接取决与左右</a:t>
            </a:r>
            <a:r>
              <a:rPr lang="zh-CN" altLang="en-US" dirty="0">
                <a:solidFill>
                  <a:srgbClr val="FF0000"/>
                </a:solidFill>
                <a:latin typeface="楷体" panose="02010609060101010101" pitchFamily="49" charset="-122"/>
                <a:ea typeface="楷体" panose="02010609060101010101" pitchFamily="49" charset="-122"/>
              </a:rPr>
              <a:t>两个表的数据总数</a:t>
            </a:r>
            <a:r>
              <a:rPr lang="zh-CN" altLang="en-US" dirty="0" smtClean="0">
                <a:solidFill>
                  <a:srgbClr val="FF0000"/>
                </a:solidFill>
                <a:latin typeface="楷体" panose="02010609060101010101" pitchFamily="49" charset="-122"/>
                <a:ea typeface="楷体" panose="02010609060101010101" pitchFamily="49" charset="-122"/>
              </a:rPr>
              <a:t>量</a:t>
            </a:r>
            <a:endParaRPr lang="en-US" altLang="zh-CN" dirty="0" smtClean="0">
              <a:solidFill>
                <a:srgbClr val="FF0000"/>
              </a:solidFill>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zh-CN" altLang="en-US" dirty="0">
              <a:solidFill>
                <a:srgbClr val="FF0000"/>
              </a:solidFill>
              <a:latin typeface="楷体" panose="02010609060101010101" pitchFamily="49" charset="-122"/>
              <a:ea typeface="楷体" panose="02010609060101010101" pitchFamily="49" charset="-122"/>
            </a:endParaRPr>
          </a:p>
          <a:p>
            <a:pPr marL="0" indent="0">
              <a:buNone/>
            </a:pPr>
            <a:r>
              <a:rPr lang="zh-CN" altLang="en-US" dirty="0" smtClean="0">
                <a:solidFill>
                  <a:srgbClr val="FF0000"/>
                </a:solidFill>
                <a:latin typeface="楷体" panose="02010609060101010101" pitchFamily="49" charset="-122"/>
                <a:ea typeface="楷体" panose="02010609060101010101" pitchFamily="49" charset="-122"/>
              </a:rPr>
              <a:t>减少表的连接关系可以提高查询的效率</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normAutofit fontScale="90000"/>
          </a:bodyPr>
          <a:lstStyle/>
          <a:p>
            <a:r>
              <a:rPr lang="zh-CN" altLang="en-US" b="1" dirty="0"/>
              <a:t>连接查询的优化</a:t>
            </a:r>
            <a:r>
              <a:rPr lang="en-US" altLang="zh-CN" b="1" dirty="0"/>
              <a:t/>
            </a:r>
            <a:br>
              <a:rPr lang="en-US" altLang="zh-CN" b="1" dirty="0"/>
            </a:br>
            <a:endParaRPr lang="zh-CN" altLang="en-US" dirty="0"/>
          </a:p>
        </p:txBody>
      </p:sp>
    </p:spTree>
    <p:extLst>
      <p:ext uri="{BB962C8B-B14F-4D97-AF65-F5344CB8AC3E}">
        <p14:creationId xmlns:p14="http://schemas.microsoft.com/office/powerpoint/2010/main" val="135104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插入语句优化</a:t>
            </a:r>
            <a:endParaRPr lang="zh-CN" altLang="en-US" dirty="0"/>
          </a:p>
        </p:txBody>
      </p:sp>
    </p:spTree>
    <p:extLst>
      <p:ext uri="{BB962C8B-B14F-4D97-AF65-F5344CB8AC3E}">
        <p14:creationId xmlns:p14="http://schemas.microsoft.com/office/powerpoint/2010/main" val="39644283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插入数据记录中，数据是一条一条顺序进入，减少循环的操作可以大大提高插入的效率</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smtClean="0">
                <a:solidFill>
                  <a:srgbClr val="FF0000"/>
                </a:solidFill>
                <a:latin typeface="楷体" panose="02010609060101010101" pitchFamily="49" charset="-122"/>
                <a:ea typeface="楷体" panose="02010609060101010101" pitchFamily="49" charset="-122"/>
              </a:rPr>
              <a:t>insert </a:t>
            </a:r>
            <a:r>
              <a:rPr lang="en-US" altLang="zh-CN" dirty="0">
                <a:solidFill>
                  <a:srgbClr val="FF0000"/>
                </a:solidFill>
                <a:latin typeface="楷体" panose="02010609060101010101" pitchFamily="49" charset="-122"/>
                <a:ea typeface="楷体" panose="02010609060101010101" pitchFamily="49" charset="-122"/>
              </a:rPr>
              <a:t>into select</a:t>
            </a:r>
            <a:r>
              <a:rPr lang="zh-CN" altLang="en-US" dirty="0">
                <a:solidFill>
                  <a:srgbClr val="FF0000"/>
                </a:solidFill>
                <a:latin typeface="楷体" panose="02010609060101010101" pitchFamily="49" charset="-122"/>
                <a:ea typeface="楷体" panose="02010609060101010101" pitchFamily="49" charset="-122"/>
              </a:rPr>
              <a:t>批量插入，明显提升效率。</a:t>
            </a:r>
            <a:r>
              <a:rPr lang="zh-CN" altLang="en-US" dirty="0" smtClean="0">
                <a:solidFill>
                  <a:srgbClr val="FF0000"/>
                </a:solidFill>
                <a:latin typeface="楷体" panose="02010609060101010101" pitchFamily="49" charset="-122"/>
                <a:ea typeface="楷体" panose="02010609060101010101" pitchFamily="49" charset="-122"/>
              </a:rPr>
              <a:t>所以尽量</a:t>
            </a:r>
            <a:r>
              <a:rPr lang="zh-CN" altLang="en-US" dirty="0">
                <a:solidFill>
                  <a:srgbClr val="FF0000"/>
                </a:solidFill>
                <a:latin typeface="楷体" panose="02010609060101010101" pitchFamily="49" charset="-122"/>
                <a:ea typeface="楷体" panose="02010609060101010101" pitchFamily="49" charset="-122"/>
              </a:rPr>
              <a:t>避免一个个循环</a:t>
            </a:r>
            <a:r>
              <a:rPr lang="zh-CN" altLang="en-US" dirty="0" smtClean="0">
                <a:solidFill>
                  <a:srgbClr val="FF0000"/>
                </a:solidFill>
                <a:latin typeface="楷体" panose="02010609060101010101" pitchFamily="49" charset="-122"/>
                <a:ea typeface="楷体" panose="02010609060101010101" pitchFamily="49" charset="-122"/>
              </a:rPr>
              <a:t>插入</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smtClean="0"/>
              <a:t>减少循环插入</a:t>
            </a:r>
            <a:endParaRPr lang="zh-CN" altLang="en-US" dirty="0"/>
          </a:p>
        </p:txBody>
      </p:sp>
    </p:spTree>
    <p:extLst>
      <p:ext uri="{BB962C8B-B14F-4D97-AF65-F5344CB8AC3E}">
        <p14:creationId xmlns:p14="http://schemas.microsoft.com/office/powerpoint/2010/main" val="19101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修改</a:t>
            </a:r>
            <a:r>
              <a:rPr lang="en-US" altLang="zh-CN" dirty="0" smtClean="0"/>
              <a:t>/</a:t>
            </a:r>
            <a:r>
              <a:rPr lang="zh-CN" altLang="en-US" dirty="0" smtClean="0"/>
              <a:t>删除语句优化</a:t>
            </a:r>
            <a:r>
              <a:rPr lang="zh-CN" altLang="en-US" b="1" dirty="0"/>
              <a:t/>
            </a:r>
            <a:br>
              <a:rPr lang="zh-CN" altLang="en-US" b="1" dirty="0"/>
            </a:br>
            <a:endParaRPr lang="zh-CN" altLang="en-US" dirty="0"/>
          </a:p>
        </p:txBody>
      </p:sp>
    </p:spTree>
    <p:extLst>
      <p:ext uri="{BB962C8B-B14F-4D97-AF65-F5344CB8AC3E}">
        <p14:creationId xmlns:p14="http://schemas.microsoft.com/office/powerpoint/2010/main" val="16392183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修改</a:t>
            </a:r>
            <a:r>
              <a:rPr lang="zh-CN" altLang="en-US" dirty="0">
                <a:latin typeface="楷体" panose="02010609060101010101" pitchFamily="49" charset="-122"/>
                <a:ea typeface="楷体" panose="02010609060101010101" pitchFamily="49" charset="-122"/>
              </a:rPr>
              <a:t>或</a:t>
            </a:r>
            <a:r>
              <a:rPr lang="zh-CN" altLang="en-US" dirty="0" smtClean="0">
                <a:latin typeface="楷体" panose="02010609060101010101" pitchFamily="49" charset="-122"/>
                <a:ea typeface="楷体" panose="02010609060101010101" pitchFamily="49" charset="-122"/>
              </a:rPr>
              <a:t>删除数据量过多，</a:t>
            </a:r>
            <a:r>
              <a:rPr lang="zh-CN" altLang="en-US" dirty="0">
                <a:latin typeface="楷体" panose="02010609060101010101" pitchFamily="49" charset="-122"/>
                <a:ea typeface="楷体" panose="02010609060101010101" pitchFamily="49" charset="-122"/>
              </a:rPr>
              <a:t>会造成</a:t>
            </a:r>
            <a:r>
              <a:rPr lang="en-US" altLang="zh-CN" dirty="0" err="1">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利用率过高从而</a:t>
            </a:r>
            <a:r>
              <a:rPr lang="zh-CN" altLang="en-US" dirty="0" smtClean="0">
                <a:latin typeface="楷体" panose="02010609060101010101" pitchFamily="49" charset="-122"/>
                <a:ea typeface="楷体" panose="02010609060101010101" pitchFamily="49" charset="-122"/>
              </a:rPr>
              <a:t>影响对</a:t>
            </a:r>
            <a:r>
              <a:rPr lang="zh-CN" altLang="en-US" dirty="0">
                <a:latin typeface="楷体" panose="02010609060101010101" pitchFamily="49" charset="-122"/>
                <a:ea typeface="楷体" panose="02010609060101010101" pitchFamily="49" charset="-122"/>
              </a:rPr>
              <a:t>数据库</a:t>
            </a:r>
            <a:r>
              <a:rPr lang="zh-CN" altLang="en-US" dirty="0" smtClean="0">
                <a:latin typeface="楷体" panose="02010609060101010101" pitchFamily="49" charset="-122"/>
                <a:ea typeface="楷体" panose="02010609060101010101" pitchFamily="49" charset="-122"/>
              </a:rPr>
              <a:t>的并发访问，造成锁表</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zh-CN" altLang="en-US"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如果你删除或修改过多数据，</a:t>
            </a:r>
            <a:r>
              <a:rPr lang="zh-CN" altLang="en-US" dirty="0" smtClean="0">
                <a:solidFill>
                  <a:srgbClr val="FF0000"/>
                </a:solidFill>
                <a:latin typeface="楷体" panose="02010609060101010101" pitchFamily="49" charset="-122"/>
                <a:ea typeface="楷体" panose="02010609060101010101" pitchFamily="49" charset="-122"/>
              </a:rPr>
              <a:t>采用循环，小批量分批</a:t>
            </a:r>
            <a:r>
              <a:rPr lang="zh-CN" altLang="en-US" dirty="0">
                <a:solidFill>
                  <a:srgbClr val="FF0000"/>
                </a:solidFill>
                <a:latin typeface="楷体" panose="02010609060101010101" pitchFamily="49" charset="-122"/>
                <a:ea typeface="楷体" panose="02010609060101010101" pitchFamily="49" charset="-122"/>
              </a:rPr>
              <a:t>操作数据。</a:t>
            </a:r>
          </a:p>
          <a:p>
            <a:endParaRPr lang="zh-CN" altLang="en-US" dirty="0"/>
          </a:p>
        </p:txBody>
      </p:sp>
      <p:sp>
        <p:nvSpPr>
          <p:cNvPr id="3" name="标题 2"/>
          <p:cNvSpPr>
            <a:spLocks noGrp="1"/>
          </p:cNvSpPr>
          <p:nvPr>
            <p:ph type="title"/>
          </p:nvPr>
        </p:nvSpPr>
        <p:spPr/>
        <p:txBody>
          <a:bodyPr>
            <a:normAutofit fontScale="90000"/>
          </a:bodyPr>
          <a:lstStyle/>
          <a:p>
            <a:r>
              <a:rPr lang="en-US" altLang="zh-CN" b="1" dirty="0" smtClean="0"/>
              <a:t/>
            </a:r>
            <a:br>
              <a:rPr lang="en-US" altLang="zh-CN" b="1" dirty="0" smtClean="0"/>
            </a:br>
            <a:r>
              <a:rPr lang="zh-CN" altLang="en-US" b="1" dirty="0" smtClean="0"/>
              <a:t>增加小批量循环</a:t>
            </a:r>
            <a:r>
              <a:rPr lang="zh-CN" altLang="en-US" b="1" dirty="0"/>
              <a:t/>
            </a:r>
            <a:br>
              <a:rPr lang="zh-CN" altLang="en-US" b="1" dirty="0"/>
            </a:br>
            <a:endParaRPr lang="zh-CN" altLang="en-US" dirty="0"/>
          </a:p>
        </p:txBody>
      </p:sp>
    </p:spTree>
    <p:extLst>
      <p:ext uri="{BB962C8B-B14F-4D97-AF65-F5344CB8AC3E}">
        <p14:creationId xmlns:p14="http://schemas.microsoft.com/office/powerpoint/2010/main" val="80021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marL="0" indent="0"/>
            <a:r>
              <a:rPr lang="zh-CN" altLang="en-US" dirty="0"/>
              <a:t>数据库设计</a:t>
            </a:r>
          </a:p>
        </p:txBody>
      </p:sp>
    </p:spTree>
    <p:extLst>
      <p:ext uri="{BB962C8B-B14F-4D97-AF65-F5344CB8AC3E}">
        <p14:creationId xmlns:p14="http://schemas.microsoft.com/office/powerpoint/2010/main" val="27987561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72816"/>
            <a:ext cx="7408333" cy="4353347"/>
          </a:xfrm>
        </p:spPr>
        <p:txBody>
          <a:bodyPr>
            <a:normAutofit lnSpcReduction="10000"/>
          </a:bodyPr>
          <a:lstStyle/>
          <a:p>
            <a:pPr marL="0" indent="0">
              <a:buNone/>
            </a:pPr>
            <a:r>
              <a:rPr lang="zh-CN" altLang="en-US" dirty="0" smtClean="0">
                <a:latin typeface="楷体" panose="02010609060101010101" pitchFamily="49" charset="-122"/>
                <a:ea typeface="楷体" panose="02010609060101010101" pitchFamily="49" charset="-122"/>
              </a:rPr>
              <a:t>数据库生命周期</a:t>
            </a:r>
            <a:r>
              <a:rPr lang="en-US" altLang="zh-CN"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个阶段</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rPr>
              <a:t>需求分析：</a:t>
            </a:r>
            <a:r>
              <a:rPr lang="zh-CN" altLang="en-US" dirty="0" smtClean="0">
                <a:latin typeface="楷体" panose="02010609060101010101" pitchFamily="49" charset="-122"/>
                <a:ea typeface="楷体" panose="02010609060101010101" pitchFamily="49" charset="-122"/>
              </a:rPr>
              <a:t>对信息整理，整理出需求文档，包含处理的数据，自然关系，软件平台，硬件环境</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solidFill>
                  <a:srgbClr val="FF0000"/>
                </a:solidFill>
                <a:latin typeface="楷体" panose="02010609060101010101" pitchFamily="49" charset="-122"/>
                <a:ea typeface="楷体" panose="02010609060101010101" pitchFamily="49" charset="-122"/>
              </a:rPr>
              <a:t>逻辑设计：</a:t>
            </a:r>
            <a:r>
              <a:rPr lang="zh-CN" altLang="en-US" dirty="0" smtClean="0">
                <a:latin typeface="楷体" panose="02010609060101010101" pitchFamily="49" charset="-122"/>
                <a:ea typeface="楷体" panose="02010609060101010101" pitchFamily="49" charset="-122"/>
              </a:rPr>
              <a:t>使用</a:t>
            </a:r>
            <a:r>
              <a:rPr lang="en-US" altLang="zh-CN" dirty="0" smtClean="0">
                <a:latin typeface="楷体" panose="02010609060101010101" pitchFamily="49" charset="-122"/>
                <a:ea typeface="楷体" panose="02010609060101010101" pitchFamily="49" charset="-122"/>
              </a:rPr>
              <a:t>ER</a:t>
            </a:r>
            <a:r>
              <a:rPr lang="zh-CN" altLang="en-US" dirty="0" smtClean="0">
                <a:latin typeface="楷体" panose="02010609060101010101" pitchFamily="49" charset="-122"/>
                <a:ea typeface="楷体" panose="02010609060101010101" pitchFamily="49" charset="-122"/>
              </a:rPr>
              <a:t>图或者</a:t>
            </a:r>
            <a:r>
              <a:rPr lang="en-US" altLang="zh-CN" dirty="0" smtClean="0">
                <a:latin typeface="楷体" panose="02010609060101010101" pitchFamily="49" charset="-122"/>
                <a:ea typeface="楷体" panose="02010609060101010101" pitchFamily="49" charset="-122"/>
              </a:rPr>
              <a:t>UML</a:t>
            </a:r>
            <a:r>
              <a:rPr lang="zh-CN" altLang="en-US" dirty="0" smtClean="0">
                <a:latin typeface="楷体" panose="02010609060101010101" pitchFamily="49" charset="-122"/>
                <a:ea typeface="楷体" panose="02010609060101010101" pitchFamily="49" charset="-122"/>
              </a:rPr>
              <a:t>创建概念数据模型，展示数据及数据间的关系，最终的感念数据模型必须转化为范式化数据表。将概念模型（</a:t>
            </a:r>
            <a:r>
              <a:rPr lang="en-US" altLang="zh-CN" dirty="0" smtClean="0">
                <a:latin typeface="楷体" panose="02010609060101010101" pitchFamily="49" charset="-122"/>
                <a:ea typeface="楷体" panose="02010609060101010101" pitchFamily="49" charset="-122"/>
              </a:rPr>
              <a:t>ER</a:t>
            </a:r>
            <a:r>
              <a:rPr lang="zh-CN" altLang="en-US" dirty="0" smtClean="0">
                <a:latin typeface="楷体" panose="02010609060101010101" pitchFamily="49" charset="-122"/>
                <a:ea typeface="楷体" panose="02010609060101010101" pitchFamily="49" charset="-122"/>
              </a:rPr>
              <a:t>图）转化为</a:t>
            </a:r>
            <a:r>
              <a:rPr lang="en-US" altLang="zh-CN" dirty="0" smtClean="0">
                <a:latin typeface="楷体" panose="02010609060101010101" pitchFamily="49" charset="-122"/>
                <a:ea typeface="楷体" panose="02010609060101010101" pitchFamily="49" charset="-122"/>
              </a:rPr>
              <a:t>SQL</a:t>
            </a:r>
            <a:r>
              <a:rPr lang="zh-CN" altLang="en-US" dirty="0" smtClean="0">
                <a:latin typeface="楷体" panose="02010609060101010101" pitchFamily="49" charset="-122"/>
                <a:ea typeface="楷体" panose="02010609060101010101" pitchFamily="49" charset="-122"/>
              </a:rPr>
              <a:t>关系表</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物理</a:t>
            </a:r>
            <a:r>
              <a:rPr lang="zh-CN" altLang="en-US" dirty="0" smtClean="0">
                <a:solidFill>
                  <a:srgbClr val="FF0000"/>
                </a:solidFill>
                <a:latin typeface="楷体" panose="02010609060101010101" pitchFamily="49" charset="-122"/>
                <a:ea typeface="楷体" panose="02010609060101010101" pitchFamily="49" charset="-122"/>
              </a:rPr>
              <a:t>设计：</a:t>
            </a:r>
            <a:r>
              <a:rPr lang="zh-CN" altLang="en-US" dirty="0" smtClean="0">
                <a:latin typeface="楷体" panose="02010609060101010101" pitchFamily="49" charset="-122"/>
                <a:ea typeface="楷体" panose="02010609060101010101" pitchFamily="49" charset="-122"/>
              </a:rPr>
              <a:t>选择索引，数据分区与分组，通过增加冗余来实现反范式化，实现空间换取时间的方式，增加性能</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a:solidFill>
                  <a:srgbClr val="FF0000"/>
                </a:solidFill>
                <a:latin typeface="楷体" panose="02010609060101010101" pitchFamily="49" charset="-122"/>
                <a:ea typeface="楷体" panose="02010609060101010101" pitchFamily="49" charset="-122"/>
              </a:rPr>
              <a:t>实现</a:t>
            </a:r>
            <a:r>
              <a:rPr lang="zh-CN" altLang="en-US" dirty="0" smtClean="0">
                <a:solidFill>
                  <a:srgbClr val="FF0000"/>
                </a:solidFill>
                <a:latin typeface="楷体" panose="02010609060101010101" pitchFamily="49" charset="-122"/>
                <a:ea typeface="楷体" panose="02010609060101010101" pitchFamily="49" charset="-122"/>
              </a:rPr>
              <a:t>维护</a:t>
            </a:r>
            <a:r>
              <a:rPr lang="zh-CN" altLang="en-US" dirty="0" smtClean="0">
                <a:latin typeface="楷体" panose="02010609060101010101" pitchFamily="49" charset="-122"/>
                <a:ea typeface="楷体" panose="02010609060101010101" pitchFamily="49" charset="-122"/>
              </a:rPr>
              <a:t>：使用</a:t>
            </a:r>
            <a:r>
              <a:rPr lang="en-US" altLang="zh-CN" dirty="0" smtClean="0">
                <a:latin typeface="楷体" panose="02010609060101010101" pitchFamily="49" charset="-122"/>
                <a:ea typeface="楷体" panose="02010609060101010101" pitchFamily="49" charset="-122"/>
              </a:rPr>
              <a:t>DML(SQL)</a:t>
            </a:r>
            <a:r>
              <a:rPr lang="zh-CN" altLang="en-US" dirty="0" smtClean="0">
                <a:latin typeface="楷体" panose="02010609060101010101" pitchFamily="49" charset="-122"/>
                <a:ea typeface="楷体" panose="02010609060101010101" pitchFamily="49" charset="-122"/>
              </a:rPr>
              <a:t>语言对数据库进行维护</a:t>
            </a:r>
            <a:endParaRPr lang="en-US" altLang="zh-CN" dirty="0" smtClean="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normAutofit/>
          </a:bodyPr>
          <a:lstStyle/>
          <a:p>
            <a:r>
              <a:rPr lang="zh-CN" altLang="en-US" sz="4000" dirty="0" smtClean="0"/>
              <a:t>数据库生命周期</a:t>
            </a:r>
            <a:endParaRPr lang="zh-CN" altLang="en-US" sz="4000" dirty="0"/>
          </a:p>
        </p:txBody>
      </p:sp>
    </p:spTree>
    <p:extLst>
      <p:ext uri="{BB962C8B-B14F-4D97-AF65-F5344CB8AC3E}">
        <p14:creationId xmlns:p14="http://schemas.microsoft.com/office/powerpoint/2010/main" val="29941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6" dur="500"/>
                                        <p:tgtEl>
                                          <p:spTgt spid="2">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620688"/>
            <a:ext cx="7308800" cy="5505475"/>
          </a:xfrm>
        </p:spPr>
        <p:txBody>
          <a:bodyPr/>
          <a:lstStyle/>
          <a:p>
            <a:r>
              <a:rPr lang="zh-CN" altLang="en-US" dirty="0" smtClean="0"/>
              <a:t>生命周期图</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6984776" cy="525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01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基本</a:t>
            </a:r>
            <a:r>
              <a:rPr lang="en-US" altLang="zh-CN" dirty="0" smtClean="0"/>
              <a:t>SQL </a:t>
            </a:r>
            <a:r>
              <a:rPr lang="zh-CN" altLang="en-US" dirty="0" smtClean="0"/>
              <a:t>语句简介</a:t>
            </a:r>
            <a:endParaRPr lang="zh-CN" altLang="en-US" dirty="0"/>
          </a:p>
        </p:txBody>
      </p:sp>
    </p:spTree>
    <p:extLst>
      <p:ext uri="{BB962C8B-B14F-4D97-AF65-F5344CB8AC3E}">
        <p14:creationId xmlns:p14="http://schemas.microsoft.com/office/powerpoint/2010/main" val="4429538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941350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484784"/>
            <a:ext cx="7408333" cy="4641379"/>
          </a:xfrm>
        </p:spPr>
        <p:txBody>
          <a:bodyPr/>
          <a:lstStyle/>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数据库：</a:t>
            </a:r>
            <a:r>
              <a:rPr lang="en-US" altLang="zh-CN" dirty="0">
                <a:latin typeface="楷体" panose="02010609060101010101" pitchFamily="49" charset="-122"/>
                <a:ea typeface="楷体" panose="02010609060101010101" pitchFamily="49" charset="-122"/>
              </a:rPr>
              <a:t>SMSDB</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数据表：</a:t>
            </a:r>
            <a:r>
              <a:rPr lang="en-US" altLang="zh-CN" dirty="0" smtClean="0">
                <a:latin typeface="楷体" panose="02010609060101010101" pitchFamily="49" charset="-122"/>
                <a:ea typeface="楷体" panose="02010609060101010101" pitchFamily="49" charset="-122"/>
              </a:rPr>
              <a:t>SMSRPT</a:t>
            </a:r>
          </a:p>
          <a:p>
            <a:pP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数据字典如下：</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a:t>短</a:t>
            </a:r>
            <a:r>
              <a:rPr lang="zh-CN" altLang="en-US" dirty="0" smtClean="0"/>
              <a:t>信数据表</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80928"/>
            <a:ext cx="6463927" cy="361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38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3608" y="1844824"/>
            <a:ext cx="7236792" cy="4281339"/>
          </a:xfrm>
        </p:spPr>
        <p:txBody>
          <a:bodyPr>
            <a:normAutofit/>
          </a:bodyPr>
          <a:lstStyle/>
          <a:p>
            <a:pPr marL="0" indent="0">
              <a:buNone/>
            </a:pPr>
            <a:r>
              <a:rPr lang="zh-CN" altLang="en-US" dirty="0" smtClean="0">
                <a:latin typeface="楷体" panose="02010609060101010101" pitchFamily="49" charset="-122"/>
                <a:ea typeface="楷体" panose="02010609060101010101" pitchFamily="49" charset="-122"/>
              </a:rPr>
              <a:t>查询表数据：</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smtClean="0">
                <a:solidFill>
                  <a:srgbClr val="FF0000"/>
                </a:solidFill>
                <a:latin typeface="楷体" panose="02010609060101010101" pitchFamily="49" charset="-122"/>
                <a:ea typeface="楷体" panose="02010609060101010101" pitchFamily="49" charset="-122"/>
              </a:rPr>
              <a:t>Select  </a:t>
            </a:r>
            <a:r>
              <a:rPr lang="zh-CN" altLang="en-US" dirty="0" smtClean="0">
                <a:solidFill>
                  <a:srgbClr val="FF0000"/>
                </a:solidFill>
                <a:latin typeface="楷体" panose="02010609060101010101" pitchFamily="49" charset="-122"/>
                <a:ea typeface="楷体" panose="02010609060101010101" pitchFamily="49" charset="-122"/>
              </a:rPr>
              <a:t>字段名</a:t>
            </a:r>
            <a:r>
              <a:rPr lang="en-US" altLang="zh-CN" dirty="0" smtClean="0">
                <a:solidFill>
                  <a:srgbClr val="FF0000"/>
                </a:solidFill>
                <a:latin typeface="楷体" panose="02010609060101010101" pitchFamily="49" charset="-122"/>
                <a:ea typeface="楷体" panose="02010609060101010101" pitchFamily="49" charset="-122"/>
              </a:rPr>
              <a:t>1</a:t>
            </a:r>
            <a:r>
              <a:rPr lang="zh-CN" altLang="en-US" dirty="0" smtClean="0">
                <a:solidFill>
                  <a:srgbClr val="FF0000"/>
                </a:solidFill>
                <a:latin typeface="楷体" panose="02010609060101010101" pitchFamily="49" charset="-122"/>
                <a:ea typeface="楷体" panose="02010609060101010101" pitchFamily="49" charset="-122"/>
              </a:rPr>
              <a:t>，字段名</a:t>
            </a:r>
            <a:r>
              <a:rPr lang="en-US" altLang="zh-CN" dirty="0" smtClean="0">
                <a:solidFill>
                  <a:srgbClr val="FF0000"/>
                </a:solidFill>
                <a:latin typeface="楷体" panose="02010609060101010101" pitchFamily="49" charset="-122"/>
                <a:ea typeface="楷体" panose="02010609060101010101" pitchFamily="49" charset="-122"/>
              </a:rPr>
              <a:t>2,……</a:t>
            </a:r>
            <a:r>
              <a:rPr lang="zh-CN" altLang="en-US" dirty="0" smtClean="0">
                <a:solidFill>
                  <a:srgbClr val="FF0000"/>
                </a:solidFill>
                <a:latin typeface="楷体" panose="02010609060101010101" pitchFamily="49" charset="-122"/>
                <a:ea typeface="楷体" panose="02010609060101010101" pitchFamily="49" charset="-122"/>
              </a:rPr>
              <a:t>字段名</a:t>
            </a:r>
            <a:r>
              <a:rPr lang="en-US" altLang="zh-CN" dirty="0" smtClean="0">
                <a:solidFill>
                  <a:srgbClr val="FF0000"/>
                </a:solidFill>
                <a:latin typeface="楷体" panose="02010609060101010101" pitchFamily="49" charset="-122"/>
                <a:ea typeface="楷体" panose="02010609060101010101" pitchFamily="49" charset="-122"/>
              </a:rPr>
              <a:t>n   </a:t>
            </a:r>
          </a:p>
          <a:p>
            <a:pPr marL="0" indent="0">
              <a:buNone/>
            </a:pPr>
            <a:r>
              <a:rPr lang="en-US" altLang="zh-CN" dirty="0" smtClean="0">
                <a:solidFill>
                  <a:srgbClr val="FF0000"/>
                </a:solidFill>
                <a:latin typeface="楷体" panose="02010609060101010101" pitchFamily="49" charset="-122"/>
                <a:ea typeface="楷体" panose="02010609060101010101" pitchFamily="49" charset="-122"/>
              </a:rPr>
              <a:t>from </a:t>
            </a:r>
            <a:r>
              <a:rPr lang="zh-CN" altLang="en-US" dirty="0" smtClean="0">
                <a:solidFill>
                  <a:srgbClr val="FF0000"/>
                </a:solidFill>
                <a:latin typeface="楷体" panose="02010609060101010101" pitchFamily="49" charset="-122"/>
                <a:ea typeface="楷体" panose="02010609060101010101" pitchFamily="49" charset="-122"/>
              </a:rPr>
              <a:t>表名  （条件</a:t>
            </a:r>
            <a:r>
              <a:rPr lang="en-US" altLang="zh-CN" dirty="0" smtClean="0">
                <a:solidFill>
                  <a:srgbClr val="FF0000"/>
                </a:solidFill>
                <a:latin typeface="楷体" panose="02010609060101010101" pitchFamily="49" charset="-122"/>
                <a:ea typeface="楷体" panose="02010609060101010101" pitchFamily="49" charset="-122"/>
              </a:rPr>
              <a:t>[</a:t>
            </a:r>
            <a:r>
              <a:rPr lang="en-US" altLang="zh-CN" dirty="0">
                <a:solidFill>
                  <a:srgbClr val="FF0000"/>
                </a:solidFill>
                <a:latin typeface="楷体" panose="02010609060101010101" pitchFamily="49" charset="-122"/>
                <a:ea typeface="楷体" panose="02010609060101010101" pitchFamily="49" charset="-122"/>
              </a:rPr>
              <a:t>where </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a:t>
            </a:r>
            <a:endParaRPr lang="en-US" altLang="zh-CN" dirty="0" smtClean="0">
              <a:solidFill>
                <a:srgbClr val="FF0000"/>
              </a:solidFill>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err="1" smtClean="0">
                <a:latin typeface="楷体" panose="02010609060101010101" pitchFamily="49" charset="-122"/>
                <a:ea typeface="楷体" panose="02010609060101010101" pitchFamily="49" charset="-122"/>
              </a:rPr>
              <a:t>Sele</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ct</a:t>
            </a:r>
            <a:r>
              <a:rPr lang="en-US" altLang="zh-CN" dirty="0" smtClean="0">
                <a:latin typeface="楷体" panose="02010609060101010101" pitchFamily="49" charset="-122"/>
                <a:ea typeface="楷体" panose="02010609060101010101" pitchFamily="49" charset="-122"/>
              </a:rPr>
              <a:t>  *   : </a:t>
            </a:r>
            <a:r>
              <a:rPr lang="zh-CN" altLang="en-US" dirty="0" smtClean="0">
                <a:latin typeface="楷体" panose="02010609060101010101" pitchFamily="49" charset="-122"/>
                <a:ea typeface="楷体" panose="02010609060101010101" pitchFamily="49" charset="-122"/>
              </a:rPr>
              <a:t>查询该表的所有字段</a:t>
            </a: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Font typeface="Wingdings" panose="05000000000000000000" pitchFamily="2" charset="2"/>
              <a:buChar char="Ø"/>
            </a:pPr>
            <a:r>
              <a:rPr lang="en-US" altLang="zh-CN" dirty="0" smtClean="0">
                <a:latin typeface="楷体" panose="02010609060101010101" pitchFamily="49" charset="-122"/>
                <a:ea typeface="楷体" panose="02010609060101010101" pitchFamily="49" charset="-122"/>
              </a:rPr>
              <a:t>Select  </a:t>
            </a:r>
            <a:r>
              <a:rPr lang="zh-CN" altLang="en-US" dirty="0">
                <a:latin typeface="楷体" panose="02010609060101010101" pitchFamily="49" charset="-122"/>
                <a:ea typeface="楷体" panose="02010609060101010101" pitchFamily="49" charset="-122"/>
              </a:rPr>
              <a:t>字段名</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，字段名</a:t>
            </a:r>
            <a:r>
              <a:rPr lang="en-US" altLang="zh-CN" dirty="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如果列出字段名称</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查询指定字段</a:t>
            </a:r>
            <a:endParaRPr lang="en-US" altLang="zh-CN" dirty="0" smtClean="0">
              <a:latin typeface="楷体" panose="02010609060101010101" pitchFamily="49" charset="-122"/>
              <a:ea typeface="楷体" panose="02010609060101010101" pitchFamily="49" charset="-122"/>
            </a:endParaRPr>
          </a:p>
          <a:p>
            <a:endParaRPr lang="en-US" altLang="zh-CN" dirty="0" smtClean="0"/>
          </a:p>
        </p:txBody>
      </p:sp>
      <p:sp>
        <p:nvSpPr>
          <p:cNvPr id="3" name="标题 2"/>
          <p:cNvSpPr>
            <a:spLocks noGrp="1"/>
          </p:cNvSpPr>
          <p:nvPr>
            <p:ph type="title"/>
          </p:nvPr>
        </p:nvSpPr>
        <p:spPr/>
        <p:txBody>
          <a:bodyPr>
            <a:normAutofit fontScale="90000"/>
          </a:bodyPr>
          <a:lstStyle/>
          <a:p>
            <a:r>
              <a:rPr lang="en-US" altLang="zh-CN" dirty="0" smtClean="0"/>
              <a:t/>
            </a:r>
            <a:br>
              <a:rPr lang="en-US" altLang="zh-CN" dirty="0" smtClean="0"/>
            </a:br>
            <a:r>
              <a:rPr lang="en-US" altLang="zh-CN" dirty="0">
                <a:latin typeface="楷体" panose="02010609060101010101" pitchFamily="49" charset="-122"/>
                <a:ea typeface="楷体" panose="02010609060101010101" pitchFamily="49" charset="-122"/>
              </a:rPr>
              <a:t>Select</a:t>
            </a:r>
            <a:r>
              <a:rPr lang="en-US" altLang="zh-CN" dirty="0" smtClean="0"/>
              <a:t> </a:t>
            </a:r>
            <a:r>
              <a:rPr lang="zh-CN" altLang="en-US" dirty="0" smtClean="0"/>
              <a:t>查询语句</a:t>
            </a:r>
            <a:r>
              <a:rPr lang="zh-CN" altLang="en-US" dirty="0"/>
              <a:t/>
            </a:r>
            <a:br>
              <a:rPr lang="zh-CN" altLang="en-US" dirty="0"/>
            </a:br>
            <a:endParaRPr lang="zh-CN" altLang="en-US" dirty="0"/>
          </a:p>
        </p:txBody>
      </p:sp>
    </p:spTree>
    <p:extLst>
      <p:ext uri="{BB962C8B-B14F-4D97-AF65-F5344CB8AC3E}">
        <p14:creationId xmlns:p14="http://schemas.microsoft.com/office/powerpoint/2010/main" val="32509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764704"/>
            <a:ext cx="7452816" cy="5361459"/>
          </a:xfrm>
        </p:spPr>
        <p:txBody>
          <a:bodyPr/>
          <a:lstStyle/>
          <a:p>
            <a:pPr marL="0" indent="0">
              <a:buNone/>
            </a:pPr>
            <a:r>
              <a:rPr lang="zh-CN" altLang="en-US" dirty="0" smtClean="0">
                <a:latin typeface="楷体" panose="02010609060101010101" pitchFamily="49" charset="-122"/>
                <a:ea typeface="楷体" panose="02010609060101010101" pitchFamily="49" charset="-122"/>
              </a:rPr>
              <a:t>实例实现</a:t>
            </a:r>
            <a:r>
              <a:rPr lang="zh-CN" altLang="en-US" dirty="0">
                <a:latin typeface="楷体" panose="02010609060101010101" pitchFamily="49" charset="-122"/>
                <a:ea typeface="楷体" panose="02010609060101010101" pitchFamily="49" charset="-122"/>
              </a:rPr>
              <a:t>的效果</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筛选</a:t>
            </a:r>
            <a:r>
              <a:rPr lang="zh-CN" altLang="en-US" dirty="0">
                <a:latin typeface="楷体" panose="02010609060101010101" pitchFamily="49" charset="-122"/>
                <a:ea typeface="楷体" panose="02010609060101010101" pitchFamily="49" charset="-122"/>
              </a:rPr>
              <a:t>表</a:t>
            </a:r>
            <a:r>
              <a:rPr lang="en-US" altLang="zh-CN" dirty="0">
                <a:latin typeface="楷体" panose="02010609060101010101" pitchFamily="49" charset="-122"/>
                <a:ea typeface="楷体" panose="02010609060101010101" pitchFamily="49" charset="-122"/>
              </a:rPr>
              <a:t>SMSDB</a:t>
            </a:r>
            <a:r>
              <a:rPr lang="zh-CN" altLang="en-US" dirty="0" smtClean="0">
                <a:latin typeface="楷体" panose="02010609060101010101" pitchFamily="49" charset="-122"/>
                <a:ea typeface="楷体" panose="02010609060101010101" pitchFamily="49" charset="-122"/>
              </a:rPr>
              <a:t>中</a:t>
            </a:r>
            <a:r>
              <a:rPr lang="en-US" altLang="zh-CN" dirty="0" err="1" smtClean="0">
                <a:latin typeface="楷体" panose="02010609060101010101" pitchFamily="49" charset="-122"/>
                <a:ea typeface="楷体" panose="02010609060101010101" pitchFamily="49" charset="-122"/>
              </a:rPr>
              <a:t>MobilePhone</a:t>
            </a:r>
            <a:r>
              <a:rPr lang="en-US" altLang="zh-CN" dirty="0" smtClean="0">
                <a:latin typeface="楷体" panose="02010609060101010101" pitchFamily="49" charset="-122"/>
                <a:ea typeface="楷体" panose="02010609060101010101" pitchFamily="49" charset="-122"/>
              </a:rPr>
              <a:t>=15900780816</a:t>
            </a:r>
            <a:r>
              <a:rPr lang="zh-CN" altLang="en-US" dirty="0">
                <a:latin typeface="楷体" panose="02010609060101010101" pitchFamily="49" charset="-122"/>
                <a:ea typeface="楷体" panose="02010609060101010101" pitchFamily="49" charset="-122"/>
              </a:rPr>
              <a:t>的所有</a:t>
            </a:r>
            <a:r>
              <a:rPr lang="zh-CN" altLang="en-US" dirty="0" smtClean="0">
                <a:latin typeface="楷体" panose="02010609060101010101" pitchFamily="49" charset="-122"/>
                <a:ea typeface="楷体" panose="02010609060101010101" pitchFamily="49" charset="-122"/>
              </a:rPr>
              <a:t>字段</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message,</a:t>
            </a:r>
            <a:r>
              <a:rPr lang="zh-CN" altLang="en-US" dirty="0" smtClean="0">
                <a:latin typeface="楷体" panose="02010609060101010101" pitchFamily="49" charset="-122"/>
                <a:ea typeface="楷体" panose="02010609060101010101" pitchFamily="49" charset="-122"/>
              </a:rPr>
              <a:t>筛选</a:t>
            </a:r>
            <a:r>
              <a:rPr lang="zh-CN" altLang="en-US" dirty="0">
                <a:latin typeface="楷体" panose="02010609060101010101" pitchFamily="49" charset="-122"/>
                <a:ea typeface="楷体" panose="02010609060101010101" pitchFamily="49" charset="-122"/>
              </a:rPr>
              <a:t>表</a:t>
            </a:r>
            <a:r>
              <a:rPr lang="en-US" altLang="zh-CN" dirty="0">
                <a:latin typeface="楷体" panose="02010609060101010101" pitchFamily="49" charset="-122"/>
                <a:ea typeface="楷体" panose="02010609060101010101" pitchFamily="49" charset="-122"/>
              </a:rPr>
              <a:t>SMSDB</a:t>
            </a:r>
            <a:r>
              <a:rPr lang="zh-CN" altLang="en-US" dirty="0">
                <a:latin typeface="楷体" panose="02010609060101010101" pitchFamily="49" charset="-122"/>
                <a:ea typeface="楷体" panose="02010609060101010101" pitchFamily="49" charset="-122"/>
              </a:rPr>
              <a:t>中</a:t>
            </a:r>
            <a:r>
              <a:rPr lang="en-US" altLang="zh-CN" dirty="0" err="1">
                <a:latin typeface="楷体" panose="02010609060101010101" pitchFamily="49" charset="-122"/>
                <a:ea typeface="楷体" panose="02010609060101010101" pitchFamily="49" charset="-122"/>
              </a:rPr>
              <a:t>MobilePhone</a:t>
            </a:r>
            <a:r>
              <a:rPr lang="en-US" altLang="zh-CN" dirty="0">
                <a:latin typeface="楷体" panose="02010609060101010101" pitchFamily="49" charset="-122"/>
                <a:ea typeface="楷体" panose="02010609060101010101" pitchFamily="49" charset="-122"/>
              </a:rPr>
              <a:t>=15900780816</a:t>
            </a:r>
            <a:r>
              <a:rPr lang="zh-CN" altLang="en-US" dirty="0">
                <a:latin typeface="楷体" panose="02010609060101010101" pitchFamily="49" charset="-122"/>
                <a:ea typeface="楷体" panose="02010609060101010101" pitchFamily="49" charset="-122"/>
              </a:rPr>
              <a:t>的指定字段</a:t>
            </a:r>
            <a:r>
              <a:rPr lang="en-US" altLang="zh-CN" dirty="0" smtClean="0">
                <a:latin typeface="楷体" panose="02010609060101010101" pitchFamily="49" charset="-122"/>
                <a:ea typeface="楷体" panose="02010609060101010101" pitchFamily="49" charset="-122"/>
              </a:rPr>
              <a:t>Message</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22866"/>
            <a:ext cx="801942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702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
  <TotalTime>1441</TotalTime>
  <Words>2160</Words>
  <Application>Microsoft Office PowerPoint</Application>
  <PresentationFormat>全屏显示(4:3)</PresentationFormat>
  <Paragraphs>315</Paragraphs>
  <Slides>60</Slides>
  <Notes>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波形</vt:lpstr>
      <vt:lpstr>SQL语句/ SQL语句优化/数据库设计</vt:lpstr>
      <vt:lpstr>SQL Server 简介</vt:lpstr>
      <vt:lpstr>SQL  语言</vt:lpstr>
      <vt:lpstr>SQL Server 登录</vt:lpstr>
      <vt:lpstr>SQL Server操作</vt:lpstr>
      <vt:lpstr>基本SQL 语句简介</vt:lpstr>
      <vt:lpstr>短信数据表</vt:lpstr>
      <vt:lpstr> Select 查询语句 </vt:lpstr>
      <vt:lpstr>PowerPoint 演示文稿</vt:lpstr>
      <vt:lpstr>Where子句</vt:lpstr>
      <vt:lpstr>PowerPoint 演示文稿</vt:lpstr>
      <vt:lpstr>create语句</vt:lpstr>
      <vt:lpstr>PowerPoint 演示文稿</vt:lpstr>
      <vt:lpstr>PowerPoint 演示文稿</vt:lpstr>
      <vt:lpstr> update更新语句</vt:lpstr>
      <vt:lpstr>PowerPoint 演示文稿</vt:lpstr>
      <vt:lpstr>Delete/ Drop删除语句</vt:lpstr>
      <vt:lpstr>PowerPoint 演示文稿</vt:lpstr>
      <vt:lpstr>Insert  into插入语句</vt:lpstr>
      <vt:lpstr>PowerPoint 演示文稿</vt:lpstr>
      <vt:lpstr>JOIN 链接语句</vt:lpstr>
      <vt:lpstr>PowerPoint 演示文稿</vt:lpstr>
      <vt:lpstr>其他常用语句</vt:lpstr>
      <vt:lpstr>常用函数</vt:lpstr>
      <vt:lpstr>常用聚合函数</vt:lpstr>
      <vt:lpstr>PowerPoint 演示文稿</vt:lpstr>
      <vt:lpstr>常用日期和时间函数</vt:lpstr>
      <vt:lpstr>常用字符串函数</vt:lpstr>
      <vt:lpstr>排序函数</vt:lpstr>
      <vt:lpstr>PowerPoint 演示文稿</vt:lpstr>
      <vt:lpstr>SQL语句优化  </vt:lpstr>
      <vt:lpstr> SQL语句性能产生的原因 </vt:lpstr>
      <vt:lpstr>检测性能</vt:lpstr>
      <vt:lpstr>PowerPoint 演示文稿</vt:lpstr>
      <vt:lpstr>PowerPoint 演示文稿</vt:lpstr>
      <vt:lpstr>PowerPoint 演示文稿</vt:lpstr>
      <vt:lpstr>PowerPoint 演示文稿</vt:lpstr>
      <vt:lpstr>优化规则</vt:lpstr>
      <vt:lpstr>简化语句</vt:lpstr>
      <vt:lpstr>限制结果集</vt:lpstr>
      <vt:lpstr>合理表设计</vt:lpstr>
      <vt:lpstr>OLAP和OLTP模块分开</vt:lpstr>
      <vt:lpstr>使用存储过程</vt:lpstr>
      <vt:lpstr>索引优化</vt:lpstr>
      <vt:lpstr>创建索引</vt:lpstr>
      <vt:lpstr>单字段索引/组合索引</vt:lpstr>
      <vt:lpstr>查询语句优化</vt:lpstr>
      <vt:lpstr> 不查询多余的列与行 </vt:lpstr>
      <vt:lpstr> 慎用distinct关键字 </vt:lpstr>
      <vt:lpstr>PowerPoint 演示文稿</vt:lpstr>
      <vt:lpstr> 慎用union关键字 </vt:lpstr>
      <vt:lpstr>连接查询的优化 </vt:lpstr>
      <vt:lpstr>插入语句优化</vt:lpstr>
      <vt:lpstr>减少循环插入</vt:lpstr>
      <vt:lpstr>修改/删除语句优化 </vt:lpstr>
      <vt:lpstr> 增加小批量循环 </vt:lpstr>
      <vt:lpstr>数据库设计</vt:lpstr>
      <vt:lpstr>数据库生命周期</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常用sql语句</dc:title>
  <dc:creator>wlt王丽婷</dc:creator>
  <cp:lastModifiedBy>xsq许水琴</cp:lastModifiedBy>
  <cp:revision>218</cp:revision>
  <dcterms:created xsi:type="dcterms:W3CDTF">2014-10-20T10:33:49Z</dcterms:created>
  <dcterms:modified xsi:type="dcterms:W3CDTF">2014-10-30T07:57:12Z</dcterms:modified>
</cp:coreProperties>
</file>