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1" r:id="rId5"/>
    <p:sldId id="262" r:id="rId6"/>
    <p:sldId id="270" r:id="rId7"/>
    <p:sldId id="264" r:id="rId8"/>
    <p:sldId id="265" r:id="rId9"/>
    <p:sldId id="267" r:id="rId10"/>
    <p:sldId id="266" r:id="rId11"/>
    <p:sldId id="268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404665"/>
            <a:ext cx="7772400" cy="432047"/>
          </a:xfrm>
        </p:spPr>
        <p:txBody>
          <a:bodyPr>
            <a:noAutofit/>
          </a:bodyPr>
          <a:lstStyle/>
          <a:p>
            <a:r>
              <a:rPr lang="zh-CN" altLang="en-US" sz="2000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脚本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1376772"/>
            <a:ext cx="7704856" cy="3132348"/>
          </a:xfrm>
        </p:spPr>
        <p:txBody>
          <a:bodyPr>
            <a:normAutofit/>
          </a:bodyPr>
          <a:lstStyle/>
          <a:p>
            <a:pPr algn="l"/>
            <a:r>
              <a:rPr lang="zh-CN" altLang="en-US" sz="1400" dirty="0" smtClean="0">
                <a:solidFill>
                  <a:schemeClr val="tx1"/>
                </a:solidFill>
                <a:latin typeface="+mn-ea"/>
              </a:rPr>
              <a:t>首先理解什么是</a:t>
            </a:r>
            <a:r>
              <a:rPr lang="en-US" altLang="zh-CN" sz="1400" dirty="0" err="1" smtClean="0">
                <a:solidFill>
                  <a:schemeClr val="tx1"/>
                </a:solidFill>
                <a:latin typeface="+mn-ea"/>
              </a:rPr>
              <a:t>ECMAScript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</a:rPr>
              <a:t>：它实际上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是一种脚本在语法和语义上的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</a:rPr>
              <a:t>标准。</a:t>
            </a:r>
            <a:endParaRPr lang="en-US" altLang="zh-CN" sz="14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zh-CN" sz="14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zh-CN" altLang="en-US" sz="1400" dirty="0" smtClean="0">
                <a:solidFill>
                  <a:schemeClr val="tx1"/>
                </a:solidFill>
                <a:latin typeface="+mn-ea"/>
              </a:rPr>
              <a:t>也就是说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JavaScript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</a:rPr>
              <a:t>是</a:t>
            </a:r>
            <a:r>
              <a:rPr lang="en-US" altLang="zh-CN" sz="1400" dirty="0" err="1" smtClean="0">
                <a:solidFill>
                  <a:schemeClr val="tx1"/>
                </a:solidFill>
                <a:latin typeface="+mn-ea"/>
              </a:rPr>
              <a:t>ECMAScript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</a:rPr>
              <a:t>的扩展与实现。</a:t>
            </a:r>
            <a:endParaRPr lang="en-US" altLang="zh-CN" sz="14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因此，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JavaScript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</a:rPr>
              <a:t>JScript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</a:rPr>
              <a:t>ActionScript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中声明变量，操作数组等语法完全一样，因为它们都是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</a:rPr>
              <a:t>ECMAScript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</a:rPr>
              <a:t>。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但是在操作浏览器对象等方面又有各自独特的方法，这些都是各自语言的扩展。</a:t>
            </a:r>
          </a:p>
          <a:p>
            <a:pPr algn="l"/>
            <a:endParaRPr lang="en-US" altLang="zh-CN" sz="14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zh-CN" altLang="en-US" sz="1400" dirty="0" smtClean="0">
                <a:solidFill>
                  <a:schemeClr val="tx1"/>
                </a:solidFill>
                <a:latin typeface="+mn-ea"/>
              </a:rPr>
              <a:t>因为我们主要宿主是浏览器，所以完整的</a:t>
            </a:r>
            <a:r>
              <a:rPr lang="en-US" altLang="zh-CN" sz="1400" dirty="0" smtClean="0">
                <a:solidFill>
                  <a:schemeClr val="tx1"/>
                </a:solidFill>
                <a:latin typeface="+mn-ea"/>
              </a:rPr>
              <a:t>JavaScript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</a:rPr>
              <a:t>还包含</a:t>
            </a:r>
            <a:r>
              <a:rPr lang="en-US" altLang="zh-CN" sz="1400" dirty="0" smtClean="0">
                <a:solidFill>
                  <a:schemeClr val="tx1"/>
                </a:solidFill>
                <a:latin typeface="+mn-ea"/>
              </a:rPr>
              <a:t>DOM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文档对象模型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BOM(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浏览器对象模型</a:t>
            </a:r>
            <a:r>
              <a:rPr lang="en-US" altLang="zh-CN" sz="1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l"/>
            <a:endParaRPr lang="en-US" altLang="zh-CN" sz="1400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zh-CN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24000" y="908720"/>
            <a:ext cx="770485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 smtClean="0"/>
              <a:t>什么是</a:t>
            </a:r>
            <a:r>
              <a:rPr lang="en-US" altLang="zh-CN" sz="1600" dirty="0"/>
              <a:t>JavaScript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24000" y="4797152"/>
            <a:ext cx="7336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ECMAScript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规定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了 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JavaScript 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脚本的核心语法，如 数据类型、关键字、保留字、运算符、对象和语句等，它不属于任何浏览器。</a:t>
            </a:r>
            <a:endParaRPr lang="en-US" altLang="zh-CN" sz="105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DOM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规定了访问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HTML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和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XML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的接口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BOM: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提供了独立于内容而在浏览器窗口之间进行交互的对象和方法。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72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404665"/>
            <a:ext cx="7772400" cy="432047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基于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NodeJs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压缩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92031" y="908720"/>
            <a:ext cx="7252377" cy="1152128"/>
          </a:xfrm>
        </p:spPr>
        <p:txBody>
          <a:bodyPr>
            <a:noAutofit/>
          </a:bodyPr>
          <a:lstStyle/>
          <a:p>
            <a:pPr algn="l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一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CN" sz="1000" dirty="0"/>
              <a:t> </a:t>
            </a:r>
            <a:r>
              <a:rPr lang="zh-CN" altLang="en-US" sz="1000" dirty="0" smtClean="0"/>
              <a:t>打开</a:t>
            </a:r>
            <a:r>
              <a:rPr lang="en-US" altLang="zh-CN" sz="1000" dirty="0">
                <a:hlinkClick r:id="rId2"/>
              </a:rPr>
              <a:t>http://nodejs.org</a:t>
            </a:r>
            <a:r>
              <a:rPr lang="zh-CN" altLang="en-US" sz="1000" dirty="0" smtClean="0"/>
              <a:t>下载</a:t>
            </a:r>
            <a:r>
              <a:rPr lang="en-US" altLang="zh-CN" sz="1000" dirty="0" err="1" smtClean="0"/>
              <a:t>Nodejs</a:t>
            </a:r>
            <a:r>
              <a:rPr lang="zh-CN" altLang="en-US" sz="1000" dirty="0"/>
              <a:t> 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新版的已经包含</a:t>
            </a:r>
            <a:r>
              <a:rPr lang="en-US" altLang="zh-CN" sz="1000" dirty="0" err="1" smtClean="0"/>
              <a:t>npm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包管理</a:t>
            </a:r>
            <a:r>
              <a:rPr lang="en-US" altLang="zh-CN" sz="1000" dirty="0" smtClean="0"/>
              <a:t>)</a:t>
            </a:r>
          </a:p>
          <a:p>
            <a:pPr algn="l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二，运行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npm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000" dirty="0"/>
              <a:t>install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 –g –vacation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命令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(-g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表示全局安装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–vacation 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是团队游 一位同事基于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cmd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zh-CN" altLang="en-US" sz="1000" dirty="0"/>
              <a:t>是</a:t>
            </a:r>
            <a:r>
              <a:rPr lang="en-US" altLang="zh-CN" sz="1000" dirty="0"/>
              <a:t>Common Module Definition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模式开发的压缩插件，觉得不错  就采用了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附带一个 插件 </a:t>
            </a:r>
            <a:r>
              <a:rPr lang="en-US" altLang="zh-CN" sz="1000" dirty="0" err="1"/>
              <a:t>npm</a:t>
            </a:r>
            <a:r>
              <a:rPr lang="en-US" altLang="zh-CN" sz="1000" dirty="0"/>
              <a:t> install -g node-inspector </a:t>
            </a:r>
            <a:r>
              <a:rPr lang="zh-CN" altLang="en-US" sz="1000" dirty="0"/>
              <a:t>用于调试</a:t>
            </a:r>
            <a:r>
              <a:rPr lang="en-US" altLang="zh-CN" sz="1000" dirty="0" err="1" smtClean="0"/>
              <a:t>nodejs</a:t>
            </a:r>
            <a:endParaRPr lang="en-US" altLang="zh-CN" sz="1000" dirty="0" smtClean="0"/>
          </a:p>
          <a:p>
            <a:pPr algn="l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三，在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项目中存在一个配置文件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vacation.config.js,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上面配置了压缩规则如下：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 	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022381" y="2695237"/>
            <a:ext cx="65" cy="38116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315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022381" y="4182608"/>
            <a:ext cx="7252377" cy="902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当我们执行</a:t>
            </a: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</a:rPr>
              <a:t>vacation build start –p 0  -</a:t>
            </a:r>
            <a:r>
              <a:rPr lang="en-US" altLang="zh-CN" sz="4000" dirty="0" err="1" smtClean="0">
                <a:solidFill>
                  <a:schemeClr val="bg1">
                    <a:lumMod val="50000"/>
                  </a:schemeClr>
                </a:solidFill>
              </a:rPr>
              <a:t>cto</a:t>
            </a: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将会进行合并压缩，</a:t>
            </a: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代表合并 </a:t>
            </a: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</a:rPr>
              <a:t>t 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代表转换 </a:t>
            </a: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</a:rPr>
              <a:t>o 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表示压缩</a:t>
            </a:r>
            <a:endParaRPr lang="en-US" altLang="zh-CN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altLang="zh-CN" sz="40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四，</a:t>
            </a: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</a:rPr>
              <a:t>vacation </a:t>
            </a:r>
            <a:r>
              <a:rPr lang="en-US" altLang="zh-CN" sz="4000" dirty="0" err="1" smtClean="0">
                <a:solidFill>
                  <a:schemeClr val="bg1">
                    <a:lumMod val="50000"/>
                  </a:schemeClr>
                </a:solidFill>
              </a:rPr>
              <a:t>tpl</a:t>
            </a: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</a:rPr>
              <a:t> –w  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自动将</a:t>
            </a: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zh-CN" sz="4000" dirty="0" err="1" smtClean="0">
                <a:solidFill>
                  <a:schemeClr val="bg1">
                    <a:lumMod val="50000"/>
                  </a:schemeClr>
                </a:solidFill>
              </a:rPr>
              <a:t>tpl</a:t>
            </a: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结尾的文件转换为</a:t>
            </a: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</a:rPr>
              <a:t>.tpl.js ,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这样编写模板将变的更佳直观清晰</a:t>
            </a:r>
            <a:endParaRPr lang="en-US" altLang="zh-CN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altLang="zh-CN" sz="40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下面看两个压缩效果：</a:t>
            </a:r>
            <a:endParaRPr lang="en-US" altLang="zh-CN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altLang="zh-CN" sz="40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altLang="zh-CN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865" y="2204864"/>
            <a:ext cx="4266221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pkg: [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//0 -cto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订单页的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js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main: /(detail|order)\/(detail|detail_mobile)\.js$/,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dist_rule: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"$dir/$file.js"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except: [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/\bjquery/,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/\bunderscore/,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/\bcom\/upload\/uploader\.js/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1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022381" y="2695237"/>
            <a:ext cx="65" cy="38116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315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81" y="476672"/>
            <a:ext cx="61436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81" y="3861048"/>
            <a:ext cx="55626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80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404665"/>
            <a:ext cx="7772400" cy="432047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常用功能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022381" y="2695237"/>
            <a:ext cx="65" cy="38116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315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899591" y="908720"/>
            <a:ext cx="7252377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1,$(“#test1”) =&gt;id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为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 test1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的目标对象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这个是筛选效率很高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l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2,$(“.test1”) =&gt;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样式中含有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test1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的对象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3,$(“input”)=&gt;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所有标签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的对象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4,$(“div[id=‘test1’]”)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所有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标签 并且包含属性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id=‘test1’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的对象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5,$(“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div:</a:t>
            </a:r>
            <a:r>
              <a:rPr lang="en-US" altLang="zh-CN" sz="1000" dirty="0" err="1"/>
              <a:t>visible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”)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所有可见的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以上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种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是相当常见的。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altLang="zh-CN" sz="10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6,$(“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div:eq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(0)”),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 $(“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div”).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eq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(0)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获取到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队列中的 第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个元素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7,$(“div”).find(</a:t>
            </a:r>
            <a:r>
              <a:rPr lang="en-US" altLang="zh-CN" sz="1000" dirty="0"/>
              <a:t>selector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) 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寻找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下面符合</a:t>
            </a:r>
            <a:r>
              <a:rPr lang="en-US" altLang="zh-CN" sz="1000" dirty="0" smtClean="0"/>
              <a:t>selector</a:t>
            </a:r>
            <a:r>
              <a:rPr lang="zh-CN" altLang="en-US" sz="1000" dirty="0" smtClean="0"/>
              <a:t>的对象 。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8,$(“div”).on(“click”,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fn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绑定一个事件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,$(“div”).on(“click.name”)</a:t>
            </a:r>
          </a:p>
          <a:p>
            <a:pPr algn="l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CN" sz="1000" dirty="0" smtClean="0"/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$(“div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”).</a:t>
            </a:r>
            <a:r>
              <a:rPr lang="en-US" altLang="zh-CN" sz="1000" dirty="0"/>
              <a:t> </a:t>
            </a:r>
            <a:r>
              <a:rPr lang="en-US" altLang="zh-CN" sz="1000" dirty="0" smtClean="0"/>
              <a:t>delegate(selector,”click”,</a:t>
            </a:r>
            <a:r>
              <a:rPr lang="en-US" altLang="zh-CN" sz="1000" dirty="0" err="1" smtClean="0"/>
              <a:t>fn</a:t>
            </a:r>
            <a:r>
              <a:rPr lang="en-US" altLang="zh-CN" sz="1000" dirty="0" smtClean="0"/>
              <a:t>) </a:t>
            </a:r>
            <a:r>
              <a:rPr lang="zh-CN" altLang="en-US" sz="1000" dirty="0" smtClean="0"/>
              <a:t>当然也可以用</a:t>
            </a:r>
            <a:r>
              <a:rPr lang="en-US" altLang="zh-CN" sz="1000" dirty="0" smtClean="0"/>
              <a:t>live</a:t>
            </a:r>
            <a:r>
              <a:rPr lang="zh-CN" altLang="en-US" sz="1000" dirty="0" smtClean="0"/>
              <a:t>实现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$(“div”).</a:t>
            </a:r>
            <a:r>
              <a:rPr lang="en-US" altLang="zh-CN" sz="1000" dirty="0"/>
              <a:t> </a:t>
            </a:r>
            <a:r>
              <a:rPr lang="en-US" altLang="zh-CN" sz="1000" dirty="0" smtClean="0"/>
              <a:t>Find(</a:t>
            </a:r>
            <a:r>
              <a:rPr lang="en-US" altLang="zh-CN" sz="1000" dirty="0"/>
              <a:t>selector</a:t>
            </a:r>
            <a:r>
              <a:rPr lang="en-US" altLang="zh-CN" sz="1000" dirty="0" smtClean="0"/>
              <a:t>).live(”</a:t>
            </a:r>
            <a:r>
              <a:rPr lang="en-US" altLang="zh-CN" sz="1000" dirty="0"/>
              <a:t>click”,</a:t>
            </a:r>
            <a:r>
              <a:rPr lang="en-US" altLang="zh-CN" sz="1000" dirty="0" err="1"/>
              <a:t>fn</a:t>
            </a:r>
            <a:r>
              <a:rPr lang="en-US" altLang="zh-CN" sz="1000" dirty="0"/>
              <a:t>) </a:t>
            </a:r>
            <a:endParaRPr lang="en-US" altLang="zh-CN" sz="1000" dirty="0" smtClean="0"/>
          </a:p>
          <a:p>
            <a:pPr algn="l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Live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与上面的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区别在于 前者不会进行冒泡。在大量绑定情况下，效率较高。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10,</a:t>
            </a:r>
            <a:r>
              <a:rPr lang="en-US" altLang="zh-CN" sz="1000" dirty="0"/>
              <a:t> </a:t>
            </a:r>
            <a:r>
              <a:rPr lang="en-US" altLang="zh-CN" sz="1000" dirty="0" smtClean="0"/>
              <a:t>$(“div”).animate({width:100},1000);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11,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对于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jQuery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开发插件 可以给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$.fn.[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插件名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方式快速构建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jQuery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方法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altLang="zh-CN" sz="10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分别还有 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each,map,ajax,get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CN" sz="1000" dirty="0"/>
              <a:t> </a:t>
            </a:r>
            <a:r>
              <a:rPr lang="en-US" altLang="zh-CN" sz="1000" dirty="0" smtClean="0"/>
              <a:t>extend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等非常实用的方法。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altLang="zh-CN" sz="10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最后附带一个例子 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http://jxh9.hwcrazy.com/test/parallax.html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altLang="zh-CN" sz="10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404665"/>
            <a:ext cx="7772400" cy="432047"/>
          </a:xfrm>
        </p:spPr>
        <p:txBody>
          <a:bodyPr>
            <a:no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它是简单的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1196752"/>
            <a:ext cx="7704856" cy="504056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dirty="0">
                <a:solidFill>
                  <a:schemeClr val="tx1"/>
                </a:solidFill>
              </a:rPr>
              <a:t>单线程 简单的语法 弱类型</a:t>
            </a:r>
          </a:p>
          <a:p>
            <a:pPr algn="l"/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1772816"/>
            <a:ext cx="4032448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900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一段简单的代码</a:t>
            </a:r>
            <a:endParaRPr lang="en-US" altLang="zh-CN" sz="900" dirty="0">
              <a:solidFill>
                <a:srgbClr val="008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900" dirty="0" smtClean="0">
              <a:solidFill>
                <a:srgbClr val="008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lang="zh-CN" altLang="zh-CN" sz="900" dirty="0" smtClean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decimalDigits = 2,</a:t>
            </a:r>
            <a:b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tax = 5;</a:t>
            </a:r>
            <a:b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zh-CN" altLang="zh-CN" sz="90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</a:t>
            </a:r>
            <a: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add(x, y) {</a:t>
            </a:r>
            <a:b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zh-CN" altLang="zh-CN" sz="90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x + y;</a:t>
            </a:r>
            <a:b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b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zh-CN" altLang="zh-CN" sz="90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</a:t>
            </a:r>
            <a: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subtract(x, y) {</a:t>
            </a:r>
            <a:b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zh-CN" altLang="zh-CN" sz="90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x - y;</a:t>
            </a:r>
            <a:b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b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zh-CN" altLang="zh-CN" sz="900" dirty="0" smtClean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</a:t>
            </a:r>
            <a:r>
              <a:rPr lang="en-US" altLang="zh-CN" sz="900" dirty="0" smtClean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(1,3);</a:t>
            </a:r>
            <a:r>
              <a:rPr lang="zh-CN" altLang="zh-CN" sz="900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en-US" altLang="zh-CN" sz="900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=&gt;4</a:t>
            </a:r>
            <a:endParaRPr lang="en-US" altLang="zh-CN" sz="900" dirty="0" smtClean="0">
              <a:solidFill>
                <a:srgbClr val="333333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333333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subtract</a:t>
            </a:r>
            <a:r>
              <a:rPr lang="en-US" altLang="zh-CN" sz="900" dirty="0" smtClean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(“5”,2);</a:t>
            </a:r>
            <a:r>
              <a:rPr lang="zh-CN" altLang="zh-CN" sz="900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en-US" altLang="zh-CN" sz="900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=&gt;3</a:t>
            </a:r>
            <a:endParaRPr lang="en-US" altLang="zh-CN" sz="900" dirty="0">
              <a:solidFill>
                <a:srgbClr val="333333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900" dirty="0" smtClean="0">
              <a:solidFill>
                <a:srgbClr val="333333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83968" y="1782027"/>
            <a:ext cx="385192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使用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操作符来声明新函数 </a:t>
            </a:r>
            <a:b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myFunctionName(arg1, arg2)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函数代码</a:t>
            </a:r>
            <a:b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你也可以声明匿名函数 </a:t>
            </a:r>
            <a:b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(arg1, arg2)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Function code goes here. 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运行函数很简单，直接在函数名称后面加上小括号就可以了</a:t>
            </a:r>
            <a:b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或者也可以带上参数</a:t>
            </a:r>
            <a:b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myFunctionName();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无参</a:t>
            </a:r>
            <a:b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myFunctionName('foo', 'bar');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有参数</a:t>
            </a:r>
            <a:b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也可以使用自调用 </a:t>
            </a:r>
            <a:b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这里自调用函数</a:t>
            </a:r>
            <a:b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})();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20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404665"/>
            <a:ext cx="7772400" cy="432047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有时候它又是难以理解的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1196752"/>
            <a:ext cx="7704856" cy="864096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zh-CN" altLang="en-US" sz="6200" dirty="0">
                <a:solidFill>
                  <a:schemeClr val="tx1"/>
                </a:solidFill>
                <a:latin typeface="+mn-ea"/>
              </a:rPr>
              <a:t>一、宿主对象（</a:t>
            </a:r>
            <a:r>
              <a:rPr lang="en-US" altLang="zh-CN" sz="6200" dirty="0">
                <a:solidFill>
                  <a:schemeClr val="tx1"/>
                </a:solidFill>
                <a:latin typeface="+mn-ea"/>
              </a:rPr>
              <a:t>WEB</a:t>
            </a:r>
            <a:r>
              <a:rPr lang="zh-CN" altLang="en-US" sz="6200" dirty="0">
                <a:solidFill>
                  <a:schemeClr val="tx1"/>
                </a:solidFill>
                <a:latin typeface="+mn-ea"/>
              </a:rPr>
              <a:t>浏览器）的不同标准</a:t>
            </a:r>
            <a:endParaRPr lang="en-US" altLang="zh-CN" sz="62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zh-CN" altLang="en-US" sz="6200" dirty="0">
                <a:solidFill>
                  <a:schemeClr val="tx1"/>
                </a:solidFill>
                <a:latin typeface="+mn-ea"/>
              </a:rPr>
              <a:t>二、不同于传统的类继承模型，而是</a:t>
            </a:r>
            <a:r>
              <a:rPr lang="zh-CN" altLang="en-US" sz="6200" dirty="0" smtClean="0">
                <a:solidFill>
                  <a:schemeClr val="tx1"/>
                </a:solidFill>
                <a:latin typeface="+mn-ea"/>
              </a:rPr>
              <a:t>使用原型</a:t>
            </a:r>
            <a:r>
              <a:rPr lang="zh-CN" altLang="en-US" sz="6200" dirty="0">
                <a:solidFill>
                  <a:schemeClr val="tx1"/>
                </a:solidFill>
                <a:latin typeface="+mn-ea"/>
              </a:rPr>
              <a:t>模型。</a:t>
            </a:r>
            <a:endParaRPr lang="en-US" altLang="zh-CN" sz="62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zh-CN" altLang="en-US" sz="6200" dirty="0">
                <a:solidFill>
                  <a:schemeClr val="tx1"/>
                </a:solidFill>
                <a:latin typeface="+mn-ea"/>
              </a:rPr>
              <a:t>三、静态作用域</a:t>
            </a:r>
          </a:p>
          <a:p>
            <a:pPr algn="l"/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3608" y="2939752"/>
            <a:ext cx="3168352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>
                <a:solidFill>
                  <a:srgbClr val="008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lang="zh-CN" altLang="en-US" sz="900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以下会结果是</a:t>
            </a:r>
            <a:r>
              <a:rPr lang="en-US" altLang="zh-CN" sz="900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?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alert("a"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window);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a;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6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8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alert</a:t>
            </a:r>
            <a:r>
              <a:rPr lang="zh-CN" altLang="zh-CN" sz="800" dirty="0" smtClean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800" dirty="0" err="1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typeof</a:t>
            </a:r>
            <a:r>
              <a:rPr lang="zh-CN" altLang="zh-CN" sz="800" dirty="0" smtClean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800" dirty="0" smtClean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lang="zh-CN" altLang="zh-CN" sz="800" dirty="0" smtClean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lang="en-US" altLang="zh-CN" sz="800" dirty="0" smtClean="0">
              <a:solidFill>
                <a:srgbClr val="333333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8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lang="zh-CN" altLang="zh-CN" sz="800" dirty="0" smtClean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800" dirty="0" smtClean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b=1</a:t>
            </a:r>
            <a:r>
              <a:rPr lang="zh-CN" altLang="zh-CN" sz="800" dirty="0" smtClean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800" dirty="0" smtClean="0">
              <a:solidFill>
                <a:srgbClr val="333333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 </a:t>
            </a:r>
            <a:r>
              <a:rPr lang="en-US" altLang="zh-CN" sz="700" dirty="0" smtClean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b(){}</a:t>
            </a:r>
            <a:endParaRPr lang="en-US" altLang="zh-CN" sz="6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34927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首先理解两个概念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97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404665"/>
            <a:ext cx="7772400" cy="432047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不同的标准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1196752"/>
            <a:ext cx="7704856" cy="504056"/>
          </a:xfrm>
        </p:spPr>
        <p:txBody>
          <a:bodyPr>
            <a:normAutofit/>
          </a:bodyPr>
          <a:lstStyle/>
          <a:p>
            <a:pPr algn="l"/>
            <a:r>
              <a:rPr lang="zh-CN" altLang="en-US" sz="1400" dirty="0" smtClean="0">
                <a:solidFill>
                  <a:schemeClr val="tx1"/>
                </a:solidFill>
                <a:latin typeface="+mn-ea"/>
              </a:rPr>
              <a:t>宿主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对象（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浏览器）的不同标准</a:t>
            </a:r>
            <a:endParaRPr lang="en-US" altLang="zh-CN" sz="1400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zh-CN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022381" y="2695237"/>
            <a:ext cx="65" cy="38116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315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022381" y="1626041"/>
            <a:ext cx="583264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其他：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addEventListener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dom. addEventListener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"click"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,method,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第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个参数 表示事件能否被捕捉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0082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IE: attachEvent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dom.attachEvent(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"onclick"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,method);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1022381" y="2935667"/>
            <a:ext cx="484576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lang="en-US" altLang="zh-CN" sz="900" dirty="0">
              <a:solidFill>
                <a:srgbClr val="00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css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选择器 在其他浏览器中可以方便的使用 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document.getElementsByClassName(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样式名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来获得元素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而遗憾的 在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IE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中是无效的 需要做额外的兼容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022381" y="3861048"/>
            <a:ext cx="5832648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不同的浏览器输出是不一样的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console.log(a);(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a(){});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IE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下面 认为分组操作符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中的函数表达式 是函数声明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而根据上面介绍的函数声明将被前置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所以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console.log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能正常输出。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而其他浏览器则报错 因为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变量还不存在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1017393" y="5010417"/>
            <a:ext cx="477369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4</a:t>
            </a:r>
            <a:endParaRPr lang="en-US" altLang="zh-CN" sz="900" dirty="0"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lang="en-US" altLang="zh-CN" sz="9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IE</a:t>
            </a:r>
            <a:r>
              <a:rPr lang="zh-CN" altLang="en-US" sz="9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下认为</a:t>
            </a:r>
            <a:r>
              <a:rPr lang="en-US" altLang="zh-CN" sz="9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zh-CN" altLang="en-US" sz="9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是函数声明而被前置，之后</a:t>
            </a:r>
            <a:r>
              <a:rPr lang="en-US" altLang="zh-CN" sz="9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zh-CN" altLang="en-US" sz="9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被重新赋值为</a:t>
            </a:r>
            <a:r>
              <a:rPr lang="en-US" altLang="zh-CN" sz="9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1,</a:t>
            </a:r>
            <a:r>
              <a:rPr lang="zh-CN" altLang="en-US" sz="9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所以当内部执行</a:t>
            </a:r>
            <a:r>
              <a:rPr lang="en-US" altLang="zh-CN" sz="9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zh-CN" altLang="en-US" sz="9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的时候报错</a:t>
            </a:r>
            <a:endParaRPr lang="en-US" altLang="zh-CN" sz="900" dirty="0">
              <a:solidFill>
                <a:srgbClr val="0082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lang="zh-CN" altLang="en-US" sz="9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其他浏览器在执行</a:t>
            </a:r>
            <a:r>
              <a:rPr lang="en-US" altLang="zh-CN" sz="9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b(1)</a:t>
            </a:r>
            <a:r>
              <a:rPr lang="zh-CN" altLang="en-US" sz="9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的时候，内部调用</a:t>
            </a:r>
            <a:r>
              <a:rPr lang="en-US" altLang="zh-CN" sz="9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a,</a:t>
            </a:r>
            <a:r>
              <a:rPr lang="zh-CN" altLang="en-US" sz="9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而函数表达式内部是允许使用</a:t>
            </a:r>
            <a:r>
              <a:rPr lang="en-US" altLang="zh-CN" sz="9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zh-CN" altLang="en-US" sz="900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别名。</a:t>
            </a:r>
            <a:endParaRPr lang="en-US" altLang="zh-CN" sz="900" dirty="0">
              <a:solidFill>
                <a:srgbClr val="0000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a = 1,</a:t>
            </a:r>
            <a:b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 = </a:t>
            </a:r>
            <a:r>
              <a:rPr lang="zh-CN" altLang="zh-CN" sz="90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</a:t>
            </a:r>
            <a: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a(x) {</a:t>
            </a:r>
            <a:b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x &amp;&amp; a(--x);</a:t>
            </a:r>
            <a:b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};</a:t>
            </a:r>
            <a:b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lang="zh-CN" altLang="zh-CN" sz="900" dirty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lang="zh-CN" altLang="zh-CN" sz="600" dirty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lang="zh-CN" altLang="zh-CN" sz="9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9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404665"/>
            <a:ext cx="7772400" cy="432047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This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022381" y="2695237"/>
            <a:ext cx="65" cy="38116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315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1022381" y="980728"/>
            <a:ext cx="770485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1,</a:t>
            </a:r>
            <a:r>
              <a:rPr lang="zh-CN" altLang="en-US" sz="1100" dirty="0"/>
              <a:t> </a:t>
            </a:r>
            <a:r>
              <a:rPr lang="en-US" altLang="zh-CN" sz="1100" dirty="0"/>
              <a:t>this</a:t>
            </a:r>
            <a:r>
              <a:rPr lang="zh-CN" altLang="en-US" sz="1100" dirty="0"/>
              <a:t>与上下文中可执行代码的类型有直接关系，</a:t>
            </a:r>
            <a:r>
              <a:rPr lang="en-US" altLang="zh-CN" sz="1100" dirty="0"/>
              <a:t>this</a:t>
            </a:r>
            <a:r>
              <a:rPr lang="zh-CN" altLang="en-US" sz="1100" dirty="0"/>
              <a:t>值在进入上下文时确定，并且在上下文运行期间永久不变。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15616" y="1327463"/>
            <a:ext cx="4464496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显示定义全局对象的属性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this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.a = 10;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global.a = 10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alert(a);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10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通过赋值给一个无标示符隐式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 = 20;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alert(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this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.b);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20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也是通过变量声明隐式声明的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因为全局上下文的变量对象是全局对象自身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 = 30;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alert(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this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.c);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30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115616" y="3076397"/>
            <a:ext cx="7704856" cy="26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2,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函数中的</a:t>
            </a:r>
            <a:r>
              <a:rPr lang="en-US" altLang="zh-CN" sz="1100" dirty="0" smtClean="0"/>
              <a:t>this</a:t>
            </a:r>
            <a:r>
              <a:rPr lang="zh-CN" altLang="en-US" sz="1100" dirty="0" smtClean="0"/>
              <a:t>。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15616" y="3429000"/>
            <a:ext cx="872723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foo = {x: 10};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bar = {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x: 20,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test: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 {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alert(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this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=== bar);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true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alert(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this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.x);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20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在进入上下文的时候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this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被当成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bar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对象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bar.test();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true, 20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foo.test = bar.test;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foo.test();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false, 10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1115616" y="5805264"/>
            <a:ext cx="770485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This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总之指向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左侧为引用类型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的调用者对象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</a:rPr>
              <a:t>call,apply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除外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404665"/>
            <a:ext cx="7772400" cy="432047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原型模型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1196752"/>
            <a:ext cx="7704856" cy="504056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原型的定义与使用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022381" y="2695237"/>
            <a:ext cx="65" cy="38116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315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9304" y="1700808"/>
            <a:ext cx="484220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通过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prototype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来定义原型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BaseCalculator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 {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this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.decimalDigits = 2;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这里通过给原型赋值上对象字面量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BaseCalculator.prototype = {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add: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(x, y) {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x + y;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},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subtract: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(x, y) {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x - y;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Calculator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 {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this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.tax = 5;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Calculator.prototype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BaseCalculator();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将原型指向一个实列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这里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b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是指向同一个原型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Calculator(),b=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Calculator();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1022381" y="5157192"/>
            <a:ext cx="770485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这里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a,b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均能访问到变量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decimalDigits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如何才能将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decimalDigits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私有化。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只需要将</a:t>
            </a: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Calculator.prototype = </a:t>
            </a:r>
            <a:r>
              <a:rPr lang="zh-CN" altLang="zh-CN" sz="11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BaseCalculator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.P</a:t>
            </a:r>
            <a:r>
              <a:rPr lang="zh-CN" altLang="zh-CN" sz="11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rototype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404665"/>
            <a:ext cx="7772400" cy="432047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原型模型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92031" y="908720"/>
            <a:ext cx="7704856" cy="504056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原型链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022381" y="2695237"/>
            <a:ext cx="65" cy="38116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315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053200" y="1340768"/>
            <a:ext cx="5463016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Foo() {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this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.value = 42;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Foo.prototype = {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method: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 {}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Bar() {}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设置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Bar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的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prototype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属性为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Foo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的实例对象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Bar.prototype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Foo();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Bar.prototype.foo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'Hello World'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修正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Bar.prototype.constructor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为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Bar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本身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//constructor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其实没有真正作用，只是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JavaScript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语言设计的历史遗留物。维持惯例需要指向构造函数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Bar.prototype.constructor = Bar;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test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Bar()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创建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Bar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的一个新实例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原型链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test [Bar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的实例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　　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Bar.prototype [Foo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的实例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　　　　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 foo: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'Hello World'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Foo.prototype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{method: ...};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Object.prototype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{toString: ...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/* etc. */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103948" y="3983998"/>
            <a:ext cx="482453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test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变量是上例中的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test ) {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(test .hasOwnProperty(i)) {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console.log(i);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只有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hasOwnProperty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可以给出正确和期望的结果，这在遍历对象的属性时会很有用。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没有其它方法可以用来排除原型链上的属性，而不是定义在对象自身上的属性。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1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404665"/>
            <a:ext cx="7772400" cy="432047"/>
          </a:xfrm>
        </p:spPr>
        <p:txBody>
          <a:bodyPr>
            <a:no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作用域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92031" y="908720"/>
            <a:ext cx="7252377" cy="504056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静态作用域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022381" y="2695237"/>
            <a:ext cx="65" cy="38116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315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86108" y="1340768"/>
            <a:ext cx="7186292" cy="457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//AO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表示 活动对象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VO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表示变量对象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x = 10;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foo() { 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y = 20; 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bar() {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alert(x + y);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 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bar; 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 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foo()();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30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“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”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上下文的作用域链包括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AO(bar)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、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AO(foo)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和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VO(global)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。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可表达为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函数上下文的作用域链在函数调用时创建的，包含活动对象和这个函数内部的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[[scope]]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属性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活动对象是作用域数组的第一个对象，即添加到作用域的前端。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Scope = AO|VO + [[Scope]]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但是其内部的属性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[[scope]]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是在函数声明时候就已经创建好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奇怪的上下文</a:t>
            </a:r>
            <a:endParaRPr kumimoji="0" 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Object.prototype.x=5;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x=10;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foo(){alert(x);}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foo();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//undefined??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根据作用域链 成功访问到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GV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变量 就是自定义的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x==window.x;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关键在于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x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在进行赋值的时候 是在原型链上查询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9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404665"/>
            <a:ext cx="7772400" cy="432047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当前站点的脚本结构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022381" y="2695237"/>
            <a:ext cx="65" cy="38116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315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899591" y="908720"/>
            <a:ext cx="7252377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目前网站</a:t>
            </a:r>
            <a:r>
              <a:rPr lang="zh-CN" altLang="en-US" sz="1000" dirty="0"/>
              <a:t>脚本引入这么几个公共</a:t>
            </a:r>
            <a:r>
              <a:rPr lang="en-US" altLang="zh-CN" sz="1000" dirty="0"/>
              <a:t>JS(</a:t>
            </a:r>
            <a:r>
              <a:rPr lang="en-US" altLang="zh-CN" sz="1000" dirty="0" err="1"/>
              <a:t>cQuery</a:t>
            </a:r>
            <a:r>
              <a:rPr lang="zh-CN" altLang="en-US" sz="1000" dirty="0"/>
              <a:t>、</a:t>
            </a:r>
            <a:r>
              <a:rPr lang="en-US" altLang="zh-CN" sz="1000" dirty="0" err="1"/>
              <a:t>vacation_global</a:t>
            </a:r>
            <a:r>
              <a:rPr lang="en-US" altLang="zh-CN" sz="1000" dirty="0"/>
              <a:t>,[jQuery</a:t>
            </a:r>
            <a:r>
              <a:rPr lang="en-US" altLang="zh-CN" sz="1000" dirty="0" smtClean="0"/>
              <a:t>])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其中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</a:rPr>
              <a:t>cQuery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提供一些丰富的组件，对于移动端也做了部分处理，引入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cQuery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还有重要特性是因为存在 网页信标，自动获取用户的操作信息。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altLang="zh-CN" sz="10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000" dirty="0" err="1" smtClean="0"/>
              <a:t>vacation_global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集合了一些常用的库，例如</a:t>
            </a:r>
            <a:r>
              <a:rPr lang="en-US" altLang="zh-CN" sz="1000" dirty="0" smtClean="0"/>
              <a:t>Sea.js(</a:t>
            </a:r>
            <a:r>
              <a:rPr lang="zh-CN" altLang="en-US" sz="1000" dirty="0" smtClean="0"/>
              <a:t>模块管理</a:t>
            </a:r>
            <a:r>
              <a:rPr lang="en-US" altLang="zh-CN" sz="1000" dirty="0" smtClean="0"/>
              <a:t>)</a:t>
            </a:r>
            <a:r>
              <a:rPr lang="zh-CN" altLang="en-US" sz="1000" dirty="0" smtClean="0"/>
              <a:t>、</a:t>
            </a:r>
            <a:r>
              <a:rPr lang="en-US" altLang="zh-CN" sz="1000" dirty="0" err="1" smtClean="0"/>
              <a:t>Handlerbars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模板生成</a:t>
            </a:r>
            <a:r>
              <a:rPr lang="en-US" altLang="zh-CN" sz="1000" dirty="0" smtClean="0"/>
              <a:t>)</a:t>
            </a:r>
            <a:r>
              <a:rPr lang="zh-CN" altLang="en-US" sz="1000" dirty="0" smtClean="0"/>
              <a:t>、以及定义开辟一些公共空间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例如定义全局对象</a:t>
            </a:r>
            <a:r>
              <a:rPr lang="en-US" altLang="zh-CN" sz="1000" dirty="0" smtClean="0"/>
              <a:t>GV)</a:t>
            </a:r>
            <a:r>
              <a:rPr lang="zh-CN" altLang="en-US" sz="1000" dirty="0" smtClean="0"/>
              <a:t>。</a:t>
            </a:r>
            <a:endParaRPr lang="en-US" altLang="zh-CN" sz="1000" dirty="0" smtClean="0"/>
          </a:p>
          <a:p>
            <a:pPr algn="l"/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其余的模块可通过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Sea.js 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方便的</a:t>
            </a:r>
            <a:r>
              <a:rPr lang="en-US" altLang="zh-CN" sz="1000" dirty="0" smtClean="0"/>
              <a:t>require</a:t>
            </a:r>
            <a:r>
              <a:rPr lang="zh-CN" altLang="en-US" sz="1000" dirty="0" smtClean="0"/>
              <a:t>进来。</a:t>
            </a:r>
            <a:endParaRPr lang="en-US" altLang="zh-CN" sz="1000" dirty="0" smtClean="0"/>
          </a:p>
          <a:p>
            <a:pPr algn="l"/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大部分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业务实现基本都是基于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。 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61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1200</TotalTime>
  <Words>1046</Words>
  <Application>Microsoft Office PowerPoint</Application>
  <PresentationFormat>全屏显示(4:3)</PresentationFormat>
  <Paragraphs>256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主管人员</vt:lpstr>
      <vt:lpstr>脚本</vt:lpstr>
      <vt:lpstr>它是简单的</vt:lpstr>
      <vt:lpstr>有时候它又是难以理解的</vt:lpstr>
      <vt:lpstr>不同的标准</vt:lpstr>
      <vt:lpstr>This</vt:lpstr>
      <vt:lpstr>原型模型</vt:lpstr>
      <vt:lpstr>原型模型</vt:lpstr>
      <vt:lpstr>作用域</vt:lpstr>
      <vt:lpstr>当前站点的脚本结构</vt:lpstr>
      <vt:lpstr>基于NodeJs压缩</vt:lpstr>
      <vt:lpstr>PowerPoint 演示文稿</vt:lpstr>
      <vt:lpstr>jQuery常用功能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概要</dc:title>
  <dc:creator>jxh金兴亨</dc:creator>
  <cp:lastModifiedBy>jxh金兴亨</cp:lastModifiedBy>
  <cp:revision>86</cp:revision>
  <dcterms:created xsi:type="dcterms:W3CDTF">2014-02-11T04:10:35Z</dcterms:created>
  <dcterms:modified xsi:type="dcterms:W3CDTF">2014-02-17T03:21:55Z</dcterms:modified>
</cp:coreProperties>
</file>