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6"/>
  </p:notesMasterIdLst>
  <p:sldIdLst>
    <p:sldId id="256" r:id="rId2"/>
    <p:sldId id="284" r:id="rId3"/>
    <p:sldId id="259" r:id="rId4"/>
    <p:sldId id="301" r:id="rId5"/>
    <p:sldId id="302" r:id="rId6"/>
    <p:sldId id="303" r:id="rId7"/>
    <p:sldId id="289" r:id="rId8"/>
    <p:sldId id="263" r:id="rId9"/>
    <p:sldId id="286" r:id="rId10"/>
    <p:sldId id="310" r:id="rId11"/>
    <p:sldId id="312" r:id="rId12"/>
    <p:sldId id="313" r:id="rId13"/>
    <p:sldId id="292" r:id="rId14"/>
    <p:sldId id="320" r:id="rId15"/>
    <p:sldId id="297" r:id="rId16"/>
    <p:sldId id="333" r:id="rId17"/>
    <p:sldId id="336" r:id="rId18"/>
    <p:sldId id="331" r:id="rId19"/>
    <p:sldId id="314" r:id="rId20"/>
    <p:sldId id="319" r:id="rId21"/>
    <p:sldId id="339" r:id="rId22"/>
    <p:sldId id="295" r:id="rId23"/>
    <p:sldId id="315" r:id="rId24"/>
    <p:sldId id="316" r:id="rId25"/>
    <p:sldId id="340" r:id="rId26"/>
    <p:sldId id="341" r:id="rId27"/>
    <p:sldId id="317" r:id="rId28"/>
    <p:sldId id="350" r:id="rId29"/>
    <p:sldId id="330" r:id="rId30"/>
    <p:sldId id="325" r:id="rId31"/>
    <p:sldId id="318" r:id="rId32"/>
    <p:sldId id="344" r:id="rId33"/>
    <p:sldId id="351" r:id="rId34"/>
    <p:sldId id="345" r:id="rId35"/>
    <p:sldId id="326" r:id="rId36"/>
    <p:sldId id="299" r:id="rId37"/>
    <p:sldId id="285" r:id="rId38"/>
    <p:sldId id="346" r:id="rId39"/>
    <p:sldId id="335" r:id="rId40"/>
    <p:sldId id="280" r:id="rId41"/>
    <p:sldId id="349" r:id="rId42"/>
    <p:sldId id="348" r:id="rId43"/>
    <p:sldId id="343" r:id="rId44"/>
    <p:sldId id="261" r:id="rId45"/>
    <p:sldId id="337" r:id="rId46"/>
    <p:sldId id="332" r:id="rId47"/>
    <p:sldId id="321" r:id="rId48"/>
    <p:sldId id="323" r:id="rId49"/>
    <p:sldId id="329" r:id="rId50"/>
    <p:sldId id="294" r:id="rId51"/>
    <p:sldId id="300" r:id="rId52"/>
    <p:sldId id="296" r:id="rId53"/>
    <p:sldId id="258" r:id="rId54"/>
    <p:sldId id="260" r:id="rId55"/>
    <p:sldId id="262" r:id="rId56"/>
    <p:sldId id="264" r:id="rId57"/>
    <p:sldId id="265" r:id="rId58"/>
    <p:sldId id="266" r:id="rId59"/>
    <p:sldId id="267" r:id="rId60"/>
    <p:sldId id="268" r:id="rId61"/>
    <p:sldId id="269" r:id="rId62"/>
    <p:sldId id="270" r:id="rId63"/>
    <p:sldId id="271" r:id="rId64"/>
    <p:sldId id="272" r:id="rId65"/>
    <p:sldId id="273" r:id="rId66"/>
    <p:sldId id="274" r:id="rId67"/>
    <p:sldId id="275" r:id="rId68"/>
    <p:sldId id="276" r:id="rId69"/>
    <p:sldId id="277" r:id="rId70"/>
    <p:sldId id="278" r:id="rId71"/>
    <p:sldId id="279" r:id="rId72"/>
    <p:sldId id="281" r:id="rId73"/>
    <p:sldId id="282" r:id="rId74"/>
    <p:sldId id="283" r:id="rId7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4354"/>
    <a:srgbClr val="186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9CDCF4-2816-4276-B8C8-17E176291B72}">
  <a:tblStyle styleId="{049CDCF4-2816-4276-B8C8-17E176291B7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35"/>
    <p:restoredTop sz="89631"/>
  </p:normalViewPr>
  <p:slideViewPr>
    <p:cSldViewPr snapToGrid="0" snapToObjects="1">
      <p:cViewPr varScale="1">
        <p:scale>
          <a:sx n="124" d="100"/>
          <a:sy n="124" d="100"/>
        </p:scale>
        <p:origin x="17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971D4-DA76-7A47-A69E-48A1442F59EF}" type="doc">
      <dgm:prSet loTypeId="urn:microsoft.com/office/officeart/2005/8/layout/orgChart1" loCatId="" qsTypeId="urn:microsoft.com/office/officeart/2005/8/quickstyle/3D1" qsCatId="3D" csTypeId="urn:microsoft.com/office/officeart/2005/8/colors/colorful5" csCatId="colorful" phldr="1"/>
      <dgm:spPr/>
      <dgm:t>
        <a:bodyPr/>
        <a:lstStyle/>
        <a:p>
          <a:endParaRPr lang="zh-CN" altLang="en-US"/>
        </a:p>
      </dgm:t>
    </dgm:pt>
    <dgm:pt modelId="{BEEE8AD2-0FD7-8F4A-9530-F3B3146FDFB2}">
      <dgm:prSet phldrT="[文本]"/>
      <dgm:spPr/>
      <dgm:t>
        <a:bodyPr/>
        <a:lstStyle/>
        <a:p>
          <a:pPr algn="ctr"/>
          <a:r>
            <a:rPr lang="zh-CN" altLang="en-US" dirty="0" smtClean="0"/>
            <a:t>聚类算法</a:t>
          </a:r>
          <a:endParaRPr lang="zh-CN" altLang="en-US" dirty="0"/>
        </a:p>
      </dgm:t>
    </dgm:pt>
    <dgm:pt modelId="{DEB64013-F16E-4445-9724-2C0C7E87C0E0}" type="parTrans" cxnId="{6A4BA348-9782-4E43-9550-F3A48436E7C7}">
      <dgm:prSet/>
      <dgm:spPr/>
      <dgm:t>
        <a:bodyPr/>
        <a:lstStyle/>
        <a:p>
          <a:pPr algn="ctr"/>
          <a:endParaRPr lang="zh-CN" altLang="en-US"/>
        </a:p>
      </dgm:t>
    </dgm:pt>
    <dgm:pt modelId="{6EE9DBFB-EAF3-6540-9CFD-74AE4741CFD6}" type="sibTrans" cxnId="{6A4BA348-9782-4E43-9550-F3A48436E7C7}">
      <dgm:prSet/>
      <dgm:spPr/>
      <dgm:t>
        <a:bodyPr/>
        <a:lstStyle/>
        <a:p>
          <a:pPr algn="ctr"/>
          <a:endParaRPr lang="zh-CN" altLang="en-US"/>
        </a:p>
      </dgm:t>
    </dgm:pt>
    <dgm:pt modelId="{FF54B73D-11EB-374A-B95A-E32CAFC56AC9}">
      <dgm:prSet phldrT="[文本]"/>
      <dgm:spPr/>
      <dgm:t>
        <a:bodyPr/>
        <a:lstStyle/>
        <a:p>
          <a:pPr algn="ctr"/>
          <a:r>
            <a:rPr lang="zh-CN" altLang="en-US" dirty="0" smtClean="0"/>
            <a:t>划分聚类</a:t>
          </a:r>
          <a:endParaRPr lang="zh-CN" altLang="en-US" dirty="0"/>
        </a:p>
      </dgm:t>
    </dgm:pt>
    <dgm:pt modelId="{5886D8F2-33C1-6F40-9B4D-A973F65B59E7}" type="parTrans" cxnId="{DE919C8E-52A1-1C43-9BE1-240D6B3F6442}">
      <dgm:prSet/>
      <dgm:spPr/>
      <dgm:t>
        <a:bodyPr/>
        <a:lstStyle/>
        <a:p>
          <a:pPr algn="ctr"/>
          <a:endParaRPr lang="zh-CN" altLang="en-US"/>
        </a:p>
      </dgm:t>
    </dgm:pt>
    <dgm:pt modelId="{C30F4D17-6100-F54E-8DF4-26F2343B4844}" type="sibTrans" cxnId="{DE919C8E-52A1-1C43-9BE1-240D6B3F6442}">
      <dgm:prSet/>
      <dgm:spPr/>
      <dgm:t>
        <a:bodyPr/>
        <a:lstStyle/>
        <a:p>
          <a:pPr algn="ctr"/>
          <a:endParaRPr lang="zh-CN" altLang="en-US"/>
        </a:p>
      </dgm:t>
    </dgm:pt>
    <dgm:pt modelId="{64ED4BDD-9706-CD4B-8BAD-425B3D3324DD}">
      <dgm:prSet phldrT="[文本]"/>
      <dgm:spPr/>
      <dgm:t>
        <a:bodyPr/>
        <a:lstStyle/>
        <a:p>
          <a:pPr algn="ctr"/>
          <a:r>
            <a:rPr lang="zh-CN" altLang="en-US" dirty="0" smtClean="0"/>
            <a:t>层次聚类</a:t>
          </a:r>
          <a:endParaRPr lang="zh-CN" altLang="en-US" dirty="0"/>
        </a:p>
      </dgm:t>
    </dgm:pt>
    <dgm:pt modelId="{5CCEA4DF-CC8B-DE47-AABA-AF6CFAA25753}" type="parTrans" cxnId="{4EF58278-42A4-8B42-B414-0FA2F79D6DBA}">
      <dgm:prSet/>
      <dgm:spPr/>
      <dgm:t>
        <a:bodyPr/>
        <a:lstStyle/>
        <a:p>
          <a:pPr algn="ctr"/>
          <a:endParaRPr lang="zh-CN" altLang="en-US"/>
        </a:p>
      </dgm:t>
    </dgm:pt>
    <dgm:pt modelId="{09021C83-BCA9-D54E-A56A-9C85B815EA68}" type="sibTrans" cxnId="{4EF58278-42A4-8B42-B414-0FA2F79D6DBA}">
      <dgm:prSet/>
      <dgm:spPr/>
      <dgm:t>
        <a:bodyPr/>
        <a:lstStyle/>
        <a:p>
          <a:pPr algn="ctr"/>
          <a:endParaRPr lang="zh-CN" altLang="en-US"/>
        </a:p>
      </dgm:t>
    </dgm:pt>
    <dgm:pt modelId="{A0EE9F37-8815-D849-BA5D-9C8221BAC581}">
      <dgm:prSet phldrT="[文本]"/>
      <dgm:spPr/>
      <dgm:t>
        <a:bodyPr/>
        <a:lstStyle/>
        <a:p>
          <a:pPr algn="ctr"/>
          <a:r>
            <a:rPr lang="zh-CN" altLang="en-US" dirty="0" smtClean="0"/>
            <a:t>基于密度的聚类</a:t>
          </a:r>
          <a:endParaRPr lang="zh-CN" altLang="en-US" dirty="0"/>
        </a:p>
      </dgm:t>
    </dgm:pt>
    <dgm:pt modelId="{FDCA9718-3F39-DD41-B130-BF99245512F8}" type="parTrans" cxnId="{B3B872C1-E2A3-D343-B69F-62F6B56C2EC5}">
      <dgm:prSet/>
      <dgm:spPr/>
      <dgm:t>
        <a:bodyPr/>
        <a:lstStyle/>
        <a:p>
          <a:pPr algn="ctr"/>
          <a:endParaRPr lang="zh-CN" altLang="en-US"/>
        </a:p>
      </dgm:t>
    </dgm:pt>
    <dgm:pt modelId="{AFB3F50D-00F4-C645-8524-E03E9C78C4F8}" type="sibTrans" cxnId="{B3B872C1-E2A3-D343-B69F-62F6B56C2EC5}">
      <dgm:prSet/>
      <dgm:spPr/>
      <dgm:t>
        <a:bodyPr/>
        <a:lstStyle/>
        <a:p>
          <a:pPr algn="ctr"/>
          <a:endParaRPr lang="zh-CN" altLang="en-US"/>
        </a:p>
      </dgm:t>
    </dgm:pt>
    <dgm:pt modelId="{A9000CF8-449D-7045-A118-04C7D7769580}">
      <dgm:prSet/>
      <dgm:spPr/>
      <dgm:t>
        <a:bodyPr/>
        <a:lstStyle/>
        <a:p>
          <a:pPr algn="ctr"/>
          <a:r>
            <a:rPr lang="zh-CN" altLang="en-US" dirty="0" smtClean="0"/>
            <a:t>基于网格的聚类</a:t>
          </a:r>
          <a:endParaRPr lang="zh-CN" altLang="en-US" dirty="0"/>
        </a:p>
      </dgm:t>
    </dgm:pt>
    <dgm:pt modelId="{C87F7B7A-7BCA-4044-98D7-56666E93C480}" type="parTrans" cxnId="{AF12FB28-6315-3D48-B180-71C6AC8F2487}">
      <dgm:prSet/>
      <dgm:spPr/>
      <dgm:t>
        <a:bodyPr/>
        <a:lstStyle/>
        <a:p>
          <a:pPr algn="ctr"/>
          <a:endParaRPr lang="zh-CN" altLang="en-US"/>
        </a:p>
      </dgm:t>
    </dgm:pt>
    <dgm:pt modelId="{27F6DBB4-3C4A-A04D-A152-63BEC109F6CC}" type="sibTrans" cxnId="{AF12FB28-6315-3D48-B180-71C6AC8F2487}">
      <dgm:prSet/>
      <dgm:spPr/>
      <dgm:t>
        <a:bodyPr/>
        <a:lstStyle/>
        <a:p>
          <a:pPr algn="ctr"/>
          <a:endParaRPr lang="zh-CN" altLang="en-US"/>
        </a:p>
      </dgm:t>
    </dgm:pt>
    <dgm:pt modelId="{C3C6AD44-94EA-1F44-93CC-942C39407A1E}">
      <dgm:prSet/>
      <dgm:spPr/>
      <dgm:t>
        <a:bodyPr/>
        <a:lstStyle/>
        <a:p>
          <a:pPr algn="ctr"/>
          <a:r>
            <a:rPr lang="zh-CN" altLang="en-US" dirty="0" smtClean="0"/>
            <a:t>基于模型的聚类</a:t>
          </a:r>
          <a:endParaRPr lang="zh-CN" altLang="en-US" dirty="0"/>
        </a:p>
      </dgm:t>
    </dgm:pt>
    <dgm:pt modelId="{5E081146-5F3D-BB4C-AD04-0D7CE19A3872}" type="parTrans" cxnId="{00FFB399-1796-0140-864E-416BCC563AA1}">
      <dgm:prSet/>
      <dgm:spPr/>
      <dgm:t>
        <a:bodyPr/>
        <a:lstStyle/>
        <a:p>
          <a:pPr algn="ctr"/>
          <a:endParaRPr lang="zh-CN" altLang="en-US"/>
        </a:p>
      </dgm:t>
    </dgm:pt>
    <dgm:pt modelId="{AA25E698-843B-FF47-BDAA-F3E60465AB45}" type="sibTrans" cxnId="{00FFB399-1796-0140-864E-416BCC563AA1}">
      <dgm:prSet/>
      <dgm:spPr/>
      <dgm:t>
        <a:bodyPr/>
        <a:lstStyle/>
        <a:p>
          <a:pPr algn="ctr"/>
          <a:endParaRPr lang="zh-CN" altLang="en-US"/>
        </a:p>
      </dgm:t>
    </dgm:pt>
    <dgm:pt modelId="{78CE6F2D-A992-5A4D-AEA7-D315AACDC964}">
      <dgm:prSet/>
      <dgm:spPr/>
      <dgm:t>
        <a:bodyPr/>
        <a:lstStyle/>
        <a:p>
          <a:pPr algn="ctr"/>
          <a:r>
            <a:rPr lang="en-US" altLang="zh-CN" dirty="0" smtClean="0"/>
            <a:t>K-Means</a:t>
          </a:r>
          <a:endParaRPr lang="zh-CN" altLang="en-US" dirty="0"/>
        </a:p>
      </dgm:t>
    </dgm:pt>
    <dgm:pt modelId="{5B8321F7-3125-B54B-A34F-A521F3688363}" type="parTrans" cxnId="{3423B6A6-3A1C-1C4B-AA1E-C140F9ED7CB2}">
      <dgm:prSet/>
      <dgm:spPr/>
      <dgm:t>
        <a:bodyPr/>
        <a:lstStyle/>
        <a:p>
          <a:pPr algn="ctr"/>
          <a:endParaRPr lang="zh-CN" altLang="en-US"/>
        </a:p>
      </dgm:t>
    </dgm:pt>
    <dgm:pt modelId="{2DAC1038-CFFF-0D42-BE68-9DF44DF1C4BD}" type="sibTrans" cxnId="{3423B6A6-3A1C-1C4B-AA1E-C140F9ED7CB2}">
      <dgm:prSet/>
      <dgm:spPr/>
      <dgm:t>
        <a:bodyPr/>
        <a:lstStyle/>
        <a:p>
          <a:pPr algn="ctr"/>
          <a:endParaRPr lang="zh-CN" altLang="en-US"/>
        </a:p>
      </dgm:t>
    </dgm:pt>
    <dgm:pt modelId="{CF7EC859-6499-F14E-BB72-3D0233597D04}">
      <dgm:prSet/>
      <dgm:spPr/>
      <dgm:t>
        <a:bodyPr/>
        <a:lstStyle/>
        <a:p>
          <a:pPr algn="ctr"/>
          <a:r>
            <a:rPr lang="en-US" altLang="zh-CN" dirty="0" smtClean="0"/>
            <a:t>Hub</a:t>
          </a:r>
          <a:r>
            <a:rPr lang="zh-CN" altLang="en-US" dirty="0" smtClean="0"/>
            <a:t>聚类</a:t>
          </a:r>
          <a:endParaRPr lang="zh-CN" altLang="en-US" dirty="0"/>
        </a:p>
      </dgm:t>
    </dgm:pt>
    <dgm:pt modelId="{794FC621-48A6-B846-B465-91133A5484CE}" type="parTrans" cxnId="{C9CF1F48-496E-6746-8ABB-5BF89FACD4EF}">
      <dgm:prSet/>
      <dgm:spPr/>
      <dgm:t>
        <a:bodyPr/>
        <a:lstStyle/>
        <a:p>
          <a:pPr algn="ctr"/>
          <a:endParaRPr lang="zh-CN" altLang="en-US"/>
        </a:p>
      </dgm:t>
    </dgm:pt>
    <dgm:pt modelId="{A2FEE1BD-3A29-714C-8782-F9127DB26FCC}" type="sibTrans" cxnId="{C9CF1F48-496E-6746-8ABB-5BF89FACD4EF}">
      <dgm:prSet/>
      <dgm:spPr/>
      <dgm:t>
        <a:bodyPr/>
        <a:lstStyle/>
        <a:p>
          <a:pPr algn="ctr"/>
          <a:endParaRPr lang="zh-CN" altLang="en-US"/>
        </a:p>
      </dgm:t>
    </dgm:pt>
    <dgm:pt modelId="{6B084DBE-71F0-7248-9AAF-646B41C7F2EF}">
      <dgm:prSet/>
      <dgm:spPr/>
      <dgm:t>
        <a:bodyPr/>
        <a:lstStyle/>
        <a:p>
          <a:pPr algn="ctr"/>
          <a:r>
            <a:rPr lang="en-US" altLang="zh-CN" dirty="0" smtClean="0"/>
            <a:t>Rock</a:t>
          </a:r>
          <a:endParaRPr lang="zh-CN" altLang="en-US" dirty="0"/>
        </a:p>
      </dgm:t>
    </dgm:pt>
    <dgm:pt modelId="{00CB7986-D008-DC4F-82F5-64568F544658}" type="parTrans" cxnId="{D2D99799-D1A6-A947-AC41-7E6BE2857D43}">
      <dgm:prSet/>
      <dgm:spPr/>
      <dgm:t>
        <a:bodyPr/>
        <a:lstStyle/>
        <a:p>
          <a:pPr algn="ctr"/>
          <a:endParaRPr lang="zh-CN" altLang="en-US"/>
        </a:p>
      </dgm:t>
    </dgm:pt>
    <dgm:pt modelId="{EB78A44B-D848-C040-BCC7-56140B4EF154}" type="sibTrans" cxnId="{D2D99799-D1A6-A947-AC41-7E6BE2857D43}">
      <dgm:prSet/>
      <dgm:spPr/>
      <dgm:t>
        <a:bodyPr/>
        <a:lstStyle/>
        <a:p>
          <a:pPr algn="ctr"/>
          <a:endParaRPr lang="zh-CN" altLang="en-US"/>
        </a:p>
      </dgm:t>
    </dgm:pt>
    <dgm:pt modelId="{4CFB49AE-D6EA-CA4D-B1B8-4F814FDCE1D3}">
      <dgm:prSet/>
      <dgm:spPr/>
      <dgm:t>
        <a:bodyPr/>
        <a:lstStyle/>
        <a:p>
          <a:pPr algn="ctr"/>
          <a:r>
            <a:rPr lang="en-US" altLang="zh-CN" dirty="0" smtClean="0"/>
            <a:t>Cure</a:t>
          </a:r>
          <a:endParaRPr lang="zh-CN" altLang="en-US" dirty="0"/>
        </a:p>
      </dgm:t>
    </dgm:pt>
    <dgm:pt modelId="{E2B0E1D6-5DB9-D044-B06E-97C706B3CAF0}" type="parTrans" cxnId="{4282C854-3B4E-FE43-BC3B-CF5DA7979FEC}">
      <dgm:prSet/>
      <dgm:spPr/>
      <dgm:t>
        <a:bodyPr/>
        <a:lstStyle/>
        <a:p>
          <a:pPr algn="ctr"/>
          <a:endParaRPr lang="zh-CN" altLang="en-US"/>
        </a:p>
      </dgm:t>
    </dgm:pt>
    <dgm:pt modelId="{0406483D-1C1B-D348-8420-30F5CCB2B482}" type="sibTrans" cxnId="{4282C854-3B4E-FE43-BC3B-CF5DA7979FEC}">
      <dgm:prSet/>
      <dgm:spPr/>
      <dgm:t>
        <a:bodyPr/>
        <a:lstStyle/>
        <a:p>
          <a:pPr algn="ctr"/>
          <a:endParaRPr lang="zh-CN" altLang="en-US"/>
        </a:p>
      </dgm:t>
    </dgm:pt>
    <dgm:pt modelId="{42FBBC8C-E706-2149-B389-2D612C2A7946}">
      <dgm:prSet/>
      <dgm:spPr/>
      <dgm:t>
        <a:bodyPr/>
        <a:lstStyle/>
        <a:p>
          <a:pPr algn="ctr"/>
          <a:r>
            <a:rPr lang="en-US" altLang="zh-CN" dirty="0" smtClean="0"/>
            <a:t>DBSCAN</a:t>
          </a:r>
          <a:endParaRPr lang="zh-CN" altLang="en-US" dirty="0"/>
        </a:p>
      </dgm:t>
    </dgm:pt>
    <dgm:pt modelId="{44CF84CD-5006-214A-8548-C6F34A6A3E32}" type="parTrans" cxnId="{AA67A670-08D6-F944-8B41-2A1A205F1982}">
      <dgm:prSet/>
      <dgm:spPr/>
      <dgm:t>
        <a:bodyPr/>
        <a:lstStyle/>
        <a:p>
          <a:pPr algn="ctr"/>
          <a:endParaRPr lang="zh-CN" altLang="en-US"/>
        </a:p>
      </dgm:t>
    </dgm:pt>
    <dgm:pt modelId="{0E157722-B370-B14E-8550-DF21D669AD49}" type="sibTrans" cxnId="{AA67A670-08D6-F944-8B41-2A1A205F1982}">
      <dgm:prSet/>
      <dgm:spPr/>
      <dgm:t>
        <a:bodyPr/>
        <a:lstStyle/>
        <a:p>
          <a:pPr algn="ctr"/>
          <a:endParaRPr lang="zh-CN" altLang="en-US"/>
        </a:p>
      </dgm:t>
    </dgm:pt>
    <dgm:pt modelId="{F5B98ECD-A460-BB41-961C-CD43FF69D5E3}">
      <dgm:prSet/>
      <dgm:spPr/>
      <dgm:t>
        <a:bodyPr/>
        <a:lstStyle/>
        <a:p>
          <a:pPr algn="ctr"/>
          <a:r>
            <a:rPr lang="en-US" altLang="zh-CN" dirty="0" smtClean="0"/>
            <a:t>OPTICS</a:t>
          </a:r>
          <a:endParaRPr lang="zh-CN" altLang="en-US" dirty="0"/>
        </a:p>
      </dgm:t>
    </dgm:pt>
    <dgm:pt modelId="{262ADED3-2D7D-CE48-B41F-4FEA58E7F26B}" type="parTrans" cxnId="{9B34D03C-0F4B-1042-BF3C-154BCBEF8E61}">
      <dgm:prSet/>
      <dgm:spPr/>
      <dgm:t>
        <a:bodyPr/>
        <a:lstStyle/>
        <a:p>
          <a:pPr algn="ctr"/>
          <a:endParaRPr lang="zh-CN" altLang="en-US"/>
        </a:p>
      </dgm:t>
    </dgm:pt>
    <dgm:pt modelId="{0CE8364D-6B71-6840-9C28-EAB24202BAA2}" type="sibTrans" cxnId="{9B34D03C-0F4B-1042-BF3C-154BCBEF8E61}">
      <dgm:prSet/>
      <dgm:spPr/>
      <dgm:t>
        <a:bodyPr/>
        <a:lstStyle/>
        <a:p>
          <a:pPr algn="ctr"/>
          <a:endParaRPr lang="zh-CN" altLang="en-US"/>
        </a:p>
      </dgm:t>
    </dgm:pt>
    <dgm:pt modelId="{84831306-BB17-DD4E-BEB5-96A68E8DCC80}">
      <dgm:prSet/>
      <dgm:spPr/>
      <dgm:t>
        <a:bodyPr/>
        <a:lstStyle/>
        <a:p>
          <a:pPr algn="ctr"/>
          <a:r>
            <a:rPr lang="en-US" altLang="zh-CN" dirty="0" smtClean="0"/>
            <a:t>STING</a:t>
          </a:r>
          <a:endParaRPr lang="zh-CN" altLang="en-US" dirty="0"/>
        </a:p>
      </dgm:t>
    </dgm:pt>
    <dgm:pt modelId="{5F1016E2-8F34-354C-BE06-608298F7B411}" type="parTrans" cxnId="{AA5D760B-2A40-3644-8A75-BC2093DB3EC5}">
      <dgm:prSet/>
      <dgm:spPr/>
      <dgm:t>
        <a:bodyPr/>
        <a:lstStyle/>
        <a:p>
          <a:pPr algn="ctr"/>
          <a:endParaRPr lang="zh-CN" altLang="en-US"/>
        </a:p>
      </dgm:t>
    </dgm:pt>
    <dgm:pt modelId="{8AB02A13-DCD9-A64D-A20E-1D9C76F97D02}" type="sibTrans" cxnId="{AA5D760B-2A40-3644-8A75-BC2093DB3EC5}">
      <dgm:prSet/>
      <dgm:spPr/>
      <dgm:t>
        <a:bodyPr/>
        <a:lstStyle/>
        <a:p>
          <a:pPr algn="ctr"/>
          <a:endParaRPr lang="zh-CN" altLang="en-US"/>
        </a:p>
      </dgm:t>
    </dgm:pt>
    <dgm:pt modelId="{6F3CCC1E-A368-B34D-95C6-660EADB085E2}">
      <dgm:prSet/>
      <dgm:spPr/>
      <dgm:t>
        <a:bodyPr/>
        <a:lstStyle/>
        <a:p>
          <a:pPr algn="ctr"/>
          <a:r>
            <a:rPr lang="en-US" altLang="zh-CN" dirty="0" smtClean="0"/>
            <a:t>CLUQUE</a:t>
          </a:r>
          <a:endParaRPr lang="zh-CN" altLang="en-US" dirty="0"/>
        </a:p>
      </dgm:t>
    </dgm:pt>
    <dgm:pt modelId="{E3E88451-857F-E14C-91C0-76312BF5444D}" type="parTrans" cxnId="{B8AD7909-DA53-E741-9605-29502658AD79}">
      <dgm:prSet/>
      <dgm:spPr/>
      <dgm:t>
        <a:bodyPr/>
        <a:lstStyle/>
        <a:p>
          <a:pPr algn="ctr"/>
          <a:endParaRPr lang="zh-CN" altLang="en-US"/>
        </a:p>
      </dgm:t>
    </dgm:pt>
    <dgm:pt modelId="{F5AFCDC7-CEC1-9242-BFF4-247E3E7B3652}" type="sibTrans" cxnId="{B8AD7909-DA53-E741-9605-29502658AD79}">
      <dgm:prSet/>
      <dgm:spPr/>
      <dgm:t>
        <a:bodyPr/>
        <a:lstStyle/>
        <a:p>
          <a:pPr algn="ctr"/>
          <a:endParaRPr lang="zh-CN" altLang="en-US"/>
        </a:p>
      </dgm:t>
    </dgm:pt>
    <dgm:pt modelId="{DE0770F5-CC9A-E346-AA9A-4A7B8417346A}">
      <dgm:prSet/>
      <dgm:spPr/>
      <dgm:t>
        <a:bodyPr/>
        <a:lstStyle/>
        <a:p>
          <a:pPr algn="ctr"/>
          <a:r>
            <a:rPr lang="en-US" altLang="zh-CN" dirty="0" smtClean="0"/>
            <a:t>COBWEB</a:t>
          </a:r>
          <a:endParaRPr lang="zh-CN" altLang="en-US" dirty="0"/>
        </a:p>
      </dgm:t>
    </dgm:pt>
    <dgm:pt modelId="{EF14A8BE-AA09-1143-BC18-C094DF4FCD4D}" type="parTrans" cxnId="{89214C2F-BA75-0841-BB16-647C992A2764}">
      <dgm:prSet/>
      <dgm:spPr/>
      <dgm:t>
        <a:bodyPr/>
        <a:lstStyle/>
        <a:p>
          <a:pPr algn="ctr"/>
          <a:endParaRPr lang="zh-CN" altLang="en-US"/>
        </a:p>
      </dgm:t>
    </dgm:pt>
    <dgm:pt modelId="{549AD6EB-99A0-C448-A15C-2E1B29ED73F9}" type="sibTrans" cxnId="{89214C2F-BA75-0841-BB16-647C992A2764}">
      <dgm:prSet/>
      <dgm:spPr/>
      <dgm:t>
        <a:bodyPr/>
        <a:lstStyle/>
        <a:p>
          <a:pPr algn="ctr"/>
          <a:endParaRPr lang="zh-CN" altLang="en-US"/>
        </a:p>
      </dgm:t>
    </dgm:pt>
    <dgm:pt modelId="{3D2A55FA-E133-F745-9E1C-7F7D97E265EA}">
      <dgm:prSet/>
      <dgm:spPr/>
      <dgm:t>
        <a:bodyPr/>
        <a:lstStyle/>
        <a:p>
          <a:pPr algn="ctr"/>
          <a:r>
            <a:rPr lang="en-US" altLang="zh-CN" dirty="0" smtClean="0"/>
            <a:t>CLASSIT</a:t>
          </a:r>
          <a:endParaRPr lang="zh-CN" altLang="en-US" dirty="0"/>
        </a:p>
      </dgm:t>
    </dgm:pt>
    <dgm:pt modelId="{EB7B9FDB-D229-EF4B-B752-05FA7D2AD3A7}" type="parTrans" cxnId="{4928EF16-1C78-8C4D-AE37-F1B11FC5DEE3}">
      <dgm:prSet/>
      <dgm:spPr/>
      <dgm:t>
        <a:bodyPr/>
        <a:lstStyle/>
        <a:p>
          <a:pPr algn="ctr"/>
          <a:endParaRPr lang="zh-CN" altLang="en-US"/>
        </a:p>
      </dgm:t>
    </dgm:pt>
    <dgm:pt modelId="{E1EC9B5A-E082-7C4A-B4A6-4FA40F822D58}" type="sibTrans" cxnId="{4928EF16-1C78-8C4D-AE37-F1B11FC5DEE3}">
      <dgm:prSet/>
      <dgm:spPr/>
      <dgm:t>
        <a:bodyPr/>
        <a:lstStyle/>
        <a:p>
          <a:pPr algn="ctr"/>
          <a:endParaRPr lang="zh-CN" altLang="en-US"/>
        </a:p>
      </dgm:t>
    </dgm:pt>
    <dgm:pt modelId="{F0B2A5F2-8542-3C49-8F18-A4429D683162}">
      <dgm:prSet/>
      <dgm:spPr/>
      <dgm:t>
        <a:bodyPr/>
        <a:lstStyle/>
        <a:p>
          <a:r>
            <a:rPr lang="en-US" altLang="zh-CN" dirty="0" smtClean="0"/>
            <a:t>......</a:t>
          </a:r>
          <a:endParaRPr lang="zh-CN" altLang="en-US" dirty="0"/>
        </a:p>
      </dgm:t>
    </dgm:pt>
    <dgm:pt modelId="{4FF3F5C8-95C0-CD47-8FB4-501370D5D0FA}" type="parTrans" cxnId="{4AE7D7DC-9F6E-B646-90E9-B44DF8ACAE29}">
      <dgm:prSet/>
      <dgm:spPr/>
      <dgm:t>
        <a:bodyPr/>
        <a:lstStyle/>
        <a:p>
          <a:endParaRPr lang="zh-CN" altLang="en-US"/>
        </a:p>
      </dgm:t>
    </dgm:pt>
    <dgm:pt modelId="{F92CB84D-A7EF-D747-A7E6-E0D545131AA3}" type="sibTrans" cxnId="{4AE7D7DC-9F6E-B646-90E9-B44DF8ACAE29}">
      <dgm:prSet/>
      <dgm:spPr/>
      <dgm:t>
        <a:bodyPr/>
        <a:lstStyle/>
        <a:p>
          <a:endParaRPr lang="zh-CN" altLang="en-US"/>
        </a:p>
      </dgm:t>
    </dgm:pt>
    <dgm:pt modelId="{57A80DEC-067B-5640-B02D-0EDD46063E0D}">
      <dgm:prSet/>
      <dgm:spPr/>
      <dgm:t>
        <a:bodyPr/>
        <a:lstStyle/>
        <a:p>
          <a:r>
            <a:rPr lang="en-US" altLang="zh-CN" dirty="0" smtClean="0"/>
            <a:t>......</a:t>
          </a:r>
          <a:endParaRPr lang="zh-CN" altLang="en-US" dirty="0"/>
        </a:p>
      </dgm:t>
    </dgm:pt>
    <dgm:pt modelId="{287C851A-9CB6-1D45-BD54-4C566C45DEB7}" type="parTrans" cxnId="{EDC21E43-47DA-F54E-8F5F-40FF516F3FF3}">
      <dgm:prSet/>
      <dgm:spPr/>
      <dgm:t>
        <a:bodyPr/>
        <a:lstStyle/>
        <a:p>
          <a:endParaRPr lang="zh-CN" altLang="en-US"/>
        </a:p>
      </dgm:t>
    </dgm:pt>
    <dgm:pt modelId="{0C6E4202-8142-A242-94FF-2FF7CFFD3204}" type="sibTrans" cxnId="{EDC21E43-47DA-F54E-8F5F-40FF516F3FF3}">
      <dgm:prSet/>
      <dgm:spPr/>
      <dgm:t>
        <a:bodyPr/>
        <a:lstStyle/>
        <a:p>
          <a:endParaRPr lang="zh-CN" altLang="en-US"/>
        </a:p>
      </dgm:t>
    </dgm:pt>
    <dgm:pt modelId="{C0838336-B41B-6D4D-8FA6-0F4B5EA83D3D}">
      <dgm:prSet/>
      <dgm:spPr/>
      <dgm:t>
        <a:bodyPr/>
        <a:lstStyle/>
        <a:p>
          <a:r>
            <a:rPr lang="en-US" altLang="zh-CN" dirty="0" smtClean="0"/>
            <a:t>......</a:t>
          </a:r>
          <a:endParaRPr lang="zh-CN" altLang="en-US" dirty="0"/>
        </a:p>
      </dgm:t>
    </dgm:pt>
    <dgm:pt modelId="{90EF9990-D340-DD46-9C19-5229597BA2E5}" type="parTrans" cxnId="{E4FC3A29-03BA-B04E-B197-06DD981F5F4E}">
      <dgm:prSet/>
      <dgm:spPr/>
      <dgm:t>
        <a:bodyPr/>
        <a:lstStyle/>
        <a:p>
          <a:endParaRPr lang="zh-CN" altLang="en-US"/>
        </a:p>
      </dgm:t>
    </dgm:pt>
    <dgm:pt modelId="{E65644FA-33E3-A84F-B11E-807EF55AFF4D}" type="sibTrans" cxnId="{E4FC3A29-03BA-B04E-B197-06DD981F5F4E}">
      <dgm:prSet/>
      <dgm:spPr/>
      <dgm:t>
        <a:bodyPr/>
        <a:lstStyle/>
        <a:p>
          <a:endParaRPr lang="zh-CN" altLang="en-US"/>
        </a:p>
      </dgm:t>
    </dgm:pt>
    <dgm:pt modelId="{2FDEAA78-2B3E-164D-8FDF-5D06EC3BFD4C}">
      <dgm:prSet/>
      <dgm:spPr/>
      <dgm:t>
        <a:bodyPr/>
        <a:lstStyle/>
        <a:p>
          <a:r>
            <a:rPr lang="en-US" altLang="zh-CN" dirty="0" smtClean="0"/>
            <a:t>......</a:t>
          </a:r>
          <a:endParaRPr lang="zh-CN" altLang="en-US" dirty="0"/>
        </a:p>
      </dgm:t>
    </dgm:pt>
    <dgm:pt modelId="{C60ED276-A846-A345-87E5-5654835AB489}" type="parTrans" cxnId="{33348673-684D-AD4B-B377-E0B4AA2B8B60}">
      <dgm:prSet/>
      <dgm:spPr/>
      <dgm:t>
        <a:bodyPr/>
        <a:lstStyle/>
        <a:p>
          <a:endParaRPr lang="zh-CN" altLang="en-US"/>
        </a:p>
      </dgm:t>
    </dgm:pt>
    <dgm:pt modelId="{078829F3-576D-124E-9A03-261037F19C6E}" type="sibTrans" cxnId="{33348673-684D-AD4B-B377-E0B4AA2B8B60}">
      <dgm:prSet/>
      <dgm:spPr/>
      <dgm:t>
        <a:bodyPr/>
        <a:lstStyle/>
        <a:p>
          <a:endParaRPr lang="zh-CN" altLang="en-US"/>
        </a:p>
      </dgm:t>
    </dgm:pt>
    <dgm:pt modelId="{F7164C8A-C2E8-8A4E-B64F-8A99065AB450}">
      <dgm:prSet/>
      <dgm:spPr/>
      <dgm:t>
        <a:bodyPr/>
        <a:lstStyle/>
        <a:p>
          <a:r>
            <a:rPr lang="en-US" altLang="zh-CN" dirty="0" smtClean="0"/>
            <a:t>......</a:t>
          </a:r>
          <a:endParaRPr lang="zh-CN" altLang="en-US" dirty="0"/>
        </a:p>
      </dgm:t>
    </dgm:pt>
    <dgm:pt modelId="{FD5B93EB-C1A5-FD4D-991A-9C7CC9CD5B52}" type="parTrans" cxnId="{A7F4F0CF-57CA-2043-B942-7061EB7C792C}">
      <dgm:prSet/>
      <dgm:spPr/>
      <dgm:t>
        <a:bodyPr/>
        <a:lstStyle/>
        <a:p>
          <a:endParaRPr lang="zh-CN" altLang="en-US"/>
        </a:p>
      </dgm:t>
    </dgm:pt>
    <dgm:pt modelId="{5060A91A-2F88-C74B-BED1-B20167957167}" type="sibTrans" cxnId="{A7F4F0CF-57CA-2043-B942-7061EB7C792C}">
      <dgm:prSet/>
      <dgm:spPr/>
      <dgm:t>
        <a:bodyPr/>
        <a:lstStyle/>
        <a:p>
          <a:endParaRPr lang="zh-CN" altLang="en-US"/>
        </a:p>
      </dgm:t>
    </dgm:pt>
    <dgm:pt modelId="{171E0C77-9BD0-9344-9C3C-6F2F3528E51E}" type="pres">
      <dgm:prSet presAssocID="{13B971D4-DA76-7A47-A69E-48A1442F59EF}" presName="hierChild1" presStyleCnt="0">
        <dgm:presLayoutVars>
          <dgm:orgChart val="1"/>
          <dgm:chPref val="1"/>
          <dgm:dir/>
          <dgm:animOne val="branch"/>
          <dgm:animLvl val="lvl"/>
          <dgm:resizeHandles/>
        </dgm:presLayoutVars>
      </dgm:prSet>
      <dgm:spPr/>
      <dgm:t>
        <a:bodyPr/>
        <a:lstStyle/>
        <a:p>
          <a:endParaRPr lang="zh-CN" altLang="en-US"/>
        </a:p>
      </dgm:t>
    </dgm:pt>
    <dgm:pt modelId="{C4F9C963-3661-C741-A3C8-8593491F7CB6}" type="pres">
      <dgm:prSet presAssocID="{BEEE8AD2-0FD7-8F4A-9530-F3B3146FDFB2}" presName="hierRoot1" presStyleCnt="0">
        <dgm:presLayoutVars>
          <dgm:hierBranch val="init"/>
        </dgm:presLayoutVars>
      </dgm:prSet>
      <dgm:spPr/>
    </dgm:pt>
    <dgm:pt modelId="{C9AAD73C-57DF-994E-911F-5B66ACF99DBC}" type="pres">
      <dgm:prSet presAssocID="{BEEE8AD2-0FD7-8F4A-9530-F3B3146FDFB2}" presName="rootComposite1" presStyleCnt="0"/>
      <dgm:spPr/>
    </dgm:pt>
    <dgm:pt modelId="{F6ED2EE8-0816-1944-AAC1-547FC25B185B}" type="pres">
      <dgm:prSet presAssocID="{BEEE8AD2-0FD7-8F4A-9530-F3B3146FDFB2}" presName="rootText1" presStyleLbl="node0" presStyleIdx="0" presStyleCnt="1">
        <dgm:presLayoutVars>
          <dgm:chPref val="3"/>
        </dgm:presLayoutVars>
      </dgm:prSet>
      <dgm:spPr/>
      <dgm:t>
        <a:bodyPr/>
        <a:lstStyle/>
        <a:p>
          <a:endParaRPr lang="zh-CN" altLang="en-US"/>
        </a:p>
      </dgm:t>
    </dgm:pt>
    <dgm:pt modelId="{93E64E68-2D4B-6E4D-BFE9-D59935AA72DA}" type="pres">
      <dgm:prSet presAssocID="{BEEE8AD2-0FD7-8F4A-9530-F3B3146FDFB2}" presName="rootConnector1" presStyleLbl="node1" presStyleIdx="0" presStyleCnt="0"/>
      <dgm:spPr/>
      <dgm:t>
        <a:bodyPr/>
        <a:lstStyle/>
        <a:p>
          <a:endParaRPr lang="zh-CN" altLang="en-US"/>
        </a:p>
      </dgm:t>
    </dgm:pt>
    <dgm:pt modelId="{1E473433-C5A3-5542-9E96-6E772832E0B0}" type="pres">
      <dgm:prSet presAssocID="{BEEE8AD2-0FD7-8F4A-9530-F3B3146FDFB2}" presName="hierChild2" presStyleCnt="0"/>
      <dgm:spPr/>
    </dgm:pt>
    <dgm:pt modelId="{7497048F-F54C-F544-8074-28CE5E4F568E}" type="pres">
      <dgm:prSet presAssocID="{5886D8F2-33C1-6F40-9B4D-A973F65B59E7}" presName="Name37" presStyleLbl="parChTrans1D2" presStyleIdx="0" presStyleCnt="5"/>
      <dgm:spPr/>
      <dgm:t>
        <a:bodyPr/>
        <a:lstStyle/>
        <a:p>
          <a:endParaRPr lang="zh-CN" altLang="en-US"/>
        </a:p>
      </dgm:t>
    </dgm:pt>
    <dgm:pt modelId="{2B09159D-6A64-204D-A1CA-1B4F82D5B3ED}" type="pres">
      <dgm:prSet presAssocID="{FF54B73D-11EB-374A-B95A-E32CAFC56AC9}" presName="hierRoot2" presStyleCnt="0">
        <dgm:presLayoutVars>
          <dgm:hierBranch val="init"/>
        </dgm:presLayoutVars>
      </dgm:prSet>
      <dgm:spPr/>
    </dgm:pt>
    <dgm:pt modelId="{2870D2CC-E9DC-1F48-A861-B38A7BA3B09B}" type="pres">
      <dgm:prSet presAssocID="{FF54B73D-11EB-374A-B95A-E32CAFC56AC9}" presName="rootComposite" presStyleCnt="0"/>
      <dgm:spPr/>
    </dgm:pt>
    <dgm:pt modelId="{90D27354-7214-2D46-8579-ECFD3821FCCC}" type="pres">
      <dgm:prSet presAssocID="{FF54B73D-11EB-374A-B95A-E32CAFC56AC9}" presName="rootText" presStyleLbl="node2" presStyleIdx="0" presStyleCnt="5">
        <dgm:presLayoutVars>
          <dgm:chPref val="3"/>
        </dgm:presLayoutVars>
      </dgm:prSet>
      <dgm:spPr/>
      <dgm:t>
        <a:bodyPr/>
        <a:lstStyle/>
        <a:p>
          <a:endParaRPr lang="zh-CN" altLang="en-US"/>
        </a:p>
      </dgm:t>
    </dgm:pt>
    <dgm:pt modelId="{F2127890-6BAB-A54F-A803-DD4234C1C4B5}" type="pres">
      <dgm:prSet presAssocID="{FF54B73D-11EB-374A-B95A-E32CAFC56AC9}" presName="rootConnector" presStyleLbl="node2" presStyleIdx="0" presStyleCnt="5"/>
      <dgm:spPr/>
      <dgm:t>
        <a:bodyPr/>
        <a:lstStyle/>
        <a:p>
          <a:endParaRPr lang="zh-CN" altLang="en-US"/>
        </a:p>
      </dgm:t>
    </dgm:pt>
    <dgm:pt modelId="{1DACFDAE-2E1F-4F48-B109-055AAA90F066}" type="pres">
      <dgm:prSet presAssocID="{FF54B73D-11EB-374A-B95A-E32CAFC56AC9}" presName="hierChild4" presStyleCnt="0"/>
      <dgm:spPr/>
    </dgm:pt>
    <dgm:pt modelId="{8D650EFC-A911-E24F-A480-64B31D26995A}" type="pres">
      <dgm:prSet presAssocID="{5B8321F7-3125-B54B-A34F-A521F3688363}" presName="Name37" presStyleLbl="parChTrans1D3" presStyleIdx="0" presStyleCnt="15"/>
      <dgm:spPr/>
      <dgm:t>
        <a:bodyPr/>
        <a:lstStyle/>
        <a:p>
          <a:endParaRPr lang="zh-CN" altLang="en-US"/>
        </a:p>
      </dgm:t>
    </dgm:pt>
    <dgm:pt modelId="{88E999FC-AE81-9E49-8986-B82EB0009550}" type="pres">
      <dgm:prSet presAssocID="{78CE6F2D-A992-5A4D-AEA7-D315AACDC964}" presName="hierRoot2" presStyleCnt="0">
        <dgm:presLayoutVars>
          <dgm:hierBranch val="init"/>
        </dgm:presLayoutVars>
      </dgm:prSet>
      <dgm:spPr/>
    </dgm:pt>
    <dgm:pt modelId="{BC697837-7980-B342-8D05-E5802A7A8BE5}" type="pres">
      <dgm:prSet presAssocID="{78CE6F2D-A992-5A4D-AEA7-D315AACDC964}" presName="rootComposite" presStyleCnt="0"/>
      <dgm:spPr/>
    </dgm:pt>
    <dgm:pt modelId="{F84E5E27-0E6B-FE48-A524-27714DD2401B}" type="pres">
      <dgm:prSet presAssocID="{78CE6F2D-A992-5A4D-AEA7-D315AACDC964}" presName="rootText" presStyleLbl="node3" presStyleIdx="0" presStyleCnt="15">
        <dgm:presLayoutVars>
          <dgm:chPref val="3"/>
        </dgm:presLayoutVars>
      </dgm:prSet>
      <dgm:spPr/>
      <dgm:t>
        <a:bodyPr/>
        <a:lstStyle/>
        <a:p>
          <a:endParaRPr lang="zh-CN" altLang="en-US"/>
        </a:p>
      </dgm:t>
    </dgm:pt>
    <dgm:pt modelId="{61150404-AC08-DF48-8FD5-980847535CE7}" type="pres">
      <dgm:prSet presAssocID="{78CE6F2D-A992-5A4D-AEA7-D315AACDC964}" presName="rootConnector" presStyleLbl="node3" presStyleIdx="0" presStyleCnt="15"/>
      <dgm:spPr/>
      <dgm:t>
        <a:bodyPr/>
        <a:lstStyle/>
        <a:p>
          <a:endParaRPr lang="zh-CN" altLang="en-US"/>
        </a:p>
      </dgm:t>
    </dgm:pt>
    <dgm:pt modelId="{6C16EE49-279D-D246-A667-66D8EB7CFB28}" type="pres">
      <dgm:prSet presAssocID="{78CE6F2D-A992-5A4D-AEA7-D315AACDC964}" presName="hierChild4" presStyleCnt="0"/>
      <dgm:spPr/>
    </dgm:pt>
    <dgm:pt modelId="{821B0E01-EB50-E74B-9CF8-BE698604B024}" type="pres">
      <dgm:prSet presAssocID="{78CE6F2D-A992-5A4D-AEA7-D315AACDC964}" presName="hierChild5" presStyleCnt="0"/>
      <dgm:spPr/>
    </dgm:pt>
    <dgm:pt modelId="{7C1F2CA8-D5FA-2C4D-885A-4427C2C2C1CF}" type="pres">
      <dgm:prSet presAssocID="{794FC621-48A6-B846-B465-91133A5484CE}" presName="Name37" presStyleLbl="parChTrans1D3" presStyleIdx="1" presStyleCnt="15"/>
      <dgm:spPr/>
      <dgm:t>
        <a:bodyPr/>
        <a:lstStyle/>
        <a:p>
          <a:endParaRPr lang="zh-CN" altLang="en-US"/>
        </a:p>
      </dgm:t>
    </dgm:pt>
    <dgm:pt modelId="{73352448-32D9-2048-853B-800311B29054}" type="pres">
      <dgm:prSet presAssocID="{CF7EC859-6499-F14E-BB72-3D0233597D04}" presName="hierRoot2" presStyleCnt="0">
        <dgm:presLayoutVars>
          <dgm:hierBranch val="init"/>
        </dgm:presLayoutVars>
      </dgm:prSet>
      <dgm:spPr/>
    </dgm:pt>
    <dgm:pt modelId="{56FCF924-57D6-A144-AFEC-59C1A6D28121}" type="pres">
      <dgm:prSet presAssocID="{CF7EC859-6499-F14E-BB72-3D0233597D04}" presName="rootComposite" presStyleCnt="0"/>
      <dgm:spPr/>
    </dgm:pt>
    <dgm:pt modelId="{E3E866E4-264A-6F47-A5FB-8467AA7BD6F0}" type="pres">
      <dgm:prSet presAssocID="{CF7EC859-6499-F14E-BB72-3D0233597D04}" presName="rootText" presStyleLbl="node3" presStyleIdx="1" presStyleCnt="15">
        <dgm:presLayoutVars>
          <dgm:chPref val="3"/>
        </dgm:presLayoutVars>
      </dgm:prSet>
      <dgm:spPr/>
      <dgm:t>
        <a:bodyPr/>
        <a:lstStyle/>
        <a:p>
          <a:endParaRPr lang="zh-CN" altLang="en-US"/>
        </a:p>
      </dgm:t>
    </dgm:pt>
    <dgm:pt modelId="{DD4A38F9-4BAC-424E-9C89-08DAA76572A5}" type="pres">
      <dgm:prSet presAssocID="{CF7EC859-6499-F14E-BB72-3D0233597D04}" presName="rootConnector" presStyleLbl="node3" presStyleIdx="1" presStyleCnt="15"/>
      <dgm:spPr/>
      <dgm:t>
        <a:bodyPr/>
        <a:lstStyle/>
        <a:p>
          <a:endParaRPr lang="zh-CN" altLang="en-US"/>
        </a:p>
      </dgm:t>
    </dgm:pt>
    <dgm:pt modelId="{490ACFBE-F263-1E44-964E-D7C9574F32A7}" type="pres">
      <dgm:prSet presAssocID="{CF7EC859-6499-F14E-BB72-3D0233597D04}" presName="hierChild4" presStyleCnt="0"/>
      <dgm:spPr/>
    </dgm:pt>
    <dgm:pt modelId="{02F21DAC-6D68-D542-801F-5869B451C702}" type="pres">
      <dgm:prSet presAssocID="{CF7EC859-6499-F14E-BB72-3D0233597D04}" presName="hierChild5" presStyleCnt="0"/>
      <dgm:spPr/>
    </dgm:pt>
    <dgm:pt modelId="{83F89C82-B8AF-AB45-8261-18B2A58F8D58}" type="pres">
      <dgm:prSet presAssocID="{4FF3F5C8-95C0-CD47-8FB4-501370D5D0FA}" presName="Name37" presStyleLbl="parChTrans1D3" presStyleIdx="2" presStyleCnt="15"/>
      <dgm:spPr/>
      <dgm:t>
        <a:bodyPr/>
        <a:lstStyle/>
        <a:p>
          <a:endParaRPr lang="zh-CN" altLang="en-US"/>
        </a:p>
      </dgm:t>
    </dgm:pt>
    <dgm:pt modelId="{90213196-97B9-6B44-A1A3-FEEDAAB00843}" type="pres">
      <dgm:prSet presAssocID="{F0B2A5F2-8542-3C49-8F18-A4429D683162}" presName="hierRoot2" presStyleCnt="0">
        <dgm:presLayoutVars>
          <dgm:hierBranch val="init"/>
        </dgm:presLayoutVars>
      </dgm:prSet>
      <dgm:spPr/>
    </dgm:pt>
    <dgm:pt modelId="{ABA45A22-F13C-A847-AA81-B6A15F6AAB53}" type="pres">
      <dgm:prSet presAssocID="{F0B2A5F2-8542-3C49-8F18-A4429D683162}" presName="rootComposite" presStyleCnt="0"/>
      <dgm:spPr/>
    </dgm:pt>
    <dgm:pt modelId="{C209F254-929B-AA4B-BB0E-5071A83AD04B}" type="pres">
      <dgm:prSet presAssocID="{F0B2A5F2-8542-3C49-8F18-A4429D683162}" presName="rootText" presStyleLbl="node3" presStyleIdx="2" presStyleCnt="15">
        <dgm:presLayoutVars>
          <dgm:chPref val="3"/>
        </dgm:presLayoutVars>
      </dgm:prSet>
      <dgm:spPr/>
      <dgm:t>
        <a:bodyPr/>
        <a:lstStyle/>
        <a:p>
          <a:endParaRPr lang="zh-CN" altLang="en-US"/>
        </a:p>
      </dgm:t>
    </dgm:pt>
    <dgm:pt modelId="{98CAC864-4C97-EC49-BBC6-A1FEA220DA8A}" type="pres">
      <dgm:prSet presAssocID="{F0B2A5F2-8542-3C49-8F18-A4429D683162}" presName="rootConnector" presStyleLbl="node3" presStyleIdx="2" presStyleCnt="15"/>
      <dgm:spPr/>
      <dgm:t>
        <a:bodyPr/>
        <a:lstStyle/>
        <a:p>
          <a:endParaRPr lang="zh-CN" altLang="en-US"/>
        </a:p>
      </dgm:t>
    </dgm:pt>
    <dgm:pt modelId="{193543F8-A80A-7546-A80C-65E060698F51}" type="pres">
      <dgm:prSet presAssocID="{F0B2A5F2-8542-3C49-8F18-A4429D683162}" presName="hierChild4" presStyleCnt="0"/>
      <dgm:spPr/>
    </dgm:pt>
    <dgm:pt modelId="{0AB317DF-ECCA-1C4D-A24B-ACAD42792B2F}" type="pres">
      <dgm:prSet presAssocID="{F0B2A5F2-8542-3C49-8F18-A4429D683162}" presName="hierChild5" presStyleCnt="0"/>
      <dgm:spPr/>
    </dgm:pt>
    <dgm:pt modelId="{E9AA171E-8A04-4D43-B66A-E1D9FD84F5D6}" type="pres">
      <dgm:prSet presAssocID="{FF54B73D-11EB-374A-B95A-E32CAFC56AC9}" presName="hierChild5" presStyleCnt="0"/>
      <dgm:spPr/>
    </dgm:pt>
    <dgm:pt modelId="{98183220-5E9A-B24F-9830-819B0D7CD406}" type="pres">
      <dgm:prSet presAssocID="{5CCEA4DF-CC8B-DE47-AABA-AF6CFAA25753}" presName="Name37" presStyleLbl="parChTrans1D2" presStyleIdx="1" presStyleCnt="5"/>
      <dgm:spPr/>
      <dgm:t>
        <a:bodyPr/>
        <a:lstStyle/>
        <a:p>
          <a:endParaRPr lang="zh-CN" altLang="en-US"/>
        </a:p>
      </dgm:t>
    </dgm:pt>
    <dgm:pt modelId="{55986F8A-D644-3644-970A-654223364E18}" type="pres">
      <dgm:prSet presAssocID="{64ED4BDD-9706-CD4B-8BAD-425B3D3324DD}" presName="hierRoot2" presStyleCnt="0">
        <dgm:presLayoutVars>
          <dgm:hierBranch val="init"/>
        </dgm:presLayoutVars>
      </dgm:prSet>
      <dgm:spPr/>
    </dgm:pt>
    <dgm:pt modelId="{AF02A998-6D7E-5C4E-AD7E-87607EEAFBBA}" type="pres">
      <dgm:prSet presAssocID="{64ED4BDD-9706-CD4B-8BAD-425B3D3324DD}" presName="rootComposite" presStyleCnt="0"/>
      <dgm:spPr/>
    </dgm:pt>
    <dgm:pt modelId="{40715770-97AC-4143-AC0F-B9ED3D903DB2}" type="pres">
      <dgm:prSet presAssocID="{64ED4BDD-9706-CD4B-8BAD-425B3D3324DD}" presName="rootText" presStyleLbl="node2" presStyleIdx="1" presStyleCnt="5">
        <dgm:presLayoutVars>
          <dgm:chPref val="3"/>
        </dgm:presLayoutVars>
      </dgm:prSet>
      <dgm:spPr/>
      <dgm:t>
        <a:bodyPr/>
        <a:lstStyle/>
        <a:p>
          <a:endParaRPr lang="zh-CN" altLang="en-US"/>
        </a:p>
      </dgm:t>
    </dgm:pt>
    <dgm:pt modelId="{4479A64C-FA6D-D24B-96BB-204703B282A8}" type="pres">
      <dgm:prSet presAssocID="{64ED4BDD-9706-CD4B-8BAD-425B3D3324DD}" presName="rootConnector" presStyleLbl="node2" presStyleIdx="1" presStyleCnt="5"/>
      <dgm:spPr/>
      <dgm:t>
        <a:bodyPr/>
        <a:lstStyle/>
        <a:p>
          <a:endParaRPr lang="zh-CN" altLang="en-US"/>
        </a:p>
      </dgm:t>
    </dgm:pt>
    <dgm:pt modelId="{1BC90ADD-40C5-AA4A-B2D9-75DF9C57D1BC}" type="pres">
      <dgm:prSet presAssocID="{64ED4BDD-9706-CD4B-8BAD-425B3D3324DD}" presName="hierChild4" presStyleCnt="0"/>
      <dgm:spPr/>
    </dgm:pt>
    <dgm:pt modelId="{4249648D-31F1-7A4A-BF47-EE8361CF7E3B}" type="pres">
      <dgm:prSet presAssocID="{00CB7986-D008-DC4F-82F5-64568F544658}" presName="Name37" presStyleLbl="parChTrans1D3" presStyleIdx="3" presStyleCnt="15"/>
      <dgm:spPr/>
      <dgm:t>
        <a:bodyPr/>
        <a:lstStyle/>
        <a:p>
          <a:endParaRPr lang="zh-CN" altLang="en-US"/>
        </a:p>
      </dgm:t>
    </dgm:pt>
    <dgm:pt modelId="{17E857D6-0CC5-2A4D-8FAA-A0D792318911}" type="pres">
      <dgm:prSet presAssocID="{6B084DBE-71F0-7248-9AAF-646B41C7F2EF}" presName="hierRoot2" presStyleCnt="0">
        <dgm:presLayoutVars>
          <dgm:hierBranch val="init"/>
        </dgm:presLayoutVars>
      </dgm:prSet>
      <dgm:spPr/>
    </dgm:pt>
    <dgm:pt modelId="{B2B65815-05A8-6B48-B9DB-F88F8EE65DA3}" type="pres">
      <dgm:prSet presAssocID="{6B084DBE-71F0-7248-9AAF-646B41C7F2EF}" presName="rootComposite" presStyleCnt="0"/>
      <dgm:spPr/>
    </dgm:pt>
    <dgm:pt modelId="{BC7FD433-7C91-A04A-9878-9CD4964F7D17}" type="pres">
      <dgm:prSet presAssocID="{6B084DBE-71F0-7248-9AAF-646B41C7F2EF}" presName="rootText" presStyleLbl="node3" presStyleIdx="3" presStyleCnt="15">
        <dgm:presLayoutVars>
          <dgm:chPref val="3"/>
        </dgm:presLayoutVars>
      </dgm:prSet>
      <dgm:spPr/>
      <dgm:t>
        <a:bodyPr/>
        <a:lstStyle/>
        <a:p>
          <a:endParaRPr lang="zh-CN" altLang="en-US"/>
        </a:p>
      </dgm:t>
    </dgm:pt>
    <dgm:pt modelId="{F8DFE314-238B-CF43-9781-F6AFB24A9A2B}" type="pres">
      <dgm:prSet presAssocID="{6B084DBE-71F0-7248-9AAF-646B41C7F2EF}" presName="rootConnector" presStyleLbl="node3" presStyleIdx="3" presStyleCnt="15"/>
      <dgm:spPr/>
      <dgm:t>
        <a:bodyPr/>
        <a:lstStyle/>
        <a:p>
          <a:endParaRPr lang="zh-CN" altLang="en-US"/>
        </a:p>
      </dgm:t>
    </dgm:pt>
    <dgm:pt modelId="{577D5C4F-CA0E-E845-8601-4B126AE69CBA}" type="pres">
      <dgm:prSet presAssocID="{6B084DBE-71F0-7248-9AAF-646B41C7F2EF}" presName="hierChild4" presStyleCnt="0"/>
      <dgm:spPr/>
    </dgm:pt>
    <dgm:pt modelId="{7B6276FE-F320-084E-B82E-D59DC0CFBD7D}" type="pres">
      <dgm:prSet presAssocID="{6B084DBE-71F0-7248-9AAF-646B41C7F2EF}" presName="hierChild5" presStyleCnt="0"/>
      <dgm:spPr/>
    </dgm:pt>
    <dgm:pt modelId="{76601424-6E50-0D45-ADE8-96BECBC8D2CA}" type="pres">
      <dgm:prSet presAssocID="{E2B0E1D6-5DB9-D044-B06E-97C706B3CAF0}" presName="Name37" presStyleLbl="parChTrans1D3" presStyleIdx="4" presStyleCnt="15"/>
      <dgm:spPr/>
      <dgm:t>
        <a:bodyPr/>
        <a:lstStyle/>
        <a:p>
          <a:endParaRPr lang="zh-CN" altLang="en-US"/>
        </a:p>
      </dgm:t>
    </dgm:pt>
    <dgm:pt modelId="{352F165A-9C79-8043-AC57-A3F418C57133}" type="pres">
      <dgm:prSet presAssocID="{4CFB49AE-D6EA-CA4D-B1B8-4F814FDCE1D3}" presName="hierRoot2" presStyleCnt="0">
        <dgm:presLayoutVars>
          <dgm:hierBranch val="init"/>
        </dgm:presLayoutVars>
      </dgm:prSet>
      <dgm:spPr/>
    </dgm:pt>
    <dgm:pt modelId="{A8B088D9-996E-8A4B-80C1-394B52842D7D}" type="pres">
      <dgm:prSet presAssocID="{4CFB49AE-D6EA-CA4D-B1B8-4F814FDCE1D3}" presName="rootComposite" presStyleCnt="0"/>
      <dgm:spPr/>
    </dgm:pt>
    <dgm:pt modelId="{0DCBFCF2-72A3-0449-9326-471A7F445E4D}" type="pres">
      <dgm:prSet presAssocID="{4CFB49AE-D6EA-CA4D-B1B8-4F814FDCE1D3}" presName="rootText" presStyleLbl="node3" presStyleIdx="4" presStyleCnt="15">
        <dgm:presLayoutVars>
          <dgm:chPref val="3"/>
        </dgm:presLayoutVars>
      </dgm:prSet>
      <dgm:spPr/>
      <dgm:t>
        <a:bodyPr/>
        <a:lstStyle/>
        <a:p>
          <a:endParaRPr lang="zh-CN" altLang="en-US"/>
        </a:p>
      </dgm:t>
    </dgm:pt>
    <dgm:pt modelId="{61E9AC78-AF89-8E40-AA9D-773B4A867DB1}" type="pres">
      <dgm:prSet presAssocID="{4CFB49AE-D6EA-CA4D-B1B8-4F814FDCE1D3}" presName="rootConnector" presStyleLbl="node3" presStyleIdx="4" presStyleCnt="15"/>
      <dgm:spPr/>
      <dgm:t>
        <a:bodyPr/>
        <a:lstStyle/>
        <a:p>
          <a:endParaRPr lang="zh-CN" altLang="en-US"/>
        </a:p>
      </dgm:t>
    </dgm:pt>
    <dgm:pt modelId="{627C20F9-8B2B-E747-8B8D-A549651586DF}" type="pres">
      <dgm:prSet presAssocID="{4CFB49AE-D6EA-CA4D-B1B8-4F814FDCE1D3}" presName="hierChild4" presStyleCnt="0"/>
      <dgm:spPr/>
    </dgm:pt>
    <dgm:pt modelId="{2F3372F2-5D20-1F4D-8870-8AD8E9A33EA3}" type="pres">
      <dgm:prSet presAssocID="{4CFB49AE-D6EA-CA4D-B1B8-4F814FDCE1D3}" presName="hierChild5" presStyleCnt="0"/>
      <dgm:spPr/>
    </dgm:pt>
    <dgm:pt modelId="{5BE0CC94-0348-4849-B9DE-766C9B8BA818}" type="pres">
      <dgm:prSet presAssocID="{287C851A-9CB6-1D45-BD54-4C566C45DEB7}" presName="Name37" presStyleLbl="parChTrans1D3" presStyleIdx="5" presStyleCnt="15"/>
      <dgm:spPr/>
      <dgm:t>
        <a:bodyPr/>
        <a:lstStyle/>
        <a:p>
          <a:endParaRPr lang="zh-CN" altLang="en-US"/>
        </a:p>
      </dgm:t>
    </dgm:pt>
    <dgm:pt modelId="{28F10B31-2187-0843-A39E-0FB710F300E3}" type="pres">
      <dgm:prSet presAssocID="{57A80DEC-067B-5640-B02D-0EDD46063E0D}" presName="hierRoot2" presStyleCnt="0">
        <dgm:presLayoutVars>
          <dgm:hierBranch val="init"/>
        </dgm:presLayoutVars>
      </dgm:prSet>
      <dgm:spPr/>
    </dgm:pt>
    <dgm:pt modelId="{1E3ECE9A-2DF0-B74D-A6D8-8AC1F274D3BE}" type="pres">
      <dgm:prSet presAssocID="{57A80DEC-067B-5640-B02D-0EDD46063E0D}" presName="rootComposite" presStyleCnt="0"/>
      <dgm:spPr/>
    </dgm:pt>
    <dgm:pt modelId="{24ECE156-9E73-1B41-B010-20A8E95EFCE8}" type="pres">
      <dgm:prSet presAssocID="{57A80DEC-067B-5640-B02D-0EDD46063E0D}" presName="rootText" presStyleLbl="node3" presStyleIdx="5" presStyleCnt="15">
        <dgm:presLayoutVars>
          <dgm:chPref val="3"/>
        </dgm:presLayoutVars>
      </dgm:prSet>
      <dgm:spPr/>
      <dgm:t>
        <a:bodyPr/>
        <a:lstStyle/>
        <a:p>
          <a:endParaRPr lang="zh-CN" altLang="en-US"/>
        </a:p>
      </dgm:t>
    </dgm:pt>
    <dgm:pt modelId="{B66BBD06-41E7-994D-8AFC-DA19BC97D7CB}" type="pres">
      <dgm:prSet presAssocID="{57A80DEC-067B-5640-B02D-0EDD46063E0D}" presName="rootConnector" presStyleLbl="node3" presStyleIdx="5" presStyleCnt="15"/>
      <dgm:spPr/>
      <dgm:t>
        <a:bodyPr/>
        <a:lstStyle/>
        <a:p>
          <a:endParaRPr lang="zh-CN" altLang="en-US"/>
        </a:p>
      </dgm:t>
    </dgm:pt>
    <dgm:pt modelId="{D00220C2-26E4-9B48-BB38-6D474F0FB83D}" type="pres">
      <dgm:prSet presAssocID="{57A80DEC-067B-5640-B02D-0EDD46063E0D}" presName="hierChild4" presStyleCnt="0"/>
      <dgm:spPr/>
    </dgm:pt>
    <dgm:pt modelId="{16228578-CEA3-024D-9AA7-B2999EBBAD68}" type="pres">
      <dgm:prSet presAssocID="{57A80DEC-067B-5640-B02D-0EDD46063E0D}" presName="hierChild5" presStyleCnt="0"/>
      <dgm:spPr/>
    </dgm:pt>
    <dgm:pt modelId="{CF73004F-646C-C043-BAB5-18EC0F8F5F7E}" type="pres">
      <dgm:prSet presAssocID="{64ED4BDD-9706-CD4B-8BAD-425B3D3324DD}" presName="hierChild5" presStyleCnt="0"/>
      <dgm:spPr/>
    </dgm:pt>
    <dgm:pt modelId="{9777585C-4AF5-0E4D-8788-3F07CBB0E719}" type="pres">
      <dgm:prSet presAssocID="{FDCA9718-3F39-DD41-B130-BF99245512F8}" presName="Name37" presStyleLbl="parChTrans1D2" presStyleIdx="2" presStyleCnt="5"/>
      <dgm:spPr/>
      <dgm:t>
        <a:bodyPr/>
        <a:lstStyle/>
        <a:p>
          <a:endParaRPr lang="zh-CN" altLang="en-US"/>
        </a:p>
      </dgm:t>
    </dgm:pt>
    <dgm:pt modelId="{88D1607C-0BAB-2448-B419-CF920F2592DD}" type="pres">
      <dgm:prSet presAssocID="{A0EE9F37-8815-D849-BA5D-9C8221BAC581}" presName="hierRoot2" presStyleCnt="0">
        <dgm:presLayoutVars>
          <dgm:hierBranch val="init"/>
        </dgm:presLayoutVars>
      </dgm:prSet>
      <dgm:spPr/>
    </dgm:pt>
    <dgm:pt modelId="{A737A352-3BBC-6E40-96B0-2DAC5D9506C4}" type="pres">
      <dgm:prSet presAssocID="{A0EE9F37-8815-D849-BA5D-9C8221BAC581}" presName="rootComposite" presStyleCnt="0"/>
      <dgm:spPr/>
    </dgm:pt>
    <dgm:pt modelId="{B7B94D91-7069-004E-BA26-F1E8B7A279D6}" type="pres">
      <dgm:prSet presAssocID="{A0EE9F37-8815-D849-BA5D-9C8221BAC581}" presName="rootText" presStyleLbl="node2" presStyleIdx="2" presStyleCnt="5">
        <dgm:presLayoutVars>
          <dgm:chPref val="3"/>
        </dgm:presLayoutVars>
      </dgm:prSet>
      <dgm:spPr/>
      <dgm:t>
        <a:bodyPr/>
        <a:lstStyle/>
        <a:p>
          <a:endParaRPr lang="zh-CN" altLang="en-US"/>
        </a:p>
      </dgm:t>
    </dgm:pt>
    <dgm:pt modelId="{09CECB3E-A818-594E-B2AA-A23B5F3F214E}" type="pres">
      <dgm:prSet presAssocID="{A0EE9F37-8815-D849-BA5D-9C8221BAC581}" presName="rootConnector" presStyleLbl="node2" presStyleIdx="2" presStyleCnt="5"/>
      <dgm:spPr/>
      <dgm:t>
        <a:bodyPr/>
        <a:lstStyle/>
        <a:p>
          <a:endParaRPr lang="zh-CN" altLang="en-US"/>
        </a:p>
      </dgm:t>
    </dgm:pt>
    <dgm:pt modelId="{E9362C1C-BF59-9B49-A9FA-4052108E4094}" type="pres">
      <dgm:prSet presAssocID="{A0EE9F37-8815-D849-BA5D-9C8221BAC581}" presName="hierChild4" presStyleCnt="0"/>
      <dgm:spPr/>
    </dgm:pt>
    <dgm:pt modelId="{57C14F71-FC06-AC41-B8E9-20DFEDE75BAA}" type="pres">
      <dgm:prSet presAssocID="{44CF84CD-5006-214A-8548-C6F34A6A3E32}" presName="Name37" presStyleLbl="parChTrans1D3" presStyleIdx="6" presStyleCnt="15"/>
      <dgm:spPr/>
      <dgm:t>
        <a:bodyPr/>
        <a:lstStyle/>
        <a:p>
          <a:endParaRPr lang="zh-CN" altLang="en-US"/>
        </a:p>
      </dgm:t>
    </dgm:pt>
    <dgm:pt modelId="{F4D5DF70-740A-0549-909A-B910DF363C7C}" type="pres">
      <dgm:prSet presAssocID="{42FBBC8C-E706-2149-B389-2D612C2A7946}" presName="hierRoot2" presStyleCnt="0">
        <dgm:presLayoutVars>
          <dgm:hierBranch val="init"/>
        </dgm:presLayoutVars>
      </dgm:prSet>
      <dgm:spPr/>
    </dgm:pt>
    <dgm:pt modelId="{88CA668F-6864-934E-B8CF-79CA711091A1}" type="pres">
      <dgm:prSet presAssocID="{42FBBC8C-E706-2149-B389-2D612C2A7946}" presName="rootComposite" presStyleCnt="0"/>
      <dgm:spPr/>
    </dgm:pt>
    <dgm:pt modelId="{E899A39E-0EB4-E742-83D7-5FC77D0533E1}" type="pres">
      <dgm:prSet presAssocID="{42FBBC8C-E706-2149-B389-2D612C2A7946}" presName="rootText" presStyleLbl="node3" presStyleIdx="6" presStyleCnt="15">
        <dgm:presLayoutVars>
          <dgm:chPref val="3"/>
        </dgm:presLayoutVars>
      </dgm:prSet>
      <dgm:spPr/>
      <dgm:t>
        <a:bodyPr/>
        <a:lstStyle/>
        <a:p>
          <a:endParaRPr lang="zh-CN" altLang="en-US"/>
        </a:p>
      </dgm:t>
    </dgm:pt>
    <dgm:pt modelId="{10D28243-EB9D-0243-BCD8-49109B86ED40}" type="pres">
      <dgm:prSet presAssocID="{42FBBC8C-E706-2149-B389-2D612C2A7946}" presName="rootConnector" presStyleLbl="node3" presStyleIdx="6" presStyleCnt="15"/>
      <dgm:spPr/>
      <dgm:t>
        <a:bodyPr/>
        <a:lstStyle/>
        <a:p>
          <a:endParaRPr lang="zh-CN" altLang="en-US"/>
        </a:p>
      </dgm:t>
    </dgm:pt>
    <dgm:pt modelId="{C45E95CD-96C1-4347-A99D-971CDBC83C5F}" type="pres">
      <dgm:prSet presAssocID="{42FBBC8C-E706-2149-B389-2D612C2A7946}" presName="hierChild4" presStyleCnt="0"/>
      <dgm:spPr/>
    </dgm:pt>
    <dgm:pt modelId="{9853084B-250B-5941-9484-E2B31A7D439D}" type="pres">
      <dgm:prSet presAssocID="{42FBBC8C-E706-2149-B389-2D612C2A7946}" presName="hierChild5" presStyleCnt="0"/>
      <dgm:spPr/>
    </dgm:pt>
    <dgm:pt modelId="{6AE83864-51C9-BB42-A376-230063B3D782}" type="pres">
      <dgm:prSet presAssocID="{262ADED3-2D7D-CE48-B41F-4FEA58E7F26B}" presName="Name37" presStyleLbl="parChTrans1D3" presStyleIdx="7" presStyleCnt="15"/>
      <dgm:spPr/>
      <dgm:t>
        <a:bodyPr/>
        <a:lstStyle/>
        <a:p>
          <a:endParaRPr lang="zh-CN" altLang="en-US"/>
        </a:p>
      </dgm:t>
    </dgm:pt>
    <dgm:pt modelId="{11ACAB62-12C5-D743-A974-FD30DC4BE886}" type="pres">
      <dgm:prSet presAssocID="{F5B98ECD-A460-BB41-961C-CD43FF69D5E3}" presName="hierRoot2" presStyleCnt="0">
        <dgm:presLayoutVars>
          <dgm:hierBranch val="init"/>
        </dgm:presLayoutVars>
      </dgm:prSet>
      <dgm:spPr/>
    </dgm:pt>
    <dgm:pt modelId="{8FBF31E3-E88F-504D-8369-B354A216E5F9}" type="pres">
      <dgm:prSet presAssocID="{F5B98ECD-A460-BB41-961C-CD43FF69D5E3}" presName="rootComposite" presStyleCnt="0"/>
      <dgm:spPr/>
    </dgm:pt>
    <dgm:pt modelId="{B7EA1F92-A105-4047-AF89-6555AA16332D}" type="pres">
      <dgm:prSet presAssocID="{F5B98ECD-A460-BB41-961C-CD43FF69D5E3}" presName="rootText" presStyleLbl="node3" presStyleIdx="7" presStyleCnt="15">
        <dgm:presLayoutVars>
          <dgm:chPref val="3"/>
        </dgm:presLayoutVars>
      </dgm:prSet>
      <dgm:spPr/>
      <dgm:t>
        <a:bodyPr/>
        <a:lstStyle/>
        <a:p>
          <a:endParaRPr lang="zh-CN" altLang="en-US"/>
        </a:p>
      </dgm:t>
    </dgm:pt>
    <dgm:pt modelId="{F60C43A9-6726-0D45-9322-21D8D81D242B}" type="pres">
      <dgm:prSet presAssocID="{F5B98ECD-A460-BB41-961C-CD43FF69D5E3}" presName="rootConnector" presStyleLbl="node3" presStyleIdx="7" presStyleCnt="15"/>
      <dgm:spPr/>
      <dgm:t>
        <a:bodyPr/>
        <a:lstStyle/>
        <a:p>
          <a:endParaRPr lang="zh-CN" altLang="en-US"/>
        </a:p>
      </dgm:t>
    </dgm:pt>
    <dgm:pt modelId="{9B71BDFF-9DFA-5140-A586-A4F6CB1FC480}" type="pres">
      <dgm:prSet presAssocID="{F5B98ECD-A460-BB41-961C-CD43FF69D5E3}" presName="hierChild4" presStyleCnt="0"/>
      <dgm:spPr/>
    </dgm:pt>
    <dgm:pt modelId="{5134BA7C-DF59-164F-8A79-F532A30F26F7}" type="pres">
      <dgm:prSet presAssocID="{F5B98ECD-A460-BB41-961C-CD43FF69D5E3}" presName="hierChild5" presStyleCnt="0"/>
      <dgm:spPr/>
    </dgm:pt>
    <dgm:pt modelId="{3075718B-A619-2F47-B4F6-CB1F9996BAFF}" type="pres">
      <dgm:prSet presAssocID="{90EF9990-D340-DD46-9C19-5229597BA2E5}" presName="Name37" presStyleLbl="parChTrans1D3" presStyleIdx="8" presStyleCnt="15"/>
      <dgm:spPr/>
      <dgm:t>
        <a:bodyPr/>
        <a:lstStyle/>
        <a:p>
          <a:endParaRPr lang="zh-CN" altLang="en-US"/>
        </a:p>
      </dgm:t>
    </dgm:pt>
    <dgm:pt modelId="{5D4AA50C-DD49-584F-9A7F-4535BBD8F6E0}" type="pres">
      <dgm:prSet presAssocID="{C0838336-B41B-6D4D-8FA6-0F4B5EA83D3D}" presName="hierRoot2" presStyleCnt="0">
        <dgm:presLayoutVars>
          <dgm:hierBranch val="init"/>
        </dgm:presLayoutVars>
      </dgm:prSet>
      <dgm:spPr/>
    </dgm:pt>
    <dgm:pt modelId="{BF0F0FDE-3D8B-9A4B-9175-A31E4DBE5100}" type="pres">
      <dgm:prSet presAssocID="{C0838336-B41B-6D4D-8FA6-0F4B5EA83D3D}" presName="rootComposite" presStyleCnt="0"/>
      <dgm:spPr/>
    </dgm:pt>
    <dgm:pt modelId="{1E1896F5-A5A1-C94D-9D1D-46A8F28648DC}" type="pres">
      <dgm:prSet presAssocID="{C0838336-B41B-6D4D-8FA6-0F4B5EA83D3D}" presName="rootText" presStyleLbl="node3" presStyleIdx="8" presStyleCnt="15">
        <dgm:presLayoutVars>
          <dgm:chPref val="3"/>
        </dgm:presLayoutVars>
      </dgm:prSet>
      <dgm:spPr/>
      <dgm:t>
        <a:bodyPr/>
        <a:lstStyle/>
        <a:p>
          <a:endParaRPr lang="zh-CN" altLang="en-US"/>
        </a:p>
      </dgm:t>
    </dgm:pt>
    <dgm:pt modelId="{B48ABB07-CB3C-4B43-9053-E22EC05F3092}" type="pres">
      <dgm:prSet presAssocID="{C0838336-B41B-6D4D-8FA6-0F4B5EA83D3D}" presName="rootConnector" presStyleLbl="node3" presStyleIdx="8" presStyleCnt="15"/>
      <dgm:spPr/>
      <dgm:t>
        <a:bodyPr/>
        <a:lstStyle/>
        <a:p>
          <a:endParaRPr lang="zh-CN" altLang="en-US"/>
        </a:p>
      </dgm:t>
    </dgm:pt>
    <dgm:pt modelId="{438C11F1-3F93-B64B-8489-6957BDECBF9D}" type="pres">
      <dgm:prSet presAssocID="{C0838336-B41B-6D4D-8FA6-0F4B5EA83D3D}" presName="hierChild4" presStyleCnt="0"/>
      <dgm:spPr/>
    </dgm:pt>
    <dgm:pt modelId="{B790F208-F6D7-0E41-AE4F-252B4353271C}" type="pres">
      <dgm:prSet presAssocID="{C0838336-B41B-6D4D-8FA6-0F4B5EA83D3D}" presName="hierChild5" presStyleCnt="0"/>
      <dgm:spPr/>
    </dgm:pt>
    <dgm:pt modelId="{C62BE426-1238-E44E-8267-BEEA423429CF}" type="pres">
      <dgm:prSet presAssocID="{A0EE9F37-8815-D849-BA5D-9C8221BAC581}" presName="hierChild5" presStyleCnt="0"/>
      <dgm:spPr/>
    </dgm:pt>
    <dgm:pt modelId="{D67855BF-4A53-524C-BD43-077134CF55BE}" type="pres">
      <dgm:prSet presAssocID="{C87F7B7A-7BCA-4044-98D7-56666E93C480}" presName="Name37" presStyleLbl="parChTrans1D2" presStyleIdx="3" presStyleCnt="5"/>
      <dgm:spPr/>
      <dgm:t>
        <a:bodyPr/>
        <a:lstStyle/>
        <a:p>
          <a:endParaRPr lang="zh-CN" altLang="en-US"/>
        </a:p>
      </dgm:t>
    </dgm:pt>
    <dgm:pt modelId="{9D69D8D1-7F34-F242-8C35-AEA0A0F2EE94}" type="pres">
      <dgm:prSet presAssocID="{A9000CF8-449D-7045-A118-04C7D7769580}" presName="hierRoot2" presStyleCnt="0">
        <dgm:presLayoutVars>
          <dgm:hierBranch val="init"/>
        </dgm:presLayoutVars>
      </dgm:prSet>
      <dgm:spPr/>
    </dgm:pt>
    <dgm:pt modelId="{4A87AFA6-7ADA-0C4F-8654-CF9F9567EA3B}" type="pres">
      <dgm:prSet presAssocID="{A9000CF8-449D-7045-A118-04C7D7769580}" presName="rootComposite" presStyleCnt="0"/>
      <dgm:spPr/>
    </dgm:pt>
    <dgm:pt modelId="{2D4BD3EA-C353-2D43-92CC-2676F2AD2600}" type="pres">
      <dgm:prSet presAssocID="{A9000CF8-449D-7045-A118-04C7D7769580}" presName="rootText" presStyleLbl="node2" presStyleIdx="3" presStyleCnt="5">
        <dgm:presLayoutVars>
          <dgm:chPref val="3"/>
        </dgm:presLayoutVars>
      </dgm:prSet>
      <dgm:spPr/>
      <dgm:t>
        <a:bodyPr/>
        <a:lstStyle/>
        <a:p>
          <a:endParaRPr lang="zh-CN" altLang="en-US"/>
        </a:p>
      </dgm:t>
    </dgm:pt>
    <dgm:pt modelId="{BC1B57D0-D9AB-434B-AC8C-586B41D76F0F}" type="pres">
      <dgm:prSet presAssocID="{A9000CF8-449D-7045-A118-04C7D7769580}" presName="rootConnector" presStyleLbl="node2" presStyleIdx="3" presStyleCnt="5"/>
      <dgm:spPr/>
      <dgm:t>
        <a:bodyPr/>
        <a:lstStyle/>
        <a:p>
          <a:endParaRPr lang="zh-CN" altLang="en-US"/>
        </a:p>
      </dgm:t>
    </dgm:pt>
    <dgm:pt modelId="{EDADAF0A-5ADA-6549-831D-C0A9A23F5BE7}" type="pres">
      <dgm:prSet presAssocID="{A9000CF8-449D-7045-A118-04C7D7769580}" presName="hierChild4" presStyleCnt="0"/>
      <dgm:spPr/>
    </dgm:pt>
    <dgm:pt modelId="{6FC5803E-146E-4247-BA93-5D4BD167EC16}" type="pres">
      <dgm:prSet presAssocID="{5F1016E2-8F34-354C-BE06-608298F7B411}" presName="Name37" presStyleLbl="parChTrans1D3" presStyleIdx="9" presStyleCnt="15"/>
      <dgm:spPr/>
      <dgm:t>
        <a:bodyPr/>
        <a:lstStyle/>
        <a:p>
          <a:endParaRPr lang="zh-CN" altLang="en-US"/>
        </a:p>
      </dgm:t>
    </dgm:pt>
    <dgm:pt modelId="{61D090F5-E2CF-5B45-A660-0BD7AD94F3C6}" type="pres">
      <dgm:prSet presAssocID="{84831306-BB17-DD4E-BEB5-96A68E8DCC80}" presName="hierRoot2" presStyleCnt="0">
        <dgm:presLayoutVars>
          <dgm:hierBranch val="init"/>
        </dgm:presLayoutVars>
      </dgm:prSet>
      <dgm:spPr/>
    </dgm:pt>
    <dgm:pt modelId="{E13EDB7C-3C8A-C741-8888-7DC15FFD0EB1}" type="pres">
      <dgm:prSet presAssocID="{84831306-BB17-DD4E-BEB5-96A68E8DCC80}" presName="rootComposite" presStyleCnt="0"/>
      <dgm:spPr/>
    </dgm:pt>
    <dgm:pt modelId="{2626A984-6580-4D4A-9DB3-255E8FD773EE}" type="pres">
      <dgm:prSet presAssocID="{84831306-BB17-DD4E-BEB5-96A68E8DCC80}" presName="rootText" presStyleLbl="node3" presStyleIdx="9" presStyleCnt="15">
        <dgm:presLayoutVars>
          <dgm:chPref val="3"/>
        </dgm:presLayoutVars>
      </dgm:prSet>
      <dgm:spPr/>
      <dgm:t>
        <a:bodyPr/>
        <a:lstStyle/>
        <a:p>
          <a:endParaRPr lang="zh-CN" altLang="en-US"/>
        </a:p>
      </dgm:t>
    </dgm:pt>
    <dgm:pt modelId="{57FC8DC7-6934-AD4E-A7F8-44F2CBAC578D}" type="pres">
      <dgm:prSet presAssocID="{84831306-BB17-DD4E-BEB5-96A68E8DCC80}" presName="rootConnector" presStyleLbl="node3" presStyleIdx="9" presStyleCnt="15"/>
      <dgm:spPr/>
      <dgm:t>
        <a:bodyPr/>
        <a:lstStyle/>
        <a:p>
          <a:endParaRPr lang="zh-CN" altLang="en-US"/>
        </a:p>
      </dgm:t>
    </dgm:pt>
    <dgm:pt modelId="{FB6E060C-2A82-6C47-A5C7-9506537CA379}" type="pres">
      <dgm:prSet presAssocID="{84831306-BB17-DD4E-BEB5-96A68E8DCC80}" presName="hierChild4" presStyleCnt="0"/>
      <dgm:spPr/>
    </dgm:pt>
    <dgm:pt modelId="{8F918924-0AC4-C44E-92DB-1C3A1AB8F304}" type="pres">
      <dgm:prSet presAssocID="{84831306-BB17-DD4E-BEB5-96A68E8DCC80}" presName="hierChild5" presStyleCnt="0"/>
      <dgm:spPr/>
    </dgm:pt>
    <dgm:pt modelId="{F8AA79C2-1B35-2D47-B8E6-FD7C7230A348}" type="pres">
      <dgm:prSet presAssocID="{E3E88451-857F-E14C-91C0-76312BF5444D}" presName="Name37" presStyleLbl="parChTrans1D3" presStyleIdx="10" presStyleCnt="15"/>
      <dgm:spPr/>
      <dgm:t>
        <a:bodyPr/>
        <a:lstStyle/>
        <a:p>
          <a:endParaRPr lang="zh-CN" altLang="en-US"/>
        </a:p>
      </dgm:t>
    </dgm:pt>
    <dgm:pt modelId="{5CB52809-27C1-0E49-8CF7-2D012CFB200A}" type="pres">
      <dgm:prSet presAssocID="{6F3CCC1E-A368-B34D-95C6-660EADB085E2}" presName="hierRoot2" presStyleCnt="0">
        <dgm:presLayoutVars>
          <dgm:hierBranch val="init"/>
        </dgm:presLayoutVars>
      </dgm:prSet>
      <dgm:spPr/>
    </dgm:pt>
    <dgm:pt modelId="{EF6C19A9-74D4-374D-ABBF-530E7CEF1425}" type="pres">
      <dgm:prSet presAssocID="{6F3CCC1E-A368-B34D-95C6-660EADB085E2}" presName="rootComposite" presStyleCnt="0"/>
      <dgm:spPr/>
    </dgm:pt>
    <dgm:pt modelId="{5E862B0E-7148-D04D-8ED9-656144A2F0A7}" type="pres">
      <dgm:prSet presAssocID="{6F3CCC1E-A368-B34D-95C6-660EADB085E2}" presName="rootText" presStyleLbl="node3" presStyleIdx="10" presStyleCnt="15">
        <dgm:presLayoutVars>
          <dgm:chPref val="3"/>
        </dgm:presLayoutVars>
      </dgm:prSet>
      <dgm:spPr/>
      <dgm:t>
        <a:bodyPr/>
        <a:lstStyle/>
        <a:p>
          <a:endParaRPr lang="zh-CN" altLang="en-US"/>
        </a:p>
      </dgm:t>
    </dgm:pt>
    <dgm:pt modelId="{4B716504-52DB-564D-A446-AA446654E371}" type="pres">
      <dgm:prSet presAssocID="{6F3CCC1E-A368-B34D-95C6-660EADB085E2}" presName="rootConnector" presStyleLbl="node3" presStyleIdx="10" presStyleCnt="15"/>
      <dgm:spPr/>
      <dgm:t>
        <a:bodyPr/>
        <a:lstStyle/>
        <a:p>
          <a:endParaRPr lang="zh-CN" altLang="en-US"/>
        </a:p>
      </dgm:t>
    </dgm:pt>
    <dgm:pt modelId="{466B883E-59E6-AA46-B543-BA891B1A24FB}" type="pres">
      <dgm:prSet presAssocID="{6F3CCC1E-A368-B34D-95C6-660EADB085E2}" presName="hierChild4" presStyleCnt="0"/>
      <dgm:spPr/>
    </dgm:pt>
    <dgm:pt modelId="{305CD8A0-94FF-384C-90DC-BAF6FE84A886}" type="pres">
      <dgm:prSet presAssocID="{6F3CCC1E-A368-B34D-95C6-660EADB085E2}" presName="hierChild5" presStyleCnt="0"/>
      <dgm:spPr/>
    </dgm:pt>
    <dgm:pt modelId="{0879FD1B-F5E0-9E42-9FAF-640FAA038FC7}" type="pres">
      <dgm:prSet presAssocID="{C60ED276-A846-A345-87E5-5654835AB489}" presName="Name37" presStyleLbl="parChTrans1D3" presStyleIdx="11" presStyleCnt="15"/>
      <dgm:spPr/>
      <dgm:t>
        <a:bodyPr/>
        <a:lstStyle/>
        <a:p>
          <a:endParaRPr lang="zh-CN" altLang="en-US"/>
        </a:p>
      </dgm:t>
    </dgm:pt>
    <dgm:pt modelId="{C0CF7012-9C8D-5C4B-B60F-B7D8D954F5AC}" type="pres">
      <dgm:prSet presAssocID="{2FDEAA78-2B3E-164D-8FDF-5D06EC3BFD4C}" presName="hierRoot2" presStyleCnt="0">
        <dgm:presLayoutVars>
          <dgm:hierBranch val="init"/>
        </dgm:presLayoutVars>
      </dgm:prSet>
      <dgm:spPr/>
    </dgm:pt>
    <dgm:pt modelId="{9A638104-AF50-5946-B888-0DFA4D442DCF}" type="pres">
      <dgm:prSet presAssocID="{2FDEAA78-2B3E-164D-8FDF-5D06EC3BFD4C}" presName="rootComposite" presStyleCnt="0"/>
      <dgm:spPr/>
    </dgm:pt>
    <dgm:pt modelId="{3AF00C03-58F5-3F45-8462-0A5BAC3EAD34}" type="pres">
      <dgm:prSet presAssocID="{2FDEAA78-2B3E-164D-8FDF-5D06EC3BFD4C}" presName="rootText" presStyleLbl="node3" presStyleIdx="11" presStyleCnt="15">
        <dgm:presLayoutVars>
          <dgm:chPref val="3"/>
        </dgm:presLayoutVars>
      </dgm:prSet>
      <dgm:spPr/>
      <dgm:t>
        <a:bodyPr/>
        <a:lstStyle/>
        <a:p>
          <a:endParaRPr lang="zh-CN" altLang="en-US"/>
        </a:p>
      </dgm:t>
    </dgm:pt>
    <dgm:pt modelId="{97D695BA-0C0A-C34D-A107-E394228721AD}" type="pres">
      <dgm:prSet presAssocID="{2FDEAA78-2B3E-164D-8FDF-5D06EC3BFD4C}" presName="rootConnector" presStyleLbl="node3" presStyleIdx="11" presStyleCnt="15"/>
      <dgm:spPr/>
      <dgm:t>
        <a:bodyPr/>
        <a:lstStyle/>
        <a:p>
          <a:endParaRPr lang="zh-CN" altLang="en-US"/>
        </a:p>
      </dgm:t>
    </dgm:pt>
    <dgm:pt modelId="{7A4A7982-6A04-B949-AF56-B2ED0E287ADD}" type="pres">
      <dgm:prSet presAssocID="{2FDEAA78-2B3E-164D-8FDF-5D06EC3BFD4C}" presName="hierChild4" presStyleCnt="0"/>
      <dgm:spPr/>
    </dgm:pt>
    <dgm:pt modelId="{23E4DCC7-EBB4-BC40-8022-D849E8B4AE70}" type="pres">
      <dgm:prSet presAssocID="{2FDEAA78-2B3E-164D-8FDF-5D06EC3BFD4C}" presName="hierChild5" presStyleCnt="0"/>
      <dgm:spPr/>
    </dgm:pt>
    <dgm:pt modelId="{AA20509C-A3A5-AD43-8979-BFDF1CA87DED}" type="pres">
      <dgm:prSet presAssocID="{A9000CF8-449D-7045-A118-04C7D7769580}" presName="hierChild5" presStyleCnt="0"/>
      <dgm:spPr/>
    </dgm:pt>
    <dgm:pt modelId="{42DBFB4C-4EA6-074F-96A8-6CCC31AAB149}" type="pres">
      <dgm:prSet presAssocID="{5E081146-5F3D-BB4C-AD04-0D7CE19A3872}" presName="Name37" presStyleLbl="parChTrans1D2" presStyleIdx="4" presStyleCnt="5"/>
      <dgm:spPr/>
      <dgm:t>
        <a:bodyPr/>
        <a:lstStyle/>
        <a:p>
          <a:endParaRPr lang="zh-CN" altLang="en-US"/>
        </a:p>
      </dgm:t>
    </dgm:pt>
    <dgm:pt modelId="{54BB323F-6099-A340-88DC-085281C011EF}" type="pres">
      <dgm:prSet presAssocID="{C3C6AD44-94EA-1F44-93CC-942C39407A1E}" presName="hierRoot2" presStyleCnt="0">
        <dgm:presLayoutVars>
          <dgm:hierBranch val="init"/>
        </dgm:presLayoutVars>
      </dgm:prSet>
      <dgm:spPr/>
    </dgm:pt>
    <dgm:pt modelId="{FA045AFE-DB05-D044-95A4-1A3B50AD1322}" type="pres">
      <dgm:prSet presAssocID="{C3C6AD44-94EA-1F44-93CC-942C39407A1E}" presName="rootComposite" presStyleCnt="0"/>
      <dgm:spPr/>
    </dgm:pt>
    <dgm:pt modelId="{ADB15374-2169-C041-88D9-43E0FEE00291}" type="pres">
      <dgm:prSet presAssocID="{C3C6AD44-94EA-1F44-93CC-942C39407A1E}" presName="rootText" presStyleLbl="node2" presStyleIdx="4" presStyleCnt="5">
        <dgm:presLayoutVars>
          <dgm:chPref val="3"/>
        </dgm:presLayoutVars>
      </dgm:prSet>
      <dgm:spPr/>
      <dgm:t>
        <a:bodyPr/>
        <a:lstStyle/>
        <a:p>
          <a:endParaRPr lang="zh-CN" altLang="en-US"/>
        </a:p>
      </dgm:t>
    </dgm:pt>
    <dgm:pt modelId="{894DBFEC-4AE2-404E-B8DB-937F405FF611}" type="pres">
      <dgm:prSet presAssocID="{C3C6AD44-94EA-1F44-93CC-942C39407A1E}" presName="rootConnector" presStyleLbl="node2" presStyleIdx="4" presStyleCnt="5"/>
      <dgm:spPr/>
      <dgm:t>
        <a:bodyPr/>
        <a:lstStyle/>
        <a:p>
          <a:endParaRPr lang="zh-CN" altLang="en-US"/>
        </a:p>
      </dgm:t>
    </dgm:pt>
    <dgm:pt modelId="{ECD429CF-7C4B-9641-8724-A23EC5F8AE9E}" type="pres">
      <dgm:prSet presAssocID="{C3C6AD44-94EA-1F44-93CC-942C39407A1E}" presName="hierChild4" presStyleCnt="0"/>
      <dgm:spPr/>
    </dgm:pt>
    <dgm:pt modelId="{6E14FEE7-25AF-A740-9275-EA216082F7DD}" type="pres">
      <dgm:prSet presAssocID="{EF14A8BE-AA09-1143-BC18-C094DF4FCD4D}" presName="Name37" presStyleLbl="parChTrans1D3" presStyleIdx="12" presStyleCnt="15"/>
      <dgm:spPr/>
      <dgm:t>
        <a:bodyPr/>
        <a:lstStyle/>
        <a:p>
          <a:endParaRPr lang="zh-CN" altLang="en-US"/>
        </a:p>
      </dgm:t>
    </dgm:pt>
    <dgm:pt modelId="{6EA859C1-C553-3B4E-99DC-0FCD39108884}" type="pres">
      <dgm:prSet presAssocID="{DE0770F5-CC9A-E346-AA9A-4A7B8417346A}" presName="hierRoot2" presStyleCnt="0">
        <dgm:presLayoutVars>
          <dgm:hierBranch val="init"/>
        </dgm:presLayoutVars>
      </dgm:prSet>
      <dgm:spPr/>
    </dgm:pt>
    <dgm:pt modelId="{DFEBD1D4-A050-E94A-93F5-060C1BF96876}" type="pres">
      <dgm:prSet presAssocID="{DE0770F5-CC9A-E346-AA9A-4A7B8417346A}" presName="rootComposite" presStyleCnt="0"/>
      <dgm:spPr/>
    </dgm:pt>
    <dgm:pt modelId="{C3739BE1-AD1F-934A-ACBB-A49729693D92}" type="pres">
      <dgm:prSet presAssocID="{DE0770F5-CC9A-E346-AA9A-4A7B8417346A}" presName="rootText" presStyleLbl="node3" presStyleIdx="12" presStyleCnt="15">
        <dgm:presLayoutVars>
          <dgm:chPref val="3"/>
        </dgm:presLayoutVars>
      </dgm:prSet>
      <dgm:spPr/>
      <dgm:t>
        <a:bodyPr/>
        <a:lstStyle/>
        <a:p>
          <a:endParaRPr lang="zh-CN" altLang="en-US"/>
        </a:p>
      </dgm:t>
    </dgm:pt>
    <dgm:pt modelId="{BCF5EB28-B450-B24C-AF7D-A58AE16FD6E7}" type="pres">
      <dgm:prSet presAssocID="{DE0770F5-CC9A-E346-AA9A-4A7B8417346A}" presName="rootConnector" presStyleLbl="node3" presStyleIdx="12" presStyleCnt="15"/>
      <dgm:spPr/>
      <dgm:t>
        <a:bodyPr/>
        <a:lstStyle/>
        <a:p>
          <a:endParaRPr lang="zh-CN" altLang="en-US"/>
        </a:p>
      </dgm:t>
    </dgm:pt>
    <dgm:pt modelId="{BFF5526E-2B5E-C644-B3C4-751BE95E6A95}" type="pres">
      <dgm:prSet presAssocID="{DE0770F5-CC9A-E346-AA9A-4A7B8417346A}" presName="hierChild4" presStyleCnt="0"/>
      <dgm:spPr/>
    </dgm:pt>
    <dgm:pt modelId="{63AEE0D6-4FA5-274F-8E4C-847D8A8B1E53}" type="pres">
      <dgm:prSet presAssocID="{DE0770F5-CC9A-E346-AA9A-4A7B8417346A}" presName="hierChild5" presStyleCnt="0"/>
      <dgm:spPr/>
    </dgm:pt>
    <dgm:pt modelId="{798F3453-56CF-434E-8F1D-E556222DAF24}" type="pres">
      <dgm:prSet presAssocID="{EB7B9FDB-D229-EF4B-B752-05FA7D2AD3A7}" presName="Name37" presStyleLbl="parChTrans1D3" presStyleIdx="13" presStyleCnt="15"/>
      <dgm:spPr/>
      <dgm:t>
        <a:bodyPr/>
        <a:lstStyle/>
        <a:p>
          <a:endParaRPr lang="zh-CN" altLang="en-US"/>
        </a:p>
      </dgm:t>
    </dgm:pt>
    <dgm:pt modelId="{3E6B1443-F737-7341-8FE8-5BB05BC8A943}" type="pres">
      <dgm:prSet presAssocID="{3D2A55FA-E133-F745-9E1C-7F7D97E265EA}" presName="hierRoot2" presStyleCnt="0">
        <dgm:presLayoutVars>
          <dgm:hierBranch val="init"/>
        </dgm:presLayoutVars>
      </dgm:prSet>
      <dgm:spPr/>
    </dgm:pt>
    <dgm:pt modelId="{C00E389F-8786-9147-9CE3-C4AAFFDEC352}" type="pres">
      <dgm:prSet presAssocID="{3D2A55FA-E133-F745-9E1C-7F7D97E265EA}" presName="rootComposite" presStyleCnt="0"/>
      <dgm:spPr/>
    </dgm:pt>
    <dgm:pt modelId="{06FD4D4B-E2C2-4847-A78D-E5DF03EBA76E}" type="pres">
      <dgm:prSet presAssocID="{3D2A55FA-E133-F745-9E1C-7F7D97E265EA}" presName="rootText" presStyleLbl="node3" presStyleIdx="13" presStyleCnt="15">
        <dgm:presLayoutVars>
          <dgm:chPref val="3"/>
        </dgm:presLayoutVars>
      </dgm:prSet>
      <dgm:spPr/>
      <dgm:t>
        <a:bodyPr/>
        <a:lstStyle/>
        <a:p>
          <a:endParaRPr lang="zh-CN" altLang="en-US"/>
        </a:p>
      </dgm:t>
    </dgm:pt>
    <dgm:pt modelId="{2054A9EA-1D85-704A-AC4B-FE113A99B3D9}" type="pres">
      <dgm:prSet presAssocID="{3D2A55FA-E133-F745-9E1C-7F7D97E265EA}" presName="rootConnector" presStyleLbl="node3" presStyleIdx="13" presStyleCnt="15"/>
      <dgm:spPr/>
      <dgm:t>
        <a:bodyPr/>
        <a:lstStyle/>
        <a:p>
          <a:endParaRPr lang="zh-CN" altLang="en-US"/>
        </a:p>
      </dgm:t>
    </dgm:pt>
    <dgm:pt modelId="{EBACD861-0F42-064A-A99B-89FA36F72AE1}" type="pres">
      <dgm:prSet presAssocID="{3D2A55FA-E133-F745-9E1C-7F7D97E265EA}" presName="hierChild4" presStyleCnt="0"/>
      <dgm:spPr/>
    </dgm:pt>
    <dgm:pt modelId="{80D8EA0E-BA42-4840-B427-B579D5B22A89}" type="pres">
      <dgm:prSet presAssocID="{3D2A55FA-E133-F745-9E1C-7F7D97E265EA}" presName="hierChild5" presStyleCnt="0"/>
      <dgm:spPr/>
    </dgm:pt>
    <dgm:pt modelId="{83DC8B4A-3DC2-AC48-A68C-C255A9A675CA}" type="pres">
      <dgm:prSet presAssocID="{FD5B93EB-C1A5-FD4D-991A-9C7CC9CD5B52}" presName="Name37" presStyleLbl="parChTrans1D3" presStyleIdx="14" presStyleCnt="15"/>
      <dgm:spPr/>
      <dgm:t>
        <a:bodyPr/>
        <a:lstStyle/>
        <a:p>
          <a:endParaRPr lang="zh-CN" altLang="en-US"/>
        </a:p>
      </dgm:t>
    </dgm:pt>
    <dgm:pt modelId="{5461F6EB-7E0A-6044-A97A-512324E9DA2E}" type="pres">
      <dgm:prSet presAssocID="{F7164C8A-C2E8-8A4E-B64F-8A99065AB450}" presName="hierRoot2" presStyleCnt="0">
        <dgm:presLayoutVars>
          <dgm:hierBranch val="init"/>
        </dgm:presLayoutVars>
      </dgm:prSet>
      <dgm:spPr/>
    </dgm:pt>
    <dgm:pt modelId="{4A996D36-FFDA-E242-91FD-AD91717C6F98}" type="pres">
      <dgm:prSet presAssocID="{F7164C8A-C2E8-8A4E-B64F-8A99065AB450}" presName="rootComposite" presStyleCnt="0"/>
      <dgm:spPr/>
    </dgm:pt>
    <dgm:pt modelId="{2251F259-CE53-884F-96C7-3B96525485B6}" type="pres">
      <dgm:prSet presAssocID="{F7164C8A-C2E8-8A4E-B64F-8A99065AB450}" presName="rootText" presStyleLbl="node3" presStyleIdx="14" presStyleCnt="15">
        <dgm:presLayoutVars>
          <dgm:chPref val="3"/>
        </dgm:presLayoutVars>
      </dgm:prSet>
      <dgm:spPr/>
      <dgm:t>
        <a:bodyPr/>
        <a:lstStyle/>
        <a:p>
          <a:endParaRPr lang="zh-CN" altLang="en-US"/>
        </a:p>
      </dgm:t>
    </dgm:pt>
    <dgm:pt modelId="{B06BA9A8-A5A4-8F45-AE00-30DDE989A64F}" type="pres">
      <dgm:prSet presAssocID="{F7164C8A-C2E8-8A4E-B64F-8A99065AB450}" presName="rootConnector" presStyleLbl="node3" presStyleIdx="14" presStyleCnt="15"/>
      <dgm:spPr/>
      <dgm:t>
        <a:bodyPr/>
        <a:lstStyle/>
        <a:p>
          <a:endParaRPr lang="zh-CN" altLang="en-US"/>
        </a:p>
      </dgm:t>
    </dgm:pt>
    <dgm:pt modelId="{FCC043E2-5001-2C40-B5AF-5754D9556907}" type="pres">
      <dgm:prSet presAssocID="{F7164C8A-C2E8-8A4E-B64F-8A99065AB450}" presName="hierChild4" presStyleCnt="0"/>
      <dgm:spPr/>
    </dgm:pt>
    <dgm:pt modelId="{BB847284-0433-3A46-8EE7-2A369557ABA7}" type="pres">
      <dgm:prSet presAssocID="{F7164C8A-C2E8-8A4E-B64F-8A99065AB450}" presName="hierChild5" presStyleCnt="0"/>
      <dgm:spPr/>
    </dgm:pt>
    <dgm:pt modelId="{9F1E6383-A860-9C43-B7EF-88438C31D9F2}" type="pres">
      <dgm:prSet presAssocID="{C3C6AD44-94EA-1F44-93CC-942C39407A1E}" presName="hierChild5" presStyleCnt="0"/>
      <dgm:spPr/>
    </dgm:pt>
    <dgm:pt modelId="{D65C5E4A-8833-D548-B286-36545D4C77F2}" type="pres">
      <dgm:prSet presAssocID="{BEEE8AD2-0FD7-8F4A-9530-F3B3146FDFB2}" presName="hierChild3" presStyleCnt="0"/>
      <dgm:spPr/>
    </dgm:pt>
  </dgm:ptLst>
  <dgm:cxnLst>
    <dgm:cxn modelId="{398DC65F-EC0F-A349-965A-4AF7C52442DC}" type="presOf" srcId="{6B084DBE-71F0-7248-9AAF-646B41C7F2EF}" destId="{F8DFE314-238B-CF43-9781-F6AFB24A9A2B}" srcOrd="1" destOrd="0" presId="urn:microsoft.com/office/officeart/2005/8/layout/orgChart1"/>
    <dgm:cxn modelId="{2CF1E185-CFE0-3542-A543-3660533112CF}" type="presOf" srcId="{A0EE9F37-8815-D849-BA5D-9C8221BAC581}" destId="{09CECB3E-A818-594E-B2AA-A23B5F3F214E}" srcOrd="1" destOrd="0" presId="urn:microsoft.com/office/officeart/2005/8/layout/orgChart1"/>
    <dgm:cxn modelId="{5C0BAC95-464B-BB47-ACF8-787E081E2A1F}" type="presOf" srcId="{78CE6F2D-A992-5A4D-AEA7-D315AACDC964}" destId="{F84E5E27-0E6B-FE48-A524-27714DD2401B}" srcOrd="0" destOrd="0" presId="urn:microsoft.com/office/officeart/2005/8/layout/orgChart1"/>
    <dgm:cxn modelId="{EDC21E43-47DA-F54E-8F5F-40FF516F3FF3}" srcId="{64ED4BDD-9706-CD4B-8BAD-425B3D3324DD}" destId="{57A80DEC-067B-5640-B02D-0EDD46063E0D}" srcOrd="2" destOrd="0" parTransId="{287C851A-9CB6-1D45-BD54-4C566C45DEB7}" sibTransId="{0C6E4202-8142-A242-94FF-2FF7CFFD3204}"/>
    <dgm:cxn modelId="{6DE726FA-9AE3-0B40-AD21-7C7EA75BC0DF}" type="presOf" srcId="{64ED4BDD-9706-CD4B-8BAD-425B3D3324DD}" destId="{4479A64C-FA6D-D24B-96BB-204703B282A8}" srcOrd="1" destOrd="0" presId="urn:microsoft.com/office/officeart/2005/8/layout/orgChart1"/>
    <dgm:cxn modelId="{85566010-80C7-824B-9C4C-0E2725D51003}" type="presOf" srcId="{287C851A-9CB6-1D45-BD54-4C566C45DEB7}" destId="{5BE0CC94-0348-4849-B9DE-766C9B8BA818}" srcOrd="0" destOrd="0" presId="urn:microsoft.com/office/officeart/2005/8/layout/orgChart1"/>
    <dgm:cxn modelId="{DB168C30-9762-134C-A09B-AE1D39ADD461}" type="presOf" srcId="{F0B2A5F2-8542-3C49-8F18-A4429D683162}" destId="{98CAC864-4C97-EC49-BBC6-A1FEA220DA8A}" srcOrd="1" destOrd="0" presId="urn:microsoft.com/office/officeart/2005/8/layout/orgChart1"/>
    <dgm:cxn modelId="{4D53C09A-9438-0E49-91A4-38DD843806D1}" type="presOf" srcId="{F5B98ECD-A460-BB41-961C-CD43FF69D5E3}" destId="{F60C43A9-6726-0D45-9322-21D8D81D242B}" srcOrd="1" destOrd="0" presId="urn:microsoft.com/office/officeart/2005/8/layout/orgChart1"/>
    <dgm:cxn modelId="{48CA8779-A4E0-7F4D-B5CC-2124285BB7D4}" type="presOf" srcId="{C3C6AD44-94EA-1F44-93CC-942C39407A1E}" destId="{ADB15374-2169-C041-88D9-43E0FEE00291}" srcOrd="0" destOrd="0" presId="urn:microsoft.com/office/officeart/2005/8/layout/orgChart1"/>
    <dgm:cxn modelId="{1D841BE5-68A2-8B4A-B4DB-62062B39B79D}" type="presOf" srcId="{A9000CF8-449D-7045-A118-04C7D7769580}" destId="{BC1B57D0-D9AB-434B-AC8C-586B41D76F0F}" srcOrd="1" destOrd="0" presId="urn:microsoft.com/office/officeart/2005/8/layout/orgChart1"/>
    <dgm:cxn modelId="{89214C2F-BA75-0841-BB16-647C992A2764}" srcId="{C3C6AD44-94EA-1F44-93CC-942C39407A1E}" destId="{DE0770F5-CC9A-E346-AA9A-4A7B8417346A}" srcOrd="0" destOrd="0" parTransId="{EF14A8BE-AA09-1143-BC18-C094DF4FCD4D}" sibTransId="{549AD6EB-99A0-C448-A15C-2E1B29ED73F9}"/>
    <dgm:cxn modelId="{B6E6967A-9DC3-5D4E-AC69-3E92AF109727}" type="presOf" srcId="{00CB7986-D008-DC4F-82F5-64568F544658}" destId="{4249648D-31F1-7A4A-BF47-EE8361CF7E3B}" srcOrd="0" destOrd="0" presId="urn:microsoft.com/office/officeart/2005/8/layout/orgChart1"/>
    <dgm:cxn modelId="{36223BB7-DD77-A449-AAF5-03C495BE60D8}" type="presOf" srcId="{C0838336-B41B-6D4D-8FA6-0F4B5EA83D3D}" destId="{1E1896F5-A5A1-C94D-9D1D-46A8F28648DC}" srcOrd="0" destOrd="0" presId="urn:microsoft.com/office/officeart/2005/8/layout/orgChart1"/>
    <dgm:cxn modelId="{CCDC5C83-AF6A-2145-B0F1-FC3206A04F67}" type="presOf" srcId="{42FBBC8C-E706-2149-B389-2D612C2A7946}" destId="{E899A39E-0EB4-E742-83D7-5FC77D0533E1}" srcOrd="0" destOrd="0" presId="urn:microsoft.com/office/officeart/2005/8/layout/orgChart1"/>
    <dgm:cxn modelId="{D44218B1-627F-734A-A7F5-BD95F43213A8}" type="presOf" srcId="{EF14A8BE-AA09-1143-BC18-C094DF4FCD4D}" destId="{6E14FEE7-25AF-A740-9275-EA216082F7DD}" srcOrd="0" destOrd="0" presId="urn:microsoft.com/office/officeart/2005/8/layout/orgChart1"/>
    <dgm:cxn modelId="{5EDF6F9F-592A-FE49-8D38-4107A5992710}" type="presOf" srcId="{BEEE8AD2-0FD7-8F4A-9530-F3B3146FDFB2}" destId="{93E64E68-2D4B-6E4D-BFE9-D59935AA72DA}" srcOrd="1" destOrd="0" presId="urn:microsoft.com/office/officeart/2005/8/layout/orgChart1"/>
    <dgm:cxn modelId="{DFD01C37-3F8A-464D-94D8-1C1C7C997CB0}" type="presOf" srcId="{84831306-BB17-DD4E-BEB5-96A68E8DCC80}" destId="{57FC8DC7-6934-AD4E-A7F8-44F2CBAC578D}" srcOrd="1" destOrd="0" presId="urn:microsoft.com/office/officeart/2005/8/layout/orgChart1"/>
    <dgm:cxn modelId="{C9CF1F48-496E-6746-8ABB-5BF89FACD4EF}" srcId="{FF54B73D-11EB-374A-B95A-E32CAFC56AC9}" destId="{CF7EC859-6499-F14E-BB72-3D0233597D04}" srcOrd="1" destOrd="0" parTransId="{794FC621-48A6-B846-B465-91133A5484CE}" sibTransId="{A2FEE1BD-3A29-714C-8782-F9127DB26FCC}"/>
    <dgm:cxn modelId="{5C626250-4077-0D4B-B866-53225F21493B}" type="presOf" srcId="{84831306-BB17-DD4E-BEB5-96A68E8DCC80}" destId="{2626A984-6580-4D4A-9DB3-255E8FD773EE}" srcOrd="0" destOrd="0" presId="urn:microsoft.com/office/officeart/2005/8/layout/orgChart1"/>
    <dgm:cxn modelId="{271FE76A-04C8-3744-B759-F13E0D59B298}" type="presOf" srcId="{90EF9990-D340-DD46-9C19-5229597BA2E5}" destId="{3075718B-A619-2F47-B4F6-CB1F9996BAFF}" srcOrd="0" destOrd="0" presId="urn:microsoft.com/office/officeart/2005/8/layout/orgChart1"/>
    <dgm:cxn modelId="{33348673-684D-AD4B-B377-E0B4AA2B8B60}" srcId="{A9000CF8-449D-7045-A118-04C7D7769580}" destId="{2FDEAA78-2B3E-164D-8FDF-5D06EC3BFD4C}" srcOrd="2" destOrd="0" parTransId="{C60ED276-A846-A345-87E5-5654835AB489}" sibTransId="{078829F3-576D-124E-9A03-261037F19C6E}"/>
    <dgm:cxn modelId="{00FFB399-1796-0140-864E-416BCC563AA1}" srcId="{BEEE8AD2-0FD7-8F4A-9530-F3B3146FDFB2}" destId="{C3C6AD44-94EA-1F44-93CC-942C39407A1E}" srcOrd="4" destOrd="0" parTransId="{5E081146-5F3D-BB4C-AD04-0D7CE19A3872}" sibTransId="{AA25E698-843B-FF47-BDAA-F3E60465AB45}"/>
    <dgm:cxn modelId="{6038F74C-BE3F-C74D-A7FB-D16079AB1ED5}" type="presOf" srcId="{57A80DEC-067B-5640-B02D-0EDD46063E0D}" destId="{B66BBD06-41E7-994D-8AFC-DA19BC97D7CB}" srcOrd="1" destOrd="0" presId="urn:microsoft.com/office/officeart/2005/8/layout/orgChart1"/>
    <dgm:cxn modelId="{79EC44DB-81C7-2C4E-A5C2-5EEEA4AA56FA}" type="presOf" srcId="{2FDEAA78-2B3E-164D-8FDF-5D06EC3BFD4C}" destId="{3AF00C03-58F5-3F45-8462-0A5BAC3EAD34}" srcOrd="0" destOrd="0" presId="urn:microsoft.com/office/officeart/2005/8/layout/orgChart1"/>
    <dgm:cxn modelId="{DA337253-A414-5249-ABF1-56FEFA116558}" type="presOf" srcId="{6F3CCC1E-A368-B34D-95C6-660EADB085E2}" destId="{5E862B0E-7148-D04D-8ED9-656144A2F0A7}" srcOrd="0" destOrd="0" presId="urn:microsoft.com/office/officeart/2005/8/layout/orgChart1"/>
    <dgm:cxn modelId="{4E24CC00-4898-994B-816A-E5BB4E2250FC}" type="presOf" srcId="{44CF84CD-5006-214A-8548-C6F34A6A3E32}" destId="{57C14F71-FC06-AC41-B8E9-20DFEDE75BAA}" srcOrd="0" destOrd="0" presId="urn:microsoft.com/office/officeart/2005/8/layout/orgChart1"/>
    <dgm:cxn modelId="{6A4BA348-9782-4E43-9550-F3A48436E7C7}" srcId="{13B971D4-DA76-7A47-A69E-48A1442F59EF}" destId="{BEEE8AD2-0FD7-8F4A-9530-F3B3146FDFB2}" srcOrd="0" destOrd="0" parTransId="{DEB64013-F16E-4445-9724-2C0C7E87C0E0}" sibTransId="{6EE9DBFB-EAF3-6540-9CFD-74AE4741CFD6}"/>
    <dgm:cxn modelId="{3423B6A6-3A1C-1C4B-AA1E-C140F9ED7CB2}" srcId="{FF54B73D-11EB-374A-B95A-E32CAFC56AC9}" destId="{78CE6F2D-A992-5A4D-AEA7-D315AACDC964}" srcOrd="0" destOrd="0" parTransId="{5B8321F7-3125-B54B-A34F-A521F3688363}" sibTransId="{2DAC1038-CFFF-0D42-BE68-9DF44DF1C4BD}"/>
    <dgm:cxn modelId="{1760B9E1-053A-6F46-9293-CBA40C992868}" type="presOf" srcId="{5CCEA4DF-CC8B-DE47-AABA-AF6CFAA25753}" destId="{98183220-5E9A-B24F-9830-819B0D7CD406}" srcOrd="0" destOrd="0" presId="urn:microsoft.com/office/officeart/2005/8/layout/orgChart1"/>
    <dgm:cxn modelId="{FCDEE10C-6228-DB40-96B5-F3A95EB63218}" type="presOf" srcId="{4FF3F5C8-95C0-CD47-8FB4-501370D5D0FA}" destId="{83F89C82-B8AF-AB45-8261-18B2A58F8D58}" srcOrd="0" destOrd="0" presId="urn:microsoft.com/office/officeart/2005/8/layout/orgChart1"/>
    <dgm:cxn modelId="{A7F4F0CF-57CA-2043-B942-7061EB7C792C}" srcId="{C3C6AD44-94EA-1F44-93CC-942C39407A1E}" destId="{F7164C8A-C2E8-8A4E-B64F-8A99065AB450}" srcOrd="2" destOrd="0" parTransId="{FD5B93EB-C1A5-FD4D-991A-9C7CC9CD5B52}" sibTransId="{5060A91A-2F88-C74B-BED1-B20167957167}"/>
    <dgm:cxn modelId="{D13C62D5-21E8-4144-8C63-814E365EC50D}" type="presOf" srcId="{F7164C8A-C2E8-8A4E-B64F-8A99065AB450}" destId="{2251F259-CE53-884F-96C7-3B96525485B6}" srcOrd="0" destOrd="0" presId="urn:microsoft.com/office/officeart/2005/8/layout/orgChart1"/>
    <dgm:cxn modelId="{4E4959A7-C9D8-D245-9943-9E9273F3F6E0}" type="presOf" srcId="{5886D8F2-33C1-6F40-9B4D-A973F65B59E7}" destId="{7497048F-F54C-F544-8074-28CE5E4F568E}" srcOrd="0" destOrd="0" presId="urn:microsoft.com/office/officeart/2005/8/layout/orgChart1"/>
    <dgm:cxn modelId="{9C732E89-C7DD-6549-831B-F349F704D11B}" type="presOf" srcId="{BEEE8AD2-0FD7-8F4A-9530-F3B3146FDFB2}" destId="{F6ED2EE8-0816-1944-AAC1-547FC25B185B}" srcOrd="0" destOrd="0" presId="urn:microsoft.com/office/officeart/2005/8/layout/orgChart1"/>
    <dgm:cxn modelId="{AA5D760B-2A40-3644-8A75-BC2093DB3EC5}" srcId="{A9000CF8-449D-7045-A118-04C7D7769580}" destId="{84831306-BB17-DD4E-BEB5-96A68E8DCC80}" srcOrd="0" destOrd="0" parTransId="{5F1016E2-8F34-354C-BE06-608298F7B411}" sibTransId="{8AB02A13-DCD9-A64D-A20E-1D9C76F97D02}"/>
    <dgm:cxn modelId="{45A16DAA-8262-C14B-87EE-5F4BD7E5355E}" type="presOf" srcId="{C60ED276-A846-A345-87E5-5654835AB489}" destId="{0879FD1B-F5E0-9E42-9FAF-640FAA038FC7}" srcOrd="0" destOrd="0" presId="urn:microsoft.com/office/officeart/2005/8/layout/orgChart1"/>
    <dgm:cxn modelId="{FBF44844-549B-A445-9C35-1F0B63B1A7D5}" type="presOf" srcId="{78CE6F2D-A992-5A4D-AEA7-D315AACDC964}" destId="{61150404-AC08-DF48-8FD5-980847535CE7}" srcOrd="1" destOrd="0" presId="urn:microsoft.com/office/officeart/2005/8/layout/orgChart1"/>
    <dgm:cxn modelId="{842101C0-8A25-5445-A393-A0199A0A5D12}" type="presOf" srcId="{2FDEAA78-2B3E-164D-8FDF-5D06EC3BFD4C}" destId="{97D695BA-0C0A-C34D-A107-E394228721AD}" srcOrd="1" destOrd="0" presId="urn:microsoft.com/office/officeart/2005/8/layout/orgChart1"/>
    <dgm:cxn modelId="{D2D99799-D1A6-A947-AC41-7E6BE2857D43}" srcId="{64ED4BDD-9706-CD4B-8BAD-425B3D3324DD}" destId="{6B084DBE-71F0-7248-9AAF-646B41C7F2EF}" srcOrd="0" destOrd="0" parTransId="{00CB7986-D008-DC4F-82F5-64568F544658}" sibTransId="{EB78A44B-D848-C040-BCC7-56140B4EF154}"/>
    <dgm:cxn modelId="{1D3DFC12-A0BB-E94B-B665-07F9AF7CFE19}" type="presOf" srcId="{3D2A55FA-E133-F745-9E1C-7F7D97E265EA}" destId="{2054A9EA-1D85-704A-AC4B-FE113A99B3D9}" srcOrd="1" destOrd="0" presId="urn:microsoft.com/office/officeart/2005/8/layout/orgChart1"/>
    <dgm:cxn modelId="{B8AD7909-DA53-E741-9605-29502658AD79}" srcId="{A9000CF8-449D-7045-A118-04C7D7769580}" destId="{6F3CCC1E-A368-B34D-95C6-660EADB085E2}" srcOrd="1" destOrd="0" parTransId="{E3E88451-857F-E14C-91C0-76312BF5444D}" sibTransId="{F5AFCDC7-CEC1-9242-BFF4-247E3E7B3652}"/>
    <dgm:cxn modelId="{E4FC3A29-03BA-B04E-B197-06DD981F5F4E}" srcId="{A0EE9F37-8815-D849-BA5D-9C8221BAC581}" destId="{C0838336-B41B-6D4D-8FA6-0F4B5EA83D3D}" srcOrd="2" destOrd="0" parTransId="{90EF9990-D340-DD46-9C19-5229597BA2E5}" sibTransId="{E65644FA-33E3-A84F-B11E-807EF55AFF4D}"/>
    <dgm:cxn modelId="{E8CB4F24-80D4-DA4C-B2DA-4DDD92835F93}" type="presOf" srcId="{42FBBC8C-E706-2149-B389-2D612C2A7946}" destId="{10D28243-EB9D-0243-BCD8-49109B86ED40}" srcOrd="1" destOrd="0" presId="urn:microsoft.com/office/officeart/2005/8/layout/orgChart1"/>
    <dgm:cxn modelId="{797D420F-7E5A-CB42-922D-601035D3D44B}" type="presOf" srcId="{F0B2A5F2-8542-3C49-8F18-A4429D683162}" destId="{C209F254-929B-AA4B-BB0E-5071A83AD04B}" srcOrd="0" destOrd="0" presId="urn:microsoft.com/office/officeart/2005/8/layout/orgChart1"/>
    <dgm:cxn modelId="{AA67A670-08D6-F944-8B41-2A1A205F1982}" srcId="{A0EE9F37-8815-D849-BA5D-9C8221BAC581}" destId="{42FBBC8C-E706-2149-B389-2D612C2A7946}" srcOrd="0" destOrd="0" parTransId="{44CF84CD-5006-214A-8548-C6F34A6A3E32}" sibTransId="{0E157722-B370-B14E-8550-DF21D669AD49}"/>
    <dgm:cxn modelId="{FCB40462-DFAC-4C44-A955-8066AB5C0446}" type="presOf" srcId="{EB7B9FDB-D229-EF4B-B752-05FA7D2AD3A7}" destId="{798F3453-56CF-434E-8F1D-E556222DAF24}" srcOrd="0" destOrd="0" presId="urn:microsoft.com/office/officeart/2005/8/layout/orgChart1"/>
    <dgm:cxn modelId="{DE919C8E-52A1-1C43-9BE1-240D6B3F6442}" srcId="{BEEE8AD2-0FD7-8F4A-9530-F3B3146FDFB2}" destId="{FF54B73D-11EB-374A-B95A-E32CAFC56AC9}" srcOrd="0" destOrd="0" parTransId="{5886D8F2-33C1-6F40-9B4D-A973F65B59E7}" sibTransId="{C30F4D17-6100-F54E-8DF4-26F2343B4844}"/>
    <dgm:cxn modelId="{B5B5DEFC-5E9F-F84F-AAE2-9BAE7A4259B3}" type="presOf" srcId="{794FC621-48A6-B846-B465-91133A5484CE}" destId="{7C1F2CA8-D5FA-2C4D-885A-4427C2C2C1CF}" srcOrd="0" destOrd="0" presId="urn:microsoft.com/office/officeart/2005/8/layout/orgChart1"/>
    <dgm:cxn modelId="{6F7473B6-FA62-DE4A-B365-5C531101ED29}" type="presOf" srcId="{E2B0E1D6-5DB9-D044-B06E-97C706B3CAF0}" destId="{76601424-6E50-0D45-ADE8-96BECBC8D2CA}" srcOrd="0" destOrd="0" presId="urn:microsoft.com/office/officeart/2005/8/layout/orgChart1"/>
    <dgm:cxn modelId="{AF12FB28-6315-3D48-B180-71C6AC8F2487}" srcId="{BEEE8AD2-0FD7-8F4A-9530-F3B3146FDFB2}" destId="{A9000CF8-449D-7045-A118-04C7D7769580}" srcOrd="3" destOrd="0" parTransId="{C87F7B7A-7BCA-4044-98D7-56666E93C480}" sibTransId="{27F6DBB4-3C4A-A04D-A152-63BEC109F6CC}"/>
    <dgm:cxn modelId="{869D8DB9-E4A6-2343-ABAD-212B2377264F}" type="presOf" srcId="{6F3CCC1E-A368-B34D-95C6-660EADB085E2}" destId="{4B716504-52DB-564D-A446-AA446654E371}" srcOrd="1" destOrd="0" presId="urn:microsoft.com/office/officeart/2005/8/layout/orgChart1"/>
    <dgm:cxn modelId="{4768E4A9-094D-1A40-971E-AE20D7BE32D4}" type="presOf" srcId="{FDCA9718-3F39-DD41-B130-BF99245512F8}" destId="{9777585C-4AF5-0E4D-8788-3F07CBB0E719}" srcOrd="0" destOrd="0" presId="urn:microsoft.com/office/officeart/2005/8/layout/orgChart1"/>
    <dgm:cxn modelId="{55787F8D-3AFB-DC43-8881-B540CADF025D}" type="presOf" srcId="{F5B98ECD-A460-BB41-961C-CD43FF69D5E3}" destId="{B7EA1F92-A105-4047-AF89-6555AA16332D}" srcOrd="0" destOrd="0" presId="urn:microsoft.com/office/officeart/2005/8/layout/orgChart1"/>
    <dgm:cxn modelId="{9B34D03C-0F4B-1042-BF3C-154BCBEF8E61}" srcId="{A0EE9F37-8815-D849-BA5D-9C8221BAC581}" destId="{F5B98ECD-A460-BB41-961C-CD43FF69D5E3}" srcOrd="1" destOrd="0" parTransId="{262ADED3-2D7D-CE48-B41F-4FEA58E7F26B}" sibTransId="{0CE8364D-6B71-6840-9C28-EAB24202BAA2}"/>
    <dgm:cxn modelId="{1AF3207C-1305-DD40-8B23-752F9E2059C5}" type="presOf" srcId="{4CFB49AE-D6EA-CA4D-B1B8-4F814FDCE1D3}" destId="{0DCBFCF2-72A3-0449-9326-471A7F445E4D}" srcOrd="0" destOrd="0" presId="urn:microsoft.com/office/officeart/2005/8/layout/orgChart1"/>
    <dgm:cxn modelId="{4AE7D7DC-9F6E-B646-90E9-B44DF8ACAE29}" srcId="{FF54B73D-11EB-374A-B95A-E32CAFC56AC9}" destId="{F0B2A5F2-8542-3C49-8F18-A4429D683162}" srcOrd="2" destOrd="0" parTransId="{4FF3F5C8-95C0-CD47-8FB4-501370D5D0FA}" sibTransId="{F92CB84D-A7EF-D747-A7E6-E0D545131AA3}"/>
    <dgm:cxn modelId="{72D10AB2-A2BF-E54A-B77C-B9D2C18E1766}" type="presOf" srcId="{DE0770F5-CC9A-E346-AA9A-4A7B8417346A}" destId="{BCF5EB28-B450-B24C-AF7D-A58AE16FD6E7}" srcOrd="1" destOrd="0" presId="urn:microsoft.com/office/officeart/2005/8/layout/orgChart1"/>
    <dgm:cxn modelId="{CC617B34-8DA0-6644-80E9-85F3BEF133C8}" type="presOf" srcId="{C3C6AD44-94EA-1F44-93CC-942C39407A1E}" destId="{894DBFEC-4AE2-404E-B8DB-937F405FF611}" srcOrd="1" destOrd="0" presId="urn:microsoft.com/office/officeart/2005/8/layout/orgChart1"/>
    <dgm:cxn modelId="{D8BEF0E3-8ABC-A44E-A786-CE0101C6526E}" type="presOf" srcId="{DE0770F5-CC9A-E346-AA9A-4A7B8417346A}" destId="{C3739BE1-AD1F-934A-ACBB-A49729693D92}" srcOrd="0" destOrd="0" presId="urn:microsoft.com/office/officeart/2005/8/layout/orgChart1"/>
    <dgm:cxn modelId="{4282C854-3B4E-FE43-BC3B-CF5DA7979FEC}" srcId="{64ED4BDD-9706-CD4B-8BAD-425B3D3324DD}" destId="{4CFB49AE-D6EA-CA4D-B1B8-4F814FDCE1D3}" srcOrd="1" destOrd="0" parTransId="{E2B0E1D6-5DB9-D044-B06E-97C706B3CAF0}" sibTransId="{0406483D-1C1B-D348-8420-30F5CCB2B482}"/>
    <dgm:cxn modelId="{4EF58278-42A4-8B42-B414-0FA2F79D6DBA}" srcId="{BEEE8AD2-0FD7-8F4A-9530-F3B3146FDFB2}" destId="{64ED4BDD-9706-CD4B-8BAD-425B3D3324DD}" srcOrd="1" destOrd="0" parTransId="{5CCEA4DF-CC8B-DE47-AABA-AF6CFAA25753}" sibTransId="{09021C83-BCA9-D54E-A56A-9C85B815EA68}"/>
    <dgm:cxn modelId="{2A238151-DBB2-794E-A964-9DB05528A9FC}" type="presOf" srcId="{C87F7B7A-7BCA-4044-98D7-56666E93C480}" destId="{D67855BF-4A53-524C-BD43-077134CF55BE}" srcOrd="0" destOrd="0" presId="urn:microsoft.com/office/officeart/2005/8/layout/orgChart1"/>
    <dgm:cxn modelId="{2B52AD92-C925-2A4F-A0D3-50BF4F438DAF}" type="presOf" srcId="{A0EE9F37-8815-D849-BA5D-9C8221BAC581}" destId="{B7B94D91-7069-004E-BA26-F1E8B7A279D6}" srcOrd="0" destOrd="0" presId="urn:microsoft.com/office/officeart/2005/8/layout/orgChart1"/>
    <dgm:cxn modelId="{DA93E7F9-8426-0D44-8041-C17209092B80}" type="presOf" srcId="{A9000CF8-449D-7045-A118-04C7D7769580}" destId="{2D4BD3EA-C353-2D43-92CC-2676F2AD2600}" srcOrd="0" destOrd="0" presId="urn:microsoft.com/office/officeart/2005/8/layout/orgChart1"/>
    <dgm:cxn modelId="{98CE4DB2-AE03-9C45-8F29-2B9A55B6A540}" type="presOf" srcId="{FD5B93EB-C1A5-FD4D-991A-9C7CC9CD5B52}" destId="{83DC8B4A-3DC2-AC48-A68C-C255A9A675CA}" srcOrd="0" destOrd="0" presId="urn:microsoft.com/office/officeart/2005/8/layout/orgChart1"/>
    <dgm:cxn modelId="{A6BEECF2-92F2-474A-87AF-DA228852038F}" type="presOf" srcId="{F7164C8A-C2E8-8A4E-B64F-8A99065AB450}" destId="{B06BA9A8-A5A4-8F45-AE00-30DDE989A64F}" srcOrd="1" destOrd="0" presId="urn:microsoft.com/office/officeart/2005/8/layout/orgChart1"/>
    <dgm:cxn modelId="{96265D86-D057-0341-96B3-B6A88B9F2439}" type="presOf" srcId="{FF54B73D-11EB-374A-B95A-E32CAFC56AC9}" destId="{F2127890-6BAB-A54F-A803-DD4234C1C4B5}" srcOrd="1" destOrd="0" presId="urn:microsoft.com/office/officeart/2005/8/layout/orgChart1"/>
    <dgm:cxn modelId="{BA0034E6-ED3F-B442-BF77-58BB94F13167}" type="presOf" srcId="{C0838336-B41B-6D4D-8FA6-0F4B5EA83D3D}" destId="{B48ABB07-CB3C-4B43-9053-E22EC05F3092}" srcOrd="1" destOrd="0" presId="urn:microsoft.com/office/officeart/2005/8/layout/orgChart1"/>
    <dgm:cxn modelId="{1FBFDE2E-CC8A-9A47-8175-024AEFAA1947}" type="presOf" srcId="{6B084DBE-71F0-7248-9AAF-646B41C7F2EF}" destId="{BC7FD433-7C91-A04A-9878-9CD4964F7D17}" srcOrd="0" destOrd="0" presId="urn:microsoft.com/office/officeart/2005/8/layout/orgChart1"/>
    <dgm:cxn modelId="{D89D7EAF-B2AB-394C-A465-C942A700B4BC}" type="presOf" srcId="{E3E88451-857F-E14C-91C0-76312BF5444D}" destId="{F8AA79C2-1B35-2D47-B8E6-FD7C7230A348}" srcOrd="0" destOrd="0" presId="urn:microsoft.com/office/officeart/2005/8/layout/orgChart1"/>
    <dgm:cxn modelId="{F31FA752-EB3A-3648-B2A7-08EA99717242}" type="presOf" srcId="{FF54B73D-11EB-374A-B95A-E32CAFC56AC9}" destId="{90D27354-7214-2D46-8579-ECFD3821FCCC}" srcOrd="0" destOrd="0" presId="urn:microsoft.com/office/officeart/2005/8/layout/orgChart1"/>
    <dgm:cxn modelId="{2F586661-A720-2C44-B927-087B23F8369F}" type="presOf" srcId="{3D2A55FA-E133-F745-9E1C-7F7D97E265EA}" destId="{06FD4D4B-E2C2-4847-A78D-E5DF03EBA76E}" srcOrd="0" destOrd="0" presId="urn:microsoft.com/office/officeart/2005/8/layout/orgChart1"/>
    <dgm:cxn modelId="{1FAAAA95-365C-F14F-AAC8-5B8DDECDE1C2}" type="presOf" srcId="{57A80DEC-067B-5640-B02D-0EDD46063E0D}" destId="{24ECE156-9E73-1B41-B010-20A8E95EFCE8}" srcOrd="0" destOrd="0" presId="urn:microsoft.com/office/officeart/2005/8/layout/orgChart1"/>
    <dgm:cxn modelId="{EB183E90-789E-3148-98AD-906946AE1C4C}" type="presOf" srcId="{CF7EC859-6499-F14E-BB72-3D0233597D04}" destId="{E3E866E4-264A-6F47-A5FB-8467AA7BD6F0}" srcOrd="0" destOrd="0" presId="urn:microsoft.com/office/officeart/2005/8/layout/orgChart1"/>
    <dgm:cxn modelId="{4928EF16-1C78-8C4D-AE37-F1B11FC5DEE3}" srcId="{C3C6AD44-94EA-1F44-93CC-942C39407A1E}" destId="{3D2A55FA-E133-F745-9E1C-7F7D97E265EA}" srcOrd="1" destOrd="0" parTransId="{EB7B9FDB-D229-EF4B-B752-05FA7D2AD3A7}" sibTransId="{E1EC9B5A-E082-7C4A-B4A6-4FA40F822D58}"/>
    <dgm:cxn modelId="{B3B872C1-E2A3-D343-B69F-62F6B56C2EC5}" srcId="{BEEE8AD2-0FD7-8F4A-9530-F3B3146FDFB2}" destId="{A0EE9F37-8815-D849-BA5D-9C8221BAC581}" srcOrd="2" destOrd="0" parTransId="{FDCA9718-3F39-DD41-B130-BF99245512F8}" sibTransId="{AFB3F50D-00F4-C645-8524-E03E9C78C4F8}"/>
    <dgm:cxn modelId="{A88AFD97-F205-CD4B-ADE5-A2B9D20672CC}" type="presOf" srcId="{CF7EC859-6499-F14E-BB72-3D0233597D04}" destId="{DD4A38F9-4BAC-424E-9C89-08DAA76572A5}" srcOrd="1" destOrd="0" presId="urn:microsoft.com/office/officeart/2005/8/layout/orgChart1"/>
    <dgm:cxn modelId="{D02F71E2-B20A-B04D-8804-9743CF1D6379}" type="presOf" srcId="{64ED4BDD-9706-CD4B-8BAD-425B3D3324DD}" destId="{40715770-97AC-4143-AC0F-B9ED3D903DB2}" srcOrd="0" destOrd="0" presId="urn:microsoft.com/office/officeart/2005/8/layout/orgChart1"/>
    <dgm:cxn modelId="{9501BA81-05DB-0A4C-83EE-C129C464896A}" type="presOf" srcId="{13B971D4-DA76-7A47-A69E-48A1442F59EF}" destId="{171E0C77-9BD0-9344-9C3C-6F2F3528E51E}" srcOrd="0" destOrd="0" presId="urn:microsoft.com/office/officeart/2005/8/layout/orgChart1"/>
    <dgm:cxn modelId="{C7197EA5-7C44-2E42-8509-DB088D0E3BFF}" type="presOf" srcId="{5E081146-5F3D-BB4C-AD04-0D7CE19A3872}" destId="{42DBFB4C-4EA6-074F-96A8-6CCC31AAB149}" srcOrd="0" destOrd="0" presId="urn:microsoft.com/office/officeart/2005/8/layout/orgChart1"/>
    <dgm:cxn modelId="{CB954AD3-CE56-F34F-BD2D-2BA752F0C9C7}" type="presOf" srcId="{262ADED3-2D7D-CE48-B41F-4FEA58E7F26B}" destId="{6AE83864-51C9-BB42-A376-230063B3D782}" srcOrd="0" destOrd="0" presId="urn:microsoft.com/office/officeart/2005/8/layout/orgChart1"/>
    <dgm:cxn modelId="{CB72F22D-34A8-124A-96DA-58F24DDD343C}" type="presOf" srcId="{4CFB49AE-D6EA-CA4D-B1B8-4F814FDCE1D3}" destId="{61E9AC78-AF89-8E40-AA9D-773B4A867DB1}" srcOrd="1" destOrd="0" presId="urn:microsoft.com/office/officeart/2005/8/layout/orgChart1"/>
    <dgm:cxn modelId="{D1A4D54C-8D3A-CC43-B7B2-46793BE2CAE5}" type="presOf" srcId="{5F1016E2-8F34-354C-BE06-608298F7B411}" destId="{6FC5803E-146E-4247-BA93-5D4BD167EC16}" srcOrd="0" destOrd="0" presId="urn:microsoft.com/office/officeart/2005/8/layout/orgChart1"/>
    <dgm:cxn modelId="{1705DFD0-6A05-6F49-ACA9-A4CD8006BD13}" type="presOf" srcId="{5B8321F7-3125-B54B-A34F-A521F3688363}" destId="{8D650EFC-A911-E24F-A480-64B31D26995A}" srcOrd="0" destOrd="0" presId="urn:microsoft.com/office/officeart/2005/8/layout/orgChart1"/>
    <dgm:cxn modelId="{D5D44A13-E5F3-FC46-83FA-FA5BB3615B7B}" type="presParOf" srcId="{171E0C77-9BD0-9344-9C3C-6F2F3528E51E}" destId="{C4F9C963-3661-C741-A3C8-8593491F7CB6}" srcOrd="0" destOrd="0" presId="urn:microsoft.com/office/officeart/2005/8/layout/orgChart1"/>
    <dgm:cxn modelId="{0150FF7B-9A4D-CF43-9BCB-C446E2460491}" type="presParOf" srcId="{C4F9C963-3661-C741-A3C8-8593491F7CB6}" destId="{C9AAD73C-57DF-994E-911F-5B66ACF99DBC}" srcOrd="0" destOrd="0" presId="urn:microsoft.com/office/officeart/2005/8/layout/orgChart1"/>
    <dgm:cxn modelId="{E33FA97D-C941-4C4A-B205-A7FB3FCAA990}" type="presParOf" srcId="{C9AAD73C-57DF-994E-911F-5B66ACF99DBC}" destId="{F6ED2EE8-0816-1944-AAC1-547FC25B185B}" srcOrd="0" destOrd="0" presId="urn:microsoft.com/office/officeart/2005/8/layout/orgChart1"/>
    <dgm:cxn modelId="{DCEB9D6D-7FC1-DE44-A475-F239CCCE65E6}" type="presParOf" srcId="{C9AAD73C-57DF-994E-911F-5B66ACF99DBC}" destId="{93E64E68-2D4B-6E4D-BFE9-D59935AA72DA}" srcOrd="1" destOrd="0" presId="urn:microsoft.com/office/officeart/2005/8/layout/orgChart1"/>
    <dgm:cxn modelId="{A6670A1A-F07E-DC44-B733-7FA47E499A02}" type="presParOf" srcId="{C4F9C963-3661-C741-A3C8-8593491F7CB6}" destId="{1E473433-C5A3-5542-9E96-6E772832E0B0}" srcOrd="1" destOrd="0" presId="urn:microsoft.com/office/officeart/2005/8/layout/orgChart1"/>
    <dgm:cxn modelId="{2B84CDD7-B204-2849-88EE-AFF7CDD498C9}" type="presParOf" srcId="{1E473433-C5A3-5542-9E96-6E772832E0B0}" destId="{7497048F-F54C-F544-8074-28CE5E4F568E}" srcOrd="0" destOrd="0" presId="urn:microsoft.com/office/officeart/2005/8/layout/orgChart1"/>
    <dgm:cxn modelId="{F473312F-216D-7C49-B52C-5FE927B8CB65}" type="presParOf" srcId="{1E473433-C5A3-5542-9E96-6E772832E0B0}" destId="{2B09159D-6A64-204D-A1CA-1B4F82D5B3ED}" srcOrd="1" destOrd="0" presId="urn:microsoft.com/office/officeart/2005/8/layout/orgChart1"/>
    <dgm:cxn modelId="{A672AC87-4CEE-3849-8850-1C035C1C1C68}" type="presParOf" srcId="{2B09159D-6A64-204D-A1CA-1B4F82D5B3ED}" destId="{2870D2CC-E9DC-1F48-A861-B38A7BA3B09B}" srcOrd="0" destOrd="0" presId="urn:microsoft.com/office/officeart/2005/8/layout/orgChart1"/>
    <dgm:cxn modelId="{16CD5A36-6C98-6B47-85E8-217C382339E1}" type="presParOf" srcId="{2870D2CC-E9DC-1F48-A861-B38A7BA3B09B}" destId="{90D27354-7214-2D46-8579-ECFD3821FCCC}" srcOrd="0" destOrd="0" presId="urn:microsoft.com/office/officeart/2005/8/layout/orgChart1"/>
    <dgm:cxn modelId="{7A744880-1DF4-1B4A-A4F3-EB353FBFF34B}" type="presParOf" srcId="{2870D2CC-E9DC-1F48-A861-B38A7BA3B09B}" destId="{F2127890-6BAB-A54F-A803-DD4234C1C4B5}" srcOrd="1" destOrd="0" presId="urn:microsoft.com/office/officeart/2005/8/layout/orgChart1"/>
    <dgm:cxn modelId="{6C969A30-AA32-FE4F-90AE-61D1B4748FE5}" type="presParOf" srcId="{2B09159D-6A64-204D-A1CA-1B4F82D5B3ED}" destId="{1DACFDAE-2E1F-4F48-B109-055AAA90F066}" srcOrd="1" destOrd="0" presId="urn:microsoft.com/office/officeart/2005/8/layout/orgChart1"/>
    <dgm:cxn modelId="{E241CD6E-5012-0D44-809F-B9CF2E531C96}" type="presParOf" srcId="{1DACFDAE-2E1F-4F48-B109-055AAA90F066}" destId="{8D650EFC-A911-E24F-A480-64B31D26995A}" srcOrd="0" destOrd="0" presId="urn:microsoft.com/office/officeart/2005/8/layout/orgChart1"/>
    <dgm:cxn modelId="{26984BFF-7B4A-3A4F-9CD3-CFC122559E9A}" type="presParOf" srcId="{1DACFDAE-2E1F-4F48-B109-055AAA90F066}" destId="{88E999FC-AE81-9E49-8986-B82EB0009550}" srcOrd="1" destOrd="0" presId="urn:microsoft.com/office/officeart/2005/8/layout/orgChart1"/>
    <dgm:cxn modelId="{F920D841-4F73-2044-A229-CB6E8A796616}" type="presParOf" srcId="{88E999FC-AE81-9E49-8986-B82EB0009550}" destId="{BC697837-7980-B342-8D05-E5802A7A8BE5}" srcOrd="0" destOrd="0" presId="urn:microsoft.com/office/officeart/2005/8/layout/orgChart1"/>
    <dgm:cxn modelId="{65B7E07D-3B86-744B-A3EA-7A01C159454D}" type="presParOf" srcId="{BC697837-7980-B342-8D05-E5802A7A8BE5}" destId="{F84E5E27-0E6B-FE48-A524-27714DD2401B}" srcOrd="0" destOrd="0" presId="urn:microsoft.com/office/officeart/2005/8/layout/orgChart1"/>
    <dgm:cxn modelId="{9359DAE1-4741-A144-9FA5-E196719A7C16}" type="presParOf" srcId="{BC697837-7980-B342-8D05-E5802A7A8BE5}" destId="{61150404-AC08-DF48-8FD5-980847535CE7}" srcOrd="1" destOrd="0" presId="urn:microsoft.com/office/officeart/2005/8/layout/orgChart1"/>
    <dgm:cxn modelId="{BA23EDEE-E759-F341-B3F8-08995B1B6D81}" type="presParOf" srcId="{88E999FC-AE81-9E49-8986-B82EB0009550}" destId="{6C16EE49-279D-D246-A667-66D8EB7CFB28}" srcOrd="1" destOrd="0" presId="urn:microsoft.com/office/officeart/2005/8/layout/orgChart1"/>
    <dgm:cxn modelId="{D9E43C36-102E-3646-B8AF-68E79ECEC2B5}" type="presParOf" srcId="{88E999FC-AE81-9E49-8986-B82EB0009550}" destId="{821B0E01-EB50-E74B-9CF8-BE698604B024}" srcOrd="2" destOrd="0" presId="urn:microsoft.com/office/officeart/2005/8/layout/orgChart1"/>
    <dgm:cxn modelId="{2B34A40B-5CD4-6843-9E62-8CE812E1446D}" type="presParOf" srcId="{1DACFDAE-2E1F-4F48-B109-055AAA90F066}" destId="{7C1F2CA8-D5FA-2C4D-885A-4427C2C2C1CF}" srcOrd="2" destOrd="0" presId="urn:microsoft.com/office/officeart/2005/8/layout/orgChart1"/>
    <dgm:cxn modelId="{5EB3C9B2-19D3-2345-8E8D-75B3180182DF}" type="presParOf" srcId="{1DACFDAE-2E1F-4F48-B109-055AAA90F066}" destId="{73352448-32D9-2048-853B-800311B29054}" srcOrd="3" destOrd="0" presId="urn:microsoft.com/office/officeart/2005/8/layout/orgChart1"/>
    <dgm:cxn modelId="{D209B4AE-908B-4C43-A493-FB4818F27311}" type="presParOf" srcId="{73352448-32D9-2048-853B-800311B29054}" destId="{56FCF924-57D6-A144-AFEC-59C1A6D28121}" srcOrd="0" destOrd="0" presId="urn:microsoft.com/office/officeart/2005/8/layout/orgChart1"/>
    <dgm:cxn modelId="{237FFD7D-5C12-A340-BB1C-067F57E15309}" type="presParOf" srcId="{56FCF924-57D6-A144-AFEC-59C1A6D28121}" destId="{E3E866E4-264A-6F47-A5FB-8467AA7BD6F0}" srcOrd="0" destOrd="0" presId="urn:microsoft.com/office/officeart/2005/8/layout/orgChart1"/>
    <dgm:cxn modelId="{9499B6B8-2FB6-7848-98BA-7D0B2CBE816B}" type="presParOf" srcId="{56FCF924-57D6-A144-AFEC-59C1A6D28121}" destId="{DD4A38F9-4BAC-424E-9C89-08DAA76572A5}" srcOrd="1" destOrd="0" presId="urn:microsoft.com/office/officeart/2005/8/layout/orgChart1"/>
    <dgm:cxn modelId="{1917F254-3B03-8C49-B07A-811CC697958D}" type="presParOf" srcId="{73352448-32D9-2048-853B-800311B29054}" destId="{490ACFBE-F263-1E44-964E-D7C9574F32A7}" srcOrd="1" destOrd="0" presId="urn:microsoft.com/office/officeart/2005/8/layout/orgChart1"/>
    <dgm:cxn modelId="{0AFB5E29-6F95-DD4A-A10B-66CB5EF3A53B}" type="presParOf" srcId="{73352448-32D9-2048-853B-800311B29054}" destId="{02F21DAC-6D68-D542-801F-5869B451C702}" srcOrd="2" destOrd="0" presId="urn:microsoft.com/office/officeart/2005/8/layout/orgChart1"/>
    <dgm:cxn modelId="{977748C3-F0D0-1E44-B510-5D90B1E27FD9}" type="presParOf" srcId="{1DACFDAE-2E1F-4F48-B109-055AAA90F066}" destId="{83F89C82-B8AF-AB45-8261-18B2A58F8D58}" srcOrd="4" destOrd="0" presId="urn:microsoft.com/office/officeart/2005/8/layout/orgChart1"/>
    <dgm:cxn modelId="{3403605F-A9C1-4745-9076-36FBF32BD40D}" type="presParOf" srcId="{1DACFDAE-2E1F-4F48-B109-055AAA90F066}" destId="{90213196-97B9-6B44-A1A3-FEEDAAB00843}" srcOrd="5" destOrd="0" presId="urn:microsoft.com/office/officeart/2005/8/layout/orgChart1"/>
    <dgm:cxn modelId="{B7D9EFB2-3929-CF40-8EAA-8284DAEAB2E3}" type="presParOf" srcId="{90213196-97B9-6B44-A1A3-FEEDAAB00843}" destId="{ABA45A22-F13C-A847-AA81-B6A15F6AAB53}" srcOrd="0" destOrd="0" presId="urn:microsoft.com/office/officeart/2005/8/layout/orgChart1"/>
    <dgm:cxn modelId="{D550FF40-3C8E-AA41-B13D-7801A137A7F3}" type="presParOf" srcId="{ABA45A22-F13C-A847-AA81-B6A15F6AAB53}" destId="{C209F254-929B-AA4B-BB0E-5071A83AD04B}" srcOrd="0" destOrd="0" presId="urn:microsoft.com/office/officeart/2005/8/layout/orgChart1"/>
    <dgm:cxn modelId="{916980AF-BC4C-4641-8F76-77BD1AE55D71}" type="presParOf" srcId="{ABA45A22-F13C-A847-AA81-B6A15F6AAB53}" destId="{98CAC864-4C97-EC49-BBC6-A1FEA220DA8A}" srcOrd="1" destOrd="0" presId="urn:microsoft.com/office/officeart/2005/8/layout/orgChart1"/>
    <dgm:cxn modelId="{24408734-1210-F74B-99B4-1DEFE9A3BFE3}" type="presParOf" srcId="{90213196-97B9-6B44-A1A3-FEEDAAB00843}" destId="{193543F8-A80A-7546-A80C-65E060698F51}" srcOrd="1" destOrd="0" presId="urn:microsoft.com/office/officeart/2005/8/layout/orgChart1"/>
    <dgm:cxn modelId="{5F2AE172-45B2-EA42-ACC7-8CE5B1FC36CC}" type="presParOf" srcId="{90213196-97B9-6B44-A1A3-FEEDAAB00843}" destId="{0AB317DF-ECCA-1C4D-A24B-ACAD42792B2F}" srcOrd="2" destOrd="0" presId="urn:microsoft.com/office/officeart/2005/8/layout/orgChart1"/>
    <dgm:cxn modelId="{1E7C38F3-F6E6-CE4E-825E-80FC1078BD68}" type="presParOf" srcId="{2B09159D-6A64-204D-A1CA-1B4F82D5B3ED}" destId="{E9AA171E-8A04-4D43-B66A-E1D9FD84F5D6}" srcOrd="2" destOrd="0" presId="urn:microsoft.com/office/officeart/2005/8/layout/orgChart1"/>
    <dgm:cxn modelId="{CA8E04B6-D637-284F-9679-0513B402C1AD}" type="presParOf" srcId="{1E473433-C5A3-5542-9E96-6E772832E0B0}" destId="{98183220-5E9A-B24F-9830-819B0D7CD406}" srcOrd="2" destOrd="0" presId="urn:microsoft.com/office/officeart/2005/8/layout/orgChart1"/>
    <dgm:cxn modelId="{F943A6E8-4AA3-6246-813B-4B962E93F098}" type="presParOf" srcId="{1E473433-C5A3-5542-9E96-6E772832E0B0}" destId="{55986F8A-D644-3644-970A-654223364E18}" srcOrd="3" destOrd="0" presId="urn:microsoft.com/office/officeart/2005/8/layout/orgChart1"/>
    <dgm:cxn modelId="{C7BFD6F5-DEDE-9F42-8082-CA690A101B4F}" type="presParOf" srcId="{55986F8A-D644-3644-970A-654223364E18}" destId="{AF02A998-6D7E-5C4E-AD7E-87607EEAFBBA}" srcOrd="0" destOrd="0" presId="urn:microsoft.com/office/officeart/2005/8/layout/orgChart1"/>
    <dgm:cxn modelId="{7835476E-C0F8-E446-8B7F-102F31A837F0}" type="presParOf" srcId="{AF02A998-6D7E-5C4E-AD7E-87607EEAFBBA}" destId="{40715770-97AC-4143-AC0F-B9ED3D903DB2}" srcOrd="0" destOrd="0" presId="urn:microsoft.com/office/officeart/2005/8/layout/orgChart1"/>
    <dgm:cxn modelId="{65DBB2A7-9AC5-494D-BBBB-3573073A4267}" type="presParOf" srcId="{AF02A998-6D7E-5C4E-AD7E-87607EEAFBBA}" destId="{4479A64C-FA6D-D24B-96BB-204703B282A8}" srcOrd="1" destOrd="0" presId="urn:microsoft.com/office/officeart/2005/8/layout/orgChart1"/>
    <dgm:cxn modelId="{01FC87E2-C359-504A-8972-FFA47F71FCE8}" type="presParOf" srcId="{55986F8A-D644-3644-970A-654223364E18}" destId="{1BC90ADD-40C5-AA4A-B2D9-75DF9C57D1BC}" srcOrd="1" destOrd="0" presId="urn:microsoft.com/office/officeart/2005/8/layout/orgChart1"/>
    <dgm:cxn modelId="{AE6E7BA1-F296-CD4A-BF77-A92C3B496C30}" type="presParOf" srcId="{1BC90ADD-40C5-AA4A-B2D9-75DF9C57D1BC}" destId="{4249648D-31F1-7A4A-BF47-EE8361CF7E3B}" srcOrd="0" destOrd="0" presId="urn:microsoft.com/office/officeart/2005/8/layout/orgChart1"/>
    <dgm:cxn modelId="{8E21449E-4FF8-6347-B452-B2D0237FC907}" type="presParOf" srcId="{1BC90ADD-40C5-AA4A-B2D9-75DF9C57D1BC}" destId="{17E857D6-0CC5-2A4D-8FAA-A0D792318911}" srcOrd="1" destOrd="0" presId="urn:microsoft.com/office/officeart/2005/8/layout/orgChart1"/>
    <dgm:cxn modelId="{A70524A9-98A3-4848-8FF8-E5575DA2FAE7}" type="presParOf" srcId="{17E857D6-0CC5-2A4D-8FAA-A0D792318911}" destId="{B2B65815-05A8-6B48-B9DB-F88F8EE65DA3}" srcOrd="0" destOrd="0" presId="urn:microsoft.com/office/officeart/2005/8/layout/orgChart1"/>
    <dgm:cxn modelId="{43CB3DC5-8C57-4E46-8321-53937EF6F425}" type="presParOf" srcId="{B2B65815-05A8-6B48-B9DB-F88F8EE65DA3}" destId="{BC7FD433-7C91-A04A-9878-9CD4964F7D17}" srcOrd="0" destOrd="0" presId="urn:microsoft.com/office/officeart/2005/8/layout/orgChart1"/>
    <dgm:cxn modelId="{B9C73A57-553F-A144-937A-DEF8A2656FE5}" type="presParOf" srcId="{B2B65815-05A8-6B48-B9DB-F88F8EE65DA3}" destId="{F8DFE314-238B-CF43-9781-F6AFB24A9A2B}" srcOrd="1" destOrd="0" presId="urn:microsoft.com/office/officeart/2005/8/layout/orgChart1"/>
    <dgm:cxn modelId="{7EE1472E-29B9-AB4C-AF7A-F022CA7261F6}" type="presParOf" srcId="{17E857D6-0CC5-2A4D-8FAA-A0D792318911}" destId="{577D5C4F-CA0E-E845-8601-4B126AE69CBA}" srcOrd="1" destOrd="0" presId="urn:microsoft.com/office/officeart/2005/8/layout/orgChart1"/>
    <dgm:cxn modelId="{2AE240A2-43AD-2443-AF0F-411EF0134FC3}" type="presParOf" srcId="{17E857D6-0CC5-2A4D-8FAA-A0D792318911}" destId="{7B6276FE-F320-084E-B82E-D59DC0CFBD7D}" srcOrd="2" destOrd="0" presId="urn:microsoft.com/office/officeart/2005/8/layout/orgChart1"/>
    <dgm:cxn modelId="{0CFE47CE-FC2B-1247-A7A0-5B2949F7CF73}" type="presParOf" srcId="{1BC90ADD-40C5-AA4A-B2D9-75DF9C57D1BC}" destId="{76601424-6E50-0D45-ADE8-96BECBC8D2CA}" srcOrd="2" destOrd="0" presId="urn:microsoft.com/office/officeart/2005/8/layout/orgChart1"/>
    <dgm:cxn modelId="{CC05CA9D-4C3C-5843-82AD-0E592CAEA76E}" type="presParOf" srcId="{1BC90ADD-40C5-AA4A-B2D9-75DF9C57D1BC}" destId="{352F165A-9C79-8043-AC57-A3F418C57133}" srcOrd="3" destOrd="0" presId="urn:microsoft.com/office/officeart/2005/8/layout/orgChart1"/>
    <dgm:cxn modelId="{101AE318-6321-3842-9E79-9718E7A8F763}" type="presParOf" srcId="{352F165A-9C79-8043-AC57-A3F418C57133}" destId="{A8B088D9-996E-8A4B-80C1-394B52842D7D}" srcOrd="0" destOrd="0" presId="urn:microsoft.com/office/officeart/2005/8/layout/orgChart1"/>
    <dgm:cxn modelId="{092A61AF-23A6-6E48-B2E6-E5D0C55EDD4E}" type="presParOf" srcId="{A8B088D9-996E-8A4B-80C1-394B52842D7D}" destId="{0DCBFCF2-72A3-0449-9326-471A7F445E4D}" srcOrd="0" destOrd="0" presId="urn:microsoft.com/office/officeart/2005/8/layout/orgChart1"/>
    <dgm:cxn modelId="{3EBBAFE0-041D-2D41-B6CA-C8C047D59FCF}" type="presParOf" srcId="{A8B088D9-996E-8A4B-80C1-394B52842D7D}" destId="{61E9AC78-AF89-8E40-AA9D-773B4A867DB1}" srcOrd="1" destOrd="0" presId="urn:microsoft.com/office/officeart/2005/8/layout/orgChart1"/>
    <dgm:cxn modelId="{D568C611-097C-8749-B59B-C81B64BC6CC7}" type="presParOf" srcId="{352F165A-9C79-8043-AC57-A3F418C57133}" destId="{627C20F9-8B2B-E747-8B8D-A549651586DF}" srcOrd="1" destOrd="0" presId="urn:microsoft.com/office/officeart/2005/8/layout/orgChart1"/>
    <dgm:cxn modelId="{2B876192-CB90-5744-8394-51D8ECC9F38C}" type="presParOf" srcId="{352F165A-9C79-8043-AC57-A3F418C57133}" destId="{2F3372F2-5D20-1F4D-8870-8AD8E9A33EA3}" srcOrd="2" destOrd="0" presId="urn:microsoft.com/office/officeart/2005/8/layout/orgChart1"/>
    <dgm:cxn modelId="{50B3EA50-28B4-1049-8949-1F0DF4EE73B0}" type="presParOf" srcId="{1BC90ADD-40C5-AA4A-B2D9-75DF9C57D1BC}" destId="{5BE0CC94-0348-4849-B9DE-766C9B8BA818}" srcOrd="4" destOrd="0" presId="urn:microsoft.com/office/officeart/2005/8/layout/orgChart1"/>
    <dgm:cxn modelId="{1EFE6BC2-E1A1-5540-A4DC-4CF453919DB8}" type="presParOf" srcId="{1BC90ADD-40C5-AA4A-B2D9-75DF9C57D1BC}" destId="{28F10B31-2187-0843-A39E-0FB710F300E3}" srcOrd="5" destOrd="0" presId="urn:microsoft.com/office/officeart/2005/8/layout/orgChart1"/>
    <dgm:cxn modelId="{D6CCA8AA-9DA0-7F43-B02A-8A46E10F3E49}" type="presParOf" srcId="{28F10B31-2187-0843-A39E-0FB710F300E3}" destId="{1E3ECE9A-2DF0-B74D-A6D8-8AC1F274D3BE}" srcOrd="0" destOrd="0" presId="urn:microsoft.com/office/officeart/2005/8/layout/orgChart1"/>
    <dgm:cxn modelId="{D58D4FB8-2240-C440-94E9-DC77CDC45869}" type="presParOf" srcId="{1E3ECE9A-2DF0-B74D-A6D8-8AC1F274D3BE}" destId="{24ECE156-9E73-1B41-B010-20A8E95EFCE8}" srcOrd="0" destOrd="0" presId="urn:microsoft.com/office/officeart/2005/8/layout/orgChart1"/>
    <dgm:cxn modelId="{4F71B0E1-EB66-0D46-A89C-B8A6835406D2}" type="presParOf" srcId="{1E3ECE9A-2DF0-B74D-A6D8-8AC1F274D3BE}" destId="{B66BBD06-41E7-994D-8AFC-DA19BC97D7CB}" srcOrd="1" destOrd="0" presId="urn:microsoft.com/office/officeart/2005/8/layout/orgChart1"/>
    <dgm:cxn modelId="{651DA569-EF38-D843-BE91-75117527DF3D}" type="presParOf" srcId="{28F10B31-2187-0843-A39E-0FB710F300E3}" destId="{D00220C2-26E4-9B48-BB38-6D474F0FB83D}" srcOrd="1" destOrd="0" presId="urn:microsoft.com/office/officeart/2005/8/layout/orgChart1"/>
    <dgm:cxn modelId="{A691D612-5931-FA45-9AAE-9E394348F55B}" type="presParOf" srcId="{28F10B31-2187-0843-A39E-0FB710F300E3}" destId="{16228578-CEA3-024D-9AA7-B2999EBBAD68}" srcOrd="2" destOrd="0" presId="urn:microsoft.com/office/officeart/2005/8/layout/orgChart1"/>
    <dgm:cxn modelId="{558FA47D-CC58-D54D-B8F9-6F5F1D8AF237}" type="presParOf" srcId="{55986F8A-D644-3644-970A-654223364E18}" destId="{CF73004F-646C-C043-BAB5-18EC0F8F5F7E}" srcOrd="2" destOrd="0" presId="urn:microsoft.com/office/officeart/2005/8/layout/orgChart1"/>
    <dgm:cxn modelId="{026E3DC2-30BE-ED49-B285-1CDE081018AA}" type="presParOf" srcId="{1E473433-C5A3-5542-9E96-6E772832E0B0}" destId="{9777585C-4AF5-0E4D-8788-3F07CBB0E719}" srcOrd="4" destOrd="0" presId="urn:microsoft.com/office/officeart/2005/8/layout/orgChart1"/>
    <dgm:cxn modelId="{2B226F7C-044F-5E4C-AF5C-FAAB9EEA3C64}" type="presParOf" srcId="{1E473433-C5A3-5542-9E96-6E772832E0B0}" destId="{88D1607C-0BAB-2448-B419-CF920F2592DD}" srcOrd="5" destOrd="0" presId="urn:microsoft.com/office/officeart/2005/8/layout/orgChart1"/>
    <dgm:cxn modelId="{2FBCF2FB-EA35-EE41-91D4-415FAF67C51C}" type="presParOf" srcId="{88D1607C-0BAB-2448-B419-CF920F2592DD}" destId="{A737A352-3BBC-6E40-96B0-2DAC5D9506C4}" srcOrd="0" destOrd="0" presId="urn:microsoft.com/office/officeart/2005/8/layout/orgChart1"/>
    <dgm:cxn modelId="{4E4EF276-8E96-9140-BD71-A91128C737AE}" type="presParOf" srcId="{A737A352-3BBC-6E40-96B0-2DAC5D9506C4}" destId="{B7B94D91-7069-004E-BA26-F1E8B7A279D6}" srcOrd="0" destOrd="0" presId="urn:microsoft.com/office/officeart/2005/8/layout/orgChart1"/>
    <dgm:cxn modelId="{07E1AF07-F117-304D-BF6D-094F84DF3608}" type="presParOf" srcId="{A737A352-3BBC-6E40-96B0-2DAC5D9506C4}" destId="{09CECB3E-A818-594E-B2AA-A23B5F3F214E}" srcOrd="1" destOrd="0" presId="urn:microsoft.com/office/officeart/2005/8/layout/orgChart1"/>
    <dgm:cxn modelId="{885B4EC9-5129-A546-95FE-D175195AE930}" type="presParOf" srcId="{88D1607C-0BAB-2448-B419-CF920F2592DD}" destId="{E9362C1C-BF59-9B49-A9FA-4052108E4094}" srcOrd="1" destOrd="0" presId="urn:microsoft.com/office/officeart/2005/8/layout/orgChart1"/>
    <dgm:cxn modelId="{F33DBAEC-96F0-6E42-B3EC-D6DF8B2BEEAE}" type="presParOf" srcId="{E9362C1C-BF59-9B49-A9FA-4052108E4094}" destId="{57C14F71-FC06-AC41-B8E9-20DFEDE75BAA}" srcOrd="0" destOrd="0" presId="urn:microsoft.com/office/officeart/2005/8/layout/orgChart1"/>
    <dgm:cxn modelId="{4DF49E45-2FD5-6245-A8C9-3F4A5380AA17}" type="presParOf" srcId="{E9362C1C-BF59-9B49-A9FA-4052108E4094}" destId="{F4D5DF70-740A-0549-909A-B910DF363C7C}" srcOrd="1" destOrd="0" presId="urn:microsoft.com/office/officeart/2005/8/layout/orgChart1"/>
    <dgm:cxn modelId="{4AF55EE5-A3D3-C540-A335-29BD955B3FB8}" type="presParOf" srcId="{F4D5DF70-740A-0549-909A-B910DF363C7C}" destId="{88CA668F-6864-934E-B8CF-79CA711091A1}" srcOrd="0" destOrd="0" presId="urn:microsoft.com/office/officeart/2005/8/layout/orgChart1"/>
    <dgm:cxn modelId="{0264480F-AEA8-AF4D-8503-355E1A2B1043}" type="presParOf" srcId="{88CA668F-6864-934E-B8CF-79CA711091A1}" destId="{E899A39E-0EB4-E742-83D7-5FC77D0533E1}" srcOrd="0" destOrd="0" presId="urn:microsoft.com/office/officeart/2005/8/layout/orgChart1"/>
    <dgm:cxn modelId="{527C4089-BD3C-7C48-8B3A-8B14E8B53B39}" type="presParOf" srcId="{88CA668F-6864-934E-B8CF-79CA711091A1}" destId="{10D28243-EB9D-0243-BCD8-49109B86ED40}" srcOrd="1" destOrd="0" presId="urn:microsoft.com/office/officeart/2005/8/layout/orgChart1"/>
    <dgm:cxn modelId="{132C8328-8C35-4244-B19F-A0E29D6EEFC0}" type="presParOf" srcId="{F4D5DF70-740A-0549-909A-B910DF363C7C}" destId="{C45E95CD-96C1-4347-A99D-971CDBC83C5F}" srcOrd="1" destOrd="0" presId="urn:microsoft.com/office/officeart/2005/8/layout/orgChart1"/>
    <dgm:cxn modelId="{D33CDAD1-EDA1-6A4A-8EA9-F8E031AEC217}" type="presParOf" srcId="{F4D5DF70-740A-0549-909A-B910DF363C7C}" destId="{9853084B-250B-5941-9484-E2B31A7D439D}" srcOrd="2" destOrd="0" presId="urn:microsoft.com/office/officeart/2005/8/layout/orgChart1"/>
    <dgm:cxn modelId="{5D4E1E80-FE85-C846-8667-9897060C8EE7}" type="presParOf" srcId="{E9362C1C-BF59-9B49-A9FA-4052108E4094}" destId="{6AE83864-51C9-BB42-A376-230063B3D782}" srcOrd="2" destOrd="0" presId="urn:microsoft.com/office/officeart/2005/8/layout/orgChart1"/>
    <dgm:cxn modelId="{1FD9504E-32AC-F647-B748-2D00E9E162D8}" type="presParOf" srcId="{E9362C1C-BF59-9B49-A9FA-4052108E4094}" destId="{11ACAB62-12C5-D743-A974-FD30DC4BE886}" srcOrd="3" destOrd="0" presId="urn:microsoft.com/office/officeart/2005/8/layout/orgChart1"/>
    <dgm:cxn modelId="{2963F9A6-81DF-F643-A286-833BA8EEDEC5}" type="presParOf" srcId="{11ACAB62-12C5-D743-A974-FD30DC4BE886}" destId="{8FBF31E3-E88F-504D-8369-B354A216E5F9}" srcOrd="0" destOrd="0" presId="urn:microsoft.com/office/officeart/2005/8/layout/orgChart1"/>
    <dgm:cxn modelId="{23C515E8-3AC2-6F4B-BB1D-066932D542A2}" type="presParOf" srcId="{8FBF31E3-E88F-504D-8369-B354A216E5F9}" destId="{B7EA1F92-A105-4047-AF89-6555AA16332D}" srcOrd="0" destOrd="0" presId="urn:microsoft.com/office/officeart/2005/8/layout/orgChart1"/>
    <dgm:cxn modelId="{D07DA893-5787-6746-B892-0B15AF0FFD49}" type="presParOf" srcId="{8FBF31E3-E88F-504D-8369-B354A216E5F9}" destId="{F60C43A9-6726-0D45-9322-21D8D81D242B}" srcOrd="1" destOrd="0" presId="urn:microsoft.com/office/officeart/2005/8/layout/orgChart1"/>
    <dgm:cxn modelId="{2F827A74-72BC-4C49-AAA1-20AD8943C136}" type="presParOf" srcId="{11ACAB62-12C5-D743-A974-FD30DC4BE886}" destId="{9B71BDFF-9DFA-5140-A586-A4F6CB1FC480}" srcOrd="1" destOrd="0" presId="urn:microsoft.com/office/officeart/2005/8/layout/orgChart1"/>
    <dgm:cxn modelId="{42B5C493-81B0-C545-92B1-B9A3ED645669}" type="presParOf" srcId="{11ACAB62-12C5-D743-A974-FD30DC4BE886}" destId="{5134BA7C-DF59-164F-8A79-F532A30F26F7}" srcOrd="2" destOrd="0" presId="urn:microsoft.com/office/officeart/2005/8/layout/orgChart1"/>
    <dgm:cxn modelId="{DCC4C070-617C-FE40-AAAF-B1F7252DE2A2}" type="presParOf" srcId="{E9362C1C-BF59-9B49-A9FA-4052108E4094}" destId="{3075718B-A619-2F47-B4F6-CB1F9996BAFF}" srcOrd="4" destOrd="0" presId="urn:microsoft.com/office/officeart/2005/8/layout/orgChart1"/>
    <dgm:cxn modelId="{20407B50-0E14-E144-960D-A58955349854}" type="presParOf" srcId="{E9362C1C-BF59-9B49-A9FA-4052108E4094}" destId="{5D4AA50C-DD49-584F-9A7F-4535BBD8F6E0}" srcOrd="5" destOrd="0" presId="urn:microsoft.com/office/officeart/2005/8/layout/orgChart1"/>
    <dgm:cxn modelId="{50DCCB65-9D00-E746-85BC-23825E4E69F5}" type="presParOf" srcId="{5D4AA50C-DD49-584F-9A7F-4535BBD8F6E0}" destId="{BF0F0FDE-3D8B-9A4B-9175-A31E4DBE5100}" srcOrd="0" destOrd="0" presId="urn:microsoft.com/office/officeart/2005/8/layout/orgChart1"/>
    <dgm:cxn modelId="{5CC11882-7810-804D-99EB-BE25D23A928D}" type="presParOf" srcId="{BF0F0FDE-3D8B-9A4B-9175-A31E4DBE5100}" destId="{1E1896F5-A5A1-C94D-9D1D-46A8F28648DC}" srcOrd="0" destOrd="0" presId="urn:microsoft.com/office/officeart/2005/8/layout/orgChart1"/>
    <dgm:cxn modelId="{F8EB021B-60DE-FA41-AF5C-B5938128FD6F}" type="presParOf" srcId="{BF0F0FDE-3D8B-9A4B-9175-A31E4DBE5100}" destId="{B48ABB07-CB3C-4B43-9053-E22EC05F3092}" srcOrd="1" destOrd="0" presId="urn:microsoft.com/office/officeart/2005/8/layout/orgChart1"/>
    <dgm:cxn modelId="{9CE08DC5-BDBB-4E48-AFA9-15EB500D6BA3}" type="presParOf" srcId="{5D4AA50C-DD49-584F-9A7F-4535BBD8F6E0}" destId="{438C11F1-3F93-B64B-8489-6957BDECBF9D}" srcOrd="1" destOrd="0" presId="urn:microsoft.com/office/officeart/2005/8/layout/orgChart1"/>
    <dgm:cxn modelId="{6CB57ACE-D749-4049-AE97-96440CFCCBA9}" type="presParOf" srcId="{5D4AA50C-DD49-584F-9A7F-4535BBD8F6E0}" destId="{B790F208-F6D7-0E41-AE4F-252B4353271C}" srcOrd="2" destOrd="0" presId="urn:microsoft.com/office/officeart/2005/8/layout/orgChart1"/>
    <dgm:cxn modelId="{035A8D6C-73DF-C049-8F2F-CA8B296A6D56}" type="presParOf" srcId="{88D1607C-0BAB-2448-B419-CF920F2592DD}" destId="{C62BE426-1238-E44E-8267-BEEA423429CF}" srcOrd="2" destOrd="0" presId="urn:microsoft.com/office/officeart/2005/8/layout/orgChart1"/>
    <dgm:cxn modelId="{5354EFA5-0268-8340-9135-9FAE87F49D44}" type="presParOf" srcId="{1E473433-C5A3-5542-9E96-6E772832E0B0}" destId="{D67855BF-4A53-524C-BD43-077134CF55BE}" srcOrd="6" destOrd="0" presId="urn:microsoft.com/office/officeart/2005/8/layout/orgChart1"/>
    <dgm:cxn modelId="{745FE483-86CA-9042-BDA1-E1CD20CD7BEB}" type="presParOf" srcId="{1E473433-C5A3-5542-9E96-6E772832E0B0}" destId="{9D69D8D1-7F34-F242-8C35-AEA0A0F2EE94}" srcOrd="7" destOrd="0" presId="urn:microsoft.com/office/officeart/2005/8/layout/orgChart1"/>
    <dgm:cxn modelId="{CE9E3851-DE81-3F40-B503-A9CD6361B2F8}" type="presParOf" srcId="{9D69D8D1-7F34-F242-8C35-AEA0A0F2EE94}" destId="{4A87AFA6-7ADA-0C4F-8654-CF9F9567EA3B}" srcOrd="0" destOrd="0" presId="urn:microsoft.com/office/officeart/2005/8/layout/orgChart1"/>
    <dgm:cxn modelId="{C2AC32D6-7AF5-8145-B009-26A7A3AB23F7}" type="presParOf" srcId="{4A87AFA6-7ADA-0C4F-8654-CF9F9567EA3B}" destId="{2D4BD3EA-C353-2D43-92CC-2676F2AD2600}" srcOrd="0" destOrd="0" presId="urn:microsoft.com/office/officeart/2005/8/layout/orgChart1"/>
    <dgm:cxn modelId="{66B54032-348F-8946-8979-CD132B18E17A}" type="presParOf" srcId="{4A87AFA6-7ADA-0C4F-8654-CF9F9567EA3B}" destId="{BC1B57D0-D9AB-434B-AC8C-586B41D76F0F}" srcOrd="1" destOrd="0" presId="urn:microsoft.com/office/officeart/2005/8/layout/orgChart1"/>
    <dgm:cxn modelId="{1D2F507F-D848-7A47-A504-8A315D05CA4C}" type="presParOf" srcId="{9D69D8D1-7F34-F242-8C35-AEA0A0F2EE94}" destId="{EDADAF0A-5ADA-6549-831D-C0A9A23F5BE7}" srcOrd="1" destOrd="0" presId="urn:microsoft.com/office/officeart/2005/8/layout/orgChart1"/>
    <dgm:cxn modelId="{B7B94510-E7EA-2B4E-B787-A38A444C2FBF}" type="presParOf" srcId="{EDADAF0A-5ADA-6549-831D-C0A9A23F5BE7}" destId="{6FC5803E-146E-4247-BA93-5D4BD167EC16}" srcOrd="0" destOrd="0" presId="urn:microsoft.com/office/officeart/2005/8/layout/orgChart1"/>
    <dgm:cxn modelId="{4391A223-87AD-6947-A25A-31289FAA6C8B}" type="presParOf" srcId="{EDADAF0A-5ADA-6549-831D-C0A9A23F5BE7}" destId="{61D090F5-E2CF-5B45-A660-0BD7AD94F3C6}" srcOrd="1" destOrd="0" presId="urn:microsoft.com/office/officeart/2005/8/layout/orgChart1"/>
    <dgm:cxn modelId="{B9489498-2CE3-5B48-BDB6-83E0E98D24CD}" type="presParOf" srcId="{61D090F5-E2CF-5B45-A660-0BD7AD94F3C6}" destId="{E13EDB7C-3C8A-C741-8888-7DC15FFD0EB1}" srcOrd="0" destOrd="0" presId="urn:microsoft.com/office/officeart/2005/8/layout/orgChart1"/>
    <dgm:cxn modelId="{409C0AD9-2C8F-974C-A871-4DC201419F1A}" type="presParOf" srcId="{E13EDB7C-3C8A-C741-8888-7DC15FFD0EB1}" destId="{2626A984-6580-4D4A-9DB3-255E8FD773EE}" srcOrd="0" destOrd="0" presId="urn:microsoft.com/office/officeart/2005/8/layout/orgChart1"/>
    <dgm:cxn modelId="{46F45BB9-D048-E345-ABA0-E4286BDF6800}" type="presParOf" srcId="{E13EDB7C-3C8A-C741-8888-7DC15FFD0EB1}" destId="{57FC8DC7-6934-AD4E-A7F8-44F2CBAC578D}" srcOrd="1" destOrd="0" presId="urn:microsoft.com/office/officeart/2005/8/layout/orgChart1"/>
    <dgm:cxn modelId="{0B8B8A20-6BBA-5643-BA36-5DBCEC42712B}" type="presParOf" srcId="{61D090F5-E2CF-5B45-A660-0BD7AD94F3C6}" destId="{FB6E060C-2A82-6C47-A5C7-9506537CA379}" srcOrd="1" destOrd="0" presId="urn:microsoft.com/office/officeart/2005/8/layout/orgChart1"/>
    <dgm:cxn modelId="{17211705-8CDD-814E-88D4-B6537F77C396}" type="presParOf" srcId="{61D090F5-E2CF-5B45-A660-0BD7AD94F3C6}" destId="{8F918924-0AC4-C44E-92DB-1C3A1AB8F304}" srcOrd="2" destOrd="0" presId="urn:microsoft.com/office/officeart/2005/8/layout/orgChart1"/>
    <dgm:cxn modelId="{C3B3437C-11EA-4648-B2D4-A2F489FC9100}" type="presParOf" srcId="{EDADAF0A-5ADA-6549-831D-C0A9A23F5BE7}" destId="{F8AA79C2-1B35-2D47-B8E6-FD7C7230A348}" srcOrd="2" destOrd="0" presId="urn:microsoft.com/office/officeart/2005/8/layout/orgChart1"/>
    <dgm:cxn modelId="{504DF3DF-FD90-0B4B-A820-20123BBC1A2C}" type="presParOf" srcId="{EDADAF0A-5ADA-6549-831D-C0A9A23F5BE7}" destId="{5CB52809-27C1-0E49-8CF7-2D012CFB200A}" srcOrd="3" destOrd="0" presId="urn:microsoft.com/office/officeart/2005/8/layout/orgChart1"/>
    <dgm:cxn modelId="{60FC20F2-A9AD-E047-9AB9-5C284F574126}" type="presParOf" srcId="{5CB52809-27C1-0E49-8CF7-2D012CFB200A}" destId="{EF6C19A9-74D4-374D-ABBF-530E7CEF1425}" srcOrd="0" destOrd="0" presId="urn:microsoft.com/office/officeart/2005/8/layout/orgChart1"/>
    <dgm:cxn modelId="{9CAF3624-0A99-BF4B-AEB6-14D371B82C53}" type="presParOf" srcId="{EF6C19A9-74D4-374D-ABBF-530E7CEF1425}" destId="{5E862B0E-7148-D04D-8ED9-656144A2F0A7}" srcOrd="0" destOrd="0" presId="urn:microsoft.com/office/officeart/2005/8/layout/orgChart1"/>
    <dgm:cxn modelId="{805F5622-80C7-7A40-8AA8-B4FA5D95E138}" type="presParOf" srcId="{EF6C19A9-74D4-374D-ABBF-530E7CEF1425}" destId="{4B716504-52DB-564D-A446-AA446654E371}" srcOrd="1" destOrd="0" presId="urn:microsoft.com/office/officeart/2005/8/layout/orgChart1"/>
    <dgm:cxn modelId="{22C28BDE-E256-B345-9782-1BF232B12148}" type="presParOf" srcId="{5CB52809-27C1-0E49-8CF7-2D012CFB200A}" destId="{466B883E-59E6-AA46-B543-BA891B1A24FB}" srcOrd="1" destOrd="0" presId="urn:microsoft.com/office/officeart/2005/8/layout/orgChart1"/>
    <dgm:cxn modelId="{80356844-FF8B-6A41-99CC-15B4181024D9}" type="presParOf" srcId="{5CB52809-27C1-0E49-8CF7-2D012CFB200A}" destId="{305CD8A0-94FF-384C-90DC-BAF6FE84A886}" srcOrd="2" destOrd="0" presId="urn:microsoft.com/office/officeart/2005/8/layout/orgChart1"/>
    <dgm:cxn modelId="{444457EB-AD99-FD40-946B-3A4F6544A8D0}" type="presParOf" srcId="{EDADAF0A-5ADA-6549-831D-C0A9A23F5BE7}" destId="{0879FD1B-F5E0-9E42-9FAF-640FAA038FC7}" srcOrd="4" destOrd="0" presId="urn:microsoft.com/office/officeart/2005/8/layout/orgChart1"/>
    <dgm:cxn modelId="{576D623C-D406-8D47-9D23-E9E73097C52C}" type="presParOf" srcId="{EDADAF0A-5ADA-6549-831D-C0A9A23F5BE7}" destId="{C0CF7012-9C8D-5C4B-B60F-B7D8D954F5AC}" srcOrd="5" destOrd="0" presId="urn:microsoft.com/office/officeart/2005/8/layout/orgChart1"/>
    <dgm:cxn modelId="{447B2E65-35A1-FA41-AAA9-64A654DE805D}" type="presParOf" srcId="{C0CF7012-9C8D-5C4B-B60F-B7D8D954F5AC}" destId="{9A638104-AF50-5946-B888-0DFA4D442DCF}" srcOrd="0" destOrd="0" presId="urn:microsoft.com/office/officeart/2005/8/layout/orgChart1"/>
    <dgm:cxn modelId="{4191E4E2-5AE9-FE49-9ACA-413C4534AB90}" type="presParOf" srcId="{9A638104-AF50-5946-B888-0DFA4D442DCF}" destId="{3AF00C03-58F5-3F45-8462-0A5BAC3EAD34}" srcOrd="0" destOrd="0" presId="urn:microsoft.com/office/officeart/2005/8/layout/orgChart1"/>
    <dgm:cxn modelId="{03939E46-DF1E-EC48-8CD9-62A5D5368195}" type="presParOf" srcId="{9A638104-AF50-5946-B888-0DFA4D442DCF}" destId="{97D695BA-0C0A-C34D-A107-E394228721AD}" srcOrd="1" destOrd="0" presId="urn:microsoft.com/office/officeart/2005/8/layout/orgChart1"/>
    <dgm:cxn modelId="{BC65B202-580F-EB4C-B701-5A8847E57E43}" type="presParOf" srcId="{C0CF7012-9C8D-5C4B-B60F-B7D8D954F5AC}" destId="{7A4A7982-6A04-B949-AF56-B2ED0E287ADD}" srcOrd="1" destOrd="0" presId="urn:microsoft.com/office/officeart/2005/8/layout/orgChart1"/>
    <dgm:cxn modelId="{5D24DDC0-6B05-0748-9A2B-A3E3ACE5AD3C}" type="presParOf" srcId="{C0CF7012-9C8D-5C4B-B60F-B7D8D954F5AC}" destId="{23E4DCC7-EBB4-BC40-8022-D849E8B4AE70}" srcOrd="2" destOrd="0" presId="urn:microsoft.com/office/officeart/2005/8/layout/orgChart1"/>
    <dgm:cxn modelId="{B7098089-7CDB-E64A-ADC0-EBC75B81DA8C}" type="presParOf" srcId="{9D69D8D1-7F34-F242-8C35-AEA0A0F2EE94}" destId="{AA20509C-A3A5-AD43-8979-BFDF1CA87DED}" srcOrd="2" destOrd="0" presId="urn:microsoft.com/office/officeart/2005/8/layout/orgChart1"/>
    <dgm:cxn modelId="{40BB5DB3-62B3-EB46-98C5-533C5445C668}" type="presParOf" srcId="{1E473433-C5A3-5542-9E96-6E772832E0B0}" destId="{42DBFB4C-4EA6-074F-96A8-6CCC31AAB149}" srcOrd="8" destOrd="0" presId="urn:microsoft.com/office/officeart/2005/8/layout/orgChart1"/>
    <dgm:cxn modelId="{2E9CE074-C371-004A-93A3-9DC6E89D01E6}" type="presParOf" srcId="{1E473433-C5A3-5542-9E96-6E772832E0B0}" destId="{54BB323F-6099-A340-88DC-085281C011EF}" srcOrd="9" destOrd="0" presId="urn:microsoft.com/office/officeart/2005/8/layout/orgChart1"/>
    <dgm:cxn modelId="{6C08AC82-9860-4C4D-A1C9-2C276C16AB6F}" type="presParOf" srcId="{54BB323F-6099-A340-88DC-085281C011EF}" destId="{FA045AFE-DB05-D044-95A4-1A3B50AD1322}" srcOrd="0" destOrd="0" presId="urn:microsoft.com/office/officeart/2005/8/layout/orgChart1"/>
    <dgm:cxn modelId="{379357F3-B34B-6B4E-9024-C9BF189B2583}" type="presParOf" srcId="{FA045AFE-DB05-D044-95A4-1A3B50AD1322}" destId="{ADB15374-2169-C041-88D9-43E0FEE00291}" srcOrd="0" destOrd="0" presId="urn:microsoft.com/office/officeart/2005/8/layout/orgChart1"/>
    <dgm:cxn modelId="{C1120E8F-E3F0-CC4B-9E54-861E45E4C0B9}" type="presParOf" srcId="{FA045AFE-DB05-D044-95A4-1A3B50AD1322}" destId="{894DBFEC-4AE2-404E-B8DB-937F405FF611}" srcOrd="1" destOrd="0" presId="urn:microsoft.com/office/officeart/2005/8/layout/orgChart1"/>
    <dgm:cxn modelId="{A3F92F17-0CD6-8640-8FE3-FD6117E83BE6}" type="presParOf" srcId="{54BB323F-6099-A340-88DC-085281C011EF}" destId="{ECD429CF-7C4B-9641-8724-A23EC5F8AE9E}" srcOrd="1" destOrd="0" presId="urn:microsoft.com/office/officeart/2005/8/layout/orgChart1"/>
    <dgm:cxn modelId="{03F6AF5D-AD11-6340-9130-B499BECC0989}" type="presParOf" srcId="{ECD429CF-7C4B-9641-8724-A23EC5F8AE9E}" destId="{6E14FEE7-25AF-A740-9275-EA216082F7DD}" srcOrd="0" destOrd="0" presId="urn:microsoft.com/office/officeart/2005/8/layout/orgChart1"/>
    <dgm:cxn modelId="{62600C2D-DFE8-0D47-BA01-3DE443768D9F}" type="presParOf" srcId="{ECD429CF-7C4B-9641-8724-A23EC5F8AE9E}" destId="{6EA859C1-C553-3B4E-99DC-0FCD39108884}" srcOrd="1" destOrd="0" presId="urn:microsoft.com/office/officeart/2005/8/layout/orgChart1"/>
    <dgm:cxn modelId="{729B18DA-C615-744D-876D-D5C14146C76D}" type="presParOf" srcId="{6EA859C1-C553-3B4E-99DC-0FCD39108884}" destId="{DFEBD1D4-A050-E94A-93F5-060C1BF96876}" srcOrd="0" destOrd="0" presId="urn:microsoft.com/office/officeart/2005/8/layout/orgChart1"/>
    <dgm:cxn modelId="{B271E6A4-DB20-F34C-B36E-8D75DC6156EF}" type="presParOf" srcId="{DFEBD1D4-A050-E94A-93F5-060C1BF96876}" destId="{C3739BE1-AD1F-934A-ACBB-A49729693D92}" srcOrd="0" destOrd="0" presId="urn:microsoft.com/office/officeart/2005/8/layout/orgChart1"/>
    <dgm:cxn modelId="{432290B3-EEDC-424F-8E17-BAB81A6C5BBB}" type="presParOf" srcId="{DFEBD1D4-A050-E94A-93F5-060C1BF96876}" destId="{BCF5EB28-B450-B24C-AF7D-A58AE16FD6E7}" srcOrd="1" destOrd="0" presId="urn:microsoft.com/office/officeart/2005/8/layout/orgChart1"/>
    <dgm:cxn modelId="{077E82B9-6A65-9B4C-9778-4774F8041203}" type="presParOf" srcId="{6EA859C1-C553-3B4E-99DC-0FCD39108884}" destId="{BFF5526E-2B5E-C644-B3C4-751BE95E6A95}" srcOrd="1" destOrd="0" presId="urn:microsoft.com/office/officeart/2005/8/layout/orgChart1"/>
    <dgm:cxn modelId="{4D917F33-6171-F74C-83D5-7A65E033F5D2}" type="presParOf" srcId="{6EA859C1-C553-3B4E-99DC-0FCD39108884}" destId="{63AEE0D6-4FA5-274F-8E4C-847D8A8B1E53}" srcOrd="2" destOrd="0" presId="urn:microsoft.com/office/officeart/2005/8/layout/orgChart1"/>
    <dgm:cxn modelId="{11A76107-A446-3D46-8B25-3832964AD98D}" type="presParOf" srcId="{ECD429CF-7C4B-9641-8724-A23EC5F8AE9E}" destId="{798F3453-56CF-434E-8F1D-E556222DAF24}" srcOrd="2" destOrd="0" presId="urn:microsoft.com/office/officeart/2005/8/layout/orgChart1"/>
    <dgm:cxn modelId="{FB21D480-0B69-3D40-95B0-569246DFDB0D}" type="presParOf" srcId="{ECD429CF-7C4B-9641-8724-A23EC5F8AE9E}" destId="{3E6B1443-F737-7341-8FE8-5BB05BC8A943}" srcOrd="3" destOrd="0" presId="urn:microsoft.com/office/officeart/2005/8/layout/orgChart1"/>
    <dgm:cxn modelId="{112F0080-B4BD-874F-9E35-BD313CEE0DAA}" type="presParOf" srcId="{3E6B1443-F737-7341-8FE8-5BB05BC8A943}" destId="{C00E389F-8786-9147-9CE3-C4AAFFDEC352}" srcOrd="0" destOrd="0" presId="urn:microsoft.com/office/officeart/2005/8/layout/orgChart1"/>
    <dgm:cxn modelId="{6DAD8D92-30A5-EE47-80F3-FFCE5C55D91A}" type="presParOf" srcId="{C00E389F-8786-9147-9CE3-C4AAFFDEC352}" destId="{06FD4D4B-E2C2-4847-A78D-E5DF03EBA76E}" srcOrd="0" destOrd="0" presId="urn:microsoft.com/office/officeart/2005/8/layout/orgChart1"/>
    <dgm:cxn modelId="{1910D734-DDEB-0247-A8C6-B5F319042394}" type="presParOf" srcId="{C00E389F-8786-9147-9CE3-C4AAFFDEC352}" destId="{2054A9EA-1D85-704A-AC4B-FE113A99B3D9}" srcOrd="1" destOrd="0" presId="urn:microsoft.com/office/officeart/2005/8/layout/orgChart1"/>
    <dgm:cxn modelId="{FD5E6464-8F1B-9B4C-B881-0D8066F0CE14}" type="presParOf" srcId="{3E6B1443-F737-7341-8FE8-5BB05BC8A943}" destId="{EBACD861-0F42-064A-A99B-89FA36F72AE1}" srcOrd="1" destOrd="0" presId="urn:microsoft.com/office/officeart/2005/8/layout/orgChart1"/>
    <dgm:cxn modelId="{A159A7BC-F0EF-ED4F-B061-0B78EDFA76DE}" type="presParOf" srcId="{3E6B1443-F737-7341-8FE8-5BB05BC8A943}" destId="{80D8EA0E-BA42-4840-B427-B579D5B22A89}" srcOrd="2" destOrd="0" presId="urn:microsoft.com/office/officeart/2005/8/layout/orgChart1"/>
    <dgm:cxn modelId="{02648E65-3F1D-5B46-9454-6BB45987959C}" type="presParOf" srcId="{ECD429CF-7C4B-9641-8724-A23EC5F8AE9E}" destId="{83DC8B4A-3DC2-AC48-A68C-C255A9A675CA}" srcOrd="4" destOrd="0" presId="urn:microsoft.com/office/officeart/2005/8/layout/orgChart1"/>
    <dgm:cxn modelId="{64F4C986-87CC-A048-81F8-64DFE7884CE2}" type="presParOf" srcId="{ECD429CF-7C4B-9641-8724-A23EC5F8AE9E}" destId="{5461F6EB-7E0A-6044-A97A-512324E9DA2E}" srcOrd="5" destOrd="0" presId="urn:microsoft.com/office/officeart/2005/8/layout/orgChart1"/>
    <dgm:cxn modelId="{8E7749A0-3F51-324C-A2B7-C8ECDA1F9F22}" type="presParOf" srcId="{5461F6EB-7E0A-6044-A97A-512324E9DA2E}" destId="{4A996D36-FFDA-E242-91FD-AD91717C6F98}" srcOrd="0" destOrd="0" presId="urn:microsoft.com/office/officeart/2005/8/layout/orgChart1"/>
    <dgm:cxn modelId="{8E36624A-477C-1A4F-B2DE-1AAD5D828301}" type="presParOf" srcId="{4A996D36-FFDA-E242-91FD-AD91717C6F98}" destId="{2251F259-CE53-884F-96C7-3B96525485B6}" srcOrd="0" destOrd="0" presId="urn:microsoft.com/office/officeart/2005/8/layout/orgChart1"/>
    <dgm:cxn modelId="{EC5DA45B-3181-894C-97F8-603BE66852D5}" type="presParOf" srcId="{4A996D36-FFDA-E242-91FD-AD91717C6F98}" destId="{B06BA9A8-A5A4-8F45-AE00-30DDE989A64F}" srcOrd="1" destOrd="0" presId="urn:microsoft.com/office/officeart/2005/8/layout/orgChart1"/>
    <dgm:cxn modelId="{85DAD35E-F68C-204A-8115-E38619582AD5}" type="presParOf" srcId="{5461F6EB-7E0A-6044-A97A-512324E9DA2E}" destId="{FCC043E2-5001-2C40-B5AF-5754D9556907}" srcOrd="1" destOrd="0" presId="urn:microsoft.com/office/officeart/2005/8/layout/orgChart1"/>
    <dgm:cxn modelId="{80632611-9FE9-BA49-B969-0F2DFF83697F}" type="presParOf" srcId="{5461F6EB-7E0A-6044-A97A-512324E9DA2E}" destId="{BB847284-0433-3A46-8EE7-2A369557ABA7}" srcOrd="2" destOrd="0" presId="urn:microsoft.com/office/officeart/2005/8/layout/orgChart1"/>
    <dgm:cxn modelId="{7D71FFC2-83C1-1B40-A34E-75DE6671583B}" type="presParOf" srcId="{54BB323F-6099-A340-88DC-085281C011EF}" destId="{9F1E6383-A860-9C43-B7EF-88438C31D9F2}" srcOrd="2" destOrd="0" presId="urn:microsoft.com/office/officeart/2005/8/layout/orgChart1"/>
    <dgm:cxn modelId="{43132649-C4E0-2F40-8F19-6A41CD975F52}" type="presParOf" srcId="{C4F9C963-3661-C741-A3C8-8593491F7CB6}" destId="{D65C5E4A-8833-D548-B286-36545D4C77F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C7A113-2B87-6F48-A033-660B4675662D}"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zh-CN" altLang="en-US"/>
        </a:p>
      </dgm:t>
    </dgm:pt>
    <dgm:pt modelId="{81553809-DFE4-0643-8DAC-99CEFBB7557C}">
      <dgm:prSet phldrT="[文本]"/>
      <dgm:spPr/>
      <dgm:t>
        <a:bodyPr/>
        <a:lstStyle/>
        <a:p>
          <a:r>
            <a:rPr lang="en-US" altLang="zh-CN" b="1" dirty="0" smtClean="0">
              <a:solidFill>
                <a:srgbClr val="FF0000"/>
              </a:solidFill>
            </a:rPr>
            <a:t>K-hubs</a:t>
          </a:r>
          <a:endParaRPr lang="zh-CN" altLang="en-US" dirty="0"/>
        </a:p>
      </dgm:t>
    </dgm:pt>
    <dgm:pt modelId="{33620091-DC4D-0549-8676-62B264601006}" type="parTrans" cxnId="{033D619C-6CFD-3343-BA6F-398E8385705C}">
      <dgm:prSet/>
      <dgm:spPr/>
      <dgm:t>
        <a:bodyPr/>
        <a:lstStyle/>
        <a:p>
          <a:endParaRPr lang="zh-CN" altLang="en-US"/>
        </a:p>
      </dgm:t>
    </dgm:pt>
    <dgm:pt modelId="{4709DB69-576D-EA4B-9621-9CC9A895B606}" type="sibTrans" cxnId="{033D619C-6CFD-3343-BA6F-398E8385705C}">
      <dgm:prSet/>
      <dgm:spPr/>
      <dgm:t>
        <a:bodyPr/>
        <a:lstStyle/>
        <a:p>
          <a:endParaRPr lang="zh-CN" altLang="en-US"/>
        </a:p>
      </dgm:t>
    </dgm:pt>
    <dgm:pt modelId="{F2E7264B-05CA-7942-BD4E-8F3C392ABE18}">
      <dgm:prSet phldrT="[文本]"/>
      <dgm:spPr/>
      <dgm:t>
        <a:bodyPr/>
        <a:lstStyle/>
        <a:p>
          <a:r>
            <a:rPr lang="en-US" altLang="zh-CN" b="1" dirty="0" smtClean="0">
              <a:solidFill>
                <a:srgbClr val="FF0000"/>
              </a:solidFill>
            </a:rPr>
            <a:t>GHPC</a:t>
          </a:r>
          <a:endParaRPr lang="zh-CN" altLang="en-US" dirty="0"/>
        </a:p>
      </dgm:t>
    </dgm:pt>
    <dgm:pt modelId="{41FA70A4-B2B3-FF41-B912-B40CBD87B841}" type="parTrans" cxnId="{9035EEE2-495F-0F41-97A2-C71F6D887A08}">
      <dgm:prSet/>
      <dgm:spPr/>
      <dgm:t>
        <a:bodyPr/>
        <a:lstStyle/>
        <a:p>
          <a:endParaRPr lang="zh-CN" altLang="en-US"/>
        </a:p>
      </dgm:t>
    </dgm:pt>
    <dgm:pt modelId="{84CC2A6B-91F8-2A4D-891A-81E4506B9914}" type="sibTrans" cxnId="{9035EEE2-495F-0F41-97A2-C71F6D887A08}">
      <dgm:prSet/>
      <dgm:spPr/>
      <dgm:t>
        <a:bodyPr/>
        <a:lstStyle/>
        <a:p>
          <a:endParaRPr lang="zh-CN" altLang="en-US"/>
        </a:p>
      </dgm:t>
    </dgm:pt>
    <dgm:pt modelId="{133D1B84-46E1-6246-A26F-86609E9697BD}">
      <dgm:prSet phldrT="[文本]"/>
      <dgm:spPr/>
      <dgm:t>
        <a:bodyPr/>
        <a:lstStyle/>
        <a:p>
          <a:r>
            <a:rPr lang="zh-CN" altLang="zh-CN" dirty="0" smtClean="0"/>
            <a:t>引入了随机因子，在每次迭代过程中</a:t>
          </a:r>
          <a:r>
            <a:rPr lang="en-US" altLang="zh-CN" dirty="0" smtClean="0"/>
            <a:t>hubs</a:t>
          </a:r>
          <a:r>
            <a:rPr lang="zh-CN" altLang="zh-CN" dirty="0" smtClean="0"/>
            <a:t>与其它样本点以某种概率被选为簇原型</a:t>
          </a:r>
          <a:r>
            <a:rPr lang="zh-CN" altLang="en-US" dirty="0" smtClean="0"/>
            <a:t>；</a:t>
          </a:r>
          <a:endParaRPr lang="zh-CN" altLang="en-US" dirty="0"/>
        </a:p>
      </dgm:t>
    </dgm:pt>
    <dgm:pt modelId="{2042E5A8-BA41-6949-86A4-12B053CEFA8D}" type="parTrans" cxnId="{7085D4C1-7C57-D14D-8E2E-C465F540C3E6}">
      <dgm:prSet/>
      <dgm:spPr/>
      <dgm:t>
        <a:bodyPr/>
        <a:lstStyle/>
        <a:p>
          <a:endParaRPr lang="zh-CN" altLang="en-US"/>
        </a:p>
      </dgm:t>
    </dgm:pt>
    <dgm:pt modelId="{896C07E8-312F-F849-8D33-7B3C996FC226}" type="sibTrans" cxnId="{7085D4C1-7C57-D14D-8E2E-C465F540C3E6}">
      <dgm:prSet/>
      <dgm:spPr/>
      <dgm:t>
        <a:bodyPr/>
        <a:lstStyle/>
        <a:p>
          <a:endParaRPr lang="zh-CN" altLang="en-US"/>
        </a:p>
      </dgm:t>
    </dgm:pt>
    <dgm:pt modelId="{A3F5523E-DBB3-C441-85B5-EB61904A3BAE}">
      <dgm:prSet phldrT="[文本]"/>
      <dgm:spPr/>
      <dgm:t>
        <a:bodyPr/>
        <a:lstStyle/>
        <a:p>
          <a:r>
            <a:rPr lang="en-US" altLang="zh-CN" b="1" dirty="0" smtClean="0">
              <a:solidFill>
                <a:srgbClr val="FF0000"/>
              </a:solidFill>
            </a:rPr>
            <a:t>GHPKM</a:t>
          </a:r>
          <a:r>
            <a:rPr lang="zh-CN" altLang="zh-CN" b="1" dirty="0" smtClean="0">
              <a:solidFill>
                <a:srgbClr val="FF0000"/>
              </a:solidFill>
            </a:rPr>
            <a:t> </a:t>
          </a:r>
          <a:endParaRPr lang="zh-CN" altLang="en-US" dirty="0"/>
        </a:p>
      </dgm:t>
    </dgm:pt>
    <dgm:pt modelId="{3A64C4F4-F195-5245-8E6C-FD5E5DBA2F4E}" type="parTrans" cxnId="{4B4136A9-FB22-7149-9FC6-534C8D29E299}">
      <dgm:prSet/>
      <dgm:spPr/>
      <dgm:t>
        <a:bodyPr/>
        <a:lstStyle/>
        <a:p>
          <a:endParaRPr lang="zh-CN" altLang="en-US"/>
        </a:p>
      </dgm:t>
    </dgm:pt>
    <dgm:pt modelId="{D36DA78A-A905-3741-975C-53276D65E3A5}" type="sibTrans" cxnId="{4B4136A9-FB22-7149-9FC6-534C8D29E299}">
      <dgm:prSet/>
      <dgm:spPr/>
      <dgm:t>
        <a:bodyPr/>
        <a:lstStyle/>
        <a:p>
          <a:endParaRPr lang="zh-CN" altLang="en-US"/>
        </a:p>
      </dgm:t>
    </dgm:pt>
    <dgm:pt modelId="{B6051917-02BF-C846-91A1-8DC90CE0F348}">
      <dgm:prSet phldrT="[文本]"/>
      <dgm:spPr/>
      <dgm:t>
        <a:bodyPr/>
        <a:lstStyle/>
        <a:p>
          <a:r>
            <a:rPr lang="zh-CN" altLang="en-US" dirty="0" smtClean="0"/>
            <a:t>在确定性迭代过程中使用簇中心作为簇原型；在随机性迭代过程中使用使用样本的随机概率作为簇原型；</a:t>
          </a:r>
          <a:endParaRPr lang="zh-CN" altLang="en-US" dirty="0"/>
        </a:p>
      </dgm:t>
    </dgm:pt>
    <dgm:pt modelId="{93BEE83E-B842-6E49-A5B1-5651858D246F}" type="parTrans" cxnId="{08268317-4AC0-3F44-84B6-875D7FD778A0}">
      <dgm:prSet/>
      <dgm:spPr/>
      <dgm:t>
        <a:bodyPr/>
        <a:lstStyle/>
        <a:p>
          <a:endParaRPr lang="zh-CN" altLang="en-US"/>
        </a:p>
      </dgm:t>
    </dgm:pt>
    <dgm:pt modelId="{560BA770-DC00-6A4C-81E0-7A1D763AD8C8}" type="sibTrans" cxnId="{08268317-4AC0-3F44-84B6-875D7FD778A0}">
      <dgm:prSet/>
      <dgm:spPr/>
      <dgm:t>
        <a:bodyPr/>
        <a:lstStyle/>
        <a:p>
          <a:endParaRPr lang="zh-CN" altLang="en-US"/>
        </a:p>
      </dgm:t>
    </dgm:pt>
    <dgm:pt modelId="{6F430A83-C11E-7845-85FE-16FAED4C320B}">
      <dgm:prSet/>
      <dgm:spPr/>
      <dgm:t>
        <a:bodyPr/>
        <a:lstStyle/>
        <a:p>
          <a:r>
            <a:rPr lang="en-US" altLang="zh-CN" b="1" dirty="0" smtClean="0">
              <a:solidFill>
                <a:srgbClr val="FF0000"/>
              </a:solidFill>
            </a:rPr>
            <a:t>Kernel GHPKM</a:t>
          </a:r>
          <a:endParaRPr lang="zh-CN" altLang="en-US" dirty="0"/>
        </a:p>
      </dgm:t>
    </dgm:pt>
    <dgm:pt modelId="{20B44157-6CD8-B84D-86A8-0822651BD59B}" type="parTrans" cxnId="{067E3D38-1C73-7147-939D-1224B4659FDF}">
      <dgm:prSet/>
      <dgm:spPr/>
      <dgm:t>
        <a:bodyPr/>
        <a:lstStyle/>
        <a:p>
          <a:endParaRPr lang="zh-CN" altLang="en-US"/>
        </a:p>
      </dgm:t>
    </dgm:pt>
    <dgm:pt modelId="{596D21B1-730C-7D45-A6B3-DE5AD30205AF}" type="sibTrans" cxnId="{067E3D38-1C73-7147-939D-1224B4659FDF}">
      <dgm:prSet/>
      <dgm:spPr/>
      <dgm:t>
        <a:bodyPr/>
        <a:lstStyle/>
        <a:p>
          <a:endParaRPr lang="zh-CN" altLang="en-US"/>
        </a:p>
      </dgm:t>
    </dgm:pt>
    <dgm:pt modelId="{D63BFF02-BF2A-514A-82E6-769520EA3B14}">
      <dgm:prSet/>
      <dgm:spPr/>
      <dgm:t>
        <a:bodyPr/>
        <a:lstStyle/>
        <a:p>
          <a:r>
            <a:rPr lang="zh-CN" altLang="en-US" dirty="0" smtClean="0"/>
            <a:t>引入</a:t>
          </a:r>
          <a:r>
            <a:rPr lang="en-US" altLang="zh-CN" dirty="0" smtClean="0"/>
            <a:t>kernel</a:t>
          </a:r>
          <a:r>
            <a:rPr lang="zh-CN" altLang="en-US" dirty="0" smtClean="0"/>
            <a:t>方法，</a:t>
          </a:r>
          <a:r>
            <a:rPr lang="zh-CN" altLang="zh-CN" dirty="0" smtClean="0"/>
            <a:t>发现</a:t>
          </a:r>
          <a:r>
            <a:rPr lang="zh-CN" altLang="en-US" dirty="0" smtClean="0"/>
            <a:t>任意形状</a:t>
          </a:r>
          <a:r>
            <a:rPr lang="zh-CN" altLang="zh-CN" dirty="0" smtClean="0"/>
            <a:t>的簇</a:t>
          </a:r>
          <a:r>
            <a:rPr lang="zh-CN" altLang="en-US" dirty="0" smtClean="0"/>
            <a:t>。</a:t>
          </a:r>
          <a:endParaRPr lang="zh-CN" altLang="en-US" dirty="0"/>
        </a:p>
      </dgm:t>
    </dgm:pt>
    <dgm:pt modelId="{BC26831A-BD18-F642-A941-4D8A7BE32781}" type="parTrans" cxnId="{3C7170E1-4BA0-8F41-869B-E29B8BCFD48B}">
      <dgm:prSet/>
      <dgm:spPr/>
      <dgm:t>
        <a:bodyPr/>
        <a:lstStyle/>
        <a:p>
          <a:endParaRPr lang="zh-CN" altLang="en-US"/>
        </a:p>
      </dgm:t>
    </dgm:pt>
    <dgm:pt modelId="{7D1C4ACD-F916-8047-87E6-E7CAC3E7ADA4}" type="sibTrans" cxnId="{3C7170E1-4BA0-8F41-869B-E29B8BCFD48B}">
      <dgm:prSet/>
      <dgm:spPr/>
      <dgm:t>
        <a:bodyPr/>
        <a:lstStyle/>
        <a:p>
          <a:endParaRPr lang="zh-CN" altLang="en-US"/>
        </a:p>
      </dgm:t>
    </dgm:pt>
    <dgm:pt modelId="{3DF82831-815F-604D-AA80-FF30C4F6E250}">
      <dgm:prSet phldrT="[文本]"/>
      <dgm:spPr/>
      <dgm:t>
        <a:bodyPr/>
        <a:lstStyle/>
        <a:p>
          <a:r>
            <a:rPr lang="en-US" altLang="zh-CN" dirty="0" smtClean="0"/>
            <a:t>hubs</a:t>
          </a:r>
          <a:r>
            <a:rPr lang="zh-CN" altLang="zh-CN" dirty="0" smtClean="0"/>
            <a:t>取代簇中心作为每次迭代过程中的簇原型</a:t>
          </a:r>
          <a:r>
            <a:rPr lang="zh-CN" altLang="en-US" dirty="0" smtClean="0"/>
            <a:t>；</a:t>
          </a:r>
          <a:endParaRPr lang="zh-CN" altLang="en-US" dirty="0"/>
        </a:p>
      </dgm:t>
    </dgm:pt>
    <dgm:pt modelId="{206B4BA5-FCCE-1445-BE25-F194C3159A02}" type="sibTrans" cxnId="{82DF9B4A-EA0A-094D-8929-C6D5B3EEE34F}">
      <dgm:prSet/>
      <dgm:spPr/>
      <dgm:t>
        <a:bodyPr/>
        <a:lstStyle/>
        <a:p>
          <a:endParaRPr lang="zh-CN" altLang="en-US"/>
        </a:p>
      </dgm:t>
    </dgm:pt>
    <dgm:pt modelId="{2966AA38-9AD5-3640-9BC5-E77377B176C8}" type="parTrans" cxnId="{82DF9B4A-EA0A-094D-8929-C6D5B3EEE34F}">
      <dgm:prSet/>
      <dgm:spPr/>
      <dgm:t>
        <a:bodyPr/>
        <a:lstStyle/>
        <a:p>
          <a:endParaRPr lang="zh-CN" altLang="en-US"/>
        </a:p>
      </dgm:t>
    </dgm:pt>
    <dgm:pt modelId="{AC76AD41-6BC9-CB44-B20B-AF951AA738BB}" type="pres">
      <dgm:prSet presAssocID="{1CC7A113-2B87-6F48-A033-660B4675662D}" presName="Name0" presStyleCnt="0">
        <dgm:presLayoutVars>
          <dgm:dir/>
          <dgm:resizeHandles val="exact"/>
        </dgm:presLayoutVars>
      </dgm:prSet>
      <dgm:spPr/>
      <dgm:t>
        <a:bodyPr/>
        <a:lstStyle/>
        <a:p>
          <a:endParaRPr lang="zh-CN" altLang="en-US"/>
        </a:p>
      </dgm:t>
    </dgm:pt>
    <dgm:pt modelId="{FFD65C92-3B95-7342-AA1D-67DFE508D46A}" type="pres">
      <dgm:prSet presAssocID="{81553809-DFE4-0643-8DAC-99CEFBB7557C}" presName="node" presStyleLbl="node1" presStyleIdx="0" presStyleCnt="4">
        <dgm:presLayoutVars>
          <dgm:bulletEnabled val="1"/>
        </dgm:presLayoutVars>
      </dgm:prSet>
      <dgm:spPr/>
      <dgm:t>
        <a:bodyPr/>
        <a:lstStyle/>
        <a:p>
          <a:endParaRPr lang="zh-CN" altLang="en-US"/>
        </a:p>
      </dgm:t>
    </dgm:pt>
    <dgm:pt modelId="{8897AFAE-B244-C44C-B346-860DB5150AC5}" type="pres">
      <dgm:prSet presAssocID="{4709DB69-576D-EA4B-9621-9CC9A895B606}" presName="sibTrans" presStyleLbl="sibTrans2D1" presStyleIdx="0" presStyleCnt="3"/>
      <dgm:spPr/>
      <dgm:t>
        <a:bodyPr/>
        <a:lstStyle/>
        <a:p>
          <a:endParaRPr lang="zh-CN" altLang="en-US"/>
        </a:p>
      </dgm:t>
    </dgm:pt>
    <dgm:pt modelId="{DCA2E026-68A5-0A47-9541-060D0B0D2F87}" type="pres">
      <dgm:prSet presAssocID="{4709DB69-576D-EA4B-9621-9CC9A895B606}" presName="connectorText" presStyleLbl="sibTrans2D1" presStyleIdx="0" presStyleCnt="3"/>
      <dgm:spPr/>
      <dgm:t>
        <a:bodyPr/>
        <a:lstStyle/>
        <a:p>
          <a:endParaRPr lang="zh-CN" altLang="en-US"/>
        </a:p>
      </dgm:t>
    </dgm:pt>
    <dgm:pt modelId="{B3084744-CAC0-9749-BF9B-29E9AE3A7E5A}" type="pres">
      <dgm:prSet presAssocID="{F2E7264B-05CA-7942-BD4E-8F3C392ABE18}" presName="node" presStyleLbl="node1" presStyleIdx="1" presStyleCnt="4">
        <dgm:presLayoutVars>
          <dgm:bulletEnabled val="1"/>
        </dgm:presLayoutVars>
      </dgm:prSet>
      <dgm:spPr/>
      <dgm:t>
        <a:bodyPr/>
        <a:lstStyle/>
        <a:p>
          <a:endParaRPr lang="zh-CN" altLang="en-US"/>
        </a:p>
      </dgm:t>
    </dgm:pt>
    <dgm:pt modelId="{46D912B9-70FC-F941-A05D-D753658BCC01}" type="pres">
      <dgm:prSet presAssocID="{84CC2A6B-91F8-2A4D-891A-81E4506B9914}" presName="sibTrans" presStyleLbl="sibTrans2D1" presStyleIdx="1" presStyleCnt="3"/>
      <dgm:spPr/>
      <dgm:t>
        <a:bodyPr/>
        <a:lstStyle/>
        <a:p>
          <a:endParaRPr lang="zh-CN" altLang="en-US"/>
        </a:p>
      </dgm:t>
    </dgm:pt>
    <dgm:pt modelId="{4DC689F7-71F9-9745-BA38-F6E3BA9D6EFF}" type="pres">
      <dgm:prSet presAssocID="{84CC2A6B-91F8-2A4D-891A-81E4506B9914}" presName="connectorText" presStyleLbl="sibTrans2D1" presStyleIdx="1" presStyleCnt="3"/>
      <dgm:spPr/>
      <dgm:t>
        <a:bodyPr/>
        <a:lstStyle/>
        <a:p>
          <a:endParaRPr lang="zh-CN" altLang="en-US"/>
        </a:p>
      </dgm:t>
    </dgm:pt>
    <dgm:pt modelId="{D6986EFF-BC6F-9642-9AE0-F6234A3D39BE}" type="pres">
      <dgm:prSet presAssocID="{A3F5523E-DBB3-C441-85B5-EB61904A3BAE}" presName="node" presStyleLbl="node1" presStyleIdx="2" presStyleCnt="4">
        <dgm:presLayoutVars>
          <dgm:bulletEnabled val="1"/>
        </dgm:presLayoutVars>
      </dgm:prSet>
      <dgm:spPr/>
      <dgm:t>
        <a:bodyPr/>
        <a:lstStyle/>
        <a:p>
          <a:endParaRPr lang="zh-CN" altLang="en-US"/>
        </a:p>
      </dgm:t>
    </dgm:pt>
    <dgm:pt modelId="{B1139142-5318-F14D-BF66-4F88F9853CF7}" type="pres">
      <dgm:prSet presAssocID="{D36DA78A-A905-3741-975C-53276D65E3A5}" presName="sibTrans" presStyleLbl="sibTrans2D1" presStyleIdx="2" presStyleCnt="3"/>
      <dgm:spPr/>
      <dgm:t>
        <a:bodyPr/>
        <a:lstStyle/>
        <a:p>
          <a:endParaRPr lang="zh-CN" altLang="en-US"/>
        </a:p>
      </dgm:t>
    </dgm:pt>
    <dgm:pt modelId="{FE836117-AC1B-9C49-A6F9-87F4C419B33D}" type="pres">
      <dgm:prSet presAssocID="{D36DA78A-A905-3741-975C-53276D65E3A5}" presName="connectorText" presStyleLbl="sibTrans2D1" presStyleIdx="2" presStyleCnt="3"/>
      <dgm:spPr/>
      <dgm:t>
        <a:bodyPr/>
        <a:lstStyle/>
        <a:p>
          <a:endParaRPr lang="zh-CN" altLang="en-US"/>
        </a:p>
      </dgm:t>
    </dgm:pt>
    <dgm:pt modelId="{79AE7189-00CB-8748-A1FE-3DFA8C236020}" type="pres">
      <dgm:prSet presAssocID="{6F430A83-C11E-7845-85FE-16FAED4C320B}" presName="node" presStyleLbl="node1" presStyleIdx="3" presStyleCnt="4">
        <dgm:presLayoutVars>
          <dgm:bulletEnabled val="1"/>
        </dgm:presLayoutVars>
      </dgm:prSet>
      <dgm:spPr/>
      <dgm:t>
        <a:bodyPr/>
        <a:lstStyle/>
        <a:p>
          <a:endParaRPr lang="zh-CN" altLang="en-US"/>
        </a:p>
      </dgm:t>
    </dgm:pt>
  </dgm:ptLst>
  <dgm:cxnLst>
    <dgm:cxn modelId="{067E3D38-1C73-7147-939D-1224B4659FDF}" srcId="{1CC7A113-2B87-6F48-A033-660B4675662D}" destId="{6F430A83-C11E-7845-85FE-16FAED4C320B}" srcOrd="3" destOrd="0" parTransId="{20B44157-6CD8-B84D-86A8-0822651BD59B}" sibTransId="{596D21B1-730C-7D45-A6B3-DE5AD30205AF}"/>
    <dgm:cxn modelId="{82DF9B4A-EA0A-094D-8929-C6D5B3EEE34F}" srcId="{81553809-DFE4-0643-8DAC-99CEFBB7557C}" destId="{3DF82831-815F-604D-AA80-FF30C4F6E250}" srcOrd="0" destOrd="0" parTransId="{2966AA38-9AD5-3640-9BC5-E77377B176C8}" sibTransId="{206B4BA5-FCCE-1445-BE25-F194C3159A02}"/>
    <dgm:cxn modelId="{B81C8A5B-F114-444D-997C-9C864928ECB0}" type="presOf" srcId="{D36DA78A-A905-3741-975C-53276D65E3A5}" destId="{FE836117-AC1B-9C49-A6F9-87F4C419B33D}" srcOrd="1" destOrd="0" presId="urn:microsoft.com/office/officeart/2005/8/layout/process1"/>
    <dgm:cxn modelId="{7085D4C1-7C57-D14D-8E2E-C465F540C3E6}" srcId="{F2E7264B-05CA-7942-BD4E-8F3C392ABE18}" destId="{133D1B84-46E1-6246-A26F-86609E9697BD}" srcOrd="0" destOrd="0" parTransId="{2042E5A8-BA41-6949-86A4-12B053CEFA8D}" sibTransId="{896C07E8-312F-F849-8D33-7B3C996FC226}"/>
    <dgm:cxn modelId="{181AB03E-E21E-B14F-83A1-1310F76077DF}" type="presOf" srcId="{D63BFF02-BF2A-514A-82E6-769520EA3B14}" destId="{79AE7189-00CB-8748-A1FE-3DFA8C236020}" srcOrd="0" destOrd="1" presId="urn:microsoft.com/office/officeart/2005/8/layout/process1"/>
    <dgm:cxn modelId="{033D619C-6CFD-3343-BA6F-398E8385705C}" srcId="{1CC7A113-2B87-6F48-A033-660B4675662D}" destId="{81553809-DFE4-0643-8DAC-99CEFBB7557C}" srcOrd="0" destOrd="0" parTransId="{33620091-DC4D-0549-8676-62B264601006}" sibTransId="{4709DB69-576D-EA4B-9621-9CC9A895B606}"/>
    <dgm:cxn modelId="{5F050F07-30CB-D547-88E4-AB79CAB402B1}" type="presOf" srcId="{A3F5523E-DBB3-C441-85B5-EB61904A3BAE}" destId="{D6986EFF-BC6F-9642-9AE0-F6234A3D39BE}" srcOrd="0" destOrd="0" presId="urn:microsoft.com/office/officeart/2005/8/layout/process1"/>
    <dgm:cxn modelId="{9035EEE2-495F-0F41-97A2-C71F6D887A08}" srcId="{1CC7A113-2B87-6F48-A033-660B4675662D}" destId="{F2E7264B-05CA-7942-BD4E-8F3C392ABE18}" srcOrd="1" destOrd="0" parTransId="{41FA70A4-B2B3-FF41-B912-B40CBD87B841}" sibTransId="{84CC2A6B-91F8-2A4D-891A-81E4506B9914}"/>
    <dgm:cxn modelId="{3C7170E1-4BA0-8F41-869B-E29B8BCFD48B}" srcId="{6F430A83-C11E-7845-85FE-16FAED4C320B}" destId="{D63BFF02-BF2A-514A-82E6-769520EA3B14}" srcOrd="0" destOrd="0" parTransId="{BC26831A-BD18-F642-A941-4D8A7BE32781}" sibTransId="{7D1C4ACD-F916-8047-87E6-E7CAC3E7ADA4}"/>
    <dgm:cxn modelId="{67B48888-3289-C144-8758-FA62FBE83A42}" type="presOf" srcId="{81553809-DFE4-0643-8DAC-99CEFBB7557C}" destId="{FFD65C92-3B95-7342-AA1D-67DFE508D46A}" srcOrd="0" destOrd="0" presId="urn:microsoft.com/office/officeart/2005/8/layout/process1"/>
    <dgm:cxn modelId="{8629C7CE-F996-CB4C-A797-7DA7B7B9E072}" type="presOf" srcId="{6F430A83-C11E-7845-85FE-16FAED4C320B}" destId="{79AE7189-00CB-8748-A1FE-3DFA8C236020}" srcOrd="0" destOrd="0" presId="urn:microsoft.com/office/officeart/2005/8/layout/process1"/>
    <dgm:cxn modelId="{08268317-4AC0-3F44-84B6-875D7FD778A0}" srcId="{A3F5523E-DBB3-C441-85B5-EB61904A3BAE}" destId="{B6051917-02BF-C846-91A1-8DC90CE0F348}" srcOrd="0" destOrd="0" parTransId="{93BEE83E-B842-6E49-A5B1-5651858D246F}" sibTransId="{560BA770-DC00-6A4C-81E0-7A1D763AD8C8}"/>
    <dgm:cxn modelId="{4B4136A9-FB22-7149-9FC6-534C8D29E299}" srcId="{1CC7A113-2B87-6F48-A033-660B4675662D}" destId="{A3F5523E-DBB3-C441-85B5-EB61904A3BAE}" srcOrd="2" destOrd="0" parTransId="{3A64C4F4-F195-5245-8E6C-FD5E5DBA2F4E}" sibTransId="{D36DA78A-A905-3741-975C-53276D65E3A5}"/>
    <dgm:cxn modelId="{1B1CBB9C-C6BD-454B-9C1A-34DF6B69DBE2}" type="presOf" srcId="{133D1B84-46E1-6246-A26F-86609E9697BD}" destId="{B3084744-CAC0-9749-BF9B-29E9AE3A7E5A}" srcOrd="0" destOrd="1" presId="urn:microsoft.com/office/officeart/2005/8/layout/process1"/>
    <dgm:cxn modelId="{19D9E7FB-194F-4442-84E5-0C175BFE0E73}" type="presOf" srcId="{1CC7A113-2B87-6F48-A033-660B4675662D}" destId="{AC76AD41-6BC9-CB44-B20B-AF951AA738BB}" srcOrd="0" destOrd="0" presId="urn:microsoft.com/office/officeart/2005/8/layout/process1"/>
    <dgm:cxn modelId="{5F2E4EF8-6456-D14E-9BB3-DE2F76A77EE7}" type="presOf" srcId="{F2E7264B-05CA-7942-BD4E-8F3C392ABE18}" destId="{B3084744-CAC0-9749-BF9B-29E9AE3A7E5A}" srcOrd="0" destOrd="0" presId="urn:microsoft.com/office/officeart/2005/8/layout/process1"/>
    <dgm:cxn modelId="{30746748-378C-2B44-97C4-6F67733A1CD0}" type="presOf" srcId="{4709DB69-576D-EA4B-9621-9CC9A895B606}" destId="{DCA2E026-68A5-0A47-9541-060D0B0D2F87}" srcOrd="1" destOrd="0" presId="urn:microsoft.com/office/officeart/2005/8/layout/process1"/>
    <dgm:cxn modelId="{D63690B7-1914-304C-B427-41AD2A3EB8DC}" type="presOf" srcId="{D36DA78A-A905-3741-975C-53276D65E3A5}" destId="{B1139142-5318-F14D-BF66-4F88F9853CF7}" srcOrd="0" destOrd="0" presId="urn:microsoft.com/office/officeart/2005/8/layout/process1"/>
    <dgm:cxn modelId="{01B12101-413B-4F4B-BE2E-D2FB8C8093CC}" type="presOf" srcId="{84CC2A6B-91F8-2A4D-891A-81E4506B9914}" destId="{46D912B9-70FC-F941-A05D-D753658BCC01}" srcOrd="0" destOrd="0" presId="urn:microsoft.com/office/officeart/2005/8/layout/process1"/>
    <dgm:cxn modelId="{3696C152-8E23-394F-B1DF-6E420BF83A6A}" type="presOf" srcId="{3DF82831-815F-604D-AA80-FF30C4F6E250}" destId="{FFD65C92-3B95-7342-AA1D-67DFE508D46A}" srcOrd="0" destOrd="1" presId="urn:microsoft.com/office/officeart/2005/8/layout/process1"/>
    <dgm:cxn modelId="{6A656B5D-E028-D94B-8F99-20706DC49AC3}" type="presOf" srcId="{84CC2A6B-91F8-2A4D-891A-81E4506B9914}" destId="{4DC689F7-71F9-9745-BA38-F6E3BA9D6EFF}" srcOrd="1" destOrd="0" presId="urn:microsoft.com/office/officeart/2005/8/layout/process1"/>
    <dgm:cxn modelId="{A2E7B04B-6CE9-6743-8D0F-6C462F658540}" type="presOf" srcId="{B6051917-02BF-C846-91A1-8DC90CE0F348}" destId="{D6986EFF-BC6F-9642-9AE0-F6234A3D39BE}" srcOrd="0" destOrd="1" presId="urn:microsoft.com/office/officeart/2005/8/layout/process1"/>
    <dgm:cxn modelId="{DDDF0DD4-363E-8141-8AC9-165155778044}" type="presOf" srcId="{4709DB69-576D-EA4B-9621-9CC9A895B606}" destId="{8897AFAE-B244-C44C-B346-860DB5150AC5}" srcOrd="0" destOrd="0" presId="urn:microsoft.com/office/officeart/2005/8/layout/process1"/>
    <dgm:cxn modelId="{27B0AAAB-BA35-364D-BEAD-A5A0EA7EB8A0}" type="presParOf" srcId="{AC76AD41-6BC9-CB44-B20B-AF951AA738BB}" destId="{FFD65C92-3B95-7342-AA1D-67DFE508D46A}" srcOrd="0" destOrd="0" presId="urn:microsoft.com/office/officeart/2005/8/layout/process1"/>
    <dgm:cxn modelId="{7F4BBCEC-54B0-5E40-AAA5-19A775DC6039}" type="presParOf" srcId="{AC76AD41-6BC9-CB44-B20B-AF951AA738BB}" destId="{8897AFAE-B244-C44C-B346-860DB5150AC5}" srcOrd="1" destOrd="0" presId="urn:microsoft.com/office/officeart/2005/8/layout/process1"/>
    <dgm:cxn modelId="{9C4CFC5F-F107-DE43-B66B-3F61A0727983}" type="presParOf" srcId="{8897AFAE-B244-C44C-B346-860DB5150AC5}" destId="{DCA2E026-68A5-0A47-9541-060D0B0D2F87}" srcOrd="0" destOrd="0" presId="urn:microsoft.com/office/officeart/2005/8/layout/process1"/>
    <dgm:cxn modelId="{82C57DFE-742B-C84F-A163-806DF1B768B0}" type="presParOf" srcId="{AC76AD41-6BC9-CB44-B20B-AF951AA738BB}" destId="{B3084744-CAC0-9749-BF9B-29E9AE3A7E5A}" srcOrd="2" destOrd="0" presId="urn:microsoft.com/office/officeart/2005/8/layout/process1"/>
    <dgm:cxn modelId="{E6D1BA76-31A1-784A-8A84-3DCA4140D81A}" type="presParOf" srcId="{AC76AD41-6BC9-CB44-B20B-AF951AA738BB}" destId="{46D912B9-70FC-F941-A05D-D753658BCC01}" srcOrd="3" destOrd="0" presId="urn:microsoft.com/office/officeart/2005/8/layout/process1"/>
    <dgm:cxn modelId="{7FF45DD2-E2F1-2445-95BB-F91A8C6B79FE}" type="presParOf" srcId="{46D912B9-70FC-F941-A05D-D753658BCC01}" destId="{4DC689F7-71F9-9745-BA38-F6E3BA9D6EFF}" srcOrd="0" destOrd="0" presId="urn:microsoft.com/office/officeart/2005/8/layout/process1"/>
    <dgm:cxn modelId="{2D794541-D423-864F-8652-9D9BE60C52AA}" type="presParOf" srcId="{AC76AD41-6BC9-CB44-B20B-AF951AA738BB}" destId="{D6986EFF-BC6F-9642-9AE0-F6234A3D39BE}" srcOrd="4" destOrd="0" presId="urn:microsoft.com/office/officeart/2005/8/layout/process1"/>
    <dgm:cxn modelId="{63077701-DCF6-3E43-B7B0-F7A0C8ED370B}" type="presParOf" srcId="{AC76AD41-6BC9-CB44-B20B-AF951AA738BB}" destId="{B1139142-5318-F14D-BF66-4F88F9853CF7}" srcOrd="5" destOrd="0" presId="urn:microsoft.com/office/officeart/2005/8/layout/process1"/>
    <dgm:cxn modelId="{7C14D790-99EA-5548-83F0-9380D4BCF020}" type="presParOf" srcId="{B1139142-5318-F14D-BF66-4F88F9853CF7}" destId="{FE836117-AC1B-9C49-A6F9-87F4C419B33D}" srcOrd="0" destOrd="0" presId="urn:microsoft.com/office/officeart/2005/8/layout/process1"/>
    <dgm:cxn modelId="{E11156FB-D57C-DB42-AD86-062B44D3C8EB}" type="presParOf" srcId="{AC76AD41-6BC9-CB44-B20B-AF951AA738BB}" destId="{79AE7189-00CB-8748-A1FE-3DFA8C23602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C8B4A-3DC2-AC48-A68C-C255A9A675CA}">
      <dsp:nvSpPr>
        <dsp:cNvPr id="0" name=""/>
        <dsp:cNvSpPr/>
      </dsp:nvSpPr>
      <dsp:spPr>
        <a:xfrm>
          <a:off x="4897672"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98F3453-56CF-434E-8F1D-E556222DAF24}">
      <dsp:nvSpPr>
        <dsp:cNvPr id="0" name=""/>
        <dsp:cNvSpPr/>
      </dsp:nvSpPr>
      <dsp:spPr>
        <a:xfrm>
          <a:off x="4897672"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E14FEE7-25AF-A740-9275-EA216082F7DD}">
      <dsp:nvSpPr>
        <dsp:cNvPr id="0" name=""/>
        <dsp:cNvSpPr/>
      </dsp:nvSpPr>
      <dsp:spPr>
        <a:xfrm>
          <a:off x="4897672"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2DBFB4C-4EA6-074F-96A8-6CCC31AAB149}">
      <dsp:nvSpPr>
        <dsp:cNvPr id="0" name=""/>
        <dsp:cNvSpPr/>
      </dsp:nvSpPr>
      <dsp:spPr>
        <a:xfrm>
          <a:off x="2895123" y="618488"/>
          <a:ext cx="2399093" cy="208185"/>
        </a:xfrm>
        <a:custGeom>
          <a:avLst/>
          <a:gdLst/>
          <a:ahLst/>
          <a:cxnLst/>
          <a:rect l="0" t="0" r="0" b="0"/>
          <a:pathLst>
            <a:path>
              <a:moveTo>
                <a:pt x="0" y="0"/>
              </a:moveTo>
              <a:lnTo>
                <a:pt x="0" y="104092"/>
              </a:lnTo>
              <a:lnTo>
                <a:pt x="2399093" y="104092"/>
              </a:lnTo>
              <a:lnTo>
                <a:pt x="2399093"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879FD1B-F5E0-9E42-9FAF-640FAA038FC7}">
      <dsp:nvSpPr>
        <dsp:cNvPr id="0" name=""/>
        <dsp:cNvSpPr/>
      </dsp:nvSpPr>
      <dsp:spPr>
        <a:xfrm>
          <a:off x="3698126"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8AA79C2-1B35-2D47-B8E6-FD7C7230A348}">
      <dsp:nvSpPr>
        <dsp:cNvPr id="0" name=""/>
        <dsp:cNvSpPr/>
      </dsp:nvSpPr>
      <dsp:spPr>
        <a:xfrm>
          <a:off x="3698126"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FC5803E-146E-4247-BA93-5D4BD167EC16}">
      <dsp:nvSpPr>
        <dsp:cNvPr id="0" name=""/>
        <dsp:cNvSpPr/>
      </dsp:nvSpPr>
      <dsp:spPr>
        <a:xfrm>
          <a:off x="3698126"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7855BF-4A53-524C-BD43-077134CF55BE}">
      <dsp:nvSpPr>
        <dsp:cNvPr id="0" name=""/>
        <dsp:cNvSpPr/>
      </dsp:nvSpPr>
      <dsp:spPr>
        <a:xfrm>
          <a:off x="2895123" y="618488"/>
          <a:ext cx="1199546" cy="208185"/>
        </a:xfrm>
        <a:custGeom>
          <a:avLst/>
          <a:gdLst/>
          <a:ahLst/>
          <a:cxnLst/>
          <a:rect l="0" t="0" r="0" b="0"/>
          <a:pathLst>
            <a:path>
              <a:moveTo>
                <a:pt x="0" y="0"/>
              </a:moveTo>
              <a:lnTo>
                <a:pt x="0" y="104092"/>
              </a:lnTo>
              <a:lnTo>
                <a:pt x="1199546" y="104092"/>
              </a:lnTo>
              <a:lnTo>
                <a:pt x="1199546"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075718B-A619-2F47-B4F6-CB1F9996BAFF}">
      <dsp:nvSpPr>
        <dsp:cNvPr id="0" name=""/>
        <dsp:cNvSpPr/>
      </dsp:nvSpPr>
      <dsp:spPr>
        <a:xfrm>
          <a:off x="2498579"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AE83864-51C9-BB42-A376-230063B3D782}">
      <dsp:nvSpPr>
        <dsp:cNvPr id="0" name=""/>
        <dsp:cNvSpPr/>
      </dsp:nvSpPr>
      <dsp:spPr>
        <a:xfrm>
          <a:off x="2498579"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7C14F71-FC06-AC41-B8E9-20DFEDE75BAA}">
      <dsp:nvSpPr>
        <dsp:cNvPr id="0" name=""/>
        <dsp:cNvSpPr/>
      </dsp:nvSpPr>
      <dsp:spPr>
        <a:xfrm>
          <a:off x="2498579"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777585C-4AF5-0E4D-8788-3F07CBB0E719}">
      <dsp:nvSpPr>
        <dsp:cNvPr id="0" name=""/>
        <dsp:cNvSpPr/>
      </dsp:nvSpPr>
      <dsp:spPr>
        <a:xfrm>
          <a:off x="2849403" y="618488"/>
          <a:ext cx="91440" cy="208185"/>
        </a:xfrm>
        <a:custGeom>
          <a:avLst/>
          <a:gdLst/>
          <a:ahLst/>
          <a:cxnLst/>
          <a:rect l="0" t="0" r="0" b="0"/>
          <a:pathLst>
            <a:path>
              <a:moveTo>
                <a:pt x="45720" y="0"/>
              </a:moveTo>
              <a:lnTo>
                <a:pt x="45720"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E0CC94-0348-4849-B9DE-766C9B8BA818}">
      <dsp:nvSpPr>
        <dsp:cNvPr id="0" name=""/>
        <dsp:cNvSpPr/>
      </dsp:nvSpPr>
      <dsp:spPr>
        <a:xfrm>
          <a:off x="1299032"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6601424-6E50-0D45-ADE8-96BECBC8D2CA}">
      <dsp:nvSpPr>
        <dsp:cNvPr id="0" name=""/>
        <dsp:cNvSpPr/>
      </dsp:nvSpPr>
      <dsp:spPr>
        <a:xfrm>
          <a:off x="1299032"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249648D-31F1-7A4A-BF47-EE8361CF7E3B}">
      <dsp:nvSpPr>
        <dsp:cNvPr id="0" name=""/>
        <dsp:cNvSpPr/>
      </dsp:nvSpPr>
      <dsp:spPr>
        <a:xfrm>
          <a:off x="1299032"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8183220-5E9A-B24F-9830-819B0D7CD406}">
      <dsp:nvSpPr>
        <dsp:cNvPr id="0" name=""/>
        <dsp:cNvSpPr/>
      </dsp:nvSpPr>
      <dsp:spPr>
        <a:xfrm>
          <a:off x="1695577" y="618488"/>
          <a:ext cx="1199546" cy="208185"/>
        </a:xfrm>
        <a:custGeom>
          <a:avLst/>
          <a:gdLst/>
          <a:ahLst/>
          <a:cxnLst/>
          <a:rect l="0" t="0" r="0" b="0"/>
          <a:pathLst>
            <a:path>
              <a:moveTo>
                <a:pt x="1199546" y="0"/>
              </a:moveTo>
              <a:lnTo>
                <a:pt x="1199546" y="104092"/>
              </a:lnTo>
              <a:lnTo>
                <a:pt x="0" y="104092"/>
              </a:lnTo>
              <a:lnTo>
                <a:pt x="0"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3F89C82-B8AF-AB45-8261-18B2A58F8D58}">
      <dsp:nvSpPr>
        <dsp:cNvPr id="0" name=""/>
        <dsp:cNvSpPr/>
      </dsp:nvSpPr>
      <dsp:spPr>
        <a:xfrm>
          <a:off x="99486"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1F2CA8-D5FA-2C4D-885A-4427C2C2C1CF}">
      <dsp:nvSpPr>
        <dsp:cNvPr id="0" name=""/>
        <dsp:cNvSpPr/>
      </dsp:nvSpPr>
      <dsp:spPr>
        <a:xfrm>
          <a:off x="99486"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D650EFC-A911-E24F-A480-64B31D26995A}">
      <dsp:nvSpPr>
        <dsp:cNvPr id="0" name=""/>
        <dsp:cNvSpPr/>
      </dsp:nvSpPr>
      <dsp:spPr>
        <a:xfrm>
          <a:off x="99486"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97048F-F54C-F544-8074-28CE5E4F568E}">
      <dsp:nvSpPr>
        <dsp:cNvPr id="0" name=""/>
        <dsp:cNvSpPr/>
      </dsp:nvSpPr>
      <dsp:spPr>
        <a:xfrm>
          <a:off x="496030" y="618488"/>
          <a:ext cx="2399093" cy="208185"/>
        </a:xfrm>
        <a:custGeom>
          <a:avLst/>
          <a:gdLst/>
          <a:ahLst/>
          <a:cxnLst/>
          <a:rect l="0" t="0" r="0" b="0"/>
          <a:pathLst>
            <a:path>
              <a:moveTo>
                <a:pt x="2399093" y="0"/>
              </a:moveTo>
              <a:lnTo>
                <a:pt x="2399093" y="104092"/>
              </a:lnTo>
              <a:lnTo>
                <a:pt x="0" y="104092"/>
              </a:lnTo>
              <a:lnTo>
                <a:pt x="0"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6ED2EE8-0816-1944-AAC1-547FC25B185B}">
      <dsp:nvSpPr>
        <dsp:cNvPr id="0" name=""/>
        <dsp:cNvSpPr/>
      </dsp:nvSpPr>
      <dsp:spPr>
        <a:xfrm>
          <a:off x="2399443" y="122808"/>
          <a:ext cx="991360" cy="495680"/>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聚类算法</a:t>
          </a:r>
          <a:endParaRPr lang="zh-CN" altLang="en-US" sz="1500" kern="1200" dirty="0"/>
        </a:p>
      </dsp:txBody>
      <dsp:txXfrm>
        <a:off x="2399443" y="122808"/>
        <a:ext cx="991360" cy="495680"/>
      </dsp:txXfrm>
    </dsp:sp>
    <dsp:sp modelId="{90D27354-7214-2D46-8579-ECFD3821FCCC}">
      <dsp:nvSpPr>
        <dsp:cNvPr id="0" name=""/>
        <dsp:cNvSpPr/>
      </dsp:nvSpPr>
      <dsp:spPr>
        <a:xfrm>
          <a:off x="350"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划分聚类</a:t>
          </a:r>
          <a:endParaRPr lang="zh-CN" altLang="en-US" sz="1500" kern="1200" dirty="0"/>
        </a:p>
      </dsp:txBody>
      <dsp:txXfrm>
        <a:off x="350" y="826674"/>
        <a:ext cx="991360" cy="495680"/>
      </dsp:txXfrm>
    </dsp:sp>
    <dsp:sp modelId="{F84E5E27-0E6B-FE48-A524-27714DD2401B}">
      <dsp:nvSpPr>
        <dsp:cNvPr id="0" name=""/>
        <dsp:cNvSpPr/>
      </dsp:nvSpPr>
      <dsp:spPr>
        <a:xfrm>
          <a:off x="248190"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K-Means</a:t>
          </a:r>
          <a:endParaRPr lang="zh-CN" altLang="en-US" sz="1500" kern="1200" dirty="0"/>
        </a:p>
      </dsp:txBody>
      <dsp:txXfrm>
        <a:off x="248190" y="1530540"/>
        <a:ext cx="991360" cy="495680"/>
      </dsp:txXfrm>
    </dsp:sp>
    <dsp:sp modelId="{E3E866E4-264A-6F47-A5FB-8467AA7BD6F0}">
      <dsp:nvSpPr>
        <dsp:cNvPr id="0" name=""/>
        <dsp:cNvSpPr/>
      </dsp:nvSpPr>
      <dsp:spPr>
        <a:xfrm>
          <a:off x="248190"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Hub</a:t>
          </a:r>
          <a:r>
            <a:rPr lang="zh-CN" altLang="en-US" sz="1500" kern="1200" dirty="0" smtClean="0"/>
            <a:t>聚类</a:t>
          </a:r>
          <a:endParaRPr lang="zh-CN" altLang="en-US" sz="1500" kern="1200" dirty="0"/>
        </a:p>
      </dsp:txBody>
      <dsp:txXfrm>
        <a:off x="248190" y="2234407"/>
        <a:ext cx="991360" cy="495680"/>
      </dsp:txXfrm>
    </dsp:sp>
    <dsp:sp modelId="{C209F254-929B-AA4B-BB0E-5071A83AD04B}">
      <dsp:nvSpPr>
        <dsp:cNvPr id="0" name=""/>
        <dsp:cNvSpPr/>
      </dsp:nvSpPr>
      <dsp:spPr>
        <a:xfrm>
          <a:off x="248190"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248190" y="2938273"/>
        <a:ext cx="991360" cy="495680"/>
      </dsp:txXfrm>
    </dsp:sp>
    <dsp:sp modelId="{40715770-97AC-4143-AC0F-B9ED3D903DB2}">
      <dsp:nvSpPr>
        <dsp:cNvPr id="0" name=""/>
        <dsp:cNvSpPr/>
      </dsp:nvSpPr>
      <dsp:spPr>
        <a:xfrm>
          <a:off x="1199896"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层次聚类</a:t>
          </a:r>
          <a:endParaRPr lang="zh-CN" altLang="en-US" sz="1500" kern="1200" dirty="0"/>
        </a:p>
      </dsp:txBody>
      <dsp:txXfrm>
        <a:off x="1199896" y="826674"/>
        <a:ext cx="991360" cy="495680"/>
      </dsp:txXfrm>
    </dsp:sp>
    <dsp:sp modelId="{BC7FD433-7C91-A04A-9878-9CD4964F7D17}">
      <dsp:nvSpPr>
        <dsp:cNvPr id="0" name=""/>
        <dsp:cNvSpPr/>
      </dsp:nvSpPr>
      <dsp:spPr>
        <a:xfrm>
          <a:off x="1447736"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Rock</a:t>
          </a:r>
          <a:endParaRPr lang="zh-CN" altLang="en-US" sz="1500" kern="1200" dirty="0"/>
        </a:p>
      </dsp:txBody>
      <dsp:txXfrm>
        <a:off x="1447736" y="1530540"/>
        <a:ext cx="991360" cy="495680"/>
      </dsp:txXfrm>
    </dsp:sp>
    <dsp:sp modelId="{0DCBFCF2-72A3-0449-9326-471A7F445E4D}">
      <dsp:nvSpPr>
        <dsp:cNvPr id="0" name=""/>
        <dsp:cNvSpPr/>
      </dsp:nvSpPr>
      <dsp:spPr>
        <a:xfrm>
          <a:off x="1447736"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Cure</a:t>
          </a:r>
          <a:endParaRPr lang="zh-CN" altLang="en-US" sz="1500" kern="1200" dirty="0"/>
        </a:p>
      </dsp:txBody>
      <dsp:txXfrm>
        <a:off x="1447736" y="2234407"/>
        <a:ext cx="991360" cy="495680"/>
      </dsp:txXfrm>
    </dsp:sp>
    <dsp:sp modelId="{24ECE156-9E73-1B41-B010-20A8E95EFCE8}">
      <dsp:nvSpPr>
        <dsp:cNvPr id="0" name=""/>
        <dsp:cNvSpPr/>
      </dsp:nvSpPr>
      <dsp:spPr>
        <a:xfrm>
          <a:off x="1447736"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1447736" y="2938273"/>
        <a:ext cx="991360" cy="495680"/>
      </dsp:txXfrm>
    </dsp:sp>
    <dsp:sp modelId="{B7B94D91-7069-004E-BA26-F1E8B7A279D6}">
      <dsp:nvSpPr>
        <dsp:cNvPr id="0" name=""/>
        <dsp:cNvSpPr/>
      </dsp:nvSpPr>
      <dsp:spPr>
        <a:xfrm>
          <a:off x="2399443"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基于密度的聚类</a:t>
          </a:r>
          <a:endParaRPr lang="zh-CN" altLang="en-US" sz="1500" kern="1200" dirty="0"/>
        </a:p>
      </dsp:txBody>
      <dsp:txXfrm>
        <a:off x="2399443" y="826674"/>
        <a:ext cx="991360" cy="495680"/>
      </dsp:txXfrm>
    </dsp:sp>
    <dsp:sp modelId="{E899A39E-0EB4-E742-83D7-5FC77D0533E1}">
      <dsp:nvSpPr>
        <dsp:cNvPr id="0" name=""/>
        <dsp:cNvSpPr/>
      </dsp:nvSpPr>
      <dsp:spPr>
        <a:xfrm>
          <a:off x="2647283"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DBSCAN</a:t>
          </a:r>
          <a:endParaRPr lang="zh-CN" altLang="en-US" sz="1500" kern="1200" dirty="0"/>
        </a:p>
      </dsp:txBody>
      <dsp:txXfrm>
        <a:off x="2647283" y="1530540"/>
        <a:ext cx="991360" cy="495680"/>
      </dsp:txXfrm>
    </dsp:sp>
    <dsp:sp modelId="{B7EA1F92-A105-4047-AF89-6555AA16332D}">
      <dsp:nvSpPr>
        <dsp:cNvPr id="0" name=""/>
        <dsp:cNvSpPr/>
      </dsp:nvSpPr>
      <dsp:spPr>
        <a:xfrm>
          <a:off x="2647283"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OPTICS</a:t>
          </a:r>
          <a:endParaRPr lang="zh-CN" altLang="en-US" sz="1500" kern="1200" dirty="0"/>
        </a:p>
      </dsp:txBody>
      <dsp:txXfrm>
        <a:off x="2647283" y="2234407"/>
        <a:ext cx="991360" cy="495680"/>
      </dsp:txXfrm>
    </dsp:sp>
    <dsp:sp modelId="{1E1896F5-A5A1-C94D-9D1D-46A8F28648DC}">
      <dsp:nvSpPr>
        <dsp:cNvPr id="0" name=""/>
        <dsp:cNvSpPr/>
      </dsp:nvSpPr>
      <dsp:spPr>
        <a:xfrm>
          <a:off x="2647283"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2647283" y="2938273"/>
        <a:ext cx="991360" cy="495680"/>
      </dsp:txXfrm>
    </dsp:sp>
    <dsp:sp modelId="{2D4BD3EA-C353-2D43-92CC-2676F2AD2600}">
      <dsp:nvSpPr>
        <dsp:cNvPr id="0" name=""/>
        <dsp:cNvSpPr/>
      </dsp:nvSpPr>
      <dsp:spPr>
        <a:xfrm>
          <a:off x="3598990"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基于网格的聚类</a:t>
          </a:r>
          <a:endParaRPr lang="zh-CN" altLang="en-US" sz="1500" kern="1200" dirty="0"/>
        </a:p>
      </dsp:txBody>
      <dsp:txXfrm>
        <a:off x="3598990" y="826674"/>
        <a:ext cx="991360" cy="495680"/>
      </dsp:txXfrm>
    </dsp:sp>
    <dsp:sp modelId="{2626A984-6580-4D4A-9DB3-255E8FD773EE}">
      <dsp:nvSpPr>
        <dsp:cNvPr id="0" name=""/>
        <dsp:cNvSpPr/>
      </dsp:nvSpPr>
      <dsp:spPr>
        <a:xfrm>
          <a:off x="3846830"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STING</a:t>
          </a:r>
          <a:endParaRPr lang="zh-CN" altLang="en-US" sz="1500" kern="1200" dirty="0"/>
        </a:p>
      </dsp:txBody>
      <dsp:txXfrm>
        <a:off x="3846830" y="1530540"/>
        <a:ext cx="991360" cy="495680"/>
      </dsp:txXfrm>
    </dsp:sp>
    <dsp:sp modelId="{5E862B0E-7148-D04D-8ED9-656144A2F0A7}">
      <dsp:nvSpPr>
        <dsp:cNvPr id="0" name=""/>
        <dsp:cNvSpPr/>
      </dsp:nvSpPr>
      <dsp:spPr>
        <a:xfrm>
          <a:off x="3846830"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CLUQUE</a:t>
          </a:r>
          <a:endParaRPr lang="zh-CN" altLang="en-US" sz="1500" kern="1200" dirty="0"/>
        </a:p>
      </dsp:txBody>
      <dsp:txXfrm>
        <a:off x="3846830" y="2234407"/>
        <a:ext cx="991360" cy="495680"/>
      </dsp:txXfrm>
    </dsp:sp>
    <dsp:sp modelId="{3AF00C03-58F5-3F45-8462-0A5BAC3EAD34}">
      <dsp:nvSpPr>
        <dsp:cNvPr id="0" name=""/>
        <dsp:cNvSpPr/>
      </dsp:nvSpPr>
      <dsp:spPr>
        <a:xfrm>
          <a:off x="3846830"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3846830" y="2938273"/>
        <a:ext cx="991360" cy="495680"/>
      </dsp:txXfrm>
    </dsp:sp>
    <dsp:sp modelId="{ADB15374-2169-C041-88D9-43E0FEE00291}">
      <dsp:nvSpPr>
        <dsp:cNvPr id="0" name=""/>
        <dsp:cNvSpPr/>
      </dsp:nvSpPr>
      <dsp:spPr>
        <a:xfrm>
          <a:off x="4798536"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基于模型的聚类</a:t>
          </a:r>
          <a:endParaRPr lang="zh-CN" altLang="en-US" sz="1500" kern="1200" dirty="0"/>
        </a:p>
      </dsp:txBody>
      <dsp:txXfrm>
        <a:off x="4798536" y="826674"/>
        <a:ext cx="991360" cy="495680"/>
      </dsp:txXfrm>
    </dsp:sp>
    <dsp:sp modelId="{C3739BE1-AD1F-934A-ACBB-A49729693D92}">
      <dsp:nvSpPr>
        <dsp:cNvPr id="0" name=""/>
        <dsp:cNvSpPr/>
      </dsp:nvSpPr>
      <dsp:spPr>
        <a:xfrm>
          <a:off x="5046377"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COBWEB</a:t>
          </a:r>
          <a:endParaRPr lang="zh-CN" altLang="en-US" sz="1500" kern="1200" dirty="0"/>
        </a:p>
      </dsp:txBody>
      <dsp:txXfrm>
        <a:off x="5046377" y="1530540"/>
        <a:ext cx="991360" cy="495680"/>
      </dsp:txXfrm>
    </dsp:sp>
    <dsp:sp modelId="{06FD4D4B-E2C2-4847-A78D-E5DF03EBA76E}">
      <dsp:nvSpPr>
        <dsp:cNvPr id="0" name=""/>
        <dsp:cNvSpPr/>
      </dsp:nvSpPr>
      <dsp:spPr>
        <a:xfrm>
          <a:off x="5046377"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CLASSIT</a:t>
          </a:r>
          <a:endParaRPr lang="zh-CN" altLang="en-US" sz="1500" kern="1200" dirty="0"/>
        </a:p>
      </dsp:txBody>
      <dsp:txXfrm>
        <a:off x="5046377" y="2234407"/>
        <a:ext cx="991360" cy="495680"/>
      </dsp:txXfrm>
    </dsp:sp>
    <dsp:sp modelId="{2251F259-CE53-884F-96C7-3B96525485B6}">
      <dsp:nvSpPr>
        <dsp:cNvPr id="0" name=""/>
        <dsp:cNvSpPr/>
      </dsp:nvSpPr>
      <dsp:spPr>
        <a:xfrm>
          <a:off x="5046377"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5046377" y="2938273"/>
        <a:ext cx="991360" cy="495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65C92-3B95-7342-AA1D-67DFE508D46A}">
      <dsp:nvSpPr>
        <dsp:cNvPr id="0" name=""/>
        <dsp:cNvSpPr/>
      </dsp:nvSpPr>
      <dsp:spPr>
        <a:xfrm>
          <a:off x="3624" y="2036755"/>
          <a:ext cx="1584571" cy="223584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solidFill>
                <a:srgbClr val="FF0000"/>
              </a:solidFill>
            </a:rPr>
            <a:t>K-hubs</a:t>
          </a:r>
          <a:endParaRPr lang="zh-CN" altLang="en-US" sz="1800" kern="1200" dirty="0"/>
        </a:p>
        <a:p>
          <a:pPr marL="114300" lvl="1" indent="-114300" algn="l" defTabSz="622300">
            <a:lnSpc>
              <a:spcPct val="90000"/>
            </a:lnSpc>
            <a:spcBef>
              <a:spcPct val="0"/>
            </a:spcBef>
            <a:spcAft>
              <a:spcPct val="15000"/>
            </a:spcAft>
            <a:buChar char="•"/>
          </a:pPr>
          <a:r>
            <a:rPr lang="en-US" altLang="zh-CN" sz="1400" kern="1200" dirty="0" smtClean="0"/>
            <a:t>hubs</a:t>
          </a:r>
          <a:r>
            <a:rPr lang="zh-CN" altLang="zh-CN" sz="1400" kern="1200" dirty="0" smtClean="0"/>
            <a:t>取代簇中心作为每次迭代过程中的簇原型</a:t>
          </a:r>
          <a:r>
            <a:rPr lang="zh-CN" altLang="en-US" sz="1400" kern="1200" dirty="0" smtClean="0"/>
            <a:t>；</a:t>
          </a:r>
          <a:endParaRPr lang="zh-CN" altLang="en-US" sz="1400" kern="1200" dirty="0"/>
        </a:p>
      </dsp:txBody>
      <dsp:txXfrm>
        <a:off x="50035" y="2083166"/>
        <a:ext cx="1491749" cy="2143025"/>
      </dsp:txXfrm>
    </dsp:sp>
    <dsp:sp modelId="{8897AFAE-B244-C44C-B346-860DB5150AC5}">
      <dsp:nvSpPr>
        <dsp:cNvPr id="0" name=""/>
        <dsp:cNvSpPr/>
      </dsp:nvSpPr>
      <dsp:spPr>
        <a:xfrm>
          <a:off x="1746652" y="2958192"/>
          <a:ext cx="335929" cy="39297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46652" y="3036787"/>
        <a:ext cx="235150" cy="235783"/>
      </dsp:txXfrm>
    </dsp:sp>
    <dsp:sp modelId="{B3084744-CAC0-9749-BF9B-29E9AE3A7E5A}">
      <dsp:nvSpPr>
        <dsp:cNvPr id="0" name=""/>
        <dsp:cNvSpPr/>
      </dsp:nvSpPr>
      <dsp:spPr>
        <a:xfrm>
          <a:off x="2222023" y="2036755"/>
          <a:ext cx="1584571" cy="223584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solidFill>
                <a:srgbClr val="FF0000"/>
              </a:solidFill>
            </a:rPr>
            <a:t>GHPC</a:t>
          </a:r>
          <a:endParaRPr lang="zh-CN" altLang="en-US" sz="1800" kern="1200" dirty="0"/>
        </a:p>
        <a:p>
          <a:pPr marL="114300" lvl="1" indent="-114300" algn="l" defTabSz="622300">
            <a:lnSpc>
              <a:spcPct val="90000"/>
            </a:lnSpc>
            <a:spcBef>
              <a:spcPct val="0"/>
            </a:spcBef>
            <a:spcAft>
              <a:spcPct val="15000"/>
            </a:spcAft>
            <a:buChar char="•"/>
          </a:pPr>
          <a:r>
            <a:rPr lang="zh-CN" altLang="zh-CN" sz="1400" kern="1200" dirty="0" smtClean="0"/>
            <a:t>引入了随机因子，在每次迭代过程中</a:t>
          </a:r>
          <a:r>
            <a:rPr lang="en-US" altLang="zh-CN" sz="1400" kern="1200" dirty="0" smtClean="0"/>
            <a:t>hubs</a:t>
          </a:r>
          <a:r>
            <a:rPr lang="zh-CN" altLang="zh-CN" sz="1400" kern="1200" dirty="0" smtClean="0"/>
            <a:t>与其它样本点以某种概率被选为簇原型</a:t>
          </a:r>
          <a:r>
            <a:rPr lang="zh-CN" altLang="en-US" sz="1400" kern="1200" dirty="0" smtClean="0"/>
            <a:t>；</a:t>
          </a:r>
          <a:endParaRPr lang="zh-CN" altLang="en-US" sz="1400" kern="1200" dirty="0"/>
        </a:p>
      </dsp:txBody>
      <dsp:txXfrm>
        <a:off x="2268434" y="2083166"/>
        <a:ext cx="1491749" cy="2143025"/>
      </dsp:txXfrm>
    </dsp:sp>
    <dsp:sp modelId="{46D912B9-70FC-F941-A05D-D753658BCC01}">
      <dsp:nvSpPr>
        <dsp:cNvPr id="0" name=""/>
        <dsp:cNvSpPr/>
      </dsp:nvSpPr>
      <dsp:spPr>
        <a:xfrm>
          <a:off x="3965052" y="2958192"/>
          <a:ext cx="335929" cy="39297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965052" y="3036787"/>
        <a:ext cx="235150" cy="235783"/>
      </dsp:txXfrm>
    </dsp:sp>
    <dsp:sp modelId="{D6986EFF-BC6F-9642-9AE0-F6234A3D39BE}">
      <dsp:nvSpPr>
        <dsp:cNvPr id="0" name=""/>
        <dsp:cNvSpPr/>
      </dsp:nvSpPr>
      <dsp:spPr>
        <a:xfrm>
          <a:off x="4440423" y="2036755"/>
          <a:ext cx="1584571" cy="223584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solidFill>
                <a:srgbClr val="FF0000"/>
              </a:solidFill>
            </a:rPr>
            <a:t>GHPKM</a:t>
          </a:r>
          <a:r>
            <a:rPr lang="zh-CN" altLang="zh-CN" sz="1800" b="1" kern="1200" dirty="0" smtClean="0">
              <a:solidFill>
                <a:srgbClr val="FF0000"/>
              </a:solidFill>
            </a:rPr>
            <a:t> </a:t>
          </a:r>
          <a:endParaRPr lang="zh-CN" altLang="en-US" sz="1800" kern="1200" dirty="0"/>
        </a:p>
        <a:p>
          <a:pPr marL="114300" lvl="1" indent="-114300" algn="l" defTabSz="622300">
            <a:lnSpc>
              <a:spcPct val="90000"/>
            </a:lnSpc>
            <a:spcBef>
              <a:spcPct val="0"/>
            </a:spcBef>
            <a:spcAft>
              <a:spcPct val="15000"/>
            </a:spcAft>
            <a:buChar char="•"/>
          </a:pPr>
          <a:r>
            <a:rPr lang="zh-CN" altLang="en-US" sz="1400" kern="1200" dirty="0" smtClean="0"/>
            <a:t>在确定性迭代过程中使用簇中心作为簇原型；在随机性迭代过程中使用使用样本的随机概率作为簇原型；</a:t>
          </a:r>
          <a:endParaRPr lang="zh-CN" altLang="en-US" sz="1400" kern="1200" dirty="0"/>
        </a:p>
      </dsp:txBody>
      <dsp:txXfrm>
        <a:off x="4486834" y="2083166"/>
        <a:ext cx="1491749" cy="2143025"/>
      </dsp:txXfrm>
    </dsp:sp>
    <dsp:sp modelId="{B1139142-5318-F14D-BF66-4F88F9853CF7}">
      <dsp:nvSpPr>
        <dsp:cNvPr id="0" name=""/>
        <dsp:cNvSpPr/>
      </dsp:nvSpPr>
      <dsp:spPr>
        <a:xfrm>
          <a:off x="6183452" y="2958192"/>
          <a:ext cx="335929" cy="39297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6183452" y="3036787"/>
        <a:ext cx="235150" cy="235783"/>
      </dsp:txXfrm>
    </dsp:sp>
    <dsp:sp modelId="{79AE7189-00CB-8748-A1FE-3DFA8C236020}">
      <dsp:nvSpPr>
        <dsp:cNvPr id="0" name=""/>
        <dsp:cNvSpPr/>
      </dsp:nvSpPr>
      <dsp:spPr>
        <a:xfrm>
          <a:off x="6658823" y="2036755"/>
          <a:ext cx="1584571" cy="223584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solidFill>
                <a:srgbClr val="FF0000"/>
              </a:solidFill>
            </a:rPr>
            <a:t>Kernel GHPKM</a:t>
          </a:r>
          <a:endParaRPr lang="zh-CN" altLang="en-US" sz="1800" kern="1200" dirty="0"/>
        </a:p>
        <a:p>
          <a:pPr marL="114300" lvl="1" indent="-114300" algn="l" defTabSz="622300">
            <a:lnSpc>
              <a:spcPct val="90000"/>
            </a:lnSpc>
            <a:spcBef>
              <a:spcPct val="0"/>
            </a:spcBef>
            <a:spcAft>
              <a:spcPct val="15000"/>
            </a:spcAft>
            <a:buChar char="•"/>
          </a:pPr>
          <a:r>
            <a:rPr lang="zh-CN" altLang="en-US" sz="1400" kern="1200" dirty="0" smtClean="0"/>
            <a:t>引入</a:t>
          </a:r>
          <a:r>
            <a:rPr lang="en-US" altLang="zh-CN" sz="1400" kern="1200" dirty="0" smtClean="0"/>
            <a:t>kernel</a:t>
          </a:r>
          <a:r>
            <a:rPr lang="zh-CN" altLang="en-US" sz="1400" kern="1200" dirty="0" smtClean="0"/>
            <a:t>方法，</a:t>
          </a:r>
          <a:r>
            <a:rPr lang="zh-CN" altLang="zh-CN" sz="1400" kern="1200" dirty="0" smtClean="0"/>
            <a:t>发现</a:t>
          </a:r>
          <a:r>
            <a:rPr lang="zh-CN" altLang="en-US" sz="1400" kern="1200" dirty="0" smtClean="0"/>
            <a:t>任意形状</a:t>
          </a:r>
          <a:r>
            <a:rPr lang="zh-CN" altLang="zh-CN" sz="1400" kern="1200" dirty="0" smtClean="0"/>
            <a:t>的簇</a:t>
          </a:r>
          <a:r>
            <a:rPr lang="zh-CN" altLang="en-US" sz="1400" kern="1200" dirty="0" smtClean="0"/>
            <a:t>。</a:t>
          </a:r>
          <a:endParaRPr lang="zh-CN" altLang="en-US" sz="1400" kern="1200" dirty="0"/>
        </a:p>
      </dsp:txBody>
      <dsp:txXfrm>
        <a:off x="6705234" y="2083166"/>
        <a:ext cx="1491749" cy="21430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197714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662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9154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692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6729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0376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100" kern="1200" dirty="0" smtClean="0">
                <a:solidFill>
                  <a:schemeClr val="tx1"/>
                </a:solidFill>
                <a:effectLst/>
                <a:latin typeface="+mn-lt"/>
                <a:ea typeface="+mn-ea"/>
                <a:cs typeface="+mn-cs"/>
              </a:rPr>
              <a:t>偏度为负则表明绝大多数的值（包括中值在内）位于平均值的右侧；</a:t>
            </a:r>
            <a:endParaRPr lang="en-US" altLang="zh-CN" sz="1100" kern="1200" dirty="0" smtClean="0">
              <a:solidFill>
                <a:schemeClr val="tx1"/>
              </a:solidFill>
              <a:effectLst/>
              <a:latin typeface="+mn-lt"/>
              <a:ea typeface="+mn-ea"/>
              <a:cs typeface="+mn-cs"/>
            </a:endParaRPr>
          </a:p>
          <a:p>
            <a:r>
              <a:rPr lang="zh-CN" altLang="zh-CN" sz="1100" kern="1200" dirty="0" smtClean="0">
                <a:solidFill>
                  <a:schemeClr val="tx1"/>
                </a:solidFill>
                <a:effectLst/>
                <a:latin typeface="+mn-lt"/>
                <a:ea typeface="+mn-ea"/>
                <a:cs typeface="+mn-cs"/>
              </a:rPr>
              <a:t>偏度为正则表明绝大多数的值（不一定包括中值）位于平均值的左侧；</a:t>
            </a:r>
            <a:endParaRPr lang="en-US" altLang="zh-CN" sz="1100" kern="1200" dirty="0" smtClean="0">
              <a:solidFill>
                <a:schemeClr val="tx1"/>
              </a:solidFill>
              <a:effectLst/>
              <a:latin typeface="+mn-lt"/>
              <a:ea typeface="+mn-ea"/>
              <a:cs typeface="+mn-cs"/>
            </a:endParaRPr>
          </a:p>
          <a:p>
            <a:r>
              <a:rPr lang="zh-CN" altLang="zh-CN" sz="1100" kern="1200" dirty="0" smtClean="0">
                <a:solidFill>
                  <a:schemeClr val="tx1"/>
                </a:solidFill>
                <a:effectLst/>
                <a:latin typeface="+mn-lt"/>
                <a:ea typeface="+mn-ea"/>
                <a:cs typeface="+mn-cs"/>
              </a:rPr>
              <a:t>偏度为零则表明数值近似地均匀分布在均值的两侧，却不一定为对称分布。</a:t>
            </a:r>
            <a:r>
              <a:rPr lang="zh-CN" altLang="zh-CN" dirty="0" smtClean="0">
                <a:effectLst/>
              </a:rPr>
              <a:t> </a:t>
            </a:r>
            <a:endParaRPr kumimoji="1" lang="zh-CN" altLang="en-US" dirty="0"/>
          </a:p>
        </p:txBody>
      </p:sp>
    </p:spTree>
    <p:extLst>
      <p:ext uri="{BB962C8B-B14F-4D97-AF65-F5344CB8AC3E}">
        <p14:creationId xmlns:p14="http://schemas.microsoft.com/office/powerpoint/2010/main" val="209407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857556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100" kern="1200" dirty="0" smtClean="0">
                <a:solidFill>
                  <a:schemeClr val="tx1"/>
                </a:solidFill>
                <a:effectLst/>
                <a:latin typeface="+mn-lt"/>
                <a:ea typeface="+mn-ea"/>
                <a:cs typeface="+mn-cs"/>
              </a:rPr>
              <a:t>偏度为负则表明绝大多数的值（包括中值在内）位于平均值的右侧；</a:t>
            </a:r>
            <a:endParaRPr lang="en-US" altLang="zh-CN" sz="1100" kern="1200" dirty="0" smtClean="0">
              <a:solidFill>
                <a:schemeClr val="tx1"/>
              </a:solidFill>
              <a:effectLst/>
              <a:latin typeface="+mn-lt"/>
              <a:ea typeface="+mn-ea"/>
              <a:cs typeface="+mn-cs"/>
            </a:endParaRPr>
          </a:p>
          <a:p>
            <a:r>
              <a:rPr lang="zh-CN" altLang="zh-CN" sz="1100" kern="1200" dirty="0" smtClean="0">
                <a:solidFill>
                  <a:schemeClr val="tx1"/>
                </a:solidFill>
                <a:effectLst/>
                <a:latin typeface="+mn-lt"/>
                <a:ea typeface="+mn-ea"/>
                <a:cs typeface="+mn-cs"/>
              </a:rPr>
              <a:t>偏度为正则表明绝大多数的值（不一定包括中值）位于平均值的左侧；</a:t>
            </a:r>
            <a:endParaRPr lang="en-US" altLang="zh-CN" sz="1100" kern="1200" dirty="0" smtClean="0">
              <a:solidFill>
                <a:schemeClr val="tx1"/>
              </a:solidFill>
              <a:effectLst/>
              <a:latin typeface="+mn-lt"/>
              <a:ea typeface="+mn-ea"/>
              <a:cs typeface="+mn-cs"/>
            </a:endParaRPr>
          </a:p>
          <a:p>
            <a:r>
              <a:rPr lang="zh-CN" altLang="zh-CN" sz="1100" kern="1200" dirty="0" smtClean="0">
                <a:solidFill>
                  <a:schemeClr val="tx1"/>
                </a:solidFill>
                <a:effectLst/>
                <a:latin typeface="+mn-lt"/>
                <a:ea typeface="+mn-ea"/>
                <a:cs typeface="+mn-cs"/>
              </a:rPr>
              <a:t>偏度为零则表明数值近似地均匀分布在均值的两侧，却不一定为对称分布。</a:t>
            </a:r>
            <a:r>
              <a:rPr lang="zh-CN" altLang="zh-CN" dirty="0" smtClean="0">
                <a:effectLst/>
              </a:rPr>
              <a:t> </a:t>
            </a:r>
            <a:endParaRPr kumimoji="1" lang="zh-CN" altLang="en-US" dirty="0"/>
          </a:p>
        </p:txBody>
      </p:sp>
    </p:spTree>
    <p:extLst>
      <p:ext uri="{BB962C8B-B14F-4D97-AF65-F5344CB8AC3E}">
        <p14:creationId xmlns:p14="http://schemas.microsoft.com/office/powerpoint/2010/main" val="1377413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204771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938826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轮廓系数是簇内点对之间的平均距离与该簇内的点到其它簇的距离的最大值的比值</a:t>
            </a:r>
            <a:r>
              <a:rPr lang="zh-CN" altLang="zh-CN" dirty="0" smtClean="0">
                <a:effectLst/>
              </a:rPr>
              <a:t> </a:t>
            </a:r>
            <a:endParaRPr lang="en-US" dirty="0" smtClean="0"/>
          </a:p>
          <a:p>
            <a:pPr lvl="0">
              <a:spcBef>
                <a:spcPts val="0"/>
              </a:spcBef>
              <a:buNone/>
            </a:pPr>
            <a:endParaRPr dirty="0"/>
          </a:p>
        </p:txBody>
      </p:sp>
    </p:spTree>
    <p:extLst>
      <p:ext uri="{BB962C8B-B14F-4D97-AF65-F5344CB8AC3E}">
        <p14:creationId xmlns:p14="http://schemas.microsoft.com/office/powerpoint/2010/main" val="218856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528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dirty="0" smtClean="0"/>
              <a:t>经典的</a:t>
            </a:r>
            <a:r>
              <a:rPr lang="en-US" altLang="zh-CN" dirty="0" smtClean="0"/>
              <a:t>KMEANS</a:t>
            </a:r>
            <a:r>
              <a:rPr lang="zh-CN" altLang="zh-CN" dirty="0" smtClean="0"/>
              <a:t>聚类算法更适用于低维数据聚类；</a:t>
            </a:r>
            <a:endParaRPr lang="en-US" altLang="zh-CN" dirty="0" smtClean="0"/>
          </a:p>
          <a:p>
            <a:endParaRPr lang="en-US" altLang="zh-CN" dirty="0" smtClean="0"/>
          </a:p>
          <a:p>
            <a:r>
              <a:rPr lang="zh-CN" altLang="zh-CN" dirty="0" smtClean="0"/>
              <a:t>在数据集缺乏</a:t>
            </a:r>
            <a:r>
              <a:rPr lang="en-US" altLang="zh-CN" dirty="0" smtClean="0"/>
              <a:t>hubness</a:t>
            </a:r>
            <a:r>
              <a:rPr lang="zh-CN" altLang="zh-CN" dirty="0" smtClean="0"/>
              <a:t>特性的情况下，</a:t>
            </a:r>
            <a:r>
              <a:rPr lang="en-US" altLang="zh-CN" dirty="0" smtClean="0"/>
              <a:t>GHPKM</a:t>
            </a:r>
            <a:r>
              <a:rPr lang="zh-CN" altLang="zh-CN" dirty="0" smtClean="0"/>
              <a:t>、</a:t>
            </a:r>
            <a:r>
              <a:rPr lang="en-US" altLang="zh-CN" dirty="0" smtClean="0"/>
              <a:t>Ker-GHPKM</a:t>
            </a:r>
            <a:r>
              <a:rPr lang="zh-CN" altLang="zh-CN" dirty="0" smtClean="0"/>
              <a:t>等</a:t>
            </a:r>
            <a:r>
              <a:rPr lang="en-US" altLang="zh-CN" dirty="0" smtClean="0"/>
              <a:t>hub</a:t>
            </a:r>
            <a:r>
              <a:rPr lang="zh-CN" altLang="zh-CN" dirty="0" smtClean="0"/>
              <a:t>聚类算法表现不佳，其性能接近于</a:t>
            </a:r>
            <a:r>
              <a:rPr lang="en-US" altLang="zh-CN" dirty="0" smtClean="0"/>
              <a:t>KMEANS</a:t>
            </a:r>
            <a:r>
              <a:rPr lang="zh-CN" altLang="zh-CN" dirty="0" smtClean="0"/>
              <a:t>算法；当数据集呈现出较高的</a:t>
            </a:r>
            <a:r>
              <a:rPr lang="en-US" altLang="zh-CN" dirty="0" smtClean="0"/>
              <a:t>hubness</a:t>
            </a:r>
            <a:r>
              <a:rPr lang="zh-CN" altLang="zh-CN" dirty="0" smtClean="0"/>
              <a:t>特性时，</a:t>
            </a:r>
            <a:r>
              <a:rPr lang="en-US" altLang="zh-CN" dirty="0" smtClean="0"/>
              <a:t>GHPKM</a:t>
            </a:r>
            <a:r>
              <a:rPr lang="zh-CN" altLang="zh-CN" dirty="0" smtClean="0"/>
              <a:t>、</a:t>
            </a:r>
            <a:endParaRPr lang="en-US" altLang="zh-CN" dirty="0" smtClean="0"/>
          </a:p>
          <a:p>
            <a:r>
              <a:rPr lang="en-US" altLang="zh-CN" dirty="0" smtClean="0"/>
              <a:t>》</a:t>
            </a:r>
            <a:r>
              <a:rPr lang="zh-CN" altLang="en-US" dirty="0" smtClean="0"/>
              <a:t>更改顺序</a:t>
            </a:r>
            <a:endParaRPr lang="en-US" altLang="zh-CN" dirty="0" smtClean="0"/>
          </a:p>
          <a:p>
            <a:r>
              <a:rPr lang="en-US" altLang="zh-CN" dirty="0" smtClean="0"/>
              <a:t>Ker-GHPKM</a:t>
            </a:r>
            <a:r>
              <a:rPr lang="zh-CN" altLang="zh-CN" dirty="0" smtClean="0"/>
              <a:t>等</a:t>
            </a:r>
            <a:r>
              <a:rPr lang="en-US" altLang="zh-CN" dirty="0" smtClean="0"/>
              <a:t>hub </a:t>
            </a:r>
            <a:r>
              <a:rPr lang="zh-CN" altLang="zh-CN" dirty="0" smtClean="0"/>
              <a:t>聚类算法的表现要优于</a:t>
            </a:r>
            <a:r>
              <a:rPr lang="en-US" altLang="zh-CN" dirty="0" smtClean="0"/>
              <a:t>KMEANS</a:t>
            </a:r>
            <a:r>
              <a:rPr lang="zh-CN" altLang="zh-CN" dirty="0" smtClean="0"/>
              <a:t>算法。</a:t>
            </a:r>
            <a:endParaRPr lang="en-US" altLang="zh-CN" dirty="0" smtClean="0"/>
          </a:p>
          <a:p>
            <a:endParaRPr lang="en-US" altLang="zh-CN" dirty="0" smtClean="0"/>
          </a:p>
          <a:p>
            <a:r>
              <a:rPr lang="en-US" altLang="zh-CN" dirty="0" smtClean="0"/>
              <a:t>PCA-Hub</a:t>
            </a:r>
            <a:r>
              <a:rPr lang="zh-CN" altLang="zh-CN" dirty="0" smtClean="0"/>
              <a:t>聚类算法无论数据集是否呈现出较高的</a:t>
            </a:r>
            <a:r>
              <a:rPr lang="en-US" altLang="zh-CN" dirty="0" smtClean="0"/>
              <a:t>hubness</a:t>
            </a:r>
            <a:r>
              <a:rPr lang="zh-CN" altLang="zh-CN" dirty="0" smtClean="0"/>
              <a:t>特性，均可以取得不错的聚类效果，相比之前的聚类算法适用范围更广，聚类性能更佳。</a:t>
            </a:r>
            <a:endParaRPr kumimoji="1"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46003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mc:Choice>
        <mc:Fallback xmlns="">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dirty="0" smtClean="0"/>
                  <a:t>当数据集的维数较低且</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的偏度也不高时，</a:t>
                </a:r>
                <a:r>
                  <a:rPr lang="en-US" altLang="zh-CN" sz="1100" dirty="0"/>
                  <a:t>PCA-Hub</a:t>
                </a:r>
                <a:r>
                  <a:rPr lang="zh-CN" altLang="zh-CN" sz="1100" dirty="0"/>
                  <a:t>聚类算法对近邻数</a:t>
                </a:r>
                <a:r>
                  <a:rPr lang="en-US" altLang="zh-CN" sz="1100" i="1" dirty="0"/>
                  <a:t>k</a:t>
                </a:r>
                <a:r>
                  <a:rPr lang="zh-CN" altLang="zh-CN" sz="1100" dirty="0"/>
                  <a:t>这一参数的选择表现出了明显的依赖性，聚类算法的性能在很大程度上取决于近邻数的取值</a:t>
                </a:r>
                <a:r>
                  <a:rPr lang="zh-CN" altLang="zh-CN" sz="1100" dirty="0" smtClean="0"/>
                  <a:t>；</a:t>
                </a:r>
                <a:endParaRPr lang="en-US" altLang="zh-CN" sz="1100" dirty="0" smtClean="0"/>
              </a:p>
              <a:p>
                <a:endParaRPr lang="en-US" altLang="zh-CN" sz="1100" dirty="0"/>
              </a:p>
              <a:p>
                <a:r>
                  <a:rPr lang="zh-CN" altLang="zh-CN" sz="1100" dirty="0" smtClean="0"/>
                  <a:t>当</a:t>
                </a:r>
                <a:r>
                  <a:rPr lang="zh-CN" altLang="zh-CN" sz="1100" dirty="0"/>
                  <a:t>数据集本身的维数较高时或者</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的偏度不低时，</a:t>
                </a:r>
                <a:r>
                  <a:rPr lang="en-US" altLang="zh-CN" sz="1100" dirty="0"/>
                  <a:t>PCA-Hub</a:t>
                </a:r>
                <a:r>
                  <a:rPr lang="zh-CN" altLang="zh-CN" sz="1100" dirty="0"/>
                  <a:t>聚类算法在使用不同的近邻数</a:t>
                </a:r>
                <a:r>
                  <a:rPr lang="en-US" altLang="zh-CN" sz="1100" i="1" dirty="0"/>
                  <a:t>k</a:t>
                </a:r>
                <a:r>
                  <a:rPr lang="zh-CN" altLang="zh-CN" sz="1100" dirty="0"/>
                  <a:t>时表现出了相似的聚类性能</a:t>
                </a:r>
                <a:r>
                  <a:rPr lang="zh-CN" altLang="zh-CN" sz="1100" dirty="0" smtClean="0"/>
                  <a:t>，</a:t>
                </a:r>
                <a:endParaRPr lang="en-US" altLang="zh-CN" sz="1100" dirty="0"/>
              </a:p>
              <a:p>
                <a:endParaRPr lang="en-US" altLang="zh-CN" sz="1100" dirty="0" smtClean="0"/>
              </a:p>
              <a:p>
                <a:r>
                  <a:rPr lang="zh-CN" altLang="zh-CN" sz="1100" dirty="0" smtClean="0"/>
                  <a:t>近</a:t>
                </a:r>
                <a:r>
                  <a:rPr lang="zh-CN" altLang="zh-CN" sz="1100" dirty="0"/>
                  <a:t>邻数的选择对于</a:t>
                </a:r>
                <a:r>
                  <a:rPr lang="en-US" altLang="zh-CN" sz="1100" dirty="0"/>
                  <a:t>PCA-Hub</a:t>
                </a:r>
                <a:r>
                  <a:rPr lang="zh-CN" altLang="zh-CN" sz="1100" dirty="0"/>
                  <a:t>聚类算法的聚类结果影响并不强烈。</a:t>
                </a:r>
                <a:endParaRPr kumimoji="1" lang="zh-CN" altLang="en-US" sz="1100" dirty="0"/>
              </a:p>
              <a:p>
                <a:pPr lvl="0">
                  <a:spcBef>
                    <a:spcPts val="0"/>
                  </a:spcBef>
                  <a:buNone/>
                </a:pPr>
                <a:endParaRPr dirty="0"/>
              </a:p>
            </p:txBody>
          </p:sp>
        </mc:Fallback>
      </mc:AlternateContent>
    </p:spTree>
    <p:extLst>
      <p:ext uri="{BB962C8B-B14F-4D97-AF65-F5344CB8AC3E}">
        <p14:creationId xmlns:p14="http://schemas.microsoft.com/office/powerpoint/2010/main" val="106164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dirty="0" smtClean="0"/>
                  <a:t>当数据集的维数较低且</a:t>
                </a:r>
                <a14:m>
                  <m:oMath xmlns:m="http://schemas.openxmlformats.org/officeDocument/2006/math">
                    <m:r>
                      <a:rPr lang="zh-CN" altLang="zh-CN" sz="1100" i="1">
                        <a:latin typeface="Cambria Math" charset="0"/>
                      </a:rPr>
                      <m:t> </m:t>
                    </m:r>
                    <m:sSub>
                      <m:sSubPr>
                        <m:ctrlPr>
                          <a:rPr lang="zh-CN" altLang="zh-CN" sz="1100" i="1">
                            <a:latin typeface="Cambria Math" charset="0"/>
                          </a:rPr>
                        </m:ctrlPr>
                      </m:sSubPr>
                      <m:e>
                        <m:r>
                          <a:rPr lang="en-US" altLang="zh-CN" sz="1100" i="1">
                            <a:latin typeface="Cambria Math" charset="0"/>
                          </a:rPr>
                          <m:t>𝑁</m:t>
                        </m:r>
                      </m:e>
                      <m:sub>
                        <m:r>
                          <a:rPr lang="en-US" altLang="zh-CN" sz="1100" i="1">
                            <a:latin typeface="Cambria Math" charset="0"/>
                          </a:rPr>
                          <m:t>𝑘</m:t>
                        </m:r>
                      </m:sub>
                    </m:sSub>
                    <m:r>
                      <a:rPr lang="en-US" altLang="zh-CN" sz="1100" i="1">
                        <a:latin typeface="Cambria Math" charset="0"/>
                      </a:rPr>
                      <m:t> </m:t>
                    </m:r>
                  </m:oMath>
                </a14:m>
                <a:r>
                  <a:rPr lang="zh-CN" altLang="zh-CN" sz="1100" dirty="0"/>
                  <a:t>的偏度也不高时，</a:t>
                </a:r>
                <a:r>
                  <a:rPr lang="en-US" altLang="zh-CN" sz="1100" dirty="0"/>
                  <a:t>PCA-Hub</a:t>
                </a:r>
                <a:r>
                  <a:rPr lang="zh-CN" altLang="zh-CN" sz="1100" dirty="0"/>
                  <a:t>聚类算法对近邻数</a:t>
                </a:r>
                <a:r>
                  <a:rPr lang="en-US" altLang="zh-CN" sz="1100" i="1" dirty="0"/>
                  <a:t>k</a:t>
                </a:r>
                <a:r>
                  <a:rPr lang="zh-CN" altLang="zh-CN" sz="1100" dirty="0"/>
                  <a:t>这一参数的选择表现出了明显的依赖性，聚类算法的性能在很大程度上取决于近邻数的取值</a:t>
                </a:r>
                <a:r>
                  <a:rPr lang="zh-CN" altLang="zh-CN" sz="1100" dirty="0" smtClean="0"/>
                  <a:t>；</a:t>
                </a:r>
                <a:endParaRPr lang="en-US" altLang="zh-CN" sz="1100" dirty="0" smtClean="0"/>
              </a:p>
              <a:p>
                <a:endParaRPr lang="en-US" altLang="zh-CN" sz="1100" dirty="0"/>
              </a:p>
              <a:p>
                <a:r>
                  <a:rPr lang="zh-CN" altLang="zh-CN" sz="1100" dirty="0" smtClean="0"/>
                  <a:t>当</a:t>
                </a:r>
                <a:r>
                  <a:rPr lang="zh-CN" altLang="zh-CN" sz="1100" dirty="0"/>
                  <a:t>数据集本身的维数较高时或者</a:t>
                </a:r>
                <a14:m>
                  <m:oMath xmlns:m="http://schemas.openxmlformats.org/officeDocument/2006/math">
                    <m:r>
                      <a:rPr lang="zh-CN" altLang="zh-CN" sz="1100" i="1">
                        <a:latin typeface="Cambria Math" charset="0"/>
                      </a:rPr>
                      <m:t> </m:t>
                    </m:r>
                    <m:sSub>
                      <m:sSubPr>
                        <m:ctrlPr>
                          <a:rPr lang="zh-CN" altLang="zh-CN" sz="1100" i="1">
                            <a:latin typeface="Cambria Math" charset="0"/>
                          </a:rPr>
                        </m:ctrlPr>
                      </m:sSubPr>
                      <m:e>
                        <m:r>
                          <a:rPr lang="en-US" altLang="zh-CN" sz="1100" i="1">
                            <a:latin typeface="Cambria Math" charset="0"/>
                          </a:rPr>
                          <m:t>𝑁</m:t>
                        </m:r>
                      </m:e>
                      <m:sub>
                        <m:r>
                          <a:rPr lang="en-US" altLang="zh-CN" sz="1100" i="1">
                            <a:latin typeface="Cambria Math" charset="0"/>
                          </a:rPr>
                          <m:t>𝑘</m:t>
                        </m:r>
                      </m:sub>
                    </m:sSub>
                    <m:r>
                      <a:rPr lang="en-US" altLang="zh-CN" sz="1100" i="1">
                        <a:latin typeface="Cambria Math" charset="0"/>
                      </a:rPr>
                      <m:t> </m:t>
                    </m:r>
                  </m:oMath>
                </a14:m>
                <a:r>
                  <a:rPr lang="zh-CN" altLang="zh-CN" sz="1100" dirty="0"/>
                  <a:t>的偏度不低时，</a:t>
                </a:r>
                <a:r>
                  <a:rPr lang="en-US" altLang="zh-CN" sz="1100" dirty="0"/>
                  <a:t>PCA-Hub</a:t>
                </a:r>
                <a:r>
                  <a:rPr lang="zh-CN" altLang="zh-CN" sz="1100" dirty="0"/>
                  <a:t>聚类算法在使用不同的近邻数</a:t>
                </a:r>
                <a:r>
                  <a:rPr lang="en-US" altLang="zh-CN" sz="1100" i="1" dirty="0"/>
                  <a:t>k</a:t>
                </a:r>
                <a:r>
                  <a:rPr lang="zh-CN" altLang="zh-CN" sz="1100" dirty="0"/>
                  <a:t>时表现出了相似的聚类性能</a:t>
                </a:r>
                <a:r>
                  <a:rPr lang="zh-CN" altLang="zh-CN" sz="1100" dirty="0" smtClean="0"/>
                  <a:t>，</a:t>
                </a:r>
                <a:endParaRPr lang="en-US" altLang="zh-CN" sz="1100" dirty="0"/>
              </a:p>
              <a:p>
                <a:endParaRPr lang="en-US" altLang="zh-CN" sz="1100" dirty="0" smtClean="0"/>
              </a:p>
              <a:p>
                <a:r>
                  <a:rPr lang="zh-CN" altLang="zh-CN" sz="1100" dirty="0" smtClean="0"/>
                  <a:t>近</a:t>
                </a:r>
                <a:r>
                  <a:rPr lang="zh-CN" altLang="zh-CN" sz="1100" dirty="0"/>
                  <a:t>邻数的选择对于</a:t>
                </a:r>
                <a:r>
                  <a:rPr lang="en-US" altLang="zh-CN" sz="1100" dirty="0"/>
                  <a:t>PCA-Hub</a:t>
                </a:r>
                <a:r>
                  <a:rPr lang="zh-CN" altLang="zh-CN" sz="1100" dirty="0"/>
                  <a:t>聚类算法的聚类结果影响并不强烈。</a:t>
                </a:r>
                <a:endParaRPr kumimoji="1" lang="zh-CN" altLang="en-US" sz="1100" dirty="0"/>
              </a:p>
              <a:p>
                <a:pPr lvl="0">
                  <a:spcBef>
                    <a:spcPts val="0"/>
                  </a:spcBef>
                  <a:buNone/>
                </a:pPr>
                <a:endParaRPr dirty="0"/>
              </a:p>
            </p:txBody>
          </p:sp>
        </mc:Choice>
        <mc:Fallback xmlns="">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dirty="0" smtClean="0"/>
                  <a:t>当数据集的维数较低且</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的偏度也不高时，</a:t>
                </a:r>
                <a:r>
                  <a:rPr lang="en-US" altLang="zh-CN" sz="1100" dirty="0"/>
                  <a:t>PCA-Hub</a:t>
                </a:r>
                <a:r>
                  <a:rPr lang="zh-CN" altLang="zh-CN" sz="1100" dirty="0"/>
                  <a:t>聚类算法对近邻数</a:t>
                </a:r>
                <a:r>
                  <a:rPr lang="en-US" altLang="zh-CN" sz="1100" i="1" dirty="0"/>
                  <a:t>k</a:t>
                </a:r>
                <a:r>
                  <a:rPr lang="zh-CN" altLang="zh-CN" sz="1100" dirty="0"/>
                  <a:t>这一参数的选择表现出了明显的依赖性，聚类算法的性能在很大程度上取决于近邻数的取值</a:t>
                </a:r>
                <a:r>
                  <a:rPr lang="zh-CN" altLang="zh-CN" sz="1100" dirty="0" smtClean="0"/>
                  <a:t>；</a:t>
                </a:r>
                <a:endParaRPr lang="en-US" altLang="zh-CN" sz="1100" dirty="0" smtClean="0"/>
              </a:p>
              <a:p>
                <a:endParaRPr lang="en-US" altLang="zh-CN" sz="1100" dirty="0"/>
              </a:p>
              <a:p>
                <a:r>
                  <a:rPr lang="zh-CN" altLang="zh-CN" sz="1100" dirty="0" smtClean="0"/>
                  <a:t>当</a:t>
                </a:r>
                <a:r>
                  <a:rPr lang="zh-CN" altLang="zh-CN" sz="1100" dirty="0"/>
                  <a:t>数据集本身的维数较高时或者</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的偏度不低时，</a:t>
                </a:r>
                <a:r>
                  <a:rPr lang="en-US" altLang="zh-CN" sz="1100" dirty="0"/>
                  <a:t>PCA-Hub</a:t>
                </a:r>
                <a:r>
                  <a:rPr lang="zh-CN" altLang="zh-CN" sz="1100" dirty="0"/>
                  <a:t>聚类算法在使用不同的近邻数</a:t>
                </a:r>
                <a:r>
                  <a:rPr lang="en-US" altLang="zh-CN" sz="1100" i="1" dirty="0"/>
                  <a:t>k</a:t>
                </a:r>
                <a:r>
                  <a:rPr lang="zh-CN" altLang="zh-CN" sz="1100" dirty="0"/>
                  <a:t>时表现出了相似的聚类性能</a:t>
                </a:r>
                <a:r>
                  <a:rPr lang="zh-CN" altLang="zh-CN" sz="1100" dirty="0" smtClean="0"/>
                  <a:t>，</a:t>
                </a:r>
                <a:endParaRPr lang="en-US" altLang="zh-CN" sz="1100" dirty="0"/>
              </a:p>
              <a:p>
                <a:endParaRPr lang="en-US" altLang="zh-CN" sz="1100" dirty="0" smtClean="0"/>
              </a:p>
              <a:p>
                <a:r>
                  <a:rPr lang="zh-CN" altLang="zh-CN" sz="1100" dirty="0" smtClean="0"/>
                  <a:t>近</a:t>
                </a:r>
                <a:r>
                  <a:rPr lang="zh-CN" altLang="zh-CN" sz="1100" dirty="0"/>
                  <a:t>邻数的选择对于</a:t>
                </a:r>
                <a:r>
                  <a:rPr lang="en-US" altLang="zh-CN" sz="1100" dirty="0"/>
                  <a:t>PCA-Hub</a:t>
                </a:r>
                <a:r>
                  <a:rPr lang="zh-CN" altLang="zh-CN" sz="1100" dirty="0"/>
                  <a:t>聚类算法的聚类结果影响并不强烈。</a:t>
                </a:r>
                <a:endParaRPr kumimoji="1" lang="zh-CN" altLang="en-US" sz="1100" dirty="0"/>
              </a:p>
              <a:p>
                <a:pPr lvl="0">
                  <a:spcBef>
                    <a:spcPts val="0"/>
                  </a:spcBef>
                  <a:buNone/>
                </a:pPr>
                <a:endParaRPr dirty="0"/>
              </a:p>
            </p:txBody>
          </p:sp>
        </mc:Fallback>
      </mc:AlternateContent>
    </p:spTree>
    <p:extLst>
      <p:ext uri="{BB962C8B-B14F-4D97-AF65-F5344CB8AC3E}">
        <p14:creationId xmlns:p14="http://schemas.microsoft.com/office/powerpoint/2010/main" val="970711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mc:Choice>
        <mc:Fallback xmlns="">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dirty="0" smtClean="0"/>
                  <a:t>当数据集的维数较低且</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的偏度也不高时，</a:t>
                </a:r>
                <a:r>
                  <a:rPr lang="en-US" altLang="zh-CN" sz="1100" dirty="0"/>
                  <a:t>PCA-Hub</a:t>
                </a:r>
                <a:r>
                  <a:rPr lang="zh-CN" altLang="zh-CN" sz="1100" dirty="0"/>
                  <a:t>聚类算法对近邻数</a:t>
                </a:r>
                <a:r>
                  <a:rPr lang="en-US" altLang="zh-CN" sz="1100" i="1" dirty="0"/>
                  <a:t>k</a:t>
                </a:r>
                <a:r>
                  <a:rPr lang="zh-CN" altLang="zh-CN" sz="1100" dirty="0"/>
                  <a:t>这一参数的选择表现出了明显的依赖性，聚类算法的性能在很大程度上取决于近邻数的取值</a:t>
                </a:r>
                <a:r>
                  <a:rPr lang="zh-CN" altLang="zh-CN" sz="1100" dirty="0" smtClean="0"/>
                  <a:t>；</a:t>
                </a:r>
                <a:endParaRPr lang="en-US" altLang="zh-CN" sz="1100" dirty="0" smtClean="0"/>
              </a:p>
              <a:p>
                <a:endParaRPr lang="en-US" altLang="zh-CN" sz="1100" dirty="0"/>
              </a:p>
              <a:p>
                <a:r>
                  <a:rPr lang="zh-CN" altLang="zh-CN" sz="1100" dirty="0" smtClean="0"/>
                  <a:t>当</a:t>
                </a:r>
                <a:r>
                  <a:rPr lang="zh-CN" altLang="zh-CN" sz="1100" dirty="0"/>
                  <a:t>数据集本身的维数较高时或者</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的偏度不低时，</a:t>
                </a:r>
                <a:r>
                  <a:rPr lang="en-US" altLang="zh-CN" sz="1100" dirty="0"/>
                  <a:t>PCA-Hub</a:t>
                </a:r>
                <a:r>
                  <a:rPr lang="zh-CN" altLang="zh-CN" sz="1100" dirty="0"/>
                  <a:t>聚类算法在使用不同的近邻数</a:t>
                </a:r>
                <a:r>
                  <a:rPr lang="en-US" altLang="zh-CN" sz="1100" i="1" dirty="0"/>
                  <a:t>k</a:t>
                </a:r>
                <a:r>
                  <a:rPr lang="zh-CN" altLang="zh-CN" sz="1100" dirty="0"/>
                  <a:t>时表现出了相似的聚类性能</a:t>
                </a:r>
                <a:r>
                  <a:rPr lang="zh-CN" altLang="zh-CN" sz="1100" dirty="0" smtClean="0"/>
                  <a:t>，</a:t>
                </a:r>
                <a:endParaRPr lang="en-US" altLang="zh-CN" sz="1100" dirty="0"/>
              </a:p>
              <a:p>
                <a:endParaRPr lang="en-US" altLang="zh-CN" sz="1100" dirty="0" smtClean="0"/>
              </a:p>
              <a:p>
                <a:r>
                  <a:rPr lang="zh-CN" altLang="zh-CN" sz="1100" dirty="0" smtClean="0"/>
                  <a:t>近</a:t>
                </a:r>
                <a:r>
                  <a:rPr lang="zh-CN" altLang="zh-CN" sz="1100" dirty="0"/>
                  <a:t>邻数的选择对于</a:t>
                </a:r>
                <a:r>
                  <a:rPr lang="en-US" altLang="zh-CN" sz="1100" dirty="0"/>
                  <a:t>PCA-Hub</a:t>
                </a:r>
                <a:r>
                  <a:rPr lang="zh-CN" altLang="zh-CN" sz="1100" dirty="0"/>
                  <a:t>聚类算法的聚类结果影响并不强烈。</a:t>
                </a:r>
                <a:endParaRPr kumimoji="1" lang="zh-CN" altLang="en-US" sz="1100" dirty="0"/>
              </a:p>
              <a:p>
                <a:pPr lvl="0">
                  <a:spcBef>
                    <a:spcPts val="0"/>
                  </a:spcBef>
                  <a:buNone/>
                </a:pPr>
                <a:endParaRPr dirty="0"/>
              </a:p>
            </p:txBody>
          </p:sp>
        </mc:Fallback>
      </mc:AlternateContent>
    </p:spTree>
    <p:extLst>
      <p:ext uri="{BB962C8B-B14F-4D97-AF65-F5344CB8AC3E}">
        <p14:creationId xmlns:p14="http://schemas.microsoft.com/office/powerpoint/2010/main" val="961913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dirty="0" smtClean="0"/>
              <a:t>在实验环境和聚类分析算法参数一致的情况下，</a:t>
            </a:r>
            <a:r>
              <a:rPr lang="en-US" altLang="zh-CN" sz="1100" dirty="0" smtClean="0"/>
              <a:t>PCA-Hub</a:t>
            </a:r>
            <a:r>
              <a:rPr lang="zh-CN" altLang="zh-CN" sz="1100" dirty="0" smtClean="0"/>
              <a:t>聚类算法在开始的一小段重复次数时发生了些许的波动，但随着聚类算法重复次数的增加，聚类结果渐渐趋于稳定，并最后收敛于某一个恒定的值，这一现象表明</a:t>
            </a:r>
            <a:r>
              <a:rPr lang="en-US" altLang="zh-CN" sz="1100" dirty="0" smtClean="0"/>
              <a:t>PCA-Hub</a:t>
            </a:r>
            <a:r>
              <a:rPr lang="zh-CN" altLang="zh-CN" sz="1100" dirty="0" smtClean="0"/>
              <a:t>聚类算法的聚类性能，尤其是聚类重复次数比较高的情况下，在很大程度上具有一致性。 </a:t>
            </a:r>
            <a:endParaRPr kumimoji="1" lang="zh-CN" altLang="en-US" sz="1100" dirty="0" smtClean="0"/>
          </a:p>
          <a:p>
            <a:pPr lvl="0">
              <a:spcBef>
                <a:spcPts val="0"/>
              </a:spcBef>
              <a:buNone/>
            </a:pPr>
            <a:endParaRPr dirty="0"/>
          </a:p>
        </p:txBody>
      </p:sp>
    </p:spTree>
    <p:extLst>
      <p:ext uri="{BB962C8B-B14F-4D97-AF65-F5344CB8AC3E}">
        <p14:creationId xmlns:p14="http://schemas.microsoft.com/office/powerpoint/2010/main" val="688319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7195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首先将数据集的维数进行</a:t>
            </a:r>
            <a:r>
              <a:rPr lang="en-US" altLang="zh-CN" i="1" dirty="0" smtClean="0"/>
              <a:t>p</a:t>
            </a:r>
            <a:r>
              <a:rPr lang="zh-CN" altLang="zh-CN" dirty="0" smtClean="0"/>
              <a:t>等分并求出其对应的偏度，当该处偏度小于设定的阈值时停止运算；</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然后，针对此区间将这</a:t>
            </a:r>
            <a:r>
              <a:rPr lang="en-US" altLang="zh-CN" i="1" dirty="0" smtClean="0"/>
              <a:t>p</a:t>
            </a:r>
            <a:r>
              <a:rPr lang="zh-CN" altLang="zh-CN" dirty="0" smtClean="0"/>
              <a:t>等分的样本继续进行</a:t>
            </a:r>
            <a:r>
              <a:rPr lang="en-US" altLang="zh-CN" i="1" dirty="0" smtClean="0"/>
              <a:t>q</a:t>
            </a:r>
            <a:r>
              <a:rPr lang="zh-CN" altLang="zh-CN" dirty="0" smtClean="0"/>
              <a:t>等分，计算每一处的偏度直至该处偏度小于设定的阈值时停止运算，至此便可快速找到理想的</a:t>
            </a:r>
            <a:r>
              <a:rPr lang="en-US" altLang="zh-CN" i="1" dirty="0" smtClean="0"/>
              <a:t>k</a:t>
            </a:r>
            <a:r>
              <a:rPr lang="zh-CN" altLang="zh-CN" dirty="0" smtClean="0"/>
              <a:t>个主成分。</a:t>
            </a:r>
            <a:endParaRPr lang="en-US" altLang="zh-CN" dirty="0" smtClean="0"/>
          </a:p>
          <a:p>
            <a:endParaRPr kumimoji="1" lang="zh-CN" altLang="en-US" dirty="0"/>
          </a:p>
        </p:txBody>
      </p:sp>
    </p:spTree>
    <p:extLst>
      <p:ext uri="{BB962C8B-B14F-4D97-AF65-F5344CB8AC3E}">
        <p14:creationId xmlns:p14="http://schemas.microsoft.com/office/powerpoint/2010/main" val="347953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61835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kern="1200" dirty="0" smtClean="0">
                <a:solidFill>
                  <a:schemeClr val="tx1"/>
                </a:solidFill>
                <a:effectLst/>
                <a:latin typeface="+mn-lt"/>
                <a:ea typeface="+mn-ea"/>
                <a:cs typeface="+mn-cs"/>
              </a:rPr>
              <a:t>数据集缺乏</a:t>
            </a:r>
            <a:r>
              <a:rPr lang="en-US" altLang="zh-CN" sz="1100" kern="1200" dirty="0" smtClean="0">
                <a:solidFill>
                  <a:schemeClr val="tx1"/>
                </a:solidFill>
                <a:effectLst/>
                <a:latin typeface="+mn-lt"/>
                <a:ea typeface="+mn-ea"/>
                <a:cs typeface="+mn-cs"/>
              </a:rPr>
              <a:t>hubness</a:t>
            </a:r>
            <a:r>
              <a:rPr lang="zh-CN" altLang="zh-CN" sz="1100" kern="1200" dirty="0" smtClean="0">
                <a:solidFill>
                  <a:schemeClr val="tx1"/>
                </a:solidFill>
                <a:effectLst/>
                <a:latin typeface="+mn-lt"/>
                <a:ea typeface="+mn-ea"/>
                <a:cs typeface="+mn-cs"/>
              </a:rPr>
              <a:t>特性的情况下，</a:t>
            </a:r>
            <a:r>
              <a:rPr lang="en-US" altLang="zh-CN" sz="1100" kern="1200" dirty="0" smtClean="0">
                <a:solidFill>
                  <a:schemeClr val="tx1"/>
                </a:solidFill>
                <a:effectLst/>
                <a:latin typeface="+mn-lt"/>
                <a:ea typeface="+mn-ea"/>
                <a:cs typeface="+mn-cs"/>
              </a:rPr>
              <a:t>GHPKM</a:t>
            </a:r>
            <a:r>
              <a:rPr lang="zh-CN" altLang="zh-CN" sz="1100" kern="1200" dirty="0" smtClean="0">
                <a:solidFill>
                  <a:schemeClr val="tx1"/>
                </a:solidFill>
                <a:effectLst/>
                <a:latin typeface="+mn-lt"/>
                <a:ea typeface="+mn-ea"/>
                <a:cs typeface="+mn-cs"/>
              </a:rPr>
              <a:t>、</a:t>
            </a:r>
            <a:r>
              <a:rPr lang="en-US" altLang="zh-CN" sz="1100" kern="1200" dirty="0" smtClean="0">
                <a:solidFill>
                  <a:schemeClr val="tx1"/>
                </a:solidFill>
                <a:effectLst/>
                <a:latin typeface="+mn-lt"/>
                <a:ea typeface="+mn-ea"/>
                <a:cs typeface="+mn-cs"/>
              </a:rPr>
              <a:t>Ker-GHPKM</a:t>
            </a:r>
            <a:r>
              <a:rPr lang="zh-CN" altLang="zh-CN" sz="1100" kern="1200" dirty="0" smtClean="0">
                <a:solidFill>
                  <a:schemeClr val="tx1"/>
                </a:solidFill>
                <a:effectLst/>
                <a:latin typeface="+mn-lt"/>
                <a:ea typeface="+mn-ea"/>
                <a:cs typeface="+mn-cs"/>
              </a:rPr>
              <a:t>等</a:t>
            </a:r>
            <a:r>
              <a:rPr lang="en-US" altLang="zh-CN" sz="1100" kern="1200" dirty="0" smtClean="0">
                <a:solidFill>
                  <a:schemeClr val="tx1"/>
                </a:solidFill>
                <a:effectLst/>
                <a:latin typeface="+mn-lt"/>
                <a:ea typeface="+mn-ea"/>
                <a:cs typeface="+mn-cs"/>
              </a:rPr>
              <a:t>hub</a:t>
            </a:r>
            <a:r>
              <a:rPr lang="zh-CN" altLang="zh-CN" sz="1100" kern="1200" dirty="0" smtClean="0">
                <a:solidFill>
                  <a:schemeClr val="tx1"/>
                </a:solidFill>
                <a:effectLst/>
                <a:latin typeface="+mn-lt"/>
                <a:ea typeface="+mn-ea"/>
                <a:cs typeface="+mn-cs"/>
              </a:rPr>
              <a:t>聚类算法表现不佳，其性能接近于</a:t>
            </a:r>
            <a:r>
              <a:rPr lang="en-US" altLang="zh-CN" sz="1100" kern="1200" dirty="0" smtClean="0">
                <a:solidFill>
                  <a:schemeClr val="tx1"/>
                </a:solidFill>
                <a:effectLst/>
                <a:latin typeface="+mn-lt"/>
                <a:ea typeface="+mn-ea"/>
                <a:cs typeface="+mn-cs"/>
              </a:rPr>
              <a:t>KMEANS</a:t>
            </a:r>
            <a:r>
              <a:rPr lang="zh-CN" altLang="zh-CN" sz="1100" kern="1200" dirty="0" smtClean="0">
                <a:solidFill>
                  <a:schemeClr val="tx1"/>
                </a:solidFill>
                <a:effectLst/>
                <a:latin typeface="+mn-lt"/>
                <a:ea typeface="+mn-ea"/>
                <a:cs typeface="+mn-cs"/>
              </a:rPr>
              <a:t>算法；然而当数据集呈现出较高的</a:t>
            </a:r>
            <a:r>
              <a:rPr lang="en-US" altLang="zh-CN" sz="1100" kern="1200" dirty="0" smtClean="0">
                <a:solidFill>
                  <a:schemeClr val="tx1"/>
                </a:solidFill>
                <a:effectLst/>
                <a:latin typeface="+mn-lt"/>
                <a:ea typeface="+mn-ea"/>
                <a:cs typeface="+mn-cs"/>
              </a:rPr>
              <a:t>hubness</a:t>
            </a:r>
            <a:r>
              <a:rPr lang="zh-CN" altLang="zh-CN" sz="1100" kern="1200" dirty="0" smtClean="0">
                <a:solidFill>
                  <a:schemeClr val="tx1"/>
                </a:solidFill>
                <a:effectLst/>
                <a:latin typeface="+mn-lt"/>
                <a:ea typeface="+mn-ea"/>
                <a:cs typeface="+mn-cs"/>
              </a:rPr>
              <a:t>特性时，</a:t>
            </a:r>
            <a:r>
              <a:rPr lang="en-US" altLang="zh-CN" sz="1100" kern="1200" dirty="0" smtClean="0">
                <a:solidFill>
                  <a:schemeClr val="tx1"/>
                </a:solidFill>
                <a:effectLst/>
                <a:latin typeface="+mn-lt"/>
                <a:ea typeface="+mn-ea"/>
                <a:cs typeface="+mn-cs"/>
              </a:rPr>
              <a:t>GHPKM</a:t>
            </a:r>
            <a:r>
              <a:rPr lang="zh-CN" altLang="zh-CN" sz="1100" kern="1200" dirty="0" smtClean="0">
                <a:solidFill>
                  <a:schemeClr val="tx1"/>
                </a:solidFill>
                <a:effectLst/>
                <a:latin typeface="+mn-lt"/>
                <a:ea typeface="+mn-ea"/>
                <a:cs typeface="+mn-cs"/>
              </a:rPr>
              <a:t>、</a:t>
            </a:r>
            <a:r>
              <a:rPr lang="en-US" altLang="zh-CN" sz="1100" kern="1200" dirty="0" smtClean="0">
                <a:solidFill>
                  <a:schemeClr val="tx1"/>
                </a:solidFill>
                <a:effectLst/>
                <a:latin typeface="+mn-lt"/>
                <a:ea typeface="+mn-ea"/>
                <a:cs typeface="+mn-cs"/>
              </a:rPr>
              <a:t>Ker-GHPKM</a:t>
            </a:r>
            <a:r>
              <a:rPr lang="zh-CN" altLang="zh-CN" sz="1100" kern="1200" dirty="0" smtClean="0">
                <a:solidFill>
                  <a:schemeClr val="tx1"/>
                </a:solidFill>
                <a:effectLst/>
                <a:latin typeface="+mn-lt"/>
                <a:ea typeface="+mn-ea"/>
                <a:cs typeface="+mn-cs"/>
              </a:rPr>
              <a:t>等</a:t>
            </a:r>
            <a:r>
              <a:rPr lang="en-US" altLang="zh-CN" sz="1100" kern="1200" dirty="0" smtClean="0">
                <a:solidFill>
                  <a:schemeClr val="tx1"/>
                </a:solidFill>
                <a:effectLst/>
                <a:latin typeface="+mn-lt"/>
                <a:ea typeface="+mn-ea"/>
                <a:cs typeface="+mn-cs"/>
              </a:rPr>
              <a:t>hub</a:t>
            </a:r>
            <a:r>
              <a:rPr lang="zh-CN" altLang="zh-CN" sz="1100" kern="1200" dirty="0" smtClean="0">
                <a:solidFill>
                  <a:schemeClr val="tx1"/>
                </a:solidFill>
                <a:effectLst/>
                <a:latin typeface="+mn-lt"/>
                <a:ea typeface="+mn-ea"/>
                <a:cs typeface="+mn-cs"/>
              </a:rPr>
              <a:t>聚类算法的表现要优于</a:t>
            </a:r>
            <a:r>
              <a:rPr lang="en-US" altLang="zh-CN" sz="1100" kern="1200" dirty="0" smtClean="0">
                <a:solidFill>
                  <a:schemeClr val="tx1"/>
                </a:solidFill>
                <a:effectLst/>
                <a:latin typeface="+mn-lt"/>
                <a:ea typeface="+mn-ea"/>
                <a:cs typeface="+mn-cs"/>
              </a:rPr>
              <a:t>KMEANS</a:t>
            </a:r>
            <a:r>
              <a:rPr lang="zh-CN" altLang="zh-CN" sz="1100" kern="1200" dirty="0" smtClean="0">
                <a:solidFill>
                  <a:schemeClr val="tx1"/>
                </a:solidFill>
                <a:effectLst/>
                <a:latin typeface="+mn-lt"/>
                <a:ea typeface="+mn-ea"/>
                <a:cs typeface="+mn-cs"/>
              </a:rPr>
              <a:t>算法。同时，本文提出的</a:t>
            </a:r>
            <a:r>
              <a:rPr lang="en-US" altLang="zh-CN" sz="1100" kern="1200" dirty="0" smtClean="0">
                <a:solidFill>
                  <a:schemeClr val="tx1"/>
                </a:solidFill>
                <a:effectLst/>
                <a:latin typeface="+mn-lt"/>
                <a:ea typeface="+mn-ea"/>
                <a:cs typeface="+mn-cs"/>
              </a:rPr>
              <a:t>Quick PCA-Hub</a:t>
            </a:r>
            <a:r>
              <a:rPr lang="zh-CN" altLang="zh-CN" sz="1100" kern="1200" dirty="0" smtClean="0">
                <a:solidFill>
                  <a:schemeClr val="tx1"/>
                </a:solidFill>
                <a:effectLst/>
                <a:latin typeface="+mn-lt"/>
                <a:ea typeface="+mn-ea"/>
                <a:cs typeface="+mn-cs"/>
              </a:rPr>
              <a:t>聚类算法无论数据集是否呈现出较高的</a:t>
            </a:r>
            <a:r>
              <a:rPr lang="en-US" altLang="zh-CN" sz="1100" kern="1200" dirty="0" smtClean="0">
                <a:solidFill>
                  <a:schemeClr val="tx1"/>
                </a:solidFill>
                <a:effectLst/>
                <a:latin typeface="+mn-lt"/>
                <a:ea typeface="+mn-ea"/>
                <a:cs typeface="+mn-cs"/>
              </a:rPr>
              <a:t>hubness</a:t>
            </a:r>
            <a:r>
              <a:rPr lang="zh-CN" altLang="zh-CN" sz="1100" kern="1200" dirty="0" smtClean="0">
                <a:solidFill>
                  <a:schemeClr val="tx1"/>
                </a:solidFill>
                <a:effectLst/>
                <a:latin typeface="+mn-lt"/>
                <a:ea typeface="+mn-ea"/>
                <a:cs typeface="+mn-cs"/>
              </a:rPr>
              <a:t>特性，均可以取得不错的聚类效果，相比之前的聚类算法适用范围更广，聚类性能更佳。从</a:t>
            </a:r>
            <a:r>
              <a:rPr lang="en-US" altLang="zh-CN" sz="1100" kern="1200" dirty="0" smtClean="0">
                <a:solidFill>
                  <a:schemeClr val="tx1"/>
                </a:solidFill>
                <a:effectLst/>
                <a:latin typeface="+mn-lt"/>
                <a:ea typeface="+mn-ea"/>
                <a:cs typeface="+mn-cs"/>
              </a:rPr>
              <a:t>UCI</a:t>
            </a:r>
            <a:r>
              <a:rPr lang="zh-CN" altLang="zh-CN" sz="1100" kern="1200" dirty="0" smtClean="0">
                <a:solidFill>
                  <a:schemeClr val="tx1"/>
                </a:solidFill>
                <a:effectLst/>
                <a:latin typeface="+mn-lt"/>
                <a:ea typeface="+mn-ea"/>
                <a:cs typeface="+mn-cs"/>
              </a:rPr>
              <a:t>平均数据集的轮廓系数可以观测到，本章的</a:t>
            </a:r>
            <a:r>
              <a:rPr lang="en-US" altLang="zh-CN" sz="1100" kern="1200" dirty="0" smtClean="0">
                <a:solidFill>
                  <a:schemeClr val="tx1"/>
                </a:solidFill>
                <a:effectLst/>
                <a:latin typeface="+mn-lt"/>
                <a:ea typeface="+mn-ea"/>
                <a:cs typeface="+mn-cs"/>
              </a:rPr>
              <a:t>Quick PCA-Hub</a:t>
            </a:r>
            <a:r>
              <a:rPr lang="zh-CN" altLang="zh-CN" sz="1100" kern="1200" dirty="0" smtClean="0">
                <a:solidFill>
                  <a:schemeClr val="tx1"/>
                </a:solidFill>
                <a:effectLst/>
                <a:latin typeface="+mn-lt"/>
                <a:ea typeface="+mn-ea"/>
                <a:cs typeface="+mn-cs"/>
              </a:rPr>
              <a:t>聚类算法要优于之前的聚类算法，但逊于第三章的</a:t>
            </a:r>
            <a:r>
              <a:rPr lang="en-US" altLang="zh-CN" sz="1100" kern="1200" dirty="0" smtClean="0">
                <a:solidFill>
                  <a:schemeClr val="tx1"/>
                </a:solidFill>
                <a:effectLst/>
                <a:latin typeface="+mn-lt"/>
                <a:ea typeface="+mn-ea"/>
                <a:cs typeface="+mn-cs"/>
              </a:rPr>
              <a:t>PCA-Hub</a:t>
            </a:r>
            <a:r>
              <a:rPr lang="zh-CN" altLang="zh-CN" sz="1100" kern="1200" dirty="0" smtClean="0">
                <a:solidFill>
                  <a:schemeClr val="tx1"/>
                </a:solidFill>
                <a:effectLst/>
                <a:latin typeface="+mn-lt"/>
                <a:ea typeface="+mn-ea"/>
                <a:cs typeface="+mn-cs"/>
              </a:rPr>
              <a:t>聚类算法。</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953980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8887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0120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755140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dirty="0" smtClean="0"/>
              <a:t>从表中第</a:t>
            </a:r>
            <a:r>
              <a:rPr lang="en-US" altLang="zh-CN" sz="1100" dirty="0" smtClean="0"/>
              <a:t>12</a:t>
            </a:r>
            <a:r>
              <a:rPr lang="zh-CN" altLang="zh-CN" sz="1100" dirty="0" smtClean="0"/>
              <a:t>列的迭代数和第</a:t>
            </a:r>
            <a:r>
              <a:rPr lang="en-US" altLang="zh-CN" sz="1100" dirty="0" smtClean="0"/>
              <a:t>13</a:t>
            </a:r>
            <a:r>
              <a:rPr lang="zh-CN" altLang="zh-CN" sz="1100" dirty="0" smtClean="0"/>
              <a:t>列的减少的维数可以看出，</a:t>
            </a:r>
            <a:r>
              <a:rPr lang="en-US" altLang="zh-CN" sz="1100" dirty="0" smtClean="0"/>
              <a:t>Quick PCA-Hub</a:t>
            </a:r>
            <a:r>
              <a:rPr lang="zh-CN" altLang="zh-CN" sz="1100" dirty="0" smtClean="0"/>
              <a:t>在高维数据空间中搜索理想的</a:t>
            </a:r>
            <a:r>
              <a:rPr lang="en-US" altLang="zh-CN" sz="1100" i="1" dirty="0" smtClean="0"/>
              <a:t>k</a:t>
            </a:r>
            <a:r>
              <a:rPr lang="zh-CN" altLang="zh-CN" sz="1100" dirty="0" smtClean="0"/>
              <a:t>个主成分时表现出了巨大的优势</a:t>
            </a:r>
            <a:endParaRPr lang="en-US" altLang="zh-CN" sz="1100" dirty="0" smtClean="0"/>
          </a:p>
          <a:p>
            <a:r>
              <a:rPr lang="zh-CN" altLang="zh-CN" sz="1100" dirty="0" smtClean="0"/>
              <a:t>当数据集的维数不高时</a:t>
            </a:r>
            <a:r>
              <a:rPr lang="en-US" altLang="zh-CN" sz="1100" dirty="0" smtClean="0"/>
              <a:t>Quick PCA-Hub</a:t>
            </a:r>
            <a:r>
              <a:rPr lang="zh-CN" altLang="zh-CN" sz="1100" dirty="0" smtClean="0"/>
              <a:t>聚类算法的加速效果并不明显。</a:t>
            </a:r>
            <a:endParaRPr lang="en-US" altLang="zh-CN" sz="1100" dirty="0" smtClean="0"/>
          </a:p>
          <a:p>
            <a:r>
              <a:rPr lang="zh-CN" altLang="zh-CN" sz="1100" dirty="0" smtClean="0"/>
              <a:t>当数据集有较高的</a:t>
            </a:r>
            <a:r>
              <a:rPr lang="en-US" altLang="zh-CN" sz="1100" dirty="0" smtClean="0"/>
              <a:t>hubness</a:t>
            </a:r>
            <a:r>
              <a:rPr lang="zh-CN" altLang="zh-CN" sz="1100" dirty="0" smtClean="0"/>
              <a:t>特性时，</a:t>
            </a:r>
            <a:r>
              <a:rPr lang="en-US" altLang="zh-CN" sz="1100" dirty="0" smtClean="0"/>
              <a:t>Quick PCA-Hub</a:t>
            </a:r>
            <a:r>
              <a:rPr lang="zh-CN" altLang="zh-CN" sz="1100" dirty="0" smtClean="0"/>
              <a:t>聚类算法不仅加速搜寻</a:t>
            </a:r>
            <a:r>
              <a:rPr lang="en-US" altLang="zh-CN" sz="1100" i="1" dirty="0" smtClean="0"/>
              <a:t>k</a:t>
            </a:r>
            <a:r>
              <a:rPr lang="zh-CN" altLang="zh-CN" sz="1100" dirty="0" smtClean="0"/>
              <a:t>个主成分的速度，而且可以获得更优的聚类结果；然而当数据集有较低的</a:t>
            </a:r>
            <a:r>
              <a:rPr lang="en-US" altLang="zh-CN" sz="1100" dirty="0" smtClean="0"/>
              <a:t>hubness</a:t>
            </a:r>
            <a:r>
              <a:rPr lang="zh-CN" altLang="zh-CN" sz="1100" dirty="0" smtClean="0"/>
              <a:t>特性时，</a:t>
            </a:r>
            <a:r>
              <a:rPr lang="en-US" altLang="zh-CN" sz="1100" dirty="0" smtClean="0"/>
              <a:t>Quick PCA-Hub</a:t>
            </a:r>
            <a:r>
              <a:rPr lang="zh-CN" altLang="zh-CN" sz="1100" dirty="0" smtClean="0"/>
              <a:t>聚类算法的聚类优化效果则不明显。</a:t>
            </a:r>
          </a:p>
          <a:p>
            <a:pPr lvl="0">
              <a:spcBef>
                <a:spcPts val="0"/>
              </a:spcBef>
              <a:buNone/>
            </a:pPr>
            <a:endParaRPr dirty="0"/>
          </a:p>
        </p:txBody>
      </p:sp>
    </p:spTree>
    <p:extLst>
      <p:ext uri="{BB962C8B-B14F-4D97-AF65-F5344CB8AC3E}">
        <p14:creationId xmlns:p14="http://schemas.microsoft.com/office/powerpoint/2010/main" val="564924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3618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ltLang="zh-CN" dirty="0" smtClean="0"/>
              <a:t>1</a:t>
            </a:r>
            <a:r>
              <a:rPr lang="zh-CN" altLang="en-US" dirty="0" smtClean="0"/>
              <a:t> 阐述了聚类分析的定义及其主流的聚类模型，并归纳出了主流的聚类分析算法的适用范围及优缺点，同时介绍了聚类分析的评价标准和评估指标，并分析了聚类分析算法的现状和发展趋势</a:t>
            </a:r>
            <a:endParaRPr lang="en-US" altLang="zh-CN" dirty="0" smtClean="0"/>
          </a:p>
          <a:p>
            <a:pPr lvl="0">
              <a:spcBef>
                <a:spcPts val="0"/>
              </a:spcBef>
              <a:buNone/>
            </a:pPr>
            <a:r>
              <a:rPr lang="en-US" altLang="zh-CN" dirty="0" smtClean="0"/>
              <a:t>2</a:t>
            </a:r>
            <a:r>
              <a:rPr lang="zh-CN" altLang="en-US" dirty="0" smtClean="0"/>
              <a:t> 概述了维数灾难这一现象，并深入地研究了高维数据空间中的一种现象</a:t>
            </a:r>
            <a:r>
              <a:rPr lang="en-US" altLang="zh-CN" dirty="0" smtClean="0"/>
              <a:t>------hubness</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 </a:t>
            </a:r>
            <a:r>
              <a:rPr lang="zh-CN" altLang="zh-CN" dirty="0" smtClean="0"/>
              <a:t>针对</a:t>
            </a:r>
            <a:r>
              <a:rPr lang="en-US" altLang="zh-CN" dirty="0" smtClean="0"/>
              <a:t>hub</a:t>
            </a:r>
            <a:r>
              <a:rPr lang="zh-CN" altLang="zh-CN" dirty="0" smtClean="0"/>
              <a:t>聚类算法未处理高维数据空间中的冗余和噪声特征，因此本文提出了</a:t>
            </a:r>
            <a:r>
              <a:rPr lang="en-US" altLang="zh-CN" dirty="0" smtClean="0"/>
              <a:t>PCA-Hub</a:t>
            </a:r>
            <a:r>
              <a:rPr lang="zh-CN" altLang="zh-CN" dirty="0" smtClean="0"/>
              <a:t>聚类算法。</a:t>
            </a:r>
            <a:r>
              <a:rPr lang="en-US" altLang="zh-CN" dirty="0" smtClean="0"/>
              <a:t>----</a:t>
            </a:r>
            <a:r>
              <a:rPr lang="zh-CN" altLang="zh-CN" dirty="0" smtClean="0"/>
              <a:t>实验结果表明相比之前的聚类算法，</a:t>
            </a:r>
            <a:r>
              <a:rPr lang="en-US" altLang="zh-CN" dirty="0" smtClean="0"/>
              <a:t> PCA-Hub</a:t>
            </a:r>
            <a:r>
              <a:rPr lang="zh-CN" altLang="zh-CN" dirty="0" smtClean="0"/>
              <a:t>聚类算法</a:t>
            </a:r>
            <a:r>
              <a:rPr lang="zh-CN" altLang="en-US" dirty="0" smtClean="0"/>
              <a:t>在</a:t>
            </a:r>
            <a:r>
              <a:rPr lang="zh-CN" altLang="zh-CN" dirty="0" smtClean="0"/>
              <a:t>轮廓系数</a:t>
            </a:r>
            <a:r>
              <a:rPr lang="zh-CN" altLang="en-US" dirty="0" smtClean="0"/>
              <a:t>上</a:t>
            </a:r>
            <a:r>
              <a:rPr lang="zh-CN" altLang="zh-CN" dirty="0" smtClean="0"/>
              <a:t>平均提高了</a:t>
            </a:r>
            <a:r>
              <a:rPr lang="en-US" altLang="zh-CN" dirty="0" smtClean="0"/>
              <a:t>15%</a:t>
            </a:r>
            <a:r>
              <a:rPr lang="zh-CN" altLang="zh-CN" dirty="0" smtClean="0"/>
              <a:t>；近邻数的选择对于</a:t>
            </a:r>
            <a:r>
              <a:rPr lang="en-US" altLang="zh-CN" dirty="0" smtClean="0"/>
              <a:t>PCA-Hub</a:t>
            </a:r>
            <a:r>
              <a:rPr lang="zh-CN" altLang="zh-CN" dirty="0" smtClean="0"/>
              <a:t>聚类算法的聚类结果影响并不强烈；在实验环境和聚类算法参数一致的情况下，</a:t>
            </a:r>
            <a:r>
              <a:rPr lang="en-US" altLang="zh-CN" dirty="0" smtClean="0"/>
              <a:t>PCA-Hub</a:t>
            </a:r>
            <a:r>
              <a:rPr lang="zh-CN" altLang="zh-CN" dirty="0" smtClean="0"/>
              <a:t>聚类算法的结果在很大程度上具有一致性。</a:t>
            </a:r>
            <a:r>
              <a:rPr lang="zh-CN" altLang="zh-CN" dirty="0" smtClean="0">
                <a:effectLst/>
              </a:rPr>
              <a:t> </a:t>
            </a:r>
            <a:endParaRPr lang="en-US" altLang="zh-CN" dirty="0" smtClean="0"/>
          </a:p>
          <a:p>
            <a:pPr lvl="0">
              <a:spcBef>
                <a:spcPts val="0"/>
              </a:spcBef>
              <a:buNone/>
            </a:pPr>
            <a:r>
              <a:rPr lang="en-US" altLang="zh-CN" dirty="0" smtClean="0"/>
              <a:t>4</a:t>
            </a:r>
            <a:r>
              <a:rPr lang="zh-CN" altLang="en-US" dirty="0" smtClean="0"/>
              <a:t> </a:t>
            </a:r>
            <a:r>
              <a:rPr lang="en-US" altLang="zh-CN" dirty="0" smtClean="0"/>
              <a:t>PCA-Hub</a:t>
            </a:r>
            <a:r>
              <a:rPr lang="zh-CN" altLang="zh-CN" dirty="0" smtClean="0"/>
              <a:t>聚类算法虽然可以很好地解决高维数据空间中的冗余和噪声数据，然而随着数据集尺度和数据集维数的不断增加，</a:t>
            </a:r>
            <a:r>
              <a:rPr lang="en-US" altLang="zh-CN" dirty="0" smtClean="0"/>
              <a:t>PCA-Hub</a:t>
            </a:r>
            <a:r>
              <a:rPr lang="zh-CN" altLang="zh-CN" dirty="0" smtClean="0"/>
              <a:t>聚类算法的耗时将会变得越来越严重甚至是不可接受</a:t>
            </a:r>
            <a:r>
              <a:rPr lang="en-US" altLang="zh-CN" dirty="0" smtClean="0"/>
              <a:t>------</a:t>
            </a:r>
            <a:r>
              <a:rPr lang="zh-CN" altLang="zh-CN" dirty="0" smtClean="0"/>
              <a:t>通过实验证明，</a:t>
            </a:r>
            <a:r>
              <a:rPr lang="en-US" altLang="zh-CN" dirty="0" smtClean="0"/>
              <a:t>Quick PCA-Hub</a:t>
            </a:r>
            <a:r>
              <a:rPr lang="zh-CN" altLang="zh-CN" dirty="0" smtClean="0"/>
              <a:t>算法相比经典聚类算法可以取得不错的聚类结果，而且当数据集的维数较高时，</a:t>
            </a:r>
            <a:r>
              <a:rPr lang="en-US" altLang="zh-CN" dirty="0" smtClean="0"/>
              <a:t>Quick PCA-Hub</a:t>
            </a:r>
            <a:r>
              <a:rPr lang="zh-CN" altLang="zh-CN" dirty="0" smtClean="0"/>
              <a:t>算法在搜索理想的</a:t>
            </a:r>
            <a:r>
              <a:rPr lang="en-US" altLang="zh-CN" i="1" dirty="0" smtClean="0"/>
              <a:t>k</a:t>
            </a:r>
            <a:r>
              <a:rPr lang="zh-CN" altLang="zh-CN" dirty="0" smtClean="0"/>
              <a:t>个主成分时表现出了巨大的优势。其次，从理论上探讨了快速搜索最近邻居的方法。虽然在大型高维数据数据空间中朴素</a:t>
            </a:r>
            <a:r>
              <a:rPr lang="en-US" altLang="zh-CN" dirty="0" smtClean="0"/>
              <a:t>KNN</a:t>
            </a:r>
            <a:r>
              <a:rPr lang="zh-CN" altLang="zh-CN" dirty="0" smtClean="0"/>
              <a:t>图的构建十分耗时，但是可以通过近似</a:t>
            </a:r>
            <a:r>
              <a:rPr lang="en-US" altLang="zh-CN" dirty="0" smtClean="0"/>
              <a:t>KNN</a:t>
            </a:r>
            <a:r>
              <a:rPr lang="zh-CN" altLang="zh-CN" dirty="0" smtClean="0"/>
              <a:t>搜索方法在合理的时间内构建一个十分精确的近似图，而且近似的</a:t>
            </a:r>
            <a:r>
              <a:rPr lang="en-US" altLang="zh-CN" dirty="0" smtClean="0"/>
              <a:t>KNN</a:t>
            </a:r>
            <a:r>
              <a:rPr lang="zh-CN" altLang="zh-CN" dirty="0" smtClean="0"/>
              <a:t>图并不会显著影响聚类结果</a:t>
            </a:r>
            <a:endParaRPr dirty="0"/>
          </a:p>
        </p:txBody>
      </p:sp>
    </p:spTree>
    <p:extLst>
      <p:ext uri="{BB962C8B-B14F-4D97-AF65-F5344CB8AC3E}">
        <p14:creationId xmlns:p14="http://schemas.microsoft.com/office/powerpoint/2010/main" val="622133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5309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5583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0791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1915528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impact of </a:t>
            </a:r>
            <a:r>
              <a:rPr lang="en-US" sz="1100" kern="1200" dirty="0" err="1" smtClean="0">
                <a:solidFill>
                  <a:schemeClr val="tx1"/>
                </a:solidFill>
                <a:effectLst/>
                <a:latin typeface="+mn-lt"/>
                <a:ea typeface="+mn-ea"/>
                <a:cs typeface="+mn-cs"/>
              </a:rPr>
              <a:t>hubness</a:t>
            </a:r>
            <a:r>
              <a:rPr lang="en-US" sz="1100" kern="1200" dirty="0" smtClean="0">
                <a:solidFill>
                  <a:schemeClr val="tx1"/>
                </a:solidFill>
                <a:effectLst/>
                <a:latin typeface="+mn-lt"/>
                <a:ea typeface="+mn-ea"/>
                <a:cs typeface="+mn-cs"/>
              </a:rPr>
              <a:t> on machine-learning applications has not been thoroughly investigated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-nearest neighbor classifier (</a:t>
            </a: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-NN), support vector ma- chines (SVM), and </a:t>
            </a:r>
            <a:r>
              <a:rPr lang="en-US" sz="1100" kern="1200" dirty="0" err="1" smtClean="0">
                <a:solidFill>
                  <a:schemeClr val="tx1"/>
                </a:solidFill>
                <a:effectLst/>
                <a:latin typeface="+mn-lt"/>
                <a:ea typeface="+mn-ea"/>
                <a:cs typeface="+mn-cs"/>
              </a:rPr>
              <a:t>AdaBoost</a:t>
            </a:r>
            <a:r>
              <a:rPr lang="en-US" sz="1100" kern="1200" dirty="0" smtClean="0">
                <a:solidFill>
                  <a:schemeClr val="tx1"/>
                </a:solidFill>
                <a:effectLst/>
                <a:latin typeface="+mn-lt"/>
                <a:ea typeface="+mn-ea"/>
                <a:cs typeface="+mn-cs"/>
              </a:rPr>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1964177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8920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90828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impact of </a:t>
            </a:r>
            <a:r>
              <a:rPr lang="en-US" sz="1100" kern="1200" dirty="0" err="1" smtClean="0">
                <a:solidFill>
                  <a:schemeClr val="tx1"/>
                </a:solidFill>
                <a:effectLst/>
                <a:latin typeface="+mn-lt"/>
                <a:ea typeface="+mn-ea"/>
                <a:cs typeface="+mn-cs"/>
              </a:rPr>
              <a:t>hubness</a:t>
            </a:r>
            <a:r>
              <a:rPr lang="en-US" sz="1100" kern="1200" dirty="0" smtClean="0">
                <a:solidFill>
                  <a:schemeClr val="tx1"/>
                </a:solidFill>
                <a:effectLst/>
                <a:latin typeface="+mn-lt"/>
                <a:ea typeface="+mn-ea"/>
                <a:cs typeface="+mn-cs"/>
              </a:rPr>
              <a:t> on machine-learning applications has not been thoroughly investigated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-nearest neighbor classifier (</a:t>
            </a: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-NN), support vector ma- chines (SVM), and </a:t>
            </a:r>
            <a:r>
              <a:rPr lang="en-US" sz="1100" kern="1200" dirty="0" err="1" smtClean="0">
                <a:solidFill>
                  <a:schemeClr val="tx1"/>
                </a:solidFill>
                <a:effectLst/>
                <a:latin typeface="+mn-lt"/>
                <a:ea typeface="+mn-ea"/>
                <a:cs typeface="+mn-cs"/>
              </a:rPr>
              <a:t>AdaBoost</a:t>
            </a:r>
            <a:r>
              <a:rPr lang="en-US" sz="1100" kern="1200" dirty="0" smtClean="0">
                <a:solidFill>
                  <a:schemeClr val="tx1"/>
                </a:solidFill>
                <a:effectLst/>
                <a:latin typeface="+mn-lt"/>
                <a:ea typeface="+mn-ea"/>
                <a:cs typeface="+mn-cs"/>
              </a:rPr>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611964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71141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645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impact of </a:t>
            </a:r>
            <a:r>
              <a:rPr lang="en-US" sz="1100" kern="1200" dirty="0" err="1" smtClean="0">
                <a:solidFill>
                  <a:schemeClr val="tx1"/>
                </a:solidFill>
                <a:effectLst/>
                <a:latin typeface="+mn-lt"/>
                <a:ea typeface="+mn-ea"/>
                <a:cs typeface="+mn-cs"/>
              </a:rPr>
              <a:t>hubness</a:t>
            </a:r>
            <a:r>
              <a:rPr lang="en-US" sz="1100" kern="1200" dirty="0" smtClean="0">
                <a:solidFill>
                  <a:schemeClr val="tx1"/>
                </a:solidFill>
                <a:effectLst/>
                <a:latin typeface="+mn-lt"/>
                <a:ea typeface="+mn-ea"/>
                <a:cs typeface="+mn-cs"/>
              </a:rPr>
              <a:t> on machine-learning applications has not been thoroughly investigated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-nearest neighbor classifier (</a:t>
            </a: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-NN), support vector ma- chines (SVM), and </a:t>
            </a:r>
            <a:r>
              <a:rPr lang="en-US" sz="1100" kern="1200" dirty="0" err="1" smtClean="0">
                <a:solidFill>
                  <a:schemeClr val="tx1"/>
                </a:solidFill>
                <a:effectLst/>
                <a:latin typeface="+mn-lt"/>
                <a:ea typeface="+mn-ea"/>
                <a:cs typeface="+mn-cs"/>
              </a:rPr>
              <a:t>AdaBoost</a:t>
            </a:r>
            <a:r>
              <a:rPr lang="en-US" sz="1100" kern="1200" dirty="0" smtClean="0">
                <a:solidFill>
                  <a:schemeClr val="tx1"/>
                </a:solidFill>
                <a:effectLst/>
                <a:latin typeface="+mn-lt"/>
                <a:ea typeface="+mn-ea"/>
                <a:cs typeface="+mn-cs"/>
              </a:rPr>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12296499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impact of </a:t>
            </a:r>
            <a:r>
              <a:rPr lang="en-US" sz="1100" kern="1200" dirty="0" err="1" smtClean="0">
                <a:solidFill>
                  <a:schemeClr val="tx1"/>
                </a:solidFill>
                <a:effectLst/>
                <a:latin typeface="+mn-lt"/>
                <a:ea typeface="+mn-ea"/>
                <a:cs typeface="+mn-cs"/>
              </a:rPr>
              <a:t>hubness</a:t>
            </a:r>
            <a:r>
              <a:rPr lang="en-US" sz="1100" kern="1200" dirty="0" smtClean="0">
                <a:solidFill>
                  <a:schemeClr val="tx1"/>
                </a:solidFill>
                <a:effectLst/>
                <a:latin typeface="+mn-lt"/>
                <a:ea typeface="+mn-ea"/>
                <a:cs typeface="+mn-cs"/>
              </a:rPr>
              <a:t> on machine-learning applications has not been thoroughly investigated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-nearest neighbor classifier (</a:t>
            </a: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-NN), support vector ma- chines (SVM), and </a:t>
            </a:r>
            <a:r>
              <a:rPr lang="en-US" sz="1100" kern="1200" dirty="0" err="1" smtClean="0">
                <a:solidFill>
                  <a:schemeClr val="tx1"/>
                </a:solidFill>
                <a:effectLst/>
                <a:latin typeface="+mn-lt"/>
                <a:ea typeface="+mn-ea"/>
                <a:cs typeface="+mn-cs"/>
              </a:rPr>
              <a:t>AdaBoost</a:t>
            </a:r>
            <a:r>
              <a:rPr lang="en-US" sz="1100" kern="1200" dirty="0" smtClean="0">
                <a:solidFill>
                  <a:schemeClr val="tx1"/>
                </a:solidFill>
                <a:effectLst/>
                <a:latin typeface="+mn-lt"/>
                <a:ea typeface="+mn-ea"/>
                <a:cs typeface="+mn-cs"/>
              </a:rPr>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5116059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6139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80392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6881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36500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8381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502076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332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88194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982274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48295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9181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8477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062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86392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14763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0933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b="1" dirty="0" smtClean="0"/>
              <a:t>传统聚类算法</a:t>
            </a:r>
            <a:r>
              <a:rPr lang="zh-CN" altLang="en-US" b="1" dirty="0" smtClean="0"/>
              <a:t>应用到</a:t>
            </a:r>
            <a:r>
              <a:rPr lang="zh-CN" altLang="zh-CN" b="1" dirty="0" smtClean="0"/>
              <a:t>高维数据空间</a:t>
            </a:r>
            <a:r>
              <a:rPr lang="zh-CN" altLang="en-US" b="1" dirty="0" smtClean="0"/>
              <a:t>时通常聚类性能会变得很差</a:t>
            </a:r>
            <a:r>
              <a:rPr lang="zh-CN" altLang="en-US" b="1" dirty="0" smtClean="0"/>
              <a:t>，</a:t>
            </a:r>
            <a:endParaRPr kumimoji="1" lang="zh-CN" altLang="en-US" dirty="0"/>
          </a:p>
        </p:txBody>
      </p:sp>
    </p:spTree>
    <p:extLst>
      <p:ext uri="{BB962C8B-B14F-4D97-AF65-F5344CB8AC3E}">
        <p14:creationId xmlns:p14="http://schemas.microsoft.com/office/powerpoint/2010/main" val="170447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49291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389534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92451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75362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21500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1880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1909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3234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9386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653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4288500"/>
            <a:ext cx="9144000" cy="2475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11" name="Shape 1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685800" y="2601425"/>
            <a:ext cx="5810400" cy="1159799"/>
          </a:xfrm>
          <a:prstGeom prst="rect">
            <a:avLst/>
          </a:prstGeom>
        </p:spPr>
        <p:txBody>
          <a:bodyPr lIns="91425" tIns="91425" rIns="91425" bIns="91425" anchor="b" anchorCtr="0"/>
          <a:lstStyle>
            <a:lvl1pPr lvl="0">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78" name="Shape 78"/>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style A">
    <p:spTree>
      <p:nvGrpSpPr>
        <p:cNvPr id="1" name="Shape 82"/>
        <p:cNvGrpSpPr/>
        <p:nvPr/>
      </p:nvGrpSpPr>
      <p:grpSpPr>
        <a:xfrm>
          <a:off x="0" y="0"/>
          <a:ext cx="0" cy="0"/>
          <a:chOff x="0" y="0"/>
          <a:chExt cx="0" cy="0"/>
        </a:xfrm>
      </p:grpSpPr>
      <p:sp>
        <p:nvSpPr>
          <p:cNvPr id="83" name="Shape 83"/>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85" name="Shape 85"/>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tyle B">
    <p:spTree>
      <p:nvGrpSpPr>
        <p:cNvPr id="1" name="Shape 88"/>
        <p:cNvGrpSpPr/>
        <p:nvPr/>
      </p:nvGrpSpPr>
      <p:grpSpPr>
        <a:xfrm>
          <a:off x="0" y="0"/>
          <a:ext cx="0" cy="0"/>
          <a:chOff x="0" y="0"/>
          <a:chExt cx="0" cy="0"/>
        </a:xfrm>
      </p:grpSpPr>
      <p:sp>
        <p:nvSpPr>
          <p:cNvPr id="89" name="Shape 89"/>
          <p:cNvSpPr/>
          <p:nvPr/>
        </p:nvSpPr>
        <p:spPr>
          <a:xfrm>
            <a:off x="0" y="4294550"/>
            <a:ext cx="9144000" cy="241199"/>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91" name="Shape 9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4113600" y="2878750"/>
            <a:ext cx="4505699" cy="1159799"/>
          </a:xfrm>
          <a:prstGeom prst="rect">
            <a:avLst/>
          </a:prstGeom>
        </p:spPr>
        <p:txBody>
          <a:bodyPr lIns="91425" tIns="91425" rIns="91425" bIns="91425" anchor="b" anchorCtr="0"/>
          <a:lstStyle>
            <a:lvl1pPr lvl="0" rtl="0">
              <a:spcBef>
                <a:spcPts val="0"/>
              </a:spcBef>
              <a:buClr>
                <a:srgbClr val="114454"/>
              </a:buClr>
              <a:buSzPct val="100000"/>
              <a:defRPr sz="4800">
                <a:solidFill>
                  <a:srgbClr val="114454"/>
                </a:solidFill>
              </a:defRPr>
            </a:lvl1pPr>
            <a:lvl2pPr lvl="1" rtl="0">
              <a:spcBef>
                <a:spcPts val="0"/>
              </a:spcBef>
              <a:buClr>
                <a:srgbClr val="114454"/>
              </a:buClr>
              <a:buSzPct val="100000"/>
              <a:defRPr sz="4800">
                <a:solidFill>
                  <a:srgbClr val="114454"/>
                </a:solidFill>
              </a:defRPr>
            </a:lvl2pPr>
            <a:lvl3pPr lvl="2" rtl="0">
              <a:spcBef>
                <a:spcPts val="0"/>
              </a:spcBef>
              <a:buClr>
                <a:srgbClr val="114454"/>
              </a:buClr>
              <a:buSzPct val="100000"/>
              <a:defRPr sz="4800">
                <a:solidFill>
                  <a:srgbClr val="114454"/>
                </a:solidFill>
              </a:defRPr>
            </a:lvl3pPr>
            <a:lvl4pPr lvl="3" rtl="0">
              <a:spcBef>
                <a:spcPts val="0"/>
              </a:spcBef>
              <a:buClr>
                <a:srgbClr val="114454"/>
              </a:buClr>
              <a:buSzPct val="100000"/>
              <a:defRPr sz="4800">
                <a:solidFill>
                  <a:srgbClr val="114454"/>
                </a:solidFill>
              </a:defRPr>
            </a:lvl4pPr>
            <a:lvl5pPr lvl="4" rtl="0">
              <a:spcBef>
                <a:spcPts val="0"/>
              </a:spcBef>
              <a:buClr>
                <a:srgbClr val="114454"/>
              </a:buClr>
              <a:buSzPct val="100000"/>
              <a:defRPr sz="4800">
                <a:solidFill>
                  <a:srgbClr val="114454"/>
                </a:solidFill>
              </a:defRPr>
            </a:lvl5pPr>
            <a:lvl6pPr lvl="5" rtl="0">
              <a:spcBef>
                <a:spcPts val="0"/>
              </a:spcBef>
              <a:buClr>
                <a:srgbClr val="114454"/>
              </a:buClr>
              <a:buSzPct val="100000"/>
              <a:defRPr sz="4800">
                <a:solidFill>
                  <a:srgbClr val="114454"/>
                </a:solidFill>
              </a:defRPr>
            </a:lvl6pPr>
            <a:lvl7pPr lvl="6" rtl="0">
              <a:spcBef>
                <a:spcPts val="0"/>
              </a:spcBef>
              <a:buClr>
                <a:srgbClr val="114454"/>
              </a:buClr>
              <a:buSzPct val="100000"/>
              <a:defRPr sz="4800">
                <a:solidFill>
                  <a:srgbClr val="114454"/>
                </a:solidFill>
              </a:defRPr>
            </a:lvl7pPr>
            <a:lvl8pPr lvl="7" rtl="0">
              <a:spcBef>
                <a:spcPts val="0"/>
              </a:spcBef>
              <a:buClr>
                <a:srgbClr val="114454"/>
              </a:buClr>
              <a:buSzPct val="100000"/>
              <a:defRPr sz="4800">
                <a:solidFill>
                  <a:srgbClr val="114454"/>
                </a:solidFill>
              </a:defRPr>
            </a:lvl8pPr>
            <a:lvl9pPr lvl="8" rtl="0">
              <a:spcBef>
                <a:spcPts val="0"/>
              </a:spcBef>
              <a:buClr>
                <a:srgbClr val="114454"/>
              </a:buClr>
              <a:buSzPct val="100000"/>
              <a:defRPr sz="4800">
                <a:solidFill>
                  <a:srgbClr val="114454"/>
                </a:solidFill>
              </a:defRPr>
            </a:lvl9pPr>
          </a:lstStyle>
          <a:p>
            <a:endParaRPr/>
          </a:p>
        </p:txBody>
      </p:sp>
      <p:sp>
        <p:nvSpPr>
          <p:cNvPr id="17" name="Shape 17"/>
          <p:cNvSpPr txBox="1">
            <a:spLocks noGrp="1"/>
          </p:cNvSpPr>
          <p:nvPr>
            <p:ph type="subTitle" idx="1"/>
          </p:nvPr>
        </p:nvSpPr>
        <p:spPr>
          <a:xfrm>
            <a:off x="4113600" y="3983050"/>
            <a:ext cx="4505699" cy="784799"/>
          </a:xfrm>
          <a:prstGeom prst="rect">
            <a:avLst/>
          </a:prstGeom>
        </p:spPr>
        <p:txBody>
          <a:bodyPr lIns="91425" tIns="91425" rIns="91425" bIns="91425" anchor="t" anchorCtr="0"/>
          <a:lstStyle>
            <a:lvl1pPr lvl="0" rtl="0">
              <a:spcBef>
                <a:spcPts val="0"/>
              </a:spcBef>
              <a:buClr>
                <a:srgbClr val="94BF6E"/>
              </a:buClr>
              <a:buSzPct val="100000"/>
              <a:buNone/>
              <a:defRPr sz="1800" b="1">
                <a:solidFill>
                  <a:srgbClr val="94BF6E"/>
                </a:solidFill>
              </a:defRPr>
            </a:lvl1pPr>
            <a:lvl2pPr lvl="1" rtl="0">
              <a:spcBef>
                <a:spcPts val="0"/>
              </a:spcBef>
              <a:buClr>
                <a:srgbClr val="94BF6E"/>
              </a:buClr>
              <a:buSzPct val="100000"/>
              <a:buNone/>
              <a:defRPr sz="1800" b="1">
                <a:solidFill>
                  <a:srgbClr val="94BF6E"/>
                </a:solidFill>
              </a:defRPr>
            </a:lvl2pPr>
            <a:lvl3pPr lvl="2" rtl="0">
              <a:spcBef>
                <a:spcPts val="0"/>
              </a:spcBef>
              <a:buClr>
                <a:srgbClr val="94BF6E"/>
              </a:buClr>
              <a:buSzPct val="100000"/>
              <a:buNone/>
              <a:defRPr sz="1800" b="1">
                <a:solidFill>
                  <a:srgbClr val="94BF6E"/>
                </a:solidFill>
              </a:defRPr>
            </a:lvl3pPr>
            <a:lvl4pPr lvl="3" rtl="0">
              <a:spcBef>
                <a:spcPts val="0"/>
              </a:spcBef>
              <a:buClr>
                <a:srgbClr val="94BF6E"/>
              </a:buClr>
              <a:buNone/>
              <a:defRPr b="1">
                <a:solidFill>
                  <a:srgbClr val="94BF6E"/>
                </a:solidFill>
              </a:defRPr>
            </a:lvl4pPr>
            <a:lvl5pPr lvl="4" rtl="0">
              <a:spcBef>
                <a:spcPts val="0"/>
              </a:spcBef>
              <a:buClr>
                <a:srgbClr val="94BF6E"/>
              </a:buClr>
              <a:buNone/>
              <a:defRPr b="1">
                <a:solidFill>
                  <a:srgbClr val="94BF6E"/>
                </a:solidFill>
              </a:defRPr>
            </a:lvl5pPr>
            <a:lvl6pPr lvl="5" rtl="0">
              <a:spcBef>
                <a:spcPts val="0"/>
              </a:spcBef>
              <a:buClr>
                <a:srgbClr val="94BF6E"/>
              </a:buClr>
              <a:buNone/>
              <a:defRPr b="1">
                <a:solidFill>
                  <a:srgbClr val="94BF6E"/>
                </a:solidFill>
              </a:defRPr>
            </a:lvl6pPr>
            <a:lvl7pPr lvl="6" rtl="0">
              <a:spcBef>
                <a:spcPts val="0"/>
              </a:spcBef>
              <a:buClr>
                <a:srgbClr val="94BF6E"/>
              </a:buClr>
              <a:buNone/>
              <a:defRPr b="1">
                <a:solidFill>
                  <a:srgbClr val="94BF6E"/>
                </a:solidFill>
              </a:defRPr>
            </a:lvl7pPr>
            <a:lvl8pPr lvl="7" rtl="0">
              <a:spcBef>
                <a:spcPts val="0"/>
              </a:spcBef>
              <a:buClr>
                <a:srgbClr val="94BF6E"/>
              </a:buClr>
              <a:buNone/>
              <a:defRPr b="1">
                <a:solidFill>
                  <a:srgbClr val="94BF6E"/>
                </a:solidFill>
              </a:defRPr>
            </a:lvl8pPr>
            <a:lvl9pPr lvl="8" rtl="0">
              <a:spcBef>
                <a:spcPts val="0"/>
              </a:spcBef>
              <a:buClr>
                <a:srgbClr val="94BF6E"/>
              </a:buClr>
              <a:buNone/>
              <a:defRPr b="1">
                <a:solidFill>
                  <a:srgbClr val="94BF6E"/>
                </a:solidFill>
              </a:defRPr>
            </a:lvl9pPr>
          </a:lstStyle>
          <a:p>
            <a:endParaRPr/>
          </a:p>
        </p:txBody>
      </p:sp>
      <p:sp>
        <p:nvSpPr>
          <p:cNvPr id="18" name="Shape 18"/>
          <p:cNvSpPr/>
          <p:nvPr/>
        </p:nvSpPr>
        <p:spPr>
          <a:xfrm>
            <a:off x="0" y="4288499"/>
            <a:ext cx="3474300" cy="2475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0" y="0"/>
            <a:ext cx="34743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20" name="Shape 20"/>
          <p:cNvSpPr/>
          <p:nvPr/>
        </p:nvSpPr>
        <p:spPr>
          <a:xfrm>
            <a:off x="0" y="500625"/>
            <a:ext cx="34743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4493604"/>
            <a:ext cx="34743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0" y="4584075"/>
            <a:ext cx="34743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pic>
        <p:nvPicPr>
          <p:cNvPr id="10"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18992"/>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3"/>
        <p:cNvGrpSpPr/>
        <p:nvPr/>
      </p:nvGrpSpPr>
      <p:grpSpPr>
        <a:xfrm>
          <a:off x="0" y="0"/>
          <a:ext cx="0" cy="0"/>
          <a:chOff x="0" y="0"/>
          <a:chExt cx="0" cy="0"/>
        </a:xfrm>
      </p:grpSpPr>
      <p:sp>
        <p:nvSpPr>
          <p:cNvPr id="24" name="Shape 24"/>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3398537" y="1599537"/>
            <a:ext cx="2346925" cy="1944425"/>
          </a:xfrm>
          <a:prstGeom prst="rect">
            <a:avLst/>
          </a:prstGeom>
        </p:spPr>
        <p:txBody>
          <a:bodyPr>
            <a:prstTxWarp prst="textPlain">
              <a:avLst/>
            </a:prstTxWarp>
          </a:bodyPr>
          <a:lstStyle/>
          <a:p>
            <a:pPr lvl="0" algn="ctr"/>
            <a:r>
              <a:rPr b="0" i="0">
                <a:ln>
                  <a:noFill/>
                </a:ln>
                <a:solidFill>
                  <a:srgbClr val="0E3142">
                    <a:alpha val="20380"/>
                  </a:srgbClr>
                </a:solidFill>
                <a:latin typeface="Impact"/>
              </a:rPr>
              <a:t>“</a:t>
            </a:r>
          </a:p>
        </p:txBody>
      </p:sp>
      <p:sp>
        <p:nvSpPr>
          <p:cNvPr id="26" name="Shape 26"/>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27" name="Shape 27"/>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30" name="Shape 30"/>
          <p:cNvSpPr txBox="1">
            <a:spLocks noGrp="1"/>
          </p:cNvSpPr>
          <p:nvPr>
            <p:ph type="body" idx="1"/>
          </p:nvPr>
        </p:nvSpPr>
        <p:spPr>
          <a:xfrm>
            <a:off x="1556175" y="2300275"/>
            <a:ext cx="6031800" cy="605100"/>
          </a:xfrm>
          <a:prstGeom prst="rect">
            <a:avLst/>
          </a:prstGeom>
        </p:spPr>
        <p:txBody>
          <a:bodyPr lIns="91425" tIns="91425" rIns="91425" bIns="91425" anchor="ctr" anchorCtr="0"/>
          <a:lstStyle>
            <a:lvl1pPr lvl="0" algn="ctr" rtl="0">
              <a:spcBef>
                <a:spcPts val="0"/>
              </a:spcBef>
              <a:buClr>
                <a:srgbClr val="FFFFFF"/>
              </a:buClr>
              <a:buSzPct val="100000"/>
              <a:defRPr sz="2000">
                <a:solidFill>
                  <a:srgbClr val="FFFFFF"/>
                </a:solidFill>
              </a:defRPr>
            </a:lvl1pPr>
            <a:lvl2pPr lvl="1" algn="ctr" rtl="0">
              <a:spcBef>
                <a:spcPts val="0"/>
              </a:spcBef>
              <a:buClr>
                <a:srgbClr val="FFFFFF"/>
              </a:buClr>
              <a:buSzPct val="100000"/>
              <a:defRPr sz="2000">
                <a:solidFill>
                  <a:srgbClr val="FFFFFF"/>
                </a:solidFill>
              </a:defRPr>
            </a:lvl2pPr>
            <a:lvl3pPr lvl="2" algn="ctr" rtl="0">
              <a:spcBef>
                <a:spcPts val="0"/>
              </a:spcBef>
              <a:buClr>
                <a:srgbClr val="FFFFFF"/>
              </a:buClr>
              <a:buSzPct val="100000"/>
              <a:defRPr sz="2000">
                <a:solidFill>
                  <a:srgbClr val="FFFFFF"/>
                </a:solidFill>
              </a:defRPr>
            </a:lvl3pPr>
            <a:lvl4pPr lvl="3" algn="ctr" rtl="0">
              <a:spcBef>
                <a:spcPts val="0"/>
              </a:spcBef>
              <a:buClr>
                <a:srgbClr val="FFFFFF"/>
              </a:buClr>
              <a:buSzPct val="100000"/>
              <a:defRPr sz="2000">
                <a:solidFill>
                  <a:srgbClr val="FFFFFF"/>
                </a:solidFill>
              </a:defRPr>
            </a:lvl4pPr>
            <a:lvl5pPr lvl="4" algn="ctr" rtl="0">
              <a:spcBef>
                <a:spcPts val="0"/>
              </a:spcBef>
              <a:buClr>
                <a:srgbClr val="FFFFFF"/>
              </a:buClr>
              <a:buSzPct val="100000"/>
              <a:defRPr sz="2000">
                <a:solidFill>
                  <a:srgbClr val="FFFFFF"/>
                </a:solidFill>
              </a:defRPr>
            </a:lvl5pPr>
            <a:lvl6pPr lvl="5" algn="ctr" rtl="0">
              <a:spcBef>
                <a:spcPts val="0"/>
              </a:spcBef>
              <a:buClr>
                <a:srgbClr val="FFFFFF"/>
              </a:buClr>
              <a:buSzPct val="100000"/>
              <a:defRPr sz="2000">
                <a:solidFill>
                  <a:srgbClr val="FFFFFF"/>
                </a:solidFill>
              </a:defRPr>
            </a:lvl6pPr>
            <a:lvl7pPr lvl="6" algn="ctr" rtl="0">
              <a:spcBef>
                <a:spcPts val="0"/>
              </a:spcBef>
              <a:buClr>
                <a:srgbClr val="FFFFFF"/>
              </a:buClr>
              <a:buSzPct val="100000"/>
              <a:defRPr sz="2000">
                <a:solidFill>
                  <a:srgbClr val="FFFFFF"/>
                </a:solidFill>
              </a:defRPr>
            </a:lvl7pPr>
            <a:lvl8pPr lvl="7" algn="ctr" rtl="0">
              <a:spcBef>
                <a:spcPts val="0"/>
              </a:spcBef>
              <a:buClr>
                <a:srgbClr val="FFFFFF"/>
              </a:buClr>
              <a:buSzPct val="100000"/>
              <a:defRPr sz="2000">
                <a:solidFill>
                  <a:srgbClr val="FFFFFF"/>
                </a:solidFill>
              </a:defRPr>
            </a:lvl8pPr>
            <a:lvl9pPr lvl="8" algn="ctr">
              <a:spcBef>
                <a:spcPts val="0"/>
              </a:spcBef>
              <a:buClr>
                <a:srgbClr val="FFFFFF"/>
              </a:buClr>
              <a:buSzPct val="100000"/>
              <a:defRPr sz="2000">
                <a:solidFill>
                  <a:srgbClr val="FFFFFF"/>
                </a:solidFill>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33" name="Shape 33"/>
          <p:cNvSpPr/>
          <p:nvPr/>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37" name="Shape 37"/>
          <p:cNvCxnSpPr/>
          <p:nvPr/>
        </p:nvCxnSpPr>
        <p:spPr>
          <a:xfrm>
            <a:off x="1037450" y="288517"/>
            <a:ext cx="0" cy="470700"/>
          </a:xfrm>
          <a:prstGeom prst="straightConnector1">
            <a:avLst/>
          </a:prstGeom>
          <a:noFill/>
          <a:ln w="9525" cap="flat" cmpd="sng">
            <a:solidFill>
              <a:srgbClr val="18637B"/>
            </a:solidFill>
            <a:prstDash val="solid"/>
            <a:round/>
            <a:headEnd type="none" w="lg" len="lg"/>
            <a:tailEnd type="none" w="lg" len="lg"/>
          </a:ln>
        </p:spPr>
      </p:cxnSp>
      <p:sp>
        <p:nvSpPr>
          <p:cNvPr id="38" name="Shape 38"/>
          <p:cNvSpPr txBox="1">
            <a:spLocks noGrp="1"/>
          </p:cNvSpPr>
          <p:nvPr>
            <p:ph type="title"/>
          </p:nvPr>
        </p:nvSpPr>
        <p:spPr>
          <a:xfrm>
            <a:off x="1146025" y="373"/>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body" idx="1"/>
          </p:nvPr>
        </p:nvSpPr>
        <p:spPr>
          <a:xfrm>
            <a:off x="1146025" y="1767275"/>
            <a:ext cx="7540800" cy="3158699"/>
          </a:xfrm>
          <a:prstGeom prst="rect">
            <a:avLst/>
          </a:prstGeom>
        </p:spPr>
        <p:txBody>
          <a:bodyPr lIns="91425" tIns="91425" rIns="91425" bIns="91425" anchor="t" anchorCtr="0"/>
          <a:lstStyle>
            <a:lvl1pPr lvl="0">
              <a:spcBef>
                <a:spcPts val="0"/>
              </a:spcBef>
              <a:buSzPct val="100000"/>
              <a:defRPr sz="2800"/>
            </a:lvl1pPr>
            <a:lvl2pPr lvl="1">
              <a:spcBef>
                <a:spcPts val="0"/>
              </a:spcBef>
              <a:buSzPct val="100000"/>
              <a:defRPr sz="2800"/>
            </a:lvl2pPr>
            <a:lvl3pPr lvl="2">
              <a:spcBef>
                <a:spcPts val="0"/>
              </a:spcBef>
              <a:buSzPct val="100000"/>
              <a:defRPr sz="2800"/>
            </a:lvl3pPr>
            <a:lvl4pPr lvl="3">
              <a:spcBef>
                <a:spcPts val="0"/>
              </a:spcBef>
              <a:buSzPct val="100000"/>
              <a:defRPr sz="2800"/>
            </a:lvl4pPr>
            <a:lvl5pPr lvl="4">
              <a:spcBef>
                <a:spcPts val="0"/>
              </a:spcBef>
              <a:buSzPct val="100000"/>
              <a:defRPr sz="2800"/>
            </a:lvl5pPr>
            <a:lvl6pPr lvl="5">
              <a:spcBef>
                <a:spcPts val="0"/>
              </a:spcBef>
              <a:buSzPct val="100000"/>
              <a:defRPr sz="2800"/>
            </a:lvl6pPr>
            <a:lvl7pPr lvl="6">
              <a:spcBef>
                <a:spcPts val="0"/>
              </a:spcBef>
              <a:buSzPct val="100000"/>
              <a:defRPr sz="2800"/>
            </a:lvl7pPr>
            <a:lvl8pPr lvl="7">
              <a:spcBef>
                <a:spcPts val="0"/>
              </a:spcBef>
              <a:buSzPct val="100000"/>
              <a:defRPr sz="2800"/>
            </a:lvl8pPr>
            <a:lvl9pPr lvl="8">
              <a:spcBef>
                <a:spcPts val="0"/>
              </a:spcBef>
              <a:buSzPct val="100000"/>
              <a:defRPr sz="2800"/>
            </a:lvl9pPr>
          </a:lstStyle>
          <a:p>
            <a:endParaRPr/>
          </a:p>
        </p:txBody>
      </p:sp>
      <p:pic>
        <p:nvPicPr>
          <p:cNvPr id="11"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42" name="Shape 42"/>
          <p:cNvSpPr/>
          <p:nvPr/>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46" name="Shape 46"/>
          <p:cNvCxnSpPr/>
          <p:nvPr/>
        </p:nvCxnSpPr>
        <p:spPr>
          <a:xfrm>
            <a:off x="1037450" y="306805"/>
            <a:ext cx="0" cy="470700"/>
          </a:xfrm>
          <a:prstGeom prst="straightConnector1">
            <a:avLst/>
          </a:prstGeom>
          <a:noFill/>
          <a:ln w="9525" cap="flat" cmpd="sng">
            <a:solidFill>
              <a:srgbClr val="18637B"/>
            </a:solidFill>
            <a:prstDash val="solid"/>
            <a:round/>
            <a:headEnd type="none" w="lg" len="lg"/>
            <a:tailEnd type="none" w="lg" len="lg"/>
          </a:ln>
        </p:spPr>
      </p:cxnSp>
      <p:sp>
        <p:nvSpPr>
          <p:cNvPr id="47" name="Shape 47"/>
          <p:cNvSpPr txBox="1">
            <a:spLocks noGrp="1"/>
          </p:cNvSpPr>
          <p:nvPr>
            <p:ph type="title"/>
          </p:nvPr>
        </p:nvSpPr>
        <p:spPr>
          <a:xfrm>
            <a:off x="1146025" y="2780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body" idx="1"/>
          </p:nvPr>
        </p:nvSpPr>
        <p:spPr>
          <a:xfrm>
            <a:off x="1146025"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49" name="Shape 49"/>
          <p:cNvSpPr txBox="1">
            <a:spLocks noGrp="1"/>
          </p:cNvSpPr>
          <p:nvPr>
            <p:ph type="body" idx="2"/>
          </p:nvPr>
        </p:nvSpPr>
        <p:spPr>
          <a:xfrm>
            <a:off x="5026623"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pic>
        <p:nvPicPr>
          <p:cNvPr id="12"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Shape 41"/>
          <p:cNvSpPr/>
          <p:nvPr userDrawn="1"/>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4" name="Shape 42"/>
          <p:cNvSpPr/>
          <p:nvPr userDrawn="1"/>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5" name="Shape 43"/>
          <p:cNvSpPr/>
          <p:nvPr userDrawn="1"/>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6" name="Shape 44"/>
          <p:cNvSpPr/>
          <p:nvPr userDrawn="1"/>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cxnSp>
        <p:nvCxnSpPr>
          <p:cNvPr id="7" name="Shape 46"/>
          <p:cNvCxnSpPr/>
          <p:nvPr userDrawn="1"/>
        </p:nvCxnSpPr>
        <p:spPr>
          <a:xfrm>
            <a:off x="1037450" y="306805"/>
            <a:ext cx="0" cy="470700"/>
          </a:xfrm>
          <a:prstGeom prst="straightConnector1">
            <a:avLst/>
          </a:prstGeom>
          <a:noFill/>
          <a:ln w="9525" cap="flat" cmpd="sng">
            <a:solidFill>
              <a:srgbClr val="18637B"/>
            </a:solidFill>
            <a:prstDash val="solid"/>
            <a:round/>
            <a:headEnd type="none" w="lg" len="lg"/>
            <a:tailEnd type="none" w="lg" len="lg"/>
          </a:ln>
        </p:spPr>
      </p:cxnSp>
      <p:sp>
        <p:nvSpPr>
          <p:cNvPr id="8" name="Shape 47"/>
          <p:cNvSpPr txBox="1">
            <a:spLocks noGrp="1"/>
          </p:cNvSpPr>
          <p:nvPr>
            <p:ph type="title"/>
          </p:nvPr>
        </p:nvSpPr>
        <p:spPr>
          <a:xfrm>
            <a:off x="1146025" y="2780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 name="Shape 48"/>
          <p:cNvSpPr txBox="1">
            <a:spLocks noGrp="1"/>
          </p:cNvSpPr>
          <p:nvPr>
            <p:ph type="body" idx="1"/>
          </p:nvPr>
        </p:nvSpPr>
        <p:spPr>
          <a:xfrm>
            <a:off x="1146025"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 name="Shape 45"/>
          <p:cNvSpPr/>
          <p:nvPr userDrawn="1"/>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pic>
        <p:nvPicPr>
          <p:cNvPr id="11"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04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0"/>
        <p:cNvGrpSpPr/>
        <p:nvPr/>
      </p:nvGrpSpPr>
      <p:grpSpPr>
        <a:xfrm>
          <a:off x="0" y="0"/>
          <a:ext cx="0" cy="0"/>
          <a:chOff x="0" y="0"/>
          <a:chExt cx="0" cy="0"/>
        </a:xfrm>
      </p:grpSpPr>
      <p:sp>
        <p:nvSpPr>
          <p:cNvPr id="51" name="Shape 51"/>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52" name="Shape 52"/>
          <p:cNvSpPr/>
          <p:nvPr/>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56" name="Shape 56"/>
          <p:cNvCxnSpPr/>
          <p:nvPr/>
        </p:nvCxnSpPr>
        <p:spPr>
          <a:xfrm>
            <a:off x="1037450" y="306805"/>
            <a:ext cx="0" cy="470700"/>
          </a:xfrm>
          <a:prstGeom prst="straightConnector1">
            <a:avLst/>
          </a:prstGeom>
          <a:noFill/>
          <a:ln w="9525" cap="flat" cmpd="sng">
            <a:solidFill>
              <a:srgbClr val="18637B"/>
            </a:solidFill>
            <a:prstDash val="solid"/>
            <a:round/>
            <a:headEnd type="none" w="lg" len="lg"/>
            <a:tailEnd type="none" w="lg" len="lg"/>
          </a:ln>
        </p:spPr>
      </p:cxnSp>
      <p:sp>
        <p:nvSpPr>
          <p:cNvPr id="57" name="Shape 57"/>
          <p:cNvSpPr txBox="1">
            <a:spLocks noGrp="1"/>
          </p:cNvSpPr>
          <p:nvPr>
            <p:ph type="title"/>
          </p:nvPr>
        </p:nvSpPr>
        <p:spPr>
          <a:xfrm>
            <a:off x="1146025" y="27805"/>
            <a:ext cx="3208799" cy="10287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58" name="Shape 58"/>
          <p:cNvSpPr txBox="1">
            <a:spLocks noGrp="1"/>
          </p:cNvSpPr>
          <p:nvPr>
            <p:ph type="body" idx="1"/>
          </p:nvPr>
        </p:nvSpPr>
        <p:spPr>
          <a:xfrm>
            <a:off x="1146025" y="1773300"/>
            <a:ext cx="2409900" cy="3152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2"/>
          </p:nvPr>
        </p:nvSpPr>
        <p:spPr>
          <a:xfrm>
            <a:off x="3679387" y="1773300"/>
            <a:ext cx="2409900" cy="3152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3"/>
          </p:nvPr>
        </p:nvSpPr>
        <p:spPr>
          <a:xfrm>
            <a:off x="6212750" y="1773300"/>
            <a:ext cx="2409900" cy="3152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3"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1"/>
        <p:cNvGrpSpPr/>
        <p:nvPr/>
      </p:nvGrpSpPr>
      <p:grpSpPr>
        <a:xfrm>
          <a:off x="0" y="0"/>
          <a:ext cx="0" cy="0"/>
          <a:chOff x="0" y="0"/>
          <a:chExt cx="0" cy="0"/>
        </a:xfrm>
      </p:grpSpPr>
      <p:sp>
        <p:nvSpPr>
          <p:cNvPr id="62" name="Shape 62"/>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63" name="Shape 63"/>
          <p:cNvSpPr/>
          <p:nvPr/>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67" name="Shape 67"/>
          <p:cNvCxnSpPr/>
          <p:nvPr/>
        </p:nvCxnSpPr>
        <p:spPr>
          <a:xfrm>
            <a:off x="1037450" y="306805"/>
            <a:ext cx="0" cy="470700"/>
          </a:xfrm>
          <a:prstGeom prst="straightConnector1">
            <a:avLst/>
          </a:prstGeom>
          <a:noFill/>
          <a:ln w="9525" cap="flat" cmpd="sng">
            <a:solidFill>
              <a:srgbClr val="18637B"/>
            </a:solidFill>
            <a:prstDash val="solid"/>
            <a:round/>
            <a:headEnd type="none" w="lg" len="lg"/>
            <a:tailEnd type="none" w="lg" len="lg"/>
          </a:ln>
        </p:spPr>
      </p:cxnSp>
      <p:sp>
        <p:nvSpPr>
          <p:cNvPr id="68" name="Shape 68"/>
          <p:cNvSpPr txBox="1">
            <a:spLocks noGrp="1"/>
          </p:cNvSpPr>
          <p:nvPr>
            <p:ph type="title"/>
          </p:nvPr>
        </p:nvSpPr>
        <p:spPr>
          <a:xfrm>
            <a:off x="1146025" y="2780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10"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
        <p:nvSpPr>
          <p:cNvPr id="71" name="Shape 71"/>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72" name="Shape 72"/>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lvl="0">
              <a:spcBef>
                <a:spcPts val="600"/>
              </a:spcBef>
              <a:buClr>
                <a:srgbClr val="114454"/>
              </a:buClr>
              <a:buSzPct val="100000"/>
              <a:buFont typeface="Nixie One"/>
              <a:buChar char="▪"/>
              <a:defRPr sz="3000">
                <a:solidFill>
                  <a:srgbClr val="114454"/>
                </a:solidFill>
                <a:latin typeface="Nixie One"/>
                <a:ea typeface="Nixie One"/>
                <a:cs typeface="Nixie One"/>
                <a:sym typeface="Nixie One"/>
              </a:defRPr>
            </a:lvl1pPr>
            <a:lvl2pPr lvl="1">
              <a:spcBef>
                <a:spcPts val="480"/>
              </a:spcBef>
              <a:buClr>
                <a:srgbClr val="114454"/>
              </a:buClr>
              <a:buSzPct val="100000"/>
              <a:buFont typeface="Nixie One"/>
              <a:buChar char="▫"/>
              <a:defRPr sz="2400">
                <a:solidFill>
                  <a:srgbClr val="114454"/>
                </a:solidFill>
                <a:latin typeface="Nixie One"/>
                <a:ea typeface="Nixie One"/>
                <a:cs typeface="Nixie One"/>
                <a:sym typeface="Nixie One"/>
              </a:defRPr>
            </a:lvl2pPr>
            <a:lvl3pPr lvl="2">
              <a:spcBef>
                <a:spcPts val="480"/>
              </a:spcBef>
              <a:buClr>
                <a:srgbClr val="114454"/>
              </a:buClr>
              <a:buSzPct val="100000"/>
              <a:buFont typeface="Nixie One"/>
              <a:defRPr sz="2400">
                <a:solidFill>
                  <a:srgbClr val="114454"/>
                </a:solidFill>
                <a:latin typeface="Nixie One"/>
                <a:ea typeface="Nixie One"/>
                <a:cs typeface="Nixie One"/>
                <a:sym typeface="Nixie One"/>
              </a:defRPr>
            </a:lvl3pPr>
            <a:lvl4pPr lvl="3">
              <a:spcBef>
                <a:spcPts val="360"/>
              </a:spcBef>
              <a:buClr>
                <a:srgbClr val="114454"/>
              </a:buClr>
              <a:buSzPct val="100000"/>
              <a:buFont typeface="Nixie One"/>
              <a:defRPr sz="1800">
                <a:solidFill>
                  <a:srgbClr val="114454"/>
                </a:solidFill>
                <a:latin typeface="Nixie One"/>
                <a:ea typeface="Nixie One"/>
                <a:cs typeface="Nixie One"/>
                <a:sym typeface="Nixie One"/>
              </a:defRPr>
            </a:lvl4pPr>
            <a:lvl5pPr lvl="4">
              <a:spcBef>
                <a:spcPts val="360"/>
              </a:spcBef>
              <a:buClr>
                <a:srgbClr val="114454"/>
              </a:buClr>
              <a:buSzPct val="100000"/>
              <a:buFont typeface="Nixie One"/>
              <a:defRPr sz="1800">
                <a:solidFill>
                  <a:srgbClr val="114454"/>
                </a:solidFill>
                <a:latin typeface="Nixie One"/>
                <a:ea typeface="Nixie One"/>
                <a:cs typeface="Nixie One"/>
                <a:sym typeface="Nixie One"/>
              </a:defRPr>
            </a:lvl5pPr>
            <a:lvl6pPr lvl="5">
              <a:spcBef>
                <a:spcPts val="360"/>
              </a:spcBef>
              <a:buClr>
                <a:srgbClr val="114454"/>
              </a:buClr>
              <a:buSzPct val="100000"/>
              <a:buFont typeface="Nixie One"/>
              <a:defRPr sz="1800">
                <a:solidFill>
                  <a:srgbClr val="114454"/>
                </a:solidFill>
                <a:latin typeface="Nixie One"/>
                <a:ea typeface="Nixie One"/>
                <a:cs typeface="Nixie One"/>
                <a:sym typeface="Nixie One"/>
              </a:defRPr>
            </a:lvl6pPr>
            <a:lvl7pPr lvl="6">
              <a:spcBef>
                <a:spcPts val="360"/>
              </a:spcBef>
              <a:buClr>
                <a:srgbClr val="114454"/>
              </a:buClr>
              <a:buSzPct val="100000"/>
              <a:buFont typeface="Nixie One"/>
              <a:defRPr sz="1800">
                <a:solidFill>
                  <a:srgbClr val="114454"/>
                </a:solidFill>
                <a:latin typeface="Nixie One"/>
                <a:ea typeface="Nixie One"/>
                <a:cs typeface="Nixie One"/>
                <a:sym typeface="Nixie One"/>
              </a:defRPr>
            </a:lvl7pPr>
            <a:lvl8pPr lvl="7">
              <a:spcBef>
                <a:spcPts val="360"/>
              </a:spcBef>
              <a:buClr>
                <a:srgbClr val="114454"/>
              </a:buClr>
              <a:buSzPct val="100000"/>
              <a:buFont typeface="Nixie One"/>
              <a:defRPr sz="1800">
                <a:solidFill>
                  <a:srgbClr val="114454"/>
                </a:solidFill>
                <a:latin typeface="Nixie One"/>
                <a:ea typeface="Nixie One"/>
                <a:cs typeface="Nixie One"/>
                <a:sym typeface="Nixie One"/>
              </a:defRPr>
            </a:lvl8pPr>
            <a:lvl9pPr lvl="8">
              <a:spcBef>
                <a:spcPts val="360"/>
              </a:spcBef>
              <a:buClr>
                <a:srgbClr val="114454"/>
              </a:buClr>
              <a:buSzPct val="100000"/>
              <a:buFont typeface="Nixie One"/>
              <a:defRPr sz="1800">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 id="2147483657" r:id="rId11"/>
    <p:sldLayoutId id="214748365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wmf"/><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9.png"/><Relationship Id="rId5" Type="http://schemas.openxmlformats.org/officeDocument/2006/relationships/oleObject" Target="../embeddings/oleObject1.bin"/><Relationship Id="rId6" Type="http://schemas.openxmlformats.org/officeDocument/2006/relationships/image" Target="../media/image8.wmf"/><Relationship Id="rId8" Type="http://schemas.openxmlformats.org/officeDocument/2006/relationships/image" Target="../media/image11.png"/><Relationship Id="rId9" Type="http://schemas.openxmlformats.org/officeDocument/2006/relationships/image" Target="../media/image12.png"/><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2.bin"/><Relationship Id="rId5"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7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0.png"/></Relationships>
</file>

<file path=ppt/slides/_rels/slide46.xml.rels><?xml version="1.0" encoding="UTF-8" standalone="yes"?>
<Relationships xmlns="http://schemas.openxmlformats.org/package/2006/relationships"><Relationship Id="rId3" Type="http://schemas.openxmlformats.org/officeDocument/2006/relationships/image" Target="../media/image130.png"/><Relationship Id="rId4" Type="http://schemas.openxmlformats.org/officeDocument/2006/relationships/image" Target="../media/image9.png"/><Relationship Id="rId5" Type="http://schemas.openxmlformats.org/officeDocument/2006/relationships/oleObject" Target="../embeddings/oleObject3.bin"/><Relationship Id="rId6" Type="http://schemas.openxmlformats.org/officeDocument/2006/relationships/image" Target="../media/image8.wmf"/><Relationship Id="rId7" Type="http://schemas.openxmlformats.org/officeDocument/2006/relationships/oleObject" Target="../embeddings/oleObject4.bin"/><Relationship Id="rId8" Type="http://schemas.openxmlformats.org/officeDocument/2006/relationships/image" Target="../media/image10.w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9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8.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 Id="rId3" Type="http://schemas.openxmlformats.org/officeDocument/2006/relationships/hyperlink" Target="http://slidemodel.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4"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3" Type="http://schemas.openxmlformats.org/officeDocument/2006/relationships/hyperlink" Target="https://www.google.com/fonts#UsePlace:use/Collection:Roboto+Slab:400,100,300,700|Nixie+One" TargetMode="External"/><Relationship Id="rId4" Type="http://schemas.openxmlformats.org/officeDocument/2006/relationships/image" Target="../media/image32.png"/><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1493848" y="1782119"/>
            <a:ext cx="6812280" cy="1159799"/>
          </a:xfrm>
          <a:prstGeom prst="rect">
            <a:avLst/>
          </a:prstGeom>
        </p:spPr>
        <p:txBody>
          <a:bodyPr lIns="91425" tIns="91425" rIns="91425" bIns="91425" anchor="b" anchorCtr="0">
            <a:noAutofit/>
          </a:bodyPr>
          <a:lstStyle/>
          <a:p>
            <a:pPr lvl="0" algn="ctr"/>
            <a:r>
              <a:rPr lang="zh-CN" altLang="en-US" dirty="0"/>
              <a:t>面向高维数据的</a:t>
            </a:r>
            <a:r>
              <a:rPr lang="en-US" altLang="zh-CN" dirty="0"/>
              <a:t>PCA-Hub</a:t>
            </a:r>
            <a:r>
              <a:rPr lang="zh-CN" altLang="en-US" dirty="0"/>
              <a:t>聚类</a:t>
            </a:r>
            <a:r>
              <a:rPr lang="zh-CN" altLang="en-US" dirty="0" smtClean="0"/>
              <a:t>方法研究</a:t>
            </a:r>
            <a:endParaRPr lang="zh-CN" altLang="en-US" dirty="0"/>
          </a:p>
        </p:txBody>
      </p:sp>
      <p:grpSp>
        <p:nvGrpSpPr>
          <p:cNvPr id="99" name="Shape 99"/>
          <p:cNvGrpSpPr/>
          <p:nvPr/>
        </p:nvGrpSpPr>
        <p:grpSpPr>
          <a:xfrm>
            <a:off x="753266" y="1029785"/>
            <a:ext cx="964540" cy="1011306"/>
            <a:chOff x="5961125" y="1623900"/>
            <a:chExt cx="427450" cy="448175"/>
          </a:xfrm>
        </p:grpSpPr>
        <p:sp>
          <p:nvSpPr>
            <p:cNvPr id="100" name="Shape 10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 name="副标题 2"/>
          <p:cNvSpPr txBox="1">
            <a:spLocks/>
          </p:cNvSpPr>
          <p:nvPr/>
        </p:nvSpPr>
        <p:spPr>
          <a:xfrm>
            <a:off x="5833872" y="3336918"/>
            <a:ext cx="3092841" cy="1003070"/>
          </a:xfrm>
          <a:prstGeom prst="rect">
            <a:avLst/>
          </a:prstGeom>
        </p:spPr>
        <p:txBody>
          <a:bodyPr>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just">
              <a:lnSpc>
                <a:spcPct val="120000"/>
              </a:lnSpc>
            </a:pPr>
            <a:r>
              <a:rPr lang="zh-CN" altLang="en-US" sz="2400" b="1" dirty="0">
                <a:solidFill>
                  <a:srgbClr val="FFFF00"/>
                </a:solidFill>
                <a:latin typeface="Futura Std Light" panose="020B0402020204020303" pitchFamily="34" charset="0"/>
              </a:rPr>
              <a:t>导      </a:t>
            </a:r>
            <a:r>
              <a:rPr lang="zh-CN" altLang="en-US" sz="2400" b="1" dirty="0" smtClean="0">
                <a:solidFill>
                  <a:srgbClr val="FFFF00"/>
                </a:solidFill>
                <a:latin typeface="Futura Std Light" panose="020B0402020204020303" pitchFamily="34" charset="0"/>
              </a:rPr>
              <a:t>师</a:t>
            </a:r>
            <a:r>
              <a:rPr lang="zh-CN" altLang="en-US" sz="2400" b="1" dirty="0">
                <a:solidFill>
                  <a:srgbClr val="FFFF00"/>
                </a:solidFill>
                <a:latin typeface="Futura Std Light" panose="020B0402020204020303" pitchFamily="34" charset="0"/>
              </a:rPr>
              <a:t>：葛亮  副教授</a:t>
            </a:r>
          </a:p>
          <a:p>
            <a:pPr algn="just">
              <a:lnSpc>
                <a:spcPct val="120000"/>
              </a:lnSpc>
            </a:pPr>
            <a:r>
              <a:rPr lang="zh-CN" altLang="en-US" sz="2400" b="1" dirty="0">
                <a:solidFill>
                  <a:srgbClr val="FFFF00"/>
                </a:solidFill>
                <a:latin typeface="Futura Std Light" panose="020B0402020204020303" pitchFamily="34" charset="0"/>
              </a:rPr>
              <a:t>论文</a:t>
            </a:r>
            <a:r>
              <a:rPr lang="zh-CN" altLang="en-US" sz="2400" b="1" dirty="0" smtClean="0">
                <a:solidFill>
                  <a:srgbClr val="FFFF00"/>
                </a:solidFill>
                <a:latin typeface="Futura Std Light" panose="020B0402020204020303" pitchFamily="34" charset="0"/>
              </a:rPr>
              <a:t>作者：</a:t>
            </a:r>
            <a:r>
              <a:rPr lang="zh-CN" altLang="en-US" sz="2400" b="1" dirty="0">
                <a:solidFill>
                  <a:srgbClr val="FFFF00"/>
                </a:solidFill>
                <a:latin typeface="Futura Std Light" panose="020B0402020204020303" pitchFamily="34" charset="0"/>
              </a:rPr>
              <a:t>郎江涛</a:t>
            </a:r>
          </a:p>
          <a:p>
            <a:pPr algn="just">
              <a:lnSpc>
                <a:spcPct val="120000"/>
              </a:lnSpc>
            </a:pPr>
            <a:r>
              <a:rPr lang="zh-CN" altLang="en-US" sz="2400" b="1" dirty="0">
                <a:solidFill>
                  <a:srgbClr val="FFFF00"/>
                </a:solidFill>
                <a:latin typeface="Futura Std Light" panose="020B0402020204020303" pitchFamily="34" charset="0"/>
              </a:rPr>
              <a:t>专      </a:t>
            </a:r>
            <a:r>
              <a:rPr lang="zh-CN" altLang="en-US" sz="2400" b="1" dirty="0" smtClean="0">
                <a:solidFill>
                  <a:srgbClr val="FFFF00"/>
                </a:solidFill>
                <a:latin typeface="Futura Std Light" panose="020B0402020204020303" pitchFamily="34" charset="0"/>
              </a:rPr>
              <a:t>业</a:t>
            </a:r>
            <a:r>
              <a:rPr lang="zh-CN" altLang="en-US" sz="2400" b="1" dirty="0">
                <a:solidFill>
                  <a:srgbClr val="FFFF00"/>
                </a:solidFill>
                <a:latin typeface="Futura Std Light" panose="020B0402020204020303" pitchFamily="34" charset="0"/>
              </a:rPr>
              <a:t>：计算机软件与理论</a:t>
            </a:r>
          </a:p>
        </p:txBody>
      </p:sp>
      <p:pic>
        <p:nvPicPr>
          <p:cNvPr id="12" name="图片 6" descr="校徽+校名立体图.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4587" b="9915"/>
          <a:stretch/>
        </p:blipFill>
        <p:spPr bwMode="auto">
          <a:xfrm>
            <a:off x="58148" y="384049"/>
            <a:ext cx="2116653" cy="184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46025" y="27805"/>
            <a:ext cx="3208799" cy="1028700"/>
          </a:xfrm>
          <a:prstGeom prst="rect">
            <a:avLst/>
          </a:prstGeom>
        </p:spPr>
        <p:txBody>
          <a:bodyPr lIns="91425" tIns="91425" rIns="91425" bIns="91425" anchor="ctr" anchorCtr="0">
            <a:noAutofit/>
          </a:bodyPr>
          <a:lstStyle/>
          <a:p>
            <a:pPr lvl="0"/>
            <a:r>
              <a:rPr lang="en" dirty="0" smtClean="0"/>
              <a:t>Hubs</a:t>
            </a:r>
            <a:r>
              <a:rPr lang="zh-CN" altLang="en-US" dirty="0" smtClean="0"/>
              <a:t> 与单个簇均值的关系</a:t>
            </a:r>
            <a:endParaRPr lang="en" dirty="0"/>
          </a:p>
        </p:txBody>
      </p:sp>
      <p:sp>
        <p:nvSpPr>
          <p:cNvPr id="19" name="TextBox 48"/>
          <p:cNvSpPr txBox="1"/>
          <p:nvPr/>
        </p:nvSpPr>
        <p:spPr>
          <a:xfrm>
            <a:off x="307179" y="33295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
        <p:nvSpPr>
          <p:cNvPr id="20" name="Shape 120"/>
          <p:cNvSpPr txBox="1"/>
          <p:nvPr/>
        </p:nvSpPr>
        <p:spPr>
          <a:xfrm>
            <a:off x="1146025" y="3614531"/>
            <a:ext cx="6324623" cy="895139"/>
          </a:xfrm>
          <a:prstGeom prst="rect">
            <a:avLst/>
          </a:prstGeom>
          <a:noFill/>
          <a:ln>
            <a:noFill/>
          </a:ln>
        </p:spPr>
        <p:txBody>
          <a:bodyPr lIns="91425" tIns="91425" rIns="91425" bIns="91425" anchor="t" anchorCtr="0">
            <a:noAutofit/>
          </a:bodyPr>
          <a:lstStyle/>
          <a:p>
            <a:pPr>
              <a:spcBef>
                <a:spcPts val="600"/>
              </a:spcBef>
            </a:pPr>
            <a:r>
              <a:rPr lang="zh-CN" altLang="en-US" sz="1600" b="1" dirty="0" smtClean="0">
                <a:solidFill>
                  <a:srgbClr val="114454"/>
                </a:solidFill>
                <a:highlight>
                  <a:srgbClr val="94BF6E"/>
                </a:highlight>
                <a:latin typeface="Nixie One"/>
                <a:ea typeface="Nixie One"/>
                <a:cs typeface="Nixie One"/>
                <a:sym typeface="Nixie One"/>
              </a:rPr>
              <a:t>数据集</a:t>
            </a:r>
            <a:r>
              <a:rPr lang="zh-CN" altLang="en-US" sz="1600" b="1" dirty="0" smtClean="0">
                <a:solidFill>
                  <a:srgbClr val="114454"/>
                </a:solidFill>
                <a:latin typeface="Nixie One"/>
                <a:ea typeface="Nixie One"/>
                <a:cs typeface="Nixie One"/>
                <a:sym typeface="Nixie One"/>
              </a:rPr>
              <a:t>：从</a:t>
            </a:r>
            <a:r>
              <a:rPr lang="en-US" altLang="zh-CN" sz="1600" b="1" dirty="0" smtClean="0">
                <a:solidFill>
                  <a:srgbClr val="114454"/>
                </a:solidFill>
                <a:latin typeface="Nixie One"/>
                <a:ea typeface="Nixie One"/>
                <a:cs typeface="Nixie One"/>
                <a:sym typeface="Nixie One"/>
              </a:rPr>
              <a:t>[0,1]</a:t>
            </a:r>
            <a:r>
              <a:rPr lang="zh-CN" altLang="en-US" sz="1600" b="1" dirty="0" smtClean="0">
                <a:solidFill>
                  <a:srgbClr val="114454"/>
                </a:solidFill>
                <a:latin typeface="Nixie One"/>
                <a:ea typeface="Nixie One"/>
                <a:cs typeface="Nixie One"/>
                <a:sym typeface="Nixie One"/>
              </a:rPr>
              <a:t>均匀分布中随机取样的</a:t>
            </a:r>
            <a:r>
              <a:rPr lang="en-US" altLang="zh-CN" sz="1600" b="1" dirty="0" smtClean="0">
                <a:solidFill>
                  <a:srgbClr val="114454"/>
                </a:solidFill>
                <a:latin typeface="Nixie One"/>
                <a:ea typeface="Nixie One"/>
                <a:cs typeface="Nixie One"/>
                <a:sym typeface="Nixie One"/>
              </a:rPr>
              <a:t>10</a:t>
            </a:r>
            <a:r>
              <a:rPr lang="en-US" altLang="zh-CN" sz="1600" b="1" dirty="0">
                <a:solidFill>
                  <a:srgbClr val="114454"/>
                </a:solidFill>
                <a:latin typeface="Nixie One"/>
                <a:ea typeface="Nixie One"/>
                <a:cs typeface="Nixie One"/>
                <a:sym typeface="Nixie One"/>
              </a:rPr>
              <a:t>,</a:t>
            </a:r>
            <a:r>
              <a:rPr lang="en-US" altLang="zh-CN" sz="1600" b="1" dirty="0" smtClean="0">
                <a:solidFill>
                  <a:srgbClr val="114454"/>
                </a:solidFill>
                <a:latin typeface="Nixie One"/>
                <a:ea typeface="Nixie One"/>
                <a:cs typeface="Nixie One"/>
                <a:sym typeface="Nixie One"/>
              </a:rPr>
              <a:t>000</a:t>
            </a:r>
            <a:r>
              <a:rPr lang="zh-CN" altLang="en-US" sz="1600" b="1" dirty="0" smtClean="0">
                <a:solidFill>
                  <a:srgbClr val="114454"/>
                </a:solidFill>
                <a:latin typeface="Nixie One"/>
                <a:ea typeface="Nixie One"/>
                <a:cs typeface="Nixie One"/>
                <a:sym typeface="Nixie One"/>
              </a:rPr>
              <a:t>个</a:t>
            </a:r>
            <a:r>
              <a:rPr lang="en-US" altLang="zh-CN" sz="1600" b="1" i="1" dirty="0" smtClean="0">
                <a:solidFill>
                  <a:srgbClr val="114454"/>
                </a:solidFill>
                <a:latin typeface="Nixie One"/>
                <a:ea typeface="Nixie One"/>
                <a:cs typeface="Nixie One"/>
                <a:sym typeface="Nixie One"/>
              </a:rPr>
              <a:t>d</a:t>
            </a:r>
            <a:r>
              <a:rPr lang="zh-CN" altLang="en-US" sz="1600" b="1" dirty="0" smtClean="0">
                <a:solidFill>
                  <a:srgbClr val="114454"/>
                </a:solidFill>
                <a:latin typeface="Nixie One"/>
                <a:ea typeface="Nixie One"/>
                <a:cs typeface="Nixie One"/>
                <a:sym typeface="Nixie One"/>
              </a:rPr>
              <a:t>维样本</a:t>
            </a:r>
            <a:r>
              <a:rPr lang="en" sz="1600" b="1" dirty="0" smtClean="0">
                <a:solidFill>
                  <a:srgbClr val="114454"/>
                </a:solidFill>
                <a:latin typeface="Nixie One"/>
                <a:ea typeface="Nixie One"/>
                <a:cs typeface="Nixie One"/>
                <a:sym typeface="Nixie One"/>
              </a:rPr>
              <a:t>.</a:t>
            </a:r>
            <a:endParaRPr lang="en-US" sz="1600" b="1" dirty="0" smtClean="0">
              <a:solidFill>
                <a:srgbClr val="114454"/>
              </a:solidFill>
              <a:latin typeface="Nixie One"/>
              <a:ea typeface="Nixie One"/>
              <a:cs typeface="Nixie One"/>
              <a:sym typeface="Nixie One"/>
            </a:endParaRPr>
          </a:p>
          <a:p>
            <a:pPr>
              <a:spcBef>
                <a:spcPts val="600"/>
              </a:spcBef>
            </a:pPr>
            <a:r>
              <a:rPr lang="zh-CN" altLang="en-US" sz="1600" b="1" dirty="0" smtClean="0">
                <a:solidFill>
                  <a:srgbClr val="114454"/>
                </a:solidFill>
                <a:highlight>
                  <a:srgbClr val="94BF6E"/>
                </a:highlight>
                <a:latin typeface="Nixie One"/>
                <a:ea typeface="Nixie One"/>
                <a:cs typeface="Nixie One"/>
                <a:sym typeface="Nixie One"/>
              </a:rPr>
              <a:t>距离度量</a:t>
            </a:r>
            <a:r>
              <a:rPr lang="zh-CN" altLang="en-US" sz="1600" b="1" dirty="0" smtClean="0">
                <a:solidFill>
                  <a:srgbClr val="114454"/>
                </a:solidFill>
                <a:latin typeface="Nixie One"/>
                <a:ea typeface="Nixie One"/>
                <a:cs typeface="Nixie One"/>
                <a:sym typeface="Nixie One"/>
              </a:rPr>
              <a:t>：欧式距离</a:t>
            </a:r>
            <a:endParaRPr lang="en" sz="1600" b="1" dirty="0">
              <a:solidFill>
                <a:srgbClr val="114454"/>
              </a:solidFill>
              <a:latin typeface="Nixie One"/>
              <a:ea typeface="Nixie One"/>
              <a:cs typeface="Nixie One"/>
              <a:sym typeface="Nixie One"/>
            </a:endParaRPr>
          </a:p>
        </p:txBody>
      </p:sp>
      <p:grpSp>
        <p:nvGrpSpPr>
          <p:cNvPr id="9" name="组 8"/>
          <p:cNvGrpSpPr/>
          <p:nvPr/>
        </p:nvGrpSpPr>
        <p:grpSpPr>
          <a:xfrm>
            <a:off x="1146025" y="1638168"/>
            <a:ext cx="7476625" cy="1865304"/>
            <a:chOff x="1146025" y="1638168"/>
            <a:chExt cx="7476625" cy="1865304"/>
          </a:xfrm>
        </p:grpSpPr>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025" y="1773300"/>
              <a:ext cx="2533362" cy="173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9387" y="1838280"/>
              <a:ext cx="2439571" cy="166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9287" y="1773301"/>
              <a:ext cx="2533363" cy="172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572768" y="1773300"/>
              <a:ext cx="731520" cy="165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2592872" y="1662240"/>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3931499" y="1726584"/>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5101519" y="1776973"/>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6384658" y="1638168"/>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36447" y="1647973"/>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 name="组 7"/>
          <p:cNvGrpSpPr/>
          <p:nvPr/>
        </p:nvGrpSpPr>
        <p:grpSpPr>
          <a:xfrm>
            <a:off x="6775289" y="2007619"/>
            <a:ext cx="1774725" cy="705660"/>
            <a:chOff x="6812280" y="2011680"/>
            <a:chExt cx="1774725" cy="705660"/>
          </a:xfrm>
        </p:grpSpPr>
        <p:sp>
          <p:nvSpPr>
            <p:cNvPr id="21" name="椭圆 20"/>
            <p:cNvSpPr/>
            <p:nvPr/>
          </p:nvSpPr>
          <p:spPr>
            <a:xfrm>
              <a:off x="6812280" y="2011680"/>
              <a:ext cx="217950" cy="705660"/>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00"/>
                </a:solidFill>
              </a:endParaRPr>
            </a:p>
          </p:txBody>
        </p:sp>
        <p:cxnSp>
          <p:nvCxnSpPr>
            <p:cNvPr id="22" name="直线箭头连接符 21"/>
            <p:cNvCxnSpPr/>
            <p:nvPr/>
          </p:nvCxnSpPr>
          <p:spPr>
            <a:xfrm flipH="1">
              <a:off x="7030231" y="2364510"/>
              <a:ext cx="559289" cy="27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412295" y="2089837"/>
              <a:ext cx="1174710" cy="523220"/>
            </a:xfrm>
            <a:prstGeom prst="rect">
              <a:avLst/>
            </a:prstGeom>
            <a:noFill/>
          </p:spPr>
          <p:txBody>
            <a:bodyPr wrap="square" lIns="91440" tIns="45720" rIns="91440" bIns="45720">
              <a:spAutoFit/>
            </a:bodyPr>
            <a:lstStyle/>
            <a:p>
              <a:pPr algn="ctr"/>
              <a:r>
                <a:rPr lang="en-US" altLang="zh-CN" sz="2800" b="1" cap="none" spc="0" dirty="0" smtClean="0">
                  <a:ln w="0"/>
                  <a:solidFill>
                    <a:srgbClr val="FF0000"/>
                  </a:solidFill>
                  <a:effectLst>
                    <a:reflection blurRad="6350" stA="53000" endA="300" endPos="35500" dir="5400000" sy="-90000" algn="bl" rotWithShape="0"/>
                  </a:effectLst>
                </a:rPr>
                <a:t>hubs</a:t>
              </a:r>
              <a:endParaRPr lang="zh-CN" altLang="en-US" sz="2800" b="1" cap="none" spc="0" dirty="0">
                <a:ln w="0"/>
                <a:solidFill>
                  <a:srgbClr val="FF0000"/>
                </a:solidFill>
                <a:effectLst>
                  <a:reflection blurRad="6350" stA="53000" endA="300" endPos="35500" dir="5400000" sy="-90000" algn="bl" rotWithShape="0"/>
                </a:effectLst>
              </a:endParaRPr>
            </a:p>
          </p:txBody>
        </p:sp>
      </p:grpSp>
    </p:spTree>
    <p:extLst>
      <p:ext uri="{BB962C8B-B14F-4D97-AF65-F5344CB8AC3E}">
        <p14:creationId xmlns:p14="http://schemas.microsoft.com/office/powerpoint/2010/main" val="18653516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46025" y="9517"/>
            <a:ext cx="3208799" cy="1028700"/>
          </a:xfrm>
          <a:prstGeom prst="rect">
            <a:avLst/>
          </a:prstGeom>
        </p:spPr>
        <p:txBody>
          <a:bodyPr lIns="91425" tIns="91425" rIns="91425" bIns="91425" anchor="ctr" anchorCtr="0">
            <a:noAutofit/>
          </a:bodyPr>
          <a:lstStyle/>
          <a:p>
            <a:pPr lvl="0"/>
            <a:r>
              <a:rPr kumimoji="1" lang="en-US" altLang="zh-CN" dirty="0" smtClean="0"/>
              <a:t>hubs</a:t>
            </a:r>
            <a:r>
              <a:rPr kumimoji="1" lang="zh-CN" altLang="en-US" dirty="0" smtClean="0"/>
              <a:t>簇原型的优势</a:t>
            </a:r>
            <a:endParaRPr lang="en" dirty="0"/>
          </a:p>
        </p:txBody>
      </p:sp>
      <p:sp>
        <p:nvSpPr>
          <p:cNvPr id="16" name="文本占位符 2"/>
          <p:cNvSpPr txBox="1">
            <a:spLocks/>
          </p:cNvSpPr>
          <p:nvPr/>
        </p:nvSpPr>
        <p:spPr>
          <a:xfrm>
            <a:off x="1029074" y="3442606"/>
            <a:ext cx="7036547" cy="13716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14454"/>
              </a:buClr>
              <a:buSzPct val="100000"/>
              <a:buFont typeface="Nixie One"/>
              <a:buChar char="▪"/>
              <a:defRPr sz="1800" b="0" i="0" u="none" strike="noStrike" cap="none">
                <a:solidFill>
                  <a:srgbClr val="114454"/>
                </a:solidFill>
                <a:latin typeface="Nixie One"/>
                <a:ea typeface="Nixie One"/>
                <a:cs typeface="Nixie One"/>
                <a:sym typeface="Nixie One"/>
              </a:defRPr>
            </a:lvl1pPr>
            <a:lvl2pPr marR="0" lvl="1" algn="l" rtl="0">
              <a:lnSpc>
                <a:spcPct val="100000"/>
              </a:lnSpc>
              <a:spcBef>
                <a:spcPts val="0"/>
              </a:spcBef>
              <a:spcAft>
                <a:spcPts val="0"/>
              </a:spcAft>
              <a:buClr>
                <a:srgbClr val="114454"/>
              </a:buClr>
              <a:buSzPct val="100000"/>
              <a:buFont typeface="Nixie One"/>
              <a:buChar char="▫"/>
              <a:defRPr sz="1800" b="0" i="0" u="none" strike="noStrike" cap="none">
                <a:solidFill>
                  <a:srgbClr val="114454"/>
                </a:solidFill>
                <a:latin typeface="Nixie One"/>
                <a:ea typeface="Nixie One"/>
                <a:cs typeface="Nixie One"/>
                <a:sym typeface="Nixie One"/>
              </a:defRPr>
            </a:lvl2pPr>
            <a:lvl3pPr marR="0" lvl="2"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3pPr>
            <a:lvl4pPr marR="0" lvl="3"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4pPr>
            <a:lvl5pPr marR="0" lvl="4"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5pPr>
            <a:lvl6pPr marR="0" lvl="5"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6pPr>
            <a:lvl7pPr marR="0" lvl="6"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7pPr>
            <a:lvl8pPr marR="0" lvl="7"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8pPr>
            <a:lvl9pPr marR="0" lvl="8"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9pPr>
          </a:lstStyle>
          <a:p>
            <a:pPr algn="just">
              <a:lnSpc>
                <a:spcPct val="150000"/>
              </a:lnSpc>
              <a:buNone/>
            </a:pPr>
            <a:r>
              <a:rPr kumimoji="1" lang="zh-CN" altLang="en-US" b="1" dirty="0"/>
              <a:t>在划分聚类迭代过程</a:t>
            </a:r>
            <a:r>
              <a:rPr kumimoji="1" lang="en-US" altLang="zh-CN" b="1" dirty="0"/>
              <a:t>hubs</a:t>
            </a:r>
            <a:r>
              <a:rPr kumimoji="1" lang="zh-CN" altLang="en-US" b="1" dirty="0"/>
              <a:t>原型与簇中心原型或簇中值原型的差别：</a:t>
            </a:r>
            <a:r>
              <a:rPr kumimoji="1" lang="zh-CN" altLang="en-US" b="1" dirty="0" smtClean="0"/>
              <a:t>红色的</a:t>
            </a:r>
            <a:r>
              <a:rPr kumimoji="1" lang="zh-CN" altLang="en-US" b="1" dirty="0"/>
              <a:t>圆圈代表</a:t>
            </a:r>
            <a:r>
              <a:rPr kumimoji="1" lang="zh-CN" altLang="en-US" b="1" dirty="0">
                <a:solidFill>
                  <a:srgbClr val="FF0000"/>
                </a:solidFill>
              </a:rPr>
              <a:t>簇的</a:t>
            </a:r>
            <a:r>
              <a:rPr kumimoji="1" lang="zh-CN" altLang="en-US" b="1" dirty="0" smtClean="0">
                <a:solidFill>
                  <a:srgbClr val="FF0000"/>
                </a:solidFill>
              </a:rPr>
              <a:t>中心（</a:t>
            </a:r>
            <a:r>
              <a:rPr kumimoji="1" lang="en-US" altLang="zh-CN" b="1" dirty="0" smtClean="0">
                <a:solidFill>
                  <a:srgbClr val="FF0000"/>
                </a:solidFill>
              </a:rPr>
              <a:t>C</a:t>
            </a:r>
            <a:r>
              <a:rPr kumimoji="1" lang="zh-CN" altLang="en-US" b="1" dirty="0">
                <a:solidFill>
                  <a:srgbClr val="FF0000"/>
                </a:solidFill>
              </a:rPr>
              <a:t>）</a:t>
            </a:r>
            <a:r>
              <a:rPr kumimoji="1" lang="zh-CN" altLang="en-US" b="1" dirty="0"/>
              <a:t>，黄色</a:t>
            </a:r>
            <a:r>
              <a:rPr kumimoji="1" lang="zh-CN" altLang="en-US" b="1" dirty="0" smtClean="0"/>
              <a:t>的圆圈代表</a:t>
            </a:r>
            <a:r>
              <a:rPr kumimoji="1" lang="zh-CN" altLang="en-US" b="1" dirty="0" smtClean="0">
                <a:solidFill>
                  <a:schemeClr val="accent2">
                    <a:lumMod val="50000"/>
                  </a:schemeClr>
                </a:solidFill>
              </a:rPr>
              <a:t>簇的中值样本（</a:t>
            </a:r>
            <a:r>
              <a:rPr kumimoji="1" lang="en-US" altLang="zh-CN" b="1" dirty="0" smtClean="0">
                <a:solidFill>
                  <a:schemeClr val="accent2">
                    <a:lumMod val="50000"/>
                  </a:schemeClr>
                </a:solidFill>
              </a:rPr>
              <a:t>M</a:t>
            </a:r>
            <a:r>
              <a:rPr kumimoji="1" lang="zh-CN" altLang="en-US" b="1" dirty="0">
                <a:solidFill>
                  <a:schemeClr val="accent2">
                    <a:lumMod val="50000"/>
                  </a:schemeClr>
                </a:solidFill>
              </a:rPr>
              <a:t>）</a:t>
            </a:r>
            <a:r>
              <a:rPr kumimoji="1" lang="zh-CN" altLang="en-US" b="1" dirty="0"/>
              <a:t>，绿色圆圈代表两</a:t>
            </a:r>
            <a:r>
              <a:rPr kumimoji="1" lang="zh-CN" altLang="en-US" b="1" dirty="0" smtClean="0"/>
              <a:t>个</a:t>
            </a:r>
            <a:r>
              <a:rPr kumimoji="1" lang="en-US" altLang="zh-CN" b="1" dirty="0" smtClean="0">
                <a:solidFill>
                  <a:srgbClr val="00B050"/>
                </a:solidFill>
              </a:rPr>
              <a:t>hubs</a:t>
            </a:r>
            <a:r>
              <a:rPr kumimoji="1" lang="zh-CN" altLang="en-US" b="1" dirty="0" smtClean="0">
                <a:solidFill>
                  <a:srgbClr val="00B050"/>
                </a:solidFill>
              </a:rPr>
              <a:t>（</a:t>
            </a:r>
            <a:r>
              <a:rPr kumimoji="1" lang="en-US" altLang="zh-CN" b="1" dirty="0">
                <a:solidFill>
                  <a:srgbClr val="00B050"/>
                </a:solidFill>
              </a:rPr>
              <a:t>H1</a:t>
            </a:r>
            <a:r>
              <a:rPr kumimoji="1" lang="zh-CN" altLang="en-US" b="1" dirty="0">
                <a:solidFill>
                  <a:srgbClr val="00B050"/>
                </a:solidFill>
              </a:rPr>
              <a:t>，</a:t>
            </a:r>
            <a:r>
              <a:rPr kumimoji="1" lang="en-US" altLang="zh-CN" b="1" dirty="0">
                <a:solidFill>
                  <a:srgbClr val="00B050"/>
                </a:solidFill>
              </a:rPr>
              <a:t>H2</a:t>
            </a:r>
            <a:r>
              <a:rPr kumimoji="1" lang="zh-CN" altLang="en-US" b="1" dirty="0">
                <a:solidFill>
                  <a:srgbClr val="00B050"/>
                </a:solidFill>
              </a:rPr>
              <a:t>）</a:t>
            </a:r>
            <a:r>
              <a:rPr kumimoji="1" lang="zh-CN" altLang="en-US" b="1" dirty="0"/>
              <a:t>，其中最近邻居数为</a:t>
            </a:r>
            <a:r>
              <a:rPr kumimoji="1" lang="en-US" altLang="zh-CN" b="1" dirty="0"/>
              <a:t>3</a:t>
            </a:r>
            <a:r>
              <a:rPr kumimoji="1" lang="zh-CN" altLang="en-US" b="1" dirty="0"/>
              <a:t>。</a:t>
            </a:r>
            <a:endParaRPr kumimoji="1" lang="zh-CN" altLang="en-US" dirty="0"/>
          </a:p>
        </p:txBody>
      </p:sp>
      <p:sp>
        <p:nvSpPr>
          <p:cNvPr id="18" name="TextBox 48"/>
          <p:cNvSpPr txBox="1"/>
          <p:nvPr/>
        </p:nvSpPr>
        <p:spPr>
          <a:xfrm>
            <a:off x="307179" y="33295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grpSp>
        <p:nvGrpSpPr>
          <p:cNvPr id="6" name="组 5"/>
          <p:cNvGrpSpPr/>
          <p:nvPr/>
        </p:nvGrpSpPr>
        <p:grpSpPr>
          <a:xfrm>
            <a:off x="1959429" y="1735083"/>
            <a:ext cx="4990269" cy="1347508"/>
            <a:chOff x="1515291" y="1460765"/>
            <a:chExt cx="4990269" cy="1347508"/>
          </a:xfrm>
        </p:grpSpPr>
        <p:sp>
          <p:nvSpPr>
            <p:cNvPr id="4" name="椭圆 3"/>
            <p:cNvSpPr/>
            <p:nvPr/>
          </p:nvSpPr>
          <p:spPr>
            <a:xfrm>
              <a:off x="1819656" y="1527048"/>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1515291" y="19072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1819656" y="2332785"/>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325624" y="1531518"/>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2750424" y="19072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2325624" y="2349903"/>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2087880" y="19072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4801392" y="19072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5039136" y="2570529"/>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5468112" y="1460765"/>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6267816" y="1821953"/>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6030072" y="2520570"/>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5468112" y="20596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2" name="组 11"/>
          <p:cNvGrpSpPr/>
          <p:nvPr/>
        </p:nvGrpSpPr>
        <p:grpSpPr>
          <a:xfrm>
            <a:off x="1963765" y="2006660"/>
            <a:ext cx="4378188" cy="790591"/>
            <a:chOff x="1519627" y="1732342"/>
            <a:chExt cx="4378188" cy="790591"/>
          </a:xfrm>
        </p:grpSpPr>
        <p:sp>
          <p:nvSpPr>
            <p:cNvPr id="7" name="同心圆 6"/>
            <p:cNvSpPr/>
            <p:nvPr/>
          </p:nvSpPr>
          <p:spPr>
            <a:xfrm>
              <a:off x="1902516" y="1732342"/>
              <a:ext cx="621663" cy="601518"/>
            </a:xfrm>
            <a:prstGeom prst="donut">
              <a:avLst>
                <a:gd name="adj" fmla="val 11155"/>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4" name="同心圆 33"/>
            <p:cNvSpPr/>
            <p:nvPr/>
          </p:nvSpPr>
          <p:spPr>
            <a:xfrm>
              <a:off x="5276152" y="1867257"/>
              <a:ext cx="621663" cy="601518"/>
            </a:xfrm>
            <a:prstGeom prst="donut">
              <a:avLst>
                <a:gd name="adj" fmla="val 11155"/>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文本框 8"/>
            <p:cNvSpPr txBox="1"/>
            <p:nvPr/>
          </p:nvSpPr>
          <p:spPr>
            <a:xfrm>
              <a:off x="1519627" y="2117217"/>
              <a:ext cx="420788" cy="307777"/>
            </a:xfrm>
            <a:prstGeom prst="rect">
              <a:avLst/>
            </a:prstGeom>
            <a:noFill/>
          </p:spPr>
          <p:txBody>
            <a:bodyPr wrap="square" rtlCol="0">
              <a:spAutoFit/>
            </a:bodyPr>
            <a:lstStyle/>
            <a:p>
              <a:r>
                <a:rPr kumimoji="1" lang="en-US" altLang="zh-CN" b="1" dirty="0" smtClean="0"/>
                <a:t>H1</a:t>
              </a:r>
              <a:endParaRPr kumimoji="1" lang="zh-CN" altLang="en-US" b="1" dirty="0"/>
            </a:p>
          </p:txBody>
        </p:sp>
        <p:sp>
          <p:nvSpPr>
            <p:cNvPr id="39" name="文本框 38"/>
            <p:cNvSpPr txBox="1"/>
            <p:nvPr/>
          </p:nvSpPr>
          <p:spPr>
            <a:xfrm>
              <a:off x="4925354" y="2215156"/>
              <a:ext cx="420788" cy="307777"/>
            </a:xfrm>
            <a:prstGeom prst="rect">
              <a:avLst/>
            </a:prstGeom>
            <a:noFill/>
          </p:spPr>
          <p:txBody>
            <a:bodyPr wrap="square" rtlCol="0">
              <a:spAutoFit/>
            </a:bodyPr>
            <a:lstStyle/>
            <a:p>
              <a:r>
                <a:rPr kumimoji="1" lang="en-US" altLang="zh-CN" b="1" dirty="0" smtClean="0"/>
                <a:t>H2</a:t>
              </a:r>
              <a:endParaRPr kumimoji="1" lang="zh-CN" altLang="en-US" b="1" dirty="0"/>
            </a:p>
          </p:txBody>
        </p:sp>
      </p:grpSp>
      <p:grpSp>
        <p:nvGrpSpPr>
          <p:cNvPr id="11" name="组 10"/>
          <p:cNvGrpSpPr/>
          <p:nvPr/>
        </p:nvGrpSpPr>
        <p:grpSpPr>
          <a:xfrm>
            <a:off x="3002602" y="1774523"/>
            <a:ext cx="872491" cy="816201"/>
            <a:chOff x="2558464" y="1500205"/>
            <a:chExt cx="872491" cy="816201"/>
          </a:xfrm>
        </p:grpSpPr>
        <p:sp>
          <p:nvSpPr>
            <p:cNvPr id="36" name="同心圆 35"/>
            <p:cNvSpPr/>
            <p:nvPr/>
          </p:nvSpPr>
          <p:spPr>
            <a:xfrm>
              <a:off x="2558464" y="1714888"/>
              <a:ext cx="621663" cy="601518"/>
            </a:xfrm>
            <a:prstGeom prst="donut">
              <a:avLst>
                <a:gd name="adj" fmla="val 11155"/>
              </a:avLst>
            </a:prstGeom>
            <a:solidFill>
              <a:srgbClr val="FFFF00"/>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0" name="文本框 39"/>
            <p:cNvSpPr txBox="1"/>
            <p:nvPr/>
          </p:nvSpPr>
          <p:spPr>
            <a:xfrm>
              <a:off x="3010167" y="1500205"/>
              <a:ext cx="420788" cy="307777"/>
            </a:xfrm>
            <a:prstGeom prst="rect">
              <a:avLst/>
            </a:prstGeom>
            <a:noFill/>
          </p:spPr>
          <p:txBody>
            <a:bodyPr wrap="square" rtlCol="0">
              <a:spAutoFit/>
            </a:bodyPr>
            <a:lstStyle/>
            <a:p>
              <a:r>
                <a:rPr kumimoji="1" lang="en-US" altLang="zh-CN" b="1" dirty="0" smtClean="0"/>
                <a:t>M</a:t>
              </a:r>
              <a:endParaRPr kumimoji="1" lang="zh-CN" altLang="en-US" b="1" dirty="0"/>
            </a:p>
          </p:txBody>
        </p:sp>
      </p:grpSp>
      <p:grpSp>
        <p:nvGrpSpPr>
          <p:cNvPr id="10" name="组 9"/>
          <p:cNvGrpSpPr/>
          <p:nvPr/>
        </p:nvGrpSpPr>
        <p:grpSpPr>
          <a:xfrm>
            <a:off x="4039086" y="1739593"/>
            <a:ext cx="621663" cy="876935"/>
            <a:chOff x="3594948" y="1465275"/>
            <a:chExt cx="621663" cy="876935"/>
          </a:xfrm>
        </p:grpSpPr>
        <p:sp>
          <p:nvSpPr>
            <p:cNvPr id="37" name="同心圆 36"/>
            <p:cNvSpPr/>
            <p:nvPr/>
          </p:nvSpPr>
          <p:spPr>
            <a:xfrm>
              <a:off x="3594948" y="1740692"/>
              <a:ext cx="621663" cy="601518"/>
            </a:xfrm>
            <a:prstGeom prst="donut">
              <a:avLst>
                <a:gd name="adj" fmla="val 11155"/>
              </a:avLst>
            </a:prstGeom>
            <a:solidFill>
              <a:srgbClr val="FF0000"/>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1" name="文本框 40"/>
            <p:cNvSpPr txBox="1"/>
            <p:nvPr/>
          </p:nvSpPr>
          <p:spPr>
            <a:xfrm>
              <a:off x="3750331" y="1465275"/>
              <a:ext cx="420788" cy="307777"/>
            </a:xfrm>
            <a:prstGeom prst="rect">
              <a:avLst/>
            </a:prstGeom>
            <a:noFill/>
          </p:spPr>
          <p:txBody>
            <a:bodyPr wrap="square" rtlCol="0">
              <a:spAutoFit/>
            </a:bodyPr>
            <a:lstStyle/>
            <a:p>
              <a:r>
                <a:rPr kumimoji="1" lang="en-US" altLang="zh-CN" b="1" dirty="0" smtClean="0"/>
                <a:t>C</a:t>
              </a:r>
              <a:endParaRPr kumimoji="1" lang="zh-CN" altLang="en-US" b="1" dirty="0"/>
            </a:p>
          </p:txBody>
        </p:sp>
      </p:grpSp>
      <p:sp>
        <p:nvSpPr>
          <p:cNvPr id="13" name="圆角矩形 12"/>
          <p:cNvSpPr/>
          <p:nvPr/>
        </p:nvSpPr>
        <p:spPr>
          <a:xfrm>
            <a:off x="1860072" y="3334472"/>
            <a:ext cx="5601353" cy="147973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t>Hubs</a:t>
            </a:r>
            <a:r>
              <a:rPr kumimoji="1" lang="zh-CN" altLang="en-US" sz="2800" dirty="0" smtClean="0"/>
              <a:t>具有很好的局部中心性</a:t>
            </a:r>
            <a:endParaRPr kumimoji="1" lang="zh-CN" altLang="en-US" sz="2800" dirty="0"/>
          </a:p>
        </p:txBody>
      </p:sp>
    </p:spTree>
    <p:extLst>
      <p:ext uri="{BB962C8B-B14F-4D97-AF65-F5344CB8AC3E}">
        <p14:creationId xmlns:p14="http://schemas.microsoft.com/office/powerpoint/2010/main" val="15923101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1625344816"/>
              </p:ext>
            </p:extLst>
          </p:nvPr>
        </p:nvGraphicFramePr>
        <p:xfrm>
          <a:off x="535576" y="-78375"/>
          <a:ext cx="8247019" cy="630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6" name="Shape 146"/>
          <p:cNvSpPr txBox="1">
            <a:spLocks noGrp="1"/>
          </p:cNvSpPr>
          <p:nvPr>
            <p:ph type="title"/>
          </p:nvPr>
        </p:nvSpPr>
        <p:spPr>
          <a:xfrm>
            <a:off x="1146025" y="21271"/>
            <a:ext cx="3208799" cy="1028700"/>
          </a:xfrm>
          <a:prstGeom prst="rect">
            <a:avLst/>
          </a:prstGeom>
        </p:spPr>
        <p:txBody>
          <a:bodyPr lIns="91425" tIns="91425" rIns="91425" bIns="91425" anchor="ctr" anchorCtr="0">
            <a:noAutofit/>
          </a:bodyPr>
          <a:lstStyle/>
          <a:p>
            <a:pPr lvl="0"/>
            <a:r>
              <a:rPr lang="en-US" altLang="zh-CN" dirty="0"/>
              <a:t>Hub</a:t>
            </a:r>
            <a:r>
              <a:rPr lang="zh-CN" altLang="en-US" dirty="0"/>
              <a:t> </a:t>
            </a:r>
            <a:r>
              <a:rPr lang="zh-CN" altLang="zh-CN" dirty="0"/>
              <a:t>聚类算法 </a:t>
            </a:r>
            <a:endParaRPr lang="en" dirty="0"/>
          </a:p>
        </p:txBody>
      </p:sp>
      <p:sp>
        <p:nvSpPr>
          <p:cNvPr id="16" name="TextBox 15"/>
          <p:cNvSpPr txBox="1"/>
          <p:nvPr/>
        </p:nvSpPr>
        <p:spPr>
          <a:xfrm>
            <a:off x="297847" y="335566"/>
            <a:ext cx="721895" cy="400110"/>
          </a:xfrm>
          <a:prstGeom prst="rect">
            <a:avLst/>
          </a:prstGeom>
          <a:noFill/>
        </p:spPr>
        <p:txBody>
          <a:bodyPr wrap="square" rtlCol="0">
            <a:spAutoFit/>
          </a:bodyPr>
          <a:lstStyle/>
          <a:p>
            <a:pPr algn="ctr"/>
            <a:r>
              <a:rPr lang="en-US" altLang="zh-CN" sz="2000" b="1" smtClean="0">
                <a:solidFill>
                  <a:schemeClr val="bg1"/>
                </a:solidFill>
                <a:latin typeface="Roboto Slab" charset="0"/>
                <a:ea typeface="Roboto Slab" charset="0"/>
                <a:cs typeface="Roboto Slab" charset="0"/>
              </a:rPr>
              <a:t>04</a:t>
            </a:r>
            <a:endParaRPr lang="en-US" sz="2000" b="1" dirty="0">
              <a:solidFill>
                <a:schemeClr val="bg1"/>
              </a:solidFill>
              <a:latin typeface="Roboto Slab" charset="0"/>
              <a:ea typeface="Roboto Slab" charset="0"/>
              <a:cs typeface="Roboto Slab" charset="0"/>
            </a:endParaRPr>
          </a:p>
        </p:txBody>
      </p:sp>
      <p:sp>
        <p:nvSpPr>
          <p:cNvPr id="8" name="文本占位符 2"/>
          <p:cNvSpPr>
            <a:spLocks noGrp="1"/>
          </p:cNvSpPr>
          <p:nvPr>
            <p:ph type="body" idx="1"/>
          </p:nvPr>
        </p:nvSpPr>
        <p:spPr>
          <a:xfrm>
            <a:off x="462849" y="1280247"/>
            <a:ext cx="7046999" cy="649354"/>
          </a:xfrm>
        </p:spPr>
        <p:txBody>
          <a:bodyPr/>
          <a:lstStyle/>
          <a:p>
            <a:pPr>
              <a:buNone/>
            </a:pPr>
            <a:r>
              <a:rPr lang="en-US" altLang="zh-CN" sz="2000" dirty="0"/>
              <a:t>Milosˇ </a:t>
            </a:r>
            <a:r>
              <a:rPr lang="en-US" altLang="zh-CN" sz="2000" dirty="0" err="1"/>
              <a:t>Radovanovic</a:t>
            </a:r>
            <a:r>
              <a:rPr lang="en-US" altLang="zh-CN" sz="2000" dirty="0"/>
              <a:t> </a:t>
            </a:r>
            <a:r>
              <a:rPr lang="en-US" altLang="zh-CN" sz="2000" dirty="0" smtClean="0"/>
              <a:t>́</a:t>
            </a:r>
            <a:r>
              <a:rPr lang="zh-CN" altLang="en-US" sz="2000" dirty="0" smtClean="0"/>
              <a:t>等人发明了以下的</a:t>
            </a:r>
            <a:r>
              <a:rPr lang="en-US" altLang="zh-CN" sz="2000" dirty="0" smtClean="0"/>
              <a:t>hub</a:t>
            </a:r>
            <a:r>
              <a:rPr lang="zh-CN" altLang="en-US" sz="2000" dirty="0" smtClean="0"/>
              <a:t>聚类算法：</a:t>
            </a:r>
            <a:endParaRPr kumimoji="1" lang="zh-CN" altLang="en-US" sz="2000" dirty="0"/>
          </a:p>
        </p:txBody>
      </p:sp>
      <p:sp>
        <p:nvSpPr>
          <p:cNvPr id="9" name="圆角矩形 8"/>
          <p:cNvSpPr/>
          <p:nvPr/>
        </p:nvSpPr>
        <p:spPr>
          <a:xfrm>
            <a:off x="1897598" y="2408593"/>
            <a:ext cx="5612250" cy="147973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zh-CN" altLang="en-US" sz="2400" dirty="0" smtClean="0"/>
              <a:t>虽然</a:t>
            </a:r>
            <a:r>
              <a:rPr kumimoji="1" lang="en-US" altLang="zh-CN" sz="2400" dirty="0" smtClean="0"/>
              <a:t>Hub</a:t>
            </a:r>
            <a:r>
              <a:rPr kumimoji="1" lang="zh-CN" altLang="en-US" sz="2400" dirty="0" smtClean="0"/>
              <a:t>聚类算法可以在高维数据空间中进行聚类，但是它却没有考虑其中的冗余和噪声数据，因此未能获得更好的簇结构以及更快的聚类分析速度！</a:t>
            </a:r>
            <a:endParaRPr kumimoji="1" lang="zh-CN" altLang="en-US" sz="2400" dirty="0"/>
          </a:p>
        </p:txBody>
      </p:sp>
    </p:spTree>
    <p:extLst>
      <p:ext uri="{BB962C8B-B14F-4D97-AF65-F5344CB8AC3E}">
        <p14:creationId xmlns:p14="http://schemas.microsoft.com/office/powerpoint/2010/main" val="13599068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99326" cy="1159799"/>
          </a:xfrm>
          <a:prstGeom prst="rect">
            <a:avLst/>
          </a:prstGeom>
        </p:spPr>
        <p:txBody>
          <a:bodyPr lIns="91425" tIns="91425" rIns="91425" bIns="91425" anchor="b" anchorCtr="0">
            <a:noAutofit/>
          </a:bodyPr>
          <a:lstStyle/>
          <a:p>
            <a:pPr lvl="0"/>
            <a:r>
              <a:rPr lang="en-US" altLang="zh-CN" dirty="0" smtClean="0"/>
              <a:t>PCA-Hub</a:t>
            </a:r>
            <a:br>
              <a:rPr lang="en-US" altLang="zh-CN" dirty="0" smtClean="0"/>
            </a:br>
            <a:r>
              <a:rPr lang="zh-CN" altLang="en-US" dirty="0" smtClean="0"/>
              <a:t>聚类算法</a:t>
            </a:r>
            <a:endParaRPr lang="en" dirty="0"/>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 dirty="0"/>
              <a:t>PCA-Hub clustering algorithm</a:t>
            </a:r>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a:t>
            </a:r>
            <a:r>
              <a:rPr lang="en-US" altLang="zh-CN" sz="20000" dirty="0">
                <a:solidFill>
                  <a:srgbClr val="18637B"/>
                </a:solidFill>
                <a:latin typeface="Roboto Slab"/>
                <a:ea typeface="Roboto Slab"/>
                <a:cs typeface="Roboto Slab"/>
                <a:sym typeface="Roboto Slab"/>
              </a:rPr>
              <a:t>3</a:t>
            </a:r>
            <a:endParaRPr lang="en" sz="20000" dirty="0">
              <a:solidFill>
                <a:srgbClr val="18637B"/>
              </a:solidFill>
              <a:latin typeface="Roboto Slab"/>
              <a:ea typeface="Roboto Slab"/>
              <a:cs typeface="Roboto Slab"/>
              <a:sym typeface="Roboto Slab"/>
            </a:endParaRPr>
          </a:p>
        </p:txBody>
      </p:sp>
    </p:spTree>
    <p:extLst>
      <p:ext uri="{BB962C8B-B14F-4D97-AF65-F5344CB8AC3E}">
        <p14:creationId xmlns:p14="http://schemas.microsoft.com/office/powerpoint/2010/main" val="193496610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6025" y="27805"/>
            <a:ext cx="3791735" cy="1028700"/>
          </a:xfrm>
        </p:spPr>
        <p:txBody>
          <a:bodyPr/>
          <a:lstStyle/>
          <a:p>
            <a:r>
              <a:rPr kumimoji="1" lang="zh-CN" altLang="en-US" dirty="0" smtClean="0"/>
              <a:t>逆近邻数的</a:t>
            </a:r>
            <a:r>
              <a:rPr kumimoji="1" lang="zh-CN" altLang="en-US" dirty="0" smtClean="0">
                <a:solidFill>
                  <a:schemeClr val="bg1"/>
                </a:solidFill>
              </a:rPr>
              <a:t>偏度</a:t>
            </a:r>
            <a:endParaRPr kumimoji="1" lang="zh-CN" altLang="en-US" dirty="0"/>
          </a:p>
        </p:txBody>
      </p:sp>
      <p:sp>
        <p:nvSpPr>
          <p:cNvPr id="3" name="文本占位符 2"/>
          <p:cNvSpPr>
            <a:spLocks noGrp="1"/>
          </p:cNvSpPr>
          <p:nvPr>
            <p:ph type="body" idx="1"/>
          </p:nvPr>
        </p:nvSpPr>
        <p:spPr>
          <a:xfrm>
            <a:off x="694524" y="4049100"/>
            <a:ext cx="7986180" cy="852084"/>
          </a:xfrm>
        </p:spPr>
        <p:txBody>
          <a:bodyPr/>
          <a:lstStyle/>
          <a:p>
            <a:r>
              <a:rPr lang="zh-CN" altLang="en-US" dirty="0"/>
              <a:t>左偏态或负偏态：数据的主体集中在右侧，左侧会呈现出较长的</a:t>
            </a:r>
            <a:r>
              <a:rPr lang="zh-CN" altLang="en-US" dirty="0" smtClean="0"/>
              <a:t>尾部</a:t>
            </a:r>
            <a:endParaRPr lang="zh-CN" altLang="en-US" dirty="0"/>
          </a:p>
          <a:p>
            <a:r>
              <a:rPr lang="zh-CN" altLang="en-US" dirty="0" smtClean="0"/>
              <a:t>右</a:t>
            </a:r>
            <a:r>
              <a:rPr lang="zh-CN" altLang="en-US" dirty="0"/>
              <a:t>偏态或正偏态：数据的主体集中在左侧，右侧会呈现出较长的</a:t>
            </a:r>
            <a:r>
              <a:rPr lang="zh-CN" altLang="en-US" dirty="0" smtClean="0"/>
              <a:t>尾部</a:t>
            </a:r>
            <a:endParaRPr kumimoji="1" lang="zh-CN" altLang="en-US" dirty="0">
              <a:solidFill>
                <a:srgbClr val="FFC000"/>
              </a:solidFill>
            </a:endParaRPr>
          </a:p>
        </p:txBody>
      </p:sp>
      <p:sp>
        <p:nvSpPr>
          <p:cNvPr id="5" name="Shape 420"/>
          <p:cNvSpPr txBox="1"/>
          <p:nvPr/>
        </p:nvSpPr>
        <p:spPr>
          <a:xfrm>
            <a:off x="606175" y="1113255"/>
            <a:ext cx="8147407" cy="87154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2000" b="1" dirty="0">
                <a:solidFill>
                  <a:srgbClr val="3B8D61"/>
                </a:solidFill>
                <a:latin typeface="Roboto Slab"/>
                <a:ea typeface="Roboto Slab"/>
                <a:cs typeface="Roboto Slab"/>
                <a:sym typeface="Roboto Slab"/>
              </a:rPr>
              <a:t>在概率论和统计学中</a:t>
            </a:r>
            <a:r>
              <a:rPr lang="zh-CN" altLang="en-US" sz="2000" b="1">
                <a:solidFill>
                  <a:srgbClr val="3B8D61"/>
                </a:solidFill>
                <a:latin typeface="Roboto Slab"/>
                <a:ea typeface="Roboto Slab"/>
                <a:cs typeface="Roboto Slab"/>
                <a:sym typeface="Roboto Slab"/>
              </a:rPr>
              <a:t>，</a:t>
            </a:r>
            <a:r>
              <a:rPr lang="zh-CN" altLang="en-US" sz="2000" b="1" smtClean="0">
                <a:solidFill>
                  <a:srgbClr val="FFC000"/>
                </a:solidFill>
                <a:latin typeface="Roboto Slab"/>
                <a:ea typeface="Roboto Slab"/>
                <a:cs typeface="Roboto Slab"/>
                <a:sym typeface="Roboto Slab"/>
              </a:rPr>
              <a:t>偏度</a:t>
            </a:r>
            <a:r>
              <a:rPr lang="zh-CN" altLang="en-US" sz="2000" b="1" smtClean="0">
                <a:solidFill>
                  <a:srgbClr val="3B8D61"/>
                </a:solidFill>
                <a:latin typeface="Roboto Slab"/>
                <a:ea typeface="Roboto Slab"/>
                <a:cs typeface="Roboto Slab"/>
                <a:sym typeface="Roboto Slab"/>
              </a:rPr>
              <a:t>用于衡量</a:t>
            </a:r>
            <a:r>
              <a:rPr lang="zh-CN" altLang="en-US" sz="2000" b="1" dirty="0">
                <a:solidFill>
                  <a:srgbClr val="3B8D61"/>
                </a:solidFill>
                <a:latin typeface="Roboto Slab"/>
                <a:ea typeface="Roboto Slab"/>
                <a:cs typeface="Roboto Slab"/>
                <a:sym typeface="Roboto Slab"/>
              </a:rPr>
              <a:t>实数随机变量概率分布的不对称性。</a:t>
            </a:r>
          </a:p>
          <a:p>
            <a:pPr lvl="0" algn="ctr" rtl="0">
              <a:spcBef>
                <a:spcPts val="0"/>
              </a:spcBef>
              <a:buClr>
                <a:schemeClr val="dk1"/>
              </a:buClr>
              <a:buFont typeface="Arial"/>
              <a:buNone/>
            </a:pPr>
            <a:endParaRPr lang="en-US" sz="1200" dirty="0" smtClean="0">
              <a:solidFill>
                <a:srgbClr val="3B8D61"/>
              </a:solidFill>
              <a:latin typeface="Roboto Slab"/>
              <a:ea typeface="Roboto Slab"/>
              <a:cs typeface="Roboto Slab"/>
              <a:sym typeface="Roboto Slab"/>
            </a:endParaRPr>
          </a:p>
          <a:p>
            <a:pPr lvl="0" algn="ctr"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9376" y="1729319"/>
            <a:ext cx="4974335" cy="2098969"/>
          </a:xfrm>
          <a:prstGeom prst="rect">
            <a:avLst/>
          </a:prstGeom>
        </p:spPr>
      </p:pic>
      <p:sp>
        <p:nvSpPr>
          <p:cNvPr id="11" name="Rectangle 2"/>
          <p:cNvSpPr>
            <a:spLocks noChangeArrowheads="1"/>
          </p:cNvSpPr>
          <p:nvPr/>
        </p:nvSpPr>
        <p:spPr bwMode="auto">
          <a:xfrm>
            <a:off x="1639051" y="2762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832517766"/>
              </p:ext>
            </p:extLst>
          </p:nvPr>
        </p:nvGraphicFramePr>
        <p:xfrm>
          <a:off x="1032994" y="2471585"/>
          <a:ext cx="1978429" cy="799365"/>
        </p:xfrm>
        <a:graphic>
          <a:graphicData uri="http://schemas.openxmlformats.org/presentationml/2006/ole">
            <mc:AlternateContent xmlns:mc="http://schemas.openxmlformats.org/markup-compatibility/2006">
              <mc:Choice xmlns:v="urn:schemas-microsoft-com:vml" Requires="v">
                <p:oleObj spid="_x0000_s4185" r:id="rId5" imgW="1244600" imgH="520700" progId="Equation.DSMT4">
                  <p:embed/>
                </p:oleObj>
              </mc:Choice>
              <mc:Fallback>
                <p:oleObj r:id="rId5" imgW="1244600" imgH="520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994" y="2471585"/>
                        <a:ext cx="1978429" cy="79936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 name="下箭头标注 3"/>
              <p:cNvSpPr/>
              <p:nvPr/>
            </p:nvSpPr>
            <p:spPr>
              <a:xfrm>
                <a:off x="2024009" y="1834654"/>
                <a:ext cx="1017883" cy="636931"/>
              </a:xfrm>
              <a:prstGeom prst="down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oMath>
                </a14:m>
                <a:r>
                  <a:rPr lang="zh-CN" altLang="zh-CN" dirty="0"/>
                  <a:t>均值</a:t>
                </a:r>
                <a:r>
                  <a:rPr lang="zh-CN" altLang="zh-CN" dirty="0">
                    <a:effectLst/>
                  </a:rPr>
                  <a:t> </a:t>
                </a:r>
                <a:endParaRPr kumimoji="1" lang="zh-CN" altLang="en-US" dirty="0"/>
              </a:p>
            </p:txBody>
          </p:sp>
        </mc:Choice>
        <mc:Fallback xmlns="">
          <p:sp>
            <p:nvSpPr>
              <p:cNvPr id="4" name="下箭头标注 3"/>
              <p:cNvSpPr>
                <a:spLocks noRot="1" noChangeAspect="1" noMove="1" noResize="1" noEditPoints="1" noAdjustHandles="1" noChangeArrowheads="1" noChangeShapeType="1" noTextEdit="1"/>
              </p:cNvSpPr>
              <p:nvPr/>
            </p:nvSpPr>
            <p:spPr>
              <a:xfrm>
                <a:off x="2024009" y="1834654"/>
                <a:ext cx="1017883" cy="636931"/>
              </a:xfrm>
              <a:prstGeom prst="downArrowCallout">
                <a:avLst/>
              </a:prstGeom>
              <a:blipFill rotWithShape="0">
                <a:blip r:embed="rId8"/>
                <a:stretch>
                  <a:fillRect t="-27778" b="-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上箭头标注 6"/>
              <p:cNvSpPr/>
              <p:nvPr/>
            </p:nvSpPr>
            <p:spPr>
              <a:xfrm>
                <a:off x="1797978" y="3287732"/>
                <a:ext cx="996593" cy="616447"/>
              </a:xfrm>
              <a:prstGeom prst="up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oMath>
                </a14:m>
                <a:r>
                  <a:rPr lang="zh-CN" altLang="zh-CN" dirty="0"/>
                  <a:t>标准差</a:t>
                </a:r>
                <a:r>
                  <a:rPr lang="zh-CN" altLang="zh-CN" dirty="0">
                    <a:effectLst/>
                  </a:rPr>
                  <a:t> </a:t>
                </a:r>
                <a:endParaRPr kumimoji="1" lang="zh-CN" altLang="en-US" dirty="0"/>
              </a:p>
            </p:txBody>
          </p:sp>
        </mc:Choice>
        <mc:Fallback xmlns="">
          <p:sp>
            <p:nvSpPr>
              <p:cNvPr id="7" name="上箭头标注 6"/>
              <p:cNvSpPr>
                <a:spLocks noRot="1" noChangeAspect="1" noMove="1" noResize="1" noEditPoints="1" noAdjustHandles="1" noChangeArrowheads="1" noChangeShapeType="1" noTextEdit="1"/>
              </p:cNvSpPr>
              <p:nvPr/>
            </p:nvSpPr>
            <p:spPr>
              <a:xfrm>
                <a:off x="1797978" y="3287732"/>
                <a:ext cx="996593" cy="616447"/>
              </a:xfrm>
              <a:prstGeom prst="upArrowCallout">
                <a:avLst/>
              </a:prstGeom>
              <a:blipFill rotWithShape="0">
                <a:blip r:embed="rId9"/>
                <a:stretch>
                  <a:fillRect b="-44762"/>
                </a:stretch>
              </a:blipFill>
            </p:spPr>
            <p:txBody>
              <a:bodyPr/>
              <a:lstStyle/>
              <a:p>
                <a:r>
                  <a:rPr lang="zh-CN" altLang="en-US">
                    <a:noFill/>
                  </a:rPr>
                  <a:t> </a:t>
                </a:r>
              </a:p>
            </p:txBody>
          </p:sp>
        </mc:Fallback>
      </mc:AlternateContent>
      <p:sp>
        <p:nvSpPr>
          <p:cNvPr id="10" name="TextBox 15"/>
          <p:cNvSpPr txBox="1"/>
          <p:nvPr/>
        </p:nvSpPr>
        <p:spPr>
          <a:xfrm>
            <a:off x="297847" y="33556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50143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9483" y="41273"/>
            <a:ext cx="3208799" cy="1028700"/>
          </a:xfrm>
          <a:prstGeom prst="rect">
            <a:avLst/>
          </a:prstGeom>
        </p:spPr>
        <p:txBody>
          <a:bodyPr lIns="91425" tIns="91425" rIns="91425" bIns="91425" anchor="ctr" anchorCtr="0">
            <a:noAutofit/>
          </a:bodyPr>
          <a:lstStyle/>
          <a:p>
            <a:pPr lvl="0"/>
            <a:r>
              <a:rPr kumimoji="1" lang="zh-CN" altLang="en-US" dirty="0"/>
              <a:t>逆近邻数的</a:t>
            </a:r>
            <a:r>
              <a:rPr kumimoji="1" lang="zh-CN" altLang="en-US" dirty="0">
                <a:solidFill>
                  <a:schemeClr val="bg1"/>
                </a:solidFill>
              </a:rPr>
              <a:t>偏度</a:t>
            </a:r>
            <a:endParaRPr lang="en" u="sng"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362137"/>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808841462"/>
                  </p:ext>
                </p:extLst>
              </p:nvPr>
            </p:nvGraphicFramePr>
            <p:xfrm>
              <a:off x="1614043" y="1068515"/>
              <a:ext cx="5865545" cy="3517330"/>
            </p:xfrm>
            <a:graphic>
              <a:graphicData uri="http://schemas.openxmlformats.org/drawingml/2006/table">
                <a:tbl>
                  <a:tblPr/>
                  <a:tblGrid>
                    <a:gridCol w="1268456"/>
                    <a:gridCol w="1077762"/>
                    <a:gridCol w="1173109"/>
                    <a:gridCol w="1173109"/>
                    <a:gridCol w="1173109"/>
                  </a:tblGrid>
                  <a:tr h="411491">
                    <a:tc>
                      <a:txBody>
                        <a:bodyPr/>
                        <a:lstStyle/>
                        <a:p>
                          <a:pPr algn="ctr">
                            <a:spcAft>
                              <a:spcPts val="0"/>
                            </a:spcAft>
                          </a:pPr>
                          <a:r>
                            <a:rPr lang="en-US" sz="1400" b="1" dirty="0">
                              <a:solidFill>
                                <a:schemeClr val="bg1"/>
                              </a:solidFill>
                              <a:effectLst/>
                              <a:latin typeface="Times New Roman" charset="0"/>
                              <a:ea typeface="Times New Roman" charset="0"/>
                              <a:cs typeface="Times New Roman" charset="0"/>
                            </a:rPr>
                            <a:t>Dataset</a:t>
                          </a: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n</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d</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err="1" smtClean="0">
                              <a:solidFill>
                                <a:schemeClr val="bg1"/>
                              </a:solidFill>
                              <a:effectLst/>
                              <a:latin typeface="Times New Roman" charset="0"/>
                              <a:ea typeface="Times New Roman" charset="0"/>
                              <a:cs typeface="Times New Roman" charset="0"/>
                            </a:rPr>
                            <a:t>cls</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zh-CN" altLang="zh-CN" sz="1400" b="1" i="1" kern="100" smtClean="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𝑺</m:t>
                                    </m:r>
                                  </m:e>
                                  <m:sub>
                                    <m:sSub>
                                      <m:sSubPr>
                                        <m:ctrlPr>
                                          <a:rPr lang="zh-CN" altLang="zh-CN" sz="1400" b="1" i="1" kern="10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𝑵</m:t>
                                        </m:r>
                                      </m:e>
                                      <m:sub>
                                        <m:r>
                                          <a:rPr lang="en-US" altLang="zh-CN" sz="14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altLang="zh-CN" sz="1400" b="1" kern="100" dirty="0">
                            <a:solidFill>
                              <a:schemeClr val="bg1">
                                <a:lumMod val="95000"/>
                              </a:schemeClr>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808841462"/>
                  </p:ext>
                </p:extLst>
              </p:nvPr>
            </p:nvGraphicFramePr>
            <p:xfrm>
              <a:off x="1614043" y="1068515"/>
              <a:ext cx="5865545" cy="3517330"/>
            </p:xfrm>
            <a:graphic>
              <a:graphicData uri="http://schemas.openxmlformats.org/drawingml/2006/table">
                <a:tbl>
                  <a:tblPr/>
                  <a:tblGrid>
                    <a:gridCol w="1268456"/>
                    <a:gridCol w="1077762"/>
                    <a:gridCol w="1173109"/>
                    <a:gridCol w="1173109"/>
                    <a:gridCol w="1173109"/>
                  </a:tblGrid>
                  <a:tr h="411491">
                    <a:tc>
                      <a:txBody>
                        <a:bodyPr/>
                        <a:lstStyle/>
                        <a:p>
                          <a:pPr algn="ctr">
                            <a:spcAft>
                              <a:spcPts val="0"/>
                            </a:spcAft>
                          </a:pPr>
                          <a:r>
                            <a:rPr lang="en-US" sz="1400" b="1" dirty="0">
                              <a:solidFill>
                                <a:schemeClr val="bg1"/>
                              </a:solidFill>
                              <a:effectLst/>
                              <a:latin typeface="Times New Roman" charset="0"/>
                              <a:ea typeface="Times New Roman" charset="0"/>
                              <a:cs typeface="Times New Roman" charset="0"/>
                            </a:rPr>
                            <a:t>Dataset</a:t>
                          </a: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n</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d</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err="1" smtClean="0">
                              <a:solidFill>
                                <a:schemeClr val="bg1"/>
                              </a:solidFill>
                              <a:effectLst/>
                              <a:latin typeface="Times New Roman" charset="0"/>
                              <a:ea typeface="Times New Roman" charset="0"/>
                              <a:cs typeface="Times New Roman" charset="0"/>
                            </a:rPr>
                            <a:t>cls</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399482" t="-1471" r="-1554" b="-752941"/>
                          </a:stretch>
                        </a:blip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
        <p:nvSpPr>
          <p:cNvPr id="6" name="Shape 420"/>
          <p:cNvSpPr txBox="1"/>
          <p:nvPr/>
        </p:nvSpPr>
        <p:spPr>
          <a:xfrm>
            <a:off x="737391" y="4616740"/>
            <a:ext cx="7852068" cy="489515"/>
          </a:xfrm>
          <a:prstGeom prst="rect">
            <a:avLst/>
          </a:prstGeom>
          <a:noFill/>
          <a:ln>
            <a:noFill/>
          </a:ln>
        </p:spPr>
        <p:txBody>
          <a:bodyPr lIns="91425" tIns="91425" rIns="91425" bIns="91425" anchor="t" anchorCtr="0">
            <a:noAutofit/>
          </a:bodyPr>
          <a:lstStyle/>
          <a:p>
            <a:pPr algn="ctr">
              <a:buClr>
                <a:schemeClr val="dk1"/>
              </a:buClr>
              <a:buSzPct val="91666"/>
            </a:pPr>
            <a:r>
              <a:rPr lang="zh-CN" altLang="en-US" sz="2000" b="1" dirty="0" smtClean="0">
                <a:solidFill>
                  <a:srgbClr val="3B8D61"/>
                </a:solidFill>
                <a:latin typeface="Roboto Slab"/>
                <a:ea typeface="Roboto Slab"/>
                <a:cs typeface="Roboto Slab"/>
                <a:sym typeface="Roboto Slab"/>
              </a:rPr>
              <a:t>实验数据集来自</a:t>
            </a:r>
            <a:r>
              <a:rPr lang="zh-CN" altLang="en-US" sz="2000" b="1" dirty="0">
                <a:solidFill>
                  <a:srgbClr val="3B8D61"/>
                </a:solidFill>
                <a:latin typeface="Roboto Slab"/>
                <a:ea typeface="Roboto Slab"/>
                <a:cs typeface="Roboto Slab"/>
                <a:sym typeface="Roboto Slab"/>
              </a:rPr>
              <a:t>加州大学尔湾分校（</a:t>
            </a:r>
            <a:r>
              <a:rPr lang="en-US" altLang="zh-CN" sz="2000" b="1" dirty="0">
                <a:solidFill>
                  <a:srgbClr val="3B8D61"/>
                </a:solidFill>
                <a:latin typeface="Roboto Slab"/>
                <a:ea typeface="Roboto Slab"/>
                <a:cs typeface="Roboto Slab"/>
                <a:sym typeface="Roboto Slab"/>
              </a:rPr>
              <a:t>UCI</a:t>
            </a:r>
            <a:r>
              <a:rPr lang="zh-CN" altLang="en-US" sz="2000" b="1" dirty="0">
                <a:solidFill>
                  <a:srgbClr val="3B8D61"/>
                </a:solidFill>
                <a:latin typeface="Roboto Slab"/>
                <a:ea typeface="Roboto Slab"/>
                <a:cs typeface="Roboto Slab"/>
                <a:sym typeface="Roboto Slab"/>
              </a:rPr>
              <a:t>）机器学习库 </a:t>
            </a:r>
            <a:r>
              <a:rPr lang="en-US" altLang="zh-CN" sz="2000" b="1" baseline="30000" dirty="0" smtClean="0">
                <a:solidFill>
                  <a:srgbClr val="3B8D61"/>
                </a:solidFill>
                <a:latin typeface="Roboto Slab"/>
                <a:ea typeface="Roboto Slab"/>
                <a:cs typeface="Roboto Slab"/>
                <a:sym typeface="Roboto Slab"/>
              </a:rPr>
              <a:t>[4]</a:t>
            </a:r>
            <a:r>
              <a:rPr lang="zh-CN" altLang="en-US" sz="2000" b="1" dirty="0" smtClean="0">
                <a:solidFill>
                  <a:srgbClr val="3B8D61"/>
                </a:solidFill>
                <a:latin typeface="Roboto Slab"/>
                <a:ea typeface="Roboto Slab"/>
                <a:cs typeface="Roboto Slab"/>
                <a:sym typeface="Roboto Slab"/>
              </a:rPr>
              <a:t>。</a:t>
            </a:r>
            <a:endParaRPr lang="zh-CN" altLang="en-US" sz="2000" b="1" dirty="0">
              <a:solidFill>
                <a:srgbClr val="3B8D61"/>
              </a:solidFill>
              <a:latin typeface="Roboto Slab"/>
              <a:ea typeface="Roboto Slab"/>
              <a:cs typeface="Roboto Slab"/>
              <a:sym typeface="Roboto Slab"/>
            </a:endParaRPr>
          </a:p>
          <a:p>
            <a:pPr lvl="0" algn="ctr" rtl="0">
              <a:spcBef>
                <a:spcPts val="0"/>
              </a:spcBef>
              <a:buClr>
                <a:schemeClr val="dk1"/>
              </a:buClr>
              <a:buFont typeface="Arial"/>
              <a:buNone/>
            </a:pPr>
            <a:endParaRPr lang="en-US" sz="1200" dirty="0" smtClean="0">
              <a:solidFill>
                <a:srgbClr val="3B8D61"/>
              </a:solidFill>
              <a:latin typeface="Roboto Slab"/>
              <a:ea typeface="Roboto Slab"/>
              <a:cs typeface="Roboto Slab"/>
              <a:sym typeface="Roboto Slab"/>
            </a:endParaRPr>
          </a:p>
          <a:p>
            <a:pPr lvl="0" algn="ctr"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
        <p:nvSpPr>
          <p:cNvPr id="3" name="圆角矩形 2"/>
          <p:cNvSpPr/>
          <p:nvPr/>
        </p:nvSpPr>
        <p:spPr>
          <a:xfrm>
            <a:off x="6308334" y="1068514"/>
            <a:ext cx="1171254" cy="3517331"/>
          </a:xfrm>
          <a:prstGeom prst="round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 name="左箭头标注 9"/>
              <p:cNvSpPr/>
              <p:nvPr/>
            </p:nvSpPr>
            <p:spPr>
              <a:xfrm rot="261708">
                <a:off x="7643790" y="1000156"/>
                <a:ext cx="1410986" cy="967029"/>
              </a:xfrm>
              <a:prstGeom prst="leftArrowCallout">
                <a:avLst>
                  <a:gd name="adj1" fmla="val 18625"/>
                  <a:gd name="adj2" fmla="val 29971"/>
                  <a:gd name="adj3" fmla="val 17665"/>
                  <a:gd name="adj4" fmla="val 782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zh-CN" altLang="zh-CN" b="1" i="1" kern="100">
                            <a:solidFill>
                              <a:schemeClr val="bg1">
                                <a:lumMod val="95000"/>
                              </a:schemeClr>
                            </a:solidFill>
                            <a:latin typeface="Cambria Math" charset="0"/>
                            <a:ea typeface="Times New Roman" charset="0"/>
                            <a:cs typeface="Times New Roman" charset="0"/>
                          </a:rPr>
                        </m:ctrlPr>
                      </m:sSubPr>
                      <m:e>
                        <m:r>
                          <a:rPr lang="en-US" altLang="zh-CN" b="1" i="1" kern="100">
                            <a:solidFill>
                              <a:schemeClr val="bg1">
                                <a:lumMod val="95000"/>
                              </a:schemeClr>
                            </a:solidFill>
                            <a:latin typeface="Cambria Math" charset="0"/>
                            <a:ea typeface="Times New Roman" charset="0"/>
                            <a:cs typeface="Times New Roman" charset="0"/>
                          </a:rPr>
                          <m:t>𝑺</m:t>
                        </m:r>
                      </m:e>
                      <m:sub>
                        <m:sSub>
                          <m:sSubPr>
                            <m:ctrlPr>
                              <a:rPr lang="zh-CN" altLang="zh-CN" b="1" i="1" kern="100">
                                <a:solidFill>
                                  <a:schemeClr val="bg1">
                                    <a:lumMod val="95000"/>
                                  </a:schemeClr>
                                </a:solidFill>
                                <a:latin typeface="Cambria Math" charset="0"/>
                                <a:ea typeface="Times New Roman" charset="0"/>
                                <a:cs typeface="Times New Roman" charset="0"/>
                              </a:rPr>
                            </m:ctrlPr>
                          </m:sSubPr>
                          <m:e>
                            <m:r>
                              <a:rPr lang="en-US" altLang="zh-CN" b="1" i="1" kern="100">
                                <a:solidFill>
                                  <a:schemeClr val="bg1">
                                    <a:lumMod val="95000"/>
                                  </a:schemeClr>
                                </a:solidFill>
                                <a:latin typeface="Cambria Math" charset="0"/>
                                <a:ea typeface="Times New Roman" charset="0"/>
                                <a:cs typeface="Times New Roman" charset="0"/>
                              </a:rPr>
                              <m:t>𝑵</m:t>
                            </m:r>
                          </m:e>
                          <m:sub>
                            <m:r>
                              <a:rPr lang="en-US" altLang="zh-CN" b="1" i="1" kern="100">
                                <a:solidFill>
                                  <a:schemeClr val="bg1">
                                    <a:lumMod val="95000"/>
                                  </a:schemeClr>
                                </a:solidFill>
                                <a:latin typeface="Cambria Math" charset="0"/>
                                <a:ea typeface="Times New Roman" charset="0"/>
                                <a:cs typeface="Times New Roman" charset="0"/>
                              </a:rPr>
                              <m:t>𝟏𝟎</m:t>
                            </m:r>
                          </m:sub>
                        </m:sSub>
                      </m:sub>
                    </m:sSub>
                  </m:oMath>
                </a14:m>
                <a:r>
                  <a:rPr kumimoji="1" lang="zh-CN" altLang="en-US" dirty="0"/>
                  <a:t>为近</a:t>
                </a:r>
                <a:endParaRPr kumimoji="1" lang="en-US" altLang="zh-CN" dirty="0"/>
              </a:p>
              <a:p>
                <a:pPr algn="ctr"/>
                <a:r>
                  <a:rPr kumimoji="1" lang="zh-CN" altLang="en-US" dirty="0"/>
                  <a:t>邻数为</a:t>
                </a:r>
                <a:r>
                  <a:rPr kumimoji="1" lang="en-US" altLang="zh-CN" dirty="0"/>
                  <a:t>10</a:t>
                </a:r>
              </a:p>
              <a:p>
                <a:pPr algn="ctr"/>
                <a:r>
                  <a:rPr kumimoji="1" lang="zh-CN" altLang="en-US" dirty="0"/>
                  <a:t>的偏度</a:t>
                </a:r>
              </a:p>
            </p:txBody>
          </p:sp>
        </mc:Choice>
        <mc:Fallback xmlns="">
          <p:sp>
            <p:nvSpPr>
              <p:cNvPr id="10" name="左箭头标注 9"/>
              <p:cNvSpPr>
                <a:spLocks noRot="1" noChangeAspect="1" noMove="1" noResize="1" noEditPoints="1" noAdjustHandles="1" noChangeArrowheads="1" noChangeShapeType="1" noTextEdit="1"/>
              </p:cNvSpPr>
              <p:nvPr/>
            </p:nvSpPr>
            <p:spPr>
              <a:xfrm rot="261708">
                <a:off x="7643790" y="1000156"/>
                <a:ext cx="1410986" cy="967029"/>
              </a:xfrm>
              <a:prstGeom prst="leftArrowCallout">
                <a:avLst>
                  <a:gd name="adj1" fmla="val 18625"/>
                  <a:gd name="adj2" fmla="val 29971"/>
                  <a:gd name="adj3" fmla="val 17665"/>
                  <a:gd name="adj4" fmla="val 78212"/>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圆角矩形 8"/>
              <p:cNvSpPr/>
              <p:nvPr/>
            </p:nvSpPr>
            <p:spPr>
              <a:xfrm>
                <a:off x="1483974" y="2218282"/>
                <a:ext cx="6358901" cy="147973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400" dirty="0"/>
                  <a:t>在高维数据空间中</a:t>
                </a:r>
                <a14:m>
                  <m:oMath xmlns:m="http://schemas.openxmlformats.org/officeDocument/2006/math">
                    <m:r>
                      <m:rPr>
                        <m:nor/>
                      </m:rPr>
                      <a:rPr kumimoji="1" lang="zh-CN" altLang="en-US" sz="2400" dirty="0"/>
                      <m:t>逆近邻数</m:t>
                    </m:r>
                  </m:oMath>
                </a14:m>
                <a:r>
                  <a:rPr lang="zh-CN" altLang="zh-CN" sz="2400" dirty="0"/>
                  <a:t>的正偏态和</a:t>
                </a:r>
                <a:r>
                  <a:rPr lang="en-US" altLang="zh-CN" sz="2400" dirty="0">
                    <a:latin typeface="Times New Roman" charset="0"/>
                    <a:ea typeface="Times New Roman" charset="0"/>
                    <a:cs typeface="Times New Roman" charset="0"/>
                  </a:rPr>
                  <a:t>hubs</a:t>
                </a:r>
                <a:r>
                  <a:rPr lang="zh-CN" altLang="zh-CN" sz="2400" dirty="0"/>
                  <a:t>确实存在关联性，而且</a:t>
                </a:r>
                <a14:m>
                  <m:oMath xmlns:m="http://schemas.openxmlformats.org/officeDocument/2006/math">
                    <m:r>
                      <m:rPr>
                        <m:nor/>
                      </m:rPr>
                      <a:rPr kumimoji="1" lang="zh-CN" altLang="en-US" sz="2400" dirty="0"/>
                      <m:t>逆近邻数</m:t>
                    </m:r>
                  </m:oMath>
                </a14:m>
                <a:r>
                  <a:rPr lang="zh-CN" altLang="zh-CN" sz="2400" dirty="0"/>
                  <a:t>的偏度越大与之对应的数据集的</a:t>
                </a:r>
                <a:r>
                  <a:rPr lang="en-US" altLang="zh-CN" sz="2400" dirty="0" err="1">
                    <a:latin typeface="Times New Roman" charset="0"/>
                    <a:ea typeface="Times New Roman" charset="0"/>
                    <a:cs typeface="Times New Roman" charset="0"/>
                  </a:rPr>
                  <a:t>hubness</a:t>
                </a:r>
                <a:r>
                  <a:rPr lang="zh-CN" altLang="zh-CN" sz="2400" dirty="0" smtClean="0"/>
                  <a:t>现象</a:t>
                </a:r>
                <a:r>
                  <a:rPr lang="zh-CN" altLang="en-US" sz="2400" dirty="0" smtClean="0"/>
                  <a:t>就</a:t>
                </a:r>
                <a:r>
                  <a:rPr lang="zh-CN" altLang="zh-CN" sz="2400" dirty="0" smtClean="0"/>
                  <a:t>越强烈</a:t>
                </a:r>
                <a:r>
                  <a:rPr lang="en-US" altLang="zh-CN" sz="2400" baseline="30000" dirty="0" smtClean="0"/>
                  <a:t>[1]</a:t>
                </a:r>
                <a:endParaRPr kumimoji="1" lang="zh-CN" altLang="en-US" sz="2400" baseline="30000" dirty="0"/>
              </a:p>
            </p:txBody>
          </p:sp>
        </mc:Choice>
        <mc:Fallback xmlns="">
          <p:sp>
            <p:nvSpPr>
              <p:cNvPr id="9" name="圆角矩形 8"/>
              <p:cNvSpPr>
                <a:spLocks noRot="1" noChangeAspect="1" noMove="1" noResize="1" noEditPoints="1" noAdjustHandles="1" noChangeArrowheads="1" noChangeShapeType="1" noTextEdit="1"/>
              </p:cNvSpPr>
              <p:nvPr/>
            </p:nvSpPr>
            <p:spPr>
              <a:xfrm>
                <a:off x="1483974" y="2218282"/>
                <a:ext cx="6358901" cy="1479734"/>
              </a:xfrm>
              <a:prstGeom prst="roundRect">
                <a:avLst/>
              </a:prstGeom>
              <a:blipFill rotWithShape="0">
                <a:blip r:embed="rId5"/>
                <a:stretch>
                  <a:fillRect l="-95" r="-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2267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0"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6025" y="27805"/>
            <a:ext cx="3791735" cy="1028700"/>
          </a:xfrm>
        </p:spPr>
        <p:txBody>
          <a:bodyPr/>
          <a:lstStyle/>
          <a:p>
            <a:r>
              <a:rPr kumimoji="1" lang="zh-CN" altLang="en-US" dirty="0" smtClean="0"/>
              <a:t>逆近邻数的</a:t>
            </a:r>
            <a:r>
              <a:rPr kumimoji="1" lang="zh-CN" altLang="en-US" dirty="0" smtClean="0">
                <a:solidFill>
                  <a:schemeClr val="bg1"/>
                </a:solidFill>
              </a:rPr>
              <a:t>偏度与数据集</a:t>
            </a:r>
            <a:r>
              <a:rPr lang="zh-CN" altLang="zh-CN" dirty="0" smtClean="0"/>
              <a:t>维数</a:t>
            </a:r>
            <a:r>
              <a:rPr lang="en-US" altLang="zh-CN" dirty="0" smtClean="0"/>
              <a:t/>
            </a:r>
            <a:br>
              <a:rPr lang="en-US" altLang="zh-CN" dirty="0" smtClean="0"/>
            </a:br>
            <a:r>
              <a:rPr lang="zh-CN" altLang="en-US" dirty="0" smtClean="0">
                <a:latin typeface="Times New Roman" charset="0"/>
                <a:ea typeface="Times New Roman" charset="0"/>
                <a:cs typeface="Times New Roman" charset="0"/>
              </a:rPr>
              <a:t>的关系</a:t>
            </a:r>
            <a:endParaRPr kumimoji="1" lang="zh-CN" altLang="en-US" dirty="0"/>
          </a:p>
        </p:txBody>
      </p:sp>
      <p:sp>
        <p:nvSpPr>
          <p:cNvPr id="5" name="Shape 420"/>
          <p:cNvSpPr txBox="1"/>
          <p:nvPr/>
        </p:nvSpPr>
        <p:spPr>
          <a:xfrm>
            <a:off x="694524" y="1113254"/>
            <a:ext cx="7497754" cy="1229399"/>
          </a:xfrm>
          <a:prstGeom prst="rect">
            <a:avLst/>
          </a:prstGeom>
          <a:noFill/>
          <a:ln>
            <a:noFill/>
          </a:ln>
        </p:spPr>
        <p:txBody>
          <a:bodyPr lIns="91425" tIns="91425" rIns="91425" bIns="91425" anchor="t" anchorCtr="0">
            <a:noAutofit/>
          </a:bodyPr>
          <a:lstStyle/>
          <a:p>
            <a:pPr algn="just">
              <a:buClr>
                <a:schemeClr val="dk1"/>
              </a:buClr>
              <a:buSzPct val="91666"/>
            </a:pPr>
            <a:r>
              <a:rPr lang="zh-CN" altLang="en-US" sz="2000" b="1" dirty="0">
                <a:solidFill>
                  <a:srgbClr val="FFC000"/>
                </a:solidFill>
                <a:latin typeface="Roboto Slab"/>
                <a:ea typeface="Roboto Slab"/>
                <a:cs typeface="Roboto Slab"/>
                <a:sym typeface="Roboto Slab"/>
              </a:rPr>
              <a:t>斯皮尔曼等级相关系数</a:t>
            </a:r>
            <a:r>
              <a:rPr lang="zh-CN" altLang="en-US" sz="2000" b="1" dirty="0">
                <a:solidFill>
                  <a:srgbClr val="3B8D61"/>
                </a:solidFill>
                <a:latin typeface="Roboto Slab"/>
                <a:ea typeface="Roboto Slab"/>
                <a:cs typeface="Roboto Slab"/>
                <a:sym typeface="Roboto Slab"/>
              </a:rPr>
              <a:t>（</a:t>
            </a:r>
            <a:r>
              <a:rPr lang="en-US" altLang="zh-CN" sz="2000" b="1" dirty="0">
                <a:solidFill>
                  <a:srgbClr val="3B8D61"/>
                </a:solidFill>
                <a:latin typeface="Roboto Slab"/>
                <a:ea typeface="Roboto Slab"/>
                <a:cs typeface="Roboto Slab"/>
                <a:sym typeface="Roboto Slab"/>
              </a:rPr>
              <a:t>Spearman correlation</a:t>
            </a:r>
            <a:r>
              <a:rPr lang="zh-CN" altLang="en-US" sz="2000" b="1" dirty="0">
                <a:solidFill>
                  <a:srgbClr val="3B8D61"/>
                </a:solidFill>
                <a:latin typeface="Roboto Slab"/>
                <a:ea typeface="Roboto Slab"/>
                <a:cs typeface="Roboto Slab"/>
                <a:sym typeface="Roboto Slab"/>
              </a:rPr>
              <a:t>）是衡量两个变量的依赖性</a:t>
            </a:r>
            <a:r>
              <a:rPr lang="zh-CN" altLang="en-US" sz="2000" b="1" dirty="0" smtClean="0">
                <a:solidFill>
                  <a:srgbClr val="3B8D61"/>
                </a:solidFill>
                <a:latin typeface="Roboto Slab"/>
                <a:ea typeface="Roboto Slab"/>
                <a:cs typeface="Roboto Slab"/>
                <a:sym typeface="Roboto Slab"/>
              </a:rPr>
              <a:t>的非参数指标</a:t>
            </a:r>
            <a:r>
              <a:rPr lang="zh-CN" altLang="en-US" sz="2000" b="1" dirty="0">
                <a:solidFill>
                  <a:srgbClr val="3B8D61"/>
                </a:solidFill>
                <a:latin typeface="Roboto Slab"/>
                <a:ea typeface="Roboto Slab"/>
                <a:cs typeface="Roboto Slab"/>
                <a:sym typeface="Roboto Slab"/>
              </a:rPr>
              <a:t>，</a:t>
            </a:r>
            <a:r>
              <a:rPr lang="zh-CN" altLang="en-US" sz="2000" b="1" dirty="0" smtClean="0">
                <a:solidFill>
                  <a:srgbClr val="3B8D61"/>
                </a:solidFill>
                <a:latin typeface="Roboto Slab"/>
                <a:ea typeface="Roboto Slab"/>
                <a:cs typeface="Roboto Slab"/>
                <a:sym typeface="Roboto Slab"/>
              </a:rPr>
              <a:t>记作𝜌</a:t>
            </a:r>
            <a:r>
              <a:rPr lang="zh-CN" altLang="en-US" sz="2000" b="1" dirty="0">
                <a:solidFill>
                  <a:srgbClr val="3B8D61"/>
                </a:solidFill>
                <a:latin typeface="Roboto Slab"/>
                <a:ea typeface="Roboto Slab"/>
                <a:cs typeface="Roboto Slab"/>
                <a:sym typeface="Roboto Slab"/>
              </a:rPr>
              <a:t>。对于样本容量</a:t>
            </a:r>
            <a:r>
              <a:rPr lang="zh-CN" altLang="en-US" sz="2000" b="1" dirty="0" smtClean="0">
                <a:solidFill>
                  <a:srgbClr val="3B8D61"/>
                </a:solidFill>
                <a:latin typeface="Roboto Slab"/>
                <a:ea typeface="Roboto Slab"/>
                <a:cs typeface="Roboto Slab"/>
                <a:sym typeface="Roboto Slab"/>
              </a:rPr>
              <a:t>为</a:t>
            </a:r>
            <a:r>
              <a:rPr lang="en-US" altLang="zh-CN" sz="2000" b="1" i="1" dirty="0" smtClean="0">
                <a:solidFill>
                  <a:srgbClr val="3B8D61"/>
                </a:solidFill>
                <a:latin typeface="Times New Roman" charset="0"/>
                <a:ea typeface="Times New Roman" charset="0"/>
                <a:cs typeface="Times New Roman" charset="0"/>
                <a:sym typeface="Roboto Slab"/>
              </a:rPr>
              <a:t>n</a:t>
            </a:r>
            <a:r>
              <a:rPr lang="zh-CN" altLang="en-US" sz="2000" b="1" dirty="0">
                <a:solidFill>
                  <a:srgbClr val="3B8D61"/>
                </a:solidFill>
                <a:latin typeface="Roboto Slab"/>
                <a:ea typeface="Roboto Slab"/>
                <a:cs typeface="Roboto Slab"/>
                <a:sym typeface="Roboto Slab"/>
              </a:rPr>
              <a:t>的</a:t>
            </a:r>
            <a:r>
              <a:rPr lang="zh-CN" altLang="en-US" sz="2000" b="1" dirty="0" smtClean="0">
                <a:solidFill>
                  <a:srgbClr val="3B8D61"/>
                </a:solidFill>
                <a:latin typeface="Roboto Slab"/>
                <a:ea typeface="Roboto Slab"/>
                <a:cs typeface="Roboto Slab"/>
                <a:sym typeface="Roboto Slab"/>
              </a:rPr>
              <a:t>样本</a:t>
            </a:r>
            <a:r>
              <a:rPr lang="zh-CN" altLang="en-US" sz="2000" b="1" dirty="0">
                <a:solidFill>
                  <a:srgbClr val="3B8D61"/>
                </a:solidFill>
                <a:latin typeface="Roboto Slab"/>
                <a:ea typeface="Roboto Slab"/>
                <a:cs typeface="Roboto Slab"/>
                <a:sym typeface="Roboto Slab"/>
              </a:rPr>
              <a:t>，</a:t>
            </a:r>
            <a:r>
              <a:rPr lang="en-US" altLang="zh-CN" sz="2000" b="1" i="1" dirty="0" smtClean="0">
                <a:solidFill>
                  <a:srgbClr val="3B8D61"/>
                </a:solidFill>
                <a:latin typeface="Times New Roman" charset="0"/>
                <a:ea typeface="Times New Roman" charset="0"/>
                <a:cs typeface="Times New Roman" charset="0"/>
                <a:sym typeface="Roboto Slab"/>
              </a:rPr>
              <a:t>n</a:t>
            </a:r>
            <a:r>
              <a:rPr lang="zh-CN" altLang="en-US" sz="2000" b="1" dirty="0" smtClean="0">
                <a:solidFill>
                  <a:srgbClr val="3B8D61"/>
                </a:solidFill>
                <a:latin typeface="Roboto Slab"/>
                <a:ea typeface="Roboto Slab"/>
                <a:cs typeface="Roboto Slab"/>
                <a:sym typeface="Roboto Slab"/>
              </a:rPr>
              <a:t>个 </a:t>
            </a:r>
            <a:r>
              <a:rPr lang="zh-CN" altLang="en-US" sz="2000" b="1" dirty="0">
                <a:solidFill>
                  <a:srgbClr val="3B8D61"/>
                </a:solidFill>
                <a:latin typeface="Roboto Slab"/>
                <a:ea typeface="Roboto Slab"/>
                <a:cs typeface="Roboto Slab"/>
                <a:sym typeface="Roboto Slab"/>
              </a:rPr>
              <a:t>原始数据 </a:t>
            </a:r>
            <a:r>
              <a:rPr lang="en-US" altLang="zh-CN" sz="2000" b="1" dirty="0" smtClean="0">
                <a:solidFill>
                  <a:srgbClr val="3B8D61"/>
                </a:solidFill>
                <a:latin typeface="Times New Roman" charset="0"/>
                <a:ea typeface="Times New Roman" charset="0"/>
                <a:cs typeface="Times New Roman" charset="0"/>
                <a:sym typeface="Roboto Slab"/>
              </a:rPr>
              <a:t>X</a:t>
            </a:r>
            <a:r>
              <a:rPr lang="en-US" altLang="zh-CN" sz="2000" b="1" i="1" baseline="-25000" dirty="0" smtClean="0">
                <a:solidFill>
                  <a:srgbClr val="3B8D61"/>
                </a:solidFill>
                <a:latin typeface="Times New Roman" charset="0"/>
                <a:ea typeface="Times New Roman" charset="0"/>
                <a:cs typeface="Times New Roman" charset="0"/>
                <a:sym typeface="Roboto Slab"/>
              </a:rPr>
              <a:t>i</a:t>
            </a:r>
            <a:r>
              <a:rPr lang="en-US" altLang="zh-CN" sz="2000" b="1" i="1" dirty="0" smtClean="0">
                <a:solidFill>
                  <a:srgbClr val="3B8D61"/>
                </a:solidFill>
                <a:latin typeface="Times New Roman" charset="0"/>
                <a:ea typeface="Times New Roman" charset="0"/>
                <a:cs typeface="Times New Roman" charset="0"/>
                <a:sym typeface="Roboto Slab"/>
              </a:rPr>
              <a:t>,</a:t>
            </a:r>
            <a:r>
              <a:rPr lang="zh-CN" altLang="en-US" sz="2000" b="1" i="1" dirty="0" smtClean="0">
                <a:solidFill>
                  <a:srgbClr val="3B8D61"/>
                </a:solidFill>
                <a:latin typeface="Times New Roman" charset="0"/>
                <a:ea typeface="Times New Roman" charset="0"/>
                <a:cs typeface="Times New Roman" charset="0"/>
                <a:sym typeface="Roboto Slab"/>
              </a:rPr>
              <a:t> </a:t>
            </a:r>
            <a:r>
              <a:rPr lang="en-US" altLang="zh-CN" sz="2000" b="1" dirty="0" smtClean="0">
                <a:solidFill>
                  <a:srgbClr val="3B8D61"/>
                </a:solidFill>
                <a:latin typeface="Times New Roman" charset="0"/>
                <a:ea typeface="Times New Roman" charset="0"/>
                <a:cs typeface="Times New Roman" charset="0"/>
                <a:sym typeface="Roboto Slab"/>
              </a:rPr>
              <a:t>Y</a:t>
            </a:r>
            <a:r>
              <a:rPr lang="en-US" altLang="zh-CN" sz="2000" b="1" i="1" baseline="-25000" dirty="0" smtClean="0">
                <a:solidFill>
                  <a:srgbClr val="3B8D61"/>
                </a:solidFill>
                <a:latin typeface="Times New Roman" charset="0"/>
                <a:ea typeface="Times New Roman" charset="0"/>
                <a:cs typeface="Times New Roman" charset="0"/>
                <a:sym typeface="Roboto Slab"/>
              </a:rPr>
              <a:t>i</a:t>
            </a:r>
            <a:r>
              <a:rPr lang="zh-CN" altLang="en-US" sz="2000" b="1" dirty="0" smtClean="0">
                <a:solidFill>
                  <a:srgbClr val="3B8D61"/>
                </a:solidFill>
                <a:latin typeface="Roboto Slab"/>
                <a:ea typeface="Roboto Slab"/>
                <a:cs typeface="Roboto Slab"/>
                <a:sym typeface="Roboto Slab"/>
              </a:rPr>
              <a:t>被</a:t>
            </a:r>
            <a:r>
              <a:rPr lang="zh-CN" altLang="en-US" sz="2000" b="1" dirty="0">
                <a:solidFill>
                  <a:srgbClr val="3B8D61"/>
                </a:solidFill>
                <a:latin typeface="Roboto Slab"/>
                <a:ea typeface="Roboto Slab"/>
                <a:cs typeface="Roboto Slab"/>
                <a:sym typeface="Roboto Slab"/>
              </a:rPr>
              <a:t>转换成等级数据 </a:t>
            </a:r>
            <a:r>
              <a:rPr lang="en-US" altLang="zh-CN" sz="2000" b="1" i="1" dirty="0" smtClean="0">
                <a:solidFill>
                  <a:srgbClr val="3B8D61"/>
                </a:solidFill>
                <a:latin typeface="Times New Roman" charset="0"/>
                <a:ea typeface="Times New Roman" charset="0"/>
                <a:cs typeface="Times New Roman" charset="0"/>
                <a:sym typeface="Roboto Slab"/>
              </a:rPr>
              <a:t>x</a:t>
            </a:r>
            <a:r>
              <a:rPr lang="en-US" altLang="zh-CN" sz="2000" b="1" i="1" baseline="-25000" dirty="0" smtClean="0">
                <a:solidFill>
                  <a:srgbClr val="3B8D61"/>
                </a:solidFill>
                <a:latin typeface="Times New Roman" charset="0"/>
                <a:ea typeface="Times New Roman" charset="0"/>
                <a:cs typeface="Times New Roman" charset="0"/>
                <a:sym typeface="Roboto Slab"/>
              </a:rPr>
              <a:t>i</a:t>
            </a:r>
            <a:r>
              <a:rPr lang="en-US" altLang="zh-CN" sz="2000" b="1" i="1" dirty="0" smtClean="0">
                <a:solidFill>
                  <a:srgbClr val="3B8D61"/>
                </a:solidFill>
                <a:latin typeface="Times New Roman" charset="0"/>
                <a:ea typeface="Times New Roman" charset="0"/>
                <a:cs typeface="Times New Roman" charset="0"/>
                <a:sym typeface="Roboto Slab"/>
              </a:rPr>
              <a:t>,</a:t>
            </a:r>
            <a:r>
              <a:rPr lang="zh-CN" altLang="en-US" sz="2000" b="1" i="1" dirty="0" smtClean="0">
                <a:solidFill>
                  <a:srgbClr val="3B8D61"/>
                </a:solidFill>
                <a:latin typeface="Times New Roman" charset="0"/>
                <a:ea typeface="Times New Roman" charset="0"/>
                <a:cs typeface="Times New Roman" charset="0"/>
                <a:sym typeface="Roboto Slab"/>
              </a:rPr>
              <a:t> </a:t>
            </a:r>
            <a:r>
              <a:rPr lang="en-US" altLang="zh-CN" sz="2000" b="1" i="1" dirty="0" err="1" smtClean="0">
                <a:solidFill>
                  <a:srgbClr val="3B8D61"/>
                </a:solidFill>
                <a:latin typeface="Times New Roman" charset="0"/>
                <a:ea typeface="Times New Roman" charset="0"/>
                <a:cs typeface="Times New Roman" charset="0"/>
                <a:sym typeface="Roboto Slab"/>
              </a:rPr>
              <a:t>y</a:t>
            </a:r>
            <a:r>
              <a:rPr lang="en-US" altLang="zh-CN" sz="2000" b="1" i="1" baseline="-25000" dirty="0" err="1" smtClean="0">
                <a:solidFill>
                  <a:srgbClr val="3B8D61"/>
                </a:solidFill>
                <a:latin typeface="Times New Roman" charset="0"/>
                <a:ea typeface="Times New Roman" charset="0"/>
                <a:cs typeface="Times New Roman" charset="0"/>
                <a:sym typeface="Roboto Slab"/>
              </a:rPr>
              <a:t>i</a:t>
            </a:r>
            <a:r>
              <a:rPr lang="zh-CN" altLang="en-US" sz="2000" b="1" dirty="0">
                <a:solidFill>
                  <a:srgbClr val="3B8D61"/>
                </a:solidFill>
                <a:latin typeface="Roboto Slab"/>
                <a:ea typeface="Roboto Slab"/>
                <a:cs typeface="Roboto Slab"/>
                <a:sym typeface="Roboto Slab"/>
              </a:rPr>
              <a:t>，</a:t>
            </a:r>
            <a:r>
              <a:rPr lang="zh-CN" altLang="en-US" sz="2000" b="1" dirty="0" smtClean="0">
                <a:solidFill>
                  <a:srgbClr val="3B8D61"/>
                </a:solidFill>
                <a:latin typeface="Roboto Slab"/>
                <a:ea typeface="Roboto Slab"/>
                <a:cs typeface="Roboto Slab"/>
                <a:sym typeface="Roboto Slab"/>
              </a:rPr>
              <a:t>相关系数</a:t>
            </a:r>
            <a:r>
              <a:rPr lang="zh-CN" altLang="en-US" sz="2000" b="1" dirty="0">
                <a:solidFill>
                  <a:srgbClr val="3B8D61"/>
                </a:solidFill>
                <a:latin typeface="Roboto Slab"/>
                <a:ea typeface="Roboto Slab"/>
                <a:cs typeface="Roboto Slab"/>
                <a:sym typeface="Roboto Slab"/>
              </a:rPr>
              <a:t>𝜌</a:t>
            </a:r>
            <a:r>
              <a:rPr lang="zh-CN" altLang="en-US" sz="2000" b="1" dirty="0" smtClean="0">
                <a:solidFill>
                  <a:srgbClr val="3B8D61"/>
                </a:solidFill>
                <a:latin typeface="Roboto Slab"/>
                <a:ea typeface="Roboto Slab"/>
                <a:cs typeface="Roboto Slab"/>
                <a:sym typeface="Roboto Slab"/>
              </a:rPr>
              <a:t>为：</a:t>
            </a: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777219141"/>
              </p:ext>
            </p:extLst>
          </p:nvPr>
        </p:nvGraphicFramePr>
        <p:xfrm>
          <a:off x="2646151" y="2522041"/>
          <a:ext cx="3368467" cy="965627"/>
        </p:xfrm>
        <a:graphic>
          <a:graphicData uri="http://schemas.openxmlformats.org/presentationml/2006/ole">
            <mc:AlternateContent xmlns:mc="http://schemas.openxmlformats.org/markup-compatibility/2006">
              <mc:Choice xmlns:v="urn:schemas-microsoft-com:vml" Requires="v">
                <p:oleObj spid="_x0000_s1110" r:id="rId4" imgW="1916868" imgH="545863" progId="Equation.DSMT4">
                  <p:embed/>
                </p:oleObj>
              </mc:Choice>
              <mc:Fallback>
                <p:oleObj r:id="rId4" imgW="1916868" imgH="54586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151" y="2522041"/>
                        <a:ext cx="3368467" cy="965627"/>
                      </a:xfrm>
                      <a:prstGeom prst="rect">
                        <a:avLst/>
                      </a:prstGeom>
                      <a:noFill/>
                    </p:spPr>
                  </p:pic>
                </p:oleObj>
              </mc:Fallback>
            </mc:AlternateContent>
          </a:graphicData>
        </a:graphic>
      </p:graphicFrame>
      <p:sp>
        <p:nvSpPr>
          <p:cNvPr id="20" name="文本占位符 2"/>
          <p:cNvSpPr>
            <a:spLocks noGrp="1"/>
          </p:cNvSpPr>
          <p:nvPr>
            <p:ph type="body" idx="1"/>
          </p:nvPr>
        </p:nvSpPr>
        <p:spPr>
          <a:xfrm>
            <a:off x="694524" y="3802520"/>
            <a:ext cx="7986180" cy="852084"/>
          </a:xfrm>
        </p:spPr>
        <p:txBody>
          <a:bodyPr/>
          <a:lstStyle/>
          <a:p>
            <a:r>
              <a:rPr lang="zh-CN" altLang="en-US" dirty="0"/>
              <a:t> 如果当</a:t>
            </a:r>
            <a:r>
              <a:rPr lang="en-US" altLang="zh-CN" dirty="0"/>
              <a:t>X</a:t>
            </a:r>
            <a:r>
              <a:rPr lang="zh-CN" altLang="en-US" dirty="0"/>
              <a:t>增加时， </a:t>
            </a:r>
            <a:r>
              <a:rPr lang="en-US" altLang="zh-CN" dirty="0"/>
              <a:t>Y </a:t>
            </a:r>
            <a:r>
              <a:rPr lang="zh-CN" altLang="en-US" dirty="0"/>
              <a:t>趋向于增加</a:t>
            </a:r>
            <a:r>
              <a:rPr lang="en-US" altLang="zh-CN" dirty="0"/>
              <a:t>, </a:t>
            </a:r>
            <a:r>
              <a:rPr lang="zh-CN" altLang="en-US" dirty="0"/>
              <a:t>斯皮尔曼相关系数则为</a:t>
            </a:r>
            <a:r>
              <a:rPr lang="zh-CN" altLang="en-US" dirty="0" smtClean="0"/>
              <a:t>正</a:t>
            </a:r>
            <a:endParaRPr lang="en-US" altLang="zh-CN" dirty="0"/>
          </a:p>
          <a:p>
            <a:r>
              <a:rPr lang="zh-CN" altLang="en-US" dirty="0" smtClean="0"/>
              <a:t> 如果</a:t>
            </a:r>
            <a:r>
              <a:rPr lang="zh-CN" altLang="en-US" dirty="0"/>
              <a:t>当</a:t>
            </a:r>
            <a:r>
              <a:rPr lang="en-US" altLang="zh-CN" dirty="0"/>
              <a:t>X</a:t>
            </a:r>
            <a:r>
              <a:rPr lang="zh-CN" altLang="en-US" dirty="0"/>
              <a:t>增加时， </a:t>
            </a:r>
            <a:r>
              <a:rPr lang="en-US" altLang="zh-CN" dirty="0"/>
              <a:t>Y</a:t>
            </a:r>
            <a:r>
              <a:rPr lang="zh-CN" altLang="en-US" dirty="0"/>
              <a:t> 趋向于减少</a:t>
            </a:r>
            <a:r>
              <a:rPr lang="en-US" altLang="zh-CN" dirty="0"/>
              <a:t>, </a:t>
            </a:r>
            <a:r>
              <a:rPr lang="zh-CN" altLang="en-US" dirty="0" smtClean="0"/>
              <a:t>斯皮尔曼</a:t>
            </a:r>
            <a:r>
              <a:rPr lang="zh-CN" altLang="en-US" dirty="0"/>
              <a:t>相关系数则为</a:t>
            </a:r>
            <a:r>
              <a:rPr lang="zh-CN" altLang="en-US" dirty="0" smtClean="0"/>
              <a:t>负</a:t>
            </a:r>
            <a:endParaRPr kumimoji="1" lang="zh-CN" altLang="en-US" dirty="0">
              <a:solidFill>
                <a:srgbClr val="FFC000"/>
              </a:solidFill>
            </a:endParaRPr>
          </a:p>
        </p:txBody>
      </p:sp>
      <p:sp>
        <p:nvSpPr>
          <p:cNvPr id="22" name="AutoShape 25" descr="_{i},Y_{i}"/>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6" descr="_{i},y_{i}"/>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TextBox 17"/>
          <p:cNvSpPr txBox="1"/>
          <p:nvPr/>
        </p:nvSpPr>
        <p:spPr>
          <a:xfrm>
            <a:off x="307177" y="341589"/>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262272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9483" y="41273"/>
            <a:ext cx="3208799" cy="1028700"/>
          </a:xfrm>
          <a:prstGeom prst="rect">
            <a:avLst/>
          </a:prstGeom>
        </p:spPr>
        <p:txBody>
          <a:bodyPr lIns="91425" tIns="91425" rIns="91425" bIns="91425" anchor="ctr" anchorCtr="0">
            <a:noAutofit/>
          </a:bodyPr>
          <a:lstStyle/>
          <a:p>
            <a:pPr lvl="0"/>
            <a:r>
              <a:rPr kumimoji="1" lang="zh-CN" altLang="en-US" dirty="0"/>
              <a:t>逆近邻数的</a:t>
            </a:r>
            <a:r>
              <a:rPr kumimoji="1" lang="zh-CN" altLang="en-US" dirty="0">
                <a:solidFill>
                  <a:schemeClr val="bg1"/>
                </a:solidFill>
              </a:rPr>
              <a:t>偏度与数据集</a:t>
            </a:r>
            <a:r>
              <a:rPr lang="zh-CN" altLang="zh-CN" dirty="0"/>
              <a:t>维数</a:t>
            </a:r>
            <a:r>
              <a:rPr lang="en-US" altLang="zh-CN" dirty="0"/>
              <a:t/>
            </a:r>
            <a:br>
              <a:rPr lang="en-US" altLang="zh-CN" dirty="0"/>
            </a:br>
            <a:r>
              <a:rPr lang="zh-CN" altLang="en-US" dirty="0">
                <a:latin typeface="Times New Roman" charset="0"/>
                <a:ea typeface="Times New Roman" charset="0"/>
                <a:cs typeface="Times New Roman" charset="0"/>
              </a:rPr>
              <a:t>的关系</a:t>
            </a:r>
            <a:endParaRPr lang="en" u="sng"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1614043" y="1068515"/>
              <a:ext cx="5865545" cy="3517330"/>
            </p:xfrm>
            <a:graphic>
              <a:graphicData uri="http://schemas.openxmlformats.org/drawingml/2006/table">
                <a:tbl>
                  <a:tblPr/>
                  <a:tblGrid>
                    <a:gridCol w="1268456"/>
                    <a:gridCol w="1077762"/>
                    <a:gridCol w="1173109"/>
                    <a:gridCol w="1173109"/>
                    <a:gridCol w="1173109"/>
                  </a:tblGrid>
                  <a:tr h="411491">
                    <a:tc>
                      <a:txBody>
                        <a:bodyPr/>
                        <a:lstStyle/>
                        <a:p>
                          <a:pPr algn="ctr">
                            <a:spcAft>
                              <a:spcPts val="0"/>
                            </a:spcAft>
                          </a:pPr>
                          <a:r>
                            <a:rPr lang="en-US" sz="1400" b="1" dirty="0">
                              <a:solidFill>
                                <a:schemeClr val="bg1"/>
                              </a:solidFill>
                              <a:effectLst/>
                              <a:latin typeface="Times New Roman" charset="0"/>
                              <a:ea typeface="Times New Roman" charset="0"/>
                              <a:cs typeface="Times New Roman" charset="0"/>
                            </a:rPr>
                            <a:t>Dataset</a:t>
                          </a: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n</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d</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err="1" smtClean="0">
                              <a:solidFill>
                                <a:schemeClr val="bg1"/>
                              </a:solidFill>
                              <a:effectLst/>
                              <a:latin typeface="Times New Roman" charset="0"/>
                              <a:ea typeface="Times New Roman" charset="0"/>
                              <a:cs typeface="Times New Roman" charset="0"/>
                            </a:rPr>
                            <a:t>cls</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zh-CN" altLang="zh-CN" sz="1400" b="1" i="1" kern="100" smtClean="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𝑺</m:t>
                                    </m:r>
                                  </m:e>
                                  <m:sub>
                                    <m:sSub>
                                      <m:sSubPr>
                                        <m:ctrlPr>
                                          <a:rPr lang="zh-CN" altLang="zh-CN" sz="1400" b="1" i="1" kern="10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𝑵</m:t>
                                        </m:r>
                                      </m:e>
                                      <m:sub>
                                        <m:r>
                                          <a:rPr lang="en-US" altLang="zh-CN" sz="14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altLang="zh-CN" sz="1400" b="1" kern="100" dirty="0">
                            <a:solidFill>
                              <a:schemeClr val="bg1">
                                <a:lumMod val="95000"/>
                              </a:schemeClr>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4" name="Table 3"/>
              <p:cNvGraphicFramePr>
                <a:graphicFrameLocks noGrp="1"/>
              </p:cNvGraphicFramePr>
              <p:nvPr>
                <p:extLst/>
              </p:nvPr>
            </p:nvGraphicFramePr>
            <p:xfrm>
              <a:off x="1614043" y="1068515"/>
              <a:ext cx="5865545" cy="3517330"/>
            </p:xfrm>
            <a:graphic>
              <a:graphicData uri="http://schemas.openxmlformats.org/drawingml/2006/table">
                <a:tbl>
                  <a:tblPr/>
                  <a:tblGrid>
                    <a:gridCol w="1268456"/>
                    <a:gridCol w="1077762"/>
                    <a:gridCol w="1173109"/>
                    <a:gridCol w="1173109"/>
                    <a:gridCol w="1173109"/>
                  </a:tblGrid>
                  <a:tr h="411491">
                    <a:tc>
                      <a:txBody>
                        <a:bodyPr/>
                        <a:lstStyle/>
                        <a:p>
                          <a:pPr algn="ctr">
                            <a:spcAft>
                              <a:spcPts val="0"/>
                            </a:spcAft>
                          </a:pPr>
                          <a:r>
                            <a:rPr lang="en-US" sz="1400" b="1" dirty="0">
                              <a:solidFill>
                                <a:schemeClr val="bg1"/>
                              </a:solidFill>
                              <a:effectLst/>
                              <a:latin typeface="Times New Roman" charset="0"/>
                              <a:ea typeface="Times New Roman" charset="0"/>
                              <a:cs typeface="Times New Roman" charset="0"/>
                            </a:rPr>
                            <a:t>Dataset</a:t>
                          </a: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n</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d</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err="1" smtClean="0">
                              <a:solidFill>
                                <a:schemeClr val="bg1"/>
                              </a:solidFill>
                              <a:effectLst/>
                              <a:latin typeface="Times New Roman" charset="0"/>
                              <a:ea typeface="Times New Roman" charset="0"/>
                              <a:cs typeface="Times New Roman" charset="0"/>
                            </a:rPr>
                            <a:t>cls</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399482" t="-1471" r="-1554" b="-752941"/>
                          </a:stretch>
                        </a:blip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mc:AlternateContent xmlns:mc="http://schemas.openxmlformats.org/markup-compatibility/2006" xmlns:a14="http://schemas.microsoft.com/office/drawing/2010/main">
        <mc:Choice Requires="a14">
          <p:sp>
            <p:nvSpPr>
              <p:cNvPr id="6" name="Shape 420"/>
              <p:cNvSpPr txBox="1"/>
              <p:nvPr/>
            </p:nvSpPr>
            <p:spPr>
              <a:xfrm>
                <a:off x="737391" y="4616740"/>
                <a:ext cx="7852068" cy="489515"/>
              </a:xfrm>
              <a:prstGeom prst="rect">
                <a:avLst/>
              </a:prstGeom>
              <a:noFill/>
              <a:ln>
                <a:noFill/>
              </a:ln>
            </p:spPr>
            <p:txBody>
              <a:bodyPr lIns="91425" tIns="91425" rIns="91425" bIns="91425" anchor="t" anchorCtr="0">
                <a:noAutofit/>
              </a:bodyPr>
              <a:lstStyle/>
              <a:p>
                <a:pPr algn="ctr">
                  <a:buClr>
                    <a:schemeClr val="dk1"/>
                  </a:buClr>
                  <a:buSzPct val="91666"/>
                </a:pPr>
                <a:r>
                  <a:rPr lang="zh-CN" altLang="en-US" sz="2000" b="1" dirty="0" smtClean="0">
                    <a:solidFill>
                      <a:srgbClr val="3B8D61"/>
                    </a:solidFill>
                    <a:latin typeface="Roboto Slab"/>
                    <a:ea typeface="Roboto Slab"/>
                    <a:cs typeface="Roboto Slab"/>
                    <a:sym typeface="Roboto Slab"/>
                  </a:rPr>
                  <a:t>真实数据库的维数与其 </a:t>
                </a:r>
                <a14:m>
                  <m:oMath xmlns:m="http://schemas.openxmlformats.org/officeDocument/2006/math">
                    <m:sSub>
                      <m:sSubPr>
                        <m:ctrlPr>
                          <a:rPr lang="zh-CN" altLang="en-US" sz="2000" b="1" i="1" smtClean="0">
                            <a:solidFill>
                              <a:srgbClr val="3B8D61"/>
                            </a:solidFill>
                            <a:latin typeface="Cambria Math" charset="0"/>
                            <a:ea typeface="Roboto Slab"/>
                            <a:cs typeface="Roboto Slab"/>
                            <a:sym typeface="Roboto Slab"/>
                          </a:rPr>
                        </m:ctrlPr>
                      </m:sSubPr>
                      <m:e>
                        <m:r>
                          <a:rPr lang="zh-CN" altLang="en-US" sz="2000" b="1" i="1" smtClean="0">
                            <a:solidFill>
                              <a:srgbClr val="3B8D61"/>
                            </a:solidFill>
                            <a:latin typeface="Cambria Math" charset="0"/>
                            <a:ea typeface="Roboto Slab"/>
                            <a:cs typeface="Roboto Slab"/>
                            <a:sym typeface="Roboto Slab"/>
                          </a:rPr>
                          <m:t>𝑺</m:t>
                        </m:r>
                      </m:e>
                      <m:sub>
                        <m:sSub>
                          <m:sSubPr>
                            <m:ctrlPr>
                              <a:rPr lang="en-US" altLang="zh-CN" sz="2000" b="1" i="1" smtClean="0">
                                <a:solidFill>
                                  <a:srgbClr val="3B8D61"/>
                                </a:solidFill>
                                <a:latin typeface="Cambria Math" charset="0"/>
                                <a:ea typeface="Roboto Slab"/>
                                <a:cs typeface="Roboto Slab"/>
                                <a:sym typeface="Roboto Slab"/>
                              </a:rPr>
                            </m:ctrlPr>
                          </m:sSubPr>
                          <m:e>
                            <m:r>
                              <a:rPr lang="en-US" altLang="zh-CN" sz="2000" b="1" i="1" smtClean="0">
                                <a:solidFill>
                                  <a:srgbClr val="3B8D61"/>
                                </a:solidFill>
                                <a:latin typeface="Cambria Math" charset="0"/>
                                <a:ea typeface="Roboto Slab"/>
                                <a:cs typeface="Roboto Slab"/>
                                <a:sym typeface="Roboto Slab"/>
                              </a:rPr>
                              <m:t>𝑵</m:t>
                            </m:r>
                          </m:e>
                          <m:sub>
                            <m:r>
                              <a:rPr lang="en-US" altLang="zh-CN" sz="2000" b="1" i="1" smtClean="0">
                                <a:solidFill>
                                  <a:srgbClr val="3B8D61"/>
                                </a:solidFill>
                                <a:latin typeface="Cambria Math" charset="0"/>
                                <a:ea typeface="Roboto Slab"/>
                                <a:cs typeface="Roboto Slab"/>
                                <a:sym typeface="Roboto Slab"/>
                              </a:rPr>
                              <m:t>𝟏𝟎</m:t>
                            </m:r>
                          </m:sub>
                        </m:sSub>
                      </m:sub>
                    </m:sSub>
                  </m:oMath>
                </a14:m>
                <a:r>
                  <a:rPr lang="zh-CN" altLang="en-US" sz="2000" b="1" dirty="0" smtClean="0">
                    <a:solidFill>
                      <a:srgbClr val="3B8D61"/>
                    </a:solidFill>
                    <a:latin typeface="Roboto Slab"/>
                    <a:ea typeface="Roboto Slab"/>
                    <a:cs typeface="Roboto Slab"/>
                    <a:sym typeface="Roboto Slab"/>
                  </a:rPr>
                  <a:t>的斯皮尔曼相关系数为 </a:t>
                </a:r>
                <a:r>
                  <a:rPr lang="en-US" altLang="zh-CN" sz="2000" b="1" dirty="0" smtClean="0">
                    <a:solidFill>
                      <a:srgbClr val="FFC000"/>
                    </a:solidFill>
                    <a:latin typeface="Roboto Slab"/>
                    <a:ea typeface="Roboto Slab"/>
                    <a:cs typeface="Roboto Slab"/>
                    <a:sym typeface="Roboto Slab"/>
                  </a:rPr>
                  <a:t>0.62</a:t>
                </a:r>
                <a:endParaRPr lang="zh-CN" altLang="en-US" sz="1200" dirty="0" smtClean="0">
                  <a:solidFill>
                    <a:srgbClr val="FFC000"/>
                  </a:solidFill>
                  <a:latin typeface="Roboto Slab"/>
                  <a:ea typeface="Roboto Slab"/>
                  <a:cs typeface="Roboto Slab"/>
                  <a:sym typeface="Roboto Slab"/>
                </a:endParaRPr>
              </a:p>
              <a:p>
                <a:pPr lvl="0" algn="ctr" rtl="0">
                  <a:spcBef>
                    <a:spcPts val="0"/>
                  </a:spcBef>
                  <a:buClr>
                    <a:schemeClr val="dk1"/>
                  </a:buClr>
                  <a:buFont typeface="Arial"/>
                  <a:buNone/>
                </a:pPr>
                <a:endParaRPr lang="zh-CN" altLang="en-US"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mc:Choice>
        <mc:Fallback xmlns="">
          <p:sp>
            <p:nvSpPr>
              <p:cNvPr id="6" name="Shape 420"/>
              <p:cNvSpPr txBox="1">
                <a:spLocks noRot="1" noChangeAspect="1" noMove="1" noResize="1" noEditPoints="1" noAdjustHandles="1" noChangeArrowheads="1" noChangeShapeType="1" noTextEdit="1"/>
              </p:cNvSpPr>
              <p:nvPr/>
            </p:nvSpPr>
            <p:spPr>
              <a:xfrm>
                <a:off x="737391" y="4616740"/>
                <a:ext cx="7852068" cy="489515"/>
              </a:xfrm>
              <a:prstGeom prst="rect">
                <a:avLst/>
              </a:prstGeom>
              <a:blipFill rotWithShape="0">
                <a:blip r:embed="rId4"/>
                <a:stretch>
                  <a:fillRect t="-1235" b="-12346"/>
                </a:stretch>
              </a:blipFill>
              <a:ln>
                <a:noFill/>
              </a:ln>
            </p:spPr>
            <p:txBody>
              <a:bodyPr/>
              <a:lstStyle/>
              <a:p>
                <a:r>
                  <a:rPr lang="zh-CN" altLang="en-US">
                    <a:noFill/>
                  </a:rPr>
                  <a:t> </a:t>
                </a:r>
              </a:p>
            </p:txBody>
          </p:sp>
        </mc:Fallback>
      </mc:AlternateContent>
      <p:sp>
        <p:nvSpPr>
          <p:cNvPr id="3" name="圆角矩形 2"/>
          <p:cNvSpPr/>
          <p:nvPr/>
        </p:nvSpPr>
        <p:spPr>
          <a:xfrm>
            <a:off x="6308334" y="1068514"/>
            <a:ext cx="1171254" cy="3517331"/>
          </a:xfrm>
          <a:prstGeom prst="round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3964884" y="1058168"/>
            <a:ext cx="1171254" cy="3517331"/>
          </a:xfrm>
          <a:prstGeom prst="round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圆角矩形 9"/>
          <p:cNvSpPr/>
          <p:nvPr/>
        </p:nvSpPr>
        <p:spPr>
          <a:xfrm>
            <a:off x="926035" y="2218282"/>
            <a:ext cx="7350060" cy="147973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t>数据集的维数和</a:t>
            </a:r>
            <a:r>
              <a:rPr lang="en-US" altLang="zh-CN" sz="2400" dirty="0"/>
              <a:t>hubness</a:t>
            </a:r>
            <a:r>
              <a:rPr lang="zh-CN" altLang="en-US" sz="2400" dirty="0"/>
              <a:t>现象存在着强烈的正相关性 </a:t>
            </a:r>
            <a:endParaRPr kumimoji="1" lang="zh-CN" altLang="en-US" sz="2400" dirty="0"/>
          </a:p>
        </p:txBody>
      </p:sp>
      <p:sp>
        <p:nvSpPr>
          <p:cNvPr id="11" name="TextBox 17"/>
          <p:cNvSpPr txBox="1"/>
          <p:nvPr/>
        </p:nvSpPr>
        <p:spPr>
          <a:xfrm>
            <a:off x="307177" y="341589"/>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6405209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基于逆近邻数</a:t>
            </a:r>
            <a:r>
              <a:rPr kumimoji="1" lang="zh-CN" altLang="en-US" dirty="0" smtClean="0">
                <a:solidFill>
                  <a:schemeClr val="bg1"/>
                </a:solidFill>
              </a:rPr>
              <a:t>偏度</a:t>
            </a:r>
            <a:r>
              <a:rPr kumimoji="1" lang="zh-CN" altLang="en-US" dirty="0"/>
              <a:t>的降维方法 </a:t>
            </a:r>
          </a:p>
        </p:txBody>
      </p:sp>
      <p:sp>
        <p:nvSpPr>
          <p:cNvPr id="4" name="Shape 420"/>
          <p:cNvSpPr txBox="1"/>
          <p:nvPr/>
        </p:nvSpPr>
        <p:spPr>
          <a:xfrm>
            <a:off x="694524" y="1113254"/>
            <a:ext cx="7497754" cy="1229399"/>
          </a:xfrm>
          <a:prstGeom prst="rect">
            <a:avLst/>
          </a:prstGeom>
          <a:noFill/>
          <a:ln>
            <a:noFill/>
          </a:ln>
        </p:spPr>
        <p:txBody>
          <a:bodyPr lIns="91425" tIns="91425" rIns="91425" bIns="91425" anchor="t" anchorCtr="0">
            <a:noAutofit/>
          </a:bodyPr>
          <a:lstStyle/>
          <a:p>
            <a:pPr algn="just">
              <a:buClr>
                <a:schemeClr val="dk1"/>
              </a:buClr>
              <a:buSzPct val="91666"/>
            </a:pPr>
            <a:r>
              <a:rPr lang="zh-CN" altLang="en-US" sz="2000" b="1" dirty="0" smtClean="0">
                <a:solidFill>
                  <a:srgbClr val="FFC000"/>
                </a:solidFill>
                <a:latin typeface="Roboto Slab"/>
                <a:ea typeface="Roboto Slab"/>
                <a:cs typeface="Roboto Slab"/>
                <a:sym typeface="Roboto Slab"/>
              </a:rPr>
              <a:t>本征维度</a:t>
            </a:r>
            <a:r>
              <a:rPr lang="zh-CN" altLang="en-US" sz="2000" b="1" dirty="0" smtClean="0">
                <a:solidFill>
                  <a:srgbClr val="3B8D61"/>
                </a:solidFill>
                <a:latin typeface="Roboto Slab"/>
                <a:ea typeface="Roboto Slab"/>
                <a:cs typeface="Roboto Slab"/>
                <a:sym typeface="Roboto Slab"/>
              </a:rPr>
              <a:t>（</a:t>
            </a:r>
            <a:r>
              <a:rPr lang="en-US" altLang="zh-CN" sz="2000" b="1" dirty="0">
                <a:solidFill>
                  <a:srgbClr val="3B8D61"/>
                </a:solidFill>
                <a:latin typeface="Roboto Slab"/>
                <a:ea typeface="Roboto Slab"/>
                <a:cs typeface="Roboto Slab"/>
                <a:sym typeface="Roboto Slab"/>
              </a:rPr>
              <a:t> Intrinsic </a:t>
            </a:r>
            <a:r>
              <a:rPr lang="en-US" altLang="zh-CN" sz="2000" b="1" dirty="0" smtClean="0">
                <a:solidFill>
                  <a:srgbClr val="3B8D61"/>
                </a:solidFill>
                <a:latin typeface="Roboto Slab"/>
                <a:ea typeface="Roboto Slab"/>
                <a:cs typeface="Roboto Slab"/>
                <a:sym typeface="Roboto Slab"/>
              </a:rPr>
              <a:t>dimension</a:t>
            </a:r>
            <a:r>
              <a:rPr lang="zh-CN" altLang="en-US" sz="2000" b="1" dirty="0" smtClean="0">
                <a:solidFill>
                  <a:srgbClr val="3B8D61"/>
                </a:solidFill>
                <a:latin typeface="Roboto Slab"/>
                <a:ea typeface="Roboto Slab"/>
                <a:cs typeface="Roboto Slab"/>
                <a:sym typeface="Roboto Slab"/>
              </a:rPr>
              <a:t>）是</a:t>
            </a:r>
            <a:r>
              <a:rPr lang="zh-CN" altLang="en-US" sz="2000" b="1" dirty="0">
                <a:solidFill>
                  <a:srgbClr val="3B8D61"/>
                </a:solidFill>
                <a:latin typeface="Roboto Slab"/>
                <a:ea typeface="Roboto Slab"/>
                <a:cs typeface="Roboto Slab"/>
                <a:sym typeface="Roboto Slab"/>
              </a:rPr>
              <a:t>指任意低维数据空间可简单地通过增加空余（如复制）或随机维将其转换至更高维空间中，相反地，许多高维空间中的数据集也可削减至低维空间数据，而不必丢失重要信息。</a:t>
            </a:r>
            <a:endParaRPr sz="1200" dirty="0" smtClean="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
        <p:nvSpPr>
          <p:cNvPr id="5" name="圆角矩形 4"/>
          <p:cNvSpPr/>
          <p:nvPr/>
        </p:nvSpPr>
        <p:spPr>
          <a:xfrm>
            <a:off x="842218" y="2826102"/>
            <a:ext cx="7350060" cy="147973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t>探讨在使用降维技术</a:t>
            </a:r>
            <a:r>
              <a:rPr lang="en-US" altLang="zh-CN" sz="2400" dirty="0"/>
              <a:t>PCA</a:t>
            </a:r>
            <a:r>
              <a:rPr lang="zh-CN" altLang="en-US" sz="2400" dirty="0"/>
              <a:t>的情况</a:t>
            </a:r>
            <a:r>
              <a:rPr lang="zh-CN" altLang="en-US" sz="2400" dirty="0" smtClean="0"/>
              <a:t>下</a:t>
            </a:r>
            <a:r>
              <a:rPr kumimoji="1" lang="zh-CN" altLang="en-US" sz="2400" dirty="0"/>
              <a:t>逆近</a:t>
            </a:r>
            <a:r>
              <a:rPr kumimoji="1" lang="zh-CN" altLang="en-US" sz="2400" dirty="0" smtClean="0"/>
              <a:t>邻数偏度</a:t>
            </a:r>
            <a:r>
              <a:rPr lang="zh-CN" altLang="en-US" sz="2400" dirty="0" smtClean="0"/>
              <a:t>与本征</a:t>
            </a:r>
            <a:r>
              <a:rPr lang="zh-CN" altLang="en-US" sz="2400" dirty="0"/>
              <a:t>维数的相互作用 </a:t>
            </a:r>
          </a:p>
        </p:txBody>
      </p:sp>
      <p:sp>
        <p:nvSpPr>
          <p:cNvPr id="6" name="TextBox 17"/>
          <p:cNvSpPr txBox="1"/>
          <p:nvPr/>
        </p:nvSpPr>
        <p:spPr>
          <a:xfrm>
            <a:off x="307177" y="341589"/>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99931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6746"/>
            <a:ext cx="3208799" cy="1028700"/>
          </a:xfrm>
          <a:prstGeom prst="rect">
            <a:avLst/>
          </a:prstGeom>
        </p:spPr>
        <p:txBody>
          <a:bodyPr lIns="91425" tIns="91425" rIns="91425" bIns="91425" anchor="ctr" anchorCtr="0">
            <a:noAutofit/>
          </a:bodyPr>
          <a:lstStyle/>
          <a:p>
            <a:pPr lvl="0"/>
            <a:r>
              <a:rPr kumimoji="1" lang="zh-CN" altLang="en-US" dirty="0"/>
              <a:t>基于逆近邻数</a:t>
            </a:r>
            <a:r>
              <a:rPr kumimoji="1" lang="zh-CN" altLang="en-US" dirty="0">
                <a:solidFill>
                  <a:schemeClr val="bg1"/>
                </a:solidFill>
              </a:rPr>
              <a:t>偏度</a:t>
            </a:r>
            <a:r>
              <a:rPr kumimoji="1" lang="zh-CN" altLang="en-US" dirty="0"/>
              <a:t>的降维方法 </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215563" y="1133092"/>
            <a:ext cx="5864290" cy="3849873"/>
          </a:xfrm>
          <a:prstGeom prst="rect">
            <a:avLst/>
          </a:prstGeom>
        </p:spPr>
      </p:pic>
      <p:grpSp>
        <p:nvGrpSpPr>
          <p:cNvPr id="7" name="Group 13"/>
          <p:cNvGrpSpPr>
            <a:grpSpLocks/>
          </p:cNvGrpSpPr>
          <p:nvPr/>
        </p:nvGrpSpPr>
        <p:grpSpPr bwMode="auto">
          <a:xfrm>
            <a:off x="4149341" y="1881209"/>
            <a:ext cx="2811464" cy="2209800"/>
            <a:chOff x="437" y="1392"/>
            <a:chExt cx="1771" cy="1392"/>
          </a:xfrm>
        </p:grpSpPr>
        <p:sp>
          <p:nvSpPr>
            <p:cNvPr id="8" name="Oval 9"/>
            <p:cNvSpPr>
              <a:spLocks noChangeArrowheads="1"/>
            </p:cNvSpPr>
            <p:nvPr/>
          </p:nvSpPr>
          <p:spPr bwMode="auto">
            <a:xfrm>
              <a:off x="1680" y="1392"/>
              <a:ext cx="528" cy="1392"/>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m"/>
                <a:defRPr sz="3200">
                  <a:solidFill>
                    <a:schemeClr val="tx1"/>
                  </a:solidFill>
                  <a:latin typeface="Arial" charset="0"/>
                </a:defRPr>
              </a:lvl1pPr>
              <a:lvl2pPr marL="742950" indent="-285750">
                <a:spcBef>
                  <a:spcPct val="20000"/>
                </a:spcBef>
                <a:buClr>
                  <a:schemeClr val="bg2"/>
                </a:buClr>
                <a:buSzPct val="75000"/>
                <a:buFont typeface="Wingdings" charset="2"/>
                <a:buChar char="m"/>
                <a:defRPr sz="3200">
                  <a:solidFill>
                    <a:schemeClr val="tx1"/>
                  </a:solidFill>
                  <a:latin typeface="Arial" charset="0"/>
                </a:defRPr>
              </a:lvl2pPr>
              <a:lvl3pPr marL="1143000" indent="-228600">
                <a:spcBef>
                  <a:spcPct val="20000"/>
                </a:spcBef>
                <a:buClr>
                  <a:schemeClr val="bg2"/>
                </a:buClr>
                <a:buSzPct val="75000"/>
                <a:buFont typeface="Wingdings" charset="2"/>
                <a:buChar char="m"/>
                <a:defRPr sz="3200">
                  <a:solidFill>
                    <a:schemeClr val="tx1"/>
                  </a:solidFill>
                  <a:latin typeface="Arial" charset="0"/>
                </a:defRPr>
              </a:lvl3pPr>
              <a:lvl4pPr marL="1600200" indent="-228600">
                <a:spcBef>
                  <a:spcPct val="20000"/>
                </a:spcBef>
                <a:buClr>
                  <a:schemeClr val="bg2"/>
                </a:buClr>
                <a:buSzPct val="75000"/>
                <a:buFont typeface="Wingdings" charset="2"/>
                <a:buChar char="m"/>
                <a:defRPr sz="3200">
                  <a:solidFill>
                    <a:schemeClr val="tx1"/>
                  </a:solidFill>
                  <a:latin typeface="Arial" charset="0"/>
                </a:defRPr>
              </a:lvl4pPr>
              <a:lvl5pPr marL="2057400" indent="-228600">
                <a:spcBef>
                  <a:spcPct val="20000"/>
                </a:spcBef>
                <a:buClr>
                  <a:schemeClr val="bg2"/>
                </a:buClr>
                <a:buSzPct val="75000"/>
                <a:buFont typeface="Wingdings" charset="2"/>
                <a:buChar char="m"/>
                <a:defRPr sz="3200">
                  <a:solidFill>
                    <a:schemeClr val="tx1"/>
                  </a:solidFill>
                  <a:latin typeface="Arial" charset="0"/>
                </a:defRPr>
              </a:lvl5pPr>
              <a:lvl6pPr marL="25146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6pPr>
              <a:lvl7pPr marL="29718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7pPr>
              <a:lvl8pPr marL="34290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8pPr>
              <a:lvl9pPr marL="38862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9pPr>
            </a:lstStyle>
            <a:p>
              <a:pPr eaLnBrk="1" hangingPunct="1"/>
              <a:endParaRPr lang="zh-CN" altLang="en-US"/>
            </a:p>
          </p:txBody>
        </p:sp>
        <p:sp>
          <p:nvSpPr>
            <p:cNvPr id="9" name="Line 11"/>
            <p:cNvSpPr>
              <a:spLocks noChangeShapeType="1"/>
            </p:cNvSpPr>
            <p:nvPr/>
          </p:nvSpPr>
          <p:spPr bwMode="auto">
            <a:xfrm>
              <a:off x="1104" y="1741"/>
              <a:ext cx="576" cy="217"/>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 name="Text Box 12"/>
            <p:cNvSpPr txBox="1">
              <a:spLocks noChangeArrowheads="1"/>
            </p:cNvSpPr>
            <p:nvPr/>
          </p:nvSpPr>
          <p:spPr bwMode="auto">
            <a:xfrm>
              <a:off x="437" y="1625"/>
              <a:ext cx="8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20000"/>
                </a:spcBef>
                <a:buClr>
                  <a:schemeClr val="bg2"/>
                </a:buClr>
                <a:buSzPct val="75000"/>
                <a:buFont typeface="Wingdings" charset="2"/>
                <a:buChar char="m"/>
                <a:defRPr sz="3200">
                  <a:solidFill>
                    <a:schemeClr val="tx1"/>
                  </a:solidFill>
                  <a:latin typeface="Arial" charset="0"/>
                </a:defRPr>
              </a:lvl1pPr>
              <a:lvl2pPr marL="742950" indent="-285750">
                <a:spcBef>
                  <a:spcPct val="20000"/>
                </a:spcBef>
                <a:buClr>
                  <a:schemeClr val="bg2"/>
                </a:buClr>
                <a:buSzPct val="75000"/>
                <a:buFont typeface="Wingdings" charset="2"/>
                <a:buChar char="m"/>
                <a:defRPr sz="3200">
                  <a:solidFill>
                    <a:schemeClr val="tx1"/>
                  </a:solidFill>
                  <a:latin typeface="Arial" charset="0"/>
                </a:defRPr>
              </a:lvl2pPr>
              <a:lvl3pPr marL="1143000" indent="-228600">
                <a:spcBef>
                  <a:spcPct val="20000"/>
                </a:spcBef>
                <a:buClr>
                  <a:schemeClr val="bg2"/>
                </a:buClr>
                <a:buSzPct val="75000"/>
                <a:buFont typeface="Wingdings" charset="2"/>
                <a:buChar char="m"/>
                <a:defRPr sz="3200">
                  <a:solidFill>
                    <a:schemeClr val="tx1"/>
                  </a:solidFill>
                  <a:latin typeface="Arial" charset="0"/>
                </a:defRPr>
              </a:lvl3pPr>
              <a:lvl4pPr marL="1600200" indent="-228600">
                <a:spcBef>
                  <a:spcPct val="20000"/>
                </a:spcBef>
                <a:buClr>
                  <a:schemeClr val="bg2"/>
                </a:buClr>
                <a:buSzPct val="75000"/>
                <a:buFont typeface="Wingdings" charset="2"/>
                <a:buChar char="m"/>
                <a:defRPr sz="3200">
                  <a:solidFill>
                    <a:schemeClr val="tx1"/>
                  </a:solidFill>
                  <a:latin typeface="Arial" charset="0"/>
                </a:defRPr>
              </a:lvl4pPr>
              <a:lvl5pPr marL="2057400" indent="-228600">
                <a:spcBef>
                  <a:spcPct val="20000"/>
                </a:spcBef>
                <a:buClr>
                  <a:schemeClr val="bg2"/>
                </a:buClr>
                <a:buSzPct val="75000"/>
                <a:buFont typeface="Wingdings" charset="2"/>
                <a:buChar char="m"/>
                <a:defRPr sz="3200">
                  <a:solidFill>
                    <a:schemeClr val="tx1"/>
                  </a:solidFill>
                  <a:latin typeface="Arial" charset="0"/>
                </a:defRPr>
              </a:lvl5pPr>
              <a:lvl6pPr marL="25146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6pPr>
              <a:lvl7pPr marL="29718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7pPr>
              <a:lvl8pPr marL="34290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8pPr>
              <a:lvl9pPr marL="38862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9pPr>
            </a:lstStyle>
            <a:p>
              <a:pPr eaLnBrk="1" hangingPunct="1">
                <a:spcBef>
                  <a:spcPct val="50000"/>
                </a:spcBef>
                <a:buFont typeface="Wingdings" charset="2"/>
                <a:buNone/>
              </a:pPr>
              <a:r>
                <a:rPr lang="zh-CN" altLang="en-US" sz="1800" b="1" dirty="0" smtClean="0">
                  <a:solidFill>
                    <a:srgbClr val="FF0000"/>
                  </a:solidFill>
                  <a:ea typeface="宋体" charset="-122"/>
                </a:rPr>
                <a:t>本征维数</a:t>
              </a:r>
              <a:endParaRPr lang="en-US" altLang="zh-CN" sz="1800" b="1" dirty="0">
                <a:solidFill>
                  <a:srgbClr val="FF0000"/>
                </a:solidFill>
                <a:ea typeface="宋体" charset="-122"/>
              </a:endParaRPr>
            </a:p>
          </p:txBody>
        </p:sp>
      </p:grpSp>
      <mc:AlternateContent xmlns:mc="http://schemas.openxmlformats.org/markup-compatibility/2006" xmlns:a14="http://schemas.microsoft.com/office/drawing/2010/main">
        <mc:Choice Requires="a14">
          <p:sp>
            <p:nvSpPr>
              <p:cNvPr id="11" name="文本占位符 2"/>
              <p:cNvSpPr>
                <a:spLocks noGrp="1"/>
              </p:cNvSpPr>
              <p:nvPr>
                <p:ph type="body" idx="1"/>
              </p:nvPr>
            </p:nvSpPr>
            <p:spPr>
              <a:xfrm>
                <a:off x="419250" y="2251097"/>
                <a:ext cx="2791053" cy="2139243"/>
              </a:xfrm>
            </p:spPr>
            <p:txBody>
              <a:bodyPr/>
              <a:lstStyle/>
              <a:p>
                <a:r>
                  <a:rPr lang="zh-CN" altLang="en-US" sz="1800" dirty="0" smtClean="0"/>
                  <a:t>数据集：</a:t>
                </a:r>
                <a:r>
                  <a:rPr lang="en-US" altLang="zh-CN" sz="1800" dirty="0" smtClean="0"/>
                  <a:t>UCI</a:t>
                </a:r>
                <a:r>
                  <a:rPr lang="zh-CN" altLang="en-US" sz="1800" dirty="0" smtClean="0"/>
                  <a:t>机器学习库</a:t>
                </a:r>
                <a:endParaRPr lang="en-US" altLang="zh-CN" sz="1800" dirty="0" smtClean="0"/>
              </a:p>
              <a:p>
                <a:pPr algn="just"/>
                <a:r>
                  <a:rPr lang="zh-CN" altLang="en-US" sz="1800" dirty="0" smtClean="0"/>
                  <a:t>近邻数：</a:t>
                </a:r>
                <a14:m>
                  <m:oMath xmlns:m="http://schemas.openxmlformats.org/officeDocument/2006/math">
                    <m:r>
                      <a:rPr lang="en-US" altLang="zh-CN" sz="1800" i="1" dirty="0" smtClean="0">
                        <a:latin typeface="Cambria Math" charset="0"/>
                      </a:rPr>
                      <m:t>𝑘</m:t>
                    </m:r>
                    <m:r>
                      <a:rPr lang="en-US" altLang="zh-CN" sz="1800" i="1" dirty="0" smtClean="0">
                        <a:latin typeface="Cambria Math" charset="0"/>
                      </a:rPr>
                      <m:t>=10</m:t>
                    </m:r>
                  </m:oMath>
                </a14:m>
                <a:r>
                  <a:rPr lang="zh-CN" altLang="en-US" sz="1800" dirty="0" smtClean="0"/>
                  <a:t>（当</a:t>
                </a:r>
                <a:r>
                  <a:rPr lang="en-US" altLang="zh-CN" sz="1800" i="1" dirty="0" smtClean="0"/>
                  <a:t>k</a:t>
                </a:r>
                <a:r>
                  <a:rPr lang="zh-CN" altLang="en-US" sz="1800" dirty="0" smtClean="0"/>
                  <a:t>为其它值时也可获得类似的结果）</a:t>
                </a:r>
                <a:endParaRPr lang="en-US" altLang="zh-CN" sz="1800" dirty="0"/>
              </a:p>
            </p:txBody>
          </p:sp>
        </mc:Choice>
        <mc:Fallback xmlns="">
          <p:sp>
            <p:nvSpPr>
              <p:cNvPr id="11" name="文本占位符 2"/>
              <p:cNvSpPr>
                <a:spLocks noGrp="1" noRot="1" noChangeAspect="1" noMove="1" noResize="1" noEditPoints="1" noAdjustHandles="1" noChangeArrowheads="1" noChangeShapeType="1" noTextEdit="1"/>
              </p:cNvSpPr>
              <p:nvPr>
                <p:ph type="body" idx="1"/>
              </p:nvPr>
            </p:nvSpPr>
            <p:spPr>
              <a:xfrm>
                <a:off x="419250" y="2251097"/>
                <a:ext cx="2791053" cy="2139243"/>
              </a:xfrm>
              <a:blipFill rotWithShape="0">
                <a:blip r:embed="rId4"/>
                <a:stretch>
                  <a:fillRect l="-1965" r="-1747"/>
                </a:stretch>
              </a:blipFill>
            </p:spPr>
            <p:txBody>
              <a:bodyPr/>
              <a:lstStyle/>
              <a:p>
                <a:r>
                  <a:rPr lang="zh-CN" altLang="en-US">
                    <a:noFill/>
                  </a:rPr>
                  <a:t> </a:t>
                </a:r>
              </a:p>
            </p:txBody>
          </p:sp>
        </mc:Fallback>
      </mc:AlternateContent>
      <p:sp>
        <p:nvSpPr>
          <p:cNvPr id="3" name="文本框 2"/>
          <p:cNvSpPr txBox="1"/>
          <p:nvPr/>
        </p:nvSpPr>
        <p:spPr>
          <a:xfrm>
            <a:off x="3210304" y="2724655"/>
            <a:ext cx="252000" cy="522907"/>
          </a:xfrm>
          <a:prstGeom prst="rect">
            <a:avLst/>
          </a:prstGeom>
          <a:solidFill>
            <a:schemeClr val="bg2">
              <a:lumMod val="20000"/>
              <a:lumOff val="80000"/>
            </a:schemeClr>
          </a:solidFill>
        </p:spPr>
        <p:txBody>
          <a:bodyPr vert="eaVert" wrap="square" rtlCol="0">
            <a:spAutoFit/>
          </a:bodyPr>
          <a:lstStyle/>
          <a:p>
            <a:pPr algn="ctr"/>
            <a:r>
              <a:rPr kumimoji="1" lang="zh-CN" altLang="en-US" sz="900" dirty="0" smtClean="0"/>
              <a:t>偏度</a:t>
            </a:r>
            <a:endParaRPr kumimoji="1" lang="zh-CN" altLang="en-US" sz="900" dirty="0"/>
          </a:p>
        </p:txBody>
      </p:sp>
    </p:spTree>
    <p:extLst>
      <p:ext uri="{BB962C8B-B14F-4D97-AF65-F5344CB8AC3E}">
        <p14:creationId xmlns:p14="http://schemas.microsoft.com/office/powerpoint/2010/main" val="1401471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Shape 245"/>
          <p:cNvSpPr/>
          <p:nvPr/>
        </p:nvSpPr>
        <p:spPr>
          <a:xfrm>
            <a:off x="3759030" y="3111919"/>
            <a:ext cx="3341046" cy="749699"/>
          </a:xfrm>
          <a:prstGeom prst="homePlate">
            <a:avLst>
              <a:gd name="adj" fmla="val 35440"/>
            </a:avLst>
          </a:prstGeom>
          <a:solidFill>
            <a:srgbClr val="124057"/>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6" name="Shape 246"/>
          <p:cNvSpPr/>
          <p:nvPr/>
        </p:nvSpPr>
        <p:spPr>
          <a:xfrm>
            <a:off x="3759031" y="2376991"/>
            <a:ext cx="2998385" cy="749699"/>
          </a:xfrm>
          <a:prstGeom prst="homePlate">
            <a:avLst>
              <a:gd name="adj" fmla="val 35440"/>
            </a:avLst>
          </a:prstGeom>
          <a:solidFill>
            <a:srgbClr val="3B8D6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7" name="Shape 247"/>
          <p:cNvSpPr/>
          <p:nvPr/>
        </p:nvSpPr>
        <p:spPr>
          <a:xfrm>
            <a:off x="3759030" y="1631828"/>
            <a:ext cx="2227500" cy="749699"/>
          </a:xfrm>
          <a:prstGeom prst="homePlate">
            <a:avLst>
              <a:gd name="adj" fmla="val 35440"/>
            </a:avLst>
          </a:prstGeom>
          <a:solidFill>
            <a:srgbClr val="16575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8" name="Shape 248"/>
          <p:cNvSpPr/>
          <p:nvPr/>
        </p:nvSpPr>
        <p:spPr>
          <a:xfrm>
            <a:off x="3759031" y="881972"/>
            <a:ext cx="2718298" cy="749699"/>
          </a:xfrm>
          <a:prstGeom prst="homePlate">
            <a:avLst>
              <a:gd name="adj" fmla="val 35440"/>
            </a:avLst>
          </a:prstGeom>
          <a:solidFill>
            <a:srgbClr val="94BF6E"/>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9" name="Shape 249"/>
          <p:cNvSpPr/>
          <p:nvPr/>
        </p:nvSpPr>
        <p:spPr>
          <a:xfrm>
            <a:off x="2898296" y="685445"/>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0" name="Shape 250"/>
          <p:cNvSpPr/>
          <p:nvPr/>
        </p:nvSpPr>
        <p:spPr>
          <a:xfrm>
            <a:off x="2892402" y="1504307"/>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1" name="Shape 251"/>
          <p:cNvSpPr/>
          <p:nvPr/>
        </p:nvSpPr>
        <p:spPr>
          <a:xfrm rot="10800000" flipH="1">
            <a:off x="2892220" y="2380667"/>
            <a:ext cx="888899" cy="875999"/>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2" name="Shape 252"/>
          <p:cNvSpPr/>
          <p:nvPr/>
        </p:nvSpPr>
        <p:spPr>
          <a:xfrm rot="10800000" flipH="1">
            <a:off x="2894448" y="3125095"/>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3" name="Shape 253"/>
          <p:cNvSpPr/>
          <p:nvPr/>
        </p:nvSpPr>
        <p:spPr>
          <a:xfrm rot="10800000">
            <a:off x="2022737" y="3120946"/>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4" name="Shape 254"/>
          <p:cNvSpPr/>
          <p:nvPr/>
        </p:nvSpPr>
        <p:spPr>
          <a:xfrm flipH="1">
            <a:off x="2018279" y="1500212"/>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5" name="Shape 255"/>
          <p:cNvSpPr/>
          <p:nvPr/>
        </p:nvSpPr>
        <p:spPr>
          <a:xfrm flipH="1">
            <a:off x="2016085" y="687493"/>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6" name="Shape 256"/>
          <p:cNvSpPr/>
          <p:nvPr/>
        </p:nvSpPr>
        <p:spPr>
          <a:xfrm rot="10800000">
            <a:off x="2021437" y="2376379"/>
            <a:ext cx="877499" cy="872099"/>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8" name="Shape 258"/>
          <p:cNvSpPr txBox="1"/>
          <p:nvPr/>
        </p:nvSpPr>
        <p:spPr>
          <a:xfrm>
            <a:off x="3878923" y="1027256"/>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01</a:t>
            </a:r>
          </a:p>
        </p:txBody>
      </p:sp>
      <p:cxnSp>
        <p:nvCxnSpPr>
          <p:cNvPr id="259" name="Shape 259"/>
          <p:cNvCxnSpPr/>
          <p:nvPr/>
        </p:nvCxnSpPr>
        <p:spPr>
          <a:xfrm>
            <a:off x="4475988" y="1055643"/>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040681"/>
            <a:ext cx="1782081" cy="445499"/>
          </a:xfrm>
          <a:prstGeom prst="rect">
            <a:avLst/>
          </a:prstGeom>
          <a:noFill/>
          <a:ln>
            <a:noFill/>
          </a:ln>
        </p:spPr>
        <p:txBody>
          <a:bodyPr lIns="91425" tIns="45700" rIns="91425" bIns="45700" anchor="ctr" anchorCtr="0">
            <a:noAutofit/>
          </a:bodyPr>
          <a:lstStyle/>
          <a:p>
            <a:pPr>
              <a:lnSpc>
                <a:spcPct val="83333"/>
              </a:lnSpc>
              <a:buSzPct val="25000"/>
            </a:pPr>
            <a:r>
              <a:rPr lang="zh-CN" altLang="en-US" sz="1200" b="1" dirty="0" smtClean="0">
                <a:solidFill>
                  <a:srgbClr val="FFFFFF"/>
                </a:solidFill>
                <a:latin typeface="Nixie One"/>
                <a:ea typeface="Nixie One"/>
                <a:cs typeface="Nixie One"/>
                <a:sym typeface="Nixie One"/>
              </a:rPr>
              <a:t>研究</a:t>
            </a:r>
            <a:r>
              <a:rPr lang="zh-CN" altLang="en-US" sz="1200" b="1" dirty="0">
                <a:solidFill>
                  <a:srgbClr val="FFFFFF"/>
                </a:solidFill>
                <a:latin typeface="Nixie One"/>
                <a:ea typeface="Nixie One"/>
                <a:cs typeface="Nixie One"/>
                <a:sym typeface="Nixie One"/>
              </a:rPr>
              <a:t>背景、意义及</a:t>
            </a:r>
            <a:r>
              <a:rPr lang="zh-CN" altLang="en-US" sz="1200" b="1" dirty="0" smtClean="0">
                <a:solidFill>
                  <a:srgbClr val="FFFFFF"/>
                </a:solidFill>
                <a:latin typeface="Nixie One"/>
                <a:ea typeface="Nixie One"/>
                <a:cs typeface="Nixie One"/>
                <a:sym typeface="Nixie One"/>
              </a:rPr>
              <a:t>现状</a:t>
            </a:r>
            <a:endParaRPr lang="en" sz="1200" b="1" i="0" u="none" strike="noStrike" cap="none" dirty="0">
              <a:solidFill>
                <a:srgbClr val="FFFFFF"/>
              </a:solidFill>
              <a:latin typeface="Nixie One"/>
              <a:ea typeface="Nixie One"/>
              <a:cs typeface="Nixie One"/>
              <a:sym typeface="Nixie One"/>
            </a:endParaRPr>
          </a:p>
          <a:p>
            <a:pPr marL="0" marR="0" lvl="0" indent="0" algn="l" rtl="0">
              <a:lnSpc>
                <a:spcPct val="100000"/>
              </a:lnSpc>
              <a:spcBef>
                <a:spcPts val="0"/>
              </a:spcBef>
              <a:buSzPct val="25000"/>
              <a:buNone/>
            </a:pPr>
            <a:r>
              <a:rPr lang="en-US" altLang="zh-CN" sz="1000" b="0" i="0" u="none" strike="noStrike" cap="none" dirty="0" smtClean="0">
                <a:solidFill>
                  <a:srgbClr val="FFFFFF"/>
                </a:solidFill>
                <a:latin typeface="Nixie One"/>
                <a:ea typeface="Nixie One"/>
                <a:cs typeface="Nixie One"/>
                <a:sym typeface="Nixie One"/>
              </a:rPr>
              <a:t>Introduction</a:t>
            </a:r>
            <a:endParaRPr lang="en" sz="1000" b="0" i="0" u="none" strike="noStrike" cap="none" dirty="0">
              <a:solidFill>
                <a:srgbClr val="FFFFFF"/>
              </a:solidFill>
              <a:latin typeface="Nixie One"/>
              <a:ea typeface="Nixie One"/>
              <a:cs typeface="Nixie One"/>
              <a:sym typeface="Nixie One"/>
            </a:endParaRPr>
          </a:p>
        </p:txBody>
      </p:sp>
      <p:sp>
        <p:nvSpPr>
          <p:cNvPr id="261" name="Shape 261"/>
          <p:cNvSpPr txBox="1"/>
          <p:nvPr/>
        </p:nvSpPr>
        <p:spPr>
          <a:xfrm>
            <a:off x="3878948" y="1765031"/>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02</a:t>
            </a:r>
          </a:p>
        </p:txBody>
      </p:sp>
      <p:cxnSp>
        <p:nvCxnSpPr>
          <p:cNvPr id="262" name="Shape 262"/>
          <p:cNvCxnSpPr/>
          <p:nvPr/>
        </p:nvCxnSpPr>
        <p:spPr>
          <a:xfrm>
            <a:off x="4475987" y="1793414"/>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8" y="1782555"/>
            <a:ext cx="1385099" cy="4605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US" sz="1200" b="1" dirty="0" smtClean="0">
                <a:solidFill>
                  <a:srgbClr val="FFFFFF"/>
                </a:solidFill>
                <a:latin typeface="Nixie One"/>
                <a:ea typeface="Nixie One"/>
                <a:cs typeface="Nixie One"/>
                <a:sym typeface="Nixie One"/>
              </a:rPr>
              <a:t>Hubness </a:t>
            </a:r>
            <a:r>
              <a:rPr lang="zh-CN" altLang="en-US" sz="1200" b="1" dirty="0" smtClean="0">
                <a:solidFill>
                  <a:srgbClr val="FFFFFF"/>
                </a:solidFill>
                <a:latin typeface="Nixie One"/>
                <a:ea typeface="Nixie One"/>
                <a:cs typeface="Nixie One"/>
                <a:sym typeface="Nixie One"/>
              </a:rPr>
              <a:t>现象</a:t>
            </a:r>
            <a:endParaRPr lang="en" sz="1200" b="1" i="0" u="none" strike="noStrike" cap="none" dirty="0">
              <a:solidFill>
                <a:srgbClr val="FFFFFF"/>
              </a:solidFill>
              <a:latin typeface="Nixie One"/>
              <a:ea typeface="Nixie One"/>
              <a:cs typeface="Nixie One"/>
              <a:sym typeface="Nixie One"/>
            </a:endParaRPr>
          </a:p>
          <a:p>
            <a:pPr lvl="0">
              <a:buSzPct val="25000"/>
            </a:pPr>
            <a:r>
              <a:rPr lang="en-US" altLang="zh-CN" sz="1000" dirty="0" smtClean="0">
                <a:solidFill>
                  <a:schemeClr val="lt1"/>
                </a:solidFill>
                <a:latin typeface="Nixie One"/>
                <a:ea typeface="Nixie One"/>
                <a:cs typeface="Nixie One"/>
                <a:sym typeface="Nixie One"/>
              </a:rPr>
              <a:t>Hubness</a:t>
            </a:r>
            <a:r>
              <a:rPr lang="zh-CN" altLang="en-US" sz="1000" dirty="0" smtClean="0">
                <a:solidFill>
                  <a:schemeClr val="lt1"/>
                </a:solidFill>
                <a:latin typeface="Nixie One"/>
                <a:ea typeface="Nixie One"/>
                <a:cs typeface="Nixie One"/>
                <a:sym typeface="Nixie One"/>
              </a:rPr>
              <a:t> </a:t>
            </a:r>
            <a:r>
              <a:rPr lang="en" sz="1000" dirty="0" smtClean="0">
                <a:solidFill>
                  <a:schemeClr val="lt1"/>
                </a:solidFill>
                <a:latin typeface="Nixie One"/>
                <a:ea typeface="Nixie One"/>
                <a:cs typeface="Nixie One"/>
                <a:sym typeface="Nixie One"/>
              </a:rPr>
              <a:t>phenomenon</a:t>
            </a:r>
            <a:endParaRPr lang="en" sz="1000" dirty="0">
              <a:solidFill>
                <a:schemeClr val="lt1"/>
              </a:solidFill>
              <a:latin typeface="Nixie One"/>
              <a:ea typeface="Nixie One"/>
              <a:cs typeface="Nixie One"/>
              <a:sym typeface="Nixie One"/>
            </a:endParaRPr>
          </a:p>
        </p:txBody>
      </p:sp>
      <p:sp>
        <p:nvSpPr>
          <p:cNvPr id="264" name="Shape 264"/>
          <p:cNvSpPr txBox="1"/>
          <p:nvPr/>
        </p:nvSpPr>
        <p:spPr>
          <a:xfrm>
            <a:off x="3878948" y="2524056"/>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03</a:t>
            </a:r>
          </a:p>
        </p:txBody>
      </p:sp>
      <p:cxnSp>
        <p:nvCxnSpPr>
          <p:cNvPr id="265" name="Shape 265"/>
          <p:cNvCxnSpPr/>
          <p:nvPr/>
        </p:nvCxnSpPr>
        <p:spPr>
          <a:xfrm>
            <a:off x="4475988" y="2552440"/>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59" y="2467368"/>
            <a:ext cx="1945570"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US" altLang="zh-CN" sz="1200" b="1" dirty="0" smtClean="0">
                <a:solidFill>
                  <a:srgbClr val="FFFFFF"/>
                </a:solidFill>
                <a:latin typeface="Nixie One"/>
                <a:ea typeface="Nixie One"/>
                <a:cs typeface="Nixie One"/>
                <a:sym typeface="Nixie One"/>
              </a:rPr>
              <a:t>PCA-H</a:t>
            </a:r>
            <a:r>
              <a:rPr lang="en-US" altLang="zh-CN" sz="1200" b="1" i="0" u="none" strike="noStrike" cap="none" dirty="0" smtClean="0">
                <a:solidFill>
                  <a:srgbClr val="FFFFFF"/>
                </a:solidFill>
                <a:latin typeface="Nixie One"/>
                <a:ea typeface="Nixie One"/>
                <a:cs typeface="Nixie One"/>
                <a:sym typeface="Nixie One"/>
              </a:rPr>
              <a:t>ub</a:t>
            </a:r>
            <a:r>
              <a:rPr lang="zh-CN" altLang="en-US" sz="1200" b="1" dirty="0" smtClean="0">
                <a:solidFill>
                  <a:srgbClr val="FFFFFF"/>
                </a:solidFill>
                <a:latin typeface="Nixie One"/>
                <a:ea typeface="Nixie One"/>
                <a:cs typeface="Nixie One"/>
                <a:sym typeface="Nixie One"/>
              </a:rPr>
              <a:t>聚类算法</a:t>
            </a:r>
            <a:endParaRPr lang="en" sz="1200" b="1" i="0" u="none" strike="noStrike" cap="none" dirty="0">
              <a:solidFill>
                <a:srgbClr val="FFFFFF"/>
              </a:solidFill>
              <a:latin typeface="Nixie One"/>
              <a:ea typeface="Nixie One"/>
              <a:cs typeface="Nixie One"/>
              <a:sym typeface="Nixie One"/>
            </a:endParaRPr>
          </a:p>
          <a:p>
            <a:pPr lvl="0" rtl="0">
              <a:spcBef>
                <a:spcPts val="0"/>
              </a:spcBef>
              <a:buSzPct val="25000"/>
              <a:buNone/>
            </a:pPr>
            <a:r>
              <a:rPr lang="en-US" altLang="zh-CN" sz="1000" dirty="0" smtClean="0">
                <a:solidFill>
                  <a:schemeClr val="lt1"/>
                </a:solidFill>
                <a:latin typeface="Nixie One"/>
                <a:ea typeface="Nixie One"/>
                <a:cs typeface="Nixie One"/>
                <a:sym typeface="Nixie One"/>
              </a:rPr>
              <a:t>PCA-Hub</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clustering</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algorithm</a:t>
            </a:r>
            <a:endParaRPr lang="en" sz="1000" dirty="0">
              <a:solidFill>
                <a:schemeClr val="lt1"/>
              </a:solidFill>
              <a:latin typeface="Nixie One"/>
              <a:ea typeface="Nixie One"/>
              <a:cs typeface="Nixie One"/>
              <a:sym typeface="Nixie One"/>
            </a:endParaRPr>
          </a:p>
        </p:txBody>
      </p:sp>
      <p:sp>
        <p:nvSpPr>
          <p:cNvPr id="267" name="Shape 267"/>
          <p:cNvSpPr txBox="1"/>
          <p:nvPr/>
        </p:nvSpPr>
        <p:spPr>
          <a:xfrm>
            <a:off x="3878948" y="3254656"/>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04</a:t>
            </a:r>
          </a:p>
        </p:txBody>
      </p:sp>
      <p:cxnSp>
        <p:nvCxnSpPr>
          <p:cNvPr id="268" name="Shape 268"/>
          <p:cNvCxnSpPr/>
          <p:nvPr/>
        </p:nvCxnSpPr>
        <p:spPr>
          <a:xfrm>
            <a:off x="4475985" y="3283032"/>
            <a:ext cx="0" cy="392999"/>
          </a:xfrm>
          <a:prstGeom prst="straightConnector1">
            <a:avLst/>
          </a:prstGeom>
          <a:noFill/>
          <a:ln w="9525" cap="rnd" cmpd="sng">
            <a:solidFill>
              <a:srgbClr val="FFFFFF"/>
            </a:solidFill>
            <a:prstDash val="solid"/>
            <a:round/>
            <a:headEnd type="none" w="med" len="med"/>
            <a:tailEnd type="none" w="med" len="med"/>
          </a:ln>
        </p:spPr>
      </p:cxnSp>
      <p:sp>
        <p:nvSpPr>
          <p:cNvPr id="269" name="Shape 269"/>
          <p:cNvSpPr txBox="1"/>
          <p:nvPr/>
        </p:nvSpPr>
        <p:spPr>
          <a:xfrm>
            <a:off x="4531756" y="3199202"/>
            <a:ext cx="2225660" cy="574200"/>
          </a:xfrm>
          <a:prstGeom prst="rect">
            <a:avLst/>
          </a:prstGeom>
          <a:noFill/>
          <a:ln>
            <a:noFill/>
          </a:ln>
        </p:spPr>
        <p:txBody>
          <a:bodyPr lIns="91425" tIns="45700" rIns="91425" bIns="45700" anchor="ctr" anchorCtr="0">
            <a:noAutofit/>
          </a:bodyPr>
          <a:lstStyle/>
          <a:p>
            <a:pPr lvl="0">
              <a:lnSpc>
                <a:spcPct val="83333"/>
              </a:lnSpc>
              <a:buSzPct val="25000"/>
            </a:pPr>
            <a:r>
              <a:rPr lang="en-US" altLang="zh-CN" sz="1200" b="1" dirty="0" smtClean="0">
                <a:solidFill>
                  <a:srgbClr val="FFFFFF"/>
                </a:solidFill>
                <a:latin typeface="Nixie One"/>
                <a:ea typeface="Nixie One"/>
                <a:cs typeface="Nixie One"/>
                <a:sym typeface="Nixie One"/>
              </a:rPr>
              <a:t>Quick PCA-Hub</a:t>
            </a:r>
            <a:r>
              <a:rPr lang="zh-CN" altLang="en-US" sz="1200" b="1" dirty="0">
                <a:solidFill>
                  <a:srgbClr val="FFFFFF"/>
                </a:solidFill>
                <a:latin typeface="Nixie One"/>
                <a:ea typeface="Nixie One"/>
                <a:cs typeface="Nixie One"/>
                <a:sym typeface="Nixie One"/>
              </a:rPr>
              <a:t>聚类算法</a:t>
            </a:r>
          </a:p>
          <a:p>
            <a:pPr lvl="0">
              <a:buSzPct val="25000"/>
            </a:pPr>
            <a:r>
              <a:rPr lang="en-US" altLang="zh-CN" sz="1000" dirty="0" smtClean="0">
                <a:solidFill>
                  <a:schemeClr val="lt1"/>
                </a:solidFill>
                <a:latin typeface="Nixie One"/>
                <a:ea typeface="Nixie One"/>
                <a:cs typeface="Nixie One"/>
                <a:sym typeface="Nixie One"/>
              </a:rPr>
              <a:t>Quick PCA-Hub</a:t>
            </a:r>
            <a:r>
              <a:rPr lang="zh-CN" altLang="en-US" sz="1000" dirty="0" smtClean="0">
                <a:solidFill>
                  <a:schemeClr val="lt1"/>
                </a:solidFill>
                <a:latin typeface="Nixie One"/>
                <a:ea typeface="Nixie One"/>
                <a:cs typeface="Nixie One"/>
                <a:sym typeface="Nixie One"/>
              </a:rPr>
              <a:t> </a:t>
            </a:r>
            <a:r>
              <a:rPr lang="en-US" altLang="zh-CN" sz="1000" dirty="0">
                <a:solidFill>
                  <a:schemeClr val="lt1"/>
                </a:solidFill>
                <a:latin typeface="Nixie One"/>
                <a:ea typeface="Nixie One"/>
                <a:cs typeface="Nixie One"/>
                <a:sym typeface="Nixie One"/>
              </a:rPr>
              <a:t>clustering</a:t>
            </a:r>
            <a:r>
              <a:rPr lang="zh-CN" altLang="en-US" sz="1000" dirty="0">
                <a:solidFill>
                  <a:schemeClr val="lt1"/>
                </a:solidFill>
                <a:latin typeface="Nixie One"/>
                <a:ea typeface="Nixie One"/>
                <a:cs typeface="Nixie One"/>
                <a:sym typeface="Nixie One"/>
              </a:rPr>
              <a:t> </a:t>
            </a:r>
            <a:r>
              <a:rPr lang="en-US" altLang="zh-CN" sz="1000" dirty="0">
                <a:solidFill>
                  <a:schemeClr val="lt1"/>
                </a:solidFill>
                <a:latin typeface="Nixie One"/>
                <a:ea typeface="Nixie One"/>
                <a:cs typeface="Nixie One"/>
                <a:sym typeface="Nixie One"/>
              </a:rPr>
              <a:t>algorithm</a:t>
            </a:r>
            <a:endParaRPr lang="en" altLang="zh-CN" sz="1000" dirty="0">
              <a:solidFill>
                <a:schemeClr val="lt1"/>
              </a:solidFill>
              <a:latin typeface="Nixie One"/>
              <a:ea typeface="Nixie One"/>
              <a:cs typeface="Nixie One"/>
              <a:sym typeface="Nixie One"/>
            </a:endParaRPr>
          </a:p>
        </p:txBody>
      </p:sp>
      <p:sp>
        <p:nvSpPr>
          <p:cNvPr id="272" name="Shape 272"/>
          <p:cNvSpPr/>
          <p:nvPr/>
        </p:nvSpPr>
        <p:spPr>
          <a:xfrm>
            <a:off x="3188124" y="1019427"/>
            <a:ext cx="327815" cy="286064"/>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73" name="Shape 273"/>
          <p:cNvGrpSpPr/>
          <p:nvPr/>
        </p:nvGrpSpPr>
        <p:grpSpPr>
          <a:xfrm>
            <a:off x="3185080" y="1837329"/>
            <a:ext cx="333902" cy="333902"/>
            <a:chOff x="5941025" y="3634400"/>
            <a:chExt cx="467650" cy="467650"/>
          </a:xfrm>
        </p:grpSpPr>
        <p:sp>
          <p:nvSpPr>
            <p:cNvPr id="274" name="Shape 274"/>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 name="Shape 275"/>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 name="Shape 276"/>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 name="Shape 277"/>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 name="Shape 278"/>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 name="Shape 279"/>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80" name="Shape 280"/>
          <p:cNvGrpSpPr/>
          <p:nvPr/>
        </p:nvGrpSpPr>
        <p:grpSpPr>
          <a:xfrm>
            <a:off x="3167257" y="2617423"/>
            <a:ext cx="369548" cy="274765"/>
            <a:chOff x="5247525" y="3007275"/>
            <a:chExt cx="517575" cy="384825"/>
          </a:xfrm>
        </p:grpSpPr>
        <p:sp>
          <p:nvSpPr>
            <p:cNvPr id="281" name="Shape 281"/>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 name="Shape 282"/>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47" name="图片 6" descr="校徽+校名立体图.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3830" y="7235"/>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 name="Shape 253"/>
          <p:cNvSpPr/>
          <p:nvPr/>
        </p:nvSpPr>
        <p:spPr>
          <a:xfrm>
            <a:off x="2019679" y="384744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chemeClr val="tx1">
              <a:lumMod val="85000"/>
              <a:lumOff val="15000"/>
            </a:schemeClr>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53" name="Shape 252"/>
          <p:cNvSpPr/>
          <p:nvPr/>
        </p:nvSpPr>
        <p:spPr>
          <a:xfrm flipH="1">
            <a:off x="2898590" y="3860868"/>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chemeClr val="tx1">
              <a:lumMod val="85000"/>
              <a:lumOff val="15000"/>
            </a:schemeClr>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54" name="Shape 245"/>
          <p:cNvSpPr/>
          <p:nvPr/>
        </p:nvSpPr>
        <p:spPr>
          <a:xfrm>
            <a:off x="3780896" y="3840173"/>
            <a:ext cx="2718299" cy="819888"/>
          </a:xfrm>
          <a:prstGeom prst="homePlate">
            <a:avLst>
              <a:gd name="adj" fmla="val 35440"/>
            </a:avLst>
          </a:prstGeom>
          <a:solidFill>
            <a:schemeClr val="tx1">
              <a:lumMod val="85000"/>
              <a:lumOff val="15000"/>
            </a:schemeClr>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55" name="Shape 257"/>
          <p:cNvSpPr/>
          <p:nvPr/>
        </p:nvSpPr>
        <p:spPr>
          <a:xfrm>
            <a:off x="2000870" y="685446"/>
            <a:ext cx="477599" cy="4093488"/>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56" name="Shape 270"/>
          <p:cNvSpPr/>
          <p:nvPr/>
        </p:nvSpPr>
        <p:spPr>
          <a:xfrm flipH="1">
            <a:off x="3775948" y="879786"/>
            <a:ext cx="99930" cy="389609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grpSp>
        <p:nvGrpSpPr>
          <p:cNvPr id="58" name="Shape 283"/>
          <p:cNvGrpSpPr/>
          <p:nvPr/>
        </p:nvGrpSpPr>
        <p:grpSpPr>
          <a:xfrm>
            <a:off x="3206446" y="4185545"/>
            <a:ext cx="305199" cy="319996"/>
            <a:chOff x="5961125" y="1623900"/>
            <a:chExt cx="427450" cy="448175"/>
          </a:xfrm>
        </p:grpSpPr>
        <p:sp>
          <p:nvSpPr>
            <p:cNvPr id="59" name="Shape 28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28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28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28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28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28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29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9" name="Shape 269"/>
          <p:cNvSpPr txBox="1"/>
          <p:nvPr/>
        </p:nvSpPr>
        <p:spPr>
          <a:xfrm>
            <a:off x="4536252" y="3973739"/>
            <a:ext cx="1599372"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zh-CN" altLang="en-US" sz="1200" b="1" i="0" u="none" strike="noStrike" cap="none" dirty="0" smtClean="0">
                <a:solidFill>
                  <a:srgbClr val="FFFFFF"/>
                </a:solidFill>
                <a:latin typeface="Nixie One"/>
                <a:ea typeface="Nixie One"/>
                <a:cs typeface="Nixie One"/>
                <a:sym typeface="Nixie One"/>
              </a:rPr>
              <a:t>总结与展望</a:t>
            </a:r>
            <a:endParaRPr lang="en" sz="1200" b="1" i="0" u="none" strike="noStrike" cap="none" dirty="0">
              <a:solidFill>
                <a:srgbClr val="FFFFFF"/>
              </a:solidFill>
              <a:latin typeface="Nixie One"/>
              <a:ea typeface="Nixie One"/>
              <a:cs typeface="Nixie One"/>
              <a:sym typeface="Nixie One"/>
            </a:endParaRPr>
          </a:p>
          <a:p>
            <a:pPr lvl="0" rtl="0">
              <a:spcBef>
                <a:spcPts val="0"/>
              </a:spcBef>
              <a:buSzPct val="25000"/>
              <a:buNone/>
            </a:pPr>
            <a:r>
              <a:rPr lang="en-US" sz="1000" dirty="0" smtClean="0">
                <a:solidFill>
                  <a:schemeClr val="lt1"/>
                </a:solidFill>
                <a:latin typeface="Nixie One"/>
                <a:ea typeface="Nixie One"/>
                <a:cs typeface="Nixie One"/>
                <a:sym typeface="Nixie One"/>
              </a:rPr>
              <a:t>Conclusion</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&amp;</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Future</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work</a:t>
            </a:r>
            <a:endParaRPr lang="en" sz="1000" dirty="0">
              <a:solidFill>
                <a:schemeClr val="lt1"/>
              </a:solidFill>
              <a:latin typeface="Nixie One"/>
              <a:ea typeface="Nixie One"/>
              <a:cs typeface="Nixie One"/>
              <a:sym typeface="Nixie One"/>
            </a:endParaRPr>
          </a:p>
        </p:txBody>
      </p:sp>
      <p:cxnSp>
        <p:nvCxnSpPr>
          <p:cNvPr id="70" name="Shape 268"/>
          <p:cNvCxnSpPr/>
          <p:nvPr/>
        </p:nvCxnSpPr>
        <p:spPr>
          <a:xfrm>
            <a:off x="4475622" y="4054114"/>
            <a:ext cx="0" cy="392999"/>
          </a:xfrm>
          <a:prstGeom prst="straightConnector1">
            <a:avLst/>
          </a:prstGeom>
          <a:noFill/>
          <a:ln w="9525" cap="rnd" cmpd="sng">
            <a:solidFill>
              <a:srgbClr val="FFFFFF"/>
            </a:solidFill>
            <a:prstDash val="solid"/>
            <a:round/>
            <a:headEnd type="none" w="med" len="med"/>
            <a:tailEnd type="none" w="med" len="med"/>
          </a:ln>
        </p:spPr>
      </p:cxnSp>
      <p:sp>
        <p:nvSpPr>
          <p:cNvPr id="71" name="Shape 267"/>
          <p:cNvSpPr txBox="1"/>
          <p:nvPr/>
        </p:nvSpPr>
        <p:spPr>
          <a:xfrm>
            <a:off x="3892795" y="3999822"/>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dirty="0" smtClean="0">
                <a:solidFill>
                  <a:srgbClr val="FFFFFF"/>
                </a:solidFill>
                <a:latin typeface="Nixie One"/>
                <a:ea typeface="Nixie One"/>
                <a:cs typeface="Nixie One"/>
                <a:sym typeface="Nixie One"/>
              </a:rPr>
              <a:t>0</a:t>
            </a:r>
            <a:r>
              <a:rPr lang="en-US" altLang="zh-CN" sz="2400" b="1" i="0" u="none" strike="noStrike" cap="none" dirty="0" smtClean="0">
                <a:solidFill>
                  <a:srgbClr val="FFFFFF"/>
                </a:solidFill>
                <a:latin typeface="Nixie One"/>
                <a:ea typeface="Nixie One"/>
                <a:cs typeface="Nixie One"/>
                <a:sym typeface="Nixie One"/>
              </a:rPr>
              <a:t>5</a:t>
            </a:r>
            <a:endParaRPr lang="en" sz="2400" b="1" i="0" u="none" strike="noStrike" cap="none" dirty="0">
              <a:solidFill>
                <a:srgbClr val="FFFFFF"/>
              </a:solidFill>
              <a:latin typeface="Nixie One"/>
              <a:ea typeface="Nixie One"/>
              <a:cs typeface="Nixie One"/>
              <a:sym typeface="Nixie One"/>
            </a:endParaRPr>
          </a:p>
        </p:txBody>
      </p:sp>
      <p:sp>
        <p:nvSpPr>
          <p:cNvPr id="6" name="文本框 5"/>
          <p:cNvSpPr txBox="1"/>
          <p:nvPr/>
        </p:nvSpPr>
        <p:spPr>
          <a:xfrm>
            <a:off x="6217920" y="4963886"/>
            <a:ext cx="184731" cy="307777"/>
          </a:xfrm>
          <a:prstGeom prst="rect">
            <a:avLst/>
          </a:prstGeom>
          <a:noFill/>
        </p:spPr>
        <p:txBody>
          <a:bodyPr wrap="none" rtlCol="0">
            <a:spAutoFit/>
          </a:bodyPr>
          <a:lstStyle/>
          <a:p>
            <a:endParaRPr kumimoji="1" lang="zh-CN" altLang="en-US" dirty="0"/>
          </a:p>
        </p:txBody>
      </p:sp>
      <p:grpSp>
        <p:nvGrpSpPr>
          <p:cNvPr id="73" name="Shape 627"/>
          <p:cNvGrpSpPr/>
          <p:nvPr/>
        </p:nvGrpSpPr>
        <p:grpSpPr>
          <a:xfrm>
            <a:off x="3162036" y="3440503"/>
            <a:ext cx="313910" cy="227819"/>
            <a:chOff x="3932350" y="3714775"/>
            <a:chExt cx="439650" cy="319075"/>
          </a:xfrm>
        </p:grpSpPr>
        <p:sp>
          <p:nvSpPr>
            <p:cNvPr id="74" name="Shape 628"/>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629"/>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630"/>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631"/>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632"/>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425804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8"/>
                                        </p:tgtEl>
                                        <p:attrNameLst>
                                          <p:attrName>style.visibility</p:attrName>
                                        </p:attrNameLst>
                                      </p:cBhvr>
                                      <p:to>
                                        <p:strVal val="visible"/>
                                      </p:to>
                                    </p:set>
                                    <p:anim calcmode="lin" valueType="num">
                                      <p:cBhvr additive="base">
                                        <p:cTn id="7" dur="500" fill="hold"/>
                                        <p:tgtEl>
                                          <p:spTgt spid="248"/>
                                        </p:tgtEl>
                                        <p:attrNameLst>
                                          <p:attrName>ppt_x</p:attrName>
                                        </p:attrNameLst>
                                      </p:cBhvr>
                                      <p:tavLst>
                                        <p:tav tm="0">
                                          <p:val>
                                            <p:strVal val="1+#ppt_w/2"/>
                                          </p:val>
                                        </p:tav>
                                        <p:tav tm="100000">
                                          <p:val>
                                            <p:strVal val="#ppt_x"/>
                                          </p:val>
                                        </p:tav>
                                      </p:tavLst>
                                    </p:anim>
                                    <p:anim calcmode="lin" valueType="num">
                                      <p:cBhvr additive="base">
                                        <p:cTn id="8" dur="500" fill="hold"/>
                                        <p:tgtEl>
                                          <p:spTgt spid="2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49"/>
                                        </p:tgtEl>
                                        <p:attrNameLst>
                                          <p:attrName>style.visibility</p:attrName>
                                        </p:attrNameLst>
                                      </p:cBhvr>
                                      <p:to>
                                        <p:strVal val="visible"/>
                                      </p:to>
                                    </p:set>
                                    <p:anim calcmode="lin" valueType="num">
                                      <p:cBhvr additive="base">
                                        <p:cTn id="12" dur="500" fill="hold"/>
                                        <p:tgtEl>
                                          <p:spTgt spid="249"/>
                                        </p:tgtEl>
                                        <p:attrNameLst>
                                          <p:attrName>ppt_x</p:attrName>
                                        </p:attrNameLst>
                                      </p:cBhvr>
                                      <p:tavLst>
                                        <p:tav tm="0">
                                          <p:val>
                                            <p:strVal val="1+#ppt_w/2"/>
                                          </p:val>
                                        </p:tav>
                                        <p:tav tm="100000">
                                          <p:val>
                                            <p:strVal val="#ppt_x"/>
                                          </p:val>
                                        </p:tav>
                                      </p:tavLst>
                                    </p:anim>
                                    <p:anim calcmode="lin" valueType="num">
                                      <p:cBhvr additive="base">
                                        <p:cTn id="13" dur="500" fill="hold"/>
                                        <p:tgtEl>
                                          <p:spTgt spid="24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55"/>
                                        </p:tgtEl>
                                        <p:attrNameLst>
                                          <p:attrName>style.visibility</p:attrName>
                                        </p:attrNameLst>
                                      </p:cBhvr>
                                      <p:to>
                                        <p:strVal val="visible"/>
                                      </p:to>
                                    </p:set>
                                    <p:anim calcmode="lin" valueType="num">
                                      <p:cBhvr additive="base">
                                        <p:cTn id="17" dur="500" fill="hold"/>
                                        <p:tgtEl>
                                          <p:spTgt spid="255"/>
                                        </p:tgtEl>
                                        <p:attrNameLst>
                                          <p:attrName>ppt_x</p:attrName>
                                        </p:attrNameLst>
                                      </p:cBhvr>
                                      <p:tavLst>
                                        <p:tav tm="0">
                                          <p:val>
                                            <p:strVal val="1+#ppt_w/2"/>
                                          </p:val>
                                        </p:tav>
                                        <p:tav tm="100000">
                                          <p:val>
                                            <p:strVal val="#ppt_x"/>
                                          </p:val>
                                        </p:tav>
                                      </p:tavLst>
                                    </p:anim>
                                    <p:anim calcmode="lin" valueType="num">
                                      <p:cBhvr additive="base">
                                        <p:cTn id="18" dur="500" fill="hold"/>
                                        <p:tgtEl>
                                          <p:spTgt spid="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249" grpId="0" animBg="1"/>
      <p:bldP spid="25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PCA-Hub</a:t>
            </a:r>
            <a:r>
              <a:rPr kumimoji="1" lang="zh-CN" altLang="en-US" dirty="0" smtClean="0"/>
              <a:t>聚类算法</a:t>
            </a:r>
            <a:endParaRPr kumimoji="1" lang="zh-CN" altLang="en-US"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4577271" y="392112"/>
            <a:ext cx="3511024" cy="4450715"/>
          </a:xfrm>
          <a:prstGeom prst="rect">
            <a:avLst/>
          </a:prstGeom>
        </p:spPr>
      </p:pic>
      <p:sp>
        <p:nvSpPr>
          <p:cNvPr id="6" name="Shape 191"/>
          <p:cNvSpPr txBox="1">
            <a:spLocks noGrp="1"/>
          </p:cNvSpPr>
          <p:nvPr>
            <p:ph type="body" idx="1"/>
          </p:nvPr>
        </p:nvSpPr>
        <p:spPr>
          <a:xfrm>
            <a:off x="1146024" y="1773300"/>
            <a:ext cx="2655413" cy="3152699"/>
          </a:xfrm>
          <a:prstGeom prst="rect">
            <a:avLst/>
          </a:prstGeom>
        </p:spPr>
        <p:txBody>
          <a:bodyPr lIns="91425" tIns="91425" rIns="91425" bIns="91425" anchor="t" anchorCtr="0">
            <a:noAutofit/>
          </a:bodyPr>
          <a:lstStyle/>
          <a:p>
            <a:pPr marL="457200" indent="-457200">
              <a:lnSpc>
                <a:spcPct val="150000"/>
              </a:lnSpc>
              <a:buFont typeface="+mj-lt"/>
              <a:buAutoNum type="arabicPeriod"/>
            </a:pPr>
            <a:r>
              <a:rPr lang="zh-CN" altLang="zh-CN" dirty="0"/>
              <a:t>数据预</a:t>
            </a:r>
            <a:r>
              <a:rPr lang="zh-CN" altLang="zh-CN" dirty="0" smtClean="0"/>
              <a:t>处理</a:t>
            </a:r>
            <a:endParaRPr lang="en-US" altLang="zh-CN" dirty="0"/>
          </a:p>
          <a:p>
            <a:pPr marL="457200" indent="-457200">
              <a:lnSpc>
                <a:spcPct val="150000"/>
              </a:lnSpc>
              <a:buFont typeface="+mj-lt"/>
              <a:buAutoNum type="arabicPeriod"/>
            </a:pPr>
            <a:r>
              <a:rPr lang="zh-CN" altLang="zh-CN" dirty="0" smtClean="0"/>
              <a:t>计算逆</a:t>
            </a:r>
            <a:r>
              <a:rPr lang="zh-CN" altLang="zh-CN" dirty="0"/>
              <a:t>近</a:t>
            </a:r>
            <a:r>
              <a:rPr lang="zh-CN" altLang="zh-CN" dirty="0" smtClean="0"/>
              <a:t>邻偏度</a:t>
            </a:r>
            <a:endParaRPr lang="en-US" altLang="zh-CN" dirty="0" smtClean="0"/>
          </a:p>
          <a:p>
            <a:pPr marL="457200" indent="-457200">
              <a:lnSpc>
                <a:spcPct val="150000"/>
              </a:lnSpc>
              <a:buFont typeface="+mj-lt"/>
              <a:buAutoNum type="arabicPeriod"/>
            </a:pPr>
            <a:r>
              <a:rPr lang="zh-CN" altLang="en-US" dirty="0" smtClean="0"/>
              <a:t>基于偏度的</a:t>
            </a:r>
            <a:r>
              <a:rPr lang="en-US" altLang="zh-CN" dirty="0" smtClean="0"/>
              <a:t>PCA</a:t>
            </a:r>
            <a:r>
              <a:rPr lang="zh-CN" altLang="zh-CN" dirty="0" smtClean="0"/>
              <a:t>降维</a:t>
            </a:r>
            <a:endParaRPr lang="en-US" altLang="zh-CN" dirty="0" smtClean="0"/>
          </a:p>
          <a:p>
            <a:pPr marL="457200" indent="-457200">
              <a:lnSpc>
                <a:spcPct val="150000"/>
              </a:lnSpc>
              <a:buFont typeface="+mj-lt"/>
              <a:buAutoNum type="arabicPeriod"/>
            </a:pPr>
            <a:r>
              <a:rPr lang="en-US" altLang="zh-CN" dirty="0" smtClean="0"/>
              <a:t>Hub</a:t>
            </a:r>
            <a:r>
              <a:rPr lang="zh-CN" altLang="zh-CN" dirty="0" smtClean="0"/>
              <a:t>聚类</a:t>
            </a:r>
            <a:endParaRPr lang="en-US" altLang="zh-CN" dirty="0" smtClean="0"/>
          </a:p>
        </p:txBody>
      </p:sp>
      <p:sp>
        <p:nvSpPr>
          <p:cNvPr id="7"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1355394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PCA-Hub</a:t>
            </a:r>
            <a:r>
              <a:rPr kumimoji="1" lang="zh-CN" altLang="en-US" dirty="0" smtClean="0"/>
              <a:t>聚类算法实验</a:t>
            </a:r>
            <a:endParaRPr kumimoji="1" lang="zh-CN" altLang="en-US" dirty="0"/>
          </a:p>
        </p:txBody>
      </p:sp>
      <p:sp>
        <p:nvSpPr>
          <p:cNvPr id="6"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dirty="0"/>
              <a:t>实验数据来源于加州大学尔湾分校（</a:t>
            </a:r>
            <a:r>
              <a:rPr lang="en-US" altLang="zh-CN" dirty="0"/>
              <a:t>UCI</a:t>
            </a:r>
            <a:r>
              <a:rPr lang="zh-CN" altLang="zh-CN" dirty="0"/>
              <a:t>）机器</a:t>
            </a:r>
            <a:r>
              <a:rPr lang="zh-CN" altLang="zh-CN" dirty="0" smtClean="0"/>
              <a:t>学习库</a:t>
            </a:r>
            <a:r>
              <a:rPr lang="zh-CN" altLang="en-US" dirty="0" smtClean="0"/>
              <a:t>；</a:t>
            </a:r>
            <a:endParaRPr lang="en-US" altLang="zh-CN" dirty="0" smtClean="0"/>
          </a:p>
          <a:p>
            <a:pPr marL="457200" indent="-457200">
              <a:lnSpc>
                <a:spcPct val="150000"/>
              </a:lnSpc>
            </a:pPr>
            <a:r>
              <a:rPr lang="en-US" altLang="zh-CN" dirty="0" smtClean="0"/>
              <a:t>PCA-Hub</a:t>
            </a:r>
            <a:r>
              <a:rPr lang="zh-CN" altLang="en-US" dirty="0"/>
              <a:t>聚类</a:t>
            </a:r>
            <a:r>
              <a:rPr lang="zh-CN" altLang="en-US" dirty="0" smtClean="0"/>
              <a:t>算法的近邻数为最优的</a:t>
            </a:r>
            <a:r>
              <a:rPr lang="en-US" altLang="zh-CN" i="1" dirty="0" smtClean="0"/>
              <a:t>k</a:t>
            </a:r>
            <a:r>
              <a:rPr lang="zh-CN" altLang="en-US" dirty="0" smtClean="0"/>
              <a:t>值；</a:t>
            </a:r>
            <a:endParaRPr lang="en-US" altLang="zh-CN" dirty="0" smtClean="0"/>
          </a:p>
          <a:p>
            <a:pPr marL="457200" indent="-457200">
              <a:lnSpc>
                <a:spcPct val="150000"/>
              </a:lnSpc>
            </a:pPr>
            <a:r>
              <a:rPr lang="en-US" altLang="zh-CN" dirty="0"/>
              <a:t>PCA-Hub</a:t>
            </a:r>
            <a:r>
              <a:rPr lang="zh-CN" altLang="en-US" dirty="0" smtClean="0"/>
              <a:t>聚类算法重复迭代</a:t>
            </a:r>
            <a:r>
              <a:rPr lang="en-US" altLang="zh-CN" dirty="0" smtClean="0"/>
              <a:t>50</a:t>
            </a:r>
            <a:r>
              <a:rPr lang="zh-CN" altLang="en-US" dirty="0" smtClean="0"/>
              <a:t>次；</a:t>
            </a:r>
            <a:endParaRPr lang="en-US" altLang="zh-CN" dirty="0" smtClean="0"/>
          </a:p>
          <a:p>
            <a:pPr marL="457200" indent="-457200">
              <a:lnSpc>
                <a:spcPct val="150000"/>
              </a:lnSpc>
            </a:pPr>
            <a:r>
              <a:rPr lang="zh-CN" altLang="en-US" dirty="0" smtClean="0"/>
              <a:t>偏度下降的阈值为初始偏度的</a:t>
            </a:r>
            <a:r>
              <a:rPr lang="en-US" altLang="zh-CN" dirty="0" smtClean="0"/>
              <a:t>80%</a:t>
            </a:r>
            <a:r>
              <a:rPr lang="zh-CN" altLang="en-US" dirty="0" smtClean="0"/>
              <a:t>；</a:t>
            </a:r>
            <a:endParaRPr lang="en-US" altLang="zh-CN" dirty="0" smtClean="0"/>
          </a:p>
          <a:p>
            <a:pPr marL="457200" indent="-457200">
              <a:lnSpc>
                <a:spcPct val="150000"/>
              </a:lnSpc>
            </a:pPr>
            <a:r>
              <a:rPr lang="zh-CN" altLang="en-US" dirty="0" smtClean="0"/>
              <a:t>采用的聚类评估标准为轮廓系数。</a:t>
            </a:r>
            <a:endParaRPr lang="en-US" altLang="zh-CN" dirty="0"/>
          </a:p>
        </p:txBody>
      </p:sp>
      <p:sp>
        <p:nvSpPr>
          <p:cNvPr id="4"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04</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273583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6750"/>
            <a:ext cx="3517400" cy="1028700"/>
          </a:xfrm>
          <a:prstGeom prst="rect">
            <a:avLst/>
          </a:prstGeom>
        </p:spPr>
        <p:txBody>
          <a:bodyPr lIns="91425" tIns="91425" rIns="91425" bIns="91425" anchor="ctr" anchorCtr="0">
            <a:noAutofit/>
          </a:bodyPr>
          <a:lstStyle/>
          <a:p>
            <a:r>
              <a:rPr lang="zh-CN" altLang="en-US" dirty="0" smtClean="0"/>
              <a:t>评测指标</a:t>
            </a:r>
            <a:r>
              <a:rPr lang="en-US" altLang="zh-CN" dirty="0" smtClean="0"/>
              <a:t>---</a:t>
            </a:r>
            <a:r>
              <a:rPr lang="zh-CN" altLang="en-US" dirty="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6" name="Shape 120"/>
              <p:cNvSpPr txBox="1"/>
              <p:nvPr/>
            </p:nvSpPr>
            <p:spPr>
              <a:xfrm>
                <a:off x="1155356" y="1651503"/>
                <a:ext cx="6486407" cy="3331041"/>
              </a:xfrm>
              <a:prstGeom prst="rect">
                <a:avLst/>
              </a:prstGeom>
              <a:noFill/>
              <a:ln>
                <a:noFill/>
              </a:ln>
            </p:spPr>
            <p:txBody>
              <a:bodyPr lIns="91425" tIns="91425" rIns="91425" bIns="91425" anchor="t" anchorCtr="0">
                <a:noAutofit/>
              </a:bodyPr>
              <a:lstStyle/>
              <a:p>
                <a:r>
                  <a:rPr lang="zh-CN" altLang="en-US" dirty="0" smtClean="0"/>
                  <a:t>轮廓系数（</a:t>
                </a:r>
                <a:r>
                  <a:rPr lang="en-US" altLang="zh-CN" dirty="0"/>
                  <a:t>Silhouette Coefficient</a:t>
                </a:r>
                <a:r>
                  <a:rPr lang="zh-CN" altLang="en-US" dirty="0"/>
                  <a:t>）结合了聚类的凝聚度（</a:t>
                </a:r>
                <a:r>
                  <a:rPr lang="en-US" altLang="zh-CN" dirty="0"/>
                  <a:t>Cohesion</a:t>
                </a:r>
                <a:r>
                  <a:rPr lang="zh-CN" altLang="en-US" dirty="0"/>
                  <a:t>）和分离度（</a:t>
                </a:r>
                <a:r>
                  <a:rPr lang="en-US" altLang="zh-CN" dirty="0"/>
                  <a:t>Separation</a:t>
                </a:r>
                <a:r>
                  <a:rPr lang="zh-CN" altLang="en-US" dirty="0"/>
                  <a:t>），用于评估聚类的效果。该值处于</a:t>
                </a:r>
                <a14:m>
                  <m:oMath xmlns:m="http://schemas.openxmlformats.org/officeDocument/2006/math">
                    <m:r>
                      <a:rPr lang="en-US" altLang="zh-CN" i="1" dirty="0">
                        <a:latin typeface="Cambria Math" charset="0"/>
                      </a:rPr>
                      <m:t>−1~1</m:t>
                    </m:r>
                  </m:oMath>
                </a14:m>
                <a:r>
                  <a:rPr lang="zh-CN" altLang="en-US" dirty="0"/>
                  <a:t>之间，值越大，表示聚类效果越好。具体计算方法如下</a:t>
                </a:r>
                <a:r>
                  <a:rPr lang="zh-CN" altLang="en-US" dirty="0" smtClean="0"/>
                  <a:t>：</a:t>
                </a:r>
                <a:endParaRPr lang="en-US" altLang="zh-CN" dirty="0" smtClean="0"/>
              </a:p>
              <a:p>
                <a:pPr lvl="1"/>
                <a:endParaRPr lang="zh-CN" altLang="en-US" dirty="0"/>
              </a:p>
              <a:p>
                <a:pPr marL="342900" lvl="1" indent="-342900">
                  <a:buFont typeface="+mj-lt"/>
                  <a:buAutoNum type="arabicPeriod"/>
                </a:pPr>
                <a:r>
                  <a:rPr lang="zh-CN" altLang="en-US" dirty="0"/>
                  <a:t>对于第</a:t>
                </a:r>
                <a:r>
                  <a:rPr lang="en-US" altLang="zh-CN" dirty="0" smtClean="0"/>
                  <a:t> </a:t>
                </a:r>
                <a14:m>
                  <m:oMath xmlns:m="http://schemas.openxmlformats.org/officeDocument/2006/math">
                    <m:r>
                      <a:rPr lang="en-US" altLang="zh-CN" i="1" dirty="0">
                        <a:latin typeface="Cambria Math" charset="0"/>
                      </a:rPr>
                      <m:t>𝑖</m:t>
                    </m:r>
                    <m:r>
                      <a:rPr lang="en-US" altLang="zh-CN" b="0" i="1" dirty="0" smtClean="0">
                        <a:latin typeface="Cambria Math" charset="0"/>
                      </a:rPr>
                      <m:t> </m:t>
                    </m:r>
                  </m:oMath>
                </a14:m>
                <a:r>
                  <a:rPr lang="zh-CN" altLang="en-US" dirty="0"/>
                  <a:t>个</a:t>
                </a:r>
                <a:r>
                  <a:rPr lang="zh-CN" altLang="en-US" dirty="0" smtClean="0"/>
                  <a:t>元素</a:t>
                </a:r>
                <a:r>
                  <a:rPr lang="en-US" altLang="zh-CN"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zh-CN" altLang="en-US" dirty="0"/>
                  <a:t>，</a:t>
                </a:r>
                <a:r>
                  <a:rPr lang="zh-CN" altLang="en-US" dirty="0" smtClean="0"/>
                  <a:t>计算</a:t>
                </a:r>
                <a:r>
                  <a:rPr lang="en-US" altLang="zh-CN" dirty="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en-US" altLang="zh-CN" dirty="0" smtClean="0"/>
                  <a:t> </a:t>
                </a:r>
                <a:r>
                  <a:rPr lang="zh-CN" altLang="en-US" dirty="0" smtClean="0"/>
                  <a:t>与</a:t>
                </a:r>
                <a:r>
                  <a:rPr lang="zh-CN" altLang="en-US" dirty="0"/>
                  <a:t>其同一个簇内的所有其他元素距离的平均值，</a:t>
                </a:r>
                <a:r>
                  <a:rPr lang="zh-CN" altLang="en-US" dirty="0" smtClean="0"/>
                  <a:t>记作</a:t>
                </a:r>
                <a:r>
                  <a:rPr lang="en-US" altLang="zh-CN"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𝑎</m:t>
                        </m:r>
                      </m:e>
                      <m:sub>
                        <m:r>
                          <a:rPr lang="en-US" altLang="zh-CN" b="0" i="1" smtClean="0">
                            <a:latin typeface="Cambria Math" charset="0"/>
                          </a:rPr>
                          <m:t>𝑖</m:t>
                        </m:r>
                      </m:sub>
                    </m:sSub>
                  </m:oMath>
                </a14:m>
                <a:r>
                  <a:rPr lang="zh-CN" altLang="en-US" dirty="0" smtClean="0"/>
                  <a:t>，</a:t>
                </a:r>
                <a:r>
                  <a:rPr lang="zh-CN" altLang="en-US" dirty="0"/>
                  <a:t>用于量化簇内的凝聚度</a:t>
                </a:r>
                <a:r>
                  <a:rPr lang="zh-CN" altLang="en-US" dirty="0" smtClean="0"/>
                  <a:t>。</a:t>
                </a:r>
                <a:endParaRPr lang="en-US" altLang="zh-CN" dirty="0" smtClean="0"/>
              </a:p>
              <a:p>
                <a:pPr marL="342900" lvl="1" indent="-342900">
                  <a:buFont typeface="+mj-lt"/>
                  <a:buAutoNum type="arabicPeriod"/>
                </a:pPr>
                <a:r>
                  <a:rPr lang="zh-CN" altLang="en-US" dirty="0" smtClean="0"/>
                  <a:t>选取</a:t>
                </a:r>
                <a:r>
                  <a:rPr lang="en-US" altLang="zh-CN" dirty="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en-US" altLang="zh-CN" dirty="0" smtClean="0"/>
                  <a:t> </a:t>
                </a:r>
                <a:r>
                  <a:rPr lang="zh-CN" altLang="en-US" dirty="0" smtClean="0"/>
                  <a:t>外</a:t>
                </a:r>
                <a:r>
                  <a:rPr lang="zh-CN" altLang="en-US" dirty="0"/>
                  <a:t>的一个</a:t>
                </a:r>
                <a:r>
                  <a:rPr lang="zh-CN" altLang="en-US" dirty="0" smtClean="0"/>
                  <a:t>簇</a:t>
                </a:r>
                <a:r>
                  <a:rPr lang="en-US" altLang="zh-CN" dirty="0" smtClean="0"/>
                  <a:t> </a:t>
                </a:r>
                <a14:m>
                  <m:oMath xmlns:m="http://schemas.openxmlformats.org/officeDocument/2006/math">
                    <m:r>
                      <a:rPr lang="en-US" altLang="zh-CN" i="1" dirty="0" smtClean="0">
                        <a:latin typeface="Cambria Math" charset="0"/>
                      </a:rPr>
                      <m:t>𝑏</m:t>
                    </m:r>
                  </m:oMath>
                </a14:m>
                <a:r>
                  <a:rPr lang="zh-CN" altLang="en-US" dirty="0"/>
                  <a:t>，</a:t>
                </a:r>
                <a:r>
                  <a:rPr lang="zh-CN" altLang="en-US" dirty="0" smtClean="0"/>
                  <a:t>计算</a:t>
                </a:r>
                <a:r>
                  <a:rPr lang="en-US" altLang="zh-CN" dirty="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en-US" altLang="zh-CN" dirty="0" smtClean="0"/>
                  <a:t> </a:t>
                </a:r>
                <a:r>
                  <a:rPr lang="zh-CN" altLang="en-US" dirty="0" smtClean="0"/>
                  <a:t>与</a:t>
                </a:r>
                <a:r>
                  <a:rPr lang="en-US" altLang="zh-CN" dirty="0" smtClean="0"/>
                  <a:t> </a:t>
                </a:r>
                <a14:m>
                  <m:oMath xmlns:m="http://schemas.openxmlformats.org/officeDocument/2006/math">
                    <m:r>
                      <a:rPr lang="en-US" altLang="zh-CN" i="1" dirty="0" smtClean="0">
                        <a:latin typeface="Cambria Math" charset="0"/>
                      </a:rPr>
                      <m:t>𝑏</m:t>
                    </m:r>
                  </m:oMath>
                </a14:m>
                <a:r>
                  <a:rPr lang="en-US" altLang="zh-CN" dirty="0" smtClean="0"/>
                  <a:t> </a:t>
                </a:r>
                <a:r>
                  <a:rPr lang="zh-CN" altLang="en-US" dirty="0"/>
                  <a:t>中所有点的平均距离，遍历所有其他簇，找到最近的这个平均距离</a:t>
                </a:r>
                <a:r>
                  <a:rPr lang="en-US" altLang="zh-CN" dirty="0"/>
                  <a:t>,</a:t>
                </a:r>
                <a:r>
                  <a:rPr lang="zh-CN" altLang="en-US" dirty="0" smtClean="0"/>
                  <a:t>记作</a:t>
                </a:r>
                <a:r>
                  <a:rPr lang="en-US" altLang="zh-CN"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𝑏</m:t>
                        </m:r>
                      </m:e>
                      <m:sub>
                        <m:r>
                          <a:rPr lang="en-US" altLang="zh-CN" b="0" i="1" smtClean="0">
                            <a:latin typeface="Cambria Math" charset="0"/>
                          </a:rPr>
                          <m:t>𝑖</m:t>
                        </m:r>
                      </m:sub>
                    </m:sSub>
                  </m:oMath>
                </a14:m>
                <a:r>
                  <a:rPr lang="zh-CN" altLang="en-US" dirty="0" smtClean="0"/>
                  <a:t>，</a:t>
                </a:r>
                <a:r>
                  <a:rPr lang="zh-CN" altLang="en-US" dirty="0"/>
                  <a:t>用于量化簇之间分离度</a:t>
                </a:r>
                <a:r>
                  <a:rPr lang="zh-CN" altLang="en-US" dirty="0" smtClean="0"/>
                  <a:t>。</a:t>
                </a:r>
                <a:endParaRPr lang="en-US" altLang="zh-CN" dirty="0"/>
              </a:p>
              <a:p>
                <a:pPr marL="342900" lvl="1" indent="-342900">
                  <a:buFont typeface="+mj-lt"/>
                  <a:buAutoNum type="arabicPeriod"/>
                </a:pPr>
                <a:r>
                  <a:rPr lang="zh-CN" altLang="en-US" dirty="0" smtClean="0"/>
                  <a:t>对于元素</a:t>
                </a:r>
                <a:r>
                  <a:rPr lang="en-US" altLang="zh-CN"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zh-CN" altLang="en-US" dirty="0" smtClean="0"/>
                  <a:t>，</a:t>
                </a:r>
                <a:r>
                  <a:rPr lang="zh-CN" altLang="en-US" dirty="0"/>
                  <a:t>轮廓</a:t>
                </a:r>
                <a:r>
                  <a:rPr lang="zh-CN" altLang="en-US" dirty="0" smtClean="0"/>
                  <a:t>系数</a:t>
                </a:r>
                <a:r>
                  <a:rPr lang="en-US" altLang="zh-CN" dirty="0" smtClean="0"/>
                  <a:t> </a:t>
                </a:r>
                <a14:m>
                  <m:oMath xmlns:m="http://schemas.openxmlformats.org/officeDocument/2006/math">
                    <m:sSub>
                      <m:sSubPr>
                        <m:ctrlPr>
                          <a:rPr lang="en-US" i="1" smtClean="0">
                            <a:latin typeface="Cambria Math" charset="0"/>
                          </a:rPr>
                        </m:ctrlPr>
                      </m:sSubPr>
                      <m:e>
                        <m:r>
                          <a:rPr lang="en-US" b="0" i="1" smtClean="0">
                            <a:latin typeface="Cambria Math" charset="0"/>
                          </a:rPr>
                          <m:t>𝑠</m:t>
                        </m:r>
                      </m:e>
                      <m:sub>
                        <m:r>
                          <a:rPr lang="en-US" b="0" i="1" smtClean="0">
                            <a:latin typeface="Cambria Math" charset="0"/>
                          </a:rPr>
                          <m:t>𝑖</m:t>
                        </m:r>
                      </m:sub>
                    </m:sSub>
                    <m:r>
                      <a:rPr lang="en-US" i="1">
                        <a:latin typeface="Cambria Math" charset="0"/>
                      </a:rPr>
                      <m:t>=</m:t>
                    </m:r>
                    <m:f>
                      <m:fPr>
                        <m:ctrlPr>
                          <a:rPr lang="en-US" i="1">
                            <a:latin typeface="Cambria Math" charset="0"/>
                          </a:rPr>
                        </m:ctrlPr>
                      </m:fPr>
                      <m:num>
                        <m:r>
                          <a:rPr lang="en-US" i="1">
                            <a:latin typeface="Cambria Math" charset="0"/>
                          </a:rPr>
                          <m:t>𝑏</m:t>
                        </m:r>
                        <m:d>
                          <m:dPr>
                            <m:ctrlPr>
                              <a:rPr lang="en-US" i="1">
                                <a:latin typeface="Cambria Math" charset="0"/>
                              </a:rPr>
                            </m:ctrlPr>
                          </m:dPr>
                          <m:e>
                            <m:r>
                              <a:rPr lang="en-US" i="1">
                                <a:latin typeface="Cambria Math" charset="0"/>
                              </a:rPr>
                              <m:t>𝑖</m:t>
                            </m:r>
                          </m:e>
                        </m:d>
                        <m:r>
                          <a:rPr lang="en-US" i="1">
                            <a:latin typeface="Cambria Math" charset="0"/>
                          </a:rPr>
                          <m:t>−</m:t>
                        </m:r>
                        <m:r>
                          <a:rPr lang="en-US" i="1">
                            <a:latin typeface="Cambria Math" charset="0"/>
                          </a:rPr>
                          <m:t>𝑎</m:t>
                        </m:r>
                        <m:r>
                          <a:rPr lang="en-US" i="1">
                            <a:latin typeface="Cambria Math" charset="0"/>
                          </a:rPr>
                          <m:t>(</m:t>
                        </m:r>
                        <m:r>
                          <a:rPr lang="en-US" i="1">
                            <a:latin typeface="Cambria Math" charset="0"/>
                          </a:rPr>
                          <m:t>𝑖</m:t>
                        </m:r>
                        <m:r>
                          <a:rPr lang="en-US" i="1">
                            <a:latin typeface="Cambria Math" charset="0"/>
                          </a:rPr>
                          <m:t>)</m:t>
                        </m:r>
                      </m:num>
                      <m:den>
                        <m:r>
                          <m:rPr>
                            <m:sty m:val="p"/>
                          </m:rPr>
                          <a:rPr lang="en-US">
                            <a:latin typeface="Cambria Math" charset="0"/>
                          </a:rPr>
                          <m:t>max</m:t>
                        </m:r>
                        <m:r>
                          <a:rPr lang="en-US" i="1">
                            <a:latin typeface="Cambria Math" charset="0"/>
                          </a:rPr>
                          <m:t>{</m:t>
                        </m:r>
                        <m:r>
                          <a:rPr lang="en-US" i="1">
                            <a:latin typeface="Cambria Math" charset="0"/>
                          </a:rPr>
                          <m:t>𝑎</m:t>
                        </m:r>
                        <m:d>
                          <m:dPr>
                            <m:ctrlPr>
                              <a:rPr lang="en-US" i="1">
                                <a:latin typeface="Cambria Math" charset="0"/>
                              </a:rPr>
                            </m:ctrlPr>
                          </m:dPr>
                          <m:e>
                            <m:r>
                              <a:rPr lang="en-US" i="1">
                                <a:latin typeface="Cambria Math" charset="0"/>
                              </a:rPr>
                              <m:t>𝑖</m:t>
                            </m:r>
                          </m:e>
                        </m:d>
                        <m:r>
                          <a:rPr lang="en-US" i="1">
                            <a:latin typeface="Cambria Math" charset="0"/>
                          </a:rPr>
                          <m:t>−</m:t>
                        </m:r>
                        <m:r>
                          <a:rPr lang="en-US" i="1">
                            <a:latin typeface="Cambria Math" charset="0"/>
                          </a:rPr>
                          <m:t>𝑏</m:t>
                        </m:r>
                        <m:r>
                          <a:rPr lang="en-US" i="1">
                            <a:latin typeface="Cambria Math" charset="0"/>
                          </a:rPr>
                          <m:t>(</m:t>
                        </m:r>
                        <m:r>
                          <a:rPr lang="en-US" i="1">
                            <a:latin typeface="Cambria Math" charset="0"/>
                          </a:rPr>
                          <m:t>𝑖</m:t>
                        </m:r>
                        <m:r>
                          <a:rPr lang="en-US" i="1">
                            <a:latin typeface="Cambria Math" charset="0"/>
                          </a:rPr>
                          <m:t>)}</m:t>
                        </m:r>
                      </m:den>
                    </m:f>
                  </m:oMath>
                </a14:m>
                <a:endParaRPr lang="en-US" sz="1800" dirty="0"/>
              </a:p>
              <a:p>
                <a:pPr marL="342900" lvl="1" indent="-342900">
                  <a:buFont typeface="+mj-lt"/>
                  <a:buAutoNum type="arabicPeriod"/>
                </a:pPr>
                <a:r>
                  <a:rPr lang="zh-CN" altLang="en-US" dirty="0" smtClean="0"/>
                  <a:t>计算</a:t>
                </a:r>
                <a:r>
                  <a:rPr lang="zh-CN" altLang="en-US" dirty="0"/>
                  <a:t>所有</a:t>
                </a:r>
                <a:r>
                  <a:rPr lang="en-US" altLang="zh-CN" dirty="0" smtClean="0"/>
                  <a:t> </a:t>
                </a:r>
                <a14:m>
                  <m:oMath xmlns:m="http://schemas.openxmlformats.org/officeDocument/2006/math">
                    <m:r>
                      <a:rPr lang="en-US" altLang="zh-CN" i="1" dirty="0" smtClean="0">
                        <a:latin typeface="Cambria Math" charset="0"/>
                      </a:rPr>
                      <m:t>𝑥</m:t>
                    </m:r>
                    <m:r>
                      <a:rPr lang="en-US" altLang="zh-CN" b="0" i="1" dirty="0" smtClean="0">
                        <a:latin typeface="Cambria Math" charset="0"/>
                      </a:rPr>
                      <m:t> </m:t>
                    </m:r>
                  </m:oMath>
                </a14:m>
                <a:r>
                  <a:rPr lang="zh-CN" altLang="en-US" dirty="0"/>
                  <a:t>的轮廓系数，求出平均值即为当前聚类的整体轮廓</a:t>
                </a:r>
                <a:r>
                  <a:rPr lang="zh-CN" altLang="en-US" dirty="0" smtClean="0"/>
                  <a:t>系数</a:t>
                </a:r>
                <a:endParaRPr lang="en-US" altLang="zh-CN" dirty="0" smtClean="0"/>
              </a:p>
              <a:p>
                <a:endParaRPr lang="zh-CN" altLang="en-US" dirty="0"/>
              </a:p>
              <a:p>
                <a:r>
                  <a:rPr lang="zh-CN" altLang="en-US" dirty="0"/>
                  <a:t>从上面的公式，不难发现</a:t>
                </a:r>
                <a:r>
                  <a:rPr lang="zh-CN" altLang="en-US" dirty="0" smtClean="0"/>
                  <a:t>若</a:t>
                </a:r>
                <a:r>
                  <a:rPr lang="en-US" altLang="zh-CN" dirty="0"/>
                  <a:t> </a:t>
                </a:r>
                <a14:m>
                  <m:oMath xmlns:m="http://schemas.openxmlformats.org/officeDocument/2006/math">
                    <m:sSub>
                      <m:sSubPr>
                        <m:ctrlPr>
                          <a:rPr lang="en-US" i="1">
                            <a:latin typeface="Cambria Math" charset="0"/>
                          </a:rPr>
                        </m:ctrlPr>
                      </m:sSubPr>
                      <m:e>
                        <m:r>
                          <a:rPr lang="en-US" i="1">
                            <a:latin typeface="Cambria Math" charset="0"/>
                          </a:rPr>
                          <m:t>𝑠</m:t>
                        </m:r>
                      </m:e>
                      <m:sub>
                        <m:r>
                          <a:rPr lang="en-US" i="1">
                            <a:latin typeface="Cambria Math" charset="0"/>
                          </a:rPr>
                          <m:t>𝑖</m:t>
                        </m:r>
                      </m:sub>
                    </m:sSub>
                  </m:oMath>
                </a14:m>
                <a:r>
                  <a:rPr lang="en-US" altLang="zh-CN" dirty="0" smtClean="0"/>
                  <a:t> </a:t>
                </a:r>
                <a:r>
                  <a:rPr lang="zh-CN" altLang="en-US" dirty="0" smtClean="0"/>
                  <a:t>小于</a:t>
                </a:r>
                <a:r>
                  <a:rPr lang="en-US" altLang="zh-CN" dirty="0"/>
                  <a:t>0</a:t>
                </a:r>
                <a:r>
                  <a:rPr lang="zh-CN" altLang="en-US" dirty="0"/>
                  <a:t>，</a:t>
                </a:r>
                <a:r>
                  <a:rPr lang="zh-CN" altLang="en-US" dirty="0" smtClean="0"/>
                  <a:t>说明</a:t>
                </a:r>
                <a:r>
                  <a:rPr lang="en-US" altLang="zh-CN" dirty="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en-US" altLang="zh-CN" dirty="0" smtClean="0"/>
                  <a:t> </a:t>
                </a:r>
                <a:r>
                  <a:rPr lang="zh-CN" altLang="en-US" dirty="0" smtClean="0"/>
                  <a:t>与</a:t>
                </a:r>
                <a:r>
                  <a:rPr lang="zh-CN" altLang="en-US" dirty="0"/>
                  <a:t>其簇内元素的平均距离小于最近的其他簇，表示聚类效果不好。</a:t>
                </a:r>
                <a:r>
                  <a:rPr lang="zh-CN" altLang="en-US" dirty="0" smtClean="0"/>
                  <a:t>如</a:t>
                </a:r>
                <a:r>
                  <a:rPr lang="en-US" altLang="zh-CN"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𝑎</m:t>
                        </m:r>
                      </m:e>
                      <m:sub>
                        <m:r>
                          <a:rPr lang="en-US" altLang="zh-CN" i="1">
                            <a:latin typeface="Cambria Math" charset="0"/>
                          </a:rPr>
                          <m:t>𝑖</m:t>
                        </m:r>
                      </m:sub>
                    </m:sSub>
                  </m:oMath>
                </a14:m>
                <a:r>
                  <a:rPr lang="en-US" altLang="zh-CN" dirty="0" smtClean="0"/>
                  <a:t> </a:t>
                </a:r>
                <a:r>
                  <a:rPr lang="zh-CN" altLang="en-US" dirty="0" smtClean="0"/>
                  <a:t>趋于</a:t>
                </a:r>
                <a:r>
                  <a:rPr lang="en-US" altLang="zh-CN" dirty="0"/>
                  <a:t>0</a:t>
                </a:r>
                <a:r>
                  <a:rPr lang="zh-CN" altLang="en-US" dirty="0"/>
                  <a:t>，</a:t>
                </a:r>
                <a:r>
                  <a:rPr lang="zh-CN" altLang="en-US" dirty="0" smtClean="0"/>
                  <a:t>或</a:t>
                </a:r>
                <a:r>
                  <a:rPr lang="en-US" altLang="zh-CN"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𝑏</m:t>
                        </m:r>
                      </m:e>
                      <m:sub>
                        <m:r>
                          <a:rPr lang="en-US" altLang="zh-CN" i="1">
                            <a:latin typeface="Cambria Math" charset="0"/>
                          </a:rPr>
                          <m:t>𝑖</m:t>
                        </m:r>
                      </m:sub>
                    </m:sSub>
                  </m:oMath>
                </a14:m>
                <a:r>
                  <a:rPr lang="en-US" altLang="zh-CN" dirty="0" smtClean="0"/>
                  <a:t> </a:t>
                </a:r>
                <a:r>
                  <a:rPr lang="zh-CN" altLang="en-US" dirty="0" smtClean="0"/>
                  <a:t>足够</a:t>
                </a:r>
                <a:r>
                  <a:rPr lang="zh-CN" altLang="en-US" dirty="0"/>
                  <a:t>大，</a:t>
                </a:r>
                <a:r>
                  <a:rPr lang="zh-CN" altLang="en-US" dirty="0" smtClean="0"/>
                  <a:t>那么</a:t>
                </a:r>
                <a:r>
                  <a:rPr lang="en-US" altLang="zh-CN" dirty="0"/>
                  <a:t> </a:t>
                </a:r>
                <a14:m>
                  <m:oMath xmlns:m="http://schemas.openxmlformats.org/officeDocument/2006/math">
                    <m:sSub>
                      <m:sSubPr>
                        <m:ctrlPr>
                          <a:rPr lang="en-US" i="1">
                            <a:latin typeface="Cambria Math" charset="0"/>
                          </a:rPr>
                        </m:ctrlPr>
                      </m:sSubPr>
                      <m:e>
                        <m:r>
                          <a:rPr lang="en-US" i="1">
                            <a:latin typeface="Cambria Math" charset="0"/>
                          </a:rPr>
                          <m:t>𝑠</m:t>
                        </m:r>
                      </m:e>
                      <m:sub>
                        <m:r>
                          <a:rPr lang="en-US" i="1">
                            <a:latin typeface="Cambria Math" charset="0"/>
                          </a:rPr>
                          <m:t>𝑖</m:t>
                        </m:r>
                      </m:sub>
                    </m:sSub>
                  </m:oMath>
                </a14:m>
                <a:r>
                  <a:rPr lang="en-US" altLang="zh-CN" dirty="0" smtClean="0"/>
                  <a:t> </a:t>
                </a:r>
                <a:r>
                  <a:rPr lang="zh-CN" altLang="en-US" dirty="0" smtClean="0"/>
                  <a:t>趋近</a:t>
                </a:r>
                <a:r>
                  <a:rPr lang="zh-CN" altLang="en-US" dirty="0"/>
                  <a:t>与</a:t>
                </a:r>
                <a:r>
                  <a:rPr lang="en-US" altLang="zh-CN" dirty="0"/>
                  <a:t>1</a:t>
                </a:r>
                <a:r>
                  <a:rPr lang="zh-CN" altLang="en-US" dirty="0"/>
                  <a:t>，说明聚类效果比较好。</a:t>
                </a:r>
              </a:p>
              <a:p>
                <a:pPr>
                  <a:spcBef>
                    <a:spcPts val="600"/>
                  </a:spcBef>
                </a:pPr>
                <a14:m>
                  <m:oMathPara xmlns:m="http://schemas.openxmlformats.org/officeDocument/2006/math">
                    <m:oMathParaPr>
                      <m:jc m:val="left"/>
                    </m:oMathParaPr>
                    <m:oMath xmlns:m="http://schemas.openxmlformats.org/officeDocument/2006/math">
                      <m:r>
                        <a:rPr lang="en-US" b="0" i="1">
                          <a:latin typeface="Cambria Math" charset="0"/>
                          <a:ea typeface="Nixie One" charset="0"/>
                          <a:cs typeface="Nixie One" charset="0"/>
                        </a:rPr>
                        <m:t> </m:t>
                      </m:r>
                    </m:oMath>
                  </m:oMathPara>
                </a14:m>
                <a:endParaRPr lang="en-US" dirty="0" smtClean="0">
                  <a:effectLst/>
                  <a:latin typeface="Nixie One" charset="0"/>
                  <a:ea typeface="Nixie One" charset="0"/>
                  <a:cs typeface="Nixie One" charset="0"/>
                </a:endParaRPr>
              </a:p>
              <a:p>
                <a:pPr algn="ctr">
                  <a:spcBef>
                    <a:spcPts val="600"/>
                  </a:spcBef>
                </a:pPr>
                <a:endParaRPr lang="en" dirty="0">
                  <a:latin typeface="Nixie One" charset="0"/>
                  <a:ea typeface="Nixie One" charset="0"/>
                  <a:cs typeface="Nixie One" charset="0"/>
                  <a:sym typeface="Nixie One"/>
                </a:endParaRPr>
              </a:p>
            </p:txBody>
          </p:sp>
        </mc:Choice>
        <mc:Fallback xmlns="">
          <p:sp>
            <p:nvSpPr>
              <p:cNvPr id="6" name="Shape 120"/>
              <p:cNvSpPr txBox="1">
                <a:spLocks noRot="1" noChangeAspect="1" noMove="1" noResize="1" noEditPoints="1" noAdjustHandles="1" noChangeArrowheads="1" noChangeShapeType="1" noTextEdit="1"/>
              </p:cNvSpPr>
              <p:nvPr/>
            </p:nvSpPr>
            <p:spPr>
              <a:xfrm>
                <a:off x="1155356" y="1651503"/>
                <a:ext cx="6486407" cy="3331041"/>
              </a:xfrm>
              <a:prstGeom prst="rect">
                <a:avLst/>
              </a:prstGeom>
              <a:blipFill rotWithShape="0">
                <a:blip r:embed="rId3"/>
                <a:stretch>
                  <a:fillRect l="-282" r="-3102" b="-14469"/>
                </a:stretch>
              </a:blipFill>
              <a:ln>
                <a:noFill/>
              </a:ln>
            </p:spPr>
            <p:txBody>
              <a:bodyPr/>
              <a:lstStyle/>
              <a:p>
                <a:r>
                  <a:rPr lang="en-US">
                    <a:noFill/>
                  </a:rPr>
                  <a:t> </a:t>
                </a:r>
              </a:p>
            </p:txBody>
          </p:sp>
        </mc:Fallback>
      </mc:AlternateContent>
      <p:cxnSp>
        <p:nvCxnSpPr>
          <p:cNvPr id="7" name="Straight Connector 6"/>
          <p:cNvCxnSpPr/>
          <p:nvPr/>
        </p:nvCxnSpPr>
        <p:spPr>
          <a:xfrm>
            <a:off x="7760635" y="1745944"/>
            <a:ext cx="0" cy="31164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14800" y="2272284"/>
            <a:ext cx="65" cy="215444"/>
          </a:xfrm>
          <a:prstGeom prst="rect">
            <a:avLst/>
          </a:prstGeom>
          <a:noFill/>
        </p:spPr>
        <p:txBody>
          <a:bodyPr wrap="none" lIns="0" tIns="0" rIns="0" bIns="0" rtlCol="0">
            <a:spAutoFit/>
          </a:bodyPr>
          <a:lstStyle/>
          <a:p>
            <a:endParaRPr lang="en-US" dirty="0"/>
          </a:p>
        </p:txBody>
      </p:sp>
      <p:sp>
        <p:nvSpPr>
          <p:cNvPr id="8"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04</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949750985"/>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17020"/>
            <a:ext cx="3208799" cy="1028700"/>
          </a:xfrm>
          <a:prstGeom prst="rect">
            <a:avLst/>
          </a:prstGeom>
        </p:spPr>
        <p:txBody>
          <a:bodyPr lIns="91425" tIns="91425" rIns="91425" bIns="91425" anchor="ctr" anchorCtr="0">
            <a:noAutofit/>
          </a:bodyPr>
          <a:lstStyle/>
          <a:p>
            <a:pPr lvl="0"/>
            <a:r>
              <a:rPr kumimoji="1" lang="en-US" altLang="zh-CN" dirty="0" smtClean="0"/>
              <a:t>PCA-Hub</a:t>
            </a:r>
            <a:r>
              <a:rPr lang="zh-CN" altLang="en-US" dirty="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567785429"/>
                  </p:ext>
                </p:extLst>
              </p:nvPr>
            </p:nvGraphicFramePr>
            <p:xfrm>
              <a:off x="307177" y="1464738"/>
              <a:ext cx="8717951" cy="3299460"/>
            </p:xfrm>
            <a:graphic>
              <a:graphicData uri="http://schemas.openxmlformats.org/drawingml/2006/table">
                <a:tbl>
                  <a:tblPr/>
                  <a:tblGrid>
                    <a:gridCol w="856957"/>
                    <a:gridCol w="728125"/>
                    <a:gridCol w="792541"/>
                    <a:gridCol w="792541"/>
                    <a:gridCol w="792541"/>
                    <a:gridCol w="792541"/>
                    <a:gridCol w="792541"/>
                    <a:gridCol w="792541"/>
                    <a:gridCol w="792541"/>
                    <a:gridCol w="792541"/>
                    <a:gridCol w="792541"/>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KME</a:t>
                          </a:r>
                          <a:endParaRPr lang="zh-CN" sz="1200" b="1" kern="100" dirty="0">
                            <a:solidFill>
                              <a:schemeClr val="bg1">
                                <a:lumMod val="95000"/>
                              </a:schemeClr>
                            </a:solidFill>
                            <a:effectLst/>
                            <a:latin typeface="Times New Roman" charset="0"/>
                            <a:ea typeface="Times New Roman" charset="0"/>
                            <a:cs typeface="Times New Roman" charset="0"/>
                          </a:endParaRPr>
                        </a:p>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1.72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0.83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0.73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1.35</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0.86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gridSpan="6">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AVG-UCI</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567785429"/>
                  </p:ext>
                </p:extLst>
              </p:nvPr>
            </p:nvGraphicFramePr>
            <p:xfrm>
              <a:off x="307177" y="1464738"/>
              <a:ext cx="8717951" cy="3299460"/>
            </p:xfrm>
            <a:graphic>
              <a:graphicData uri="http://schemas.openxmlformats.org/drawingml/2006/table">
                <a:tbl>
                  <a:tblPr/>
                  <a:tblGrid>
                    <a:gridCol w="856957"/>
                    <a:gridCol w="728125"/>
                    <a:gridCol w="792541"/>
                    <a:gridCol w="792541"/>
                    <a:gridCol w="792541"/>
                    <a:gridCol w="792541"/>
                    <a:gridCol w="792541"/>
                    <a:gridCol w="792541"/>
                    <a:gridCol w="792541"/>
                    <a:gridCol w="792541"/>
                    <a:gridCol w="792541"/>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400769" t="-7576" r="-602308" b="-724242"/>
                          </a:stretch>
                        </a:blip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KME</a:t>
                          </a:r>
                          <a:endParaRPr lang="zh-CN" sz="1200" b="1" kern="100" dirty="0">
                            <a:solidFill>
                              <a:schemeClr val="bg1">
                                <a:lumMod val="95000"/>
                              </a:schemeClr>
                            </a:solidFill>
                            <a:effectLst/>
                            <a:latin typeface="Times New Roman" charset="0"/>
                            <a:ea typeface="Times New Roman" charset="0"/>
                            <a:cs typeface="Times New Roman" charset="0"/>
                          </a:endParaRPr>
                        </a:p>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1.72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0.83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0.73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1.35</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0.86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gridSpan="6">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AVG-UCI</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
        <p:nvSpPr>
          <p:cNvPr id="6"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04</a:t>
            </a:r>
            <a:endParaRPr lang="en-US" sz="2000" b="1" dirty="0">
              <a:solidFill>
                <a:schemeClr val="bg1"/>
              </a:solidFill>
              <a:latin typeface="Roboto Slab" charset="0"/>
              <a:ea typeface="Roboto Slab" charset="0"/>
              <a:cs typeface="Roboto Slab" charset="0"/>
            </a:endParaRPr>
          </a:p>
        </p:txBody>
      </p:sp>
      <p:sp>
        <p:nvSpPr>
          <p:cNvPr id="7" name="圆角矩形 6"/>
          <p:cNvSpPr/>
          <p:nvPr/>
        </p:nvSpPr>
        <p:spPr>
          <a:xfrm>
            <a:off x="8239874" y="1464738"/>
            <a:ext cx="760286" cy="32994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76700839"/>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17020"/>
            <a:ext cx="3416831" cy="1028700"/>
          </a:xfrm>
          <a:prstGeom prst="rect">
            <a:avLst/>
          </a:prstGeom>
        </p:spPr>
        <p:txBody>
          <a:bodyPr lIns="91425" tIns="91425" rIns="91425" bIns="91425" anchor="ctr" anchorCtr="0">
            <a:noAutofit/>
          </a:bodyPr>
          <a:lstStyle/>
          <a:p>
            <a:pPr lvl="0"/>
            <a:r>
              <a:rPr lang="en-US" altLang="zh-CN" dirty="0" smtClean="0"/>
              <a:t>PCA-Hub</a:t>
            </a:r>
            <a:r>
              <a:rPr lang="zh-CN" altLang="en-US" dirty="0" smtClean="0"/>
              <a:t>对</a:t>
            </a:r>
            <a:r>
              <a:rPr lang="zh-CN" altLang="en-US" dirty="0"/>
              <a:t>近邻数</a:t>
            </a:r>
            <a:r>
              <a:rPr lang="en-US" altLang="zh-CN" dirty="0"/>
              <a:t>k</a:t>
            </a:r>
            <a:r>
              <a:rPr lang="zh-CN" altLang="en-US" dirty="0"/>
              <a:t>的敏感程度</a:t>
            </a:r>
            <a:endParaRPr lang="en" dirty="0"/>
          </a:p>
        </p:txBody>
      </p:sp>
      <p:sp>
        <p:nvSpPr>
          <p:cNvPr id="1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05</a:t>
            </a:r>
            <a:endParaRPr lang="en-US" sz="2000" b="1" dirty="0">
              <a:solidFill>
                <a:schemeClr val="bg1"/>
              </a:solidFill>
              <a:latin typeface="Roboto Slab" charset="0"/>
              <a:ea typeface="Roboto Slab" charset="0"/>
              <a:cs typeface="Roboto Slab" charset="0"/>
            </a:endParaRPr>
          </a:p>
        </p:txBody>
      </p:sp>
      <p:sp>
        <p:nvSpPr>
          <p:cNvPr id="7"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sz="2000" dirty="0"/>
              <a:t>实验数据来源于加州大学尔湾分校（</a:t>
            </a:r>
            <a:r>
              <a:rPr lang="en-US" altLang="zh-CN" sz="2000" dirty="0"/>
              <a:t>UCI</a:t>
            </a:r>
            <a:r>
              <a:rPr lang="zh-CN" altLang="zh-CN" sz="2000" dirty="0"/>
              <a:t>）机器</a:t>
            </a:r>
            <a:r>
              <a:rPr lang="zh-CN" altLang="zh-CN" sz="2000" dirty="0" smtClean="0"/>
              <a:t>学习库</a:t>
            </a:r>
            <a:r>
              <a:rPr lang="zh-CN" altLang="en-US" sz="2000" dirty="0" smtClean="0"/>
              <a:t>；</a:t>
            </a:r>
            <a:endParaRPr lang="en-US" altLang="zh-CN" sz="2000" dirty="0" smtClean="0"/>
          </a:p>
          <a:p>
            <a:pPr marL="457200" indent="-457200">
              <a:lnSpc>
                <a:spcPct val="150000"/>
              </a:lnSpc>
            </a:pPr>
            <a:r>
              <a:rPr lang="en-US" altLang="zh-CN" sz="2000" dirty="0" smtClean="0"/>
              <a:t>PCA-Hub</a:t>
            </a:r>
            <a:r>
              <a:rPr lang="zh-CN" altLang="en-US" sz="2000" dirty="0"/>
              <a:t>聚类</a:t>
            </a:r>
            <a:r>
              <a:rPr lang="zh-CN" altLang="en-US" sz="2000" dirty="0" smtClean="0"/>
              <a:t>算法的近邻数的取值范围</a:t>
            </a:r>
            <a:r>
              <a:rPr lang="en-US" altLang="zh-CN" sz="2000" dirty="0" smtClean="0"/>
              <a:t>5</a:t>
            </a:r>
            <a:r>
              <a:rPr lang="zh-CN" altLang="en-US" sz="2000" dirty="0" smtClean="0"/>
              <a:t>～</a:t>
            </a:r>
            <a:r>
              <a:rPr lang="en-US" altLang="zh-CN" sz="2000" dirty="0" smtClean="0"/>
              <a:t>25</a:t>
            </a:r>
            <a:r>
              <a:rPr lang="zh-CN" altLang="en-US" sz="2000" dirty="0" smtClean="0"/>
              <a:t>；</a:t>
            </a:r>
            <a:endParaRPr lang="en-US" altLang="zh-CN" sz="2000" dirty="0" smtClean="0"/>
          </a:p>
          <a:p>
            <a:pPr marL="457200" indent="-457200">
              <a:lnSpc>
                <a:spcPct val="150000"/>
              </a:lnSpc>
            </a:pPr>
            <a:r>
              <a:rPr lang="en-US" altLang="zh-CN" sz="2000" dirty="0"/>
              <a:t>PCA-Hub</a:t>
            </a:r>
            <a:r>
              <a:rPr lang="zh-CN" altLang="en-US" sz="2000" dirty="0" smtClean="0"/>
              <a:t>聚类算法重复迭代</a:t>
            </a:r>
            <a:r>
              <a:rPr lang="en-US" altLang="zh-CN" sz="2000" dirty="0" smtClean="0"/>
              <a:t>50</a:t>
            </a:r>
            <a:r>
              <a:rPr lang="zh-CN" altLang="en-US" sz="2000" dirty="0" smtClean="0"/>
              <a:t>次；</a:t>
            </a:r>
            <a:endParaRPr lang="en-US" altLang="zh-CN" sz="2000" dirty="0" smtClean="0"/>
          </a:p>
          <a:p>
            <a:pPr marL="457200" indent="-457200">
              <a:lnSpc>
                <a:spcPct val="150000"/>
              </a:lnSpc>
            </a:pPr>
            <a:r>
              <a:rPr lang="zh-CN" altLang="en-US" sz="2000" dirty="0" smtClean="0"/>
              <a:t>偏度下降的阈值为初始偏度的</a:t>
            </a:r>
            <a:r>
              <a:rPr lang="en-US" altLang="zh-CN" sz="2000" dirty="0" smtClean="0"/>
              <a:t>80%</a:t>
            </a:r>
            <a:r>
              <a:rPr lang="zh-CN" altLang="en-US" sz="2000" dirty="0" smtClean="0"/>
              <a:t>；</a:t>
            </a:r>
            <a:endParaRPr lang="en-US" altLang="zh-CN" sz="2000" dirty="0" smtClean="0"/>
          </a:p>
          <a:p>
            <a:pPr marL="457200" indent="-457200">
              <a:lnSpc>
                <a:spcPct val="150000"/>
              </a:lnSpc>
            </a:pPr>
            <a:r>
              <a:rPr lang="zh-CN" altLang="en-US" sz="2000" dirty="0" smtClean="0"/>
              <a:t>采用的聚类评估标准为轮廓系数。</a:t>
            </a:r>
            <a:endParaRPr lang="en-US" altLang="zh-CN" sz="2000" dirty="0"/>
          </a:p>
        </p:txBody>
      </p:sp>
    </p:spTree>
    <p:extLst>
      <p:ext uri="{BB962C8B-B14F-4D97-AF65-F5344CB8AC3E}">
        <p14:creationId xmlns:p14="http://schemas.microsoft.com/office/powerpoint/2010/main" val="535688290"/>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17020"/>
            <a:ext cx="3416831" cy="1028700"/>
          </a:xfrm>
          <a:prstGeom prst="rect">
            <a:avLst/>
          </a:prstGeom>
        </p:spPr>
        <p:txBody>
          <a:bodyPr lIns="91425" tIns="91425" rIns="91425" bIns="91425" anchor="ctr" anchorCtr="0">
            <a:noAutofit/>
          </a:bodyPr>
          <a:lstStyle/>
          <a:p>
            <a:pPr lvl="0"/>
            <a:r>
              <a:rPr lang="en-US" altLang="zh-CN" dirty="0" smtClean="0"/>
              <a:t>PCA-Hub</a:t>
            </a:r>
            <a:r>
              <a:rPr lang="zh-CN" altLang="en-US" dirty="0" smtClean="0"/>
              <a:t>对</a:t>
            </a:r>
            <a:r>
              <a:rPr lang="zh-CN" altLang="en-US" dirty="0"/>
              <a:t>近邻数</a:t>
            </a:r>
            <a:r>
              <a:rPr lang="en-US" altLang="zh-CN" dirty="0"/>
              <a:t>k</a:t>
            </a:r>
            <a:r>
              <a:rPr lang="zh-CN" altLang="en-US" dirty="0"/>
              <a:t>的敏感程度</a:t>
            </a:r>
            <a:endParaRPr lang="en" dirty="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1602769" y="1130157"/>
            <a:ext cx="5815173" cy="3883632"/>
          </a:xfrm>
          <a:prstGeom prst="rect">
            <a:avLst/>
          </a:prstGeom>
        </p:spPr>
      </p:pic>
      <p:sp>
        <p:nvSpPr>
          <p:cNvPr id="7"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05</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1856474125"/>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17020"/>
            <a:ext cx="3416831" cy="1028700"/>
          </a:xfrm>
          <a:prstGeom prst="rect">
            <a:avLst/>
          </a:prstGeom>
        </p:spPr>
        <p:txBody>
          <a:bodyPr lIns="91425" tIns="91425" rIns="91425" bIns="91425" anchor="ctr" anchorCtr="0">
            <a:noAutofit/>
          </a:bodyPr>
          <a:lstStyle/>
          <a:p>
            <a:pPr lvl="0"/>
            <a:r>
              <a:rPr lang="en-US" altLang="zh-CN" dirty="0"/>
              <a:t>PCA-Hub</a:t>
            </a:r>
            <a:r>
              <a:rPr lang="zh-CN" altLang="en-US" dirty="0"/>
              <a:t>聚类结果的一致性</a:t>
            </a:r>
            <a:endParaRPr lang="en" dirty="0"/>
          </a:p>
        </p:txBody>
      </p:sp>
      <p:sp>
        <p:nvSpPr>
          <p:cNvPr id="1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06</a:t>
            </a:r>
            <a:endParaRPr lang="en-US" sz="2000" b="1" dirty="0">
              <a:solidFill>
                <a:schemeClr val="bg1"/>
              </a:solidFill>
              <a:latin typeface="Roboto Slab" charset="0"/>
              <a:ea typeface="Roboto Slab" charset="0"/>
              <a:cs typeface="Roboto Slab" charset="0"/>
            </a:endParaRPr>
          </a:p>
        </p:txBody>
      </p:sp>
      <p:sp>
        <p:nvSpPr>
          <p:cNvPr id="7"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sz="2000" dirty="0"/>
              <a:t>实验数据来源于加州大学尔湾分校（</a:t>
            </a:r>
            <a:r>
              <a:rPr lang="en-US" altLang="zh-CN" sz="2000" dirty="0"/>
              <a:t>UCI</a:t>
            </a:r>
            <a:r>
              <a:rPr lang="zh-CN" altLang="zh-CN" sz="2000" dirty="0"/>
              <a:t>）机器</a:t>
            </a:r>
            <a:r>
              <a:rPr lang="zh-CN" altLang="zh-CN" sz="2000" dirty="0" smtClean="0"/>
              <a:t>学习库</a:t>
            </a:r>
            <a:r>
              <a:rPr lang="zh-CN" altLang="en-US" sz="2000" dirty="0" smtClean="0"/>
              <a:t>；</a:t>
            </a:r>
            <a:endParaRPr lang="en-US" altLang="zh-CN" sz="2000" dirty="0" smtClean="0"/>
          </a:p>
          <a:p>
            <a:pPr marL="457200" indent="-457200">
              <a:lnSpc>
                <a:spcPct val="150000"/>
              </a:lnSpc>
            </a:pPr>
            <a:r>
              <a:rPr lang="en-US" altLang="zh-CN" sz="2000" dirty="0" smtClean="0"/>
              <a:t>PCA-Hub</a:t>
            </a:r>
            <a:r>
              <a:rPr lang="zh-CN" altLang="en-US" sz="2000" dirty="0"/>
              <a:t>聚类</a:t>
            </a:r>
            <a:r>
              <a:rPr lang="zh-CN" altLang="en-US" sz="2000" dirty="0" smtClean="0"/>
              <a:t>算法的近邻数为最优的</a:t>
            </a:r>
            <a:r>
              <a:rPr lang="en-US" altLang="zh-CN" sz="2000" dirty="0" smtClean="0"/>
              <a:t>k</a:t>
            </a:r>
            <a:r>
              <a:rPr lang="zh-CN" altLang="en-US" sz="2000" dirty="0" smtClean="0"/>
              <a:t>值；</a:t>
            </a:r>
            <a:endParaRPr lang="en-US" altLang="zh-CN" sz="2000" dirty="0" smtClean="0"/>
          </a:p>
          <a:p>
            <a:pPr marL="457200" indent="-457200">
              <a:lnSpc>
                <a:spcPct val="150000"/>
              </a:lnSpc>
            </a:pPr>
            <a:r>
              <a:rPr lang="en-US" altLang="zh-CN" sz="2000" dirty="0"/>
              <a:t>PCA-Hub</a:t>
            </a:r>
            <a:r>
              <a:rPr lang="zh-CN" altLang="en-US" sz="2000" dirty="0" smtClean="0"/>
              <a:t>聚类算法重复迭代</a:t>
            </a:r>
            <a:r>
              <a:rPr lang="en-US" altLang="zh-CN" sz="2000" dirty="0" smtClean="0"/>
              <a:t>50</a:t>
            </a:r>
            <a:r>
              <a:rPr lang="zh-CN" altLang="en-US" sz="2000" dirty="0" smtClean="0"/>
              <a:t>次，并就记录下每一次的聚类结果；</a:t>
            </a:r>
            <a:endParaRPr lang="en-US" altLang="zh-CN" sz="2000" dirty="0" smtClean="0"/>
          </a:p>
          <a:p>
            <a:pPr marL="457200" indent="-457200">
              <a:lnSpc>
                <a:spcPct val="150000"/>
              </a:lnSpc>
            </a:pPr>
            <a:r>
              <a:rPr lang="zh-CN" altLang="en-US" sz="2000" dirty="0" smtClean="0"/>
              <a:t>偏度下降的阈值为初始偏度的</a:t>
            </a:r>
            <a:r>
              <a:rPr lang="en-US" altLang="zh-CN" sz="2000" dirty="0" smtClean="0"/>
              <a:t>80%</a:t>
            </a:r>
            <a:r>
              <a:rPr lang="zh-CN" altLang="en-US" sz="2000" dirty="0" smtClean="0"/>
              <a:t>；</a:t>
            </a:r>
            <a:endParaRPr lang="en-US" altLang="zh-CN" sz="2000" dirty="0" smtClean="0"/>
          </a:p>
          <a:p>
            <a:pPr marL="457200" indent="-457200">
              <a:lnSpc>
                <a:spcPct val="150000"/>
              </a:lnSpc>
            </a:pPr>
            <a:r>
              <a:rPr lang="zh-CN" altLang="en-US" sz="2000" dirty="0" smtClean="0"/>
              <a:t>采用的聚类评估标准为轮廓系数。</a:t>
            </a:r>
            <a:endParaRPr lang="en-US" altLang="zh-CN" sz="2000" dirty="0"/>
          </a:p>
        </p:txBody>
      </p:sp>
    </p:spTree>
    <p:extLst>
      <p:ext uri="{BB962C8B-B14F-4D97-AF65-F5344CB8AC3E}">
        <p14:creationId xmlns:p14="http://schemas.microsoft.com/office/powerpoint/2010/main" val="120789699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351505" y="17019"/>
            <a:ext cx="3208799" cy="1028700"/>
          </a:xfrm>
          <a:prstGeom prst="rect">
            <a:avLst/>
          </a:prstGeom>
        </p:spPr>
        <p:txBody>
          <a:bodyPr lIns="91425" tIns="91425" rIns="91425" bIns="91425" anchor="ctr" anchorCtr="0">
            <a:noAutofit/>
          </a:bodyPr>
          <a:lstStyle/>
          <a:p>
            <a:pPr lvl="0"/>
            <a:r>
              <a:rPr lang="en-US" altLang="zh-CN" dirty="0" smtClean="0"/>
              <a:t>PCA-Hub</a:t>
            </a:r>
            <a:r>
              <a:rPr lang="zh-CN" altLang="en-US" dirty="0" smtClean="0"/>
              <a:t>聚类</a:t>
            </a:r>
            <a:r>
              <a:rPr lang="zh-CN" altLang="en-US" dirty="0"/>
              <a:t>结果的一致性</a:t>
            </a:r>
            <a:endParaRPr lang="en" dirty="0"/>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2001456" y="1119883"/>
            <a:ext cx="5221277" cy="3951735"/>
          </a:xfrm>
          <a:prstGeom prst="rect">
            <a:avLst/>
          </a:prstGeom>
        </p:spPr>
      </p:pic>
      <p:sp>
        <p:nvSpPr>
          <p:cNvPr id="5"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06</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29301010"/>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本章小结</a:t>
            </a:r>
            <a:endParaRPr kumimoji="1" lang="zh-CN" altLang="en-US" dirty="0"/>
          </a:p>
        </p:txBody>
      </p:sp>
      <p:sp>
        <p:nvSpPr>
          <p:cNvPr id="3" name="文本占位符 2"/>
          <p:cNvSpPr>
            <a:spLocks noGrp="1"/>
          </p:cNvSpPr>
          <p:nvPr>
            <p:ph type="body" idx="1"/>
          </p:nvPr>
        </p:nvSpPr>
        <p:spPr>
          <a:xfrm>
            <a:off x="1146025" y="1459052"/>
            <a:ext cx="7540800" cy="3158699"/>
          </a:xfrm>
        </p:spPr>
        <p:txBody>
          <a:bodyPr/>
          <a:lstStyle/>
          <a:p>
            <a:r>
              <a:rPr kumimoji="1" lang="en-US" altLang="zh-CN" dirty="0" smtClean="0"/>
              <a:t>PCA-Hub</a:t>
            </a:r>
            <a:r>
              <a:rPr kumimoji="1" lang="zh-CN" altLang="en-US" dirty="0" smtClean="0"/>
              <a:t>聚类算法相比之前的聚类算法适用性更广，聚类效果更优，在轮廓系数上平均提高了</a:t>
            </a:r>
            <a:r>
              <a:rPr kumimoji="1" lang="en-US" altLang="zh-CN" dirty="0" smtClean="0"/>
              <a:t>15%</a:t>
            </a:r>
            <a:r>
              <a:rPr kumimoji="1" lang="zh-CN" altLang="en-US" dirty="0" smtClean="0"/>
              <a:t>；</a:t>
            </a:r>
            <a:endParaRPr kumimoji="1" lang="en-US" altLang="zh-CN" dirty="0" smtClean="0"/>
          </a:p>
          <a:p>
            <a:r>
              <a:rPr kumimoji="1" lang="en-US" altLang="zh-CN" dirty="0" smtClean="0"/>
              <a:t>PCA-Hub</a:t>
            </a:r>
            <a:r>
              <a:rPr kumimoji="1" lang="zh-CN" altLang="en-US" dirty="0"/>
              <a:t>聚类</a:t>
            </a:r>
            <a:r>
              <a:rPr kumimoji="1" lang="zh-CN" altLang="en-US" dirty="0" smtClean="0"/>
              <a:t>算法在搜索理想的</a:t>
            </a:r>
            <a:r>
              <a:rPr kumimoji="1" lang="en-US" altLang="zh-CN" i="1" dirty="0" smtClean="0"/>
              <a:t>k</a:t>
            </a:r>
            <a:r>
              <a:rPr kumimoji="1" lang="zh-CN" altLang="en-US" dirty="0" smtClean="0"/>
              <a:t>个主成分时，耗时过长，尤其是当数据集的维数很高时，其计算时间是不可接受的。</a:t>
            </a:r>
            <a:endParaRPr kumimoji="1" lang="zh-CN" altLang="en-US" dirty="0"/>
          </a:p>
        </p:txBody>
      </p:sp>
      <p:sp>
        <p:nvSpPr>
          <p:cNvPr id="4"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07</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1202819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99326" cy="1159799"/>
          </a:xfrm>
          <a:prstGeom prst="rect">
            <a:avLst/>
          </a:prstGeom>
        </p:spPr>
        <p:txBody>
          <a:bodyPr lIns="91425" tIns="91425" rIns="91425" bIns="91425" anchor="b" anchorCtr="0">
            <a:noAutofit/>
          </a:bodyPr>
          <a:lstStyle/>
          <a:p>
            <a:pPr lvl="0"/>
            <a:r>
              <a:rPr lang="en-US" altLang="zh-CN" dirty="0" smtClean="0"/>
              <a:t>Quick</a:t>
            </a:r>
            <a:r>
              <a:rPr lang="zh-CN" altLang="en-US" dirty="0" smtClean="0"/>
              <a:t> </a:t>
            </a:r>
            <a:r>
              <a:rPr lang="en-US" altLang="zh-CN" dirty="0" smtClean="0"/>
              <a:t>PCA-Hub</a:t>
            </a:r>
            <a:br>
              <a:rPr lang="en-US" altLang="zh-CN" dirty="0" smtClean="0"/>
            </a:br>
            <a:r>
              <a:rPr lang="zh-CN" altLang="en-US" dirty="0" smtClean="0"/>
              <a:t>聚类算法</a:t>
            </a:r>
            <a:endParaRPr lang="en" dirty="0"/>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US" altLang="zh-CN" dirty="0" smtClean="0"/>
              <a:t>Quick</a:t>
            </a:r>
            <a:r>
              <a:rPr lang="zh-CN" altLang="en-US" dirty="0" smtClean="0"/>
              <a:t> </a:t>
            </a:r>
            <a:r>
              <a:rPr lang="en" dirty="0" smtClean="0"/>
              <a:t>PCA-Hub </a:t>
            </a:r>
            <a:r>
              <a:rPr lang="en" dirty="0"/>
              <a:t>clustering algorithm</a:t>
            </a:r>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a:t>
            </a:r>
            <a:r>
              <a:rPr lang="en-US" altLang="zh-CN" sz="20000" dirty="0">
                <a:solidFill>
                  <a:srgbClr val="18637B"/>
                </a:solidFill>
                <a:latin typeface="Roboto Slab"/>
                <a:ea typeface="Roboto Slab"/>
                <a:cs typeface="Roboto Slab"/>
                <a:sym typeface="Roboto Slab"/>
              </a:rPr>
              <a:t>4</a:t>
            </a:r>
            <a:endParaRPr lang="en" sz="20000" dirty="0">
              <a:solidFill>
                <a:srgbClr val="18637B"/>
              </a:solidFill>
              <a:latin typeface="Roboto Slab"/>
              <a:ea typeface="Roboto Slab"/>
              <a:cs typeface="Roboto Slab"/>
              <a:sym typeface="Roboto Slab"/>
            </a:endParaRPr>
          </a:p>
        </p:txBody>
      </p:sp>
    </p:spTree>
    <p:extLst>
      <p:ext uri="{BB962C8B-B14F-4D97-AF65-F5344CB8AC3E}">
        <p14:creationId xmlns:p14="http://schemas.microsoft.com/office/powerpoint/2010/main" val="938233601"/>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05699" cy="1159799"/>
          </a:xfrm>
          <a:prstGeom prst="rect">
            <a:avLst/>
          </a:prstGeom>
        </p:spPr>
        <p:txBody>
          <a:bodyPr lIns="91425" tIns="91425" rIns="91425" bIns="91425" anchor="b" anchorCtr="0">
            <a:noAutofit/>
          </a:bodyPr>
          <a:lstStyle/>
          <a:p>
            <a:pPr lvl="0"/>
            <a:r>
              <a:rPr lang="zh-CN" altLang="en-US" dirty="0"/>
              <a:t>研究背景、意义及现状</a:t>
            </a:r>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 dirty="0"/>
              <a:t>Introduction</a:t>
            </a:r>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a:t>
            </a:r>
            <a:r>
              <a:rPr lang="en" sz="20000" dirty="0" smtClean="0">
                <a:solidFill>
                  <a:srgbClr val="18637B"/>
                </a:solidFill>
                <a:latin typeface="Roboto Slab"/>
                <a:ea typeface="Roboto Slab"/>
                <a:cs typeface="Roboto Slab"/>
                <a:sym typeface="Roboto Slab"/>
              </a:rPr>
              <a:t>1</a:t>
            </a:r>
            <a:endParaRPr lang="en" sz="20000" dirty="0">
              <a:solidFill>
                <a:srgbClr val="18637B"/>
              </a:solidFill>
              <a:latin typeface="Roboto Slab"/>
              <a:ea typeface="Roboto Slab"/>
              <a:cs typeface="Roboto Slab"/>
              <a:sym typeface="Roboto Slab"/>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Quick</a:t>
            </a:r>
            <a:r>
              <a:rPr kumimoji="1" lang="zh-CN" altLang="en-US" dirty="0"/>
              <a:t> </a:t>
            </a:r>
            <a:r>
              <a:rPr kumimoji="1" lang="en-US" altLang="zh-CN" dirty="0" smtClean="0"/>
              <a:t>PCA-Hub</a:t>
            </a:r>
            <a:r>
              <a:rPr kumimoji="1" lang="zh-CN" altLang="en-US" dirty="0" smtClean="0"/>
              <a:t>聚类算法</a:t>
            </a:r>
            <a:endParaRPr kumimoji="1" lang="zh-CN" altLang="en-US" dirty="0"/>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3903649" y="-88454"/>
            <a:ext cx="4137025" cy="5244257"/>
          </a:xfrm>
          <a:prstGeom prst="rect">
            <a:avLst/>
          </a:prstGeom>
        </p:spPr>
      </p:pic>
      <p:sp>
        <p:nvSpPr>
          <p:cNvPr id="8" name="Shape 191"/>
          <p:cNvSpPr txBox="1">
            <a:spLocks noGrp="1"/>
          </p:cNvSpPr>
          <p:nvPr>
            <p:ph type="body" idx="1"/>
          </p:nvPr>
        </p:nvSpPr>
        <p:spPr>
          <a:xfrm>
            <a:off x="1146024" y="1773300"/>
            <a:ext cx="2655413" cy="3152699"/>
          </a:xfrm>
          <a:prstGeom prst="rect">
            <a:avLst/>
          </a:prstGeom>
        </p:spPr>
        <p:txBody>
          <a:bodyPr lIns="91425" tIns="91425" rIns="91425" bIns="91425" anchor="t" anchorCtr="0">
            <a:noAutofit/>
          </a:bodyPr>
          <a:lstStyle/>
          <a:p>
            <a:pPr marL="457200" indent="-457200">
              <a:lnSpc>
                <a:spcPct val="150000"/>
              </a:lnSpc>
              <a:buFont typeface="+mj-lt"/>
              <a:buAutoNum type="arabicPeriod"/>
            </a:pPr>
            <a:r>
              <a:rPr lang="zh-CN" altLang="zh-CN" dirty="0"/>
              <a:t>数据预</a:t>
            </a:r>
            <a:r>
              <a:rPr lang="zh-CN" altLang="zh-CN" dirty="0" smtClean="0"/>
              <a:t>处理</a:t>
            </a:r>
            <a:endParaRPr lang="en-US" altLang="zh-CN" dirty="0"/>
          </a:p>
          <a:p>
            <a:pPr marL="457200" indent="-457200">
              <a:lnSpc>
                <a:spcPct val="150000"/>
              </a:lnSpc>
              <a:buFont typeface="+mj-lt"/>
              <a:buAutoNum type="arabicPeriod"/>
            </a:pPr>
            <a:r>
              <a:rPr lang="zh-CN" altLang="zh-CN" dirty="0" smtClean="0"/>
              <a:t>计算逆</a:t>
            </a:r>
            <a:r>
              <a:rPr lang="zh-CN" altLang="zh-CN" dirty="0"/>
              <a:t>近</a:t>
            </a:r>
            <a:r>
              <a:rPr lang="zh-CN" altLang="zh-CN" dirty="0" smtClean="0"/>
              <a:t>邻偏度</a:t>
            </a:r>
            <a:endParaRPr lang="en-US" altLang="zh-CN" dirty="0" smtClean="0"/>
          </a:p>
          <a:p>
            <a:pPr marL="457200" indent="-457200">
              <a:lnSpc>
                <a:spcPct val="150000"/>
              </a:lnSpc>
              <a:buFont typeface="+mj-lt"/>
              <a:buAutoNum type="arabicPeriod"/>
            </a:pPr>
            <a:r>
              <a:rPr lang="zh-CN" altLang="en-US" dirty="0" smtClean="0"/>
              <a:t>基于偏度的</a:t>
            </a:r>
            <a:r>
              <a:rPr lang="en-US" altLang="zh-CN" dirty="0" smtClean="0"/>
              <a:t>PCA</a:t>
            </a:r>
            <a:r>
              <a:rPr lang="zh-CN" altLang="en-US" b="1" dirty="0" smtClean="0">
                <a:solidFill>
                  <a:srgbClr val="FF0000"/>
                </a:solidFill>
              </a:rPr>
              <a:t>快速</a:t>
            </a:r>
            <a:r>
              <a:rPr lang="zh-CN" altLang="zh-CN" dirty="0" smtClean="0"/>
              <a:t>降维</a:t>
            </a:r>
            <a:endParaRPr lang="en-US" altLang="zh-CN" dirty="0" smtClean="0"/>
          </a:p>
          <a:p>
            <a:pPr marL="457200" indent="-457200">
              <a:lnSpc>
                <a:spcPct val="150000"/>
              </a:lnSpc>
              <a:buFont typeface="+mj-lt"/>
              <a:buAutoNum type="arabicPeriod"/>
            </a:pPr>
            <a:r>
              <a:rPr lang="en-US" altLang="zh-CN" dirty="0" smtClean="0"/>
              <a:t>Hub</a:t>
            </a:r>
            <a:r>
              <a:rPr lang="zh-CN" altLang="zh-CN" dirty="0" smtClean="0"/>
              <a:t>聚类</a:t>
            </a:r>
            <a:endParaRPr lang="en-US" altLang="zh-CN" dirty="0" smtClean="0"/>
          </a:p>
        </p:txBody>
      </p:sp>
      <p:sp>
        <p:nvSpPr>
          <p:cNvPr id="5"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625299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kumimoji="1" lang="en-US" altLang="zh-CN" dirty="0"/>
              <a:t>Quick</a:t>
            </a:r>
            <a:r>
              <a:rPr kumimoji="1" lang="zh-CN" altLang="en-US" dirty="0"/>
              <a:t> </a:t>
            </a:r>
            <a:r>
              <a:rPr kumimoji="1" lang="en-US" altLang="zh-CN" dirty="0" smtClean="0"/>
              <a:t>PCA-Hub</a:t>
            </a:r>
            <a:r>
              <a:rPr kumimoji="1" lang="zh-CN" altLang="en-US" dirty="0" smtClean="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5"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sz="2000" dirty="0"/>
              <a:t>实验数据来源于加州大学尔湾分校（</a:t>
            </a:r>
            <a:r>
              <a:rPr lang="en-US" altLang="zh-CN" sz="2000" dirty="0"/>
              <a:t>UCI</a:t>
            </a:r>
            <a:r>
              <a:rPr lang="zh-CN" altLang="zh-CN" sz="2000" dirty="0"/>
              <a:t>）机器</a:t>
            </a:r>
            <a:r>
              <a:rPr lang="zh-CN" altLang="zh-CN" sz="2000" dirty="0" smtClean="0"/>
              <a:t>学习库</a:t>
            </a:r>
            <a:r>
              <a:rPr lang="zh-CN" altLang="en-US" sz="2000" dirty="0" smtClean="0"/>
              <a:t>；</a:t>
            </a:r>
            <a:endParaRPr lang="en-US" altLang="zh-CN" sz="2000" dirty="0" smtClean="0"/>
          </a:p>
          <a:p>
            <a:pPr marL="457200" indent="-457200">
              <a:lnSpc>
                <a:spcPct val="150000"/>
              </a:lnSpc>
            </a:pPr>
            <a:r>
              <a:rPr kumimoji="1" lang="en-US" altLang="zh-CN" dirty="0"/>
              <a:t>Quick</a:t>
            </a:r>
            <a:r>
              <a:rPr kumimoji="1" lang="zh-CN" altLang="en-US" dirty="0"/>
              <a:t> </a:t>
            </a:r>
            <a:r>
              <a:rPr lang="en-US" altLang="zh-CN" sz="2000" dirty="0" smtClean="0"/>
              <a:t>PCA-Hub</a:t>
            </a:r>
            <a:r>
              <a:rPr lang="zh-CN" altLang="en-US" sz="2000" dirty="0"/>
              <a:t>聚类</a:t>
            </a:r>
            <a:r>
              <a:rPr lang="zh-CN" altLang="en-US" sz="2000" dirty="0" smtClean="0"/>
              <a:t>算法的近邻数为最优的</a:t>
            </a:r>
            <a:r>
              <a:rPr lang="en-US" altLang="zh-CN" sz="2000" dirty="0" smtClean="0"/>
              <a:t>k</a:t>
            </a:r>
            <a:r>
              <a:rPr lang="zh-CN" altLang="en-US" sz="2000" dirty="0" smtClean="0"/>
              <a:t>值；</a:t>
            </a:r>
            <a:endParaRPr lang="en-US" altLang="zh-CN" sz="2000" dirty="0" smtClean="0"/>
          </a:p>
          <a:p>
            <a:pPr marL="457200" indent="-457200">
              <a:lnSpc>
                <a:spcPct val="150000"/>
              </a:lnSpc>
            </a:pPr>
            <a:r>
              <a:rPr kumimoji="1" lang="en-US" altLang="zh-CN" dirty="0"/>
              <a:t>Quick</a:t>
            </a:r>
            <a:r>
              <a:rPr kumimoji="1" lang="zh-CN" altLang="en-US" dirty="0"/>
              <a:t> </a:t>
            </a:r>
            <a:r>
              <a:rPr lang="en-US" altLang="zh-CN" sz="2000" dirty="0" smtClean="0"/>
              <a:t>PCA-Hub</a:t>
            </a:r>
            <a:r>
              <a:rPr lang="zh-CN" altLang="en-US" sz="2000" dirty="0" smtClean="0"/>
              <a:t>聚类算法重复迭代</a:t>
            </a:r>
            <a:r>
              <a:rPr lang="en-US" altLang="zh-CN" sz="2000" dirty="0" smtClean="0"/>
              <a:t>50</a:t>
            </a:r>
            <a:r>
              <a:rPr lang="zh-CN" altLang="en-US" sz="2000" dirty="0" smtClean="0"/>
              <a:t>次</a:t>
            </a:r>
            <a:endParaRPr lang="en-US" altLang="zh-CN" sz="2000" dirty="0" smtClean="0"/>
          </a:p>
          <a:p>
            <a:pPr marL="457200" indent="-457200">
              <a:lnSpc>
                <a:spcPct val="150000"/>
              </a:lnSpc>
            </a:pPr>
            <a:r>
              <a:rPr lang="zh-CN" altLang="en-US" sz="2000" dirty="0" smtClean="0"/>
              <a:t>偏度下降的阈值为初始偏度的</a:t>
            </a:r>
            <a:r>
              <a:rPr lang="en-US" altLang="zh-CN" sz="2000" dirty="0" smtClean="0"/>
              <a:t>80%</a:t>
            </a:r>
            <a:r>
              <a:rPr lang="zh-CN" altLang="en-US" sz="2000" dirty="0" smtClean="0"/>
              <a:t>；</a:t>
            </a:r>
            <a:endParaRPr lang="en-US" altLang="zh-CN" sz="2000" dirty="0" smtClean="0"/>
          </a:p>
          <a:p>
            <a:pPr marL="457200" indent="-457200">
              <a:lnSpc>
                <a:spcPct val="150000"/>
              </a:lnSpc>
            </a:pPr>
            <a:r>
              <a:rPr lang="en-US" altLang="zh-CN" dirty="0" smtClean="0"/>
              <a:t>p</a:t>
            </a:r>
            <a:r>
              <a:rPr lang="zh-CN" altLang="en-US" dirty="0" smtClean="0"/>
              <a:t>等分为原始维数的</a:t>
            </a:r>
            <a:r>
              <a:rPr lang="en-US" altLang="zh-CN" dirty="0" smtClean="0"/>
              <a:t>1/10</a:t>
            </a:r>
            <a:r>
              <a:rPr lang="zh-CN" altLang="en-US" dirty="0" smtClean="0"/>
              <a:t>，</a:t>
            </a:r>
            <a:r>
              <a:rPr lang="en-US" altLang="zh-CN" dirty="0" smtClean="0"/>
              <a:t>q</a:t>
            </a:r>
            <a:r>
              <a:rPr lang="zh-CN" altLang="en-US" dirty="0" smtClean="0"/>
              <a:t>等分为原始维数的</a:t>
            </a:r>
            <a:r>
              <a:rPr lang="en-US" altLang="zh-CN" dirty="0" smtClean="0"/>
              <a:t>1/20</a:t>
            </a:r>
            <a:endParaRPr lang="en-US" altLang="zh-CN" sz="2000" dirty="0" smtClean="0"/>
          </a:p>
          <a:p>
            <a:pPr marL="457200" indent="-457200">
              <a:lnSpc>
                <a:spcPct val="150000"/>
              </a:lnSpc>
            </a:pPr>
            <a:r>
              <a:rPr lang="zh-CN" altLang="en-US" sz="2000" dirty="0" smtClean="0"/>
              <a:t>采用的聚类评估标准为轮廓系数。</a:t>
            </a:r>
            <a:endParaRPr lang="en-US" altLang="zh-CN" sz="2000" dirty="0"/>
          </a:p>
        </p:txBody>
      </p:sp>
      <p:sp>
        <p:nvSpPr>
          <p:cNvPr id="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324455454"/>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kumimoji="1" lang="en-US" altLang="zh-CN" dirty="0"/>
              <a:t>Quick</a:t>
            </a:r>
            <a:r>
              <a:rPr kumimoji="1" lang="zh-CN" altLang="en-US" dirty="0"/>
              <a:t> </a:t>
            </a:r>
            <a:r>
              <a:rPr kumimoji="1" lang="en-US" altLang="zh-CN" dirty="0" smtClean="0"/>
              <a:t>PCA-Hub</a:t>
            </a:r>
            <a:r>
              <a:rPr kumimoji="1" lang="zh-CN" altLang="en-US" dirty="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444382582"/>
                  </p:ext>
                </p:extLst>
              </p:nvPr>
            </p:nvGraphicFramePr>
            <p:xfrm>
              <a:off x="390418" y="1231641"/>
              <a:ext cx="8527550" cy="3667760"/>
            </p:xfrm>
            <a:graphic>
              <a:graphicData uri="http://schemas.openxmlformats.org/drawingml/2006/table">
                <a:tbl>
                  <a:tblPr/>
                  <a:tblGrid>
                    <a:gridCol w="768388"/>
                    <a:gridCol w="652871"/>
                    <a:gridCol w="710629"/>
                    <a:gridCol w="710629"/>
                    <a:gridCol w="710629"/>
                    <a:gridCol w="710629"/>
                    <a:gridCol w="880429"/>
                    <a:gridCol w="540830"/>
                    <a:gridCol w="710629"/>
                    <a:gridCol w="710629"/>
                    <a:gridCol w="710629"/>
                    <a:gridCol w="710629"/>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0.61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0.20</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gridSpan="6">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AVG-UCI</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0.36</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444382582"/>
                  </p:ext>
                </p:extLst>
              </p:nvPr>
            </p:nvGraphicFramePr>
            <p:xfrm>
              <a:off x="390418" y="1231641"/>
              <a:ext cx="8527550" cy="3667760"/>
            </p:xfrm>
            <a:graphic>
              <a:graphicData uri="http://schemas.openxmlformats.org/drawingml/2006/table">
                <a:tbl>
                  <a:tblPr/>
                  <a:tblGrid>
                    <a:gridCol w="768388"/>
                    <a:gridCol w="652871"/>
                    <a:gridCol w="710629"/>
                    <a:gridCol w="710629"/>
                    <a:gridCol w="710629"/>
                    <a:gridCol w="710629"/>
                    <a:gridCol w="880429"/>
                    <a:gridCol w="540830"/>
                    <a:gridCol w="710629"/>
                    <a:gridCol w="710629"/>
                    <a:gridCol w="710629"/>
                    <a:gridCol w="710629"/>
                  </a:tblGrid>
                  <a:tr h="54864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399145" t="-8889" r="-700000" b="-571111"/>
                          </a:stretch>
                        </a:blip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0.61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0.20</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gridSpan="6">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AVG-UCI</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0.36</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
        <p:nvSpPr>
          <p:cNvPr id="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
        <p:nvSpPr>
          <p:cNvPr id="5" name="圆角矩形 4"/>
          <p:cNvSpPr/>
          <p:nvPr/>
        </p:nvSpPr>
        <p:spPr>
          <a:xfrm>
            <a:off x="8219326" y="1221368"/>
            <a:ext cx="667820" cy="367803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95641701"/>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lang="zh-CN" altLang="en-US" dirty="0"/>
              <a:t>搜寻</a:t>
            </a:r>
            <a:r>
              <a:rPr lang="en-US" altLang="zh-CN" dirty="0"/>
              <a:t>k</a:t>
            </a:r>
            <a:r>
              <a:rPr lang="zh-CN" altLang="en-US" dirty="0"/>
              <a:t>个主成分的速度 </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5"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sz="2000" dirty="0"/>
              <a:t>实验数据来源于加州大学尔湾分校（</a:t>
            </a:r>
            <a:r>
              <a:rPr lang="en-US" altLang="zh-CN" sz="2000" dirty="0"/>
              <a:t>UCI</a:t>
            </a:r>
            <a:r>
              <a:rPr lang="zh-CN" altLang="zh-CN" sz="2000" dirty="0"/>
              <a:t>）机器</a:t>
            </a:r>
            <a:r>
              <a:rPr lang="zh-CN" altLang="zh-CN" sz="2000" dirty="0" smtClean="0"/>
              <a:t>学习库</a:t>
            </a:r>
            <a:r>
              <a:rPr lang="zh-CN" altLang="en-US" sz="2000" dirty="0" smtClean="0"/>
              <a:t>；</a:t>
            </a:r>
            <a:endParaRPr lang="en-US" altLang="zh-CN" sz="2000" dirty="0" smtClean="0"/>
          </a:p>
          <a:p>
            <a:pPr marL="457200" indent="-457200">
              <a:lnSpc>
                <a:spcPct val="150000"/>
              </a:lnSpc>
            </a:pPr>
            <a:r>
              <a:rPr kumimoji="1" lang="en-US" altLang="zh-CN" dirty="0"/>
              <a:t>Quick</a:t>
            </a:r>
            <a:r>
              <a:rPr kumimoji="1" lang="zh-CN" altLang="en-US" dirty="0"/>
              <a:t> </a:t>
            </a:r>
            <a:r>
              <a:rPr lang="en-US" altLang="zh-CN" sz="2000" dirty="0" smtClean="0"/>
              <a:t>PCA-Hub</a:t>
            </a:r>
            <a:r>
              <a:rPr lang="zh-CN" altLang="en-US" sz="2000" dirty="0"/>
              <a:t>聚类</a:t>
            </a:r>
            <a:r>
              <a:rPr lang="zh-CN" altLang="en-US" sz="2000" dirty="0" smtClean="0"/>
              <a:t>算法的近邻数为最优的</a:t>
            </a:r>
            <a:r>
              <a:rPr lang="en-US" altLang="zh-CN" sz="2000" dirty="0" smtClean="0"/>
              <a:t>k</a:t>
            </a:r>
            <a:r>
              <a:rPr lang="zh-CN" altLang="en-US" sz="2000" dirty="0" smtClean="0"/>
              <a:t>值；</a:t>
            </a:r>
            <a:endParaRPr lang="en-US" altLang="zh-CN" sz="2000" dirty="0" smtClean="0"/>
          </a:p>
          <a:p>
            <a:pPr marL="457200" indent="-457200">
              <a:lnSpc>
                <a:spcPct val="150000"/>
              </a:lnSpc>
            </a:pPr>
            <a:r>
              <a:rPr kumimoji="1" lang="en-US" altLang="zh-CN" dirty="0"/>
              <a:t>Quick</a:t>
            </a:r>
            <a:r>
              <a:rPr kumimoji="1" lang="zh-CN" altLang="en-US" dirty="0"/>
              <a:t> </a:t>
            </a:r>
            <a:r>
              <a:rPr lang="en-US" altLang="zh-CN" sz="2000" dirty="0" smtClean="0"/>
              <a:t>PCA-Hub</a:t>
            </a:r>
            <a:r>
              <a:rPr lang="zh-CN" altLang="en-US" sz="2000" dirty="0" smtClean="0"/>
              <a:t>聚类算法重复迭代</a:t>
            </a:r>
            <a:r>
              <a:rPr lang="en-US" altLang="zh-CN" sz="2000" dirty="0" smtClean="0"/>
              <a:t>50</a:t>
            </a:r>
            <a:r>
              <a:rPr lang="zh-CN" altLang="en-US" sz="2000" dirty="0" smtClean="0"/>
              <a:t>次</a:t>
            </a:r>
            <a:endParaRPr lang="en-US" altLang="zh-CN" sz="2000" dirty="0" smtClean="0"/>
          </a:p>
          <a:p>
            <a:pPr marL="457200" indent="-457200">
              <a:lnSpc>
                <a:spcPct val="150000"/>
              </a:lnSpc>
            </a:pPr>
            <a:r>
              <a:rPr lang="zh-CN" altLang="en-US" sz="2000" dirty="0" smtClean="0"/>
              <a:t>偏度下降的阈值为初始偏度的</a:t>
            </a:r>
            <a:r>
              <a:rPr lang="en-US" altLang="zh-CN" sz="2000" dirty="0" smtClean="0"/>
              <a:t>80%</a:t>
            </a:r>
            <a:r>
              <a:rPr lang="zh-CN" altLang="en-US" sz="2000" dirty="0" smtClean="0"/>
              <a:t>；</a:t>
            </a:r>
            <a:endParaRPr lang="en-US" altLang="zh-CN" sz="2000" dirty="0" smtClean="0"/>
          </a:p>
          <a:p>
            <a:pPr marL="457200" indent="-457200">
              <a:lnSpc>
                <a:spcPct val="150000"/>
              </a:lnSpc>
            </a:pPr>
            <a:r>
              <a:rPr lang="en-US" altLang="zh-CN" dirty="0" smtClean="0"/>
              <a:t>p</a:t>
            </a:r>
            <a:r>
              <a:rPr lang="zh-CN" altLang="en-US" dirty="0" smtClean="0"/>
              <a:t>等分为原始维数的</a:t>
            </a:r>
            <a:r>
              <a:rPr lang="en-US" altLang="zh-CN" dirty="0" smtClean="0"/>
              <a:t>1/10</a:t>
            </a:r>
            <a:r>
              <a:rPr lang="zh-CN" altLang="en-US" dirty="0" smtClean="0"/>
              <a:t>，</a:t>
            </a:r>
            <a:r>
              <a:rPr lang="en-US" altLang="zh-CN" dirty="0" smtClean="0"/>
              <a:t>q</a:t>
            </a:r>
            <a:r>
              <a:rPr lang="zh-CN" altLang="en-US" dirty="0" smtClean="0"/>
              <a:t>等分为原始维数的</a:t>
            </a:r>
            <a:r>
              <a:rPr lang="en-US" altLang="zh-CN" dirty="0" smtClean="0"/>
              <a:t>1/20</a:t>
            </a:r>
            <a:endParaRPr lang="en-US" altLang="zh-CN" sz="2000" dirty="0" smtClean="0"/>
          </a:p>
          <a:p>
            <a:pPr marL="457200" indent="-457200">
              <a:lnSpc>
                <a:spcPct val="150000"/>
              </a:lnSpc>
            </a:pPr>
            <a:r>
              <a:rPr lang="zh-CN" altLang="en-US" sz="2000" dirty="0" smtClean="0"/>
              <a:t>采用的聚类评估标准为轮廓系数。</a:t>
            </a:r>
            <a:endParaRPr lang="en-US" altLang="zh-CN" sz="2000" dirty="0"/>
          </a:p>
        </p:txBody>
      </p:sp>
      <p:sp>
        <p:nvSpPr>
          <p:cNvPr id="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899855341"/>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lang="zh-CN" altLang="en-US" dirty="0"/>
              <a:t>搜寻</a:t>
            </a:r>
            <a:r>
              <a:rPr lang="en-US" altLang="zh-CN" dirty="0"/>
              <a:t>k</a:t>
            </a:r>
            <a:r>
              <a:rPr lang="zh-CN" altLang="en-US" dirty="0"/>
              <a:t>个主成分的速度 </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graphicFrame>
            <p:nvGraphicFramePr>
              <p:cNvPr id="5" name="Table 3"/>
              <p:cNvGraphicFramePr>
                <a:graphicFrameLocks noGrp="1"/>
              </p:cNvGraphicFramePr>
              <p:nvPr>
                <p:extLst>
                  <p:ext uri="{D42A27DB-BD31-4B8C-83A1-F6EECF244321}">
                    <p14:modId xmlns:p14="http://schemas.microsoft.com/office/powerpoint/2010/main" val="253194041"/>
                  </p:ext>
                </p:extLst>
              </p:nvPr>
            </p:nvGraphicFramePr>
            <p:xfrm>
              <a:off x="304443" y="1231643"/>
              <a:ext cx="8675171" cy="3255562"/>
            </p:xfrm>
            <a:graphic>
              <a:graphicData uri="http://schemas.openxmlformats.org/drawingml/2006/table">
                <a:tbl>
                  <a:tblPr/>
                  <a:tblGrid>
                    <a:gridCol w="852752"/>
                    <a:gridCol w="724551"/>
                    <a:gridCol w="788652"/>
                    <a:gridCol w="788652"/>
                    <a:gridCol w="788652"/>
                    <a:gridCol w="788652"/>
                    <a:gridCol w="788652"/>
                    <a:gridCol w="788652"/>
                    <a:gridCol w="788652"/>
                    <a:gridCol w="788652"/>
                    <a:gridCol w="788652"/>
                  </a:tblGrid>
                  <a:tr h="416224">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200" b="1" kern="100" dirty="0" smtClean="0">
                              <a:solidFill>
                                <a:schemeClr val="bg1">
                                  <a:lumMod val="95000"/>
                                </a:schemeClr>
                              </a:solidFill>
                              <a:effectLst/>
                              <a:latin typeface="Times New Roman" charset="0"/>
                              <a:ea typeface="Times New Roman" charset="0"/>
                              <a:cs typeface="Times New Roman" charset="0"/>
                            </a:rPr>
                            <a:t>原始</a:t>
                          </a:r>
                          <a:r>
                            <a:rPr lang="zh-CN" sz="1200" b="1" kern="100" dirty="0" smtClean="0">
                              <a:solidFill>
                                <a:schemeClr val="bg1">
                                  <a:lumMod val="95000"/>
                                </a:schemeClr>
                              </a:solidFill>
                              <a:effectLst/>
                              <a:latin typeface="Times New Roman" charset="0"/>
                              <a:ea typeface="Times New Roman" charset="0"/>
                              <a:cs typeface="Times New Roman" charset="0"/>
                            </a:rPr>
                            <a:t>维数</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200" b="1" kern="100" dirty="0" smtClean="0">
                              <a:solidFill>
                                <a:schemeClr val="bg1"/>
                              </a:solidFill>
                              <a:effectLst/>
                              <a:latin typeface="Times New Roman" charset="0"/>
                              <a:ea typeface="Times New Roman" charset="0"/>
                              <a:cs typeface="Times New Roman" charset="0"/>
                            </a:rPr>
                            <a:t>降维后的</a:t>
                          </a:r>
                          <a:endParaRPr lang="en-US" altLang="zh-CN" sz="1200" b="1" kern="100" dirty="0" smtClean="0">
                            <a:solidFill>
                              <a:schemeClr val="bg1"/>
                            </a:solidFill>
                            <a:effectLst/>
                            <a:latin typeface="Times New Roman" charset="0"/>
                            <a:ea typeface="Times New Roman" charset="0"/>
                            <a:cs typeface="Times New Roman" charset="0"/>
                          </a:endParaRPr>
                        </a:p>
                        <a:p>
                          <a:pPr algn="ctr">
                            <a:spcAft>
                              <a:spcPts val="0"/>
                            </a:spcAft>
                          </a:pPr>
                          <a:r>
                            <a:rPr lang="zh-CN" altLang="zh-CN" sz="1200" b="1" kern="100" dirty="0" smtClean="0">
                              <a:solidFill>
                                <a:schemeClr val="bg1"/>
                              </a:solidFill>
                              <a:effectLst/>
                              <a:latin typeface="Times New Roman" charset="0"/>
                              <a:ea typeface="Times New Roman" charset="0"/>
                              <a:cs typeface="Times New Roman" charset="0"/>
                            </a:rPr>
                            <a:t>维数</a:t>
                          </a:r>
                          <a:endParaRPr lang="zh-CN" altLang="zh-CN" sz="1600" b="1" kern="100" dirty="0" smtClean="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dirty="0">
                              <a:solidFill>
                                <a:schemeClr val="bg1"/>
                              </a:solidFill>
                              <a:effectLst/>
                              <a:latin typeface="Times New Roman" charset="0"/>
                              <a:ea typeface="Times New Roman" charset="0"/>
                              <a:cs typeface="Times New Roman" charset="0"/>
                            </a:rPr>
                            <a:t>迭代数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050" b="1" kern="100" dirty="0" smtClean="0">
                              <a:solidFill>
                                <a:schemeClr val="bg1"/>
                              </a:solidFill>
                              <a:effectLst/>
                              <a:latin typeface="Times New Roman" charset="0"/>
                              <a:ea typeface="Times New Roman" charset="0"/>
                              <a:cs typeface="Times New Roman" charset="0"/>
                            </a:rPr>
                            <a:t>降维后的</a:t>
                          </a:r>
                          <a:endParaRPr lang="en-US" altLang="zh-CN" sz="1050" b="1" kern="100" dirty="0" smtClean="0">
                            <a:solidFill>
                              <a:schemeClr val="bg1"/>
                            </a:solidFill>
                            <a:effectLst/>
                            <a:latin typeface="Times New Roman" charset="0"/>
                            <a:ea typeface="Times New Roman" charset="0"/>
                            <a:cs typeface="Times New Roman" charset="0"/>
                          </a:endParaRPr>
                        </a:p>
                        <a:p>
                          <a:pPr algn="ctr">
                            <a:spcAft>
                              <a:spcPts val="0"/>
                            </a:spcAft>
                          </a:pPr>
                          <a:r>
                            <a:rPr lang="zh-CN" sz="1050" b="1" kern="100" dirty="0" smtClean="0">
                              <a:solidFill>
                                <a:schemeClr val="bg1"/>
                              </a:solidFill>
                              <a:effectLst/>
                              <a:latin typeface="Times New Roman" charset="0"/>
                              <a:ea typeface="Times New Roman" charset="0"/>
                              <a:cs typeface="Times New Roman" charset="0"/>
                            </a:rPr>
                            <a:t>维数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23</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128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416224">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59</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0.61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15</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6224">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9</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6224">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22</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bl>
              </a:graphicData>
            </a:graphic>
          </p:graphicFrame>
        </mc:Choice>
        <mc:Fallback xmlns="">
          <p:graphicFrame>
            <p:nvGraphicFramePr>
              <p:cNvPr id="5" name="Table 3"/>
              <p:cNvGraphicFramePr>
                <a:graphicFrameLocks noGrp="1"/>
              </p:cNvGraphicFramePr>
              <p:nvPr>
                <p:extLst>
                  <p:ext uri="{D42A27DB-BD31-4B8C-83A1-F6EECF244321}">
                    <p14:modId xmlns:p14="http://schemas.microsoft.com/office/powerpoint/2010/main" val="253194041"/>
                  </p:ext>
                </p:extLst>
              </p:nvPr>
            </p:nvGraphicFramePr>
            <p:xfrm>
              <a:off x="304443" y="1231643"/>
              <a:ext cx="8675171" cy="3255562"/>
            </p:xfrm>
            <a:graphic>
              <a:graphicData uri="http://schemas.openxmlformats.org/drawingml/2006/table">
                <a:tbl>
                  <a:tblPr/>
                  <a:tblGrid>
                    <a:gridCol w="852752"/>
                    <a:gridCol w="724551"/>
                    <a:gridCol w="788652"/>
                    <a:gridCol w="788652"/>
                    <a:gridCol w="788652"/>
                    <a:gridCol w="788652"/>
                    <a:gridCol w="788652"/>
                    <a:gridCol w="788652"/>
                    <a:gridCol w="788652"/>
                    <a:gridCol w="788652"/>
                    <a:gridCol w="788652"/>
                  </a:tblGrid>
                  <a:tr h="416224">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200" b="1" kern="100" dirty="0" smtClean="0">
                              <a:solidFill>
                                <a:schemeClr val="bg1">
                                  <a:lumMod val="95000"/>
                                </a:schemeClr>
                              </a:solidFill>
                              <a:effectLst/>
                              <a:latin typeface="Times New Roman" charset="0"/>
                              <a:ea typeface="Times New Roman" charset="0"/>
                              <a:cs typeface="Times New Roman" charset="0"/>
                            </a:rPr>
                            <a:t>原始</a:t>
                          </a:r>
                          <a:r>
                            <a:rPr lang="zh-CN" sz="1200" b="1" kern="100" dirty="0" smtClean="0">
                              <a:solidFill>
                                <a:schemeClr val="bg1">
                                  <a:lumMod val="95000"/>
                                </a:schemeClr>
                              </a:solidFill>
                              <a:effectLst/>
                              <a:latin typeface="Times New Roman" charset="0"/>
                              <a:ea typeface="Times New Roman" charset="0"/>
                              <a:cs typeface="Times New Roman" charset="0"/>
                            </a:rPr>
                            <a:t>维数</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399231" t="-7353" r="-599231" b="-689706"/>
                          </a:stretch>
                        </a:blip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200" b="1" kern="100" dirty="0" smtClean="0">
                              <a:solidFill>
                                <a:schemeClr val="bg1"/>
                              </a:solidFill>
                              <a:effectLst/>
                              <a:latin typeface="Times New Roman" charset="0"/>
                              <a:ea typeface="Times New Roman" charset="0"/>
                              <a:cs typeface="Times New Roman" charset="0"/>
                            </a:rPr>
                            <a:t>降维后的</a:t>
                          </a:r>
                          <a:endParaRPr lang="en-US" altLang="zh-CN" sz="1200" b="1" kern="100" dirty="0" smtClean="0">
                            <a:solidFill>
                              <a:schemeClr val="bg1"/>
                            </a:solidFill>
                            <a:effectLst/>
                            <a:latin typeface="Times New Roman" charset="0"/>
                            <a:ea typeface="Times New Roman" charset="0"/>
                            <a:cs typeface="Times New Roman" charset="0"/>
                          </a:endParaRPr>
                        </a:p>
                        <a:p>
                          <a:pPr algn="ctr">
                            <a:spcAft>
                              <a:spcPts val="0"/>
                            </a:spcAft>
                          </a:pPr>
                          <a:r>
                            <a:rPr lang="zh-CN" altLang="zh-CN" sz="1200" b="1" kern="100" dirty="0" smtClean="0">
                              <a:solidFill>
                                <a:schemeClr val="bg1"/>
                              </a:solidFill>
                              <a:effectLst/>
                              <a:latin typeface="Times New Roman" charset="0"/>
                              <a:ea typeface="Times New Roman" charset="0"/>
                              <a:cs typeface="Times New Roman" charset="0"/>
                            </a:rPr>
                            <a:t>维数</a:t>
                          </a:r>
                          <a:endParaRPr lang="zh-CN" altLang="zh-CN" sz="1600" b="1" kern="100" dirty="0" smtClean="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dirty="0">
                              <a:solidFill>
                                <a:schemeClr val="bg1"/>
                              </a:solidFill>
                              <a:effectLst/>
                              <a:latin typeface="Times New Roman" charset="0"/>
                              <a:ea typeface="Times New Roman" charset="0"/>
                              <a:cs typeface="Times New Roman" charset="0"/>
                            </a:rPr>
                            <a:t>迭代数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050" b="1" kern="100" dirty="0" smtClean="0">
                              <a:solidFill>
                                <a:schemeClr val="bg1"/>
                              </a:solidFill>
                              <a:effectLst/>
                              <a:latin typeface="Times New Roman" charset="0"/>
                              <a:ea typeface="Times New Roman" charset="0"/>
                              <a:cs typeface="Times New Roman" charset="0"/>
                            </a:rPr>
                            <a:t>降维后的</a:t>
                          </a:r>
                          <a:endParaRPr lang="en-US" altLang="zh-CN" sz="1050" b="1" kern="100" dirty="0" smtClean="0">
                            <a:solidFill>
                              <a:schemeClr val="bg1"/>
                            </a:solidFill>
                            <a:effectLst/>
                            <a:latin typeface="Times New Roman" charset="0"/>
                            <a:ea typeface="Times New Roman" charset="0"/>
                            <a:cs typeface="Times New Roman" charset="0"/>
                          </a:endParaRPr>
                        </a:p>
                        <a:p>
                          <a:pPr algn="ctr">
                            <a:spcAft>
                              <a:spcPts val="0"/>
                            </a:spcAft>
                          </a:pPr>
                          <a:r>
                            <a:rPr lang="zh-CN" sz="1050" b="1" kern="100" dirty="0" smtClean="0">
                              <a:solidFill>
                                <a:schemeClr val="bg1"/>
                              </a:solidFill>
                              <a:effectLst/>
                              <a:latin typeface="Times New Roman" charset="0"/>
                              <a:ea typeface="Times New Roman" charset="0"/>
                              <a:cs typeface="Times New Roman" charset="0"/>
                            </a:rPr>
                            <a:t>维数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23</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128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416224">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59</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0.61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15</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6224">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9</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6224">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22</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bl>
              </a:graphicData>
            </a:graphic>
          </p:graphicFrame>
        </mc:Fallback>
      </mc:AlternateContent>
      <p:sp>
        <p:nvSpPr>
          <p:cNvPr id="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2077764427"/>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6747"/>
            <a:ext cx="3208799" cy="1028700"/>
          </a:xfrm>
          <a:prstGeom prst="rect">
            <a:avLst/>
          </a:prstGeom>
        </p:spPr>
        <p:txBody>
          <a:bodyPr lIns="91425" tIns="91425" rIns="91425" bIns="91425" anchor="ctr" anchorCtr="0">
            <a:noAutofit/>
          </a:bodyPr>
          <a:lstStyle/>
          <a:p>
            <a:r>
              <a:rPr lang="zh-CN" altLang="en-US" dirty="0"/>
              <a:t>搜寻</a:t>
            </a:r>
            <a:r>
              <a:rPr lang="en-US" altLang="zh-CN" dirty="0"/>
              <a:t>k</a:t>
            </a:r>
            <a:r>
              <a:rPr lang="zh-CN" altLang="en-US" dirty="0"/>
              <a:t>个主成分的速度 </a:t>
            </a:r>
            <a:endParaRPr lang="en" dirty="0"/>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1973574" y="1792224"/>
            <a:ext cx="5250186" cy="3043174"/>
          </a:xfrm>
          <a:prstGeom prst="rect">
            <a:avLst/>
          </a:prstGeom>
        </p:spPr>
      </p:pic>
      <p:sp>
        <p:nvSpPr>
          <p:cNvPr id="4"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
        <p:nvSpPr>
          <p:cNvPr id="2" name="矩形 1"/>
          <p:cNvSpPr/>
          <p:nvPr/>
        </p:nvSpPr>
        <p:spPr>
          <a:xfrm>
            <a:off x="6452172" y="3051424"/>
            <a:ext cx="565078" cy="1109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5702023"/>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05699" cy="1159799"/>
          </a:xfrm>
          <a:prstGeom prst="rect">
            <a:avLst/>
          </a:prstGeom>
        </p:spPr>
        <p:txBody>
          <a:bodyPr lIns="91425" tIns="91425" rIns="91425" bIns="91425" anchor="b" anchorCtr="0">
            <a:noAutofit/>
          </a:bodyPr>
          <a:lstStyle/>
          <a:p>
            <a:r>
              <a:rPr lang="zh-CN" altLang="en-US" dirty="0" smtClean="0"/>
              <a:t>总结与展望</a:t>
            </a:r>
            <a:endParaRPr lang="en" dirty="0"/>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 dirty="0" smtClean="0"/>
              <a:t>Conclusion</a:t>
            </a:r>
            <a:r>
              <a:rPr lang="zh-CN" altLang="en-US" dirty="0" smtClean="0"/>
              <a:t> </a:t>
            </a:r>
            <a:r>
              <a:rPr lang="en-US" altLang="zh-CN" dirty="0" smtClean="0"/>
              <a:t>and</a:t>
            </a:r>
            <a:r>
              <a:rPr lang="zh-CN" altLang="en-US" dirty="0" smtClean="0"/>
              <a:t> </a:t>
            </a:r>
            <a:r>
              <a:rPr lang="en-US" altLang="zh-CN" dirty="0" smtClean="0"/>
              <a:t>Future</a:t>
            </a:r>
            <a:r>
              <a:rPr lang="zh-CN" altLang="en-US" dirty="0" smtClean="0"/>
              <a:t> </a:t>
            </a:r>
            <a:r>
              <a:rPr lang="en-US" altLang="zh-CN" dirty="0" smtClean="0"/>
              <a:t>work</a:t>
            </a:r>
            <a:endParaRPr lang="en" dirty="0"/>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05</a:t>
            </a:r>
            <a:endParaRPr lang="en" sz="20000" dirty="0">
              <a:solidFill>
                <a:srgbClr val="18637B"/>
              </a:solidFill>
              <a:latin typeface="Roboto Slab"/>
              <a:ea typeface="Roboto Slab"/>
              <a:cs typeface="Roboto Slab"/>
              <a:sym typeface="Roboto Slab"/>
            </a:endParaRPr>
          </a:p>
        </p:txBody>
      </p:sp>
    </p:spTree>
    <p:extLst>
      <p:ext uri="{BB962C8B-B14F-4D97-AF65-F5344CB8AC3E}">
        <p14:creationId xmlns:p14="http://schemas.microsoft.com/office/powerpoint/2010/main" val="816209417"/>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3530"/>
            <a:ext cx="3208799" cy="1028700"/>
          </a:xfrm>
          <a:prstGeom prst="rect">
            <a:avLst/>
          </a:prstGeom>
        </p:spPr>
        <p:txBody>
          <a:bodyPr lIns="91425" tIns="91425" rIns="91425" bIns="91425" anchor="ctr" anchorCtr="0">
            <a:noAutofit/>
          </a:bodyPr>
          <a:lstStyle/>
          <a:p>
            <a:r>
              <a:rPr lang="zh-CN" altLang="en-US" dirty="0" smtClean="0"/>
              <a:t>总结</a:t>
            </a:r>
            <a:endParaRPr lang="en" dirty="0"/>
          </a:p>
        </p:txBody>
      </p:sp>
      <mc:AlternateContent xmlns:mc="http://schemas.openxmlformats.org/markup-compatibility/2006">
        <mc:Choice xmlns:a14="http://schemas.microsoft.com/office/drawing/2010/main" Requires="a14">
          <p:sp>
            <p:nvSpPr>
              <p:cNvPr id="121" name="Shape 121"/>
              <p:cNvSpPr txBox="1"/>
              <p:nvPr/>
            </p:nvSpPr>
            <p:spPr>
              <a:xfrm>
                <a:off x="1019742" y="1160979"/>
                <a:ext cx="7109717" cy="3739793"/>
              </a:xfrm>
              <a:prstGeom prst="rect">
                <a:avLst/>
              </a:prstGeom>
              <a:noFill/>
              <a:ln>
                <a:noFill/>
              </a:ln>
            </p:spPr>
            <p:txBody>
              <a:bodyPr lIns="91425" tIns="91425" rIns="91425" bIns="91425" anchor="t" anchorCtr="0">
                <a:noAutofit/>
              </a:bodyPr>
              <a:lstStyle/>
              <a:p>
                <a:pPr marL="342900" indent="-342900" fontAlgn="base">
                  <a:lnSpc>
                    <a:spcPct val="120000"/>
                  </a:lnSpc>
                  <a:spcBef>
                    <a:spcPct val="20000"/>
                  </a:spcBef>
                  <a:spcAft>
                    <a:spcPct val="0"/>
                  </a:spcAft>
                  <a:buClr>
                    <a:srgbClr val="002060"/>
                  </a:buClr>
                  <a:buSzPct val="90000"/>
                  <a:buFont typeface="+mj-lt"/>
                  <a:buAutoNum type="arabicPeriod"/>
                </a:pPr>
                <a:endParaRPr lang="en-US" altLang="zh-CN" dirty="0" smtClean="0"/>
              </a:p>
              <a:p>
                <a:pPr marL="342900" indent="-342900" fontAlgn="base">
                  <a:lnSpc>
                    <a:spcPct val="120000"/>
                  </a:lnSpc>
                  <a:spcBef>
                    <a:spcPct val="20000"/>
                  </a:spcBef>
                  <a:spcAft>
                    <a:spcPct val="0"/>
                  </a:spcAft>
                  <a:buClr>
                    <a:srgbClr val="002060"/>
                  </a:buClr>
                  <a:buSzPct val="90000"/>
                  <a:buFont typeface="+mj-lt"/>
                  <a:buAutoNum type="arabicPeriod"/>
                </a:pPr>
                <a:r>
                  <a:rPr lang="zh-CN" altLang="en-US" dirty="0" smtClean="0"/>
                  <a:t>研究</a:t>
                </a:r>
                <a:r>
                  <a:rPr lang="zh-CN" altLang="en-US" dirty="0"/>
                  <a:t>背景、意义及</a:t>
                </a:r>
                <a:r>
                  <a:rPr lang="zh-CN" altLang="en-US" dirty="0" smtClean="0"/>
                  <a:t>现状</a:t>
                </a:r>
                <a:r>
                  <a:rPr lang="zh-CN" altLang="en-US" dirty="0" smtClean="0"/>
                  <a:t>；</a:t>
                </a:r>
                <a:endParaRPr lang="en-US" altLang="zh-CN" dirty="0" smtClean="0"/>
              </a:p>
              <a:p>
                <a:pPr marL="342900" indent="-342900" fontAlgn="base">
                  <a:lnSpc>
                    <a:spcPct val="120000"/>
                  </a:lnSpc>
                  <a:spcBef>
                    <a:spcPct val="20000"/>
                  </a:spcBef>
                  <a:spcAft>
                    <a:spcPct val="0"/>
                  </a:spcAft>
                  <a:buClr>
                    <a:srgbClr val="002060"/>
                  </a:buClr>
                  <a:buSzPct val="90000"/>
                  <a:buFont typeface="+mj-lt"/>
                  <a:buAutoNum type="arabicPeriod"/>
                </a:pPr>
                <a:r>
                  <a:rPr lang="zh-CN" altLang="en-US" dirty="0" smtClean="0"/>
                  <a:t>针对</a:t>
                </a:r>
                <a:r>
                  <a:rPr lang="en-US" altLang="zh-CN" dirty="0"/>
                  <a:t>hubness</a:t>
                </a:r>
                <a:r>
                  <a:rPr lang="zh-CN" altLang="en-US" dirty="0"/>
                  <a:t>这一现象，首先对其进行了详细地描述并给出了形式化的定义，然后对其本质特征进行了仔细分析</a:t>
                </a:r>
                <a:r>
                  <a:rPr lang="zh-CN" altLang="en-US" dirty="0" smtClean="0"/>
                  <a:t>，根据</a:t>
                </a:r>
                <a:r>
                  <a:rPr lang="zh-CN" altLang="en-US" dirty="0"/>
                  <a:t>这些特征进一步研究了</a:t>
                </a:r>
                <a:r>
                  <a:rPr lang="en-US" altLang="zh-CN" dirty="0"/>
                  <a:t>hubs</a:t>
                </a:r>
                <a:r>
                  <a:rPr lang="zh-CN" altLang="en-US" dirty="0"/>
                  <a:t>在聚类分析中的作用，并介绍了相关的</a:t>
                </a:r>
                <a:r>
                  <a:rPr lang="en-US" altLang="zh-CN" dirty="0"/>
                  <a:t>hub</a:t>
                </a:r>
                <a:r>
                  <a:rPr lang="zh-CN" altLang="en-US" dirty="0"/>
                  <a:t>聚类算法，同时归纳总结出了其各自的优缺点及适用</a:t>
                </a:r>
                <a:r>
                  <a:rPr lang="zh-CN" altLang="en-US" dirty="0" smtClean="0"/>
                  <a:t>范围；</a:t>
                </a:r>
                <a:endParaRPr lang="en-US" altLang="zh-CN" dirty="0" smtClean="0"/>
              </a:p>
              <a:p>
                <a:pPr marL="342900" indent="-342900" fontAlgn="base">
                  <a:lnSpc>
                    <a:spcPct val="120000"/>
                  </a:lnSpc>
                  <a:spcBef>
                    <a:spcPct val="20000"/>
                  </a:spcBef>
                  <a:spcAft>
                    <a:spcPct val="0"/>
                  </a:spcAft>
                  <a:buClr>
                    <a:srgbClr val="002060"/>
                  </a:buClr>
                  <a:buSzPct val="90000"/>
                  <a:buFont typeface="+mj-lt"/>
                  <a:buAutoNum type="arabicPeriod"/>
                </a:pPr>
                <a:r>
                  <a:rPr lang="en-US" altLang="zh-CN" dirty="0" smtClean="0"/>
                  <a:t>PCA-Hub</a:t>
                </a:r>
                <a:r>
                  <a:rPr lang="zh-CN" altLang="zh-CN" dirty="0"/>
                  <a:t>聚类算法是以</a:t>
                </a:r>
                <a14:m>
                  <m:oMath xmlns:m="http://schemas.openxmlformats.org/officeDocument/2006/math">
                    <m:r>
                      <a:rPr lang="zh-CN" altLang="zh-CN" i="1">
                        <a:latin typeface="Cambria Math" charset="0"/>
                      </a:rPr>
                      <m:t> </m:t>
                    </m:r>
                    <m:sSub>
                      <m:sSubPr>
                        <m:ctrlPr>
                          <a:rPr lang="zh-CN" altLang="zh-CN" i="1">
                            <a:latin typeface="Cambria Math" charset="0"/>
                          </a:rPr>
                        </m:ctrlPr>
                      </m:sSubPr>
                      <m:e>
                        <m:r>
                          <a:rPr lang="en-US" altLang="zh-CN" i="1">
                            <a:latin typeface="Cambria Math" charset="0"/>
                          </a:rPr>
                          <m:t>𝑁</m:t>
                        </m:r>
                      </m:e>
                      <m:sub>
                        <m:r>
                          <a:rPr lang="en-US" altLang="zh-CN" i="1">
                            <a:latin typeface="Cambria Math" charset="0"/>
                          </a:rPr>
                          <m:t>𝑘</m:t>
                        </m:r>
                      </m:sub>
                    </m:sSub>
                    <m:r>
                      <a:rPr lang="en-US" altLang="zh-CN" i="1">
                        <a:latin typeface="Cambria Math" charset="0"/>
                      </a:rPr>
                      <m:t> </m:t>
                    </m:r>
                  </m:oMath>
                </a14:m>
                <a:r>
                  <a:rPr lang="zh-CN" altLang="zh-CN" dirty="0"/>
                  <a:t>的偏度与本征维数强烈正相关为理论基础，通过构建数据集的</a:t>
                </a:r>
                <a:r>
                  <a:rPr lang="en-US" altLang="zh-CN" dirty="0"/>
                  <a:t>KNN</a:t>
                </a:r>
                <a:r>
                  <a:rPr lang="zh-CN" altLang="zh-CN" dirty="0"/>
                  <a:t>邻域矩阵，以偏度的变化率作为降维依据选出理想的</a:t>
                </a:r>
                <a:r>
                  <a:rPr lang="en-US" altLang="zh-CN" i="1" dirty="0"/>
                  <a:t>k</a:t>
                </a:r>
                <a:r>
                  <a:rPr lang="zh-CN" altLang="zh-CN" dirty="0"/>
                  <a:t>个主成分，之后再对降维后的数据集进行聚类分析</a:t>
                </a:r>
                <a:r>
                  <a:rPr lang="zh-CN" altLang="zh-CN" dirty="0" smtClean="0"/>
                  <a:t>。</a:t>
                </a:r>
                <a:r>
                  <a:rPr lang="zh-CN" altLang="zh-CN" dirty="0"/>
                  <a:t>实验分别从聚类结果的好坏（轮廓系数）、对近邻数</a:t>
                </a:r>
                <a:r>
                  <a:rPr lang="en-US" altLang="zh-CN" i="1" dirty="0"/>
                  <a:t>k</a:t>
                </a:r>
                <a:r>
                  <a:rPr lang="zh-CN" altLang="zh-CN" dirty="0"/>
                  <a:t>的敏感程度和聚类结果的一致性三方面进行了</a:t>
                </a:r>
                <a:r>
                  <a:rPr lang="zh-CN" altLang="zh-CN" dirty="0" smtClean="0"/>
                  <a:t>分析</a:t>
                </a:r>
                <a:r>
                  <a:rPr lang="zh-CN" altLang="en-US" dirty="0"/>
                  <a:t>；</a:t>
                </a:r>
                <a:endParaRPr lang="en-US" altLang="zh-CN" dirty="0" smtClean="0"/>
              </a:p>
              <a:p>
                <a:pPr marL="342900" lvl="0" indent="-342900" fontAlgn="base">
                  <a:lnSpc>
                    <a:spcPct val="120000"/>
                  </a:lnSpc>
                  <a:spcBef>
                    <a:spcPct val="20000"/>
                  </a:spcBef>
                  <a:spcAft>
                    <a:spcPct val="0"/>
                  </a:spcAft>
                  <a:buClr>
                    <a:srgbClr val="002060"/>
                  </a:buClr>
                  <a:buSzPct val="90000"/>
                  <a:buFont typeface="+mj-lt"/>
                  <a:buAutoNum type="arabicPeriod"/>
                </a:pPr>
                <a:r>
                  <a:rPr lang="en-US" altLang="zh-CN" dirty="0"/>
                  <a:t>Quick </a:t>
                </a:r>
                <a:r>
                  <a:rPr lang="en-US" altLang="zh-CN" dirty="0" smtClean="0"/>
                  <a:t>PCA-Hub</a:t>
                </a:r>
                <a:r>
                  <a:rPr lang="zh-CN" altLang="zh-CN" dirty="0"/>
                  <a:t>聚类</a:t>
                </a:r>
                <a:r>
                  <a:rPr lang="zh-CN" altLang="zh-CN" dirty="0" smtClean="0"/>
                  <a:t>算法分别</a:t>
                </a:r>
                <a:r>
                  <a:rPr lang="zh-CN" altLang="zh-CN" dirty="0"/>
                  <a:t>从快速搜索</a:t>
                </a:r>
                <a:r>
                  <a:rPr lang="en-US" altLang="zh-CN" i="1" dirty="0"/>
                  <a:t>k</a:t>
                </a:r>
                <a:r>
                  <a:rPr lang="zh-CN" altLang="zh-CN" dirty="0"/>
                  <a:t>个主成分和快速搜索最近邻居两方面增加</a:t>
                </a:r>
                <a:r>
                  <a:rPr lang="en-US" altLang="zh-CN" dirty="0"/>
                  <a:t>PCA-Hub</a:t>
                </a:r>
                <a:r>
                  <a:rPr lang="zh-CN" altLang="zh-CN" dirty="0"/>
                  <a:t>算法的聚类分析</a:t>
                </a:r>
                <a:r>
                  <a:rPr lang="zh-CN" altLang="zh-CN" dirty="0" smtClean="0"/>
                  <a:t>速度。</a:t>
                </a:r>
                <a:endParaRPr lang="en-US" altLang="zh-CN" dirty="0"/>
              </a:p>
              <a:p>
                <a:pPr marL="342900" indent="-342900" fontAlgn="base">
                  <a:lnSpc>
                    <a:spcPct val="120000"/>
                  </a:lnSpc>
                  <a:spcBef>
                    <a:spcPct val="20000"/>
                  </a:spcBef>
                  <a:spcAft>
                    <a:spcPct val="0"/>
                  </a:spcAft>
                  <a:buClr>
                    <a:srgbClr val="002060"/>
                  </a:buClr>
                  <a:buSzPct val="90000"/>
                  <a:buFont typeface="+mj-lt"/>
                  <a:buAutoNum type="arabicPeriod"/>
                </a:pPr>
                <a:endParaRPr lang="en-US" altLang="zh-CN" dirty="0" smtClean="0"/>
              </a:p>
            </p:txBody>
          </p:sp>
        </mc:Choice>
        <mc:Fallback>
          <p:sp>
            <p:nvSpPr>
              <p:cNvPr id="121" name="Shape 121"/>
              <p:cNvSpPr txBox="1">
                <a:spLocks noRot="1" noChangeAspect="1" noMove="1" noResize="1" noEditPoints="1" noAdjustHandles="1" noChangeArrowheads="1" noChangeShapeType="1" noTextEdit="1"/>
              </p:cNvSpPr>
              <p:nvPr/>
            </p:nvSpPr>
            <p:spPr>
              <a:xfrm>
                <a:off x="1019742" y="1160979"/>
                <a:ext cx="7109717" cy="3739793"/>
              </a:xfrm>
              <a:prstGeom prst="rect">
                <a:avLst/>
              </a:prstGeom>
              <a:blipFill rotWithShape="0">
                <a:blip r:embed="rId3"/>
                <a:stretch>
                  <a:fillRect r="-428"/>
                </a:stretch>
              </a:blipFill>
              <a:ln>
                <a:noFill/>
              </a:ln>
            </p:spPr>
            <p:txBody>
              <a:bodyPr/>
              <a:lstStyle/>
              <a:p>
                <a:r>
                  <a:rPr lang="zh-CN" altLang="en-US">
                    <a:noFill/>
                  </a:rPr>
                  <a:t> </a:t>
                </a:r>
              </a:p>
            </p:txBody>
          </p:sp>
        </mc:Fallback>
      </mc:AlternateContent>
      <p:sp>
        <p:nvSpPr>
          <p:cNvPr id="15" name="TextBox 14"/>
          <p:cNvSpPr txBox="1"/>
          <p:nvPr/>
        </p:nvSpPr>
        <p:spPr>
          <a:xfrm>
            <a:off x="297847" y="351863"/>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390511820"/>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3530"/>
            <a:ext cx="3208799" cy="1028700"/>
          </a:xfrm>
          <a:prstGeom prst="rect">
            <a:avLst/>
          </a:prstGeom>
        </p:spPr>
        <p:txBody>
          <a:bodyPr lIns="91425" tIns="91425" rIns="91425" bIns="91425" anchor="ctr" anchorCtr="0">
            <a:noAutofit/>
          </a:bodyPr>
          <a:lstStyle/>
          <a:p>
            <a:r>
              <a:rPr lang="zh-CN" altLang="en-US" dirty="0" smtClean="0"/>
              <a:t>未来的工作</a:t>
            </a:r>
            <a:endParaRPr lang="en" dirty="0"/>
          </a:p>
        </p:txBody>
      </p:sp>
      <p:sp>
        <p:nvSpPr>
          <p:cNvPr id="121" name="Shape 121"/>
          <p:cNvSpPr txBox="1"/>
          <p:nvPr/>
        </p:nvSpPr>
        <p:spPr>
          <a:xfrm>
            <a:off x="1146026" y="1670180"/>
            <a:ext cx="7638378" cy="2779787"/>
          </a:xfrm>
          <a:prstGeom prst="rect">
            <a:avLst/>
          </a:prstGeom>
          <a:noFill/>
          <a:ln>
            <a:noFill/>
          </a:ln>
        </p:spPr>
        <p:txBody>
          <a:bodyPr lIns="91425" tIns="91425" rIns="91425" bIns="91425" anchor="t" anchorCtr="0">
            <a:noAutofit/>
          </a:bodyPr>
          <a:lstStyle/>
          <a:p>
            <a:pPr marL="342900" lvl="0" indent="-342900" fontAlgn="base">
              <a:lnSpc>
                <a:spcPct val="120000"/>
              </a:lnSpc>
              <a:spcBef>
                <a:spcPct val="20000"/>
              </a:spcBef>
              <a:spcAft>
                <a:spcPct val="0"/>
              </a:spcAft>
              <a:buClr>
                <a:srgbClr val="002060"/>
              </a:buClr>
              <a:buSzPct val="90000"/>
              <a:buFont typeface="+mj-lt"/>
              <a:buAutoNum type="arabicPeriod"/>
            </a:pPr>
            <a:r>
              <a:rPr lang="en-US" altLang="zh-CN" dirty="0"/>
              <a:t>PCA-Hub</a:t>
            </a:r>
            <a:r>
              <a:rPr lang="zh-CN" altLang="zh-CN" dirty="0"/>
              <a:t>聚类算法在解决高维数据空间中的冗余和噪声数据时，需要预先设定偏度下降的阈值。如果阈值设置的不合理，那么聚类分析的结果可能就不理想。在今后的工作中，希望可以设置一个自适应的阈值来控制偏度下降的程度，从而降低</a:t>
            </a:r>
            <a:r>
              <a:rPr lang="en-US" altLang="zh-CN" dirty="0"/>
              <a:t>PCA-Hub</a:t>
            </a:r>
            <a:r>
              <a:rPr lang="zh-CN" altLang="zh-CN" dirty="0"/>
              <a:t>聚类算法对参数设置的</a:t>
            </a:r>
            <a:r>
              <a:rPr lang="zh-CN" altLang="zh-CN" dirty="0" smtClean="0"/>
              <a:t>敏感性</a:t>
            </a:r>
            <a:r>
              <a:rPr lang="zh-CN" altLang="en-US" dirty="0" smtClean="0"/>
              <a:t>；</a:t>
            </a:r>
            <a:endParaRPr lang="en-US" altLang="zh-CN" dirty="0" smtClean="0"/>
          </a:p>
          <a:p>
            <a:pPr marL="342900" lvl="0" indent="-342900" fontAlgn="base">
              <a:lnSpc>
                <a:spcPct val="120000"/>
              </a:lnSpc>
              <a:spcBef>
                <a:spcPct val="20000"/>
              </a:spcBef>
              <a:spcAft>
                <a:spcPct val="0"/>
              </a:spcAft>
              <a:buClr>
                <a:srgbClr val="002060"/>
              </a:buClr>
              <a:buSzPct val="90000"/>
              <a:buFont typeface="+mj-lt"/>
              <a:buAutoNum type="arabicPeriod"/>
            </a:pPr>
            <a:r>
              <a:rPr lang="zh-CN" altLang="zh-CN" dirty="0"/>
              <a:t>进一步探索不同的近似</a:t>
            </a:r>
            <a:r>
              <a:rPr lang="en-US" altLang="zh-CN" dirty="0"/>
              <a:t>KNN</a:t>
            </a:r>
            <a:r>
              <a:rPr lang="zh-CN" altLang="zh-CN" dirty="0"/>
              <a:t>搜索方法对</a:t>
            </a:r>
            <a:r>
              <a:rPr lang="en-US" altLang="zh-CN" dirty="0"/>
              <a:t>PCA-Hub</a:t>
            </a:r>
            <a:r>
              <a:rPr lang="zh-CN" altLang="zh-CN" dirty="0"/>
              <a:t>聚类算法的影响，以便可以找到一种合适的方法来在合理的时间内构建</a:t>
            </a:r>
            <a:r>
              <a:rPr lang="en-US" altLang="zh-CN" dirty="0"/>
              <a:t>KNN</a:t>
            </a:r>
            <a:r>
              <a:rPr lang="zh-CN" altLang="zh-CN" dirty="0"/>
              <a:t>图</a:t>
            </a:r>
            <a:r>
              <a:rPr lang="zh-CN" altLang="zh-CN" dirty="0" smtClean="0"/>
              <a:t>。</a:t>
            </a:r>
            <a:endParaRPr lang="en-US" altLang="zh-CN" dirty="0" smtClean="0"/>
          </a:p>
        </p:txBody>
      </p:sp>
      <p:sp>
        <p:nvSpPr>
          <p:cNvPr id="15" name="TextBox 14"/>
          <p:cNvSpPr txBox="1"/>
          <p:nvPr/>
        </p:nvSpPr>
        <p:spPr>
          <a:xfrm>
            <a:off x="297847" y="351863"/>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487062860"/>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17020"/>
            <a:ext cx="3208799" cy="1028700"/>
          </a:xfrm>
          <a:prstGeom prst="rect">
            <a:avLst/>
          </a:prstGeom>
        </p:spPr>
        <p:txBody>
          <a:bodyPr lIns="91425" tIns="91425" rIns="91425" bIns="91425" anchor="ctr" anchorCtr="0">
            <a:noAutofit/>
          </a:bodyPr>
          <a:lstStyle/>
          <a:p>
            <a:r>
              <a:rPr lang="zh-CN" altLang="en-US" dirty="0" smtClean="0"/>
              <a:t>参考文献</a:t>
            </a:r>
            <a:endParaRPr lang="en" dirty="0"/>
          </a:p>
        </p:txBody>
      </p:sp>
      <p:sp>
        <p:nvSpPr>
          <p:cNvPr id="121" name="Shape 121"/>
          <p:cNvSpPr txBox="1"/>
          <p:nvPr/>
        </p:nvSpPr>
        <p:spPr>
          <a:xfrm>
            <a:off x="1063833" y="1372229"/>
            <a:ext cx="7617830" cy="3097029"/>
          </a:xfrm>
          <a:prstGeom prst="rect">
            <a:avLst/>
          </a:prstGeom>
          <a:noFill/>
          <a:ln>
            <a:noFill/>
          </a:ln>
        </p:spPr>
        <p:txBody>
          <a:bodyPr lIns="91425" tIns="91425" rIns="91425" bIns="91425" anchor="t" anchorCtr="0">
            <a:noAutofit/>
          </a:bodyPr>
          <a:lstStyle/>
          <a:p>
            <a:pPr marL="342900" lvl="0" indent="-342900" algn="just">
              <a:lnSpc>
                <a:spcPts val="2000"/>
              </a:lnSpc>
              <a:spcBef>
                <a:spcPts val="780"/>
              </a:spcBef>
              <a:buFont typeface="+mj-lt"/>
              <a:buAutoNum type="arabicPeriod"/>
            </a:pPr>
            <a:r>
              <a:rPr lang="en-US" altLang="zh-CN" kern="100" dirty="0" smtClean="0">
                <a:latin typeface="Times New Roman" charset="0"/>
                <a:ea typeface="Times New Roman" charset="0"/>
                <a:cs typeface="Times New Roman" charset="0"/>
              </a:rPr>
              <a:t>Milos</a:t>
            </a:r>
            <a:r>
              <a:rPr lang="en-US" altLang="zh-CN" kern="100" dirty="0">
                <a:latin typeface="Times New Roman" charset="0"/>
                <a:ea typeface="Times New Roman" charset="0"/>
                <a:cs typeface="Times New Roman" charset="0"/>
              </a:rPr>
              <a:t>ˇ </a:t>
            </a:r>
            <a:r>
              <a:rPr lang="en-US" altLang="zh-CN" kern="100" dirty="0" err="1">
                <a:latin typeface="Times New Roman" charset="0"/>
                <a:ea typeface="Times New Roman" charset="0"/>
                <a:cs typeface="Times New Roman" charset="0"/>
              </a:rPr>
              <a:t>Radovanovic</a:t>
            </a:r>
            <a:r>
              <a:rPr lang="en-US" altLang="zh-CN" kern="100" dirty="0">
                <a:latin typeface="Times New Roman" charset="0"/>
                <a:ea typeface="Times New Roman" charset="0"/>
                <a:cs typeface="Times New Roman" charset="0"/>
              </a:rPr>
              <a:t> ́</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Alexandros </a:t>
            </a:r>
            <a:r>
              <a:rPr lang="en-US" altLang="zh-CN" kern="100" dirty="0" err="1">
                <a:latin typeface="Times New Roman" charset="0"/>
                <a:ea typeface="Times New Roman" charset="0"/>
                <a:cs typeface="Times New Roman" charset="0"/>
              </a:rPr>
              <a:t>Nanopoulos</a:t>
            </a:r>
            <a:r>
              <a:rPr lang="zh-CN" altLang="en-US" kern="100" dirty="0">
                <a:latin typeface="Times New Roman" charset="0"/>
                <a:ea typeface="Times New Roman" charset="0"/>
                <a:cs typeface="Times New Roman" charset="0"/>
              </a:rPr>
              <a:t>，</a:t>
            </a:r>
            <a:r>
              <a:rPr lang="en-US" altLang="zh-CN" kern="100" dirty="0" err="1">
                <a:latin typeface="Times New Roman" charset="0"/>
                <a:ea typeface="Times New Roman" charset="0"/>
                <a:cs typeface="Times New Roman" charset="0"/>
              </a:rPr>
              <a:t>MirjanaIvanovic</a:t>
            </a:r>
            <a:r>
              <a:rPr lang="en-US" altLang="zh-CN" kern="100" dirty="0">
                <a:latin typeface="Times New Roman" charset="0"/>
                <a:ea typeface="Times New Roman" charset="0"/>
                <a:cs typeface="Times New Roman" charset="0"/>
              </a:rPr>
              <a:t> ́. Hubs in Space: Popular Nearest Neighbors in High-Dimensional Data[J]</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Journal of Machine Learning Research 11 (2010) 2487-2531. </a:t>
            </a:r>
            <a:r>
              <a:rPr lang="en-US" altLang="zh-CN" kern="100" dirty="0" smtClean="0">
                <a:latin typeface="Times New Roman" charset="0"/>
                <a:ea typeface="Times New Roman" charset="0"/>
                <a:cs typeface="Times New Roman" charset="0"/>
              </a:rPr>
              <a:t>2010</a:t>
            </a:r>
          </a:p>
          <a:p>
            <a:pPr marL="342900" indent="-342900" algn="just">
              <a:lnSpc>
                <a:spcPts val="2000"/>
              </a:lnSpc>
              <a:spcBef>
                <a:spcPts val="780"/>
              </a:spcBef>
              <a:buFont typeface="+mj-lt"/>
              <a:buAutoNum type="arabicPeriod"/>
            </a:pPr>
            <a:r>
              <a:rPr lang="en-US" altLang="zh-CN" kern="100" dirty="0" err="1">
                <a:latin typeface="Times New Roman" charset="0"/>
                <a:ea typeface="Times New Roman" charset="0"/>
                <a:cs typeface="Times New Roman" charset="0"/>
              </a:rPr>
              <a:t>Nenad</a:t>
            </a:r>
            <a:r>
              <a:rPr lang="en-US" altLang="zh-CN" kern="100" dirty="0">
                <a:latin typeface="Times New Roman" charset="0"/>
                <a:ea typeface="Times New Roman" charset="0"/>
                <a:cs typeface="Times New Roman" charset="0"/>
              </a:rPr>
              <a:t> </a:t>
            </a:r>
            <a:r>
              <a:rPr lang="en-US" altLang="zh-CN" kern="100" dirty="0" err="1">
                <a:latin typeface="Times New Roman" charset="0"/>
                <a:ea typeface="Times New Roman" charset="0"/>
                <a:cs typeface="Times New Roman" charset="0"/>
              </a:rPr>
              <a:t>Toma</a:t>
            </a:r>
            <a:r>
              <a:rPr lang="en-US" altLang="zh-CN" kern="100" dirty="0">
                <a:latin typeface="Times New Roman" charset="0"/>
                <a:ea typeface="Times New Roman" charset="0"/>
                <a:cs typeface="Times New Roman" charset="0"/>
              </a:rPr>
              <a:t> </a:t>
            </a:r>
            <a:r>
              <a:rPr lang="en-US" altLang="zh-CN" kern="100" dirty="0" err="1">
                <a:latin typeface="Times New Roman" charset="0"/>
                <a:ea typeface="Times New Roman" charset="0"/>
                <a:cs typeface="Times New Roman" charset="0"/>
              </a:rPr>
              <a:t>sev</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Milo s </a:t>
            </a:r>
            <a:r>
              <a:rPr lang="en-US" altLang="zh-CN" kern="100" dirty="0" err="1">
                <a:latin typeface="Times New Roman" charset="0"/>
                <a:ea typeface="Times New Roman" charset="0"/>
                <a:cs typeface="Times New Roman" charset="0"/>
              </a:rPr>
              <a:t>Radovanovi</a:t>
            </a:r>
            <a:r>
              <a:rPr lang="en-US" altLang="zh-CN" kern="100" dirty="0">
                <a:latin typeface="Times New Roman" charset="0"/>
                <a:ea typeface="Times New Roman" charset="0"/>
                <a:cs typeface="Times New Roman" charset="0"/>
              </a:rPr>
              <a:t> c</a:t>
            </a:r>
            <a:r>
              <a:rPr lang="zh-CN" altLang="en-US" kern="100" dirty="0">
                <a:latin typeface="Times New Roman" charset="0"/>
                <a:ea typeface="Times New Roman" charset="0"/>
                <a:cs typeface="Times New Roman" charset="0"/>
              </a:rPr>
              <a:t>，</a:t>
            </a:r>
            <a:r>
              <a:rPr lang="en-US" altLang="zh-CN" kern="100" dirty="0" err="1">
                <a:latin typeface="Times New Roman" charset="0"/>
                <a:ea typeface="Times New Roman" charset="0"/>
                <a:cs typeface="Times New Roman" charset="0"/>
              </a:rPr>
              <a:t>DunjaMladeni</a:t>
            </a:r>
            <a:r>
              <a:rPr lang="en-US" altLang="zh-CN" kern="100" dirty="0">
                <a:latin typeface="Times New Roman" charset="0"/>
                <a:ea typeface="Times New Roman" charset="0"/>
                <a:cs typeface="Times New Roman" charset="0"/>
              </a:rPr>
              <a:t> c</a:t>
            </a:r>
            <a:r>
              <a:rPr lang="zh-CN" altLang="en-US" kern="100" dirty="0">
                <a:latin typeface="Times New Roman" charset="0"/>
                <a:ea typeface="Times New Roman" charset="0"/>
                <a:cs typeface="Times New Roman" charset="0"/>
              </a:rPr>
              <a:t>，</a:t>
            </a:r>
            <a:r>
              <a:rPr lang="en-US" altLang="zh-CN" kern="100" dirty="0" err="1">
                <a:latin typeface="Times New Roman" charset="0"/>
                <a:ea typeface="Times New Roman" charset="0"/>
                <a:cs typeface="Times New Roman" charset="0"/>
              </a:rPr>
              <a:t>andMirjana</a:t>
            </a:r>
            <a:r>
              <a:rPr lang="en-US" altLang="zh-CN" kern="100" dirty="0">
                <a:latin typeface="Times New Roman" charset="0"/>
                <a:ea typeface="Times New Roman" charset="0"/>
                <a:cs typeface="Times New Roman" charset="0"/>
              </a:rPr>
              <a:t> </a:t>
            </a:r>
            <a:r>
              <a:rPr lang="en-US" altLang="zh-CN" kern="100" dirty="0" err="1">
                <a:latin typeface="Times New Roman" charset="0"/>
                <a:ea typeface="Times New Roman" charset="0"/>
                <a:cs typeface="Times New Roman" charset="0"/>
              </a:rPr>
              <a:t>Ivanovi</a:t>
            </a:r>
            <a:r>
              <a:rPr lang="en-US" altLang="zh-CN" kern="100" dirty="0">
                <a:latin typeface="Times New Roman" charset="0"/>
                <a:ea typeface="Times New Roman" charset="0"/>
                <a:cs typeface="Times New Roman" charset="0"/>
              </a:rPr>
              <a:t> c. The Role of Hubness in Clustering High-Dimensional Data[J]</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IEEETRANSACTIONS ON KNOWLEDGE AND DATA ENGINEERING, VOL. 26, NO. 3</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2014 </a:t>
            </a:r>
            <a:endParaRPr lang="en-US" altLang="zh-CN" kern="100" dirty="0" smtClean="0">
              <a:latin typeface="Times New Roman" charset="0"/>
              <a:ea typeface="Times New Roman" charset="0"/>
              <a:cs typeface="Times New Roman" charset="0"/>
            </a:endParaRPr>
          </a:p>
          <a:p>
            <a:pPr marL="342900" indent="-342900" algn="just">
              <a:lnSpc>
                <a:spcPts val="2000"/>
              </a:lnSpc>
              <a:spcBef>
                <a:spcPts val="780"/>
              </a:spcBef>
              <a:buFont typeface="+mj-lt"/>
              <a:buAutoNum type="arabicPeriod"/>
            </a:pPr>
            <a:r>
              <a:rPr lang="en-US" altLang="zh-CN" kern="100" dirty="0">
                <a:latin typeface="Times New Roman" charset="0"/>
                <a:ea typeface="Times New Roman" charset="0"/>
                <a:cs typeface="Times New Roman" charset="0"/>
              </a:rPr>
              <a:t>Amina M</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Syed </a:t>
            </a:r>
            <a:r>
              <a:rPr lang="en-US" altLang="zh-CN" kern="100" dirty="0" err="1">
                <a:latin typeface="Times New Roman" charset="0"/>
                <a:ea typeface="Times New Roman" charset="0"/>
                <a:cs typeface="Times New Roman" charset="0"/>
              </a:rPr>
              <a:t>Farook</a:t>
            </a:r>
            <a:r>
              <a:rPr lang="en-US" altLang="zh-CN" kern="100" dirty="0">
                <a:latin typeface="Times New Roman" charset="0"/>
                <a:ea typeface="Times New Roman" charset="0"/>
                <a:cs typeface="Times New Roman" charset="0"/>
              </a:rPr>
              <a:t> K. A Novel Approach </a:t>
            </a:r>
            <a:r>
              <a:rPr lang="en-US" altLang="zh-CN" kern="100" dirty="0" err="1">
                <a:latin typeface="Times New Roman" charset="0"/>
                <a:ea typeface="Times New Roman" charset="0"/>
                <a:cs typeface="Times New Roman" charset="0"/>
              </a:rPr>
              <a:t>forClustering</a:t>
            </a:r>
            <a:r>
              <a:rPr lang="en-US" altLang="zh-CN" kern="100" dirty="0">
                <a:latin typeface="Times New Roman" charset="0"/>
                <a:ea typeface="Times New Roman" charset="0"/>
                <a:cs typeface="Times New Roman" charset="0"/>
              </a:rPr>
              <a:t> High-Dimensional Data using Kernel Hubness[J]. </a:t>
            </a:r>
            <a:r>
              <a:rPr lang="en-US" altLang="zh-CN" kern="100" dirty="0" err="1">
                <a:latin typeface="Times New Roman" charset="0"/>
                <a:ea typeface="Times New Roman" charset="0"/>
                <a:cs typeface="Times New Roman" charset="0"/>
              </a:rPr>
              <a:t>InternationalConfenrence</a:t>
            </a:r>
            <a:r>
              <a:rPr lang="en-US" altLang="zh-CN" kern="100" dirty="0">
                <a:latin typeface="Times New Roman" charset="0"/>
                <a:ea typeface="Times New Roman" charset="0"/>
                <a:cs typeface="Times New Roman" charset="0"/>
              </a:rPr>
              <a:t> on Advances in Computing and Communication. 2015</a:t>
            </a:r>
            <a:r>
              <a:rPr lang="en-US" altLang="zh-CN" kern="100" dirty="0" smtClean="0">
                <a:latin typeface="Times New Roman" charset="0"/>
                <a:ea typeface="Times New Roman" charset="0"/>
                <a:cs typeface="Times New Roman" charset="0"/>
              </a:rPr>
              <a:t>.</a:t>
            </a:r>
          </a:p>
          <a:p>
            <a:pPr marL="342900" lvl="0" indent="-342900" algn="just">
              <a:lnSpc>
                <a:spcPts val="2000"/>
              </a:lnSpc>
              <a:spcBef>
                <a:spcPts val="780"/>
              </a:spcBef>
              <a:buFont typeface="+mj-lt"/>
              <a:buAutoNum type="arabicPeriod"/>
            </a:pPr>
            <a:r>
              <a:rPr lang="en-US" altLang="zh-CN" kern="100" dirty="0" err="1" smtClean="0">
                <a:latin typeface="Times New Roman" charset="0"/>
                <a:ea typeface="Times New Roman" charset="0"/>
                <a:cs typeface="Times New Roman" charset="0"/>
              </a:rPr>
              <a:t>Lichman</a:t>
            </a:r>
            <a:r>
              <a:rPr lang="en-US" altLang="zh-CN" kern="100" dirty="0">
                <a:latin typeface="Times New Roman" charset="0"/>
                <a:ea typeface="Times New Roman" charset="0"/>
                <a:cs typeface="Times New Roman" charset="0"/>
              </a:rPr>
              <a:t>, M.  UCI Machine Learning Repository [http://</a:t>
            </a:r>
            <a:r>
              <a:rPr lang="en-US" altLang="zh-CN" kern="100" dirty="0" err="1">
                <a:latin typeface="Times New Roman" charset="0"/>
                <a:ea typeface="Times New Roman" charset="0"/>
                <a:cs typeface="Times New Roman" charset="0"/>
              </a:rPr>
              <a:t>archive.ics.uci.edu</a:t>
            </a:r>
            <a:r>
              <a:rPr lang="en-US" altLang="zh-CN" kern="100" dirty="0">
                <a:latin typeface="Times New Roman" charset="0"/>
                <a:ea typeface="Times New Roman" charset="0"/>
                <a:cs typeface="Times New Roman" charset="0"/>
              </a:rPr>
              <a:t>/ml]. Irvine, CA: University of California, School of Information and Computer Science. 2013</a:t>
            </a:r>
            <a:endParaRPr lang="zh-CN" altLang="zh-CN" sz="1800" kern="100" dirty="0">
              <a:latin typeface="Times New Roman" charset="0"/>
              <a:ea typeface="Times New Roman" charset="0"/>
              <a:cs typeface="Times New Roman" charset="0"/>
            </a:endParaRPr>
          </a:p>
          <a:p>
            <a:pPr marL="342900" lvl="0" indent="-342900" fontAlgn="base">
              <a:lnSpc>
                <a:spcPct val="120000"/>
              </a:lnSpc>
              <a:spcBef>
                <a:spcPct val="20000"/>
              </a:spcBef>
              <a:spcAft>
                <a:spcPct val="0"/>
              </a:spcAft>
              <a:buClr>
                <a:srgbClr val="002060"/>
              </a:buClr>
              <a:buSzPct val="90000"/>
            </a:pPr>
            <a:endParaRPr lang="en-US" altLang="zh-CN" dirty="0" smtClean="0"/>
          </a:p>
        </p:txBody>
      </p:sp>
    </p:spTree>
    <p:extLst>
      <p:ext uri="{BB962C8B-B14F-4D97-AF65-F5344CB8AC3E}">
        <p14:creationId xmlns:p14="http://schemas.microsoft.com/office/powerpoint/2010/main" val="684473612"/>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solidFill>
                  <a:schemeClr val="bg1"/>
                </a:solidFill>
              </a:rPr>
              <a:t>研究</a:t>
            </a:r>
            <a:r>
              <a:rPr lang="zh-CN" altLang="en-US" dirty="0" smtClean="0">
                <a:solidFill>
                  <a:schemeClr val="bg1"/>
                </a:solidFill>
              </a:rPr>
              <a:t>背景</a:t>
            </a:r>
            <a:endParaRPr lang="zh-CN" altLang="en-US" dirty="0">
              <a:solidFill>
                <a:schemeClr val="bg1"/>
              </a:solidFill>
            </a:endParaRPr>
          </a:p>
        </p:txBody>
      </p:sp>
      <p:sp>
        <p:nvSpPr>
          <p:cNvPr id="3" name="文本占位符 2"/>
          <p:cNvSpPr>
            <a:spLocks noGrp="1"/>
          </p:cNvSpPr>
          <p:nvPr>
            <p:ph type="body" idx="1"/>
          </p:nvPr>
        </p:nvSpPr>
        <p:spPr>
          <a:xfrm>
            <a:off x="1146025" y="1374083"/>
            <a:ext cx="3660300" cy="3158699"/>
          </a:xfrm>
        </p:spPr>
        <p:txBody>
          <a:bodyPr/>
          <a:lstStyle/>
          <a:p>
            <a:pPr algn="just">
              <a:lnSpc>
                <a:spcPct val="150000"/>
              </a:lnSpc>
              <a:buNone/>
            </a:pPr>
            <a:r>
              <a:rPr kumimoji="1" lang="zh-CN" altLang="en-US" b="1" dirty="0" smtClean="0"/>
              <a:t>聚类</a:t>
            </a:r>
            <a:r>
              <a:rPr kumimoji="1" lang="zh-CN" altLang="en-US" b="1" dirty="0"/>
              <a:t>分析</a:t>
            </a:r>
            <a:r>
              <a:rPr kumimoji="1" lang="zh-CN" altLang="en-US" dirty="0"/>
              <a:t>（</a:t>
            </a:r>
            <a:r>
              <a:rPr kumimoji="1" lang="en-US" altLang="zh-CN" dirty="0"/>
              <a:t>Cluster Analysis</a:t>
            </a:r>
            <a:r>
              <a:rPr kumimoji="1" lang="zh-CN" altLang="en-US" dirty="0"/>
              <a:t>，亦称为群集分析）是把相似的对象通过静态分类</a:t>
            </a:r>
            <a:r>
              <a:rPr kumimoji="1" lang="zh-CN" altLang="en-US" dirty="0" smtClean="0"/>
              <a:t>的方法</a:t>
            </a:r>
            <a:r>
              <a:rPr kumimoji="1" lang="zh-CN" altLang="en-US" dirty="0"/>
              <a:t>分成不同的簇或子集，使得在同一个簇中的对象都具有某些相似的属性。</a:t>
            </a:r>
          </a:p>
          <a:p>
            <a:endParaRPr kumimoji="1" lang="zh-CN" altLang="en-US" dirty="0"/>
          </a:p>
        </p:txBody>
      </p:sp>
      <p:sp>
        <p:nvSpPr>
          <p:cNvPr id="6" name="TextBox 48"/>
          <p:cNvSpPr txBox="1"/>
          <p:nvPr/>
        </p:nvSpPr>
        <p:spPr>
          <a:xfrm>
            <a:off x="307179" y="369532"/>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538" y="1243584"/>
            <a:ext cx="4381397" cy="2930652"/>
          </a:xfrm>
          <a:prstGeom prst="rect">
            <a:avLst/>
          </a:prstGeom>
        </p:spPr>
      </p:pic>
    </p:spTree>
    <p:extLst>
      <p:ext uri="{BB962C8B-B14F-4D97-AF65-F5344CB8AC3E}">
        <p14:creationId xmlns:p14="http://schemas.microsoft.com/office/powerpoint/2010/main" val="1111020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subTitle" idx="4294967295"/>
          </p:nvPr>
        </p:nvSpPr>
        <p:spPr>
          <a:xfrm>
            <a:off x="685800" y="505225"/>
            <a:ext cx="7884600" cy="3810299"/>
          </a:xfrm>
          <a:prstGeom prst="rect">
            <a:avLst/>
          </a:prstGeom>
        </p:spPr>
        <p:txBody>
          <a:bodyPr lIns="91425" tIns="91425" rIns="91425" bIns="91425" anchor="ctr" anchorCtr="0">
            <a:noAutofit/>
          </a:bodyPr>
          <a:lstStyle/>
          <a:p>
            <a:pPr lvl="0" algn="ctr">
              <a:spcBef>
                <a:spcPts val="0"/>
              </a:spcBef>
              <a:buClr>
                <a:schemeClr val="dk1"/>
              </a:buClr>
              <a:buSzPct val="61111"/>
              <a:buNone/>
            </a:pPr>
            <a:r>
              <a:rPr lang="zh-CN" altLang="en-US" sz="3600" b="1" dirty="0">
                <a:solidFill>
                  <a:schemeClr val="lt1"/>
                </a:solidFill>
                <a:latin typeface="Roboto Slab"/>
                <a:ea typeface="Roboto Slab"/>
                <a:cs typeface="Roboto Slab"/>
                <a:sym typeface="Roboto Slab"/>
              </a:rPr>
              <a:t>衷心</a:t>
            </a:r>
            <a:r>
              <a:rPr lang="zh-CN" altLang="en-US" sz="3600" b="1" dirty="0" smtClean="0">
                <a:solidFill>
                  <a:schemeClr val="lt1"/>
                </a:solidFill>
                <a:latin typeface="Roboto Slab"/>
                <a:ea typeface="Roboto Slab"/>
                <a:cs typeface="Roboto Slab"/>
                <a:sym typeface="Roboto Slab"/>
              </a:rPr>
              <a:t>感谢葛亮老师</a:t>
            </a:r>
            <a:r>
              <a:rPr lang="zh-CN" altLang="en-US" sz="3600" b="1" dirty="0">
                <a:solidFill>
                  <a:schemeClr val="lt1"/>
                </a:solidFill>
                <a:latin typeface="Roboto Slab"/>
                <a:ea typeface="Roboto Slab"/>
                <a:cs typeface="Roboto Slab"/>
                <a:sym typeface="Roboto Slab"/>
              </a:rPr>
              <a:t>对我的精心指导！</a:t>
            </a:r>
          </a:p>
          <a:p>
            <a:pPr lvl="0" algn="ctr">
              <a:spcBef>
                <a:spcPts val="0"/>
              </a:spcBef>
              <a:buClr>
                <a:schemeClr val="dk1"/>
              </a:buClr>
              <a:buSzPct val="61111"/>
              <a:buNone/>
            </a:pPr>
            <a:r>
              <a:rPr lang="zh-CN" altLang="en-US" sz="3600" b="1" dirty="0">
                <a:solidFill>
                  <a:schemeClr val="lt1"/>
                </a:solidFill>
                <a:latin typeface="Roboto Slab"/>
                <a:ea typeface="Roboto Slab"/>
                <a:cs typeface="Roboto Slab"/>
                <a:sym typeface="Roboto Slab"/>
              </a:rPr>
              <a:t>衷心感谢参与答辩指导的评委老师！</a:t>
            </a:r>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PCA-Hub</a:t>
            </a:r>
            <a:r>
              <a:rPr kumimoji="1" lang="zh-CN" altLang="en-US" dirty="0" smtClean="0"/>
              <a:t>聚类算法</a:t>
            </a:r>
            <a:endParaRPr kumimoji="1" lang="zh-CN" altLang="en-US"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4577271" y="392112"/>
            <a:ext cx="3511024" cy="4450715"/>
          </a:xfrm>
          <a:prstGeom prst="rect">
            <a:avLst/>
          </a:prstGeom>
        </p:spPr>
      </p:pic>
      <p:sp>
        <p:nvSpPr>
          <p:cNvPr id="6" name="Shape 191"/>
          <p:cNvSpPr txBox="1">
            <a:spLocks noGrp="1"/>
          </p:cNvSpPr>
          <p:nvPr>
            <p:ph type="body" idx="1"/>
          </p:nvPr>
        </p:nvSpPr>
        <p:spPr>
          <a:xfrm>
            <a:off x="1146024" y="1773300"/>
            <a:ext cx="2655413" cy="3152699"/>
          </a:xfrm>
          <a:prstGeom prst="rect">
            <a:avLst/>
          </a:prstGeom>
        </p:spPr>
        <p:txBody>
          <a:bodyPr lIns="91425" tIns="91425" rIns="91425" bIns="91425" anchor="t" anchorCtr="0">
            <a:noAutofit/>
          </a:bodyPr>
          <a:lstStyle/>
          <a:p>
            <a:pPr marL="457200" indent="-457200">
              <a:lnSpc>
                <a:spcPct val="150000"/>
              </a:lnSpc>
              <a:buFont typeface="+mj-lt"/>
              <a:buAutoNum type="arabicPeriod"/>
            </a:pPr>
            <a:r>
              <a:rPr lang="zh-CN" altLang="zh-CN" dirty="0"/>
              <a:t>数据预</a:t>
            </a:r>
            <a:r>
              <a:rPr lang="zh-CN" altLang="zh-CN" dirty="0" smtClean="0"/>
              <a:t>处理</a:t>
            </a:r>
            <a:endParaRPr lang="en-US" altLang="zh-CN" dirty="0"/>
          </a:p>
          <a:p>
            <a:pPr marL="457200" indent="-457200">
              <a:lnSpc>
                <a:spcPct val="150000"/>
              </a:lnSpc>
              <a:buFont typeface="+mj-lt"/>
              <a:buAutoNum type="arabicPeriod"/>
            </a:pPr>
            <a:r>
              <a:rPr lang="zh-CN" altLang="zh-CN" dirty="0" smtClean="0"/>
              <a:t>计算逆</a:t>
            </a:r>
            <a:r>
              <a:rPr lang="zh-CN" altLang="zh-CN" dirty="0"/>
              <a:t>近</a:t>
            </a:r>
            <a:r>
              <a:rPr lang="zh-CN" altLang="zh-CN" dirty="0" smtClean="0"/>
              <a:t>邻偏度</a:t>
            </a:r>
            <a:endParaRPr lang="en-US" altLang="zh-CN" dirty="0" smtClean="0"/>
          </a:p>
          <a:p>
            <a:pPr marL="457200" indent="-457200">
              <a:lnSpc>
                <a:spcPct val="150000"/>
              </a:lnSpc>
              <a:buFont typeface="+mj-lt"/>
              <a:buAutoNum type="arabicPeriod"/>
            </a:pPr>
            <a:r>
              <a:rPr lang="zh-CN" altLang="en-US" dirty="0" smtClean="0"/>
              <a:t>基于偏度的</a:t>
            </a:r>
            <a:r>
              <a:rPr lang="en-US" altLang="zh-CN" dirty="0" smtClean="0"/>
              <a:t>PCA</a:t>
            </a:r>
            <a:r>
              <a:rPr lang="zh-CN" altLang="zh-CN" dirty="0" smtClean="0"/>
              <a:t>降维</a:t>
            </a:r>
            <a:endParaRPr lang="en-US" altLang="zh-CN" dirty="0" smtClean="0"/>
          </a:p>
          <a:p>
            <a:pPr marL="457200" indent="-457200">
              <a:lnSpc>
                <a:spcPct val="150000"/>
              </a:lnSpc>
              <a:buFont typeface="+mj-lt"/>
              <a:buAutoNum type="arabicPeriod"/>
            </a:pPr>
            <a:r>
              <a:rPr lang="en-US" altLang="zh-CN" dirty="0" smtClean="0"/>
              <a:t>Hub</a:t>
            </a:r>
            <a:r>
              <a:rPr lang="zh-CN" altLang="zh-CN" dirty="0" smtClean="0"/>
              <a:t>聚类</a:t>
            </a:r>
            <a:endParaRPr lang="en-US" altLang="zh-CN" dirty="0" smtClean="0"/>
          </a:p>
        </p:txBody>
      </p:sp>
    </p:spTree>
    <p:extLst>
      <p:ext uri="{BB962C8B-B14F-4D97-AF65-F5344CB8AC3E}">
        <p14:creationId xmlns:p14="http://schemas.microsoft.com/office/powerpoint/2010/main" val="10252521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9483" y="41273"/>
            <a:ext cx="3208799" cy="1028700"/>
          </a:xfrm>
          <a:prstGeom prst="rect">
            <a:avLst/>
          </a:prstGeom>
        </p:spPr>
        <p:txBody>
          <a:bodyPr lIns="91425" tIns="91425" rIns="91425" bIns="91425" anchor="ctr" anchorCtr="0">
            <a:noAutofit/>
          </a:bodyPr>
          <a:lstStyle/>
          <a:p>
            <a:pPr lvl="0"/>
            <a:r>
              <a:rPr kumimoji="1" lang="zh-CN" altLang="en-US" dirty="0"/>
              <a:t>逆近邻数的</a:t>
            </a:r>
            <a:r>
              <a:rPr kumimoji="1" lang="zh-CN" altLang="en-US" dirty="0">
                <a:solidFill>
                  <a:schemeClr val="bg1"/>
                </a:solidFill>
              </a:rPr>
              <a:t>偏度</a:t>
            </a:r>
            <a:endParaRPr lang="en" u="sng"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42378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1614043" y="1232899"/>
              <a:ext cx="6307333" cy="3517330"/>
            </p:xfrm>
            <a:graphic>
              <a:graphicData uri="http://schemas.openxmlformats.org/drawingml/2006/table">
                <a:tbl>
                  <a:tblPr/>
                  <a:tblGrid>
                    <a:gridCol w="1136663"/>
                    <a:gridCol w="965782"/>
                    <a:gridCol w="1051222"/>
                    <a:gridCol w="1051222"/>
                    <a:gridCol w="1051222"/>
                    <a:gridCol w="1051222"/>
                  </a:tblGrid>
                  <a:tr h="411491">
                    <a:tc>
                      <a:txBody>
                        <a:bodyPr/>
                        <a:lstStyle/>
                        <a:p>
                          <a:pPr algn="ctr">
                            <a:spcAft>
                              <a:spcPts val="0"/>
                            </a:spcAft>
                          </a:pPr>
                          <a:r>
                            <a:rPr lang="en-US" sz="1400" b="1" dirty="0">
                              <a:solidFill>
                                <a:schemeClr val="bg1"/>
                              </a:solidFill>
                              <a:effectLst/>
                              <a:latin typeface="Times New Roman" charset="0"/>
                              <a:ea typeface="Times New Roman" charset="0"/>
                              <a:cs typeface="Times New Roman" charset="0"/>
                            </a:rPr>
                            <a:t>Dataset</a:t>
                          </a: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n</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d</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err="1" smtClean="0">
                              <a:solidFill>
                                <a:schemeClr val="bg1"/>
                              </a:solidFill>
                              <a:effectLst/>
                              <a:latin typeface="Times New Roman" charset="0"/>
                              <a:ea typeface="Times New Roman" charset="0"/>
                              <a:cs typeface="Times New Roman" charset="0"/>
                            </a:rPr>
                            <a:t>cls</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zh-CN" altLang="zh-CN" sz="1400" b="1" i="1" kern="100" smtClean="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𝑺</m:t>
                                    </m:r>
                                  </m:e>
                                  <m:sub>
                                    <m:sSub>
                                      <m:sSubPr>
                                        <m:ctrlPr>
                                          <a:rPr lang="zh-CN" altLang="zh-CN" sz="1400" b="1" i="1" kern="10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𝑵</m:t>
                                        </m:r>
                                      </m:e>
                                      <m:sub>
                                        <m:r>
                                          <a:rPr lang="en-US" altLang="zh-CN" sz="14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altLang="zh-CN" sz="1400" b="1" kern="100" dirty="0">
                            <a:solidFill>
                              <a:schemeClr val="bg1">
                                <a:lumMod val="95000"/>
                              </a:schemeClr>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6.769</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2.051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5.493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4.001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3.845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3.123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3.053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4" name="Table 3"/>
              <p:cNvGraphicFramePr>
                <a:graphicFrameLocks noGrp="1"/>
              </p:cNvGraphicFramePr>
              <p:nvPr>
                <p:extLst/>
              </p:nvPr>
            </p:nvGraphicFramePr>
            <p:xfrm>
              <a:off x="1614043" y="1232899"/>
              <a:ext cx="6307333" cy="3517330"/>
            </p:xfrm>
            <a:graphic>
              <a:graphicData uri="http://schemas.openxmlformats.org/drawingml/2006/table">
                <a:tbl>
                  <a:tblPr/>
                  <a:tblGrid>
                    <a:gridCol w="1136663"/>
                    <a:gridCol w="965782"/>
                    <a:gridCol w="1051222"/>
                    <a:gridCol w="1051222"/>
                    <a:gridCol w="1051222"/>
                    <a:gridCol w="1051222"/>
                  </a:tblGrid>
                  <a:tr h="411491">
                    <a:tc>
                      <a:txBody>
                        <a:bodyPr/>
                        <a:lstStyle/>
                        <a:p>
                          <a:pPr algn="ctr">
                            <a:spcAft>
                              <a:spcPts val="0"/>
                            </a:spcAft>
                          </a:pPr>
                          <a:r>
                            <a:rPr lang="en-US" sz="1400" b="1" dirty="0">
                              <a:solidFill>
                                <a:schemeClr val="bg1"/>
                              </a:solidFill>
                              <a:effectLst/>
                              <a:latin typeface="Times New Roman" charset="0"/>
                              <a:ea typeface="Times New Roman" charset="0"/>
                              <a:cs typeface="Times New Roman" charset="0"/>
                            </a:rPr>
                            <a:t>Dataset</a:t>
                          </a: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n</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d</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err="1" smtClean="0">
                              <a:solidFill>
                                <a:schemeClr val="bg1"/>
                              </a:solidFill>
                              <a:effectLst/>
                              <a:latin typeface="Times New Roman" charset="0"/>
                              <a:ea typeface="Times New Roman" charset="0"/>
                              <a:cs typeface="Times New Roman" charset="0"/>
                            </a:rPr>
                            <a:t>cls</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402326" t="-1471" r="-101744" b="-752941"/>
                          </a:stretch>
                        </a:blipFill>
                      </a:tcPr>
                    </a:tc>
                    <a:tc>
                      <a:txBody>
                        <a:bodyPr/>
                        <a:lstStyle/>
                        <a:p>
                          <a:pPr algn="ctr">
                            <a:spcAft>
                              <a:spcPts val="0"/>
                            </a:spcAft>
                          </a:pP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6.769</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2.051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5.493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4.001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3.845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3.123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3.053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Tree>
    <p:extLst>
      <p:ext uri="{BB962C8B-B14F-4D97-AF65-F5344CB8AC3E}">
        <p14:creationId xmlns:p14="http://schemas.microsoft.com/office/powerpoint/2010/main" val="1198754068"/>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kumimoji="1" lang="en-US" altLang="zh-CN" dirty="0"/>
              <a:t>Quick</a:t>
            </a:r>
            <a:r>
              <a:rPr kumimoji="1" lang="zh-CN" altLang="en-US" dirty="0"/>
              <a:t> </a:t>
            </a:r>
            <a:r>
              <a:rPr kumimoji="1" lang="en-US" altLang="zh-CN" dirty="0"/>
              <a:t>PCA-Hub</a:t>
            </a:r>
            <a:r>
              <a:rPr kumimoji="1" lang="zh-CN" altLang="en-US" dirty="0"/>
              <a:t>聚类算法</a:t>
            </a:r>
            <a:r>
              <a:rPr lang="zh-CN" altLang="en-US" dirty="0" smtClean="0"/>
              <a:t>实验</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304448" y="1385529"/>
              <a:ext cx="8717954" cy="3667760"/>
            </p:xfrm>
            <a:graphic>
              <a:graphicData uri="http://schemas.openxmlformats.org/drawingml/2006/table">
                <a:tbl>
                  <a:tblPr/>
                  <a:tblGrid>
                    <a:gridCol w="673324"/>
                    <a:gridCol w="572098"/>
                    <a:gridCol w="622711"/>
                    <a:gridCol w="622711"/>
                    <a:gridCol w="622711"/>
                    <a:gridCol w="622711"/>
                    <a:gridCol w="622711"/>
                    <a:gridCol w="622711"/>
                    <a:gridCol w="622711"/>
                    <a:gridCol w="622711"/>
                    <a:gridCol w="622711"/>
                    <a:gridCol w="622711"/>
                    <a:gridCol w="622711"/>
                    <a:gridCol w="622711"/>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KME</a:t>
                          </a:r>
                          <a:endParaRPr lang="zh-CN" sz="1200" b="1" kern="100" dirty="0">
                            <a:solidFill>
                              <a:schemeClr val="bg1">
                                <a:lumMod val="95000"/>
                              </a:schemeClr>
                            </a:solidFill>
                            <a:effectLst/>
                            <a:latin typeface="Times New Roman" charset="0"/>
                            <a:ea typeface="Times New Roman" charset="0"/>
                            <a:cs typeface="Times New Roman" charset="0"/>
                          </a:endParaRPr>
                        </a:p>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dirty="0">
                              <a:solidFill>
                                <a:schemeClr val="bg1"/>
                              </a:solidFill>
                              <a:effectLst/>
                              <a:latin typeface="Times New Roman" charset="0"/>
                              <a:ea typeface="Times New Roman" charset="0"/>
                              <a:cs typeface="Times New Roman" charset="0"/>
                            </a:rPr>
                            <a:t>迭代数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a:solidFill>
                                <a:schemeClr val="bg1"/>
                              </a:solidFill>
                              <a:effectLst/>
                              <a:latin typeface="Times New Roman" charset="0"/>
                              <a:ea typeface="Times New Roman" charset="0"/>
                              <a:cs typeface="Times New Roman" charset="0"/>
                            </a:rPr>
                            <a:t>减少的维数</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11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166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0.61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0.20</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9</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gridSpan="6">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AVG-UCI</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0.36</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41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939297957"/>
                  </p:ext>
                </p:extLst>
              </p:nvPr>
            </p:nvGraphicFramePr>
            <p:xfrm>
              <a:off x="304448" y="1385529"/>
              <a:ext cx="8717954" cy="3667760"/>
            </p:xfrm>
            <a:graphic>
              <a:graphicData uri="http://schemas.openxmlformats.org/drawingml/2006/table">
                <a:tbl>
                  <a:tblPr/>
                  <a:tblGrid>
                    <a:gridCol w="673324"/>
                    <a:gridCol w="572098"/>
                    <a:gridCol w="622711"/>
                    <a:gridCol w="622711"/>
                    <a:gridCol w="622711"/>
                    <a:gridCol w="622711"/>
                    <a:gridCol w="622711"/>
                    <a:gridCol w="622711"/>
                    <a:gridCol w="622711"/>
                    <a:gridCol w="622711"/>
                    <a:gridCol w="622711"/>
                    <a:gridCol w="622711"/>
                    <a:gridCol w="622711"/>
                    <a:gridCol w="622711"/>
                  </a:tblGrid>
                  <a:tr h="54864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401961" t="-8889" r="-904902" b="-572222"/>
                          </a:stretch>
                        </a:blip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KME</a:t>
                          </a:r>
                          <a:endParaRPr lang="zh-CN" sz="1200" b="1" kern="100" dirty="0">
                            <a:solidFill>
                              <a:schemeClr val="bg1">
                                <a:lumMod val="95000"/>
                              </a:schemeClr>
                            </a:solidFill>
                            <a:effectLst/>
                            <a:latin typeface="Times New Roman" charset="0"/>
                            <a:ea typeface="Times New Roman" charset="0"/>
                            <a:cs typeface="Times New Roman" charset="0"/>
                          </a:endParaRPr>
                        </a:p>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dirty="0">
                              <a:solidFill>
                                <a:schemeClr val="bg1"/>
                              </a:solidFill>
                              <a:effectLst/>
                              <a:latin typeface="Times New Roman" charset="0"/>
                              <a:ea typeface="Times New Roman" charset="0"/>
                              <a:cs typeface="Times New Roman" charset="0"/>
                            </a:rPr>
                            <a:t>迭代数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a:solidFill>
                                <a:schemeClr val="bg1"/>
                              </a:solidFill>
                              <a:effectLst/>
                              <a:latin typeface="Times New Roman" charset="0"/>
                              <a:ea typeface="Times New Roman" charset="0"/>
                              <a:cs typeface="Times New Roman" charset="0"/>
                            </a:rPr>
                            <a:t>减少的维数</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11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0.61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0.20</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9</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gridSpan="6">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AVG-UCI</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0.36</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41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Tree>
    <p:extLst>
      <p:ext uri="{BB962C8B-B14F-4D97-AF65-F5344CB8AC3E}">
        <p14:creationId xmlns:p14="http://schemas.microsoft.com/office/powerpoint/2010/main" val="1038529409"/>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r>
              <a:rPr lang="zh-CN" altLang="en-US" dirty="0" smtClean="0"/>
              <a:t>总结</a:t>
            </a:r>
            <a:endParaRPr lang="en" dirty="0"/>
          </a:p>
        </p:txBody>
      </p:sp>
      <p:sp>
        <p:nvSpPr>
          <p:cNvPr id="11" name="TextBox 10"/>
          <p:cNvSpPr txBox="1"/>
          <p:nvPr/>
        </p:nvSpPr>
        <p:spPr>
          <a:xfrm>
            <a:off x="30717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04</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sp>
            <p:nvSpPr>
              <p:cNvPr id="13" name="Shape 120"/>
              <p:cNvSpPr txBox="1"/>
              <p:nvPr/>
            </p:nvSpPr>
            <p:spPr>
              <a:xfrm>
                <a:off x="1146026" y="1920450"/>
                <a:ext cx="2949358" cy="1913699"/>
              </a:xfrm>
              <a:prstGeom prst="rect">
                <a:avLst/>
              </a:prstGeom>
              <a:noFill/>
              <a:ln>
                <a:noFill/>
              </a:ln>
            </p:spPr>
            <p:txBody>
              <a:bodyPr lIns="91425" tIns="91425" rIns="91425" bIns="91425" anchor="t" anchorCtr="0">
                <a:noAutofit/>
              </a:bodyPr>
              <a:lstStyle/>
              <a:p>
                <a:pPr>
                  <a:spcBef>
                    <a:spcPts val="600"/>
                  </a:spcBef>
                </a:pPr>
                <a:r>
                  <a:rPr lang="en-US" altLang="zh-CN" dirty="0" smtClean="0">
                    <a:solidFill>
                      <a:srgbClr val="114454"/>
                    </a:solidFill>
                    <a:highlight>
                      <a:srgbClr val="94BF6E"/>
                    </a:highlight>
                    <a:latin typeface="Nixie One"/>
                    <a:ea typeface="Nixie One"/>
                    <a:cs typeface="Nixie One"/>
                    <a:sym typeface="Nixie One"/>
                  </a:rPr>
                  <a:t>Hub </a:t>
                </a:r>
                <a:r>
                  <a:rPr lang="zh-CN" altLang="en-US" dirty="0" smtClean="0">
                    <a:solidFill>
                      <a:srgbClr val="114454"/>
                    </a:solidFill>
                    <a:highlight>
                      <a:srgbClr val="94BF6E"/>
                    </a:highlight>
                    <a:latin typeface="Nixie One"/>
                    <a:ea typeface="Nixie One"/>
                    <a:cs typeface="Nixie One"/>
                    <a:sym typeface="Nixie One"/>
                  </a:rPr>
                  <a:t>检测标准</a:t>
                </a:r>
                <a:endParaRPr lang="en" dirty="0">
                  <a:solidFill>
                    <a:srgbClr val="114454"/>
                  </a:solidFill>
                  <a:highlight>
                    <a:srgbClr val="94BF6E"/>
                  </a:highlight>
                  <a:latin typeface="Nixie One"/>
                  <a:ea typeface="Nixie One"/>
                  <a:cs typeface="Nixie One"/>
                  <a:sym typeface="Nixie One"/>
                </a:endParaRPr>
              </a:p>
              <a:p>
                <a:pPr marL="171450" indent="-171450">
                  <a:spcBef>
                    <a:spcPts val="600"/>
                  </a:spcBef>
                  <a:buFont typeface="Arial" charset="0"/>
                  <a:buChar char="•"/>
                </a:pPr>
                <a:r>
                  <a:rPr lang="zh-CN" altLang="en-US" dirty="0" smtClean="0">
                    <a:solidFill>
                      <a:srgbClr val="114454"/>
                    </a:solidFill>
                    <a:latin typeface="Nixie One" charset="0"/>
                    <a:ea typeface="Nixie One" charset="0"/>
                    <a:cs typeface="Nixie One" charset="0"/>
                    <a:sym typeface="Nixie One"/>
                  </a:rPr>
                  <a:t>大于某一固定值</a:t>
                </a:r>
                <a:r>
                  <a:rPr lang="en-US" altLang="zh-CN" dirty="0" smtClean="0">
                    <a:solidFill>
                      <a:srgbClr val="114454"/>
                    </a:solidFill>
                    <a:latin typeface="Nixie One" charset="0"/>
                    <a:ea typeface="Nixie One" charset="0"/>
                    <a:cs typeface="Nixie One" charset="0"/>
                    <a:sym typeface="Nixie One"/>
                  </a:rPr>
                  <a:t>[</a:t>
                </a:r>
                <a14:m>
                  <m:oMath xmlns:m="http://schemas.openxmlformats.org/officeDocument/2006/math">
                    <m:r>
                      <a:rPr lang="en-US" altLang="zh-CN" b="0" i="1" dirty="0" smtClean="0">
                        <a:solidFill>
                          <a:srgbClr val="114454"/>
                        </a:solidFill>
                        <a:latin typeface="Cambria Math" charset="0"/>
                        <a:ea typeface="Nixie One" charset="0"/>
                        <a:cs typeface="Nixie One" charset="0"/>
                        <a:sym typeface="Nixie One"/>
                      </a:rPr>
                      <m:t>2</m:t>
                    </m:r>
                    <m:r>
                      <a:rPr lang="en-US" altLang="zh-CN" b="0" i="1" dirty="0" smtClean="0">
                        <a:solidFill>
                          <a:srgbClr val="114454"/>
                        </a:solidFill>
                        <a:latin typeface="Cambria Math" charset="0"/>
                        <a:ea typeface="Nixie One" charset="0"/>
                        <a:cs typeface="Nixie One" charset="0"/>
                        <a:sym typeface="Nixie One"/>
                      </a:rPr>
                      <m:t>𝑘</m:t>
                    </m:r>
                  </m:oMath>
                </a14:m>
                <a:r>
                  <a:rPr lang="en-US" altLang="zh-CN" dirty="0" smtClean="0">
                    <a:solidFill>
                      <a:srgbClr val="114454"/>
                    </a:solidFill>
                    <a:latin typeface="Nixie One" charset="0"/>
                    <a:ea typeface="Nixie One" charset="0"/>
                    <a:cs typeface="Nixie One" charset="0"/>
                    <a:sym typeface="Nixie One"/>
                  </a:rPr>
                  <a:t>,  </a:t>
                </a:r>
                <a14:m>
                  <m:oMath xmlns:m="http://schemas.openxmlformats.org/officeDocument/2006/math">
                    <m:r>
                      <a:rPr lang="en-US" altLang="zh-CN" b="0" i="0" dirty="0" smtClean="0">
                        <a:solidFill>
                          <a:srgbClr val="114454"/>
                        </a:solidFill>
                        <a:latin typeface="Cambria Math" charset="0"/>
                        <a:ea typeface="Nixie One" charset="0"/>
                        <a:cs typeface="Nixie One" charset="0"/>
                        <a:sym typeface="Nixie One"/>
                      </a:rPr>
                      <m:t>3</m:t>
                    </m:r>
                    <m:r>
                      <a:rPr lang="en-US" altLang="zh-CN" b="0" i="1" dirty="0" smtClean="0">
                        <a:solidFill>
                          <a:srgbClr val="114454"/>
                        </a:solidFill>
                        <a:latin typeface="Cambria Math" charset="0"/>
                        <a:ea typeface="Nixie One" charset="0"/>
                        <a:cs typeface="Nixie One" charset="0"/>
                        <a:sym typeface="Nixie One"/>
                      </a:rPr>
                      <m:t>𝑘</m:t>
                    </m:r>
                    <m:r>
                      <a:rPr lang="en-US" altLang="zh-CN" b="0" i="1" dirty="0" smtClean="0">
                        <a:solidFill>
                          <a:srgbClr val="114454"/>
                        </a:solidFill>
                        <a:latin typeface="Cambria Math" charset="0"/>
                        <a:ea typeface="Nixie One" charset="0"/>
                        <a:cs typeface="Nixie One" charset="0"/>
                        <a:sym typeface="Nixie One"/>
                      </a:rPr>
                      <m:t>/2</m:t>
                    </m:r>
                  </m:oMath>
                </a14:m>
                <a:r>
                  <a:rPr lang="en-US" altLang="zh-CN" dirty="0" smtClean="0">
                    <a:solidFill>
                      <a:srgbClr val="114454"/>
                    </a:solidFill>
                    <a:latin typeface="Nixie One" charset="0"/>
                    <a:ea typeface="Nixie One" charset="0"/>
                    <a:cs typeface="Nixie One" charset="0"/>
                    <a:sym typeface="Nixie One"/>
                  </a:rPr>
                  <a:t>]</a:t>
                </a:r>
                <a:r>
                  <a:rPr lang="en" dirty="0" smtClean="0">
                    <a:solidFill>
                      <a:srgbClr val="114454"/>
                    </a:solidFill>
                    <a:latin typeface="Nixie One" charset="0"/>
                    <a:ea typeface="Nixie One" charset="0"/>
                    <a:cs typeface="Nixie One" charset="0"/>
                    <a:sym typeface="Nixie One"/>
                  </a:rPr>
                  <a:t> </a:t>
                </a:r>
                <a:r>
                  <a:rPr lang="en-US" dirty="0" smtClean="0">
                    <a:solidFill>
                      <a:srgbClr val="114454"/>
                    </a:solidFill>
                    <a:latin typeface="Nixie One" charset="0"/>
                    <a:ea typeface="Nixie One" charset="0"/>
                    <a:cs typeface="Nixie One" charset="0"/>
                    <a:sym typeface="Nixie One"/>
                  </a:rPr>
                  <a:t>?</a:t>
                </a: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选取</a:t>
                </a:r>
                <a:r>
                  <a:rPr lang="en-US" dirty="0" smtClean="0">
                    <a:latin typeface="Nixie One" charset="0"/>
                    <a:ea typeface="Nixie One" charset="0"/>
                    <a:cs typeface="Nixie One" charset="0"/>
                    <a:sym typeface="Nixie One"/>
                  </a:rPr>
                  <a:t>K-OCCURRENCES</a:t>
                </a:r>
                <a:r>
                  <a:rPr lang="zh-CN" altLang="en-US" dirty="0" smtClean="0">
                    <a:latin typeface="Nixie One" charset="0"/>
                    <a:ea typeface="Nixie One" charset="0"/>
                    <a:cs typeface="Nixie One" charset="0"/>
                    <a:sym typeface="Nixie One"/>
                  </a:rPr>
                  <a:t>前</a:t>
                </a:r>
                <a:r>
                  <a:rPr lang="en-US" altLang="zh-CN" dirty="0" smtClean="0">
                    <a:latin typeface="Nixie One" charset="0"/>
                    <a:ea typeface="Nixie One" charset="0"/>
                    <a:cs typeface="Nixie One" charset="0"/>
                    <a:sym typeface="Nixie One"/>
                  </a:rPr>
                  <a:t>20%</a:t>
                </a:r>
                <a:r>
                  <a:rPr lang="zh-CN" altLang="en-US" dirty="0" smtClean="0">
                    <a:latin typeface="Nixie One" charset="0"/>
                    <a:ea typeface="Nixie One" charset="0"/>
                    <a:cs typeface="Nixie One" charset="0"/>
                    <a:sym typeface="Nixie One"/>
                  </a:rPr>
                  <a:t>的样本作为</a:t>
                </a:r>
                <a:r>
                  <a:rPr lang="en-US" altLang="zh-CN" dirty="0" smtClean="0">
                    <a:latin typeface="Nixie One" charset="0"/>
                    <a:ea typeface="Nixie One" charset="0"/>
                    <a:cs typeface="Nixie One" charset="0"/>
                    <a:sym typeface="Nixie One"/>
                  </a:rPr>
                  <a:t> hub?</a:t>
                </a: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根据数据集进行相应的调整？</a:t>
                </a:r>
                <a:endParaRPr lang="en-US" dirty="0">
                  <a:latin typeface="Nixie One" charset="0"/>
                  <a:ea typeface="Nixie One" charset="0"/>
                  <a:cs typeface="Nixie One" charset="0"/>
                  <a:sym typeface="Nixie One"/>
                </a:endParaRPr>
              </a:p>
              <a:p>
                <a:pPr>
                  <a:spcBef>
                    <a:spcPts val="600"/>
                  </a:spcBef>
                </a:pPr>
                <a:endParaRPr lang="en" sz="1100" i="1" dirty="0">
                  <a:solidFill>
                    <a:srgbClr val="114454"/>
                  </a:solidFill>
                  <a:highlight>
                    <a:srgbClr val="EFEFEF"/>
                  </a:highlight>
                  <a:latin typeface="Nixie One"/>
                  <a:ea typeface="Nixie One"/>
                  <a:cs typeface="Nixie One"/>
                  <a:sym typeface="Nixie One"/>
                </a:endParaRPr>
              </a:p>
            </p:txBody>
          </p:sp>
        </mc:Choice>
        <mc:Fallback xmlns="">
          <p:sp>
            <p:nvSpPr>
              <p:cNvPr id="13" name="Shape 120"/>
              <p:cNvSpPr txBox="1">
                <a:spLocks noRot="1" noChangeAspect="1" noMove="1" noResize="1" noEditPoints="1" noAdjustHandles="1" noChangeArrowheads="1" noChangeShapeType="1" noTextEdit="1"/>
              </p:cNvSpPr>
              <p:nvPr/>
            </p:nvSpPr>
            <p:spPr>
              <a:xfrm>
                <a:off x="1146026" y="1920450"/>
                <a:ext cx="2949358" cy="1913699"/>
              </a:xfrm>
              <a:prstGeom prst="rect">
                <a:avLst/>
              </a:prstGeom>
              <a:blipFill rotWithShape="0">
                <a:blip r:embed="rId3"/>
                <a:stretch>
                  <a:fillRect l="-620"/>
                </a:stretch>
              </a:blipFill>
              <a:ln>
                <a:noFill/>
              </a:ln>
            </p:spPr>
            <p:txBody>
              <a:bodyPr/>
              <a:lstStyle/>
              <a:p>
                <a:r>
                  <a:rPr lang="en-US">
                    <a:noFill/>
                  </a:rPr>
                  <a:t> </a:t>
                </a:r>
              </a:p>
            </p:txBody>
          </p:sp>
        </mc:Fallback>
      </mc:AlternateContent>
      <p:sp>
        <p:nvSpPr>
          <p:cNvPr id="14" name="Shape 121"/>
          <p:cNvSpPr txBox="1"/>
          <p:nvPr/>
        </p:nvSpPr>
        <p:spPr>
          <a:xfrm>
            <a:off x="5074909" y="1920450"/>
            <a:ext cx="3611699" cy="1913699"/>
          </a:xfrm>
          <a:prstGeom prst="rect">
            <a:avLst/>
          </a:prstGeom>
          <a:noFill/>
          <a:ln>
            <a:noFill/>
          </a:ln>
        </p:spPr>
        <p:txBody>
          <a:bodyPr lIns="91425" tIns="91425" rIns="91425" bIns="91425" anchor="t" anchorCtr="0">
            <a:noAutofit/>
          </a:bodyPr>
          <a:lstStyle/>
          <a:p>
            <a:pPr>
              <a:spcBef>
                <a:spcPts val="600"/>
              </a:spcBef>
            </a:pPr>
            <a:r>
              <a:rPr lang="en-US" dirty="0" smtClean="0">
                <a:solidFill>
                  <a:srgbClr val="114454"/>
                </a:solidFill>
                <a:highlight>
                  <a:srgbClr val="94BF6E"/>
                </a:highlight>
                <a:latin typeface="Nixie One"/>
                <a:ea typeface="Nixie One"/>
                <a:cs typeface="Nixie One"/>
                <a:sym typeface="Nixie One"/>
              </a:rPr>
              <a:t>Hub </a:t>
            </a:r>
            <a:r>
              <a:rPr lang="zh-CN" altLang="en-US" dirty="0" smtClean="0">
                <a:solidFill>
                  <a:srgbClr val="114454"/>
                </a:solidFill>
                <a:highlight>
                  <a:srgbClr val="94BF6E"/>
                </a:highlight>
                <a:latin typeface="Nixie One"/>
                <a:ea typeface="Nixie One"/>
                <a:cs typeface="Nixie One"/>
                <a:sym typeface="Nixie One"/>
              </a:rPr>
              <a:t>修正</a:t>
            </a:r>
            <a:endParaRPr lang="en-US" dirty="0" smtClean="0">
              <a:solidFill>
                <a:srgbClr val="114454"/>
              </a:solidFill>
              <a:highlight>
                <a:srgbClr val="94BF6E"/>
              </a:highlight>
              <a:latin typeface="Nixie One"/>
              <a:ea typeface="Nixie One"/>
              <a:cs typeface="Nixie One"/>
              <a:sym typeface="Nixie One"/>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直接删除为</a:t>
            </a:r>
            <a:r>
              <a:rPr lang="en-US" altLang="zh-CN" dirty="0" smtClean="0">
                <a:latin typeface="Nixie One" charset="0"/>
                <a:ea typeface="Nixie One" charset="0"/>
                <a:cs typeface="Nixie One" charset="0"/>
                <a:sym typeface="Nixie One"/>
              </a:rPr>
              <a:t> hub </a:t>
            </a:r>
            <a:r>
              <a:rPr lang="zh-CN" altLang="en-US" dirty="0" smtClean="0">
                <a:latin typeface="Nixie One" charset="0"/>
                <a:ea typeface="Nixie One" charset="0"/>
                <a:cs typeface="Nixie One" charset="0"/>
                <a:sym typeface="Nixie One"/>
              </a:rPr>
              <a:t>的样本</a:t>
            </a: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通过加权的方式修改</a:t>
            </a:r>
            <a:r>
              <a:rPr lang="en-US" altLang="zh-CN" dirty="0" smtClean="0">
                <a:latin typeface="Nixie One" charset="0"/>
                <a:ea typeface="Nixie One" charset="0"/>
                <a:cs typeface="Nixie One" charset="0"/>
                <a:sym typeface="Nixie One"/>
              </a:rPr>
              <a:t> hub</a:t>
            </a:r>
          </a:p>
          <a:p>
            <a:pPr>
              <a:spcBef>
                <a:spcPts val="600"/>
              </a:spcBef>
            </a:pPr>
            <a:r>
              <a:rPr lang="en-US" dirty="0" smtClean="0">
                <a:latin typeface="Nixie One" charset="0"/>
                <a:ea typeface="Nixie One" charset="0"/>
                <a:cs typeface="Nixie One" charset="0"/>
                <a:sym typeface="Nixie One"/>
              </a:rPr>
              <a:t> </a:t>
            </a:r>
          </a:p>
          <a:p>
            <a:pPr>
              <a:spcBef>
                <a:spcPts val="600"/>
              </a:spcBef>
            </a:pPr>
            <a:endParaRPr lang="en-US" sz="1100" b="1" i="1" dirty="0">
              <a:solidFill>
                <a:srgbClr val="114454"/>
              </a:solidFill>
              <a:highlight>
                <a:srgbClr val="EFEFEF"/>
              </a:highlight>
              <a:latin typeface="Nixie One"/>
              <a:ea typeface="Nixie One"/>
              <a:cs typeface="Nixie One"/>
              <a:sym typeface="Nixie One"/>
            </a:endParaRPr>
          </a:p>
          <a:p>
            <a:pPr>
              <a:spcBef>
                <a:spcPts val="600"/>
              </a:spcBef>
            </a:pPr>
            <a:endParaRPr lang="en" sz="1100" b="1" i="1" dirty="0">
              <a:solidFill>
                <a:srgbClr val="114454"/>
              </a:solidFill>
              <a:highlight>
                <a:srgbClr val="EFEFEF"/>
              </a:highlight>
              <a:latin typeface="Nixie One"/>
              <a:ea typeface="Nixie One"/>
              <a:cs typeface="Nixie One"/>
              <a:sym typeface="Nixie One"/>
            </a:endParaRPr>
          </a:p>
        </p:txBody>
      </p:sp>
      <p:cxnSp>
        <p:nvCxnSpPr>
          <p:cNvPr id="16" name="Straight Connector 15"/>
          <p:cNvCxnSpPr/>
          <p:nvPr/>
        </p:nvCxnSpPr>
        <p:spPr>
          <a:xfrm>
            <a:off x="4544002" y="2024743"/>
            <a:ext cx="9330" cy="1212979"/>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基于逆近邻数</a:t>
            </a:r>
            <a:r>
              <a:rPr kumimoji="1" lang="zh-CN" altLang="en-US" dirty="0" smtClean="0">
                <a:solidFill>
                  <a:srgbClr val="FFFF00"/>
                </a:solidFill>
              </a:rPr>
              <a:t>偏度</a:t>
            </a:r>
            <a:r>
              <a:rPr kumimoji="1" lang="zh-CN" altLang="en-US" dirty="0"/>
              <a:t>的降维方法 </a:t>
            </a:r>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p:txBody>
              <a:bodyPr/>
              <a:lstStyle/>
              <a:p>
                <a:r>
                  <a:rPr lang="zh-CN" altLang="zh-CN" dirty="0" smtClean="0"/>
                  <a:t>主成</a:t>
                </a:r>
                <a:r>
                  <a:rPr lang="zh-CN" altLang="zh-CN" dirty="0"/>
                  <a:t>分分析（</a:t>
                </a:r>
                <a:r>
                  <a:rPr lang="en-US" altLang="zh-CN" dirty="0"/>
                  <a:t>Principal components analysis</a:t>
                </a:r>
                <a:r>
                  <a:rPr lang="zh-CN" altLang="zh-CN" dirty="0"/>
                  <a:t>，</a:t>
                </a:r>
                <a:r>
                  <a:rPr lang="en-US" altLang="zh-CN" dirty="0"/>
                  <a:t>PCA</a:t>
                </a:r>
                <a:r>
                  <a:rPr lang="zh-CN" altLang="zh-CN" dirty="0" smtClean="0"/>
                  <a:t>）</a:t>
                </a:r>
                <a:endParaRPr lang="en-US" altLang="zh-CN" dirty="0" smtClean="0"/>
              </a:p>
              <a:p>
                <a:endParaRPr lang="en-US" altLang="zh-CN" dirty="0"/>
              </a:p>
              <a:p>
                <a:r>
                  <a:rPr lang="zh-CN" altLang="zh-CN" dirty="0" smtClean="0"/>
                  <a:t>探讨</a:t>
                </a:r>
                <a:r>
                  <a:rPr lang="zh-CN" altLang="zh-CN" dirty="0"/>
                  <a:t>在使用降维技术</a:t>
                </a:r>
                <a:r>
                  <a:rPr lang="en-US" altLang="zh-CN" dirty="0"/>
                  <a:t>PCA</a:t>
                </a:r>
                <a:r>
                  <a:rPr lang="zh-CN" altLang="zh-CN" dirty="0"/>
                  <a:t>的情况下</a:t>
                </a: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r>
                      <a:rPr lang="en-US" altLang="zh-CN" i="1">
                        <a:latin typeface="Cambria Math" charset="0"/>
                      </a:rPr>
                      <m:t> </m:t>
                    </m:r>
                  </m:oMath>
                </a14:m>
                <a:r>
                  <a:rPr lang="zh-CN" altLang="zh-CN" dirty="0"/>
                  <a:t>的偏度和</a:t>
                </a:r>
                <a:r>
                  <a:rPr lang="zh-CN" altLang="zh-CN" dirty="0">
                    <a:solidFill>
                      <a:srgbClr val="FFC000"/>
                    </a:solidFill>
                  </a:rPr>
                  <a:t>本征维数</a:t>
                </a:r>
                <a:r>
                  <a:rPr lang="zh-CN" altLang="zh-CN" dirty="0"/>
                  <a:t>的相互作用</a:t>
                </a:r>
                <a:r>
                  <a:rPr lang="zh-CN" altLang="zh-CN" dirty="0">
                    <a:effectLst/>
                  </a:rPr>
                  <a:t> </a:t>
                </a:r>
                <a:endParaRPr lang="en-US" altLang="zh-CN" dirty="0" smtClean="0">
                  <a:effectLst/>
                </a:endParaRPr>
              </a:p>
              <a:p>
                <a:r>
                  <a:rPr kumimoji="1" lang="zh-CN" altLang="en-US" dirty="0" smtClean="0">
                    <a:solidFill>
                      <a:srgbClr val="FFC000"/>
                    </a:solidFill>
                  </a:rPr>
                  <a:t>斯皮尔曼相关系数</a:t>
                </a:r>
                <a:endParaRPr kumimoji="1" lang="zh-CN" altLang="en-US" dirty="0">
                  <a:solidFill>
                    <a:srgbClr val="FFC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blipFill rotWithShape="0">
                <a:blip r:embed="rId2"/>
                <a:stretch>
                  <a:fillRect l="-1833"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15425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基于逆近邻数</a:t>
            </a:r>
            <a:r>
              <a:rPr kumimoji="1" lang="zh-CN" altLang="en-US" dirty="0" smtClean="0">
                <a:solidFill>
                  <a:srgbClr val="FFFF00"/>
                </a:solidFill>
              </a:rPr>
              <a:t>偏度</a:t>
            </a:r>
            <a:r>
              <a:rPr kumimoji="1" lang="zh-CN" altLang="en-US" dirty="0"/>
              <a:t>的降维方法 </a:t>
            </a:r>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a:xfrm>
                <a:off x="694524" y="3597996"/>
                <a:ext cx="7852068" cy="1545504"/>
              </a:xfrm>
            </p:spPr>
            <p:txBody>
              <a:bodyPr/>
              <a:lstStyle/>
              <a:p>
                <a:endParaRPr lang="en-US" altLang="zh-CN" dirty="0"/>
              </a:p>
              <a:p>
                <a:r>
                  <a:rPr lang="zh-CN" altLang="zh-CN" dirty="0" smtClean="0"/>
                  <a:t>探讨</a:t>
                </a:r>
                <a:r>
                  <a:rPr lang="zh-CN" altLang="zh-CN" dirty="0"/>
                  <a:t>在使用降维技术</a:t>
                </a:r>
                <a:r>
                  <a:rPr lang="en-US" altLang="zh-CN" dirty="0"/>
                  <a:t>PCA</a:t>
                </a:r>
                <a:r>
                  <a:rPr lang="zh-CN" altLang="zh-CN" dirty="0"/>
                  <a:t>的情况下</a:t>
                </a: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r>
                      <a:rPr lang="en-US" altLang="zh-CN" i="1">
                        <a:latin typeface="Cambria Math" charset="0"/>
                      </a:rPr>
                      <m:t> </m:t>
                    </m:r>
                  </m:oMath>
                </a14:m>
                <a:r>
                  <a:rPr lang="zh-CN" altLang="zh-CN" dirty="0"/>
                  <a:t>的偏度和</a:t>
                </a:r>
                <a:r>
                  <a:rPr lang="zh-CN" altLang="zh-CN" dirty="0">
                    <a:solidFill>
                      <a:srgbClr val="FFC000"/>
                    </a:solidFill>
                  </a:rPr>
                  <a:t>本征维数</a:t>
                </a:r>
                <a:r>
                  <a:rPr lang="zh-CN" altLang="zh-CN" dirty="0"/>
                  <a:t>的相互作用</a:t>
                </a:r>
                <a:r>
                  <a:rPr lang="zh-CN" altLang="zh-CN" dirty="0">
                    <a:effectLst/>
                  </a:rPr>
                  <a:t> </a:t>
                </a:r>
                <a:endParaRPr lang="en-US" altLang="zh-CN" dirty="0" smtClean="0">
                  <a:effectLst/>
                </a:endParaRPr>
              </a:p>
              <a:p>
                <a:r>
                  <a:rPr kumimoji="1" lang="zh-CN" altLang="en-US" dirty="0" smtClean="0">
                    <a:solidFill>
                      <a:srgbClr val="FFC000"/>
                    </a:solidFill>
                  </a:rPr>
                  <a:t>斯皮尔曼相关系数</a:t>
                </a:r>
                <a:endParaRPr kumimoji="1" lang="zh-CN" altLang="en-US" dirty="0">
                  <a:solidFill>
                    <a:srgbClr val="FFC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xfrm>
                <a:off x="694524" y="3597996"/>
                <a:ext cx="7852068" cy="1545504"/>
              </a:xfrm>
              <a:blipFill rotWithShape="0">
                <a:blip r:embed="rId3"/>
                <a:stretch>
                  <a:fillRect l="-699" t="-2362"/>
                </a:stretch>
              </a:blipFill>
            </p:spPr>
            <p:txBody>
              <a:bodyPr/>
              <a:lstStyle/>
              <a:p>
                <a:r>
                  <a:rPr lang="zh-CN" altLang="en-US">
                    <a:noFill/>
                  </a:rPr>
                  <a:t> </a:t>
                </a:r>
              </a:p>
            </p:txBody>
          </p:sp>
        </mc:Fallback>
      </mc:AlternateContent>
      <p:sp>
        <p:nvSpPr>
          <p:cNvPr id="5" name="Shape 420"/>
          <p:cNvSpPr txBox="1"/>
          <p:nvPr/>
        </p:nvSpPr>
        <p:spPr>
          <a:xfrm>
            <a:off x="694524" y="1113255"/>
            <a:ext cx="7852068" cy="87154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2000" b="1" dirty="0">
                <a:solidFill>
                  <a:srgbClr val="3B8D61"/>
                </a:solidFill>
                <a:latin typeface="Roboto Slab"/>
                <a:ea typeface="Roboto Slab"/>
                <a:cs typeface="Roboto Slab"/>
                <a:sym typeface="Roboto Slab"/>
              </a:rPr>
              <a:t>在概率论和统计学中，</a:t>
            </a:r>
            <a:r>
              <a:rPr lang="zh-CN" altLang="en-US" sz="2000" b="1" dirty="0">
                <a:solidFill>
                  <a:srgbClr val="FFC000"/>
                </a:solidFill>
                <a:latin typeface="Roboto Slab"/>
                <a:ea typeface="Roboto Slab"/>
                <a:cs typeface="Roboto Slab"/>
                <a:sym typeface="Roboto Slab"/>
              </a:rPr>
              <a:t>偏度</a:t>
            </a:r>
            <a:r>
              <a:rPr lang="zh-CN" altLang="en-US" sz="2000" b="1" dirty="0">
                <a:solidFill>
                  <a:srgbClr val="3B8D61"/>
                </a:solidFill>
                <a:latin typeface="Roboto Slab"/>
                <a:ea typeface="Roboto Slab"/>
                <a:cs typeface="Roboto Slab"/>
                <a:sym typeface="Roboto Slab"/>
              </a:rPr>
              <a:t>衡量实数随机变量概率分布的不对称性。</a:t>
            </a:r>
          </a:p>
          <a:p>
            <a:pPr lvl="0" algn="ctr" rtl="0">
              <a:spcBef>
                <a:spcPts val="0"/>
              </a:spcBef>
              <a:buClr>
                <a:schemeClr val="dk1"/>
              </a:buClr>
              <a:buFont typeface="Arial"/>
              <a:buNone/>
            </a:pPr>
            <a:endParaRPr lang="en-US" sz="1200" dirty="0" smtClean="0">
              <a:solidFill>
                <a:srgbClr val="3B8D61"/>
              </a:solidFill>
              <a:latin typeface="Roboto Slab"/>
              <a:ea typeface="Roboto Slab"/>
              <a:cs typeface="Roboto Slab"/>
              <a:sym typeface="Roboto Slab"/>
            </a:endParaRPr>
          </a:p>
          <a:p>
            <a:pPr lvl="0" algn="ctr"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782" y="1729319"/>
            <a:ext cx="5245409" cy="1868677"/>
          </a:xfrm>
          <a:prstGeom prst="rect">
            <a:avLst/>
          </a:prstGeom>
        </p:spPr>
      </p:pic>
      <mc:AlternateContent xmlns:mc="http://schemas.openxmlformats.org/markup-compatibility/2006" xmlns:a14="http://schemas.microsoft.com/office/drawing/2010/main">
        <mc:Choice Requires="a14">
          <p:sp>
            <p:nvSpPr>
              <p:cNvPr id="7" name="文本占位符 2"/>
              <p:cNvSpPr>
                <a:spLocks noGrp="1"/>
              </p:cNvSpPr>
              <p:nvPr>
                <p:ph type="body" idx="1"/>
              </p:nvPr>
            </p:nvSpPr>
            <p:spPr>
              <a:xfrm>
                <a:off x="834732" y="4438439"/>
                <a:ext cx="7852068" cy="1545504"/>
              </a:xfrm>
            </p:spPr>
            <p:txBody>
              <a:bodyPr/>
              <a:lstStyle/>
              <a:p>
                <a:endParaRPr lang="en-US" altLang="zh-CN" dirty="0"/>
              </a:p>
              <a:p>
                <a:r>
                  <a:rPr lang="zh-CN" altLang="zh-CN" dirty="0" smtClean="0"/>
                  <a:t>探讨</a:t>
                </a:r>
                <a:r>
                  <a:rPr lang="zh-CN" altLang="zh-CN" dirty="0"/>
                  <a:t>在使用降维技术</a:t>
                </a:r>
                <a:r>
                  <a:rPr lang="en-US" altLang="zh-CN" dirty="0"/>
                  <a:t>PCA</a:t>
                </a:r>
                <a:r>
                  <a:rPr lang="zh-CN" altLang="zh-CN" dirty="0"/>
                  <a:t>的情况下</a:t>
                </a: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r>
                      <a:rPr lang="en-US" altLang="zh-CN" i="1">
                        <a:latin typeface="Cambria Math" charset="0"/>
                      </a:rPr>
                      <m:t> </m:t>
                    </m:r>
                  </m:oMath>
                </a14:m>
                <a:r>
                  <a:rPr lang="zh-CN" altLang="zh-CN" dirty="0"/>
                  <a:t>的偏度和</a:t>
                </a:r>
                <a:r>
                  <a:rPr lang="zh-CN" altLang="zh-CN" dirty="0">
                    <a:solidFill>
                      <a:srgbClr val="FFC000"/>
                    </a:solidFill>
                  </a:rPr>
                  <a:t>本征维数</a:t>
                </a:r>
                <a:r>
                  <a:rPr lang="zh-CN" altLang="zh-CN" dirty="0"/>
                  <a:t>的相互作用</a:t>
                </a:r>
                <a:r>
                  <a:rPr lang="zh-CN" altLang="zh-CN" dirty="0">
                    <a:effectLst/>
                  </a:rPr>
                  <a:t> </a:t>
                </a:r>
                <a:endParaRPr lang="en-US" altLang="zh-CN" dirty="0" smtClean="0">
                  <a:effectLst/>
                </a:endParaRPr>
              </a:p>
              <a:p>
                <a:r>
                  <a:rPr kumimoji="1" lang="zh-CN" altLang="en-US" dirty="0" smtClean="0">
                    <a:solidFill>
                      <a:srgbClr val="FFC000"/>
                    </a:solidFill>
                  </a:rPr>
                  <a:t>斯皮尔曼相关系数</a:t>
                </a:r>
                <a:endParaRPr kumimoji="1" lang="zh-CN" altLang="en-US" dirty="0">
                  <a:solidFill>
                    <a:srgbClr val="FFC000"/>
                  </a:solidFill>
                </a:endParaRPr>
              </a:p>
            </p:txBody>
          </p:sp>
        </mc:Choice>
        <mc:Fallback xmlns="">
          <p:sp>
            <p:nvSpPr>
              <p:cNvPr id="7" name="文本占位符 2"/>
              <p:cNvSpPr>
                <a:spLocks noGrp="1" noRot="1" noChangeAspect="1" noMove="1" noResize="1" noEditPoints="1" noAdjustHandles="1" noChangeArrowheads="1" noChangeShapeType="1" noTextEdit="1"/>
              </p:cNvSpPr>
              <p:nvPr>
                <p:ph type="body" idx="1"/>
              </p:nvPr>
            </p:nvSpPr>
            <p:spPr>
              <a:xfrm>
                <a:off x="834732" y="4438439"/>
                <a:ext cx="7852068" cy="1545504"/>
              </a:xfrm>
              <a:blipFill rotWithShape="0">
                <a:blip r:embed="rId3"/>
                <a:stretch>
                  <a:fillRect l="-699" t="-2362"/>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390144" y="27575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300551316"/>
              </p:ext>
            </p:extLst>
          </p:nvPr>
        </p:nvGraphicFramePr>
        <p:xfrm>
          <a:off x="390144" y="2757553"/>
          <a:ext cx="1257300" cy="508000"/>
        </p:xfrm>
        <a:graphic>
          <a:graphicData uri="http://schemas.openxmlformats.org/presentationml/2006/ole">
            <mc:AlternateContent xmlns:mc="http://schemas.openxmlformats.org/markup-compatibility/2006">
              <mc:Choice xmlns:v="urn:schemas-microsoft-com:vml" Requires="v">
                <p:oleObj spid="_x0000_s5284" r:id="rId5" imgW="1244600" imgH="520700" progId="Equation.DSMT4">
                  <p:embed/>
                </p:oleObj>
              </mc:Choice>
              <mc:Fallback>
                <p:oleObj r:id="rId5" imgW="1244600" imgH="5207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144" y="2757553"/>
                        <a:ext cx="12573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963691727"/>
              </p:ext>
            </p:extLst>
          </p:nvPr>
        </p:nvGraphicFramePr>
        <p:xfrm>
          <a:off x="193525" y="1771144"/>
          <a:ext cx="1905000" cy="546100"/>
        </p:xfrm>
        <a:graphic>
          <a:graphicData uri="http://schemas.openxmlformats.org/presentationml/2006/ole">
            <mc:AlternateContent xmlns:mc="http://schemas.openxmlformats.org/markup-compatibility/2006">
              <mc:Choice xmlns:v="urn:schemas-microsoft-com:vml" Requires="v">
                <p:oleObj spid="_x0000_s5285" r:id="rId7" imgW="1916868" imgH="545863" progId="Equation.DSMT4">
                  <p:embed/>
                </p:oleObj>
              </mc:Choice>
              <mc:Fallback>
                <p:oleObj r:id="rId7" imgW="1916868" imgH="545863"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525" y="1771144"/>
                        <a:ext cx="19050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524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US" dirty="0" smtClean="0"/>
              <a:t>Hub</a:t>
            </a:r>
            <a:r>
              <a:rPr lang="zh-CN" altLang="en-US" dirty="0" smtClean="0"/>
              <a:t>对谱聚类的影响</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1388806" y="1698171"/>
            <a:ext cx="6540347" cy="3226526"/>
          </a:xfrm>
          <a:prstGeom prst="rect">
            <a:avLst/>
          </a:prstGeom>
        </p:spPr>
      </p:pic>
      <p:grpSp>
        <p:nvGrpSpPr>
          <p:cNvPr id="7" name="Group 13"/>
          <p:cNvGrpSpPr>
            <a:grpSpLocks/>
          </p:cNvGrpSpPr>
          <p:nvPr/>
        </p:nvGrpSpPr>
        <p:grpSpPr bwMode="auto">
          <a:xfrm>
            <a:off x="3215563" y="2261398"/>
            <a:ext cx="2811464" cy="2209800"/>
            <a:chOff x="437" y="1392"/>
            <a:chExt cx="1771" cy="1392"/>
          </a:xfrm>
        </p:grpSpPr>
        <p:sp>
          <p:nvSpPr>
            <p:cNvPr id="8" name="Oval 9"/>
            <p:cNvSpPr>
              <a:spLocks noChangeArrowheads="1"/>
            </p:cNvSpPr>
            <p:nvPr/>
          </p:nvSpPr>
          <p:spPr bwMode="auto">
            <a:xfrm>
              <a:off x="1680" y="1392"/>
              <a:ext cx="528" cy="1392"/>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m"/>
                <a:defRPr sz="3200">
                  <a:solidFill>
                    <a:schemeClr val="tx1"/>
                  </a:solidFill>
                  <a:latin typeface="Arial" charset="0"/>
                </a:defRPr>
              </a:lvl1pPr>
              <a:lvl2pPr marL="742950" indent="-285750">
                <a:spcBef>
                  <a:spcPct val="20000"/>
                </a:spcBef>
                <a:buClr>
                  <a:schemeClr val="bg2"/>
                </a:buClr>
                <a:buSzPct val="75000"/>
                <a:buFont typeface="Wingdings" charset="2"/>
                <a:buChar char="m"/>
                <a:defRPr sz="3200">
                  <a:solidFill>
                    <a:schemeClr val="tx1"/>
                  </a:solidFill>
                  <a:latin typeface="Arial" charset="0"/>
                </a:defRPr>
              </a:lvl2pPr>
              <a:lvl3pPr marL="1143000" indent="-228600">
                <a:spcBef>
                  <a:spcPct val="20000"/>
                </a:spcBef>
                <a:buClr>
                  <a:schemeClr val="bg2"/>
                </a:buClr>
                <a:buSzPct val="75000"/>
                <a:buFont typeface="Wingdings" charset="2"/>
                <a:buChar char="m"/>
                <a:defRPr sz="3200">
                  <a:solidFill>
                    <a:schemeClr val="tx1"/>
                  </a:solidFill>
                  <a:latin typeface="Arial" charset="0"/>
                </a:defRPr>
              </a:lvl3pPr>
              <a:lvl4pPr marL="1600200" indent="-228600">
                <a:spcBef>
                  <a:spcPct val="20000"/>
                </a:spcBef>
                <a:buClr>
                  <a:schemeClr val="bg2"/>
                </a:buClr>
                <a:buSzPct val="75000"/>
                <a:buFont typeface="Wingdings" charset="2"/>
                <a:buChar char="m"/>
                <a:defRPr sz="3200">
                  <a:solidFill>
                    <a:schemeClr val="tx1"/>
                  </a:solidFill>
                  <a:latin typeface="Arial" charset="0"/>
                </a:defRPr>
              </a:lvl4pPr>
              <a:lvl5pPr marL="2057400" indent="-228600">
                <a:spcBef>
                  <a:spcPct val="20000"/>
                </a:spcBef>
                <a:buClr>
                  <a:schemeClr val="bg2"/>
                </a:buClr>
                <a:buSzPct val="75000"/>
                <a:buFont typeface="Wingdings" charset="2"/>
                <a:buChar char="m"/>
                <a:defRPr sz="3200">
                  <a:solidFill>
                    <a:schemeClr val="tx1"/>
                  </a:solidFill>
                  <a:latin typeface="Arial" charset="0"/>
                </a:defRPr>
              </a:lvl5pPr>
              <a:lvl6pPr marL="25146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6pPr>
              <a:lvl7pPr marL="29718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7pPr>
              <a:lvl8pPr marL="34290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8pPr>
              <a:lvl9pPr marL="38862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9pPr>
            </a:lstStyle>
            <a:p>
              <a:pPr eaLnBrk="1" hangingPunct="1"/>
              <a:endParaRPr lang="zh-CN" altLang="en-US"/>
            </a:p>
          </p:txBody>
        </p:sp>
        <p:sp>
          <p:nvSpPr>
            <p:cNvPr id="9" name="Line 11"/>
            <p:cNvSpPr>
              <a:spLocks noChangeShapeType="1"/>
            </p:cNvSpPr>
            <p:nvPr/>
          </p:nvSpPr>
          <p:spPr bwMode="auto">
            <a:xfrm>
              <a:off x="1104" y="1741"/>
              <a:ext cx="576" cy="217"/>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 name="Text Box 12"/>
            <p:cNvSpPr txBox="1">
              <a:spLocks noChangeArrowheads="1"/>
            </p:cNvSpPr>
            <p:nvPr/>
          </p:nvSpPr>
          <p:spPr bwMode="auto">
            <a:xfrm>
              <a:off x="437" y="1625"/>
              <a:ext cx="8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20000"/>
                </a:spcBef>
                <a:buClr>
                  <a:schemeClr val="bg2"/>
                </a:buClr>
                <a:buSzPct val="75000"/>
                <a:buFont typeface="Wingdings" charset="2"/>
                <a:buChar char="m"/>
                <a:defRPr sz="3200">
                  <a:solidFill>
                    <a:schemeClr val="tx1"/>
                  </a:solidFill>
                  <a:latin typeface="Arial" charset="0"/>
                </a:defRPr>
              </a:lvl1pPr>
              <a:lvl2pPr marL="742950" indent="-285750">
                <a:spcBef>
                  <a:spcPct val="20000"/>
                </a:spcBef>
                <a:buClr>
                  <a:schemeClr val="bg2"/>
                </a:buClr>
                <a:buSzPct val="75000"/>
                <a:buFont typeface="Wingdings" charset="2"/>
                <a:buChar char="m"/>
                <a:defRPr sz="3200">
                  <a:solidFill>
                    <a:schemeClr val="tx1"/>
                  </a:solidFill>
                  <a:latin typeface="Arial" charset="0"/>
                </a:defRPr>
              </a:lvl2pPr>
              <a:lvl3pPr marL="1143000" indent="-228600">
                <a:spcBef>
                  <a:spcPct val="20000"/>
                </a:spcBef>
                <a:buClr>
                  <a:schemeClr val="bg2"/>
                </a:buClr>
                <a:buSzPct val="75000"/>
                <a:buFont typeface="Wingdings" charset="2"/>
                <a:buChar char="m"/>
                <a:defRPr sz="3200">
                  <a:solidFill>
                    <a:schemeClr val="tx1"/>
                  </a:solidFill>
                  <a:latin typeface="Arial" charset="0"/>
                </a:defRPr>
              </a:lvl3pPr>
              <a:lvl4pPr marL="1600200" indent="-228600">
                <a:spcBef>
                  <a:spcPct val="20000"/>
                </a:spcBef>
                <a:buClr>
                  <a:schemeClr val="bg2"/>
                </a:buClr>
                <a:buSzPct val="75000"/>
                <a:buFont typeface="Wingdings" charset="2"/>
                <a:buChar char="m"/>
                <a:defRPr sz="3200">
                  <a:solidFill>
                    <a:schemeClr val="tx1"/>
                  </a:solidFill>
                  <a:latin typeface="Arial" charset="0"/>
                </a:defRPr>
              </a:lvl4pPr>
              <a:lvl5pPr marL="2057400" indent="-228600">
                <a:spcBef>
                  <a:spcPct val="20000"/>
                </a:spcBef>
                <a:buClr>
                  <a:schemeClr val="bg2"/>
                </a:buClr>
                <a:buSzPct val="75000"/>
                <a:buFont typeface="Wingdings" charset="2"/>
                <a:buChar char="m"/>
                <a:defRPr sz="3200">
                  <a:solidFill>
                    <a:schemeClr val="tx1"/>
                  </a:solidFill>
                  <a:latin typeface="Arial" charset="0"/>
                </a:defRPr>
              </a:lvl5pPr>
              <a:lvl6pPr marL="25146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6pPr>
              <a:lvl7pPr marL="29718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7pPr>
              <a:lvl8pPr marL="34290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8pPr>
              <a:lvl9pPr marL="38862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9pPr>
            </a:lstStyle>
            <a:p>
              <a:pPr eaLnBrk="1" hangingPunct="1">
                <a:spcBef>
                  <a:spcPct val="50000"/>
                </a:spcBef>
                <a:buFont typeface="Wingdings" charset="2"/>
                <a:buNone/>
              </a:pPr>
              <a:r>
                <a:rPr lang="zh-CN" altLang="en-US" sz="1800" b="1" dirty="0" smtClean="0">
                  <a:solidFill>
                    <a:srgbClr val="FF0000"/>
                  </a:solidFill>
                  <a:ea typeface="宋体" charset="-122"/>
                </a:rPr>
                <a:t>本征维数</a:t>
              </a:r>
              <a:endParaRPr lang="en-US" altLang="zh-CN" sz="1800" b="1" dirty="0">
                <a:solidFill>
                  <a:srgbClr val="FF0000"/>
                </a:solidFill>
                <a:ea typeface="宋体" charset="-122"/>
              </a:endParaRPr>
            </a:p>
          </p:txBody>
        </p:sp>
      </p:grpSp>
      <p:sp>
        <p:nvSpPr>
          <p:cNvPr id="11" name="Shape 420"/>
          <p:cNvSpPr txBox="1"/>
          <p:nvPr/>
        </p:nvSpPr>
        <p:spPr>
          <a:xfrm>
            <a:off x="1903465" y="2631286"/>
            <a:ext cx="5850648" cy="1582828"/>
          </a:xfrm>
          <a:prstGeom prst="rect">
            <a:avLst/>
          </a:prstGeom>
          <a:solidFill>
            <a:srgbClr val="FF0000"/>
          </a:solidFill>
          <a:ln>
            <a:noFill/>
          </a:ln>
        </p:spPr>
        <p:txBody>
          <a:bodyPr lIns="91425" tIns="91425" rIns="91425" bIns="91425" anchor="t" anchorCtr="0">
            <a:noAutofit/>
          </a:bodyPr>
          <a:lstStyle/>
          <a:p>
            <a:pPr algn="just">
              <a:buClr>
                <a:schemeClr val="dk1"/>
              </a:buClr>
              <a:buSzPct val="91666"/>
            </a:pPr>
            <a:r>
              <a:rPr lang="en-US" altLang="zh-CN" sz="2000" b="1" i="1" dirty="0" smtClean="0">
                <a:solidFill>
                  <a:schemeClr val="bg1"/>
                </a:solidFill>
                <a:latin typeface="Roboto Slab"/>
                <a:ea typeface="Roboto Slab"/>
                <a:cs typeface="Roboto Slab"/>
                <a:sym typeface="Roboto Slab"/>
              </a:rPr>
              <a:t>N</a:t>
            </a:r>
            <a:r>
              <a:rPr lang="en-US" altLang="zh-CN" sz="2000" b="1" i="1" baseline="-25000" dirty="0" smtClean="0">
                <a:solidFill>
                  <a:schemeClr val="bg1"/>
                </a:solidFill>
                <a:latin typeface="Roboto Slab"/>
                <a:ea typeface="Roboto Slab"/>
                <a:cs typeface="Roboto Slab"/>
                <a:sym typeface="Roboto Slab"/>
              </a:rPr>
              <a:t>𝑘 </a:t>
            </a:r>
            <a:r>
              <a:rPr lang="zh-CN" altLang="en-US" sz="2000" b="1" dirty="0" smtClean="0">
                <a:solidFill>
                  <a:schemeClr val="bg1"/>
                </a:solidFill>
                <a:latin typeface="Roboto Slab"/>
                <a:ea typeface="Roboto Slab"/>
                <a:cs typeface="Roboto Slab"/>
                <a:sym typeface="Roboto Slab"/>
              </a:rPr>
              <a:t>的</a:t>
            </a:r>
            <a:r>
              <a:rPr lang="zh-CN" altLang="en-US" sz="2000" b="1" dirty="0">
                <a:solidFill>
                  <a:schemeClr val="bg1"/>
                </a:solidFill>
                <a:latin typeface="Roboto Slab"/>
                <a:ea typeface="Roboto Slab"/>
                <a:cs typeface="Roboto Slab"/>
                <a:sym typeface="Roboto Slab"/>
              </a:rPr>
              <a:t>偏度与本征维数强烈正相关，本征维数对 </a:t>
            </a:r>
            <a:r>
              <a:rPr lang="en-US" altLang="zh-CN" sz="2000" b="1" i="1" dirty="0">
                <a:solidFill>
                  <a:schemeClr val="bg1"/>
                </a:solidFill>
                <a:latin typeface="Roboto Slab"/>
                <a:ea typeface="Roboto Slab"/>
                <a:cs typeface="Roboto Slab"/>
                <a:sym typeface="Roboto Slab"/>
              </a:rPr>
              <a:t>N</a:t>
            </a:r>
            <a:r>
              <a:rPr lang="en-US" altLang="zh-CN" sz="2000" b="1" i="1" baseline="-25000" dirty="0">
                <a:solidFill>
                  <a:schemeClr val="bg1"/>
                </a:solidFill>
                <a:latin typeface="Roboto Slab"/>
                <a:ea typeface="Roboto Slab"/>
                <a:cs typeface="Roboto Slab"/>
                <a:sym typeface="Roboto Slab"/>
              </a:rPr>
              <a:t>𝑘</a:t>
            </a:r>
            <a:r>
              <a:rPr lang="en-US" altLang="zh-CN" sz="2000" b="1" dirty="0" smtClean="0">
                <a:solidFill>
                  <a:schemeClr val="bg1"/>
                </a:solidFill>
                <a:latin typeface="Roboto Slab"/>
                <a:ea typeface="Roboto Slab"/>
                <a:cs typeface="Roboto Slab"/>
                <a:sym typeface="Roboto Slab"/>
              </a:rPr>
              <a:t> </a:t>
            </a:r>
            <a:r>
              <a:rPr lang="zh-CN" altLang="en-US" sz="2000" b="1" dirty="0">
                <a:solidFill>
                  <a:schemeClr val="bg1"/>
                </a:solidFill>
                <a:latin typeface="Roboto Slab"/>
                <a:ea typeface="Roboto Slab"/>
                <a:cs typeface="Roboto Slab"/>
                <a:sym typeface="Roboto Slab"/>
              </a:rPr>
              <a:t>到数据集的均值或到最接近簇的均值有着积极影响，这意味着在较高（本征）维数的数据集中，</a:t>
            </a:r>
            <a:r>
              <a:rPr lang="en-US" altLang="zh-CN" sz="2000" b="1" dirty="0">
                <a:solidFill>
                  <a:schemeClr val="bg1"/>
                </a:solidFill>
                <a:latin typeface="Roboto Slab"/>
                <a:ea typeface="Roboto Slab"/>
                <a:cs typeface="Roboto Slab"/>
                <a:sym typeface="Roboto Slab"/>
              </a:rPr>
              <a:t>hubs</a:t>
            </a:r>
            <a:r>
              <a:rPr lang="zh-CN" altLang="en-US" sz="2000" b="1" dirty="0">
                <a:solidFill>
                  <a:schemeClr val="bg1"/>
                </a:solidFill>
                <a:latin typeface="Roboto Slab"/>
                <a:ea typeface="Roboto Slab"/>
                <a:cs typeface="Roboto Slab"/>
                <a:sym typeface="Roboto Slab"/>
              </a:rPr>
              <a:t>变得越来越接近数据集的中心或者最接近的簇的中心 </a:t>
            </a:r>
            <a:endParaRPr sz="1200" dirty="0">
              <a:solidFill>
                <a:srgbClr val="3B8D61"/>
              </a:solidFill>
              <a:latin typeface="Roboto Slab"/>
              <a:ea typeface="Roboto Slab"/>
              <a:cs typeface="Roboto Slab"/>
              <a:sym typeface="Roboto Slab"/>
            </a:endParaRPr>
          </a:p>
          <a:p>
            <a:pPr lvl="0" algn="just" rtl="0">
              <a:spcBef>
                <a:spcPts val="0"/>
              </a:spcBef>
              <a:buNone/>
            </a:pP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1780811064"/>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530725"/>
            <a:ext cx="3416831" cy="1028700"/>
          </a:xfrm>
          <a:prstGeom prst="rect">
            <a:avLst/>
          </a:prstGeom>
        </p:spPr>
        <p:txBody>
          <a:bodyPr lIns="91425" tIns="91425" rIns="91425" bIns="91425" anchor="ctr" anchorCtr="0">
            <a:noAutofit/>
          </a:bodyPr>
          <a:lstStyle/>
          <a:p>
            <a:pPr lvl="0"/>
            <a:r>
              <a:rPr lang="en-US" altLang="zh-CN" smtClean="0"/>
              <a:t>PCA-Hub</a:t>
            </a:r>
            <a:r>
              <a:rPr lang="zh-CN" altLang="en-US" dirty="0" smtClean="0"/>
              <a:t>对</a:t>
            </a:r>
            <a:r>
              <a:rPr lang="zh-CN" altLang="en-US" dirty="0"/>
              <a:t>近邻数</a:t>
            </a:r>
            <a:r>
              <a:rPr lang="en-US" altLang="zh-CN" dirty="0"/>
              <a:t>k</a:t>
            </a:r>
            <a:r>
              <a:rPr lang="zh-CN" altLang="en-US" dirty="0"/>
              <a:t>的敏感程度</a:t>
            </a:r>
            <a:endParaRPr lang="en" dirty="0"/>
          </a:p>
        </p:txBody>
      </p:sp>
      <p:sp>
        <p:nvSpPr>
          <p:cNvPr id="16" name="TextBox 15"/>
          <p:cNvSpPr txBox="1"/>
          <p:nvPr/>
        </p:nvSpPr>
        <p:spPr>
          <a:xfrm>
            <a:off x="29784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sp>
            <p:nvSpPr>
              <p:cNvPr id="6" name="文本占位符 2"/>
              <p:cNvSpPr>
                <a:spLocks noGrp="1"/>
              </p:cNvSpPr>
              <p:nvPr>
                <p:ph type="body" idx="1"/>
              </p:nvPr>
            </p:nvSpPr>
            <p:spPr>
              <a:xfrm>
                <a:off x="1146024" y="1767275"/>
                <a:ext cx="7046999" cy="3158699"/>
              </a:xfrm>
            </p:spPr>
            <p:txBody>
              <a:bodyPr/>
              <a:lstStyle/>
              <a:p>
                <a:r>
                  <a:rPr lang="zh-CN" altLang="zh-CN" sz="2000" dirty="0"/>
                  <a:t>当数据集的维数较低且</a:t>
                </a:r>
                <a14:m>
                  <m:oMath xmlns:m="http://schemas.openxmlformats.org/officeDocument/2006/math">
                    <m:r>
                      <a:rPr lang="zh-CN" altLang="zh-CN" sz="2000" i="1">
                        <a:latin typeface="Cambria Math" charset="0"/>
                      </a:rPr>
                      <m:t> </m:t>
                    </m:r>
                    <m:sSub>
                      <m:sSubPr>
                        <m:ctrlPr>
                          <a:rPr lang="zh-CN" altLang="zh-CN" sz="2000" i="1">
                            <a:latin typeface="Cambria Math" charset="0"/>
                          </a:rPr>
                        </m:ctrlPr>
                      </m:sSubPr>
                      <m:e>
                        <m:r>
                          <a:rPr lang="en-US" altLang="zh-CN" sz="2000" i="1">
                            <a:latin typeface="Cambria Math" charset="0"/>
                          </a:rPr>
                          <m:t>𝑁</m:t>
                        </m:r>
                      </m:e>
                      <m:sub>
                        <m:r>
                          <a:rPr lang="en-US" altLang="zh-CN" sz="2000" i="1">
                            <a:latin typeface="Cambria Math" charset="0"/>
                          </a:rPr>
                          <m:t>𝑘</m:t>
                        </m:r>
                      </m:sub>
                    </m:sSub>
                    <m:r>
                      <a:rPr lang="en-US" altLang="zh-CN" sz="2000" i="1">
                        <a:latin typeface="Cambria Math" charset="0"/>
                      </a:rPr>
                      <m:t> </m:t>
                    </m:r>
                  </m:oMath>
                </a14:m>
                <a:r>
                  <a:rPr lang="zh-CN" altLang="zh-CN" sz="2000" dirty="0"/>
                  <a:t>的偏度也不高时，</a:t>
                </a:r>
                <a:r>
                  <a:rPr lang="en-US" altLang="zh-CN" sz="2000" dirty="0"/>
                  <a:t>PCA-Hub</a:t>
                </a:r>
                <a:r>
                  <a:rPr lang="zh-CN" altLang="zh-CN" sz="2000" dirty="0"/>
                  <a:t>聚类算法对近邻数</a:t>
                </a:r>
                <a:r>
                  <a:rPr lang="en-US" altLang="zh-CN" sz="2000" i="1" dirty="0"/>
                  <a:t>k</a:t>
                </a:r>
                <a:r>
                  <a:rPr lang="zh-CN" altLang="zh-CN" sz="2000" dirty="0"/>
                  <a:t>这一参数的选择表现出了明显的依赖性，聚类算法的性能在很大程度上取决于近邻数的取值</a:t>
                </a:r>
                <a:r>
                  <a:rPr lang="zh-CN" altLang="zh-CN" sz="2000" dirty="0" smtClean="0"/>
                  <a:t>；</a:t>
                </a:r>
                <a:endParaRPr lang="en-US" altLang="zh-CN" sz="2000" dirty="0" smtClean="0"/>
              </a:p>
              <a:p>
                <a:endParaRPr lang="en-US" altLang="zh-CN" sz="2000" dirty="0"/>
              </a:p>
              <a:p>
                <a:r>
                  <a:rPr lang="zh-CN" altLang="zh-CN" sz="2000" dirty="0" smtClean="0"/>
                  <a:t>当</a:t>
                </a:r>
                <a:r>
                  <a:rPr lang="zh-CN" altLang="zh-CN" sz="2000" dirty="0"/>
                  <a:t>数据集本身的维数较高时或者</a:t>
                </a:r>
                <a14:m>
                  <m:oMath xmlns:m="http://schemas.openxmlformats.org/officeDocument/2006/math">
                    <m:r>
                      <a:rPr lang="zh-CN" altLang="zh-CN" sz="2000" i="1">
                        <a:latin typeface="Cambria Math" charset="0"/>
                      </a:rPr>
                      <m:t> </m:t>
                    </m:r>
                    <m:sSub>
                      <m:sSubPr>
                        <m:ctrlPr>
                          <a:rPr lang="zh-CN" altLang="zh-CN" sz="2000" i="1">
                            <a:latin typeface="Cambria Math" charset="0"/>
                          </a:rPr>
                        </m:ctrlPr>
                      </m:sSubPr>
                      <m:e>
                        <m:r>
                          <a:rPr lang="en-US" altLang="zh-CN" sz="2000" i="1">
                            <a:latin typeface="Cambria Math" charset="0"/>
                          </a:rPr>
                          <m:t>𝑁</m:t>
                        </m:r>
                      </m:e>
                      <m:sub>
                        <m:r>
                          <a:rPr lang="en-US" altLang="zh-CN" sz="2000" i="1">
                            <a:latin typeface="Cambria Math" charset="0"/>
                          </a:rPr>
                          <m:t>𝑘</m:t>
                        </m:r>
                      </m:sub>
                    </m:sSub>
                    <m:r>
                      <a:rPr lang="en-US" altLang="zh-CN" sz="2000" i="1">
                        <a:latin typeface="Cambria Math" charset="0"/>
                      </a:rPr>
                      <m:t> </m:t>
                    </m:r>
                  </m:oMath>
                </a14:m>
                <a:r>
                  <a:rPr lang="zh-CN" altLang="zh-CN" sz="2000" dirty="0"/>
                  <a:t>的偏度不低时，</a:t>
                </a:r>
                <a:r>
                  <a:rPr lang="en-US" altLang="zh-CN" sz="2000" dirty="0"/>
                  <a:t>PCA-Hub</a:t>
                </a:r>
                <a:r>
                  <a:rPr lang="zh-CN" altLang="zh-CN" sz="2000" dirty="0"/>
                  <a:t>聚类算法在使用不同的近邻数</a:t>
                </a:r>
                <a:r>
                  <a:rPr lang="en-US" altLang="zh-CN" sz="2000" i="1" dirty="0"/>
                  <a:t>k</a:t>
                </a:r>
                <a:r>
                  <a:rPr lang="zh-CN" altLang="zh-CN" sz="2000" dirty="0"/>
                  <a:t>时表现出了相似的聚类性能</a:t>
                </a:r>
                <a:r>
                  <a:rPr lang="zh-CN" altLang="zh-CN" sz="2000" dirty="0" smtClean="0"/>
                  <a:t>，</a:t>
                </a:r>
                <a:endParaRPr lang="en-US" altLang="zh-CN" sz="2000" dirty="0"/>
              </a:p>
              <a:p>
                <a:endParaRPr lang="en-US" altLang="zh-CN" sz="2000" dirty="0" smtClean="0"/>
              </a:p>
              <a:p>
                <a:r>
                  <a:rPr lang="zh-CN" altLang="zh-CN" sz="2000" dirty="0" smtClean="0"/>
                  <a:t>近</a:t>
                </a:r>
                <a:r>
                  <a:rPr lang="zh-CN" altLang="zh-CN" sz="2000" dirty="0"/>
                  <a:t>邻数的选择对于</a:t>
                </a:r>
                <a:r>
                  <a:rPr lang="en-US" altLang="zh-CN" sz="2000" dirty="0"/>
                  <a:t>PCA-Hub</a:t>
                </a:r>
                <a:r>
                  <a:rPr lang="zh-CN" altLang="zh-CN" sz="2000" dirty="0"/>
                  <a:t>聚类算法的聚类结果影响并不强烈。</a:t>
                </a:r>
                <a:endParaRPr kumimoji="1" lang="zh-CN" altLang="en-US" sz="2000" dirty="0"/>
              </a:p>
            </p:txBody>
          </p:sp>
        </mc:Choice>
        <mc:Fallback xmlns="">
          <p:sp>
            <p:nvSpPr>
              <p:cNvPr id="6" name="文本占位符 2"/>
              <p:cNvSpPr>
                <a:spLocks noGrp="1" noRot="1" noChangeAspect="1" noMove="1" noResize="1" noEditPoints="1" noAdjustHandles="1" noChangeArrowheads="1" noChangeShapeType="1" noTextEdit="1"/>
              </p:cNvSpPr>
              <p:nvPr>
                <p:ph type="body" idx="1"/>
              </p:nvPr>
            </p:nvSpPr>
            <p:spPr>
              <a:xfrm>
                <a:off x="1146024" y="1767275"/>
                <a:ext cx="7046999" cy="3158699"/>
              </a:xfrm>
              <a:blipFill rotWithShape="0">
                <a:blip r:embed="rId3"/>
                <a:stretch>
                  <a:fillRect l="-952" t="-10811" r="-7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9818682"/>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r>
              <a:rPr lang="zh-CN" altLang="en-US" dirty="0" smtClean="0"/>
              <a:t>谱聚类算法 </a:t>
            </a:r>
            <a:endParaRPr lang="en" dirty="0"/>
          </a:p>
        </p:txBody>
      </p:sp>
      <mc:AlternateContent xmlns:mc="http://schemas.openxmlformats.org/markup-compatibility/2006" xmlns:a14="http://schemas.microsoft.com/office/drawing/2010/main">
        <mc:Choice Requires="a14">
          <p:sp>
            <p:nvSpPr>
              <p:cNvPr id="121" name="Shape 121"/>
              <p:cNvSpPr txBox="1"/>
              <p:nvPr/>
            </p:nvSpPr>
            <p:spPr>
              <a:xfrm>
                <a:off x="1146026" y="1670180"/>
                <a:ext cx="5376072" cy="2779787"/>
              </a:xfrm>
              <a:prstGeom prst="rect">
                <a:avLst/>
              </a:prstGeom>
              <a:noFill/>
              <a:ln>
                <a:noFill/>
              </a:ln>
            </p:spPr>
            <p:txBody>
              <a:bodyPr lIns="91425" tIns="91425" rIns="91425" bIns="91425" anchor="t" anchorCtr="0">
                <a:noAutofit/>
              </a:bodyPr>
              <a:lstStyle/>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latin typeface="Futura Std Light" panose="020B0402020204020303" pitchFamily="34" charset="0"/>
                    <a:ea typeface="宋体" panose="02010600030101010101" pitchFamily="2" charset="-122"/>
                  </a:rPr>
                  <a:t>定义相似性度量 </a:t>
                </a:r>
                <a14:m>
                  <m:oMath xmlns:m="http://schemas.openxmlformats.org/officeDocument/2006/math">
                    <m:r>
                      <a:rPr lang="en-US" altLang="zh-CN" i="1" dirty="0">
                        <a:solidFill>
                          <a:srgbClr val="002060"/>
                        </a:solidFill>
                        <a:latin typeface="Cambria Math" panose="02040503050406030204" pitchFamily="18" charset="0"/>
                        <a:ea typeface="宋体" panose="02010600030101010101" pitchFamily="2" charset="-122"/>
                      </a:rPr>
                      <m:t>𝑠</m:t>
                    </m:r>
                  </m:oMath>
                </a14:m>
                <a:r>
                  <a:rPr lang="zh-CN" altLang="en-US" dirty="0">
                    <a:solidFill>
                      <a:srgbClr val="002060"/>
                    </a:solidFill>
                    <a:latin typeface="Futura Std Light" panose="020B0402020204020303" pitchFamily="34" charset="0"/>
                    <a:ea typeface="宋体" panose="02010600030101010101" pitchFamily="2" charset="-122"/>
                  </a:rPr>
                  <a:t> 并计算相似性矩阵，设定聚类的类别数</a:t>
                </a:r>
                <a14:m>
                  <m:oMath xmlns:m="http://schemas.openxmlformats.org/officeDocument/2006/math">
                    <m:r>
                      <a:rPr lang="en-US" altLang="zh-CN" dirty="0">
                        <a:solidFill>
                          <a:srgbClr val="002060"/>
                        </a:solidFill>
                        <a:latin typeface="Cambria Math" panose="02040503050406030204" pitchFamily="18" charset="0"/>
                        <a:ea typeface="宋体" panose="02010600030101010101" pitchFamily="2" charset="-122"/>
                      </a:rPr>
                      <m:t> </m:t>
                    </m:r>
                    <m:r>
                      <a:rPr lang="en-US" altLang="zh-CN" i="1" dirty="0">
                        <a:solidFill>
                          <a:srgbClr val="002060"/>
                        </a:solidFill>
                        <a:latin typeface="Cambria Math" panose="02040503050406030204" pitchFamily="18" charset="0"/>
                        <a:ea typeface="宋体" panose="02010600030101010101" pitchFamily="2" charset="-122"/>
                      </a:rPr>
                      <m:t>𝑘</m:t>
                    </m:r>
                  </m:oMath>
                </a14:m>
                <a:endParaRPr lang="zh-CN" altLang="en-US" dirty="0" smtClean="0">
                  <a:solidFill>
                    <a:srgbClr val="002060"/>
                  </a:solidFill>
                  <a:latin typeface="Futura Std Light" panose="020B0402020204020303" pitchFamily="34" charset="0"/>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latin typeface="Futura Std Light" panose="020B0402020204020303" pitchFamily="34" charset="0"/>
                    <a:ea typeface="宋体" panose="02010600030101010101" pitchFamily="2" charset="-122"/>
                  </a:rPr>
                  <a:t>根据</a:t>
                </a:r>
                <a:r>
                  <a:rPr lang="zh-CN" altLang="en-US" dirty="0">
                    <a:solidFill>
                      <a:srgbClr val="002060"/>
                    </a:solidFill>
                    <a:latin typeface="Futura Std Light" panose="020B0402020204020303" pitchFamily="34" charset="0"/>
                    <a:ea typeface="宋体" panose="02010600030101010101" pitchFamily="2" charset="-122"/>
                  </a:rPr>
                  <a:t>相似性矩阵 </a:t>
                </a:r>
                <a14:m>
                  <m:oMath xmlns:m="http://schemas.openxmlformats.org/officeDocument/2006/math">
                    <m:r>
                      <a:rPr lang="en-US" altLang="zh-CN" b="1" i="1" dirty="0">
                        <a:solidFill>
                          <a:srgbClr val="002060"/>
                        </a:solidFill>
                        <a:latin typeface="Cambria Math" panose="02040503050406030204" pitchFamily="18" charset="0"/>
                        <a:ea typeface="宋体" panose="02010600030101010101" pitchFamily="2" charset="-122"/>
                      </a:rPr>
                      <m:t>𝑺</m:t>
                    </m:r>
                  </m:oMath>
                </a14:m>
                <a:r>
                  <a:rPr lang="zh-CN" altLang="en-US" dirty="0">
                    <a:solidFill>
                      <a:srgbClr val="002060"/>
                    </a:solidFill>
                    <a:latin typeface="Futura Std Light" panose="020B0402020204020303" pitchFamily="34" charset="0"/>
                    <a:ea typeface="宋体" panose="02010600030101010101" pitchFamily="2" charset="-122"/>
                  </a:rPr>
                  <a:t> 计算邻接矩阵 </a:t>
                </a:r>
                <a14:m>
                  <m:oMath xmlns:m="http://schemas.openxmlformats.org/officeDocument/2006/math">
                    <m:r>
                      <a:rPr lang="en-US" altLang="zh-CN" b="1" i="1" dirty="0" smtClean="0">
                        <a:solidFill>
                          <a:srgbClr val="002060"/>
                        </a:solidFill>
                        <a:latin typeface="Cambria Math" panose="02040503050406030204" pitchFamily="18" charset="0"/>
                        <a:ea typeface="宋体" panose="02010600030101010101" pitchFamily="2" charset="-122"/>
                      </a:rPr>
                      <m:t>𝑾</m:t>
                    </m:r>
                  </m:oMath>
                </a14:m>
                <a:endParaRPr lang="zh-CN" altLang="en-US" b="1" dirty="0" smtClean="0">
                  <a:solidFill>
                    <a:srgbClr val="002060"/>
                  </a:solidFill>
                  <a:latin typeface="Futura Std Light" panose="020B0402020204020303" pitchFamily="34" charset="0"/>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ea typeface="宋体" panose="02010600030101010101" pitchFamily="2" charset="-122"/>
                  </a:rPr>
                  <a:t>计算</a:t>
                </a:r>
                <a:r>
                  <a:rPr lang="zh-CN" altLang="en-US" dirty="0">
                    <a:solidFill>
                      <a:srgbClr val="002060"/>
                    </a:solidFill>
                    <a:ea typeface="宋体" panose="02010600030101010101" pitchFamily="2" charset="-122"/>
                  </a:rPr>
                  <a:t>拉普拉斯矩阵 </a:t>
                </a:r>
                <a14:m>
                  <m:oMath xmlns:m="http://schemas.openxmlformats.org/officeDocument/2006/math">
                    <m:r>
                      <a:rPr lang="en-US" altLang="zh-CN" b="1" i="1" dirty="0">
                        <a:solidFill>
                          <a:srgbClr val="002060"/>
                        </a:solidFill>
                        <a:latin typeface="Cambria Math" panose="02040503050406030204" pitchFamily="18" charset="0"/>
                        <a:ea typeface="宋体" panose="02010600030101010101" pitchFamily="2" charset="-122"/>
                      </a:rPr>
                      <m:t>𝑳</m:t>
                    </m:r>
                  </m:oMath>
                </a14:m>
                <a:r>
                  <a:rPr lang="zh-CN" altLang="en-US" dirty="0">
                    <a:solidFill>
                      <a:srgbClr val="002060"/>
                    </a:solidFill>
                    <a:ea typeface="宋体" panose="02010600030101010101" pitchFamily="2" charset="-122"/>
                  </a:rPr>
                  <a:t> </a:t>
                </a:r>
                <a:endParaRPr lang="zh-CN" altLang="en-US" dirty="0" smtClean="0">
                  <a:solidFill>
                    <a:srgbClr val="002060"/>
                  </a:solidFill>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ea typeface="宋体" panose="02010600030101010101" pitchFamily="2" charset="-122"/>
                  </a:rPr>
                  <a:t>计算 </a:t>
                </a:r>
                <a14:m>
                  <m:oMath xmlns:m="http://schemas.openxmlformats.org/officeDocument/2006/math">
                    <m:r>
                      <a:rPr lang="en-US" altLang="zh-CN" b="1" i="1" dirty="0">
                        <a:solidFill>
                          <a:srgbClr val="002060"/>
                        </a:solidFill>
                        <a:latin typeface="Cambria Math" panose="02040503050406030204" pitchFamily="18" charset="0"/>
                        <a:ea typeface="宋体" panose="02010600030101010101" pitchFamily="2" charset="-122"/>
                      </a:rPr>
                      <m:t>𝑳</m:t>
                    </m:r>
                  </m:oMath>
                </a14:m>
                <a:r>
                  <a:rPr lang="zh-CN" altLang="en-US" dirty="0">
                    <a:solidFill>
                      <a:srgbClr val="002060"/>
                    </a:solidFill>
                    <a:ea typeface="宋体" panose="02010600030101010101" pitchFamily="2" charset="-122"/>
                  </a:rPr>
                  <a:t> 的 </a:t>
                </a:r>
                <a14:m>
                  <m:oMath xmlns:m="http://schemas.openxmlformats.org/officeDocument/2006/math">
                    <m:r>
                      <a:rPr lang="en-US" altLang="zh-CN" i="1" dirty="0">
                        <a:solidFill>
                          <a:srgbClr val="002060"/>
                        </a:solidFill>
                        <a:latin typeface="Cambria Math" panose="02040503050406030204" pitchFamily="18" charset="0"/>
                        <a:ea typeface="宋体" panose="02010600030101010101" pitchFamily="2" charset="-122"/>
                      </a:rPr>
                      <m:t>𝑘</m:t>
                    </m:r>
                  </m:oMath>
                </a14:m>
                <a:r>
                  <a:rPr lang="zh-CN" altLang="en-US" dirty="0">
                    <a:solidFill>
                      <a:srgbClr val="002060"/>
                    </a:solidFill>
                    <a:ea typeface="宋体" panose="02010600030101010101" pitchFamily="2" charset="-122"/>
                  </a:rPr>
                  <a:t> 个最小特征值对应的特征向量 </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b="1" i="1" dirty="0">
                            <a:solidFill>
                              <a:srgbClr val="002060"/>
                            </a:solidFill>
                            <a:latin typeface="Cambria Math" panose="02040503050406030204" pitchFamily="18" charset="0"/>
                            <a:ea typeface="宋体" panose="02010600030101010101" pitchFamily="2" charset="-122"/>
                          </a:rPr>
                          <m:t>𝒆</m:t>
                        </m:r>
                      </m:e>
                      <m:sub>
                        <m:r>
                          <a:rPr lang="en-US" altLang="zh-CN" i="1" dirty="0">
                            <a:solidFill>
                              <a:srgbClr val="002060"/>
                            </a:solidFill>
                            <a:latin typeface="Cambria Math" panose="02040503050406030204" pitchFamily="18" charset="0"/>
                            <a:ea typeface="宋体" panose="02010600030101010101" pitchFamily="2" charset="-122"/>
                          </a:rPr>
                          <m:t>1</m:t>
                        </m:r>
                      </m:sub>
                    </m:sSub>
                  </m:oMath>
                </a14:m>
                <a:r>
                  <a:rPr lang="en-US" altLang="zh-CN" dirty="0">
                    <a:solidFill>
                      <a:srgbClr val="002060"/>
                    </a:solidFill>
                    <a:latin typeface="Futura Std Light" panose="020B0402020204020303" pitchFamily="34" charset="0"/>
                    <a:ea typeface="宋体" panose="02010600030101010101" pitchFamily="2" charset="-122"/>
                  </a:rPr>
                  <a:t>,…</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i="1" dirty="0">
                            <a:solidFill>
                              <a:srgbClr val="002060"/>
                            </a:solidFill>
                            <a:latin typeface="Cambria Math" panose="02040503050406030204" pitchFamily="18" charset="0"/>
                            <a:ea typeface="宋体" panose="02010600030101010101" pitchFamily="2" charset="-122"/>
                          </a:rPr>
                          <m:t>,</m:t>
                        </m:r>
                        <m:r>
                          <a:rPr lang="en-US" altLang="zh-CN" b="1" i="1" dirty="0">
                            <a:solidFill>
                              <a:srgbClr val="002060"/>
                            </a:solidFill>
                            <a:latin typeface="Cambria Math" panose="02040503050406030204" pitchFamily="18" charset="0"/>
                            <a:ea typeface="宋体" panose="02010600030101010101" pitchFamily="2" charset="-122"/>
                          </a:rPr>
                          <m:t>𝒆</m:t>
                        </m:r>
                      </m:e>
                      <m:sub>
                        <m:r>
                          <a:rPr lang="en-US" altLang="zh-CN" i="1" dirty="0">
                            <a:solidFill>
                              <a:srgbClr val="002060"/>
                            </a:solidFill>
                            <a:latin typeface="Cambria Math" panose="02040503050406030204" pitchFamily="18" charset="0"/>
                            <a:ea typeface="宋体" panose="02010600030101010101" pitchFamily="2" charset="-122"/>
                          </a:rPr>
                          <m:t>𝑘</m:t>
                        </m:r>
                      </m:sub>
                    </m:sSub>
                  </m:oMath>
                </a14:m>
                <a:endParaRPr lang="zh-CN" altLang="en-US" dirty="0" smtClean="0">
                  <a:solidFill>
                    <a:srgbClr val="002060"/>
                  </a:solidFill>
                  <a:latin typeface="Futura Std Light" panose="020B0402020204020303" pitchFamily="34" charset="0"/>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ea typeface="宋体" panose="02010600030101010101" pitchFamily="2" charset="-122"/>
                  </a:rPr>
                  <a:t>基于</a:t>
                </a:r>
                <a:r>
                  <a:rPr lang="zh-CN" altLang="en-US" dirty="0">
                    <a:solidFill>
                      <a:srgbClr val="002060"/>
                    </a:solidFill>
                    <a:ea typeface="宋体" panose="02010600030101010101" pitchFamily="2" charset="-122"/>
                  </a:rPr>
                  <a:t>所求得的特征向量，定义一个 </a:t>
                </a:r>
                <a14:m>
                  <m:oMath xmlns:m="http://schemas.openxmlformats.org/officeDocument/2006/math">
                    <m:r>
                      <a:rPr lang="en-US" altLang="zh-CN" i="1" dirty="0">
                        <a:solidFill>
                          <a:srgbClr val="002060"/>
                        </a:solidFill>
                        <a:latin typeface="Cambria Math" panose="02040503050406030204" pitchFamily="18" charset="0"/>
                        <a:ea typeface="宋体" panose="02010600030101010101" pitchFamily="2" charset="-122"/>
                      </a:rPr>
                      <m:t>𝑘</m:t>
                    </m:r>
                  </m:oMath>
                </a14:m>
                <a:r>
                  <a:rPr lang="zh-CN" altLang="en-US" dirty="0">
                    <a:solidFill>
                      <a:srgbClr val="002060"/>
                    </a:solidFill>
                    <a:ea typeface="宋体" panose="02010600030101010101" pitchFamily="2" charset="-122"/>
                  </a:rPr>
                  <a:t> 维空间，模式 </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b="1" i="1" dirty="0">
                            <a:solidFill>
                              <a:srgbClr val="002060"/>
                            </a:solidFill>
                            <a:latin typeface="Cambria Math" panose="02040503050406030204" pitchFamily="18" charset="0"/>
                            <a:ea typeface="宋体" panose="02010600030101010101" pitchFamily="2" charset="-122"/>
                          </a:rPr>
                          <m:t>𝒙</m:t>
                        </m:r>
                      </m:e>
                      <m:sub>
                        <m:r>
                          <a:rPr lang="en-US" altLang="zh-CN" i="1" dirty="0">
                            <a:solidFill>
                              <a:srgbClr val="002060"/>
                            </a:solidFill>
                            <a:latin typeface="Cambria Math" panose="02040503050406030204" pitchFamily="18" charset="0"/>
                            <a:ea typeface="宋体" panose="02010600030101010101" pitchFamily="2" charset="-122"/>
                          </a:rPr>
                          <m:t>𝑖</m:t>
                        </m:r>
                      </m:sub>
                    </m:sSub>
                  </m:oMath>
                </a14:m>
                <a:r>
                  <a:rPr lang="zh-CN" altLang="en-US" dirty="0">
                    <a:solidFill>
                      <a:srgbClr val="002060"/>
                    </a:solidFill>
                    <a:ea typeface="宋体" panose="02010600030101010101" pitchFamily="2" charset="-122"/>
                  </a:rPr>
                  <a:t> 在该空间中表示为</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b="1" i="1" dirty="0">
                            <a:solidFill>
                              <a:srgbClr val="002060"/>
                            </a:solidFill>
                            <a:latin typeface="Cambria Math" panose="02040503050406030204" pitchFamily="18" charset="0"/>
                            <a:ea typeface="宋体" panose="02010600030101010101" pitchFamily="2" charset="-122"/>
                          </a:rPr>
                          <m:t>[</m:t>
                        </m:r>
                        <m:r>
                          <a:rPr lang="en-US" altLang="zh-CN" b="1" i="1" dirty="0">
                            <a:solidFill>
                              <a:srgbClr val="002060"/>
                            </a:solidFill>
                            <a:latin typeface="Cambria Math" panose="02040503050406030204" pitchFamily="18" charset="0"/>
                            <a:ea typeface="宋体" panose="02010600030101010101" pitchFamily="2" charset="-122"/>
                          </a:rPr>
                          <m:t>𝒆</m:t>
                        </m:r>
                      </m:e>
                      <m:sub>
                        <m:r>
                          <a:rPr lang="en-US" altLang="zh-CN" i="1" dirty="0">
                            <a:solidFill>
                              <a:srgbClr val="002060"/>
                            </a:solidFill>
                            <a:latin typeface="Cambria Math" panose="02040503050406030204" pitchFamily="18" charset="0"/>
                            <a:ea typeface="宋体" panose="02010600030101010101" pitchFamily="2" charset="-122"/>
                          </a:rPr>
                          <m:t>1</m:t>
                        </m:r>
                        <m:r>
                          <a:rPr lang="en-US" altLang="zh-CN" i="1" dirty="0">
                            <a:solidFill>
                              <a:srgbClr val="002060"/>
                            </a:solidFill>
                            <a:latin typeface="Cambria Math" panose="02040503050406030204" pitchFamily="18" charset="0"/>
                            <a:ea typeface="宋体" panose="02010600030101010101" pitchFamily="2" charset="-122"/>
                          </a:rPr>
                          <m:t>𝑖</m:t>
                        </m:r>
                      </m:sub>
                    </m:sSub>
                  </m:oMath>
                </a14:m>
                <a:r>
                  <a:rPr lang="en-US" altLang="zh-CN" dirty="0">
                    <a:solidFill>
                      <a:srgbClr val="002060"/>
                    </a:solidFill>
                    <a:latin typeface="Futura Std Light" panose="020B0402020204020303" pitchFamily="34" charset="0"/>
                    <a:ea typeface="宋体" panose="02010600030101010101" pitchFamily="2" charset="-122"/>
                  </a:rPr>
                  <a:t>,…</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i="1" dirty="0">
                            <a:solidFill>
                              <a:srgbClr val="002060"/>
                            </a:solidFill>
                            <a:latin typeface="Cambria Math" panose="02040503050406030204" pitchFamily="18" charset="0"/>
                            <a:ea typeface="宋体" panose="02010600030101010101" pitchFamily="2" charset="-122"/>
                          </a:rPr>
                          <m:t>,</m:t>
                        </m:r>
                        <m:r>
                          <a:rPr lang="en-US" altLang="zh-CN" b="1" i="1" dirty="0">
                            <a:solidFill>
                              <a:srgbClr val="002060"/>
                            </a:solidFill>
                            <a:latin typeface="Cambria Math" panose="02040503050406030204" pitchFamily="18" charset="0"/>
                            <a:ea typeface="宋体" panose="02010600030101010101" pitchFamily="2" charset="-122"/>
                          </a:rPr>
                          <m:t>𝒆</m:t>
                        </m:r>
                      </m:e>
                      <m:sub>
                        <m:r>
                          <a:rPr lang="en-US" altLang="zh-CN" i="1" dirty="0">
                            <a:solidFill>
                              <a:srgbClr val="002060"/>
                            </a:solidFill>
                            <a:latin typeface="Cambria Math" panose="02040503050406030204" pitchFamily="18" charset="0"/>
                            <a:ea typeface="宋体" panose="02010600030101010101" pitchFamily="2" charset="-122"/>
                          </a:rPr>
                          <m:t>𝑘𝑖</m:t>
                        </m:r>
                      </m:sub>
                    </m:sSub>
                    <m:r>
                      <a:rPr lang="en-US" altLang="zh-CN" i="1" dirty="0">
                        <a:solidFill>
                          <a:srgbClr val="002060"/>
                        </a:solidFill>
                        <a:latin typeface="Cambria Math" panose="02040503050406030204" pitchFamily="18" charset="0"/>
                        <a:ea typeface="宋体" panose="02010600030101010101" pitchFamily="2" charset="-122"/>
                      </a:rPr>
                      <m:t>]</m:t>
                    </m:r>
                  </m:oMath>
                </a14:m>
                <a:endParaRPr lang="zh-CN" altLang="en-US" dirty="0" smtClean="0">
                  <a:solidFill>
                    <a:srgbClr val="002060"/>
                  </a:solidFill>
                  <a:latin typeface="Futura Std Light" panose="020B0402020204020303" pitchFamily="34" charset="0"/>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a:solidFill>
                      <a:srgbClr val="002060"/>
                    </a:solidFill>
                    <a:latin typeface="Futura Std Light" panose="020B0402020204020303" pitchFamily="34" charset="0"/>
                    <a:ea typeface="宋体" panose="02010600030101010101" pitchFamily="2" charset="-122"/>
                  </a:rPr>
                  <a:t>利用任意现有的聚类算法，如 </a:t>
                </a:r>
                <a:r>
                  <a:rPr lang="en-US" altLang="zh-CN" dirty="0">
                    <a:solidFill>
                      <a:srgbClr val="002060"/>
                    </a:solidFill>
                    <a:latin typeface="Futura Std Light" panose="020B0402020204020303" pitchFamily="34" charset="0"/>
                    <a:ea typeface="宋体" panose="02010600030101010101" pitchFamily="2" charset="-122"/>
                  </a:rPr>
                  <a:t>k-means</a:t>
                </a:r>
                <a:r>
                  <a:rPr lang="zh-CN" altLang="en-US" dirty="0">
                    <a:solidFill>
                      <a:srgbClr val="002060"/>
                    </a:solidFill>
                    <a:latin typeface="Futura Std Light" panose="020B0402020204020303" pitchFamily="34" charset="0"/>
                    <a:ea typeface="宋体" panose="02010600030101010101" pitchFamily="2" charset="-122"/>
                  </a:rPr>
                  <a:t>，在新空间中进行聚类</a:t>
                </a:r>
                <a:endParaRPr lang="en-US" altLang="zh-CN" dirty="0">
                  <a:solidFill>
                    <a:srgbClr val="002060"/>
                  </a:solidFill>
                  <a:latin typeface="Futura Std Light" panose="020B0402020204020303" pitchFamily="34" charset="0"/>
                  <a:ea typeface="宋体" panose="02010600030101010101" pitchFamily="2" charset="-122"/>
                </a:endParaRPr>
              </a:p>
              <a:p>
                <a:pPr lvl="0">
                  <a:spcBef>
                    <a:spcPts val="600"/>
                  </a:spcBef>
                </a:pPr>
                <a:endParaRPr lang="zh-CN" altLang="en-US" sz="1100" b="1" dirty="0">
                  <a:solidFill>
                    <a:srgbClr val="114454"/>
                  </a:solidFill>
                  <a:highlight>
                    <a:srgbClr val="94BF6E"/>
                  </a:highlight>
                  <a:latin typeface="Nixie One"/>
                  <a:ea typeface="Nixie One"/>
                  <a:cs typeface="Nixie One"/>
                  <a:sym typeface="Nixie One"/>
                </a:endParaRPr>
              </a:p>
            </p:txBody>
          </p:sp>
        </mc:Choice>
        <mc:Fallback xmlns="">
          <p:sp>
            <p:nvSpPr>
              <p:cNvPr id="121" name="Shape 121"/>
              <p:cNvSpPr txBox="1">
                <a:spLocks noRot="1" noChangeAspect="1" noMove="1" noResize="1" noEditPoints="1" noAdjustHandles="1" noChangeArrowheads="1" noChangeShapeType="1" noTextEdit="1"/>
              </p:cNvSpPr>
              <p:nvPr/>
            </p:nvSpPr>
            <p:spPr>
              <a:xfrm>
                <a:off x="1146026" y="1670180"/>
                <a:ext cx="5376072" cy="2779787"/>
              </a:xfrm>
              <a:prstGeom prst="rect">
                <a:avLst/>
              </a:prstGeom>
              <a:blipFill rotWithShape="0">
                <a:blip r:embed="rId3"/>
                <a:stretch>
                  <a:fillRect l="-340" t="-6579"/>
                </a:stretch>
              </a:blipFill>
              <a:ln>
                <a:noFill/>
              </a:ln>
            </p:spPr>
            <p:txBody>
              <a:bodyPr/>
              <a:lstStyle/>
              <a:p>
                <a:r>
                  <a:rPr lang="en-US">
                    <a:noFill/>
                  </a:rPr>
                  <a:t> </a:t>
                </a:r>
              </a:p>
            </p:txBody>
          </p:sp>
        </mc:Fallback>
      </mc:AlternateContent>
      <p:sp>
        <p:nvSpPr>
          <p:cNvPr id="14" name="Shape 420"/>
          <p:cNvSpPr txBox="1"/>
          <p:nvPr/>
        </p:nvSpPr>
        <p:spPr>
          <a:xfrm>
            <a:off x="1492893" y="3840414"/>
            <a:ext cx="6260837" cy="87154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2000" b="1" dirty="0">
                <a:solidFill>
                  <a:srgbClr val="3B8D61"/>
                </a:solidFill>
                <a:latin typeface="Roboto Slab"/>
                <a:ea typeface="Roboto Slab"/>
                <a:cs typeface="Roboto Slab"/>
                <a:sym typeface="Roboto Slab"/>
              </a:rPr>
              <a:t>谱聚类的本质实际就是先将模式映射到一个新的空间，再以传统方式聚类</a:t>
            </a:r>
          </a:p>
          <a:p>
            <a:pPr lvl="0" algn="ctr"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
        <p:nvSpPr>
          <p:cNvPr id="15" name="TextBox 14"/>
          <p:cNvSpPr txBox="1"/>
          <p:nvPr/>
        </p:nvSpPr>
        <p:spPr>
          <a:xfrm>
            <a:off x="29784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990636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smtClean="0">
                <a:solidFill>
                  <a:schemeClr val="bg1"/>
                </a:solidFill>
              </a:rPr>
              <a:t>研究现状</a:t>
            </a:r>
            <a:endParaRPr lang="zh-CN" altLang="en-US" dirty="0">
              <a:solidFill>
                <a:schemeClr val="bg1"/>
              </a:solidFill>
            </a:endParaRPr>
          </a:p>
        </p:txBody>
      </p:sp>
      <p:sp>
        <p:nvSpPr>
          <p:cNvPr id="6" name="TextBox 48"/>
          <p:cNvSpPr txBox="1"/>
          <p:nvPr/>
        </p:nvSpPr>
        <p:spPr>
          <a:xfrm>
            <a:off x="307179" y="369532"/>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graphicFrame>
        <p:nvGraphicFramePr>
          <p:cNvPr id="7" name="图表 6"/>
          <p:cNvGraphicFramePr/>
          <p:nvPr>
            <p:extLst>
              <p:ext uri="{D42A27DB-BD31-4B8C-83A1-F6EECF244321}">
                <p14:modId xmlns:p14="http://schemas.microsoft.com/office/powerpoint/2010/main" val="1798868347"/>
              </p:ext>
            </p:extLst>
          </p:nvPr>
        </p:nvGraphicFramePr>
        <p:xfrm>
          <a:off x="1581912" y="1015238"/>
          <a:ext cx="6038088" cy="3556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hape 420"/>
          <p:cNvSpPr txBox="1"/>
          <p:nvPr/>
        </p:nvSpPr>
        <p:spPr>
          <a:xfrm>
            <a:off x="1453321" y="4459269"/>
            <a:ext cx="6295270" cy="646085"/>
          </a:xfrm>
          <a:prstGeom prst="rect">
            <a:avLst/>
          </a:prstGeom>
          <a:noFill/>
          <a:ln>
            <a:noFill/>
          </a:ln>
        </p:spPr>
        <p:txBody>
          <a:bodyPr lIns="91425" tIns="91425" rIns="91425" bIns="91425" anchor="t" anchorCtr="0">
            <a:noAutofit/>
          </a:bodyPr>
          <a:lstStyle/>
          <a:p>
            <a:pPr algn="just">
              <a:buClr>
                <a:schemeClr val="dk1"/>
              </a:buClr>
              <a:buSzPct val="91666"/>
            </a:pPr>
            <a:r>
              <a:rPr lang="zh-CN" altLang="en-US" b="1" dirty="0">
                <a:solidFill>
                  <a:srgbClr val="3B8D61"/>
                </a:solidFill>
                <a:latin typeface="Roboto Slab"/>
                <a:ea typeface="Roboto Slab"/>
                <a:cs typeface="Roboto Slab"/>
                <a:sym typeface="Roboto Slab"/>
              </a:rPr>
              <a:t>聚类分析（</a:t>
            </a:r>
            <a:r>
              <a:rPr lang="en-US" altLang="zh-CN" b="1" dirty="0">
                <a:solidFill>
                  <a:srgbClr val="3B8D61"/>
                </a:solidFill>
                <a:latin typeface="Roboto Slab"/>
                <a:ea typeface="Roboto Slab"/>
                <a:cs typeface="Roboto Slab"/>
                <a:sym typeface="Roboto Slab"/>
              </a:rPr>
              <a:t>Cluster Analysis</a:t>
            </a:r>
            <a:r>
              <a:rPr lang="zh-CN" altLang="en-US" b="1" dirty="0">
                <a:solidFill>
                  <a:srgbClr val="3B8D61"/>
                </a:solidFill>
                <a:latin typeface="Roboto Slab"/>
                <a:ea typeface="Roboto Slab"/>
                <a:cs typeface="Roboto Slab"/>
                <a:sym typeface="Roboto Slab"/>
              </a:rPr>
              <a:t>，亦称为群集分析）是把相似的对象通过静态</a:t>
            </a:r>
            <a:r>
              <a:rPr lang="zh-CN" altLang="en-US" b="1" dirty="0" smtClean="0">
                <a:solidFill>
                  <a:srgbClr val="3B8D61"/>
                </a:solidFill>
                <a:latin typeface="Roboto Slab"/>
                <a:ea typeface="Roboto Slab"/>
                <a:cs typeface="Roboto Slab"/>
                <a:sym typeface="Roboto Slab"/>
              </a:rPr>
              <a:t>分类</a:t>
            </a:r>
            <a:endParaRPr lang="en-US" altLang="zh-CN" b="1" dirty="0" smtClean="0">
              <a:solidFill>
                <a:srgbClr val="3B8D61"/>
              </a:solidFill>
              <a:latin typeface="Roboto Slab"/>
              <a:ea typeface="Roboto Slab"/>
              <a:cs typeface="Roboto Slab"/>
              <a:sym typeface="Roboto Slab"/>
            </a:endParaRPr>
          </a:p>
          <a:p>
            <a:pPr algn="just">
              <a:buClr>
                <a:schemeClr val="dk1"/>
              </a:buClr>
              <a:buSzPct val="91666"/>
            </a:pPr>
            <a:r>
              <a:rPr lang="zh-CN" altLang="en-US" b="1" dirty="0" smtClean="0">
                <a:solidFill>
                  <a:srgbClr val="3B8D61"/>
                </a:solidFill>
                <a:latin typeface="Roboto Slab"/>
                <a:ea typeface="Roboto Slab"/>
                <a:cs typeface="Roboto Slab"/>
                <a:sym typeface="Roboto Slab"/>
              </a:rPr>
              <a:t>的方法</a:t>
            </a:r>
            <a:r>
              <a:rPr lang="zh-CN" altLang="en-US" b="1" dirty="0">
                <a:solidFill>
                  <a:srgbClr val="3B8D61"/>
                </a:solidFill>
                <a:latin typeface="Roboto Slab"/>
                <a:ea typeface="Roboto Slab"/>
                <a:cs typeface="Roboto Slab"/>
                <a:sym typeface="Roboto Slab"/>
              </a:rPr>
              <a:t>分成不同的簇或子集，使得在同一个簇中的对象都具有某些相似的属性。</a:t>
            </a:r>
          </a:p>
          <a:p>
            <a:pPr lvl="0" algn="ctr"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14834080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r>
              <a:rPr lang="zh-CN" altLang="en-US" dirty="0"/>
              <a:t>改进思路</a:t>
            </a:r>
          </a:p>
        </p:txBody>
      </p:sp>
      <mc:AlternateContent xmlns:mc="http://schemas.openxmlformats.org/markup-compatibility/2006" xmlns:a14="http://schemas.microsoft.com/office/drawing/2010/main">
        <mc:Choice Requires="a14">
          <p:sp>
            <p:nvSpPr>
              <p:cNvPr id="120" name="Shape 120"/>
              <p:cNvSpPr txBox="1"/>
              <p:nvPr/>
            </p:nvSpPr>
            <p:spPr>
              <a:xfrm>
                <a:off x="1155356" y="1651503"/>
                <a:ext cx="6486407" cy="3331041"/>
              </a:xfrm>
              <a:prstGeom prst="rect">
                <a:avLst/>
              </a:prstGeom>
              <a:noFill/>
              <a:ln>
                <a:noFill/>
              </a:ln>
            </p:spPr>
            <p:txBody>
              <a:bodyPr lIns="91425" tIns="91425" rIns="91425" bIns="91425" anchor="t" anchorCtr="0">
                <a:noAutofit/>
              </a:bodyPr>
              <a:lstStyle/>
              <a:p>
                <a:pPr marL="171450" indent="-171450">
                  <a:spcBef>
                    <a:spcPts val="600"/>
                  </a:spcBef>
                  <a:buFont typeface="Arial" charset="0"/>
                  <a:buChar char="•"/>
                </a:pPr>
                <a:r>
                  <a:rPr lang="zh-CN" altLang="en-US" dirty="0" smtClean="0">
                    <a:solidFill>
                      <a:srgbClr val="114454"/>
                    </a:solidFill>
                    <a:latin typeface="Nixie One" charset="0"/>
                    <a:ea typeface="Nixie One" charset="0"/>
                    <a:cs typeface="Nixie One" charset="0"/>
                    <a:sym typeface="Nixie One"/>
                  </a:rPr>
                  <a:t>选择</a:t>
                </a:r>
                <a14:m>
                  <m:oMath xmlns:m="http://schemas.openxmlformats.org/officeDocument/2006/math">
                    <m:sSub>
                      <m:sSubPr>
                        <m:ctrlPr>
                          <a:rPr lang="en-US" altLang="zh-CN" i="1" smtClean="0">
                            <a:solidFill>
                              <a:srgbClr val="114454"/>
                            </a:solidFill>
                            <a:latin typeface="Cambria Math" charset="0"/>
                            <a:ea typeface="Nixie One" charset="0"/>
                            <a:cs typeface="Nixie One" charset="0"/>
                            <a:sym typeface="Nixie One"/>
                          </a:rPr>
                        </m:ctrlPr>
                      </m:sSubPr>
                      <m:e>
                        <m:r>
                          <a:rPr lang="en-US" altLang="zh-CN" b="0" i="1" smtClean="0">
                            <a:solidFill>
                              <a:srgbClr val="114454"/>
                            </a:solidFill>
                            <a:latin typeface="Cambria Math" charset="0"/>
                            <a:ea typeface="Nixie One" charset="0"/>
                            <a:cs typeface="Nixie One" charset="0"/>
                            <a:sym typeface="Nixie One"/>
                          </a:rPr>
                          <m:t>𝑁</m:t>
                        </m:r>
                      </m:e>
                      <m:sub>
                        <m:r>
                          <a:rPr lang="en-US" altLang="zh-CN" b="0" i="1" smtClean="0">
                            <a:solidFill>
                              <a:srgbClr val="114454"/>
                            </a:solidFill>
                            <a:latin typeface="Cambria Math" charset="0"/>
                            <a:ea typeface="Nixie One" charset="0"/>
                            <a:cs typeface="Nixie One" charset="0"/>
                            <a:sym typeface="Nixie One"/>
                          </a:rPr>
                          <m:t>𝑘</m:t>
                        </m:r>
                      </m:sub>
                    </m:sSub>
                    <m:d>
                      <m:dPr>
                        <m:ctrlPr>
                          <a:rPr lang="en-US" altLang="zh-CN" i="1" smtClean="0">
                            <a:solidFill>
                              <a:srgbClr val="114454"/>
                            </a:solidFill>
                            <a:latin typeface="Cambria Math" charset="0"/>
                            <a:ea typeface="Nixie One" charset="0"/>
                            <a:cs typeface="Nixie One" charset="0"/>
                            <a:sym typeface="Nixie One"/>
                          </a:rPr>
                        </m:ctrlPr>
                      </m:dPr>
                      <m:e>
                        <m:r>
                          <a:rPr lang="en-US" altLang="zh-CN" b="0" i="1" smtClean="0">
                            <a:solidFill>
                              <a:srgbClr val="114454"/>
                            </a:solidFill>
                            <a:latin typeface="Cambria Math" charset="0"/>
                            <a:ea typeface="Nixie One" charset="0"/>
                            <a:cs typeface="Nixie One" charset="0"/>
                            <a:sym typeface="Nixie One"/>
                          </a:rPr>
                          <m:t>𝑥</m:t>
                        </m:r>
                      </m:e>
                    </m:d>
                    <m:r>
                      <a:rPr lang="en-US" altLang="zh-CN" b="0" i="1" smtClean="0">
                        <a:solidFill>
                          <a:srgbClr val="114454"/>
                        </a:solidFill>
                        <a:latin typeface="Cambria Math" charset="0"/>
                        <a:ea typeface="Nixie One" charset="0"/>
                        <a:cs typeface="Nixie One" charset="0"/>
                        <a:sym typeface="Nixie One"/>
                      </a:rPr>
                      <m:t>≥2</m:t>
                    </m:r>
                    <m:r>
                      <a:rPr lang="en-US" altLang="zh-CN" b="0" i="1" smtClean="0">
                        <a:solidFill>
                          <a:srgbClr val="114454"/>
                        </a:solidFill>
                        <a:latin typeface="Cambria Math" charset="0"/>
                        <a:ea typeface="Nixie One" charset="0"/>
                        <a:cs typeface="Nixie One" charset="0"/>
                        <a:sym typeface="Nixie One"/>
                      </a:rPr>
                      <m:t>𝑘</m:t>
                    </m:r>
                  </m:oMath>
                </a14:m>
                <a:r>
                  <a:rPr lang="en-US" dirty="0" smtClean="0">
                    <a:solidFill>
                      <a:srgbClr val="114454"/>
                    </a:solidFill>
                    <a:latin typeface="Nixie One" charset="0"/>
                    <a:ea typeface="Nixie One" charset="0"/>
                    <a:cs typeface="Nixie One" charset="0"/>
                    <a:sym typeface="Nixie One"/>
                  </a:rPr>
                  <a:t> </a:t>
                </a:r>
                <a:r>
                  <a:rPr lang="zh-CN" altLang="en-US" dirty="0" smtClean="0">
                    <a:solidFill>
                      <a:srgbClr val="114454"/>
                    </a:solidFill>
                    <a:latin typeface="Nixie One" charset="0"/>
                    <a:ea typeface="Nixie One" charset="0"/>
                    <a:cs typeface="Nixie One" charset="0"/>
                    <a:sym typeface="Nixie One"/>
                  </a:rPr>
                  <a:t>的点作为</a:t>
                </a:r>
                <a:r>
                  <a:rPr lang="en-US" altLang="zh-CN" dirty="0" smtClean="0">
                    <a:solidFill>
                      <a:srgbClr val="114454"/>
                    </a:solidFill>
                    <a:latin typeface="Nixie One" charset="0"/>
                    <a:ea typeface="Nixie One" charset="0"/>
                    <a:cs typeface="Nixie One" charset="0"/>
                    <a:sym typeface="Nixie One"/>
                  </a:rPr>
                  <a:t>hub</a:t>
                </a:r>
                <a:r>
                  <a:rPr lang="zh-CN" altLang="en-US" dirty="0" smtClean="0">
                    <a:solidFill>
                      <a:srgbClr val="114454"/>
                    </a:solidFill>
                    <a:latin typeface="Nixie One" charset="0"/>
                    <a:ea typeface="Nixie One" charset="0"/>
                    <a:cs typeface="Nixie One" charset="0"/>
                    <a:sym typeface="Nixie One"/>
                  </a:rPr>
                  <a:t>，记为</a:t>
                </a:r>
                <a:r>
                  <a:rPr lang="en-US" altLang="zh-CN" dirty="0" smtClean="0">
                    <a:latin typeface="Nixie One" charset="0"/>
                    <a:ea typeface="Nixie One" charset="0"/>
                    <a:cs typeface="Nixie One" charset="0"/>
                    <a:sym typeface="Nixie One"/>
                  </a:rPr>
                  <a:t> </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r>
                          <a:rPr lang="en-US" b="0" i="1">
                            <a:latin typeface="Cambria Math" charset="0"/>
                            <a:ea typeface="Nixie One" charset="0"/>
                            <a:cs typeface="Nixie One" charset="0"/>
                          </a:rPr>
                          <m:t>𝑖</m:t>
                        </m:r>
                      </m:sub>
                    </m:sSub>
                    <m:r>
                      <a:rPr lang="en-US" b="0" i="1">
                        <a:latin typeface="Cambria Math" charset="0"/>
                        <a:ea typeface="Nixie One" charset="0"/>
                        <a:cs typeface="Nixie One" charset="0"/>
                      </a:rPr>
                      <m:t>(</m:t>
                    </m:r>
                    <m:r>
                      <a:rPr lang="en-US" b="0" i="1">
                        <a:latin typeface="Cambria Math" charset="0"/>
                        <a:ea typeface="Nixie One" charset="0"/>
                        <a:cs typeface="Nixie One" charset="0"/>
                      </a:rPr>
                      <m:t>𝑖</m:t>
                    </m:r>
                    <m:r>
                      <a:rPr lang="en-US" b="0" i="1">
                        <a:latin typeface="Cambria Math" charset="0"/>
                        <a:ea typeface="Nixie One" charset="0"/>
                        <a:cs typeface="Nixie One" charset="0"/>
                      </a:rPr>
                      <m:t>=1,2…</m:t>
                    </m:r>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𝑛</m:t>
                        </m:r>
                      </m:e>
                      <m:sub>
                        <m:r>
                          <a:rPr lang="en-US" b="0" i="1">
                            <a:latin typeface="Cambria Math" charset="0"/>
                            <a:ea typeface="Nixie One" charset="0"/>
                            <a:cs typeface="Nixie One" charset="0"/>
                          </a:rPr>
                          <m:t>h</m:t>
                        </m:r>
                      </m:sub>
                    </m:sSub>
                    <m:r>
                      <a:rPr lang="en-US" b="0" i="1">
                        <a:latin typeface="Cambria Math" charset="0"/>
                        <a:ea typeface="Nixie One" charset="0"/>
                        <a:cs typeface="Nixie One" charset="0"/>
                      </a:rPr>
                      <m:t>)</m:t>
                    </m:r>
                  </m:oMath>
                </a14:m>
                <a:r>
                  <a:rPr lang="en-US" dirty="0">
                    <a:effectLst/>
                    <a:latin typeface="Nixie One" charset="0"/>
                    <a:ea typeface="Nixie One" charset="0"/>
                    <a:cs typeface="Nixie One" charset="0"/>
                  </a:rPr>
                  <a:t> </a:t>
                </a:r>
                <a:r>
                  <a:rPr lang="zh-CN" altLang="en-US" dirty="0" smtClean="0">
                    <a:effectLst/>
                    <a:latin typeface="Nixie One" charset="0"/>
                    <a:ea typeface="Nixie One" charset="0"/>
                    <a:cs typeface="Nixie One" charset="0"/>
                  </a:rPr>
                  <a:t>并将其逆近邻集记为 </a:t>
                </a:r>
                <a14:m>
                  <m:oMath xmlns:m="http://schemas.openxmlformats.org/officeDocument/2006/math">
                    <m:sSub>
                      <m:sSubPr>
                        <m:ctrlPr>
                          <a:rPr lang="en-US" altLang="zh-CN" i="1" smtClean="0">
                            <a:effectLst/>
                            <a:latin typeface="Cambria Math" charset="0"/>
                            <a:ea typeface="Nixie One" charset="0"/>
                            <a:cs typeface="Nixie One" charset="0"/>
                          </a:rPr>
                        </m:ctrlPr>
                      </m:sSubPr>
                      <m:e>
                        <m:r>
                          <a:rPr lang="en-US" altLang="zh-CN" b="0" i="1" smtClean="0">
                            <a:effectLst/>
                            <a:latin typeface="Cambria Math" charset="0"/>
                            <a:ea typeface="Nixie One" charset="0"/>
                            <a:cs typeface="Nixie One" charset="0"/>
                          </a:rPr>
                          <m:t>𝑦</m:t>
                        </m:r>
                      </m:e>
                      <m:sub>
                        <m:r>
                          <a:rPr lang="en-US" altLang="zh-CN" b="0" i="1" smtClean="0">
                            <a:effectLst/>
                            <a:latin typeface="Cambria Math" charset="0"/>
                            <a:ea typeface="Nixie One" charset="0"/>
                            <a:cs typeface="Nixie One" charset="0"/>
                          </a:rPr>
                          <m:t>𝑖</m:t>
                        </m:r>
                      </m:sub>
                    </m:sSub>
                  </m:oMath>
                </a14:m>
                <a:endParaRPr lang="en-US" altLang="zh-CN" dirty="0" smtClean="0">
                  <a:effectLst/>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rPr>
                  <a:t>计算</a:t>
                </a:r>
                <a:r>
                  <a:rPr lang="en-US" altLang="zh-CN" dirty="0" smtClean="0">
                    <a:latin typeface="Nixie One" charset="0"/>
                    <a:ea typeface="Nixie One" charset="0"/>
                    <a:cs typeface="Nixie One" charset="0"/>
                  </a:rPr>
                  <a:t>hub </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r>
                          <a:rPr lang="en-US" b="0" i="1">
                            <a:latin typeface="Cambria Math" charset="0"/>
                            <a:ea typeface="Nixie One" charset="0"/>
                            <a:cs typeface="Nixie One" charset="0"/>
                          </a:rPr>
                          <m:t>𝑖</m:t>
                        </m:r>
                      </m:sub>
                    </m:sSub>
                  </m:oMath>
                </a14:m>
                <a:r>
                  <a:rPr lang="en-US" i="1" dirty="0" smtClean="0">
                    <a:solidFill>
                      <a:srgbClr val="114454"/>
                    </a:solidFill>
                    <a:highlight>
                      <a:srgbClr val="EFEFEF"/>
                    </a:highlight>
                    <a:latin typeface="Nixie One" charset="0"/>
                    <a:ea typeface="Nixie One" charset="0"/>
                    <a:cs typeface="Nixie One" charset="0"/>
                    <a:sym typeface="Nixie One"/>
                  </a:rPr>
                  <a:t> </a:t>
                </a:r>
                <a:r>
                  <a:rPr lang="en-US" dirty="0">
                    <a:latin typeface="Nixie One" charset="0"/>
                    <a:ea typeface="Nixie One" charset="0"/>
                    <a:cs typeface="Nixie One" charset="0"/>
                    <a:sym typeface="Nixie One"/>
                  </a:rPr>
                  <a:t> </a:t>
                </a:r>
                <a:r>
                  <a:rPr lang="zh-CN" altLang="en-US" dirty="0" smtClean="0">
                    <a:latin typeface="Nixie One" charset="0"/>
                    <a:ea typeface="Nixie One" charset="0"/>
                    <a:cs typeface="Nixie One" charset="0"/>
                    <a:sym typeface="Nixie One"/>
                  </a:rPr>
                  <a:t>的每一维度与其逆近邻的偏差，</a:t>
                </a:r>
                <a14:m>
                  <m:oMath xmlns:m="http://schemas.openxmlformats.org/officeDocument/2006/math">
                    <m:r>
                      <a:rPr lang="en-US" b="0" i="1">
                        <a:latin typeface="Cambria Math" charset="0"/>
                        <a:ea typeface="Nixie One" charset="0"/>
                        <a:cs typeface="Nixie One" charset="0"/>
                      </a:rPr>
                      <m:t> </m:t>
                    </m:r>
                    <m:r>
                      <a:rPr lang="zh-CN" altLang="en-US" b="0" i="1" smtClean="0">
                        <a:latin typeface="Cambria Math" charset="0"/>
                        <a:ea typeface="Nixie One" charset="0"/>
                        <a:cs typeface="Nixie One" charset="0"/>
                      </a:rPr>
                      <m:t>及其</m:t>
                    </m:r>
                  </m:oMath>
                </a14:m>
                <a:r>
                  <a:rPr lang="zh-CN" altLang="en-US" dirty="0" smtClean="0">
                    <a:latin typeface="Nixie One" charset="0"/>
                    <a:ea typeface="Nixie One" charset="0"/>
                    <a:cs typeface="Nixie One" charset="0"/>
                    <a:sym typeface="Nixie One"/>
                  </a:rPr>
                  <a:t>均</a:t>
                </a:r>
                <a:r>
                  <a:rPr lang="zh-CN" altLang="en-US" dirty="0">
                    <a:latin typeface="Nixie One" charset="0"/>
                    <a:ea typeface="Nixie One" charset="0"/>
                    <a:cs typeface="Nixie One" charset="0"/>
                    <a:sym typeface="Nixie One"/>
                  </a:rPr>
                  <a:t>值</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𝜇</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𝑑</m:t>
                            </m:r>
                          </m:sub>
                        </m:sSub>
                      </m:sub>
                    </m:sSub>
                  </m:oMath>
                </a14:m>
                <a:r>
                  <a:rPr lang="zh-CN" altLang="en-US" dirty="0">
                    <a:latin typeface="Nixie One" charset="0"/>
                    <a:ea typeface="Nixie One" charset="0"/>
                    <a:cs typeface="Nixie One" charset="0"/>
                    <a:sym typeface="Nixie One"/>
                  </a:rPr>
                  <a:t>和标准差</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𝜎</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b="0" i="1">
                                <a:latin typeface="Cambria Math" charset="0"/>
                                <a:ea typeface="Nixie One" charset="0"/>
                                <a:cs typeface="Nixie One" charset="0"/>
                              </a:rPr>
                              <m:t>𝑖</m:t>
                            </m:r>
                            <m:r>
                              <a:rPr lang="en-US" b="0" i="1">
                                <a:latin typeface="Cambria Math" charset="0"/>
                                <a:ea typeface="Nixie One" charset="0"/>
                                <a:cs typeface="Nixie One" charset="0"/>
                              </a:rPr>
                              <m:t>,</m:t>
                            </m:r>
                            <m:r>
                              <a:rPr lang="en-US" b="0" i="1">
                                <a:latin typeface="Cambria Math" charset="0"/>
                                <a:ea typeface="Nixie One" charset="0"/>
                                <a:cs typeface="Nixie One" charset="0"/>
                              </a:rPr>
                              <m:t>𝑑</m:t>
                            </m:r>
                          </m:sub>
                        </m:sSub>
                      </m:sub>
                    </m:sSub>
                  </m:oMath>
                </a14:m>
                <a:endParaRPr lang="zh-CN" altLang="en-US" i="1" dirty="0" smtClean="0">
                  <a:latin typeface="Nixie One" charset="0"/>
                  <a:ea typeface="Nixie One" charset="0"/>
                  <a:cs typeface="Nixie One" charset="0"/>
                </a:endParaRPr>
              </a:p>
              <a:p>
                <a:pPr algn="ctr">
                  <a:spcBef>
                    <a:spcPts val="600"/>
                  </a:spcBef>
                </a:pPr>
                <a14:m>
                  <m:oMathPara xmlns:m="http://schemas.openxmlformats.org/officeDocument/2006/math">
                    <m:oMathParaPr>
                      <m:jc m:val="centerGroup"/>
                    </m:oMathParaPr>
                    <m:oMath xmlns:m="http://schemas.openxmlformats.org/officeDocument/2006/math">
                      <m:r>
                        <a:rPr lang="en-US" b="0" i="1">
                          <a:latin typeface="Cambria Math" charset="0"/>
                          <a:ea typeface="Nixie One" charset="0"/>
                          <a:cs typeface="Nixie One" charset="0"/>
                        </a:rPr>
                        <m:t>𝑒𝑟𝑟𝑜𝑟</m:t>
                      </m:r>
                      <m:d>
                        <m:dPr>
                          <m:ctrlPr>
                            <a:rPr lang="en-US" i="1">
                              <a:latin typeface="Cambria Math" charset="0"/>
                              <a:ea typeface="Nixie One" charset="0"/>
                              <a:cs typeface="Nixie One" charset="0"/>
                            </a:rPr>
                          </m:ctrlPr>
                        </m:dPr>
                        <m:e>
                          <m:sSub>
                            <m:sSubPr>
                              <m:ctrlPr>
                                <a:rPr lang="en-US" i="1" smtClean="0">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smtClean="0">
                                      <a:latin typeface="Cambria Math" charset="0"/>
                                      <a:ea typeface="Nixie One" charset="0"/>
                                      <a:cs typeface="Nixie One" charset="0"/>
                                    </a:rPr>
                                  </m:ctrlPr>
                                </m:sSubPr>
                                <m:e>
                                  <m:r>
                                    <a:rPr lang="en-US" b="0" i="1" smtClean="0">
                                      <a:latin typeface="Cambria Math" charset="0"/>
                                      <a:ea typeface="Nixie One" charset="0"/>
                                      <a:cs typeface="Nixie One" charset="0"/>
                                    </a:rPr>
                                    <m:t>𝑖</m:t>
                                  </m:r>
                                </m:e>
                                <m:sub>
                                  <m:r>
                                    <a:rPr lang="en-US" b="0" i="1" smtClean="0">
                                      <a:latin typeface="Cambria Math" charset="0"/>
                                      <a:ea typeface="Nixie One" charset="0"/>
                                      <a:cs typeface="Nixie One" charset="0"/>
                                    </a:rPr>
                                    <m:t>𝑑</m:t>
                                  </m:r>
                                </m:sub>
                              </m:sSub>
                            </m:sub>
                          </m:sSub>
                          <m:r>
                            <a:rPr lang="en-US" b="0" i="1" smtClean="0">
                              <a:latin typeface="Cambria Math" charset="0"/>
                              <a:ea typeface="Nixie One" charset="0"/>
                              <a:cs typeface="Nixie One" charset="0"/>
                            </a:rPr>
                            <m:t>,</m:t>
                          </m:r>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smtClean="0">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smtClean="0">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d>
                        <m:dPr>
                          <m:begChr m:val="|"/>
                          <m:endChr m:val="|"/>
                          <m:ctrlPr>
                            <a:rPr lang="en-US" i="1">
                              <a:latin typeface="Cambria Math" charset="0"/>
                              <a:ea typeface="Nixie One" charset="0"/>
                              <a:cs typeface="Nixie One" charset="0"/>
                            </a:rPr>
                          </m:ctrlPr>
                        </m:dPr>
                        <m:e>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𝑖</m:t>
                                  </m:r>
                                </m:e>
                                <m:sub>
                                  <m:r>
                                    <a:rPr lang="en-US" b="0" i="1">
                                      <a:latin typeface="Cambria Math" charset="0"/>
                                      <a:ea typeface="Nixie One" charset="0"/>
                                      <a:cs typeface="Nixie One" charset="0"/>
                                    </a:rPr>
                                    <m:t>𝑑</m:t>
                                  </m:r>
                                </m:sub>
                              </m:sSub>
                            </m:sub>
                          </m:sSub>
                          <m:r>
                            <a:rPr lang="en-US" b="0" i="1">
                              <a:latin typeface="Cambria Math" charset="0"/>
                              <a:ea typeface="Nixie One" charset="0"/>
                              <a:cs typeface="Nixie One" charset="0"/>
                            </a:rPr>
                            <m:t>−</m:t>
                          </m:r>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oMath>
                  </m:oMathPara>
                </a14:m>
                <a:endParaRPr lang="zh-CN" altLang="en-US" dirty="0" smtClean="0">
                  <a:effectLst/>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偏差正则化，计算该维度下逆近邻权重</a:t>
                </a:r>
                <a:endParaRPr lang="en-US" altLang="zh-CN" dirty="0" smtClean="0">
                  <a:latin typeface="Nixie One" charset="0"/>
                  <a:ea typeface="Nixie One" charset="0"/>
                  <a:cs typeface="Nixie One" charset="0"/>
                  <a:sym typeface="Nixie One"/>
                </a:endParaRPr>
              </a:p>
              <a:p>
                <a:pPr algn="ctr">
                  <a:spcBef>
                    <a:spcPts val="600"/>
                  </a:spcBef>
                </a:pPr>
                <a14:m>
                  <m:oMath xmlns:m="http://schemas.openxmlformats.org/officeDocument/2006/math">
                    <m:r>
                      <a:rPr lang="en-US" b="0" i="1">
                        <a:latin typeface="Cambria Math" charset="0"/>
                        <a:ea typeface="Nixie One" charset="0"/>
                        <a:cs typeface="Nixie One" charset="0"/>
                      </a:rPr>
                      <m:t>𝑒𝑟𝑟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f>
                      <m:fPr>
                        <m:ctrlPr>
                          <a:rPr lang="en-US" i="1">
                            <a:latin typeface="Cambria Math" charset="0"/>
                            <a:ea typeface="Nixie One" charset="0"/>
                            <a:cs typeface="Nixie One" charset="0"/>
                          </a:rPr>
                        </m:ctrlPr>
                      </m:fPr>
                      <m:num>
                        <m:r>
                          <a:rPr lang="en-US" b="0" i="1">
                            <a:latin typeface="Cambria Math" charset="0"/>
                            <a:ea typeface="Nixie One" charset="0"/>
                            <a:cs typeface="Nixie One" charset="0"/>
                          </a:rPr>
                          <m:t>𝑒𝑟𝑟𝑜𝑟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𝜇</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𝑑</m:t>
                                </m:r>
                              </m:sub>
                            </m:sSub>
                          </m:sub>
                        </m:sSub>
                      </m:num>
                      <m:den>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𝜎</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b="0" i="1">
                                    <a:latin typeface="Cambria Math" charset="0"/>
                                    <a:ea typeface="Nixie One" charset="0"/>
                                    <a:cs typeface="Nixie One" charset="0"/>
                                  </a:rPr>
                                  <m:t>𝑖</m:t>
                                </m:r>
                                <m:r>
                                  <a:rPr lang="en-US" b="0" i="1">
                                    <a:latin typeface="Cambria Math" charset="0"/>
                                    <a:ea typeface="Nixie One" charset="0"/>
                                    <a:cs typeface="Nixie One" charset="0"/>
                                  </a:rPr>
                                  <m:t>,</m:t>
                                </m:r>
                                <m:r>
                                  <a:rPr lang="en-US" b="0" i="1">
                                    <a:latin typeface="Cambria Math" charset="0"/>
                                    <a:ea typeface="Nixie One" charset="0"/>
                                    <a:cs typeface="Nixie One" charset="0"/>
                                  </a:rPr>
                                  <m:t>𝑑</m:t>
                                </m:r>
                              </m:sub>
                            </m:sSub>
                          </m:sub>
                        </m:sSub>
                      </m:den>
                    </m:f>
                  </m:oMath>
                </a14:m>
                <a:r>
                  <a:rPr lang="en-US" dirty="0">
                    <a:latin typeface="Nixie One" charset="0"/>
                    <a:ea typeface="Nixie One" charset="0"/>
                    <a:cs typeface="Nixie One" charset="0"/>
                  </a:rPr>
                  <a:t> </a:t>
                </a:r>
              </a:p>
              <a:p>
                <a:pPr algn="ctr">
                  <a:spcBef>
                    <a:spcPts val="600"/>
                  </a:spcBef>
                </a:pPr>
                <a14:m>
                  <m:oMath xmlns:m="http://schemas.openxmlformats.org/officeDocument/2006/math">
                    <m:r>
                      <a:rPr lang="en-US" b="0" i="1">
                        <a:latin typeface="Cambria Math" charset="0"/>
                        <a:ea typeface="Nixie One" charset="0"/>
                        <a:cs typeface="Nixie One" charset="0"/>
                      </a:rPr>
                      <m:t>𝑤</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sSup>
                      <m:sSupPr>
                        <m:ctrlPr>
                          <a:rPr lang="en-US" i="1">
                            <a:latin typeface="Cambria Math" charset="0"/>
                            <a:ea typeface="Nixie One" charset="0"/>
                            <a:cs typeface="Nixie One" charset="0"/>
                          </a:rPr>
                        </m:ctrlPr>
                      </m:sSupPr>
                      <m:e>
                        <m:r>
                          <a:rPr lang="en-US" b="0" i="1">
                            <a:latin typeface="Cambria Math" charset="0"/>
                            <a:ea typeface="Nixie One" charset="0"/>
                            <a:cs typeface="Nixie One" charset="0"/>
                          </a:rPr>
                          <m:t>𝑒</m:t>
                        </m:r>
                      </m:e>
                      <m:sup>
                        <m:r>
                          <a:rPr lang="en-US" b="0" i="1">
                            <a:latin typeface="Cambria Math" charset="0"/>
                            <a:ea typeface="Nixie One" charset="0"/>
                            <a:cs typeface="Nixie One" charset="0"/>
                          </a:rPr>
                          <m:t>−</m:t>
                        </m:r>
                        <m:r>
                          <a:rPr lang="en-US" b="0" i="1">
                            <a:latin typeface="Cambria Math" charset="0"/>
                            <a:ea typeface="Nixie One" charset="0"/>
                            <a:cs typeface="Nixie One" charset="0"/>
                          </a:rPr>
                          <m:t>𝑒𝑟𝑟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sup>
                    </m:sSup>
                  </m:oMath>
                </a14:m>
                <a:r>
                  <a:rPr lang="en-US" dirty="0">
                    <a:latin typeface="Nixie One" charset="0"/>
                    <a:ea typeface="Nixie One" charset="0"/>
                    <a:cs typeface="Nixie One" charset="0"/>
                  </a:rPr>
                  <a:t> </a:t>
                </a:r>
                <a:endParaRPr lang="zh-CN" altLang="en-US" dirty="0">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依据权重依次更新</a:t>
                </a:r>
                <a:r>
                  <a:rPr lang="en-US" altLang="zh-CN" dirty="0" smtClean="0">
                    <a:latin typeface="Nixie One" charset="0"/>
                    <a:ea typeface="Nixie One" charset="0"/>
                    <a:cs typeface="Nixie One" charset="0"/>
                    <a:sym typeface="Nixie One"/>
                  </a:rPr>
                  <a:t> hub</a:t>
                </a:r>
                <a:endParaRPr lang="en-US" altLang="zh-CN" dirty="0" smtClean="0">
                  <a:effectLst/>
                  <a:latin typeface="Nixie One" charset="0"/>
                  <a:ea typeface="Nixie One" charset="0"/>
                  <a:cs typeface="Nixie One" charset="0"/>
                </a:endParaRPr>
              </a:p>
              <a:p>
                <a:pPr>
                  <a:spcBef>
                    <a:spcPts val="600"/>
                  </a:spcBef>
                </a:pPr>
                <a14:m>
                  <m:oMathPara xmlns:m="http://schemas.openxmlformats.org/officeDocument/2006/math">
                    <m:oMathParaPr>
                      <m:jc m:val="center"/>
                    </m:oMathParaPr>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𝑖</m:t>
                              </m:r>
                            </m:e>
                            <m:sub>
                              <m:r>
                                <a:rPr lang="en-US" b="0" i="1">
                                  <a:latin typeface="Cambria Math" charset="0"/>
                                  <a:ea typeface="Nixie One" charset="0"/>
                                  <a:cs typeface="Nixie One" charset="0"/>
                                </a:rPr>
                                <m:t>𝑑</m:t>
                              </m:r>
                            </m:sub>
                          </m:sSub>
                        </m:sub>
                      </m:sSub>
                      <m:r>
                        <a:rPr lang="en-US" b="0" i="1">
                          <a:latin typeface="Cambria Math" charset="0"/>
                          <a:ea typeface="Nixie One" charset="0"/>
                          <a:cs typeface="Nixie One" charset="0"/>
                        </a:rPr>
                        <m:t>=</m:t>
                      </m:r>
                      <m:f>
                        <m:fPr>
                          <m:ctrlPr>
                            <a:rPr lang="en-US" i="1">
                              <a:latin typeface="Cambria Math" charset="0"/>
                              <a:ea typeface="Nixie One" charset="0"/>
                              <a:cs typeface="Nixie One" charset="0"/>
                            </a:rPr>
                          </m:ctrlPr>
                        </m:fPr>
                        <m:num>
                          <m:r>
                            <a:rPr lang="en-US" b="0" i="1">
                              <a:latin typeface="Cambria Math" charset="0"/>
                              <a:ea typeface="Nixie One" charset="0"/>
                              <a:cs typeface="Nixie One" charset="0"/>
                            </a:rPr>
                            <m:t>1</m:t>
                          </m:r>
                        </m:num>
                        <m:den>
                          <m:nary>
                            <m:naryPr>
                              <m:chr m:val="∑"/>
                              <m:limLoc m:val="undOvr"/>
                              <m:subHide m:val="on"/>
                              <m:supHide m:val="on"/>
                              <m:ctrlPr>
                                <a:rPr lang="en-US" i="1">
                                  <a:latin typeface="Cambria Math" charset="0"/>
                                  <a:ea typeface="Nixie One" charset="0"/>
                                  <a:cs typeface="Nixie One" charset="0"/>
                                </a:rPr>
                              </m:ctrlPr>
                            </m:naryPr>
                            <m:sub/>
                            <m:sup/>
                            <m:e>
                              <m:r>
                                <a:rPr lang="en-US" b="0" i="1">
                                  <a:latin typeface="Cambria Math" charset="0"/>
                                  <a:ea typeface="Nixie One" charset="0"/>
                                  <a:cs typeface="Nixie One" charset="0"/>
                                </a:rPr>
                                <m:t>𝑤</m:t>
                              </m:r>
                              <m:d>
                                <m:dPr>
                                  <m:ctrlPr>
                                    <a:rPr lang="en-US" i="1">
                                      <a:latin typeface="Cambria Math" charset="0"/>
                                      <a:ea typeface="Nixie One" charset="0"/>
                                      <a:cs typeface="Nixie One" charset="0"/>
                                    </a:rPr>
                                  </m:ctrlPr>
                                </m:dPr>
                                <m:e>
                                  <m:sSub>
                                    <m:sSubPr>
                                      <m:ctrlPr>
                                        <a:rPr lang="en-US" altLang="zh-CN" i="1" smtClean="0">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smtClean="0">
                                              <a:latin typeface="Cambria Math" charset="0"/>
                                              <a:ea typeface="Nixie One" charset="0"/>
                                              <a:cs typeface="Nixie One" charset="0"/>
                                            </a:rPr>
                                          </m:ctrlPr>
                                        </m:sSubPr>
                                        <m:e>
                                          <m:r>
                                            <a:rPr lang="en-US" altLang="zh-CN" b="0" i="1" smtClean="0">
                                              <a:latin typeface="Cambria Math" charset="0"/>
                                              <a:ea typeface="Nixie One" charset="0"/>
                                              <a:cs typeface="Nixie One" charset="0"/>
                                            </a:rPr>
                                            <m:t>𝑖</m:t>
                                          </m:r>
                                        </m:e>
                                        <m:sub>
                                          <m:r>
                                            <a:rPr lang="en-US" altLang="zh-CN" b="0" i="1" smtClean="0">
                                              <a:latin typeface="Cambria Math" charset="0"/>
                                              <a:ea typeface="Nixie One" charset="0"/>
                                              <a:cs typeface="Nixie One" charset="0"/>
                                            </a:rPr>
                                            <m:t>𝑑</m:t>
                                          </m:r>
                                        </m:sub>
                                      </m:sSub>
                                    </m:sub>
                                  </m:sSub>
                                </m:e>
                              </m:d>
                            </m:e>
                          </m:nary>
                        </m:den>
                      </m:f>
                      <m:nary>
                        <m:naryPr>
                          <m:chr m:val="∑"/>
                          <m:limLoc m:val="undOvr"/>
                          <m:ctrlPr>
                            <a:rPr lang="en-US" i="1" smtClean="0">
                              <a:latin typeface="Cambria Math" charset="0"/>
                              <a:ea typeface="Nixie One" charset="0"/>
                              <a:cs typeface="Nixie One" charset="0"/>
                            </a:rPr>
                          </m:ctrlPr>
                        </m:naryPr>
                        <m:sub>
                          <m:r>
                            <m:rPr>
                              <m:brk/>
                            </m:rPr>
                            <a:rPr lang="en-US" b="0" i="1" smtClean="0">
                              <a:latin typeface="Cambria Math" charset="0"/>
                              <a:ea typeface="Nixie One" charset="0"/>
                              <a:cs typeface="Nixie One" charset="0"/>
                            </a:rPr>
                            <m:t>𝑘</m:t>
                          </m:r>
                          <m:r>
                            <a:rPr lang="en-US" b="0" i="1">
                              <a:latin typeface="Cambria Math" charset="0"/>
                              <a:ea typeface="Nixie One" charset="0"/>
                              <a:cs typeface="Nixie One" charset="0"/>
                            </a:rPr>
                            <m:t>=1</m:t>
                          </m:r>
                        </m:sub>
                        <m:sup>
                          <m:r>
                            <a:rPr lang="en-US" b="0" i="1">
                              <a:latin typeface="Cambria Math" charset="0"/>
                              <a:ea typeface="Nixie One" charset="0"/>
                              <a:cs typeface="Nixie One" charset="0"/>
                            </a:rPr>
                            <m:t>|</m:t>
                          </m:r>
                          <m:r>
                            <a:rPr lang="en-US" b="0" i="1" smtClean="0">
                              <a:latin typeface="Cambria Math" charset="0"/>
                              <a:ea typeface="Nixie One" charset="0"/>
                              <a:cs typeface="Nixie One" charset="0"/>
                            </a:rPr>
                            <m:t>𝐾</m:t>
                          </m:r>
                          <m:r>
                            <a:rPr lang="en-US" b="0" i="1">
                              <a:latin typeface="Cambria Math" charset="0"/>
                              <a:ea typeface="Nixie One" charset="0"/>
                              <a:cs typeface="Nixie One" charset="0"/>
                            </a:rPr>
                            <m:t>|</m:t>
                          </m:r>
                        </m:sup>
                        <m:e>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𝑤</m:t>
                              </m:r>
                              <m:d>
                                <m:dPr>
                                  <m:ctrlPr>
                                    <a:rPr lang="en-US" i="1" smtClean="0">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sub/>
                          </m:sSub>
                        </m:e>
                      </m:nary>
                      <m:r>
                        <a:rPr lang="en-US" b="0" i="1">
                          <a:latin typeface="Cambria Math" charset="0"/>
                          <a:ea typeface="Nixie One" charset="0"/>
                          <a:cs typeface="Nixie One" charset="0"/>
                        </a:rPr>
                        <m:t> </m:t>
                      </m:r>
                    </m:oMath>
                  </m:oMathPara>
                </a14:m>
                <a:endParaRPr lang="en-US" dirty="0" smtClean="0">
                  <a:effectLst/>
                  <a:latin typeface="Nixie One" charset="0"/>
                  <a:ea typeface="Nixie One" charset="0"/>
                  <a:cs typeface="Nixie One" charset="0"/>
                </a:endParaRPr>
              </a:p>
              <a:p>
                <a:pPr algn="ctr">
                  <a:spcBef>
                    <a:spcPts val="600"/>
                  </a:spcBef>
                </a:pPr>
                <a:endParaRPr lang="en" dirty="0">
                  <a:latin typeface="Nixie One" charset="0"/>
                  <a:ea typeface="Nixie One" charset="0"/>
                  <a:cs typeface="Nixie One" charset="0"/>
                  <a:sym typeface="Nixie One"/>
                </a:endParaRPr>
              </a:p>
            </p:txBody>
          </p:sp>
        </mc:Choice>
        <mc:Fallback xmlns="">
          <p:sp>
            <p:nvSpPr>
              <p:cNvPr id="120" name="Shape 120"/>
              <p:cNvSpPr txBox="1">
                <a:spLocks noRot="1" noChangeAspect="1" noMove="1" noResize="1" noEditPoints="1" noAdjustHandles="1" noChangeArrowheads="1" noChangeShapeType="1" noTextEdit="1"/>
              </p:cNvSpPr>
              <p:nvPr/>
            </p:nvSpPr>
            <p:spPr>
              <a:xfrm>
                <a:off x="1155356" y="1651503"/>
                <a:ext cx="6486407" cy="3331041"/>
              </a:xfrm>
              <a:prstGeom prst="rect">
                <a:avLst/>
              </a:prstGeom>
              <a:blipFill rotWithShape="0">
                <a:blip r:embed="rId3"/>
                <a:stretch>
                  <a:fillRect l="-188"/>
                </a:stretch>
              </a:blipFill>
              <a:ln>
                <a:noFill/>
              </a:ln>
            </p:spPr>
            <p:txBody>
              <a:bodyPr/>
              <a:lstStyle/>
              <a:p>
                <a:r>
                  <a:rPr lang="en-US">
                    <a:noFill/>
                  </a:rPr>
                  <a:t> </a:t>
                </a:r>
              </a:p>
            </p:txBody>
          </p:sp>
        </mc:Fallback>
      </mc:AlternateContent>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cxnSp>
        <p:nvCxnSpPr>
          <p:cNvPr id="15" name="Straight Connector 14"/>
          <p:cNvCxnSpPr/>
          <p:nvPr/>
        </p:nvCxnSpPr>
        <p:spPr>
          <a:xfrm>
            <a:off x="7760635" y="1745944"/>
            <a:ext cx="0" cy="3116425"/>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50080"/>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09264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r>
              <a:rPr lang="zh-CN" altLang="en-US" dirty="0"/>
              <a:t>改进思路</a:t>
            </a:r>
          </a:p>
        </p:txBody>
      </p:sp>
      <mc:AlternateContent xmlns:mc="http://schemas.openxmlformats.org/markup-compatibility/2006" xmlns:a14="http://schemas.microsoft.com/office/drawing/2010/main">
        <mc:Choice Requires="a14">
          <p:sp>
            <p:nvSpPr>
              <p:cNvPr id="120" name="Shape 120"/>
              <p:cNvSpPr txBox="1"/>
              <p:nvPr/>
            </p:nvSpPr>
            <p:spPr>
              <a:xfrm>
                <a:off x="1155356" y="1651503"/>
                <a:ext cx="6486407" cy="3331041"/>
              </a:xfrm>
              <a:prstGeom prst="rect">
                <a:avLst/>
              </a:prstGeom>
              <a:noFill/>
              <a:ln>
                <a:noFill/>
              </a:ln>
            </p:spPr>
            <p:txBody>
              <a:bodyPr lIns="91425" tIns="91425" rIns="91425" bIns="91425" anchor="t" anchorCtr="0">
                <a:noAutofit/>
              </a:bodyPr>
              <a:lstStyle/>
              <a:p>
                <a:pPr marL="171450" indent="-171450">
                  <a:spcBef>
                    <a:spcPts val="600"/>
                  </a:spcBef>
                  <a:buFont typeface="Arial" charset="0"/>
                  <a:buChar char="•"/>
                </a:pPr>
                <a:r>
                  <a:rPr lang="zh-CN" altLang="en-US" dirty="0" smtClean="0">
                    <a:solidFill>
                      <a:srgbClr val="114454"/>
                    </a:solidFill>
                    <a:latin typeface="Nixie One" charset="0"/>
                    <a:ea typeface="Nixie One" charset="0"/>
                    <a:cs typeface="Nixie One" charset="0"/>
                    <a:sym typeface="Nixie One"/>
                  </a:rPr>
                  <a:t>选择</a:t>
                </a:r>
                <a14:m>
                  <m:oMath xmlns:m="http://schemas.openxmlformats.org/officeDocument/2006/math">
                    <m:sSub>
                      <m:sSubPr>
                        <m:ctrlPr>
                          <a:rPr lang="en-US" altLang="zh-CN" i="1" smtClean="0">
                            <a:solidFill>
                              <a:srgbClr val="114454"/>
                            </a:solidFill>
                            <a:latin typeface="Cambria Math" charset="0"/>
                            <a:ea typeface="Nixie One" charset="0"/>
                            <a:cs typeface="Nixie One" charset="0"/>
                            <a:sym typeface="Nixie One"/>
                          </a:rPr>
                        </m:ctrlPr>
                      </m:sSubPr>
                      <m:e>
                        <m:r>
                          <a:rPr lang="en-US" altLang="zh-CN" b="0" i="1" smtClean="0">
                            <a:solidFill>
                              <a:srgbClr val="114454"/>
                            </a:solidFill>
                            <a:latin typeface="Cambria Math" charset="0"/>
                            <a:ea typeface="Nixie One" charset="0"/>
                            <a:cs typeface="Nixie One" charset="0"/>
                            <a:sym typeface="Nixie One"/>
                          </a:rPr>
                          <m:t>𝑁</m:t>
                        </m:r>
                      </m:e>
                      <m:sub>
                        <m:r>
                          <a:rPr lang="en-US" altLang="zh-CN" b="0" i="1" smtClean="0">
                            <a:solidFill>
                              <a:srgbClr val="114454"/>
                            </a:solidFill>
                            <a:latin typeface="Cambria Math" charset="0"/>
                            <a:ea typeface="Nixie One" charset="0"/>
                            <a:cs typeface="Nixie One" charset="0"/>
                            <a:sym typeface="Nixie One"/>
                          </a:rPr>
                          <m:t>𝑘</m:t>
                        </m:r>
                      </m:sub>
                    </m:sSub>
                    <m:d>
                      <m:dPr>
                        <m:ctrlPr>
                          <a:rPr lang="en-US" altLang="zh-CN" i="1" smtClean="0">
                            <a:solidFill>
                              <a:srgbClr val="114454"/>
                            </a:solidFill>
                            <a:latin typeface="Cambria Math" charset="0"/>
                            <a:ea typeface="Nixie One" charset="0"/>
                            <a:cs typeface="Nixie One" charset="0"/>
                            <a:sym typeface="Nixie One"/>
                          </a:rPr>
                        </m:ctrlPr>
                      </m:dPr>
                      <m:e>
                        <m:r>
                          <a:rPr lang="en-US" altLang="zh-CN" b="0" i="1" smtClean="0">
                            <a:solidFill>
                              <a:srgbClr val="114454"/>
                            </a:solidFill>
                            <a:latin typeface="Cambria Math" charset="0"/>
                            <a:ea typeface="Nixie One" charset="0"/>
                            <a:cs typeface="Nixie One" charset="0"/>
                            <a:sym typeface="Nixie One"/>
                          </a:rPr>
                          <m:t>𝑥</m:t>
                        </m:r>
                      </m:e>
                    </m:d>
                    <m:r>
                      <a:rPr lang="en-US" altLang="zh-CN" b="0" i="1" smtClean="0">
                        <a:solidFill>
                          <a:srgbClr val="114454"/>
                        </a:solidFill>
                        <a:latin typeface="Cambria Math" charset="0"/>
                        <a:ea typeface="Nixie One" charset="0"/>
                        <a:cs typeface="Nixie One" charset="0"/>
                        <a:sym typeface="Nixie One"/>
                      </a:rPr>
                      <m:t>≥2</m:t>
                    </m:r>
                    <m:r>
                      <a:rPr lang="en-US" altLang="zh-CN" b="0" i="1" smtClean="0">
                        <a:solidFill>
                          <a:srgbClr val="114454"/>
                        </a:solidFill>
                        <a:latin typeface="Cambria Math" charset="0"/>
                        <a:ea typeface="Nixie One" charset="0"/>
                        <a:cs typeface="Nixie One" charset="0"/>
                        <a:sym typeface="Nixie One"/>
                      </a:rPr>
                      <m:t>𝑘</m:t>
                    </m:r>
                  </m:oMath>
                </a14:m>
                <a:r>
                  <a:rPr lang="en-US" dirty="0" smtClean="0">
                    <a:solidFill>
                      <a:srgbClr val="114454"/>
                    </a:solidFill>
                    <a:latin typeface="Nixie One" charset="0"/>
                    <a:ea typeface="Nixie One" charset="0"/>
                    <a:cs typeface="Nixie One" charset="0"/>
                    <a:sym typeface="Nixie One"/>
                  </a:rPr>
                  <a:t> </a:t>
                </a:r>
                <a:r>
                  <a:rPr lang="zh-CN" altLang="en-US" dirty="0" smtClean="0">
                    <a:solidFill>
                      <a:srgbClr val="114454"/>
                    </a:solidFill>
                    <a:latin typeface="Nixie One" charset="0"/>
                    <a:ea typeface="Nixie One" charset="0"/>
                    <a:cs typeface="Nixie One" charset="0"/>
                    <a:sym typeface="Nixie One"/>
                  </a:rPr>
                  <a:t>的点作为</a:t>
                </a:r>
                <a:r>
                  <a:rPr lang="en-US" altLang="zh-CN" dirty="0" smtClean="0">
                    <a:solidFill>
                      <a:srgbClr val="114454"/>
                    </a:solidFill>
                    <a:latin typeface="Nixie One" charset="0"/>
                    <a:ea typeface="Nixie One" charset="0"/>
                    <a:cs typeface="Nixie One" charset="0"/>
                    <a:sym typeface="Nixie One"/>
                  </a:rPr>
                  <a:t>hub</a:t>
                </a:r>
                <a:r>
                  <a:rPr lang="zh-CN" altLang="en-US" dirty="0" smtClean="0">
                    <a:solidFill>
                      <a:srgbClr val="114454"/>
                    </a:solidFill>
                    <a:latin typeface="Nixie One" charset="0"/>
                    <a:ea typeface="Nixie One" charset="0"/>
                    <a:cs typeface="Nixie One" charset="0"/>
                    <a:sym typeface="Nixie One"/>
                  </a:rPr>
                  <a:t>，记为</a:t>
                </a:r>
                <a:r>
                  <a:rPr lang="en-US" altLang="zh-CN" dirty="0" smtClean="0">
                    <a:latin typeface="Nixie One" charset="0"/>
                    <a:ea typeface="Nixie One" charset="0"/>
                    <a:cs typeface="Nixie One" charset="0"/>
                    <a:sym typeface="Nixie One"/>
                  </a:rPr>
                  <a:t> </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r>
                          <a:rPr lang="en-US" b="0" i="1">
                            <a:latin typeface="Cambria Math" charset="0"/>
                            <a:ea typeface="Nixie One" charset="0"/>
                            <a:cs typeface="Nixie One" charset="0"/>
                          </a:rPr>
                          <m:t>𝑖</m:t>
                        </m:r>
                      </m:sub>
                    </m:sSub>
                    <m:r>
                      <a:rPr lang="en-US" b="0" i="1">
                        <a:latin typeface="Cambria Math" charset="0"/>
                        <a:ea typeface="Nixie One" charset="0"/>
                        <a:cs typeface="Nixie One" charset="0"/>
                      </a:rPr>
                      <m:t>(</m:t>
                    </m:r>
                    <m:r>
                      <a:rPr lang="en-US" b="0" i="1">
                        <a:latin typeface="Cambria Math" charset="0"/>
                        <a:ea typeface="Nixie One" charset="0"/>
                        <a:cs typeface="Nixie One" charset="0"/>
                      </a:rPr>
                      <m:t>𝑖</m:t>
                    </m:r>
                    <m:r>
                      <a:rPr lang="en-US" b="0" i="1">
                        <a:latin typeface="Cambria Math" charset="0"/>
                        <a:ea typeface="Nixie One" charset="0"/>
                        <a:cs typeface="Nixie One" charset="0"/>
                      </a:rPr>
                      <m:t>=1,2…</m:t>
                    </m:r>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𝑛</m:t>
                        </m:r>
                      </m:e>
                      <m:sub>
                        <m:r>
                          <a:rPr lang="en-US" b="0" i="1">
                            <a:latin typeface="Cambria Math" charset="0"/>
                            <a:ea typeface="Nixie One" charset="0"/>
                            <a:cs typeface="Nixie One" charset="0"/>
                          </a:rPr>
                          <m:t>h</m:t>
                        </m:r>
                      </m:sub>
                    </m:sSub>
                    <m:r>
                      <a:rPr lang="en-US" b="0" i="1">
                        <a:latin typeface="Cambria Math" charset="0"/>
                        <a:ea typeface="Nixie One" charset="0"/>
                        <a:cs typeface="Nixie One" charset="0"/>
                      </a:rPr>
                      <m:t>)</m:t>
                    </m:r>
                  </m:oMath>
                </a14:m>
                <a:r>
                  <a:rPr lang="en-US" dirty="0">
                    <a:effectLst/>
                    <a:latin typeface="Nixie One" charset="0"/>
                    <a:ea typeface="Nixie One" charset="0"/>
                    <a:cs typeface="Nixie One" charset="0"/>
                  </a:rPr>
                  <a:t> </a:t>
                </a:r>
                <a:r>
                  <a:rPr lang="zh-CN" altLang="en-US" dirty="0" smtClean="0">
                    <a:effectLst/>
                    <a:latin typeface="Nixie One" charset="0"/>
                    <a:ea typeface="Nixie One" charset="0"/>
                    <a:cs typeface="Nixie One" charset="0"/>
                  </a:rPr>
                  <a:t>并将其逆近邻集记为 </a:t>
                </a:r>
                <a14:m>
                  <m:oMath xmlns:m="http://schemas.openxmlformats.org/officeDocument/2006/math">
                    <m:sSub>
                      <m:sSubPr>
                        <m:ctrlPr>
                          <a:rPr lang="en-US" altLang="zh-CN" i="1" smtClean="0">
                            <a:effectLst/>
                            <a:latin typeface="Cambria Math" charset="0"/>
                            <a:ea typeface="Nixie One" charset="0"/>
                            <a:cs typeface="Nixie One" charset="0"/>
                          </a:rPr>
                        </m:ctrlPr>
                      </m:sSubPr>
                      <m:e>
                        <m:r>
                          <a:rPr lang="en-US" altLang="zh-CN" b="0" i="1" smtClean="0">
                            <a:effectLst/>
                            <a:latin typeface="Cambria Math" charset="0"/>
                            <a:ea typeface="Nixie One" charset="0"/>
                            <a:cs typeface="Nixie One" charset="0"/>
                          </a:rPr>
                          <m:t>𝑦</m:t>
                        </m:r>
                      </m:e>
                      <m:sub>
                        <m:r>
                          <a:rPr lang="en-US" altLang="zh-CN" b="0" i="1" smtClean="0">
                            <a:effectLst/>
                            <a:latin typeface="Cambria Math" charset="0"/>
                            <a:ea typeface="Nixie One" charset="0"/>
                            <a:cs typeface="Nixie One" charset="0"/>
                          </a:rPr>
                          <m:t>𝑖</m:t>
                        </m:r>
                      </m:sub>
                    </m:sSub>
                  </m:oMath>
                </a14:m>
                <a:endParaRPr lang="en-US" altLang="zh-CN" dirty="0" smtClean="0">
                  <a:effectLst/>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rPr>
                  <a:t>计算</a:t>
                </a:r>
                <a:r>
                  <a:rPr lang="en-US" altLang="zh-CN" dirty="0" smtClean="0">
                    <a:latin typeface="Nixie One" charset="0"/>
                    <a:ea typeface="Nixie One" charset="0"/>
                    <a:cs typeface="Nixie One" charset="0"/>
                  </a:rPr>
                  <a:t>hub </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r>
                          <a:rPr lang="en-US" b="0" i="1">
                            <a:latin typeface="Cambria Math" charset="0"/>
                            <a:ea typeface="Nixie One" charset="0"/>
                            <a:cs typeface="Nixie One" charset="0"/>
                          </a:rPr>
                          <m:t>𝑖</m:t>
                        </m:r>
                      </m:sub>
                    </m:sSub>
                  </m:oMath>
                </a14:m>
                <a:r>
                  <a:rPr lang="en-US" i="1" dirty="0" smtClean="0">
                    <a:solidFill>
                      <a:srgbClr val="114454"/>
                    </a:solidFill>
                    <a:highlight>
                      <a:srgbClr val="EFEFEF"/>
                    </a:highlight>
                    <a:latin typeface="Nixie One" charset="0"/>
                    <a:ea typeface="Nixie One" charset="0"/>
                    <a:cs typeface="Nixie One" charset="0"/>
                    <a:sym typeface="Nixie One"/>
                  </a:rPr>
                  <a:t> </a:t>
                </a:r>
                <a:r>
                  <a:rPr lang="en-US" dirty="0">
                    <a:latin typeface="Nixie One" charset="0"/>
                    <a:ea typeface="Nixie One" charset="0"/>
                    <a:cs typeface="Nixie One" charset="0"/>
                    <a:sym typeface="Nixie One"/>
                  </a:rPr>
                  <a:t> </a:t>
                </a:r>
                <a:r>
                  <a:rPr lang="zh-CN" altLang="en-US" dirty="0" smtClean="0">
                    <a:latin typeface="Nixie One" charset="0"/>
                    <a:ea typeface="Nixie One" charset="0"/>
                    <a:cs typeface="Nixie One" charset="0"/>
                    <a:sym typeface="Nixie One"/>
                  </a:rPr>
                  <a:t>的每一维度与其逆近邻的偏差，</a:t>
                </a:r>
                <a14:m>
                  <m:oMath xmlns:m="http://schemas.openxmlformats.org/officeDocument/2006/math">
                    <m:r>
                      <a:rPr lang="en-US" b="0" i="1">
                        <a:latin typeface="Cambria Math" charset="0"/>
                        <a:ea typeface="Nixie One" charset="0"/>
                        <a:cs typeface="Nixie One" charset="0"/>
                      </a:rPr>
                      <m:t> </m:t>
                    </m:r>
                    <m:r>
                      <a:rPr lang="zh-CN" altLang="en-US" b="0" i="1" smtClean="0">
                        <a:latin typeface="Cambria Math" charset="0"/>
                        <a:ea typeface="Nixie One" charset="0"/>
                        <a:cs typeface="Nixie One" charset="0"/>
                      </a:rPr>
                      <m:t>及其</m:t>
                    </m:r>
                  </m:oMath>
                </a14:m>
                <a:r>
                  <a:rPr lang="zh-CN" altLang="en-US" dirty="0" smtClean="0">
                    <a:latin typeface="Nixie One" charset="0"/>
                    <a:ea typeface="Nixie One" charset="0"/>
                    <a:cs typeface="Nixie One" charset="0"/>
                    <a:sym typeface="Nixie One"/>
                  </a:rPr>
                  <a:t>均</a:t>
                </a:r>
                <a:r>
                  <a:rPr lang="zh-CN" altLang="en-US" dirty="0">
                    <a:latin typeface="Nixie One" charset="0"/>
                    <a:ea typeface="Nixie One" charset="0"/>
                    <a:cs typeface="Nixie One" charset="0"/>
                    <a:sym typeface="Nixie One"/>
                  </a:rPr>
                  <a:t>值</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𝜇</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𝑑</m:t>
                            </m:r>
                          </m:sub>
                        </m:sSub>
                      </m:sub>
                    </m:sSub>
                  </m:oMath>
                </a14:m>
                <a:r>
                  <a:rPr lang="zh-CN" altLang="en-US" dirty="0">
                    <a:latin typeface="Nixie One" charset="0"/>
                    <a:ea typeface="Nixie One" charset="0"/>
                    <a:cs typeface="Nixie One" charset="0"/>
                    <a:sym typeface="Nixie One"/>
                  </a:rPr>
                  <a:t>和标准差</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𝜎</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b="0" i="1">
                                <a:latin typeface="Cambria Math" charset="0"/>
                                <a:ea typeface="Nixie One" charset="0"/>
                                <a:cs typeface="Nixie One" charset="0"/>
                              </a:rPr>
                              <m:t>𝑖</m:t>
                            </m:r>
                            <m:r>
                              <a:rPr lang="en-US" b="0" i="1">
                                <a:latin typeface="Cambria Math" charset="0"/>
                                <a:ea typeface="Nixie One" charset="0"/>
                                <a:cs typeface="Nixie One" charset="0"/>
                              </a:rPr>
                              <m:t>,</m:t>
                            </m:r>
                            <m:r>
                              <a:rPr lang="en-US" b="0" i="1">
                                <a:latin typeface="Cambria Math" charset="0"/>
                                <a:ea typeface="Nixie One" charset="0"/>
                                <a:cs typeface="Nixie One" charset="0"/>
                              </a:rPr>
                              <m:t>𝑑</m:t>
                            </m:r>
                          </m:sub>
                        </m:sSub>
                      </m:sub>
                    </m:sSub>
                  </m:oMath>
                </a14:m>
                <a:endParaRPr lang="zh-CN" altLang="en-US" i="1" dirty="0" smtClean="0">
                  <a:latin typeface="Nixie One" charset="0"/>
                  <a:ea typeface="Nixie One" charset="0"/>
                  <a:cs typeface="Nixie One" charset="0"/>
                </a:endParaRPr>
              </a:p>
              <a:p>
                <a:pPr algn="ctr">
                  <a:spcBef>
                    <a:spcPts val="600"/>
                  </a:spcBef>
                </a:pPr>
                <a14:m>
                  <m:oMathPara xmlns:m="http://schemas.openxmlformats.org/officeDocument/2006/math">
                    <m:oMathParaPr>
                      <m:jc m:val="centerGroup"/>
                    </m:oMathParaPr>
                    <m:oMath xmlns:m="http://schemas.openxmlformats.org/officeDocument/2006/math">
                      <m:r>
                        <a:rPr lang="en-US" b="0" i="1">
                          <a:latin typeface="Cambria Math" charset="0"/>
                          <a:ea typeface="Nixie One" charset="0"/>
                          <a:cs typeface="Nixie One" charset="0"/>
                        </a:rPr>
                        <m:t>𝑒𝑟𝑟𝑜𝑟</m:t>
                      </m:r>
                      <m:d>
                        <m:dPr>
                          <m:ctrlPr>
                            <a:rPr lang="en-US" i="1">
                              <a:latin typeface="Cambria Math" charset="0"/>
                              <a:ea typeface="Nixie One" charset="0"/>
                              <a:cs typeface="Nixie One" charset="0"/>
                            </a:rPr>
                          </m:ctrlPr>
                        </m:dPr>
                        <m:e>
                          <m:sSub>
                            <m:sSubPr>
                              <m:ctrlPr>
                                <a:rPr lang="en-US" i="1" smtClean="0">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smtClean="0">
                                      <a:latin typeface="Cambria Math" charset="0"/>
                                      <a:ea typeface="Nixie One" charset="0"/>
                                      <a:cs typeface="Nixie One" charset="0"/>
                                    </a:rPr>
                                  </m:ctrlPr>
                                </m:sSubPr>
                                <m:e>
                                  <m:r>
                                    <a:rPr lang="en-US" b="0" i="1" smtClean="0">
                                      <a:latin typeface="Cambria Math" charset="0"/>
                                      <a:ea typeface="Nixie One" charset="0"/>
                                      <a:cs typeface="Nixie One" charset="0"/>
                                    </a:rPr>
                                    <m:t>𝑖</m:t>
                                  </m:r>
                                </m:e>
                                <m:sub>
                                  <m:r>
                                    <a:rPr lang="en-US" b="0" i="1" smtClean="0">
                                      <a:latin typeface="Cambria Math" charset="0"/>
                                      <a:ea typeface="Nixie One" charset="0"/>
                                      <a:cs typeface="Nixie One" charset="0"/>
                                    </a:rPr>
                                    <m:t>𝑑</m:t>
                                  </m:r>
                                </m:sub>
                              </m:sSub>
                            </m:sub>
                          </m:sSub>
                          <m:r>
                            <a:rPr lang="en-US" b="0" i="1" smtClean="0">
                              <a:latin typeface="Cambria Math" charset="0"/>
                              <a:ea typeface="Nixie One" charset="0"/>
                              <a:cs typeface="Nixie One" charset="0"/>
                            </a:rPr>
                            <m:t>,</m:t>
                          </m:r>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smtClean="0">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smtClean="0">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d>
                        <m:dPr>
                          <m:begChr m:val="|"/>
                          <m:endChr m:val="|"/>
                          <m:ctrlPr>
                            <a:rPr lang="en-US" i="1">
                              <a:latin typeface="Cambria Math" charset="0"/>
                              <a:ea typeface="Nixie One" charset="0"/>
                              <a:cs typeface="Nixie One" charset="0"/>
                            </a:rPr>
                          </m:ctrlPr>
                        </m:dPr>
                        <m:e>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𝑖</m:t>
                                  </m:r>
                                </m:e>
                                <m:sub>
                                  <m:r>
                                    <a:rPr lang="en-US" b="0" i="1">
                                      <a:latin typeface="Cambria Math" charset="0"/>
                                      <a:ea typeface="Nixie One" charset="0"/>
                                      <a:cs typeface="Nixie One" charset="0"/>
                                    </a:rPr>
                                    <m:t>𝑑</m:t>
                                  </m:r>
                                </m:sub>
                              </m:sSub>
                            </m:sub>
                          </m:sSub>
                          <m:r>
                            <a:rPr lang="en-US" b="0" i="1">
                              <a:latin typeface="Cambria Math" charset="0"/>
                              <a:ea typeface="Nixie One" charset="0"/>
                              <a:cs typeface="Nixie One" charset="0"/>
                            </a:rPr>
                            <m:t>−</m:t>
                          </m:r>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oMath>
                  </m:oMathPara>
                </a14:m>
                <a:endParaRPr lang="zh-CN" altLang="en-US" dirty="0" smtClean="0">
                  <a:effectLst/>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偏差正则化，计算该维度下逆近邻权重</a:t>
                </a:r>
                <a:endParaRPr lang="en-US" altLang="zh-CN" dirty="0" smtClean="0">
                  <a:latin typeface="Nixie One" charset="0"/>
                  <a:ea typeface="Nixie One" charset="0"/>
                  <a:cs typeface="Nixie One" charset="0"/>
                  <a:sym typeface="Nixie One"/>
                </a:endParaRPr>
              </a:p>
              <a:p>
                <a:pPr algn="ctr">
                  <a:spcBef>
                    <a:spcPts val="600"/>
                  </a:spcBef>
                </a:pPr>
                <a14:m>
                  <m:oMath xmlns:m="http://schemas.openxmlformats.org/officeDocument/2006/math">
                    <m:r>
                      <a:rPr lang="en-US" b="0" i="1">
                        <a:latin typeface="Cambria Math" charset="0"/>
                        <a:ea typeface="Nixie One" charset="0"/>
                        <a:cs typeface="Nixie One" charset="0"/>
                      </a:rPr>
                      <m:t>𝑒𝑟𝑟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f>
                      <m:fPr>
                        <m:ctrlPr>
                          <a:rPr lang="en-US" i="1">
                            <a:latin typeface="Cambria Math" charset="0"/>
                            <a:ea typeface="Nixie One" charset="0"/>
                            <a:cs typeface="Nixie One" charset="0"/>
                          </a:rPr>
                        </m:ctrlPr>
                      </m:fPr>
                      <m:num>
                        <m:r>
                          <a:rPr lang="en-US" b="0" i="1">
                            <a:latin typeface="Cambria Math" charset="0"/>
                            <a:ea typeface="Nixie One" charset="0"/>
                            <a:cs typeface="Nixie One" charset="0"/>
                          </a:rPr>
                          <m:t>𝑒𝑟𝑟𝑜𝑟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𝜇</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𝑑</m:t>
                                </m:r>
                              </m:sub>
                            </m:sSub>
                          </m:sub>
                        </m:sSub>
                      </m:num>
                      <m:den>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𝜎</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b="0" i="1">
                                    <a:latin typeface="Cambria Math" charset="0"/>
                                    <a:ea typeface="Nixie One" charset="0"/>
                                    <a:cs typeface="Nixie One" charset="0"/>
                                  </a:rPr>
                                  <m:t>𝑖</m:t>
                                </m:r>
                                <m:r>
                                  <a:rPr lang="en-US" b="0" i="1">
                                    <a:latin typeface="Cambria Math" charset="0"/>
                                    <a:ea typeface="Nixie One" charset="0"/>
                                    <a:cs typeface="Nixie One" charset="0"/>
                                  </a:rPr>
                                  <m:t>,</m:t>
                                </m:r>
                                <m:r>
                                  <a:rPr lang="en-US" b="0" i="1">
                                    <a:latin typeface="Cambria Math" charset="0"/>
                                    <a:ea typeface="Nixie One" charset="0"/>
                                    <a:cs typeface="Nixie One" charset="0"/>
                                  </a:rPr>
                                  <m:t>𝑑</m:t>
                                </m:r>
                              </m:sub>
                            </m:sSub>
                          </m:sub>
                        </m:sSub>
                      </m:den>
                    </m:f>
                  </m:oMath>
                </a14:m>
                <a:r>
                  <a:rPr lang="en-US" dirty="0">
                    <a:latin typeface="Nixie One" charset="0"/>
                    <a:ea typeface="Nixie One" charset="0"/>
                    <a:cs typeface="Nixie One" charset="0"/>
                  </a:rPr>
                  <a:t> </a:t>
                </a:r>
              </a:p>
              <a:p>
                <a:pPr algn="ctr">
                  <a:spcBef>
                    <a:spcPts val="600"/>
                  </a:spcBef>
                </a:pPr>
                <a14:m>
                  <m:oMath xmlns:m="http://schemas.openxmlformats.org/officeDocument/2006/math">
                    <m:r>
                      <a:rPr lang="en-US" b="0" i="1">
                        <a:latin typeface="Cambria Math" charset="0"/>
                        <a:ea typeface="Nixie One" charset="0"/>
                        <a:cs typeface="Nixie One" charset="0"/>
                      </a:rPr>
                      <m:t>𝑤</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sSup>
                      <m:sSupPr>
                        <m:ctrlPr>
                          <a:rPr lang="en-US" i="1">
                            <a:latin typeface="Cambria Math" charset="0"/>
                            <a:ea typeface="Nixie One" charset="0"/>
                            <a:cs typeface="Nixie One" charset="0"/>
                          </a:rPr>
                        </m:ctrlPr>
                      </m:sSupPr>
                      <m:e>
                        <m:r>
                          <a:rPr lang="en-US" b="0" i="1">
                            <a:latin typeface="Cambria Math" charset="0"/>
                            <a:ea typeface="Nixie One" charset="0"/>
                            <a:cs typeface="Nixie One" charset="0"/>
                          </a:rPr>
                          <m:t>𝑒</m:t>
                        </m:r>
                      </m:e>
                      <m:sup>
                        <m:r>
                          <a:rPr lang="en-US" b="0" i="1">
                            <a:latin typeface="Cambria Math" charset="0"/>
                            <a:ea typeface="Nixie One" charset="0"/>
                            <a:cs typeface="Nixie One" charset="0"/>
                          </a:rPr>
                          <m:t>−</m:t>
                        </m:r>
                        <m:r>
                          <a:rPr lang="en-US" b="0" i="1">
                            <a:latin typeface="Cambria Math" charset="0"/>
                            <a:ea typeface="Nixie One" charset="0"/>
                            <a:cs typeface="Nixie One" charset="0"/>
                          </a:rPr>
                          <m:t>𝑒𝑟𝑟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sup>
                    </m:sSup>
                  </m:oMath>
                </a14:m>
                <a:r>
                  <a:rPr lang="en-US" dirty="0">
                    <a:latin typeface="Nixie One" charset="0"/>
                    <a:ea typeface="Nixie One" charset="0"/>
                    <a:cs typeface="Nixie One" charset="0"/>
                  </a:rPr>
                  <a:t> </a:t>
                </a:r>
                <a:endParaRPr lang="zh-CN" altLang="en-US" dirty="0">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依据权重依次更新</a:t>
                </a:r>
                <a:r>
                  <a:rPr lang="en-US" altLang="zh-CN" dirty="0" smtClean="0">
                    <a:latin typeface="Nixie One" charset="0"/>
                    <a:ea typeface="Nixie One" charset="0"/>
                    <a:cs typeface="Nixie One" charset="0"/>
                    <a:sym typeface="Nixie One"/>
                  </a:rPr>
                  <a:t> hub</a:t>
                </a:r>
                <a:endParaRPr lang="en-US" altLang="zh-CN" dirty="0" smtClean="0">
                  <a:effectLst/>
                  <a:latin typeface="Nixie One" charset="0"/>
                  <a:ea typeface="Nixie One" charset="0"/>
                  <a:cs typeface="Nixie One" charset="0"/>
                </a:endParaRPr>
              </a:p>
              <a:p>
                <a:pPr>
                  <a:spcBef>
                    <a:spcPts val="600"/>
                  </a:spcBef>
                </a:pPr>
                <a14:m>
                  <m:oMathPara xmlns:m="http://schemas.openxmlformats.org/officeDocument/2006/math">
                    <m:oMathParaPr>
                      <m:jc m:val="center"/>
                    </m:oMathParaPr>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𝑖</m:t>
                              </m:r>
                            </m:e>
                            <m:sub>
                              <m:r>
                                <a:rPr lang="en-US" b="0" i="1">
                                  <a:latin typeface="Cambria Math" charset="0"/>
                                  <a:ea typeface="Nixie One" charset="0"/>
                                  <a:cs typeface="Nixie One" charset="0"/>
                                </a:rPr>
                                <m:t>𝑑</m:t>
                              </m:r>
                            </m:sub>
                          </m:sSub>
                        </m:sub>
                      </m:sSub>
                      <m:r>
                        <a:rPr lang="en-US" b="0" i="1">
                          <a:latin typeface="Cambria Math" charset="0"/>
                          <a:ea typeface="Nixie One" charset="0"/>
                          <a:cs typeface="Nixie One" charset="0"/>
                        </a:rPr>
                        <m:t>=</m:t>
                      </m:r>
                      <m:f>
                        <m:fPr>
                          <m:ctrlPr>
                            <a:rPr lang="en-US" i="1">
                              <a:latin typeface="Cambria Math" charset="0"/>
                              <a:ea typeface="Nixie One" charset="0"/>
                              <a:cs typeface="Nixie One" charset="0"/>
                            </a:rPr>
                          </m:ctrlPr>
                        </m:fPr>
                        <m:num>
                          <m:r>
                            <a:rPr lang="en-US" b="0" i="1">
                              <a:latin typeface="Cambria Math" charset="0"/>
                              <a:ea typeface="Nixie One" charset="0"/>
                              <a:cs typeface="Nixie One" charset="0"/>
                            </a:rPr>
                            <m:t>1</m:t>
                          </m:r>
                        </m:num>
                        <m:den>
                          <m:nary>
                            <m:naryPr>
                              <m:chr m:val="∑"/>
                              <m:limLoc m:val="undOvr"/>
                              <m:subHide m:val="on"/>
                              <m:supHide m:val="on"/>
                              <m:ctrlPr>
                                <a:rPr lang="en-US" i="1">
                                  <a:latin typeface="Cambria Math" charset="0"/>
                                  <a:ea typeface="Nixie One" charset="0"/>
                                  <a:cs typeface="Nixie One" charset="0"/>
                                </a:rPr>
                              </m:ctrlPr>
                            </m:naryPr>
                            <m:sub/>
                            <m:sup/>
                            <m:e>
                              <m:r>
                                <a:rPr lang="en-US" b="0" i="1">
                                  <a:latin typeface="Cambria Math" charset="0"/>
                                  <a:ea typeface="Nixie One" charset="0"/>
                                  <a:cs typeface="Nixie One" charset="0"/>
                                </a:rPr>
                                <m:t>𝑤</m:t>
                              </m:r>
                              <m:d>
                                <m:dPr>
                                  <m:ctrlPr>
                                    <a:rPr lang="en-US" i="1">
                                      <a:latin typeface="Cambria Math" charset="0"/>
                                      <a:ea typeface="Nixie One" charset="0"/>
                                      <a:cs typeface="Nixie One" charset="0"/>
                                    </a:rPr>
                                  </m:ctrlPr>
                                </m:dPr>
                                <m:e>
                                  <m:sSub>
                                    <m:sSubPr>
                                      <m:ctrlPr>
                                        <a:rPr lang="en-US" altLang="zh-CN" i="1" smtClean="0">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smtClean="0">
                                              <a:latin typeface="Cambria Math" charset="0"/>
                                              <a:ea typeface="Nixie One" charset="0"/>
                                              <a:cs typeface="Nixie One" charset="0"/>
                                            </a:rPr>
                                          </m:ctrlPr>
                                        </m:sSubPr>
                                        <m:e>
                                          <m:r>
                                            <a:rPr lang="en-US" altLang="zh-CN" b="0" i="1" smtClean="0">
                                              <a:latin typeface="Cambria Math" charset="0"/>
                                              <a:ea typeface="Nixie One" charset="0"/>
                                              <a:cs typeface="Nixie One" charset="0"/>
                                            </a:rPr>
                                            <m:t>𝑖</m:t>
                                          </m:r>
                                        </m:e>
                                        <m:sub>
                                          <m:r>
                                            <a:rPr lang="en-US" altLang="zh-CN" b="0" i="1" smtClean="0">
                                              <a:latin typeface="Cambria Math" charset="0"/>
                                              <a:ea typeface="Nixie One" charset="0"/>
                                              <a:cs typeface="Nixie One" charset="0"/>
                                            </a:rPr>
                                            <m:t>𝑑</m:t>
                                          </m:r>
                                        </m:sub>
                                      </m:sSub>
                                    </m:sub>
                                  </m:sSub>
                                </m:e>
                              </m:d>
                            </m:e>
                          </m:nary>
                        </m:den>
                      </m:f>
                      <m:nary>
                        <m:naryPr>
                          <m:chr m:val="∑"/>
                          <m:limLoc m:val="undOvr"/>
                          <m:ctrlPr>
                            <a:rPr lang="en-US" i="1" smtClean="0">
                              <a:latin typeface="Cambria Math" charset="0"/>
                              <a:ea typeface="Nixie One" charset="0"/>
                              <a:cs typeface="Nixie One" charset="0"/>
                            </a:rPr>
                          </m:ctrlPr>
                        </m:naryPr>
                        <m:sub>
                          <m:r>
                            <m:rPr>
                              <m:brk/>
                            </m:rPr>
                            <a:rPr lang="en-US" b="0" i="1" smtClean="0">
                              <a:latin typeface="Cambria Math" charset="0"/>
                              <a:ea typeface="Nixie One" charset="0"/>
                              <a:cs typeface="Nixie One" charset="0"/>
                            </a:rPr>
                            <m:t>𝑘</m:t>
                          </m:r>
                          <m:r>
                            <a:rPr lang="en-US" b="0" i="1">
                              <a:latin typeface="Cambria Math" charset="0"/>
                              <a:ea typeface="Nixie One" charset="0"/>
                              <a:cs typeface="Nixie One" charset="0"/>
                            </a:rPr>
                            <m:t>=1</m:t>
                          </m:r>
                        </m:sub>
                        <m:sup>
                          <m:r>
                            <a:rPr lang="en-US" b="0" i="1">
                              <a:latin typeface="Cambria Math" charset="0"/>
                              <a:ea typeface="Nixie One" charset="0"/>
                              <a:cs typeface="Nixie One" charset="0"/>
                            </a:rPr>
                            <m:t>|</m:t>
                          </m:r>
                          <m:r>
                            <a:rPr lang="en-US" b="0" i="1" smtClean="0">
                              <a:latin typeface="Cambria Math" charset="0"/>
                              <a:ea typeface="Nixie One" charset="0"/>
                              <a:cs typeface="Nixie One" charset="0"/>
                            </a:rPr>
                            <m:t>𝐾</m:t>
                          </m:r>
                          <m:r>
                            <a:rPr lang="en-US" b="0" i="1">
                              <a:latin typeface="Cambria Math" charset="0"/>
                              <a:ea typeface="Nixie One" charset="0"/>
                              <a:cs typeface="Nixie One" charset="0"/>
                            </a:rPr>
                            <m:t>|</m:t>
                          </m:r>
                        </m:sup>
                        <m:e>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𝑤</m:t>
                              </m:r>
                              <m:d>
                                <m:dPr>
                                  <m:ctrlPr>
                                    <a:rPr lang="en-US" i="1" smtClean="0">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sub/>
                          </m:sSub>
                        </m:e>
                      </m:nary>
                      <m:r>
                        <a:rPr lang="en-US" b="0" i="1">
                          <a:latin typeface="Cambria Math" charset="0"/>
                          <a:ea typeface="Nixie One" charset="0"/>
                          <a:cs typeface="Nixie One" charset="0"/>
                        </a:rPr>
                        <m:t> </m:t>
                      </m:r>
                    </m:oMath>
                  </m:oMathPara>
                </a14:m>
                <a:endParaRPr lang="en-US" dirty="0" smtClean="0">
                  <a:effectLst/>
                  <a:latin typeface="Nixie One" charset="0"/>
                  <a:ea typeface="Nixie One" charset="0"/>
                  <a:cs typeface="Nixie One" charset="0"/>
                </a:endParaRPr>
              </a:p>
              <a:p>
                <a:pPr algn="ctr">
                  <a:spcBef>
                    <a:spcPts val="600"/>
                  </a:spcBef>
                </a:pPr>
                <a:endParaRPr lang="en" dirty="0">
                  <a:latin typeface="Nixie One" charset="0"/>
                  <a:ea typeface="Nixie One" charset="0"/>
                  <a:cs typeface="Nixie One" charset="0"/>
                  <a:sym typeface="Nixie One"/>
                </a:endParaRPr>
              </a:p>
            </p:txBody>
          </p:sp>
        </mc:Choice>
        <mc:Fallback xmlns="">
          <p:sp>
            <p:nvSpPr>
              <p:cNvPr id="120" name="Shape 120"/>
              <p:cNvSpPr txBox="1">
                <a:spLocks noRot="1" noChangeAspect="1" noMove="1" noResize="1" noEditPoints="1" noAdjustHandles="1" noChangeArrowheads="1" noChangeShapeType="1" noTextEdit="1"/>
              </p:cNvSpPr>
              <p:nvPr/>
            </p:nvSpPr>
            <p:spPr>
              <a:xfrm>
                <a:off x="1155356" y="1651503"/>
                <a:ext cx="6486407" cy="3331041"/>
              </a:xfrm>
              <a:prstGeom prst="rect">
                <a:avLst/>
              </a:prstGeom>
              <a:blipFill rotWithShape="0">
                <a:blip r:embed="rId3"/>
                <a:stretch>
                  <a:fillRect l="-188"/>
                </a:stretch>
              </a:blipFill>
              <a:ln>
                <a:noFill/>
              </a:ln>
            </p:spPr>
            <p:txBody>
              <a:bodyPr/>
              <a:lstStyle/>
              <a:p>
                <a:r>
                  <a:rPr lang="en-US">
                    <a:noFill/>
                  </a:rPr>
                  <a:t> </a:t>
                </a:r>
              </a:p>
            </p:txBody>
          </p:sp>
        </mc:Fallback>
      </mc:AlternateContent>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cxnSp>
        <p:nvCxnSpPr>
          <p:cNvPr id="4" name="Straight Connector 3"/>
          <p:cNvCxnSpPr/>
          <p:nvPr/>
        </p:nvCxnSpPr>
        <p:spPr>
          <a:xfrm>
            <a:off x="7641763" y="1800808"/>
            <a:ext cx="0" cy="31164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717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1137339415"/>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idx="4294967295"/>
          </p:nvPr>
        </p:nvSpPr>
        <p:spPr>
          <a:xfrm>
            <a:off x="685800" y="499125"/>
            <a:ext cx="6593700" cy="759900"/>
          </a:xfrm>
          <a:prstGeom prst="rect">
            <a:avLst/>
          </a:prstGeom>
        </p:spPr>
        <p:txBody>
          <a:bodyPr lIns="91425" tIns="91425" rIns="91425" bIns="91425" anchor="ctr" anchorCtr="0">
            <a:noAutofit/>
          </a:bodyPr>
          <a:lstStyle/>
          <a:p>
            <a:pPr lvl="0">
              <a:spcBef>
                <a:spcPts val="0"/>
              </a:spcBef>
              <a:buNone/>
            </a:pPr>
            <a:r>
              <a:rPr lang="en"/>
              <a:t>Hello!</a:t>
            </a:r>
          </a:p>
        </p:txBody>
      </p:sp>
      <p:sp>
        <p:nvSpPr>
          <p:cNvPr id="128" name="Shape 128"/>
          <p:cNvSpPr txBox="1">
            <a:spLocks noGrp="1"/>
          </p:cNvSpPr>
          <p:nvPr>
            <p:ph type="subTitle" idx="4294967295"/>
          </p:nvPr>
        </p:nvSpPr>
        <p:spPr>
          <a:xfrm>
            <a:off x="685800" y="1259025"/>
            <a:ext cx="5200199" cy="2703599"/>
          </a:xfrm>
          <a:prstGeom prst="rect">
            <a:avLst/>
          </a:prstGeom>
        </p:spPr>
        <p:txBody>
          <a:bodyPr lIns="91425" tIns="91425" rIns="91425" bIns="91425" anchor="ctr" anchorCtr="0">
            <a:noAutofit/>
          </a:bodyPr>
          <a:lstStyle/>
          <a:p>
            <a:pPr lvl="0" rtl="0">
              <a:spcBef>
                <a:spcPts val="0"/>
              </a:spcBef>
              <a:buNone/>
            </a:pPr>
            <a:r>
              <a:rPr lang="en" sz="2400" b="1" dirty="0">
                <a:solidFill>
                  <a:srgbClr val="FFFFFF"/>
                </a:solidFill>
              </a:rPr>
              <a:t>I am Jayden Smith</a:t>
            </a:r>
          </a:p>
          <a:p>
            <a:pPr lvl="0" rtl="0">
              <a:spcBef>
                <a:spcPts val="0"/>
              </a:spcBef>
              <a:buClr>
                <a:schemeClr val="dk1"/>
              </a:buClr>
              <a:buSzPct val="45833"/>
              <a:buFont typeface="Arial"/>
              <a:buNone/>
            </a:pPr>
            <a:r>
              <a:rPr lang="en" sz="2400" dirty="0">
                <a:solidFill>
                  <a:srgbClr val="FFFFFF"/>
                </a:solidFill>
              </a:rPr>
              <a:t>I am here because I love to give presentations. </a:t>
            </a:r>
          </a:p>
          <a:p>
            <a:pPr lvl="0">
              <a:spcBef>
                <a:spcPts val="0"/>
              </a:spcBef>
              <a:buClr>
                <a:schemeClr val="dk1"/>
              </a:buClr>
              <a:buSzPct val="45833"/>
              <a:buFont typeface="Arial"/>
              <a:buNone/>
            </a:pPr>
            <a:r>
              <a:rPr lang="en" sz="2400" dirty="0">
                <a:solidFill>
                  <a:srgbClr val="FFFFFF"/>
                </a:solidFill>
              </a:rPr>
              <a:t>You can find me at @username</a:t>
            </a:r>
          </a:p>
        </p:txBody>
      </p:sp>
      <p:pic>
        <p:nvPicPr>
          <p:cNvPr id="129" name="Shape 129"/>
          <p:cNvPicPr preferRelativeResize="0"/>
          <p:nvPr/>
        </p:nvPicPr>
        <p:blipFill>
          <a:blip r:embed="rId3">
            <a:alphaModFix/>
          </a:blip>
          <a:stretch>
            <a:fillRect/>
          </a:stretch>
        </p:blipFill>
        <p:spPr>
          <a:xfrm>
            <a:off x="6421762" y="1234300"/>
            <a:ext cx="2728325" cy="2728325"/>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1556175" y="2300275"/>
            <a:ext cx="6031800" cy="605100"/>
          </a:xfrm>
          <a:prstGeom prst="rect">
            <a:avLst/>
          </a:prstGeom>
        </p:spPr>
        <p:txBody>
          <a:bodyPr lIns="91425" tIns="91425" rIns="91425" bIns="91425" anchor="ctr" anchorCtr="0">
            <a:noAutofit/>
          </a:bodyPr>
          <a:lstStyle/>
          <a:p>
            <a:pPr lvl="0">
              <a:spcBef>
                <a:spcPts val="0"/>
              </a:spcBef>
              <a:buNone/>
            </a:pPr>
            <a:r>
              <a:rPr lang="en"/>
              <a:t>Quotations are commonly printed as a means of inspiration and to invoke philosophical thoughts from the reader.</a:t>
            </a:r>
          </a:p>
        </p:txBody>
      </p:sp>
    </p:spTree>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idx="4294967295"/>
          </p:nvPr>
        </p:nvSpPr>
        <p:spPr>
          <a:xfrm>
            <a:off x="685800" y="1583350"/>
            <a:ext cx="4153200" cy="1159799"/>
          </a:xfrm>
          <a:prstGeom prst="rect">
            <a:avLst/>
          </a:prstGeom>
        </p:spPr>
        <p:txBody>
          <a:bodyPr lIns="91425" tIns="91425" rIns="91425" bIns="91425" anchor="b" anchorCtr="0">
            <a:noAutofit/>
          </a:bodyPr>
          <a:lstStyle/>
          <a:p>
            <a:pPr lvl="0" rtl="0">
              <a:spcBef>
                <a:spcPts val="0"/>
              </a:spcBef>
              <a:buNone/>
            </a:pPr>
            <a:r>
              <a:rPr lang="en" sz="6000">
                <a:solidFill>
                  <a:srgbClr val="94BF6E"/>
                </a:solidFill>
              </a:rPr>
              <a:t>BIG CONCEPT</a:t>
            </a:r>
          </a:p>
        </p:txBody>
      </p:sp>
      <p:sp>
        <p:nvSpPr>
          <p:cNvPr id="160" name="Shape 160"/>
          <p:cNvSpPr txBox="1">
            <a:spLocks noGrp="1"/>
          </p:cNvSpPr>
          <p:nvPr>
            <p:ph type="subTitle" idx="4294967295"/>
          </p:nvPr>
        </p:nvSpPr>
        <p:spPr>
          <a:xfrm>
            <a:off x="685800" y="3106751"/>
            <a:ext cx="4153200" cy="784799"/>
          </a:xfrm>
          <a:prstGeom prst="rect">
            <a:avLst/>
          </a:prstGeom>
        </p:spPr>
        <p:txBody>
          <a:bodyPr lIns="91425" tIns="91425" rIns="91425" bIns="91425" anchor="ctr" anchorCtr="0">
            <a:noAutofit/>
          </a:bodyPr>
          <a:lstStyle/>
          <a:p>
            <a:pPr lvl="0" rtl="0">
              <a:spcBef>
                <a:spcPts val="0"/>
              </a:spcBef>
              <a:buNone/>
            </a:pPr>
            <a:r>
              <a:rPr lang="en" sz="2400"/>
              <a:t>Bring the attention of your audience over a key concept using icons or illustrations</a:t>
            </a:r>
          </a:p>
        </p:txBody>
      </p:sp>
      <p:sp>
        <p:nvSpPr>
          <p:cNvPr id="161" name="Shape 161"/>
          <p:cNvSpPr/>
          <p:nvPr/>
        </p:nvSpPr>
        <p:spPr>
          <a:xfrm>
            <a:off x="7214072" y="747703"/>
            <a:ext cx="354080" cy="33808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62" name="Shape 162"/>
          <p:cNvGrpSpPr/>
          <p:nvPr/>
        </p:nvGrpSpPr>
        <p:grpSpPr>
          <a:xfrm>
            <a:off x="6372292" y="1484384"/>
            <a:ext cx="2174699" cy="2174833"/>
            <a:chOff x="6643075" y="3664250"/>
            <a:chExt cx="407950" cy="407975"/>
          </a:xfrm>
        </p:grpSpPr>
        <p:sp>
          <p:nvSpPr>
            <p:cNvPr id="163" name="Shape 163"/>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solidFill>
              <a:srgbClr val="94BF6E"/>
            </a:solid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solidFill>
              <a:srgbClr val="94BF6E"/>
            </a:solid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5" name="Shape 165"/>
          <p:cNvGrpSpPr/>
          <p:nvPr/>
        </p:nvGrpSpPr>
        <p:grpSpPr>
          <a:xfrm>
            <a:off x="4995952" y="3119891"/>
            <a:ext cx="981406" cy="981351"/>
            <a:chOff x="576250" y="4319400"/>
            <a:chExt cx="442075" cy="442050"/>
          </a:xfrm>
        </p:grpSpPr>
        <p:sp>
          <p:nvSpPr>
            <p:cNvPr id="166" name="Shape 166"/>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0" name="Shape 170"/>
          <p:cNvSpPr/>
          <p:nvPr/>
        </p:nvSpPr>
        <p:spPr>
          <a:xfrm>
            <a:off x="5392191" y="1829071"/>
            <a:ext cx="585163" cy="55873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rot="2384392">
            <a:off x="7003547" y="3733234"/>
            <a:ext cx="354079" cy="33808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spcBef>
                <a:spcPts val="0"/>
              </a:spcBef>
              <a:buNone/>
            </a:pPr>
            <a:r>
              <a:rPr lang="en"/>
              <a:t>In two or three columns</a:t>
            </a:r>
          </a:p>
        </p:txBody>
      </p:sp>
      <p:sp>
        <p:nvSpPr>
          <p:cNvPr id="191" name="Shape 191"/>
          <p:cNvSpPr txBox="1">
            <a:spLocks noGrp="1"/>
          </p:cNvSpPr>
          <p:nvPr>
            <p:ph type="body" idx="1"/>
          </p:nvPr>
        </p:nvSpPr>
        <p:spPr>
          <a:xfrm>
            <a:off x="1146025" y="1773300"/>
            <a:ext cx="2409900" cy="3152699"/>
          </a:xfrm>
          <a:prstGeom prst="rect">
            <a:avLst/>
          </a:prstGeom>
        </p:spPr>
        <p:txBody>
          <a:bodyPr lIns="91425" tIns="91425" rIns="91425" bIns="91425" anchor="t" anchorCtr="0">
            <a:noAutofit/>
          </a:bodyPr>
          <a:lstStyle/>
          <a:p>
            <a:pPr lvl="0" rtl="0">
              <a:spcBef>
                <a:spcPts val="0"/>
              </a:spcBef>
              <a:buNone/>
            </a:pPr>
            <a:r>
              <a:rPr lang="en" b="1" dirty="0"/>
              <a:t>Yellow</a:t>
            </a:r>
          </a:p>
          <a:p>
            <a:pPr lvl="0">
              <a:spcBef>
                <a:spcPts val="0"/>
              </a:spcBef>
              <a:buNone/>
            </a:pPr>
            <a:r>
              <a:rPr lang="en" dirty="0"/>
              <a:t>Is the color of gold, butter and ripe lemons. In the spectrum of visible light, yellow is found between green and orange.</a:t>
            </a:r>
          </a:p>
        </p:txBody>
      </p:sp>
      <p:sp>
        <p:nvSpPr>
          <p:cNvPr id="192" name="Shape 192"/>
          <p:cNvSpPr txBox="1">
            <a:spLocks noGrp="1"/>
          </p:cNvSpPr>
          <p:nvPr>
            <p:ph type="body" idx="2"/>
          </p:nvPr>
        </p:nvSpPr>
        <p:spPr>
          <a:xfrm>
            <a:off x="3679387" y="1773300"/>
            <a:ext cx="2409900" cy="3152699"/>
          </a:xfrm>
          <a:prstGeom prst="rect">
            <a:avLst/>
          </a:prstGeom>
        </p:spPr>
        <p:txBody>
          <a:bodyPr lIns="91425" tIns="91425" rIns="91425" bIns="91425" anchor="t" anchorCtr="0">
            <a:noAutofit/>
          </a:bodyPr>
          <a:lstStyle/>
          <a:p>
            <a:pPr lvl="0" rtl="0">
              <a:spcBef>
                <a:spcPts val="0"/>
              </a:spcBef>
              <a:buNone/>
            </a:pPr>
            <a:r>
              <a:rPr lang="en" b="1"/>
              <a:t>Blue</a:t>
            </a:r>
          </a:p>
          <a:p>
            <a:pPr lvl="0">
              <a:spcBef>
                <a:spcPts val="0"/>
              </a:spcBef>
              <a:buNone/>
            </a:pPr>
            <a:r>
              <a:rPr lang="en"/>
              <a:t>Is the colour of the clear sky and the deep sea. It is located between violet and green on the optical spectrum.</a:t>
            </a:r>
          </a:p>
        </p:txBody>
      </p:sp>
      <p:sp>
        <p:nvSpPr>
          <p:cNvPr id="193" name="Shape 193"/>
          <p:cNvSpPr txBox="1">
            <a:spLocks noGrp="1"/>
          </p:cNvSpPr>
          <p:nvPr>
            <p:ph type="body" idx="3"/>
          </p:nvPr>
        </p:nvSpPr>
        <p:spPr>
          <a:xfrm>
            <a:off x="6212750" y="1773300"/>
            <a:ext cx="2409900" cy="3152699"/>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a:t>Is the color of blood, and because of this it has historically been associated with sacrifice, danger and courage. </a:t>
            </a:r>
          </a:p>
          <a:p>
            <a:pPr lvl="0">
              <a:spcBef>
                <a:spcPts val="0"/>
              </a:spcBef>
              <a:buNone/>
            </a:pPr>
            <a:endParaRPr/>
          </a:p>
        </p:txBody>
      </p:sp>
      <p:grpSp>
        <p:nvGrpSpPr>
          <p:cNvPr id="194" name="Shape 194"/>
          <p:cNvGrpSpPr/>
          <p:nvPr/>
        </p:nvGrpSpPr>
        <p:grpSpPr>
          <a:xfrm>
            <a:off x="333622" y="861852"/>
            <a:ext cx="366457" cy="366436"/>
            <a:chOff x="1923675" y="1633650"/>
            <a:chExt cx="436000" cy="435975"/>
          </a:xfrm>
        </p:grpSpPr>
        <p:sp>
          <p:nvSpPr>
            <p:cNvPr id="195" name="Shape 195"/>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 name="Shape 19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 name="Shape 200"/>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A picture is worth a thousand words</a:t>
            </a:r>
          </a:p>
        </p:txBody>
      </p:sp>
      <p:sp>
        <p:nvSpPr>
          <p:cNvPr id="206" name="Shape 206"/>
          <p:cNvSpPr txBox="1">
            <a:spLocks noGrp="1"/>
          </p:cNvSpPr>
          <p:nvPr>
            <p:ph type="body" idx="1"/>
          </p:nvPr>
        </p:nvSpPr>
        <p:spPr>
          <a:xfrm>
            <a:off x="5027850" y="1905225"/>
            <a:ext cx="3658200" cy="3020699"/>
          </a:xfrm>
          <a:prstGeom prst="rect">
            <a:avLst/>
          </a:prstGeom>
        </p:spPr>
        <p:txBody>
          <a:bodyPr lIns="91425" tIns="91425" rIns="91425" bIns="91425" anchor="t" anchorCtr="0">
            <a:noAutofit/>
          </a:bodyPr>
          <a:lstStyle/>
          <a:p>
            <a:pPr lvl="0" rtl="0">
              <a:spcBef>
                <a:spcPts val="0"/>
              </a:spcBef>
              <a:buNone/>
            </a:pPr>
            <a:r>
              <a:rPr lang="en" sz="2400"/>
              <a:t>A complex idea can be conveyed with just a single still image, namely making it possible to absorb large amounts of data quickly.</a:t>
            </a:r>
          </a:p>
        </p:txBody>
      </p:sp>
      <p:pic>
        <p:nvPicPr>
          <p:cNvPr id="207" name="Shape 207"/>
          <p:cNvPicPr preferRelativeResize="0"/>
          <p:nvPr/>
        </p:nvPicPr>
        <p:blipFill rotWithShape="1">
          <a:blip r:embed="rId3">
            <a:alphaModFix/>
          </a:blip>
          <a:srcRect t="17259"/>
          <a:stretch/>
        </p:blipFill>
        <p:spPr>
          <a:xfrm>
            <a:off x="239738" y="1559425"/>
            <a:ext cx="4331575" cy="3584075"/>
          </a:xfrm>
          <a:prstGeom prst="rect">
            <a:avLst/>
          </a:prstGeom>
          <a:noFill/>
          <a:ln>
            <a:noFill/>
          </a:ln>
        </p:spPr>
      </p:pic>
      <p:grpSp>
        <p:nvGrpSpPr>
          <p:cNvPr id="208" name="Shape 208"/>
          <p:cNvGrpSpPr/>
          <p:nvPr/>
        </p:nvGrpSpPr>
        <p:grpSpPr>
          <a:xfrm>
            <a:off x="371633" y="913341"/>
            <a:ext cx="316516" cy="263465"/>
            <a:chOff x="1247825" y="322750"/>
            <a:chExt cx="443300" cy="369000"/>
          </a:xfrm>
        </p:grpSpPr>
        <p:sp>
          <p:nvSpPr>
            <p:cNvPr id="209" name="Shape 209"/>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 name="Shape 211"/>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 name="Shape 213"/>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Want big impact?</a:t>
            </a:r>
          </a:p>
        </p:txBody>
      </p:sp>
      <p:grpSp>
        <p:nvGrpSpPr>
          <p:cNvPr id="219" name="Shape 219"/>
          <p:cNvGrpSpPr/>
          <p:nvPr/>
        </p:nvGrpSpPr>
        <p:grpSpPr>
          <a:xfrm>
            <a:off x="371633" y="913341"/>
            <a:ext cx="316516" cy="263465"/>
            <a:chOff x="1247825" y="322750"/>
            <a:chExt cx="443300" cy="369000"/>
          </a:xfrm>
        </p:grpSpPr>
        <p:sp>
          <p:nvSpPr>
            <p:cNvPr id="220" name="Shape 220"/>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25" name="Shape 225"/>
          <p:cNvSpPr txBox="1">
            <a:spLocks noGrp="1"/>
          </p:cNvSpPr>
          <p:nvPr>
            <p:ph type="body" idx="1"/>
          </p:nvPr>
        </p:nvSpPr>
        <p:spPr>
          <a:xfrm>
            <a:off x="1146025" y="1767275"/>
            <a:ext cx="3431400" cy="3158699"/>
          </a:xfrm>
          <a:prstGeom prst="rect">
            <a:avLst/>
          </a:prstGeom>
        </p:spPr>
        <p:txBody>
          <a:bodyPr lIns="91425" tIns="91425" rIns="91425" bIns="91425" anchor="t" anchorCtr="0">
            <a:noAutofit/>
          </a:bodyPr>
          <a:lstStyle/>
          <a:p>
            <a:pPr lvl="0">
              <a:spcBef>
                <a:spcPts val="0"/>
              </a:spcBef>
              <a:buNone/>
            </a:pPr>
            <a:r>
              <a:rPr lang="en">
                <a:solidFill>
                  <a:srgbClr val="FFFFFF"/>
                </a:solidFill>
              </a:rPr>
              <a:t>Use big image</a:t>
            </a:r>
          </a:p>
        </p:txBody>
      </p:sp>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spcBef>
                <a:spcPts val="0"/>
              </a:spcBef>
              <a:buNone/>
            </a:pPr>
            <a:r>
              <a:rPr lang="en"/>
              <a:t>Use charts to explain your ideas</a:t>
            </a:r>
          </a:p>
        </p:txBody>
      </p:sp>
      <p:sp>
        <p:nvSpPr>
          <p:cNvPr id="231" name="Shape 231"/>
          <p:cNvSpPr/>
          <p:nvPr/>
        </p:nvSpPr>
        <p:spPr>
          <a:xfrm>
            <a:off x="1222225" y="2118500"/>
            <a:ext cx="2541300" cy="2541300"/>
          </a:xfrm>
          <a:prstGeom prst="ellipse">
            <a:avLst/>
          </a:prstGeom>
          <a:noFill/>
          <a:ln w="76200" cap="flat" cmpd="sng">
            <a:solidFill>
              <a:srgbClr val="94BF6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3B8D61"/>
                </a:solidFill>
                <a:latin typeface="Nixie One"/>
                <a:ea typeface="Nixie One"/>
                <a:cs typeface="Nixie One"/>
                <a:sym typeface="Nixie One"/>
              </a:rPr>
              <a:t>White</a:t>
            </a:r>
          </a:p>
        </p:txBody>
      </p:sp>
      <p:sp>
        <p:nvSpPr>
          <p:cNvPr id="232" name="Shape 232"/>
          <p:cNvSpPr/>
          <p:nvPr/>
        </p:nvSpPr>
        <p:spPr>
          <a:xfrm>
            <a:off x="5564053" y="2118500"/>
            <a:ext cx="2541300" cy="2541300"/>
          </a:xfrm>
          <a:prstGeom prst="ellipse">
            <a:avLst/>
          </a:prstGeom>
          <a:noFill/>
          <a:ln w="76200" cap="flat" cmpd="sng">
            <a:solidFill>
              <a:srgbClr val="18637B"/>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18637B"/>
                </a:solidFill>
                <a:latin typeface="Nixie One"/>
                <a:ea typeface="Nixie One"/>
                <a:cs typeface="Nixie One"/>
                <a:sym typeface="Nixie One"/>
              </a:rPr>
              <a:t>Black</a:t>
            </a:r>
          </a:p>
        </p:txBody>
      </p:sp>
      <p:grpSp>
        <p:nvGrpSpPr>
          <p:cNvPr id="233" name="Shape 233"/>
          <p:cNvGrpSpPr/>
          <p:nvPr/>
        </p:nvGrpSpPr>
        <p:grpSpPr>
          <a:xfrm>
            <a:off x="377058" y="931159"/>
            <a:ext cx="313910" cy="227819"/>
            <a:chOff x="3932350" y="3714775"/>
            <a:chExt cx="439650" cy="319075"/>
          </a:xfrm>
        </p:grpSpPr>
        <p:sp>
          <p:nvSpPr>
            <p:cNvPr id="234" name="Shape 234"/>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 name="Shape 235"/>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 name="Shape 236"/>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39" name="Shape 239"/>
          <p:cNvSpPr/>
          <p:nvPr/>
        </p:nvSpPr>
        <p:spPr>
          <a:xfrm>
            <a:off x="3393139" y="2118500"/>
            <a:ext cx="2541300" cy="2541300"/>
          </a:xfrm>
          <a:prstGeom prst="ellipse">
            <a:avLst/>
          </a:prstGeom>
          <a:solidFill>
            <a:srgbClr val="0E3142">
              <a:alpha val="20380"/>
            </a:srgbClr>
          </a:solidFill>
          <a:ln>
            <a:noFill/>
          </a:ln>
        </p:spPr>
        <p:txBody>
          <a:bodyPr lIns="91425" tIns="91425" rIns="91425" bIns="91425" anchor="ctr" anchorCtr="0">
            <a:noAutofit/>
          </a:bodyPr>
          <a:lstStyle/>
          <a:p>
            <a:pPr lvl="0" algn="ctr" rtl="0">
              <a:spcBef>
                <a:spcPts val="0"/>
              </a:spcBef>
              <a:buNone/>
            </a:pPr>
            <a:r>
              <a:rPr lang="en" b="1">
                <a:solidFill>
                  <a:srgbClr val="114454"/>
                </a:solidFill>
                <a:latin typeface="Nixie One"/>
                <a:ea typeface="Nixie One"/>
                <a:cs typeface="Nixie One"/>
                <a:sym typeface="Nixie One"/>
              </a:rPr>
              <a:t>Gray</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solidFill>
                  <a:schemeClr val="bg1"/>
                </a:solidFill>
              </a:rPr>
              <a:t>高维数据</a:t>
            </a:r>
            <a:r>
              <a:rPr lang="zh-CN" altLang="en-US" dirty="0" smtClean="0">
                <a:solidFill>
                  <a:schemeClr val="bg1"/>
                </a:solidFill>
              </a:rPr>
              <a:t>空间聚类分析</a:t>
            </a:r>
            <a:endParaRPr lang="zh-CN" altLang="en-US" dirty="0">
              <a:solidFill>
                <a:schemeClr val="bg1"/>
              </a:solidFill>
            </a:endParaRPr>
          </a:p>
        </p:txBody>
      </p:sp>
      <p:sp>
        <p:nvSpPr>
          <p:cNvPr id="6" name="TextBox 48"/>
          <p:cNvSpPr txBox="1"/>
          <p:nvPr/>
        </p:nvSpPr>
        <p:spPr>
          <a:xfrm>
            <a:off x="307179" y="37867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903" y="-1"/>
            <a:ext cx="1056505" cy="1056505"/>
          </a:xfrm>
          <a:prstGeom prst="rect">
            <a:avLst/>
          </a:prstGeom>
        </p:spPr>
      </p:pic>
      <p:sp>
        <p:nvSpPr>
          <p:cNvPr id="8" name="Shape 176"/>
          <p:cNvSpPr txBox="1">
            <a:spLocks noGrp="1"/>
          </p:cNvSpPr>
          <p:nvPr>
            <p:ph type="body" idx="1"/>
          </p:nvPr>
        </p:nvSpPr>
        <p:spPr>
          <a:xfrm>
            <a:off x="1182854" y="1790988"/>
            <a:ext cx="3407434" cy="2899884"/>
          </a:xfrm>
          <a:prstGeom prst="rect">
            <a:avLst/>
          </a:prstGeom>
        </p:spPr>
        <p:txBody>
          <a:bodyPr lIns="91425" tIns="91425" rIns="91425" bIns="91425" anchor="t" anchorCtr="0">
            <a:noAutofit/>
          </a:bodyPr>
          <a:lstStyle/>
          <a:p>
            <a:pPr marL="342900" lvl="0" indent="-342900">
              <a:buFont typeface="Wingdings" charset="2"/>
              <a:buChar char="l"/>
            </a:pPr>
            <a:r>
              <a:rPr lang="zh-CN" altLang="en-US" dirty="0"/>
              <a:t>维数</a:t>
            </a:r>
            <a:r>
              <a:rPr lang="zh-CN" altLang="en-US" dirty="0" smtClean="0"/>
              <a:t>灾难：传统聚类算法表现不佳</a:t>
            </a:r>
            <a:endParaRPr lang="en-US" altLang="zh-CN" dirty="0" smtClean="0"/>
          </a:p>
          <a:p>
            <a:pPr marL="342900" indent="-342900">
              <a:buFont typeface="Wingdings" charset="2"/>
              <a:buChar char="l"/>
            </a:pPr>
            <a:endParaRPr lang="en-US" altLang="zh-CN" u="sng" dirty="0" smtClean="0"/>
          </a:p>
          <a:p>
            <a:pPr marL="342900" indent="-342900">
              <a:buFont typeface="Wingdings" charset="2"/>
              <a:buChar char="l"/>
            </a:pPr>
            <a:r>
              <a:rPr lang="en-US" altLang="zh-CN" dirty="0" smtClean="0"/>
              <a:t>Hubness</a:t>
            </a:r>
            <a:r>
              <a:rPr lang="zh-CN" altLang="en-US" dirty="0"/>
              <a:t>：某些对象容易频繁地出现在其它对象的近邻列表中</a:t>
            </a:r>
            <a:endParaRPr lang="en" dirty="0"/>
          </a:p>
        </p:txBody>
      </p:sp>
      <p:pic>
        <p:nvPicPr>
          <p:cNvPr id="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037" y="1908555"/>
            <a:ext cx="2977896" cy="282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81518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idx="4294967295"/>
          </p:nvPr>
        </p:nvSpPr>
        <p:spPr>
          <a:xfrm>
            <a:off x="387475" y="366857"/>
            <a:ext cx="2758800" cy="884400"/>
          </a:xfrm>
          <a:prstGeom prst="rect">
            <a:avLst/>
          </a:prstGeom>
        </p:spPr>
        <p:txBody>
          <a:bodyPr lIns="91425" tIns="91425" rIns="91425" bIns="91425" anchor="t" anchorCtr="0">
            <a:noAutofit/>
          </a:bodyPr>
          <a:lstStyle/>
          <a:p>
            <a:pPr lvl="0" rtl="0">
              <a:spcBef>
                <a:spcPts val="0"/>
              </a:spcBef>
              <a:buNone/>
            </a:pPr>
            <a:r>
              <a:rPr lang="en">
                <a:solidFill>
                  <a:srgbClr val="124057"/>
                </a:solidFill>
              </a:rPr>
              <a:t>Or use diagrams to explain complex ideas</a:t>
            </a:r>
          </a:p>
        </p:txBody>
      </p:sp>
      <p:sp>
        <p:nvSpPr>
          <p:cNvPr id="245" name="Shape 245"/>
          <p:cNvSpPr/>
          <p:nvPr/>
        </p:nvSpPr>
        <p:spPr>
          <a:xfrm>
            <a:off x="3759030" y="3738863"/>
            <a:ext cx="2718299" cy="749699"/>
          </a:xfrm>
          <a:prstGeom prst="homePlate">
            <a:avLst>
              <a:gd name="adj" fmla="val 35440"/>
            </a:avLst>
          </a:prstGeom>
          <a:solidFill>
            <a:srgbClr val="124057"/>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6" name="Shape 246"/>
          <p:cNvSpPr/>
          <p:nvPr/>
        </p:nvSpPr>
        <p:spPr>
          <a:xfrm>
            <a:off x="3759031" y="3003935"/>
            <a:ext cx="3488399" cy="749699"/>
          </a:xfrm>
          <a:prstGeom prst="homePlate">
            <a:avLst>
              <a:gd name="adj" fmla="val 35440"/>
            </a:avLst>
          </a:prstGeom>
          <a:solidFill>
            <a:srgbClr val="3B8D6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7" name="Shape 247"/>
          <p:cNvSpPr/>
          <p:nvPr/>
        </p:nvSpPr>
        <p:spPr>
          <a:xfrm>
            <a:off x="3759030" y="2258772"/>
            <a:ext cx="2227500" cy="749699"/>
          </a:xfrm>
          <a:prstGeom prst="homePlate">
            <a:avLst>
              <a:gd name="adj" fmla="val 35440"/>
            </a:avLst>
          </a:prstGeom>
          <a:solidFill>
            <a:srgbClr val="16575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8" name="Shape 248"/>
          <p:cNvSpPr/>
          <p:nvPr/>
        </p:nvSpPr>
        <p:spPr>
          <a:xfrm>
            <a:off x="3759031" y="1508916"/>
            <a:ext cx="2554799" cy="749699"/>
          </a:xfrm>
          <a:prstGeom prst="homePlate">
            <a:avLst>
              <a:gd name="adj" fmla="val 35440"/>
            </a:avLst>
          </a:prstGeom>
          <a:solidFill>
            <a:srgbClr val="94BF6E"/>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9" name="Shape 249"/>
          <p:cNvSpPr/>
          <p:nvPr/>
        </p:nvSpPr>
        <p:spPr>
          <a:xfrm>
            <a:off x="2898296" y="1312389"/>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0" name="Shape 250"/>
          <p:cNvSpPr/>
          <p:nvPr/>
        </p:nvSpPr>
        <p:spPr>
          <a:xfrm>
            <a:off x="2892402" y="2131251"/>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1" name="Shape 251"/>
          <p:cNvSpPr/>
          <p:nvPr/>
        </p:nvSpPr>
        <p:spPr>
          <a:xfrm rot="10800000" flipH="1">
            <a:off x="2892220" y="3007611"/>
            <a:ext cx="888899" cy="875999"/>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2" name="Shape 252"/>
          <p:cNvSpPr/>
          <p:nvPr/>
        </p:nvSpPr>
        <p:spPr>
          <a:xfrm rot="10800000" flipH="1">
            <a:off x="2894448" y="3752039"/>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3" name="Shape 253"/>
          <p:cNvSpPr/>
          <p:nvPr/>
        </p:nvSpPr>
        <p:spPr>
          <a:xfrm rot="10800000">
            <a:off x="2022737" y="3747890"/>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4" name="Shape 254"/>
          <p:cNvSpPr/>
          <p:nvPr/>
        </p:nvSpPr>
        <p:spPr>
          <a:xfrm flipH="1">
            <a:off x="2018279" y="2127156"/>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5" name="Shape 255"/>
          <p:cNvSpPr/>
          <p:nvPr/>
        </p:nvSpPr>
        <p:spPr>
          <a:xfrm flipH="1">
            <a:off x="2016085" y="1314437"/>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6" name="Shape 256"/>
          <p:cNvSpPr/>
          <p:nvPr/>
        </p:nvSpPr>
        <p:spPr>
          <a:xfrm rot="10800000">
            <a:off x="2021437" y="3003323"/>
            <a:ext cx="877499" cy="872099"/>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7" name="Shape 257"/>
          <p:cNvSpPr/>
          <p:nvPr/>
        </p:nvSpPr>
        <p:spPr>
          <a:xfrm>
            <a:off x="1985550" y="1413550"/>
            <a:ext cx="477599" cy="329039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8" name="Shape 258"/>
          <p:cNvSpPr txBox="1"/>
          <p:nvPr/>
        </p:nvSpPr>
        <p:spPr>
          <a:xfrm>
            <a:off x="3878923" y="1654200"/>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01</a:t>
            </a:r>
          </a:p>
        </p:txBody>
      </p:sp>
      <p:cxnSp>
        <p:nvCxnSpPr>
          <p:cNvPr id="259" name="Shape 259"/>
          <p:cNvCxnSpPr/>
          <p:nvPr/>
        </p:nvCxnSpPr>
        <p:spPr>
          <a:xfrm>
            <a:off x="4475988" y="1682587"/>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5"/>
            <a:ext cx="1454699" cy="445499"/>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 sz="1200" b="1" i="0" u="none" strike="noStrike" cap="none">
                <a:solidFill>
                  <a:srgbClr val="FFFFFF"/>
                </a:solidFill>
                <a:latin typeface="Nixie One"/>
                <a:ea typeface="Nixie One"/>
                <a:cs typeface="Nixie One"/>
                <a:sym typeface="Nixie One"/>
              </a:rPr>
              <a:t>Text Title</a:t>
            </a:r>
          </a:p>
          <a:p>
            <a:pPr marL="0" marR="0" lvl="0" indent="0" algn="l" rtl="0">
              <a:lnSpc>
                <a:spcPct val="100000"/>
              </a:lnSpc>
              <a:spcBef>
                <a:spcPts val="0"/>
              </a:spcBef>
              <a:buSzPct val="25000"/>
              <a:buNone/>
            </a:pPr>
            <a:r>
              <a:rPr lang="en" sz="1000">
                <a:solidFill>
                  <a:srgbClr val="FFFFFF"/>
                </a:solidFill>
                <a:latin typeface="Nixie One"/>
                <a:ea typeface="Nixie One"/>
                <a:cs typeface="Nixie One"/>
                <a:sym typeface="Nixie One"/>
              </a:rPr>
              <a:t>P</a:t>
            </a:r>
            <a:r>
              <a:rPr lang="en" sz="1000" b="0" i="0" u="none" strike="noStrike" cap="none">
                <a:solidFill>
                  <a:srgbClr val="FFFFFF"/>
                </a:solidFill>
                <a:latin typeface="Nixie One"/>
                <a:ea typeface="Nixie One"/>
                <a:cs typeface="Nixie One"/>
                <a:sym typeface="Nixie One"/>
              </a:rPr>
              <a:t>lace your own text here</a:t>
            </a:r>
          </a:p>
        </p:txBody>
      </p:sp>
      <p:sp>
        <p:nvSpPr>
          <p:cNvPr id="261" name="Shape 261"/>
          <p:cNvSpPr txBox="1"/>
          <p:nvPr/>
        </p:nvSpPr>
        <p:spPr>
          <a:xfrm>
            <a:off x="3878948" y="2391975"/>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02</a:t>
            </a:r>
          </a:p>
        </p:txBody>
      </p:sp>
      <p:cxnSp>
        <p:nvCxnSpPr>
          <p:cNvPr id="262" name="Shape 262"/>
          <p:cNvCxnSpPr/>
          <p:nvPr/>
        </p:nvCxnSpPr>
        <p:spPr>
          <a:xfrm>
            <a:off x="4475987" y="2420358"/>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8" y="2409499"/>
            <a:ext cx="1385099" cy="4605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 sz="1200" b="1" i="0" u="none" strike="noStrike" cap="none">
                <a:solidFill>
                  <a:srgbClr val="FFFFFF"/>
                </a:solidFill>
                <a:latin typeface="Nixie One"/>
                <a:ea typeface="Nixie One"/>
                <a:cs typeface="Nixie One"/>
                <a:sym typeface="Nixie One"/>
              </a:rPr>
              <a:t>Text Title</a:t>
            </a:r>
          </a:p>
          <a:p>
            <a:pPr lvl="0" rtl="0">
              <a:spcBef>
                <a:spcPts val="0"/>
              </a:spcBef>
              <a:buSzPct val="25000"/>
              <a:buNone/>
            </a:pPr>
            <a:r>
              <a:rPr lang="en" sz="1000">
                <a:solidFill>
                  <a:schemeClr val="lt1"/>
                </a:solidFill>
                <a:latin typeface="Nixie One"/>
                <a:ea typeface="Nixie One"/>
                <a:cs typeface="Nixie One"/>
                <a:sym typeface="Nixie One"/>
              </a:rPr>
              <a:t>Place your own text here</a:t>
            </a:r>
          </a:p>
        </p:txBody>
      </p:sp>
      <p:sp>
        <p:nvSpPr>
          <p:cNvPr id="264" name="Shape 264"/>
          <p:cNvSpPr txBox="1"/>
          <p:nvPr/>
        </p:nvSpPr>
        <p:spPr>
          <a:xfrm>
            <a:off x="3878948" y="3151000"/>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03</a:t>
            </a:r>
          </a:p>
        </p:txBody>
      </p:sp>
      <p:cxnSp>
        <p:nvCxnSpPr>
          <p:cNvPr id="265" name="Shape 265"/>
          <p:cNvCxnSpPr/>
          <p:nvPr/>
        </p:nvCxnSpPr>
        <p:spPr>
          <a:xfrm>
            <a:off x="4475988" y="3179384"/>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59" y="3094312"/>
            <a:ext cx="1385099"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 sz="1200" b="1" i="0" u="none" strike="noStrike" cap="none">
                <a:solidFill>
                  <a:srgbClr val="FFFFFF"/>
                </a:solidFill>
                <a:latin typeface="Nixie One"/>
                <a:ea typeface="Nixie One"/>
                <a:cs typeface="Nixie One"/>
                <a:sym typeface="Nixie One"/>
              </a:rPr>
              <a:t>Text Title</a:t>
            </a:r>
          </a:p>
          <a:p>
            <a:pPr lvl="0" rtl="0">
              <a:spcBef>
                <a:spcPts val="0"/>
              </a:spcBef>
              <a:buSzPct val="25000"/>
              <a:buNone/>
            </a:pPr>
            <a:r>
              <a:rPr lang="en" sz="1000">
                <a:solidFill>
                  <a:schemeClr val="lt1"/>
                </a:solidFill>
                <a:latin typeface="Nixie One"/>
                <a:ea typeface="Nixie One"/>
                <a:cs typeface="Nixie One"/>
                <a:sym typeface="Nixie One"/>
              </a:rPr>
              <a:t>Place your own text here</a:t>
            </a:r>
          </a:p>
        </p:txBody>
      </p:sp>
      <p:sp>
        <p:nvSpPr>
          <p:cNvPr id="267" name="Shape 267"/>
          <p:cNvSpPr txBox="1"/>
          <p:nvPr/>
        </p:nvSpPr>
        <p:spPr>
          <a:xfrm>
            <a:off x="3878948" y="3881600"/>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04</a:t>
            </a:r>
          </a:p>
        </p:txBody>
      </p:sp>
      <p:cxnSp>
        <p:nvCxnSpPr>
          <p:cNvPr id="268" name="Shape 268"/>
          <p:cNvCxnSpPr/>
          <p:nvPr/>
        </p:nvCxnSpPr>
        <p:spPr>
          <a:xfrm>
            <a:off x="4475985" y="3909976"/>
            <a:ext cx="0" cy="392999"/>
          </a:xfrm>
          <a:prstGeom prst="straightConnector1">
            <a:avLst/>
          </a:prstGeom>
          <a:noFill/>
          <a:ln w="9525" cap="rnd" cmpd="sng">
            <a:solidFill>
              <a:srgbClr val="FFFFFF"/>
            </a:solidFill>
            <a:prstDash val="solid"/>
            <a:round/>
            <a:headEnd type="none" w="med" len="med"/>
            <a:tailEnd type="none" w="med" len="med"/>
          </a:ln>
        </p:spPr>
      </p:cxnSp>
      <p:sp>
        <p:nvSpPr>
          <p:cNvPr id="269" name="Shape 269"/>
          <p:cNvSpPr txBox="1"/>
          <p:nvPr/>
        </p:nvSpPr>
        <p:spPr>
          <a:xfrm>
            <a:off x="4531756" y="3826146"/>
            <a:ext cx="1385099"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 sz="1200" b="1" i="0" u="none" strike="noStrike" cap="none">
                <a:solidFill>
                  <a:srgbClr val="FFFFFF"/>
                </a:solidFill>
                <a:latin typeface="Nixie One"/>
                <a:ea typeface="Nixie One"/>
                <a:cs typeface="Nixie One"/>
                <a:sym typeface="Nixie One"/>
              </a:rPr>
              <a:t>Text Title</a:t>
            </a:r>
          </a:p>
          <a:p>
            <a:pPr lvl="0" rtl="0">
              <a:spcBef>
                <a:spcPts val="0"/>
              </a:spcBef>
              <a:buSzPct val="25000"/>
              <a:buNone/>
            </a:pPr>
            <a:r>
              <a:rPr lang="en" sz="1000">
                <a:solidFill>
                  <a:schemeClr val="lt1"/>
                </a:solidFill>
                <a:latin typeface="Nixie One"/>
                <a:ea typeface="Nixie One"/>
                <a:cs typeface="Nixie One"/>
                <a:sym typeface="Nixie One"/>
              </a:rPr>
              <a:t>Place your own text here</a:t>
            </a:r>
          </a:p>
        </p:txBody>
      </p:sp>
      <p:sp>
        <p:nvSpPr>
          <p:cNvPr id="270" name="Shape 270"/>
          <p:cNvSpPr/>
          <p:nvPr/>
        </p:nvSpPr>
        <p:spPr>
          <a:xfrm flipH="1">
            <a:off x="3787126" y="1509779"/>
            <a:ext cx="91800" cy="2978700"/>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71" name="Shape 271"/>
          <p:cNvSpPr txBox="1"/>
          <p:nvPr/>
        </p:nvSpPr>
        <p:spPr>
          <a:xfrm>
            <a:off x="5363350" y="4488475"/>
            <a:ext cx="3710999" cy="516299"/>
          </a:xfrm>
          <a:prstGeom prst="rect">
            <a:avLst/>
          </a:prstGeom>
          <a:noFill/>
          <a:ln>
            <a:noFill/>
          </a:ln>
        </p:spPr>
        <p:txBody>
          <a:bodyPr lIns="91425" tIns="91425" rIns="91425" bIns="91425" anchor="ctr" anchorCtr="0">
            <a:noAutofit/>
          </a:bodyPr>
          <a:lstStyle/>
          <a:p>
            <a:pPr lvl="0" algn="r" rtl="0">
              <a:spcBef>
                <a:spcPts val="600"/>
              </a:spcBef>
              <a:buNone/>
            </a:pPr>
            <a:r>
              <a:rPr lang="en" sz="1200" b="1">
                <a:solidFill>
                  <a:srgbClr val="18637B"/>
                </a:solidFill>
                <a:latin typeface="Nixie One"/>
                <a:ea typeface="Nixie One"/>
                <a:cs typeface="Nixie One"/>
                <a:sym typeface="Nixie One"/>
              </a:rPr>
              <a:t>Diagram featured by </a:t>
            </a:r>
            <a:r>
              <a:rPr lang="en" sz="1200" b="1" u="sng">
                <a:solidFill>
                  <a:srgbClr val="18637B"/>
                </a:solidFill>
                <a:latin typeface="Nixie One"/>
                <a:ea typeface="Nixie One"/>
                <a:cs typeface="Nixie One"/>
                <a:sym typeface="Nixie One"/>
                <a:hlinkClick r:id="rId3"/>
              </a:rPr>
              <a:t>http://slidemodel.com</a:t>
            </a:r>
          </a:p>
        </p:txBody>
      </p:sp>
      <p:sp>
        <p:nvSpPr>
          <p:cNvPr id="272" name="Shape 272"/>
          <p:cNvSpPr/>
          <p:nvPr/>
        </p:nvSpPr>
        <p:spPr>
          <a:xfrm>
            <a:off x="3188124" y="1646371"/>
            <a:ext cx="327815" cy="286064"/>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73" name="Shape 273"/>
          <p:cNvGrpSpPr/>
          <p:nvPr/>
        </p:nvGrpSpPr>
        <p:grpSpPr>
          <a:xfrm>
            <a:off x="3185080" y="2464273"/>
            <a:ext cx="333902" cy="333902"/>
            <a:chOff x="5941025" y="3634400"/>
            <a:chExt cx="467650" cy="467650"/>
          </a:xfrm>
        </p:grpSpPr>
        <p:sp>
          <p:nvSpPr>
            <p:cNvPr id="274" name="Shape 274"/>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 name="Shape 275"/>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 name="Shape 276"/>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 name="Shape 277"/>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 name="Shape 278"/>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 name="Shape 279"/>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80" name="Shape 280"/>
          <p:cNvGrpSpPr/>
          <p:nvPr/>
        </p:nvGrpSpPr>
        <p:grpSpPr>
          <a:xfrm>
            <a:off x="3167257" y="3244367"/>
            <a:ext cx="369548" cy="274765"/>
            <a:chOff x="5247525" y="3007275"/>
            <a:chExt cx="517575" cy="384825"/>
          </a:xfrm>
        </p:grpSpPr>
        <p:sp>
          <p:nvSpPr>
            <p:cNvPr id="281" name="Shape 281"/>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 name="Shape 282"/>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83" name="Shape 283"/>
          <p:cNvGrpSpPr/>
          <p:nvPr/>
        </p:nvGrpSpPr>
        <p:grpSpPr>
          <a:xfrm>
            <a:off x="3199431" y="4046966"/>
            <a:ext cx="305199" cy="319996"/>
            <a:chOff x="5961125" y="1623900"/>
            <a:chExt cx="427450" cy="448175"/>
          </a:xfrm>
        </p:grpSpPr>
        <p:sp>
          <p:nvSpPr>
            <p:cNvPr id="284" name="Shape 28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 name="Shape 28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28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 name="Shape 28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 name="Shape 28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 name="Shape 28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And tables to compare data</a:t>
            </a:r>
          </a:p>
        </p:txBody>
      </p:sp>
      <p:graphicFrame>
        <p:nvGraphicFramePr>
          <p:cNvPr id="296" name="Shape 296"/>
          <p:cNvGraphicFramePr/>
          <p:nvPr/>
        </p:nvGraphicFramePr>
        <p:xfrm>
          <a:off x="1046800" y="2018081"/>
          <a:ext cx="7293800" cy="2646200"/>
        </p:xfrm>
        <a:graphic>
          <a:graphicData uri="http://schemas.openxmlformats.org/drawingml/2006/table">
            <a:tbl>
              <a:tblPr>
                <a:noFill/>
                <a:tableStyleId>{049CDCF4-2816-4276-B8C8-17E176291B72}</a:tableStyleId>
              </a:tblPr>
              <a:tblGrid>
                <a:gridCol w="1823450"/>
                <a:gridCol w="1823450"/>
                <a:gridCol w="1823450"/>
                <a:gridCol w="1823450"/>
              </a:tblGrid>
              <a:tr h="661550">
                <a:tc>
                  <a:txBody>
                    <a:bodyPr/>
                    <a:lstStyle/>
                    <a:p>
                      <a:pPr lvl="0">
                        <a:spcBef>
                          <a:spcPts val="0"/>
                        </a:spcBef>
                        <a:buNone/>
                      </a:pPr>
                      <a:endParaRPr b="1">
                        <a:solidFill>
                          <a:srgbClr val="FFFFFF"/>
                        </a:solidFill>
                        <a:latin typeface="Nixie One"/>
                        <a:ea typeface="Nixie One"/>
                        <a:cs typeface="Nixie One"/>
                        <a:sym typeface="Nixie One"/>
                      </a:endParaRP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94BF6E"/>
                    </a:solidFill>
                  </a:tcPr>
                </a:tc>
                <a:tc>
                  <a:txBody>
                    <a:bodyPr/>
                    <a:lstStyle/>
                    <a:p>
                      <a:pPr lvl="0" algn="ctr">
                        <a:spcBef>
                          <a:spcPts val="0"/>
                        </a:spcBef>
                        <a:buNone/>
                      </a:pPr>
                      <a:r>
                        <a:rPr lang="en" sz="1100" b="1" dirty="0">
                          <a:solidFill>
                            <a:srgbClr val="FFFFFF"/>
                          </a:solidFill>
                          <a:latin typeface="Nixie One"/>
                          <a:ea typeface="Nixie One"/>
                          <a:cs typeface="Nixie One"/>
                          <a:sym typeface="Nixie One"/>
                        </a:rPr>
                        <a:t>A</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94BF6E"/>
                    </a:solidFill>
                  </a:tcPr>
                </a:tc>
                <a:tc>
                  <a:txBody>
                    <a:bodyPr/>
                    <a:lstStyle/>
                    <a:p>
                      <a:pPr lvl="0" algn="ctr">
                        <a:spcBef>
                          <a:spcPts val="0"/>
                        </a:spcBef>
                        <a:buNone/>
                      </a:pPr>
                      <a:r>
                        <a:rPr lang="en" sz="1100" b="1">
                          <a:solidFill>
                            <a:srgbClr val="FFFFFF"/>
                          </a:solidFill>
                          <a:latin typeface="Nixie One"/>
                          <a:ea typeface="Nixie One"/>
                          <a:cs typeface="Nixie One"/>
                          <a:sym typeface="Nixie One"/>
                        </a:rPr>
                        <a:t>B</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94BF6E"/>
                    </a:solidFill>
                  </a:tcPr>
                </a:tc>
                <a:tc>
                  <a:txBody>
                    <a:bodyPr/>
                    <a:lstStyle/>
                    <a:p>
                      <a:pPr lvl="0" algn="ctr">
                        <a:spcBef>
                          <a:spcPts val="0"/>
                        </a:spcBef>
                        <a:buNone/>
                      </a:pPr>
                      <a:r>
                        <a:rPr lang="en" sz="1100" b="1">
                          <a:solidFill>
                            <a:srgbClr val="FFFFFF"/>
                          </a:solidFill>
                          <a:latin typeface="Nixie One"/>
                          <a:ea typeface="Nixie One"/>
                          <a:cs typeface="Nixie One"/>
                          <a:sym typeface="Nixie One"/>
                        </a:rPr>
                        <a:t>C</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94BF6E"/>
                    </a:solidFill>
                  </a:tcPr>
                </a:tc>
              </a:tr>
              <a:tr h="661550">
                <a:tc>
                  <a:txBody>
                    <a:bodyPr/>
                    <a:lstStyle/>
                    <a:p>
                      <a:pPr lvl="0" algn="r">
                        <a:spcBef>
                          <a:spcPts val="0"/>
                        </a:spcBef>
                        <a:buNone/>
                      </a:pPr>
                      <a:r>
                        <a:rPr lang="en" sz="1100" b="1">
                          <a:solidFill>
                            <a:srgbClr val="FFFFFF"/>
                          </a:solidFill>
                          <a:latin typeface="Nixie One"/>
                          <a:ea typeface="Nixie One"/>
                          <a:cs typeface="Nixie One"/>
                          <a:sym typeface="Nixie One"/>
                        </a:rPr>
                        <a:t>Yellow</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10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20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7</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r>
              <a:tr h="661550">
                <a:tc>
                  <a:txBody>
                    <a:bodyPr/>
                    <a:lstStyle/>
                    <a:p>
                      <a:pPr lvl="0" algn="r">
                        <a:spcBef>
                          <a:spcPts val="0"/>
                        </a:spcBef>
                        <a:buNone/>
                      </a:pPr>
                      <a:r>
                        <a:rPr lang="en" sz="1100" b="1">
                          <a:solidFill>
                            <a:srgbClr val="FFFFFF"/>
                          </a:solidFill>
                          <a:latin typeface="Nixie One"/>
                          <a:ea typeface="Nixie One"/>
                          <a:cs typeface="Nixie One"/>
                          <a:sym typeface="Nixie One"/>
                        </a:rPr>
                        <a:t>Blue</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14454"/>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30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14454"/>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15</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14454"/>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10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14454"/>
                    </a:solidFill>
                  </a:tcPr>
                </a:tc>
              </a:tr>
              <a:tr h="661550">
                <a:tc>
                  <a:txBody>
                    <a:bodyPr/>
                    <a:lstStyle/>
                    <a:p>
                      <a:pPr lvl="0" algn="r" rtl="0">
                        <a:spcBef>
                          <a:spcPts val="0"/>
                        </a:spcBef>
                        <a:buNone/>
                      </a:pPr>
                      <a:r>
                        <a:rPr lang="en" sz="1100" b="1">
                          <a:solidFill>
                            <a:srgbClr val="FFFFFF"/>
                          </a:solidFill>
                          <a:latin typeface="Nixie One"/>
                          <a:ea typeface="Nixie One"/>
                          <a:cs typeface="Nixie One"/>
                          <a:sym typeface="Nixie One"/>
                        </a:rPr>
                        <a:t>Orange</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rtl="0">
                        <a:spcBef>
                          <a:spcPts val="0"/>
                        </a:spcBef>
                        <a:buNone/>
                      </a:pPr>
                      <a:r>
                        <a:rPr lang="en" sz="1800" b="1">
                          <a:solidFill>
                            <a:srgbClr val="FFFFFF"/>
                          </a:solidFill>
                          <a:latin typeface="Roboto Slab"/>
                          <a:ea typeface="Roboto Slab"/>
                          <a:cs typeface="Roboto Slab"/>
                          <a:sym typeface="Roboto Slab"/>
                        </a:rPr>
                        <a:t>5</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rtl="0">
                        <a:spcBef>
                          <a:spcPts val="0"/>
                        </a:spcBef>
                        <a:buNone/>
                      </a:pPr>
                      <a:r>
                        <a:rPr lang="en" sz="1800" b="1">
                          <a:solidFill>
                            <a:srgbClr val="FFFFFF"/>
                          </a:solidFill>
                          <a:latin typeface="Roboto Slab"/>
                          <a:ea typeface="Roboto Slab"/>
                          <a:cs typeface="Roboto Slab"/>
                          <a:sym typeface="Roboto Slab"/>
                        </a:rPr>
                        <a:t>24</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rtl="0">
                        <a:spcBef>
                          <a:spcPts val="0"/>
                        </a:spcBef>
                        <a:buNone/>
                      </a:pPr>
                      <a:r>
                        <a:rPr lang="en" sz="1800" b="1" dirty="0">
                          <a:solidFill>
                            <a:srgbClr val="FFFFFF"/>
                          </a:solidFill>
                          <a:latin typeface="Roboto Slab"/>
                          <a:ea typeface="Roboto Slab"/>
                          <a:cs typeface="Roboto Slab"/>
                          <a:sym typeface="Roboto Slab"/>
                        </a:rPr>
                        <a:t>16</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r>
            </a:tbl>
          </a:graphicData>
        </a:graphic>
      </p:graphicFrame>
      <p:grpSp>
        <p:nvGrpSpPr>
          <p:cNvPr id="297" name="Shape 297"/>
          <p:cNvGrpSpPr/>
          <p:nvPr/>
        </p:nvGrpSpPr>
        <p:grpSpPr>
          <a:xfrm>
            <a:off x="377058" y="931159"/>
            <a:ext cx="313910" cy="227819"/>
            <a:chOff x="3932350" y="3714775"/>
            <a:chExt cx="439650" cy="319075"/>
          </a:xfrm>
        </p:grpSpPr>
        <p:sp>
          <p:nvSpPr>
            <p:cNvPr id="298" name="Shape 298"/>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 name="Shape 300"/>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 name="Shape 301"/>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p:nvPr/>
        </p:nvSpPr>
        <p:spPr>
          <a:xfrm>
            <a:off x="1146036" y="637775"/>
            <a:ext cx="7301626" cy="3478333"/>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3B8D61"/>
          </a:solidFill>
          <a:ln>
            <a:noFill/>
          </a:ln>
        </p:spPr>
        <p:txBody>
          <a:bodyPr lIns="91425" tIns="91425" rIns="91425" bIns="91425" anchor="ctr" anchorCtr="0">
            <a:noAutofit/>
          </a:bodyPr>
          <a:lstStyle/>
          <a:p>
            <a:pPr lvl="0">
              <a:spcBef>
                <a:spcPts val="0"/>
              </a:spcBef>
              <a:buNone/>
            </a:pPr>
            <a:endParaRPr/>
          </a:p>
        </p:txBody>
      </p:sp>
      <p:sp>
        <p:nvSpPr>
          <p:cNvPr id="308" name="Shape 308"/>
          <p:cNvSpPr txBox="1">
            <a:spLocks noGrp="1"/>
          </p:cNvSpPr>
          <p:nvPr>
            <p:ph type="title" idx="4294967295"/>
          </p:nvPr>
        </p:nvSpPr>
        <p:spPr>
          <a:xfrm>
            <a:off x="0" y="4595650"/>
            <a:ext cx="9144000" cy="511199"/>
          </a:xfrm>
          <a:prstGeom prst="rect">
            <a:avLst/>
          </a:prstGeom>
        </p:spPr>
        <p:txBody>
          <a:bodyPr lIns="91425" tIns="91425" rIns="91425" bIns="91425" anchor="ctr" anchorCtr="0">
            <a:noAutofit/>
          </a:bodyPr>
          <a:lstStyle/>
          <a:p>
            <a:pPr lvl="0" algn="ctr" rtl="0">
              <a:spcBef>
                <a:spcPts val="0"/>
              </a:spcBef>
              <a:buNone/>
            </a:pPr>
            <a:r>
              <a:rPr lang="en"/>
              <a:t>Maps</a:t>
            </a:r>
          </a:p>
        </p:txBody>
      </p:sp>
      <p:sp>
        <p:nvSpPr>
          <p:cNvPr id="309" name="Shape 309"/>
          <p:cNvSpPr/>
          <p:nvPr/>
        </p:nvSpPr>
        <p:spPr>
          <a:xfrm>
            <a:off x="2399575" y="1435075"/>
            <a:ext cx="668400" cy="202500"/>
          </a:xfrm>
          <a:prstGeom prst="wedgeRectCallout">
            <a:avLst>
              <a:gd name="adj1" fmla="val -21428"/>
              <a:gd name="adj2" fmla="val 84287"/>
            </a:avLst>
          </a:prstGeom>
          <a:solidFill>
            <a:srgbClr val="FFFFFF"/>
          </a:solidFill>
          <a:ln>
            <a:noFill/>
          </a:ln>
        </p:spPr>
        <p:txBody>
          <a:bodyPr lIns="91425" tIns="91425" rIns="91425" bIns="91425" anchor="ctr" anchorCtr="0">
            <a:noAutofit/>
          </a:bodyPr>
          <a:lstStyle/>
          <a:p>
            <a:pPr lvl="0">
              <a:spcBef>
                <a:spcPts val="0"/>
              </a:spcBef>
              <a:buNone/>
            </a:pPr>
            <a:r>
              <a:rPr lang="en" sz="800" b="1">
                <a:solidFill>
                  <a:srgbClr val="18637B"/>
                </a:solidFill>
                <a:latin typeface="Roboto Slab"/>
                <a:ea typeface="Roboto Slab"/>
                <a:cs typeface="Roboto Slab"/>
                <a:sym typeface="Roboto Slab"/>
              </a:rPr>
              <a:t>our office</a:t>
            </a:r>
          </a:p>
        </p:txBody>
      </p:sp>
      <p:cxnSp>
        <p:nvCxnSpPr>
          <p:cNvPr id="310" name="Shape 310"/>
          <p:cNvCxnSpPr/>
          <p:nvPr/>
        </p:nvCxnSpPr>
        <p:spPr>
          <a:xfrm>
            <a:off x="1753050" y="1637575"/>
            <a:ext cx="0" cy="182699"/>
          </a:xfrm>
          <a:prstGeom prst="straightConnector1">
            <a:avLst/>
          </a:prstGeom>
          <a:noFill/>
          <a:ln w="9525" cap="flat" cmpd="sng">
            <a:solidFill>
              <a:srgbClr val="FFFFFF"/>
            </a:solidFill>
            <a:prstDash val="solid"/>
            <a:round/>
            <a:headEnd type="oval" w="lg" len="lg"/>
            <a:tailEnd type="none" w="lg" len="lg"/>
          </a:ln>
        </p:spPr>
      </p:cxnSp>
      <p:cxnSp>
        <p:nvCxnSpPr>
          <p:cNvPr id="311" name="Shape 311"/>
          <p:cNvCxnSpPr/>
          <p:nvPr/>
        </p:nvCxnSpPr>
        <p:spPr>
          <a:xfrm>
            <a:off x="3317650" y="3056075"/>
            <a:ext cx="0" cy="182699"/>
          </a:xfrm>
          <a:prstGeom prst="straightConnector1">
            <a:avLst/>
          </a:prstGeom>
          <a:noFill/>
          <a:ln w="9525" cap="flat" cmpd="sng">
            <a:solidFill>
              <a:srgbClr val="FFFFFF"/>
            </a:solidFill>
            <a:prstDash val="solid"/>
            <a:round/>
            <a:headEnd type="oval" w="lg" len="lg"/>
            <a:tailEnd type="none" w="lg" len="lg"/>
          </a:ln>
        </p:spPr>
      </p:cxnSp>
      <p:cxnSp>
        <p:nvCxnSpPr>
          <p:cNvPr id="312" name="Shape 312"/>
          <p:cNvCxnSpPr/>
          <p:nvPr/>
        </p:nvCxnSpPr>
        <p:spPr>
          <a:xfrm>
            <a:off x="4796850" y="3324100"/>
            <a:ext cx="0" cy="182699"/>
          </a:xfrm>
          <a:prstGeom prst="straightConnector1">
            <a:avLst/>
          </a:prstGeom>
          <a:noFill/>
          <a:ln w="9525" cap="flat" cmpd="sng">
            <a:solidFill>
              <a:srgbClr val="FFFFFF"/>
            </a:solidFill>
            <a:prstDash val="solid"/>
            <a:round/>
            <a:headEnd type="oval" w="lg" len="lg"/>
            <a:tailEnd type="none" w="lg" len="lg"/>
          </a:ln>
        </p:spPr>
      </p:cxnSp>
      <p:cxnSp>
        <p:nvCxnSpPr>
          <p:cNvPr id="313" name="Shape 313"/>
          <p:cNvCxnSpPr/>
          <p:nvPr/>
        </p:nvCxnSpPr>
        <p:spPr>
          <a:xfrm>
            <a:off x="4231125" y="1454875"/>
            <a:ext cx="0" cy="182699"/>
          </a:xfrm>
          <a:prstGeom prst="straightConnector1">
            <a:avLst/>
          </a:prstGeom>
          <a:noFill/>
          <a:ln w="9525" cap="flat" cmpd="sng">
            <a:solidFill>
              <a:srgbClr val="FFFFFF"/>
            </a:solidFill>
            <a:prstDash val="solid"/>
            <a:round/>
            <a:headEnd type="oval" w="lg" len="lg"/>
            <a:tailEnd type="none" w="lg" len="lg"/>
          </a:ln>
        </p:spPr>
      </p:cxnSp>
      <p:cxnSp>
        <p:nvCxnSpPr>
          <p:cNvPr id="314" name="Shape 314"/>
          <p:cNvCxnSpPr/>
          <p:nvPr/>
        </p:nvCxnSpPr>
        <p:spPr>
          <a:xfrm>
            <a:off x="7427025" y="3458500"/>
            <a:ext cx="0" cy="182699"/>
          </a:xfrm>
          <a:prstGeom prst="straightConnector1">
            <a:avLst/>
          </a:prstGeom>
          <a:noFill/>
          <a:ln w="9525" cap="flat" cmpd="sng">
            <a:solidFill>
              <a:srgbClr val="FFFFFF"/>
            </a:solidFill>
            <a:prstDash val="solid"/>
            <a:round/>
            <a:headEnd type="oval" w="lg" len="lg"/>
            <a:tailEnd type="none" w="lg" len="lg"/>
          </a:ln>
        </p:spPr>
      </p:cxnSp>
      <p:cxnSp>
        <p:nvCxnSpPr>
          <p:cNvPr id="315" name="Shape 315"/>
          <p:cNvCxnSpPr/>
          <p:nvPr/>
        </p:nvCxnSpPr>
        <p:spPr>
          <a:xfrm>
            <a:off x="6775950" y="1888275"/>
            <a:ext cx="0" cy="182699"/>
          </a:xfrm>
          <a:prstGeom prst="straightConnector1">
            <a:avLst/>
          </a:prstGeom>
          <a:noFill/>
          <a:ln w="9525" cap="flat" cmpd="sng">
            <a:solidFill>
              <a:srgbClr val="FFFFFF"/>
            </a:solidFill>
            <a:prstDash val="solid"/>
            <a:round/>
            <a:headEnd type="oval" w="lg" len="lg"/>
            <a:tailEnd type="none" w="lg" len="lg"/>
          </a:ln>
        </p:spPr>
      </p:cxnSp>
    </p:spTree>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ctrTitle" idx="4294967295"/>
          </p:nvPr>
        </p:nvSpPr>
        <p:spPr>
          <a:xfrm>
            <a:off x="685800" y="1659542"/>
            <a:ext cx="7772400" cy="1159799"/>
          </a:xfrm>
          <a:prstGeom prst="rect">
            <a:avLst/>
          </a:prstGeom>
        </p:spPr>
        <p:txBody>
          <a:bodyPr lIns="91425" tIns="91425" rIns="91425" bIns="91425" anchor="ctr" anchorCtr="0">
            <a:noAutofit/>
          </a:bodyPr>
          <a:lstStyle/>
          <a:p>
            <a:pPr lvl="0" algn="ctr" rtl="0">
              <a:spcBef>
                <a:spcPts val="0"/>
              </a:spcBef>
              <a:buNone/>
            </a:pPr>
            <a:r>
              <a:rPr lang="en" sz="12000"/>
              <a:t>89,526,124</a:t>
            </a:r>
          </a:p>
        </p:txBody>
      </p:sp>
      <p:sp>
        <p:nvSpPr>
          <p:cNvPr id="321" name="Shape 321"/>
          <p:cNvSpPr txBox="1">
            <a:spLocks noGrp="1"/>
          </p:cNvSpPr>
          <p:nvPr>
            <p:ph type="subTitle" idx="4294967295"/>
          </p:nvPr>
        </p:nvSpPr>
        <p:spPr>
          <a:xfrm>
            <a:off x="685800" y="2916253"/>
            <a:ext cx="7772400" cy="784799"/>
          </a:xfrm>
          <a:prstGeom prst="rect">
            <a:avLst/>
          </a:prstGeom>
        </p:spPr>
        <p:txBody>
          <a:bodyPr lIns="91425" tIns="91425" rIns="91425" bIns="91425" anchor="t" anchorCtr="0">
            <a:noAutofit/>
          </a:bodyPr>
          <a:lstStyle/>
          <a:p>
            <a:pPr lvl="0" algn="ctr" rtl="0">
              <a:spcBef>
                <a:spcPts val="0"/>
              </a:spcBef>
              <a:buNone/>
            </a:pPr>
            <a:r>
              <a:rPr lang="en" sz="2400">
                <a:solidFill>
                  <a:srgbClr val="FFFFFF"/>
                </a:solidFill>
              </a:rPr>
              <a:t>Whoa! That’s a big number, aren’t you proud?</a:t>
            </a:r>
          </a:p>
        </p:txBody>
      </p:sp>
    </p:spTree>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ctrTitle" idx="4294967295"/>
          </p:nvPr>
        </p:nvSpPr>
        <p:spPr>
          <a:xfrm>
            <a:off x="1679775" y="419400"/>
            <a:ext cx="6626099" cy="894899"/>
          </a:xfrm>
          <a:prstGeom prst="rect">
            <a:avLst/>
          </a:prstGeom>
        </p:spPr>
        <p:txBody>
          <a:bodyPr lIns="91425" tIns="91425" rIns="91425" bIns="91425" anchor="ctr" anchorCtr="0">
            <a:noAutofit/>
          </a:bodyPr>
          <a:lstStyle/>
          <a:p>
            <a:pPr lvl="0" algn="l" rtl="0">
              <a:spcBef>
                <a:spcPts val="0"/>
              </a:spcBef>
              <a:buNone/>
            </a:pPr>
            <a:r>
              <a:rPr lang="en" sz="7200">
                <a:solidFill>
                  <a:srgbClr val="94BF6E"/>
                </a:solidFill>
              </a:rPr>
              <a:t>89,526,124$</a:t>
            </a:r>
          </a:p>
        </p:txBody>
      </p:sp>
      <p:sp>
        <p:nvSpPr>
          <p:cNvPr id="327" name="Shape 327"/>
          <p:cNvSpPr txBox="1">
            <a:spLocks noGrp="1"/>
          </p:cNvSpPr>
          <p:nvPr>
            <p:ph type="subTitle" idx="4294967295"/>
          </p:nvPr>
        </p:nvSpPr>
        <p:spPr>
          <a:xfrm>
            <a:off x="1679775" y="1106507"/>
            <a:ext cx="6626099" cy="463200"/>
          </a:xfrm>
          <a:prstGeom prst="rect">
            <a:avLst/>
          </a:prstGeom>
        </p:spPr>
        <p:txBody>
          <a:bodyPr lIns="91425" tIns="91425" rIns="91425" bIns="91425" anchor="t" anchorCtr="0">
            <a:noAutofit/>
          </a:bodyPr>
          <a:lstStyle/>
          <a:p>
            <a:pPr lvl="0" algn="l" rtl="0">
              <a:spcBef>
                <a:spcPts val="0"/>
              </a:spcBef>
              <a:buNone/>
            </a:pPr>
            <a:r>
              <a:rPr lang="en" sz="2400"/>
              <a:t>That’s a lot of money</a:t>
            </a:r>
          </a:p>
        </p:txBody>
      </p:sp>
      <p:sp>
        <p:nvSpPr>
          <p:cNvPr id="328" name="Shape 328"/>
          <p:cNvSpPr txBox="1">
            <a:spLocks noGrp="1"/>
          </p:cNvSpPr>
          <p:nvPr>
            <p:ph type="ctrTitle" idx="4294967295"/>
          </p:nvPr>
        </p:nvSpPr>
        <p:spPr>
          <a:xfrm>
            <a:off x="1679775" y="3505492"/>
            <a:ext cx="6626099" cy="894899"/>
          </a:xfrm>
          <a:prstGeom prst="rect">
            <a:avLst/>
          </a:prstGeom>
        </p:spPr>
        <p:txBody>
          <a:bodyPr lIns="91425" tIns="91425" rIns="91425" bIns="91425" anchor="ctr" anchorCtr="0">
            <a:noAutofit/>
          </a:bodyPr>
          <a:lstStyle/>
          <a:p>
            <a:pPr lvl="0" algn="l" rtl="0">
              <a:spcBef>
                <a:spcPts val="0"/>
              </a:spcBef>
              <a:buNone/>
            </a:pPr>
            <a:r>
              <a:rPr lang="en" sz="7200">
                <a:solidFill>
                  <a:srgbClr val="165751"/>
                </a:solidFill>
              </a:rPr>
              <a:t>100%</a:t>
            </a:r>
          </a:p>
        </p:txBody>
      </p:sp>
      <p:sp>
        <p:nvSpPr>
          <p:cNvPr id="329" name="Shape 329"/>
          <p:cNvSpPr txBox="1">
            <a:spLocks noGrp="1"/>
          </p:cNvSpPr>
          <p:nvPr>
            <p:ph type="subTitle" idx="4294967295"/>
          </p:nvPr>
        </p:nvSpPr>
        <p:spPr>
          <a:xfrm>
            <a:off x="1679775" y="4192600"/>
            <a:ext cx="6626099" cy="463200"/>
          </a:xfrm>
          <a:prstGeom prst="rect">
            <a:avLst/>
          </a:prstGeom>
        </p:spPr>
        <p:txBody>
          <a:bodyPr lIns="91425" tIns="91425" rIns="91425" bIns="91425" anchor="t" anchorCtr="0">
            <a:noAutofit/>
          </a:bodyPr>
          <a:lstStyle/>
          <a:p>
            <a:pPr lvl="0" algn="l" rtl="0">
              <a:spcBef>
                <a:spcPts val="0"/>
              </a:spcBef>
              <a:buNone/>
            </a:pPr>
            <a:r>
              <a:rPr lang="en" sz="2400"/>
              <a:t>Total success!</a:t>
            </a:r>
          </a:p>
        </p:txBody>
      </p:sp>
      <p:sp>
        <p:nvSpPr>
          <p:cNvPr id="330" name="Shape 330"/>
          <p:cNvSpPr txBox="1">
            <a:spLocks noGrp="1"/>
          </p:cNvSpPr>
          <p:nvPr>
            <p:ph type="ctrTitle" idx="4294967295"/>
          </p:nvPr>
        </p:nvSpPr>
        <p:spPr>
          <a:xfrm>
            <a:off x="1679775" y="1962446"/>
            <a:ext cx="6626099" cy="894899"/>
          </a:xfrm>
          <a:prstGeom prst="rect">
            <a:avLst/>
          </a:prstGeom>
        </p:spPr>
        <p:txBody>
          <a:bodyPr lIns="91425" tIns="91425" rIns="91425" bIns="91425" anchor="ctr" anchorCtr="0">
            <a:noAutofit/>
          </a:bodyPr>
          <a:lstStyle/>
          <a:p>
            <a:pPr lvl="0" algn="l" rtl="0">
              <a:spcBef>
                <a:spcPts val="0"/>
              </a:spcBef>
              <a:buNone/>
            </a:pPr>
            <a:r>
              <a:rPr lang="en" sz="7200">
                <a:solidFill>
                  <a:srgbClr val="3B8D61"/>
                </a:solidFill>
              </a:rPr>
              <a:t>185,244</a:t>
            </a:r>
            <a:r>
              <a:rPr lang="en" sz="4800">
                <a:solidFill>
                  <a:srgbClr val="3B8D61"/>
                </a:solidFill>
              </a:rPr>
              <a:t> users</a:t>
            </a:r>
          </a:p>
        </p:txBody>
      </p:sp>
      <p:sp>
        <p:nvSpPr>
          <p:cNvPr id="331" name="Shape 331"/>
          <p:cNvSpPr txBox="1">
            <a:spLocks noGrp="1"/>
          </p:cNvSpPr>
          <p:nvPr>
            <p:ph type="subTitle" idx="4294967295"/>
          </p:nvPr>
        </p:nvSpPr>
        <p:spPr>
          <a:xfrm>
            <a:off x="1679775" y="2649553"/>
            <a:ext cx="6626099" cy="463200"/>
          </a:xfrm>
          <a:prstGeom prst="rect">
            <a:avLst/>
          </a:prstGeom>
        </p:spPr>
        <p:txBody>
          <a:bodyPr lIns="91425" tIns="91425" rIns="91425" bIns="91425" anchor="t" anchorCtr="0">
            <a:noAutofit/>
          </a:bodyPr>
          <a:lstStyle/>
          <a:p>
            <a:pPr lvl="0" algn="l" rtl="0">
              <a:spcBef>
                <a:spcPts val="0"/>
              </a:spcBef>
              <a:buNone/>
            </a:pPr>
            <a:r>
              <a:rPr lang="en" sz="2400"/>
              <a:t>And a lot of users</a:t>
            </a:r>
          </a:p>
        </p:txBody>
      </p:sp>
      <p:sp>
        <p:nvSpPr>
          <p:cNvPr id="332" name="Shape 332"/>
          <p:cNvSpPr/>
          <p:nvPr/>
        </p:nvSpPr>
        <p:spPr>
          <a:xfrm>
            <a:off x="822083" y="2036359"/>
            <a:ext cx="708604" cy="74708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33" name="Shape 333"/>
          <p:cNvGrpSpPr/>
          <p:nvPr/>
        </p:nvGrpSpPr>
        <p:grpSpPr>
          <a:xfrm>
            <a:off x="793779" y="3622751"/>
            <a:ext cx="765210" cy="719944"/>
            <a:chOff x="5972700" y="2330200"/>
            <a:chExt cx="411625" cy="387275"/>
          </a:xfrm>
        </p:grpSpPr>
        <p:sp>
          <p:nvSpPr>
            <p:cNvPr id="334" name="Shape 33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16575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16575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36" name="Shape 336"/>
          <p:cNvGrpSpPr/>
          <p:nvPr/>
        </p:nvGrpSpPr>
        <p:grpSpPr>
          <a:xfrm>
            <a:off x="767753" y="570276"/>
            <a:ext cx="817262" cy="593160"/>
            <a:chOff x="4604550" y="3714775"/>
            <a:chExt cx="439625" cy="319075"/>
          </a:xfrm>
        </p:grpSpPr>
        <p:sp>
          <p:nvSpPr>
            <p:cNvPr id="337" name="Shape 337"/>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 name="Shape 338"/>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Our process is easy</a:t>
            </a:r>
          </a:p>
        </p:txBody>
      </p:sp>
      <p:sp>
        <p:nvSpPr>
          <p:cNvPr id="344" name="Shape 344"/>
          <p:cNvSpPr/>
          <p:nvPr/>
        </p:nvSpPr>
        <p:spPr>
          <a:xfrm>
            <a:off x="1053050" y="2290250"/>
            <a:ext cx="2731800" cy="2010900"/>
          </a:xfrm>
          <a:prstGeom prst="homePlate">
            <a:avLst>
              <a:gd name="adj" fmla="val 30129"/>
            </a:avLst>
          </a:prstGeom>
          <a:solidFill>
            <a:srgbClr val="94BF6E"/>
          </a:solidFill>
          <a:ln>
            <a:noFill/>
          </a:ln>
        </p:spPr>
        <p:txBody>
          <a:bodyPr lIns="91425" tIns="91425" rIns="91425" bIns="91425" anchor="ctr" anchorCtr="0">
            <a:noAutofit/>
          </a:bodyPr>
          <a:lstStyle/>
          <a:p>
            <a:pPr lvl="0" algn="ctr">
              <a:spcBef>
                <a:spcPts val="0"/>
              </a:spcBef>
              <a:buNone/>
            </a:pPr>
            <a:r>
              <a:rPr lang="en" b="1">
                <a:solidFill>
                  <a:srgbClr val="FFFFFF"/>
                </a:solidFill>
                <a:latin typeface="Nixie One"/>
                <a:ea typeface="Nixie One"/>
                <a:cs typeface="Nixie One"/>
                <a:sym typeface="Nixie One"/>
              </a:rPr>
              <a:t>first</a:t>
            </a:r>
          </a:p>
        </p:txBody>
      </p:sp>
      <p:sp>
        <p:nvSpPr>
          <p:cNvPr id="345" name="Shape 345"/>
          <p:cNvSpPr/>
          <p:nvPr/>
        </p:nvSpPr>
        <p:spPr>
          <a:xfrm>
            <a:off x="3262562" y="2290250"/>
            <a:ext cx="2783999" cy="2010900"/>
          </a:xfrm>
          <a:prstGeom prst="chevron">
            <a:avLst>
              <a:gd name="adj" fmla="val 29853"/>
            </a:avLst>
          </a:prstGeom>
          <a:solidFill>
            <a:srgbClr val="3B8D61"/>
          </a:solidFill>
          <a:ln>
            <a:noFill/>
          </a:ln>
        </p:spPr>
        <p:txBody>
          <a:bodyPr lIns="91425" tIns="91425" rIns="91425" bIns="91425" anchor="ctr" anchorCtr="0">
            <a:noAutofit/>
          </a:bodyPr>
          <a:lstStyle/>
          <a:p>
            <a:pPr lvl="0" algn="ctr">
              <a:spcBef>
                <a:spcPts val="0"/>
              </a:spcBef>
              <a:buNone/>
            </a:pPr>
            <a:r>
              <a:rPr lang="en" b="1">
                <a:solidFill>
                  <a:srgbClr val="FFFFFF"/>
                </a:solidFill>
                <a:latin typeface="Nixie One"/>
                <a:ea typeface="Nixie One"/>
                <a:cs typeface="Nixie One"/>
                <a:sym typeface="Nixie One"/>
              </a:rPr>
              <a:t>second</a:t>
            </a:r>
          </a:p>
        </p:txBody>
      </p:sp>
      <p:sp>
        <p:nvSpPr>
          <p:cNvPr id="346" name="Shape 346"/>
          <p:cNvSpPr/>
          <p:nvPr/>
        </p:nvSpPr>
        <p:spPr>
          <a:xfrm>
            <a:off x="5524608" y="2290250"/>
            <a:ext cx="2783999" cy="2010900"/>
          </a:xfrm>
          <a:prstGeom prst="chevron">
            <a:avLst>
              <a:gd name="adj" fmla="val 29853"/>
            </a:avLst>
          </a:prstGeom>
          <a:solidFill>
            <a:srgbClr val="165751"/>
          </a:solidFill>
          <a:ln>
            <a:noFill/>
          </a:ln>
        </p:spPr>
        <p:txBody>
          <a:bodyPr lIns="91425" tIns="91425" rIns="91425" bIns="91425" anchor="ctr" anchorCtr="0">
            <a:noAutofit/>
          </a:bodyPr>
          <a:lstStyle/>
          <a:p>
            <a:pPr lvl="0" algn="ctr">
              <a:spcBef>
                <a:spcPts val="0"/>
              </a:spcBef>
              <a:buNone/>
            </a:pPr>
            <a:r>
              <a:rPr lang="en" b="1">
                <a:solidFill>
                  <a:srgbClr val="FFFFFF"/>
                </a:solidFill>
                <a:latin typeface="Nixie One"/>
                <a:ea typeface="Nixie One"/>
                <a:cs typeface="Nixie One"/>
                <a:sym typeface="Nixie One"/>
              </a:rPr>
              <a:t>last</a:t>
            </a:r>
          </a:p>
        </p:txBody>
      </p:sp>
      <p:grpSp>
        <p:nvGrpSpPr>
          <p:cNvPr id="347" name="Shape 347"/>
          <p:cNvGrpSpPr/>
          <p:nvPr/>
        </p:nvGrpSpPr>
        <p:grpSpPr>
          <a:xfrm>
            <a:off x="348268" y="907692"/>
            <a:ext cx="369548" cy="274765"/>
            <a:chOff x="5247525" y="3007275"/>
            <a:chExt cx="517575" cy="384825"/>
          </a:xfrm>
        </p:grpSpPr>
        <p:sp>
          <p:nvSpPr>
            <p:cNvPr id="348" name="Shape 348"/>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 name="Shape 349"/>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Let’s review some concepts</a:t>
            </a:r>
          </a:p>
        </p:txBody>
      </p:sp>
      <p:sp>
        <p:nvSpPr>
          <p:cNvPr id="355" name="Shape 355"/>
          <p:cNvSpPr txBox="1">
            <a:spLocks noGrp="1"/>
          </p:cNvSpPr>
          <p:nvPr>
            <p:ph type="body" idx="1"/>
          </p:nvPr>
        </p:nvSpPr>
        <p:spPr>
          <a:xfrm>
            <a:off x="1146025" y="1771650"/>
            <a:ext cx="2409900" cy="13050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356" name="Shape 356"/>
          <p:cNvSpPr txBox="1">
            <a:spLocks noGrp="1"/>
          </p:cNvSpPr>
          <p:nvPr>
            <p:ph type="body" idx="2"/>
          </p:nvPr>
        </p:nvSpPr>
        <p:spPr>
          <a:xfrm>
            <a:off x="3679387" y="1771650"/>
            <a:ext cx="2409900" cy="13050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357" name="Shape 357"/>
          <p:cNvSpPr txBox="1">
            <a:spLocks noGrp="1"/>
          </p:cNvSpPr>
          <p:nvPr>
            <p:ph type="body" idx="3"/>
          </p:nvPr>
        </p:nvSpPr>
        <p:spPr>
          <a:xfrm>
            <a:off x="6212749" y="1771650"/>
            <a:ext cx="2409900" cy="1305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
        <p:nvSpPr>
          <p:cNvPr id="358" name="Shape 358"/>
          <p:cNvSpPr txBox="1">
            <a:spLocks noGrp="1"/>
          </p:cNvSpPr>
          <p:nvPr>
            <p:ph type="body" idx="1"/>
          </p:nvPr>
        </p:nvSpPr>
        <p:spPr>
          <a:xfrm>
            <a:off x="1146025" y="3352800"/>
            <a:ext cx="2409900" cy="13050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359" name="Shape 359"/>
          <p:cNvSpPr txBox="1">
            <a:spLocks noGrp="1"/>
          </p:cNvSpPr>
          <p:nvPr>
            <p:ph type="body" idx="2"/>
          </p:nvPr>
        </p:nvSpPr>
        <p:spPr>
          <a:xfrm>
            <a:off x="3679387" y="3352800"/>
            <a:ext cx="2409900" cy="13050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360" name="Shape 360"/>
          <p:cNvSpPr txBox="1">
            <a:spLocks noGrp="1"/>
          </p:cNvSpPr>
          <p:nvPr>
            <p:ph type="body" idx="3"/>
          </p:nvPr>
        </p:nvSpPr>
        <p:spPr>
          <a:xfrm>
            <a:off x="6212749" y="3352800"/>
            <a:ext cx="2409900" cy="1305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grpSp>
        <p:nvGrpSpPr>
          <p:cNvPr id="361" name="Shape 361"/>
          <p:cNvGrpSpPr/>
          <p:nvPr/>
        </p:nvGrpSpPr>
        <p:grpSpPr>
          <a:xfrm>
            <a:off x="333622" y="861852"/>
            <a:ext cx="366457" cy="366436"/>
            <a:chOff x="1923675" y="1633650"/>
            <a:chExt cx="436000" cy="435975"/>
          </a:xfrm>
        </p:grpSpPr>
        <p:sp>
          <p:nvSpPr>
            <p:cNvPr id="362" name="Shape 36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 name="Shape 36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 name="Shape 36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 name="Shape 36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 name="Shape 36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 name="Shape 36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457200" y="4406309"/>
            <a:ext cx="8229600" cy="519599"/>
          </a:xfrm>
          <a:prstGeom prst="rect">
            <a:avLst/>
          </a:prstGeom>
        </p:spPr>
        <p:txBody>
          <a:bodyPr lIns="91425" tIns="91425" rIns="91425" bIns="91425" anchor="t" anchorCtr="0">
            <a:noAutofit/>
          </a:bodyPr>
          <a:lstStyle/>
          <a:p>
            <a:pPr lvl="0">
              <a:spcBef>
                <a:spcPts val="0"/>
              </a:spcBef>
              <a:buNone/>
            </a:pPr>
            <a:r>
              <a:rPr lang="en" dirty="0">
                <a:solidFill>
                  <a:srgbClr val="18637B"/>
                </a:solidFill>
              </a:rPr>
              <a:t>You can </a:t>
            </a:r>
            <a:r>
              <a:rPr lang="en" dirty="0" err="1">
                <a:solidFill>
                  <a:srgbClr val="18637B"/>
                </a:solidFill>
              </a:rPr>
              <a:t>copy&amp;paste</a:t>
            </a:r>
            <a:r>
              <a:rPr lang="en" dirty="0">
                <a:solidFill>
                  <a:srgbClr val="18637B"/>
                </a:solidFill>
              </a:rPr>
              <a:t> graphs from </a:t>
            </a:r>
            <a:r>
              <a:rPr lang="en" u="sng" dirty="0">
                <a:solidFill>
                  <a:srgbClr val="18637B"/>
                </a:solidFill>
                <a:hlinkClick r:id="rId3"/>
              </a:rPr>
              <a:t>Google Sheets</a:t>
            </a:r>
          </a:p>
        </p:txBody>
      </p:sp>
      <p:pic>
        <p:nvPicPr>
          <p:cNvPr id="373" name="Shape 373"/>
          <p:cNvPicPr preferRelativeResize="0"/>
          <p:nvPr/>
        </p:nvPicPr>
        <p:blipFill>
          <a:blip r:embed="rId4">
            <a:alphaModFix/>
          </a:blip>
          <a:stretch>
            <a:fillRect/>
          </a:stretch>
        </p:blipFill>
        <p:spPr>
          <a:xfrm>
            <a:off x="2338024" y="486950"/>
            <a:ext cx="4467950" cy="3705725"/>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p:nvPr/>
        </p:nvSpPr>
        <p:spPr>
          <a:xfrm>
            <a:off x="54516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 name="Shape 379"/>
          <p:cNvSpPr txBox="1">
            <a:spLocks noGrp="1"/>
          </p:cNvSpPr>
          <p:nvPr>
            <p:ph type="body" idx="4294967295"/>
          </p:nvPr>
        </p:nvSpPr>
        <p:spPr>
          <a:xfrm>
            <a:off x="1053050" y="489800"/>
            <a:ext cx="3506099" cy="4164000"/>
          </a:xfrm>
          <a:prstGeom prst="rect">
            <a:avLst/>
          </a:prstGeom>
        </p:spPr>
        <p:txBody>
          <a:bodyPr lIns="91425" tIns="91425" rIns="91425" bIns="91425" anchor="ctr" anchorCtr="0">
            <a:noAutofit/>
          </a:bodyPr>
          <a:lstStyle/>
          <a:p>
            <a:pPr lvl="0" rtl="0">
              <a:spcBef>
                <a:spcPts val="0"/>
              </a:spcBef>
              <a:buNone/>
            </a:pPr>
            <a:r>
              <a:rPr lang="en" sz="1800" b="1">
                <a:solidFill>
                  <a:srgbClr val="18637B"/>
                </a:solidFill>
                <a:latin typeface="Roboto Slab"/>
                <a:ea typeface="Roboto Slab"/>
                <a:cs typeface="Roboto Slab"/>
                <a:sym typeface="Roboto Slab"/>
              </a:rPr>
              <a:t>Android project</a:t>
            </a:r>
          </a:p>
          <a:p>
            <a:pPr lvl="0" rtl="0">
              <a:spcBef>
                <a:spcPts val="0"/>
              </a:spcBef>
              <a:buNone/>
            </a:pPr>
            <a:endParaRPr sz="2400"/>
          </a:p>
          <a:p>
            <a:pPr lvl="0" rtl="0">
              <a:spcBef>
                <a:spcPts val="0"/>
              </a:spcBef>
              <a:buNone/>
            </a:pPr>
            <a:r>
              <a:rPr lang="en" sz="2400"/>
              <a:t>Show and explain your web, app or software projects using these gadget templates.</a:t>
            </a:r>
          </a:p>
        </p:txBody>
      </p:sp>
      <p:sp>
        <p:nvSpPr>
          <p:cNvPr id="380" name="Shape 380"/>
          <p:cNvSpPr/>
          <p:nvPr/>
        </p:nvSpPr>
        <p:spPr>
          <a:xfrm>
            <a:off x="5544925" y="839000"/>
            <a:ext cx="1888499" cy="33561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000">
                <a:solidFill>
                  <a:srgbClr val="999999"/>
                </a:solidFill>
                <a:latin typeface="Nixie One"/>
                <a:ea typeface="Nixie One"/>
                <a:cs typeface="Nixie One"/>
                <a:sym typeface="Nixie One"/>
              </a:rPr>
              <a:t>Place your screenshot here</a:t>
            </a:r>
          </a:p>
        </p:txBody>
      </p:sp>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p:nvPr/>
        </p:nvSpPr>
        <p:spPr>
          <a:xfrm>
            <a:off x="5610220" y="623036"/>
            <a:ext cx="1863608" cy="3921827"/>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 name="Shape 386"/>
          <p:cNvSpPr/>
          <p:nvPr/>
        </p:nvSpPr>
        <p:spPr>
          <a:xfrm>
            <a:off x="5741950" y="1188850"/>
            <a:ext cx="1589700" cy="28119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Nixie One"/>
                <a:ea typeface="Nixie One"/>
                <a:cs typeface="Nixie One"/>
                <a:sym typeface="Nixie One"/>
              </a:rPr>
              <a:t>Place your screenshot here</a:t>
            </a:r>
          </a:p>
        </p:txBody>
      </p:sp>
      <p:sp>
        <p:nvSpPr>
          <p:cNvPr id="387" name="Shape 387"/>
          <p:cNvSpPr txBox="1">
            <a:spLocks noGrp="1"/>
          </p:cNvSpPr>
          <p:nvPr>
            <p:ph type="body" idx="4294967295"/>
          </p:nvPr>
        </p:nvSpPr>
        <p:spPr>
          <a:xfrm>
            <a:off x="1053050" y="489800"/>
            <a:ext cx="3506099" cy="4164000"/>
          </a:xfrm>
          <a:prstGeom prst="rect">
            <a:avLst/>
          </a:prstGeom>
        </p:spPr>
        <p:txBody>
          <a:bodyPr lIns="91425" tIns="91425" rIns="91425" bIns="91425" anchor="ctr" anchorCtr="0">
            <a:noAutofit/>
          </a:bodyPr>
          <a:lstStyle/>
          <a:p>
            <a:pPr lvl="0" rtl="0">
              <a:spcBef>
                <a:spcPts val="0"/>
              </a:spcBef>
              <a:buNone/>
            </a:pPr>
            <a:r>
              <a:rPr lang="en" sz="1800" b="1">
                <a:solidFill>
                  <a:srgbClr val="18637B"/>
                </a:solidFill>
                <a:latin typeface="Roboto Slab"/>
                <a:ea typeface="Roboto Slab"/>
                <a:cs typeface="Roboto Slab"/>
                <a:sym typeface="Roboto Slab"/>
              </a:rPr>
              <a:t>iPhone project</a:t>
            </a:r>
          </a:p>
          <a:p>
            <a:pPr lvl="0" rtl="0">
              <a:spcBef>
                <a:spcPts val="0"/>
              </a:spcBef>
              <a:buNone/>
            </a:pPr>
            <a:endParaRPr sz="2400"/>
          </a:p>
          <a:p>
            <a:pPr lvl="0" rtl="0">
              <a:spcBef>
                <a:spcPts val="0"/>
              </a:spcBef>
              <a:buNone/>
            </a:pPr>
            <a:r>
              <a:rPr lang="en" sz="2400"/>
              <a:t>Show and explain your web, app or software projects using these gadget templates.</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05699" cy="1159799"/>
          </a:xfrm>
          <a:prstGeom prst="rect">
            <a:avLst/>
          </a:prstGeom>
        </p:spPr>
        <p:txBody>
          <a:bodyPr lIns="91425" tIns="91425" rIns="91425" bIns="91425" anchor="b" anchorCtr="0">
            <a:noAutofit/>
          </a:bodyPr>
          <a:lstStyle/>
          <a:p>
            <a:pPr lvl="0"/>
            <a:r>
              <a:rPr lang="en-US" altLang="zh-CN" dirty="0"/>
              <a:t>Hubness </a:t>
            </a:r>
            <a:r>
              <a:rPr lang="zh-CN" altLang="en-US" dirty="0"/>
              <a:t>现象</a:t>
            </a:r>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 dirty="0"/>
              <a:t>Hubness phenomenon</a:t>
            </a:r>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a:t>
            </a:r>
            <a:r>
              <a:rPr lang="en-US" altLang="zh-CN" sz="20000" dirty="0">
                <a:solidFill>
                  <a:srgbClr val="18637B"/>
                </a:solidFill>
                <a:latin typeface="Roboto Slab"/>
                <a:ea typeface="Roboto Slab"/>
                <a:cs typeface="Roboto Slab"/>
                <a:sym typeface="Roboto Slab"/>
              </a:rPr>
              <a:t>2</a:t>
            </a:r>
            <a:endParaRPr lang="en" sz="20000" dirty="0">
              <a:solidFill>
                <a:srgbClr val="18637B"/>
              </a:solidFill>
              <a:latin typeface="Roboto Slab"/>
              <a:ea typeface="Roboto Slab"/>
              <a:cs typeface="Roboto Slab"/>
              <a:sym typeface="Roboto Slab"/>
            </a:endParaRPr>
          </a:p>
        </p:txBody>
      </p:sp>
    </p:spTree>
    <p:extLst>
      <p:ext uri="{BB962C8B-B14F-4D97-AF65-F5344CB8AC3E}">
        <p14:creationId xmlns:p14="http://schemas.microsoft.com/office/powerpoint/2010/main" val="1252029393"/>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p:nvPr/>
        </p:nvSpPr>
        <p:spPr>
          <a:xfrm>
            <a:off x="5168701" y="535612"/>
            <a:ext cx="2879503" cy="4072344"/>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67400" y="910325"/>
            <a:ext cx="2493299" cy="3333599"/>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Nixie One"/>
                <a:ea typeface="Nixie One"/>
                <a:cs typeface="Nixie One"/>
                <a:sym typeface="Nixie One"/>
              </a:rPr>
              <a:t>Place your screenshot here</a:t>
            </a:r>
          </a:p>
        </p:txBody>
      </p:sp>
      <p:sp>
        <p:nvSpPr>
          <p:cNvPr id="394" name="Shape 394"/>
          <p:cNvSpPr txBox="1">
            <a:spLocks noGrp="1"/>
          </p:cNvSpPr>
          <p:nvPr>
            <p:ph type="body" idx="4294967295"/>
          </p:nvPr>
        </p:nvSpPr>
        <p:spPr>
          <a:xfrm>
            <a:off x="1053050" y="489800"/>
            <a:ext cx="3506099" cy="4164000"/>
          </a:xfrm>
          <a:prstGeom prst="rect">
            <a:avLst/>
          </a:prstGeom>
        </p:spPr>
        <p:txBody>
          <a:bodyPr lIns="91425" tIns="91425" rIns="91425" bIns="91425" anchor="ctr" anchorCtr="0">
            <a:noAutofit/>
          </a:bodyPr>
          <a:lstStyle/>
          <a:p>
            <a:pPr lvl="0" rtl="0">
              <a:spcBef>
                <a:spcPts val="0"/>
              </a:spcBef>
              <a:buNone/>
            </a:pPr>
            <a:r>
              <a:rPr lang="en" sz="1800" b="1">
                <a:solidFill>
                  <a:srgbClr val="18637B"/>
                </a:solidFill>
                <a:latin typeface="Roboto Slab"/>
                <a:ea typeface="Roboto Slab"/>
                <a:cs typeface="Roboto Slab"/>
                <a:sym typeface="Roboto Slab"/>
              </a:rPr>
              <a:t>Tablet project</a:t>
            </a:r>
          </a:p>
          <a:p>
            <a:pPr lvl="0" rtl="0">
              <a:spcBef>
                <a:spcPts val="0"/>
              </a:spcBef>
              <a:buNone/>
            </a:pPr>
            <a:endParaRPr sz="2400"/>
          </a:p>
          <a:p>
            <a:pPr lvl="0" rtl="0">
              <a:spcBef>
                <a:spcPts val="0"/>
              </a:spcBef>
              <a:buNone/>
            </a:pPr>
            <a:r>
              <a:rPr lang="en" sz="2400"/>
              <a:t>Show and explain your web, app or software projects using these gadget templates.</a:t>
            </a:r>
          </a:p>
        </p:txBody>
      </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p:nvPr/>
        </p:nvSpPr>
        <p:spPr>
          <a:xfrm>
            <a:off x="4364125" y="889975"/>
            <a:ext cx="4367923" cy="3400478"/>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4546901" y="1070550"/>
            <a:ext cx="4002300" cy="2555699"/>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Nixie One"/>
                <a:ea typeface="Nixie One"/>
                <a:cs typeface="Nixie One"/>
                <a:sym typeface="Nixie One"/>
              </a:rPr>
              <a:t>Place your screenshot here</a:t>
            </a:r>
          </a:p>
        </p:txBody>
      </p:sp>
      <p:sp>
        <p:nvSpPr>
          <p:cNvPr id="401" name="Shape 401"/>
          <p:cNvSpPr txBox="1">
            <a:spLocks noGrp="1"/>
          </p:cNvSpPr>
          <p:nvPr>
            <p:ph type="body" idx="4294967295"/>
          </p:nvPr>
        </p:nvSpPr>
        <p:spPr>
          <a:xfrm>
            <a:off x="1053050" y="489800"/>
            <a:ext cx="3506099" cy="4164000"/>
          </a:xfrm>
          <a:prstGeom prst="rect">
            <a:avLst/>
          </a:prstGeom>
        </p:spPr>
        <p:txBody>
          <a:bodyPr lIns="91425" tIns="91425" rIns="91425" bIns="91425" anchor="ctr" anchorCtr="0">
            <a:noAutofit/>
          </a:bodyPr>
          <a:lstStyle/>
          <a:p>
            <a:pPr lvl="0" rtl="0">
              <a:spcBef>
                <a:spcPts val="0"/>
              </a:spcBef>
              <a:buNone/>
            </a:pPr>
            <a:r>
              <a:rPr lang="en" sz="1800" b="1">
                <a:solidFill>
                  <a:srgbClr val="18637B"/>
                </a:solidFill>
                <a:latin typeface="Roboto Slab"/>
                <a:ea typeface="Roboto Slab"/>
                <a:cs typeface="Roboto Slab"/>
                <a:sym typeface="Roboto Slab"/>
              </a:rPr>
              <a:t>Desktop project</a:t>
            </a:r>
          </a:p>
          <a:p>
            <a:pPr lvl="0" rtl="0">
              <a:spcBef>
                <a:spcPts val="0"/>
              </a:spcBef>
              <a:buNone/>
            </a:pPr>
            <a:endParaRPr sz="2400"/>
          </a:p>
          <a:p>
            <a:pPr lvl="0" rtl="0">
              <a:spcBef>
                <a:spcPts val="0"/>
              </a:spcBef>
              <a:buNone/>
            </a:pPr>
            <a:r>
              <a:rPr lang="en" sz="2400"/>
              <a:t>Show and explain your web, app or software projects using these gadget templates.</a:t>
            </a:r>
          </a:p>
        </p:txBody>
      </p:sp>
    </p:spTree>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Credits</a:t>
            </a:r>
          </a:p>
        </p:txBody>
      </p:sp>
      <p:sp>
        <p:nvSpPr>
          <p:cNvPr id="412" name="Shape 412"/>
          <p:cNvSpPr txBox="1">
            <a:spLocks noGrp="1"/>
          </p:cNvSpPr>
          <p:nvPr>
            <p:ph type="body" idx="1"/>
          </p:nvPr>
        </p:nvSpPr>
        <p:spPr>
          <a:xfrm>
            <a:off x="1146025" y="2221750"/>
            <a:ext cx="7540800" cy="2704200"/>
          </a:xfrm>
          <a:prstGeom prst="rect">
            <a:avLst/>
          </a:prstGeom>
        </p:spPr>
        <p:txBody>
          <a:bodyPr lIns="91425" tIns="91425" rIns="91425" bIns="91425" anchor="t" anchorCtr="0">
            <a:noAutofit/>
          </a:bodyPr>
          <a:lstStyle/>
          <a:p>
            <a:pPr lvl="0" rtl="0">
              <a:spcBef>
                <a:spcPts val="0"/>
              </a:spcBef>
              <a:buNone/>
            </a:pPr>
            <a:r>
              <a:rPr lang="en" sz="2400"/>
              <a:t>Special thanks to all the people who made and released these awesome resources for free:</a:t>
            </a:r>
          </a:p>
          <a:p>
            <a:pPr marL="457200" lvl="0" indent="-381000" rtl="0">
              <a:lnSpc>
                <a:spcPct val="115000"/>
              </a:lnSpc>
              <a:spcBef>
                <a:spcPts val="0"/>
              </a:spcBef>
              <a:buSzPct val="100000"/>
            </a:pPr>
            <a:r>
              <a:rPr lang="en" sz="2400"/>
              <a:t>Presentation template by </a:t>
            </a:r>
            <a:r>
              <a:rPr lang="en" sz="2400" u="sng">
                <a:hlinkClick r:id="rId3"/>
              </a:rPr>
              <a:t>SlidesCarnival</a:t>
            </a:r>
          </a:p>
          <a:p>
            <a:pPr marL="457200" lvl="0" indent="-381000" rtl="0">
              <a:lnSpc>
                <a:spcPct val="115000"/>
              </a:lnSpc>
              <a:spcBef>
                <a:spcPts val="0"/>
              </a:spcBef>
              <a:buSzPct val="100000"/>
            </a:pPr>
            <a:r>
              <a:rPr lang="en" sz="2400"/>
              <a:t>Photographs by </a:t>
            </a:r>
            <a:r>
              <a:rPr lang="en" sz="2400" u="sng">
                <a:hlinkClick r:id="rId4"/>
              </a:rPr>
              <a:t>Unsplash</a:t>
            </a:r>
          </a:p>
        </p:txBody>
      </p:sp>
      <p:sp>
        <p:nvSpPr>
          <p:cNvPr id="413" name="Shape 413"/>
          <p:cNvSpPr/>
          <p:nvPr/>
        </p:nvSpPr>
        <p:spPr>
          <a:xfrm>
            <a:off x="384312" y="911601"/>
            <a:ext cx="297380" cy="266946"/>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Presentation design</a:t>
            </a:r>
          </a:p>
        </p:txBody>
      </p:sp>
      <p:sp>
        <p:nvSpPr>
          <p:cNvPr id="419" name="Shape 419"/>
          <p:cNvSpPr txBox="1">
            <a:spLocks noGrp="1"/>
          </p:cNvSpPr>
          <p:nvPr>
            <p:ph type="body" idx="1"/>
          </p:nvPr>
        </p:nvSpPr>
        <p:spPr>
          <a:xfrm>
            <a:off x="1174800" y="1655650"/>
            <a:ext cx="7511999" cy="2209200"/>
          </a:xfrm>
          <a:prstGeom prst="rect">
            <a:avLst/>
          </a:prstGeom>
        </p:spPr>
        <p:txBody>
          <a:bodyPr lIns="91425" tIns="91425" rIns="91425" bIns="91425" anchor="t" anchorCtr="0">
            <a:noAutofit/>
          </a:bodyPr>
          <a:lstStyle/>
          <a:p>
            <a:pPr lvl="0" rtl="0">
              <a:spcBef>
                <a:spcPts val="0"/>
              </a:spcBef>
              <a:buNone/>
            </a:pPr>
            <a:r>
              <a:rPr lang="en" sz="1400" b="1"/>
              <a:t>This presentation uses the following typographies and colors:</a:t>
            </a:r>
          </a:p>
          <a:p>
            <a:pPr marL="457200" lvl="0" indent="-317500" rtl="0">
              <a:lnSpc>
                <a:spcPct val="115000"/>
              </a:lnSpc>
              <a:spcBef>
                <a:spcPts val="0"/>
              </a:spcBef>
              <a:buSzPct val="100000"/>
            </a:pPr>
            <a:r>
              <a:rPr lang="en" sz="1400" b="1"/>
              <a:t>Titles: Roboto Slab</a:t>
            </a:r>
          </a:p>
          <a:p>
            <a:pPr marL="457200" lvl="0" indent="-317500" rtl="0">
              <a:lnSpc>
                <a:spcPct val="115000"/>
              </a:lnSpc>
              <a:spcBef>
                <a:spcPts val="0"/>
              </a:spcBef>
              <a:buSzPct val="100000"/>
            </a:pPr>
            <a:r>
              <a:rPr lang="en" sz="1400" b="1"/>
              <a:t>Body copy: Nixie One</a:t>
            </a:r>
          </a:p>
          <a:p>
            <a:pPr lvl="0" rtl="0">
              <a:lnSpc>
                <a:spcPct val="115000"/>
              </a:lnSpc>
              <a:spcBef>
                <a:spcPts val="0"/>
              </a:spcBef>
              <a:buNone/>
            </a:pPr>
            <a:r>
              <a:rPr lang="en" sz="1400" b="1"/>
              <a:t>You can download the fonts on this page:</a:t>
            </a:r>
          </a:p>
          <a:p>
            <a:pPr lvl="0" rtl="0">
              <a:lnSpc>
                <a:spcPct val="115000"/>
              </a:lnSpc>
              <a:spcBef>
                <a:spcPts val="0"/>
              </a:spcBef>
              <a:buNone/>
            </a:pPr>
            <a:r>
              <a:rPr lang="en" sz="1100" b="1" u="sng">
                <a:hlinkClick r:id="rId3"/>
              </a:rPr>
              <a:t>https://www.google.com/fonts#UsePlace:use/Collection:Roboto+Slab:400,100,300,700|Nixie+One</a:t>
            </a:r>
          </a:p>
          <a:p>
            <a:pPr lvl="0" rtl="0">
              <a:lnSpc>
                <a:spcPct val="115000"/>
              </a:lnSpc>
              <a:spcBef>
                <a:spcPts val="0"/>
              </a:spcBef>
              <a:buNone/>
            </a:pPr>
            <a:endParaRPr sz="1400" b="1"/>
          </a:p>
          <a:p>
            <a:pPr lvl="0" rtl="0">
              <a:lnSpc>
                <a:spcPct val="115000"/>
              </a:lnSpc>
              <a:spcBef>
                <a:spcPts val="0"/>
              </a:spcBef>
              <a:buNone/>
            </a:pPr>
            <a:r>
              <a:rPr lang="en" sz="1400" b="1"/>
              <a:t>Click on the “arrow button” that appears on the top right</a:t>
            </a:r>
          </a:p>
          <a:p>
            <a:pPr lvl="0" rtl="0">
              <a:lnSpc>
                <a:spcPct val="115000"/>
              </a:lnSpc>
              <a:spcBef>
                <a:spcPts val="0"/>
              </a:spcBef>
              <a:buNone/>
            </a:pPr>
            <a:endParaRPr sz="1100" b="1"/>
          </a:p>
          <a:p>
            <a:pPr lvl="0" rtl="0">
              <a:lnSpc>
                <a:spcPct val="115000"/>
              </a:lnSpc>
              <a:spcBef>
                <a:spcPts val="0"/>
              </a:spcBef>
              <a:buNone/>
            </a:pPr>
            <a:r>
              <a:rPr lang="en" sz="1400" b="1"/>
              <a:t>Steel </a:t>
            </a:r>
            <a:r>
              <a:rPr lang="en" sz="1400" b="1">
                <a:solidFill>
                  <a:srgbClr val="18637B"/>
                </a:solidFill>
              </a:rPr>
              <a:t>#18637b</a:t>
            </a:r>
            <a:r>
              <a:rPr lang="en" sz="1400"/>
              <a:t> / </a:t>
            </a:r>
            <a:r>
              <a:rPr lang="en" sz="1400" b="1"/>
              <a:t>Dark steel #114454</a:t>
            </a:r>
          </a:p>
          <a:p>
            <a:pPr lvl="0" rtl="0">
              <a:lnSpc>
                <a:spcPct val="115000"/>
              </a:lnSpc>
              <a:spcBef>
                <a:spcPts val="0"/>
              </a:spcBef>
              <a:buClr>
                <a:schemeClr val="dk1"/>
              </a:buClr>
              <a:buSzPct val="78571"/>
              <a:buFont typeface="Arial"/>
              <a:buNone/>
            </a:pPr>
            <a:r>
              <a:rPr lang="en" sz="1400" b="1"/>
              <a:t>Light Green </a:t>
            </a:r>
            <a:r>
              <a:rPr lang="en" sz="1400" b="1">
                <a:solidFill>
                  <a:srgbClr val="94BF6E"/>
                </a:solidFill>
              </a:rPr>
              <a:t>#94bf6e</a:t>
            </a:r>
            <a:r>
              <a:rPr lang="en" sz="1400"/>
              <a:t> / </a:t>
            </a:r>
            <a:r>
              <a:rPr lang="en" sz="1400" b="1"/>
              <a:t>Green </a:t>
            </a:r>
            <a:r>
              <a:rPr lang="en" sz="1400" b="1">
                <a:solidFill>
                  <a:srgbClr val="3B8D61"/>
                </a:solidFill>
              </a:rPr>
              <a:t>#3b8d61</a:t>
            </a:r>
            <a:r>
              <a:rPr lang="en" sz="1400"/>
              <a:t> / </a:t>
            </a:r>
            <a:r>
              <a:rPr lang="en" sz="1400" b="1"/>
              <a:t>Dark green </a:t>
            </a:r>
            <a:r>
              <a:rPr lang="en" sz="1400" b="1">
                <a:solidFill>
                  <a:srgbClr val="165751"/>
                </a:solidFill>
              </a:rPr>
              <a:t>#165751</a:t>
            </a:r>
          </a:p>
        </p:txBody>
      </p:sp>
      <p:sp>
        <p:nvSpPr>
          <p:cNvPr id="420" name="Shape 420"/>
          <p:cNvSpPr txBox="1"/>
          <p:nvPr/>
        </p:nvSpPr>
        <p:spPr>
          <a:xfrm>
            <a:off x="1146025" y="4400250"/>
            <a:ext cx="7694400" cy="537899"/>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a:solidFill>
                  <a:srgbClr val="3B8D61"/>
                </a:solidFill>
                <a:latin typeface="Roboto Slab"/>
                <a:ea typeface="Roboto Slab"/>
                <a:cs typeface="Roboto Slab"/>
                <a:sym typeface="Roboto Slab"/>
              </a:rPr>
              <a:t>You don’t need to keep this slide in your presentation. </a:t>
            </a:r>
            <a:r>
              <a:rPr lang="en" sz="1200" dirty="0">
                <a:solidFill>
                  <a:srgbClr val="3B8D61"/>
                </a:solidFill>
                <a:latin typeface="Roboto Slab"/>
                <a:ea typeface="Roboto Slab"/>
                <a:cs typeface="Roboto Slab"/>
                <a:sym typeface="Roboto Slab"/>
              </a:rPr>
              <a:t>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rtl="0">
              <a:spcBef>
                <a:spcPts val="0"/>
              </a:spcBef>
              <a:buNone/>
            </a:pPr>
            <a:endParaRPr sz="1200" dirty="0">
              <a:solidFill>
                <a:srgbClr val="3B8D61"/>
              </a:solidFill>
              <a:latin typeface="Roboto Slab"/>
              <a:ea typeface="Roboto Slab"/>
              <a:cs typeface="Roboto Slab"/>
              <a:sym typeface="Roboto Slab"/>
            </a:endParaRPr>
          </a:p>
        </p:txBody>
      </p:sp>
      <p:pic>
        <p:nvPicPr>
          <p:cNvPr id="421" name="Shape 421"/>
          <p:cNvPicPr preferRelativeResize="0"/>
          <p:nvPr/>
        </p:nvPicPr>
        <p:blipFill>
          <a:blip r:embed="rId4">
            <a:alphaModFix/>
          </a:blip>
          <a:stretch>
            <a:fillRect/>
          </a:stretch>
        </p:blipFill>
        <p:spPr>
          <a:xfrm>
            <a:off x="6337550" y="3109003"/>
            <a:ext cx="635793" cy="250031"/>
          </a:xfrm>
          <a:prstGeom prst="rect">
            <a:avLst/>
          </a:prstGeom>
          <a:noFill/>
          <a:ln>
            <a:noFill/>
          </a:ln>
        </p:spPr>
      </p:pic>
      <p:sp>
        <p:nvSpPr>
          <p:cNvPr id="422" name="Shape 422"/>
          <p:cNvSpPr/>
          <p:nvPr/>
        </p:nvSpPr>
        <p:spPr>
          <a:xfrm>
            <a:off x="400370" y="918550"/>
            <a:ext cx="289544" cy="253041"/>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426"/>
        <p:cNvGrpSpPr/>
        <p:nvPr/>
      </p:nvGrpSpPr>
      <p:grpSpPr>
        <a:xfrm>
          <a:off x="0" y="0"/>
          <a:ext cx="0" cy="0"/>
          <a:chOff x="0" y="0"/>
          <a:chExt cx="0" cy="0"/>
        </a:xfrm>
      </p:grpSpPr>
      <p:sp>
        <p:nvSpPr>
          <p:cNvPr id="427" name="Shape 427"/>
          <p:cNvSpPr txBox="1"/>
          <p:nvPr/>
        </p:nvSpPr>
        <p:spPr>
          <a:xfrm>
            <a:off x="6248575" y="7692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FFFFFF"/>
                </a:solidFill>
                <a:latin typeface="Roboto Slab"/>
                <a:ea typeface="Roboto Slab"/>
                <a:cs typeface="Roboto Slab"/>
                <a:sym typeface="Roboto Slab"/>
              </a:rPr>
              <a:t>SlidesCarnival icons are editable shapes</a:t>
            </a:r>
            <a:r>
              <a:rPr lang="en" sz="900">
                <a:solidFill>
                  <a:srgbClr val="FFFFFF"/>
                </a:solidFill>
                <a:latin typeface="Roboto Slab"/>
                <a:ea typeface="Roboto Slab"/>
                <a:cs typeface="Roboto Slab"/>
                <a:sym typeface="Roboto Slab"/>
              </a:rPr>
              <a:t>. </a:t>
            </a:r>
          </a:p>
          <a:p>
            <a:pPr lvl="0" rtl="0">
              <a:spcBef>
                <a:spcPts val="0"/>
              </a:spcBef>
              <a:buClr>
                <a:schemeClr val="dk1"/>
              </a:buClr>
              <a:buFont typeface="Arial"/>
              <a:buNone/>
            </a:pPr>
            <a:endParaRPr sz="900">
              <a:solidFill>
                <a:srgbClr val="FFFFFF"/>
              </a:solidFill>
              <a:latin typeface="Roboto Slab"/>
              <a:ea typeface="Roboto Slab"/>
              <a:cs typeface="Roboto Slab"/>
              <a:sym typeface="Roboto Slab"/>
            </a:endParaRPr>
          </a:p>
          <a:p>
            <a:pPr lvl="0" rtl="0">
              <a:spcBef>
                <a:spcPts val="0"/>
              </a:spcBef>
              <a:buClr>
                <a:schemeClr val="dk1"/>
              </a:buClr>
              <a:buSzPct val="122222"/>
              <a:buFont typeface="Arial"/>
              <a:buNone/>
            </a:pPr>
            <a:r>
              <a:rPr lang="en" sz="900">
                <a:solidFill>
                  <a:srgbClr val="FFFFFF"/>
                </a:solidFill>
                <a:latin typeface="Roboto Slab"/>
                <a:ea typeface="Roboto Slab"/>
                <a:cs typeface="Roboto Slab"/>
                <a:sym typeface="Roboto Slab"/>
              </a:rPr>
              <a:t>This means that you can:</a:t>
            </a:r>
          </a:p>
          <a:p>
            <a:pPr marL="457200" lvl="0" indent="-285750" rtl="0">
              <a:spcBef>
                <a:spcPts val="0"/>
              </a:spcBef>
              <a:buClr>
                <a:srgbClr val="FFFFFF"/>
              </a:buClr>
              <a:buSzPct val="100000"/>
              <a:buFont typeface="Roboto Slab"/>
              <a:buChar char="●"/>
            </a:pPr>
            <a:r>
              <a:rPr lang="en" sz="900">
                <a:solidFill>
                  <a:srgbClr val="FFFFFF"/>
                </a:solidFill>
                <a:latin typeface="Roboto Slab"/>
                <a:ea typeface="Roboto Slab"/>
                <a:cs typeface="Roboto Slab"/>
                <a:sym typeface="Roboto Slab"/>
              </a:rPr>
              <a:t>Resize them without losing quality.</a:t>
            </a:r>
          </a:p>
          <a:p>
            <a:pPr marL="457200" lvl="0" indent="-285750" rtl="0">
              <a:spcBef>
                <a:spcPts val="0"/>
              </a:spcBef>
              <a:buClr>
                <a:srgbClr val="FFFFFF"/>
              </a:buClr>
              <a:buSzPct val="100000"/>
              <a:buFont typeface="Roboto Slab"/>
              <a:buChar char="●"/>
            </a:pPr>
            <a:r>
              <a:rPr lang="en" sz="900">
                <a:solidFill>
                  <a:srgbClr val="FFFFFF"/>
                </a:solidFill>
                <a:latin typeface="Roboto Slab"/>
                <a:ea typeface="Roboto Slab"/>
                <a:cs typeface="Roboto Slab"/>
                <a:sym typeface="Roboto Slab"/>
              </a:rPr>
              <a:t>Change line color, width and style.</a:t>
            </a:r>
          </a:p>
          <a:p>
            <a:pPr lvl="0" rtl="0">
              <a:spcBef>
                <a:spcPts val="0"/>
              </a:spcBef>
              <a:buNone/>
            </a:pPr>
            <a:endParaRPr sz="900">
              <a:solidFill>
                <a:srgbClr val="FFFFFF"/>
              </a:solidFill>
              <a:latin typeface="Roboto Slab"/>
              <a:ea typeface="Roboto Slab"/>
              <a:cs typeface="Roboto Slab"/>
              <a:sym typeface="Roboto Slab"/>
            </a:endParaRPr>
          </a:p>
          <a:p>
            <a:pPr lvl="0" rtl="0">
              <a:spcBef>
                <a:spcPts val="0"/>
              </a:spcBef>
              <a:buNone/>
            </a:pPr>
            <a:r>
              <a:rPr lang="en" sz="900">
                <a:solidFill>
                  <a:srgbClr val="FFFFFF"/>
                </a:solidFill>
                <a:latin typeface="Roboto Slab"/>
                <a:ea typeface="Roboto Slab"/>
                <a:cs typeface="Roboto Slab"/>
                <a:sym typeface="Roboto Slab"/>
              </a:rPr>
              <a:t>Isn’t that nice? :)</a:t>
            </a:r>
          </a:p>
          <a:p>
            <a:pPr lvl="0" rtl="0">
              <a:spcBef>
                <a:spcPts val="0"/>
              </a:spcBef>
              <a:buNone/>
            </a:pPr>
            <a:endParaRPr sz="900">
              <a:solidFill>
                <a:srgbClr val="FFFFFF"/>
              </a:solidFill>
              <a:latin typeface="Roboto Slab"/>
              <a:ea typeface="Roboto Slab"/>
              <a:cs typeface="Roboto Slab"/>
              <a:sym typeface="Roboto Slab"/>
            </a:endParaRPr>
          </a:p>
          <a:p>
            <a:pPr lvl="0" rtl="0">
              <a:spcBef>
                <a:spcPts val="0"/>
              </a:spcBef>
              <a:buNone/>
            </a:pPr>
            <a:r>
              <a:rPr lang="en" sz="900">
                <a:solidFill>
                  <a:srgbClr val="FFFFFF"/>
                </a:solidFill>
                <a:latin typeface="Roboto Slab"/>
                <a:ea typeface="Roboto Slab"/>
                <a:cs typeface="Roboto Slab"/>
                <a:sym typeface="Roboto Slab"/>
              </a:rPr>
              <a:t>Examples:</a:t>
            </a:r>
          </a:p>
          <a:p>
            <a:pPr lvl="0" rtl="0">
              <a:spcBef>
                <a:spcPts val="0"/>
              </a:spcBef>
              <a:buClr>
                <a:schemeClr val="dk1"/>
              </a:buClr>
              <a:buFont typeface="Arial"/>
              <a:buNone/>
            </a:pPr>
            <a:endParaRPr sz="900">
              <a:solidFill>
                <a:srgbClr val="FFFFFF"/>
              </a:solidFill>
              <a:latin typeface="Roboto Slab"/>
              <a:ea typeface="Roboto Slab"/>
              <a:cs typeface="Roboto Slab"/>
              <a:sym typeface="Roboto Slab"/>
            </a:endParaRPr>
          </a:p>
          <a:p>
            <a:pPr lvl="0" rtl="0">
              <a:spcBef>
                <a:spcPts val="0"/>
              </a:spcBef>
              <a:buNone/>
            </a:pPr>
            <a:endParaRPr sz="900">
              <a:solidFill>
                <a:srgbClr val="FFFFFF"/>
              </a:solidFill>
              <a:latin typeface="Roboto Slab"/>
              <a:ea typeface="Roboto Slab"/>
              <a:cs typeface="Roboto Slab"/>
              <a:sym typeface="Roboto Slab"/>
            </a:endParaRPr>
          </a:p>
        </p:txBody>
      </p:sp>
      <p:grpSp>
        <p:nvGrpSpPr>
          <p:cNvPr id="428" name="Shape 428"/>
          <p:cNvGrpSpPr/>
          <p:nvPr/>
        </p:nvGrpSpPr>
        <p:grpSpPr>
          <a:xfrm>
            <a:off x="620374" y="555431"/>
            <a:ext cx="291294" cy="379972"/>
            <a:chOff x="590250" y="244200"/>
            <a:chExt cx="407975" cy="532175"/>
          </a:xfrm>
        </p:grpSpPr>
        <p:sp>
          <p:nvSpPr>
            <p:cNvPr id="429" name="Shape 429"/>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 name="Shape 430"/>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 name="Shape 431"/>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 name="Shape 433"/>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 name="Shape 436"/>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 name="Shape 438"/>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 name="Shape 441"/>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3" name="Shape 443"/>
          <p:cNvGrpSpPr/>
          <p:nvPr/>
        </p:nvGrpSpPr>
        <p:grpSpPr>
          <a:xfrm>
            <a:off x="1089883" y="611516"/>
            <a:ext cx="316516" cy="263465"/>
            <a:chOff x="1247825" y="322750"/>
            <a:chExt cx="443300" cy="369000"/>
          </a:xfrm>
        </p:grpSpPr>
        <p:sp>
          <p:nvSpPr>
            <p:cNvPr id="444" name="Shape 444"/>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 name="Shape 448"/>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9" name="Shape 449"/>
          <p:cNvGrpSpPr/>
          <p:nvPr/>
        </p:nvGrpSpPr>
        <p:grpSpPr>
          <a:xfrm>
            <a:off x="1576795" y="610213"/>
            <a:ext cx="302593" cy="266072"/>
            <a:chOff x="1929775" y="320925"/>
            <a:chExt cx="423800" cy="372650"/>
          </a:xfrm>
        </p:grpSpPr>
        <p:sp>
          <p:nvSpPr>
            <p:cNvPr id="450" name="Shape 450"/>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 name="Shape 452"/>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 name="Shape 453"/>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55" name="Shape 455"/>
          <p:cNvSpPr/>
          <p:nvPr/>
        </p:nvSpPr>
        <p:spPr>
          <a:xfrm>
            <a:off x="2083954" y="600625"/>
            <a:ext cx="247811" cy="285207"/>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580816" y="601499"/>
            <a:ext cx="213896" cy="283457"/>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57" name="Shape 457"/>
          <p:cNvGrpSpPr/>
          <p:nvPr/>
        </p:nvGrpSpPr>
        <p:grpSpPr>
          <a:xfrm>
            <a:off x="3504845" y="580207"/>
            <a:ext cx="286081" cy="326065"/>
            <a:chOff x="4630125" y="278900"/>
            <a:chExt cx="400675" cy="456675"/>
          </a:xfrm>
        </p:grpSpPr>
        <p:sp>
          <p:nvSpPr>
            <p:cNvPr id="458" name="Shape 458"/>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 name="Shape 459"/>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 name="Shape 461"/>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62" name="Shape 462"/>
          <p:cNvSpPr/>
          <p:nvPr/>
        </p:nvSpPr>
        <p:spPr>
          <a:xfrm>
            <a:off x="3963581" y="600196"/>
            <a:ext cx="327815" cy="286064"/>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63" name="Shape 463"/>
          <p:cNvGrpSpPr/>
          <p:nvPr/>
        </p:nvGrpSpPr>
        <p:grpSpPr>
          <a:xfrm>
            <a:off x="624729" y="1044503"/>
            <a:ext cx="291276" cy="355197"/>
            <a:chOff x="596350" y="929175"/>
            <a:chExt cx="407950" cy="497475"/>
          </a:xfrm>
        </p:grpSpPr>
        <p:sp>
          <p:nvSpPr>
            <p:cNvPr id="464" name="Shape 464"/>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 name="Shape 466"/>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 name="Shape 467"/>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 name="Shape 469"/>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 name="Shape 470"/>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1" name="Shape 471"/>
          <p:cNvGrpSpPr/>
          <p:nvPr/>
        </p:nvGrpSpPr>
        <p:grpSpPr>
          <a:xfrm>
            <a:off x="1579829" y="1096250"/>
            <a:ext cx="296524" cy="253898"/>
            <a:chOff x="1934025" y="1001650"/>
            <a:chExt cx="415300" cy="355600"/>
          </a:xfrm>
        </p:grpSpPr>
        <p:sp>
          <p:nvSpPr>
            <p:cNvPr id="472" name="Shape 472"/>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 name="Shape 474"/>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76" name="Shape 476"/>
          <p:cNvSpPr/>
          <p:nvPr/>
        </p:nvSpPr>
        <p:spPr>
          <a:xfrm>
            <a:off x="2058751" y="1074873"/>
            <a:ext cx="298237" cy="296506"/>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 name="Shape 477"/>
          <p:cNvSpPr/>
          <p:nvPr/>
        </p:nvSpPr>
        <p:spPr>
          <a:xfrm>
            <a:off x="2539087" y="1089651"/>
            <a:ext cx="297380" cy="266946"/>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3023330" y="1091829"/>
            <a:ext cx="288688" cy="26259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 name="Shape 479"/>
          <p:cNvSpPr/>
          <p:nvPr/>
        </p:nvSpPr>
        <p:spPr>
          <a:xfrm>
            <a:off x="3512803" y="1094435"/>
            <a:ext cx="269552" cy="2573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80" name="Shape 480"/>
          <p:cNvGrpSpPr/>
          <p:nvPr/>
        </p:nvGrpSpPr>
        <p:grpSpPr>
          <a:xfrm>
            <a:off x="3979137" y="1077115"/>
            <a:ext cx="297380" cy="297809"/>
            <a:chOff x="5294400" y="974850"/>
            <a:chExt cx="416500" cy="417100"/>
          </a:xfrm>
        </p:grpSpPr>
        <p:sp>
          <p:nvSpPr>
            <p:cNvPr id="481" name="Shape 481"/>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 name="Shape 482"/>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3" name="Shape 483"/>
          <p:cNvGrpSpPr/>
          <p:nvPr/>
        </p:nvGrpSpPr>
        <p:grpSpPr>
          <a:xfrm>
            <a:off x="4423441" y="1043647"/>
            <a:ext cx="368673" cy="359106"/>
            <a:chOff x="5916675" y="927975"/>
            <a:chExt cx="516350" cy="502950"/>
          </a:xfrm>
        </p:grpSpPr>
        <p:sp>
          <p:nvSpPr>
            <p:cNvPr id="484" name="Shape 484"/>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 name="Shape 485"/>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6" name="Shape 486"/>
          <p:cNvGrpSpPr/>
          <p:nvPr/>
        </p:nvGrpSpPr>
        <p:grpSpPr>
          <a:xfrm>
            <a:off x="602114" y="1595319"/>
            <a:ext cx="332152" cy="224338"/>
            <a:chOff x="564675" y="1700625"/>
            <a:chExt cx="465200" cy="314200"/>
          </a:xfrm>
        </p:grpSpPr>
        <p:sp>
          <p:nvSpPr>
            <p:cNvPr id="487" name="Shape 487"/>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0" name="Shape 490"/>
          <p:cNvGrpSpPr/>
          <p:nvPr/>
        </p:nvGrpSpPr>
        <p:grpSpPr>
          <a:xfrm>
            <a:off x="1082064" y="1540537"/>
            <a:ext cx="332152" cy="325209"/>
            <a:chOff x="1236875" y="1623900"/>
            <a:chExt cx="465200" cy="455475"/>
          </a:xfrm>
        </p:grpSpPr>
        <p:sp>
          <p:nvSpPr>
            <p:cNvPr id="491" name="Shape 491"/>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1402500" y="1810225"/>
              <a:ext cx="133975" cy="25"/>
            </a:xfrm>
            <a:custGeom>
              <a:avLst/>
              <a:gdLst/>
              <a:ahLst/>
              <a:cxnLst/>
              <a:rect l="0" t="0" r="0" b="0"/>
              <a:pathLst>
                <a:path w="5359" h="1" fill="none" extrusionOk="0">
                  <a:moveTo>
                    <a:pt x="0" y="0"/>
                  </a:moveTo>
                  <a:lnTo>
                    <a:pt x="535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1402500" y="1844325"/>
              <a:ext cx="133975" cy="25"/>
            </a:xfrm>
            <a:custGeom>
              <a:avLst/>
              <a:gdLst/>
              <a:ahLst/>
              <a:cxnLst/>
              <a:rect l="0" t="0" r="0" b="0"/>
              <a:pathLst>
                <a:path w="5359" h="1" fill="none" extrusionOk="0">
                  <a:moveTo>
                    <a:pt x="0" y="0"/>
                  </a:moveTo>
                  <a:lnTo>
                    <a:pt x="535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 name="Shape 497"/>
            <p:cNvSpPr/>
            <p:nvPr/>
          </p:nvSpPr>
          <p:spPr>
            <a:xfrm>
              <a:off x="1402500" y="1878425"/>
              <a:ext cx="85250" cy="25"/>
            </a:xfrm>
            <a:custGeom>
              <a:avLst/>
              <a:gdLst/>
              <a:ahLst/>
              <a:cxnLst/>
              <a:rect l="0" t="0" r="0" b="0"/>
              <a:pathLst>
                <a:path w="3410" h="1" fill="none" extrusionOk="0">
                  <a:moveTo>
                    <a:pt x="0" y="0"/>
                  </a:moveTo>
                  <a:lnTo>
                    <a:pt x="341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8" name="Shape 498"/>
          <p:cNvGrpSpPr/>
          <p:nvPr/>
        </p:nvGrpSpPr>
        <p:grpSpPr>
          <a:xfrm>
            <a:off x="1572439" y="1547498"/>
            <a:ext cx="311303" cy="311286"/>
            <a:chOff x="1923675" y="1633650"/>
            <a:chExt cx="436000" cy="435975"/>
          </a:xfrm>
        </p:grpSpPr>
        <p:sp>
          <p:nvSpPr>
            <p:cNvPr id="499" name="Shape 49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 name="Shape 503"/>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5" name="Shape 505"/>
          <p:cNvGrpSpPr/>
          <p:nvPr/>
        </p:nvGrpSpPr>
        <p:grpSpPr>
          <a:xfrm>
            <a:off x="2051087" y="1546195"/>
            <a:ext cx="313892" cy="313892"/>
            <a:chOff x="2594050" y="1631825"/>
            <a:chExt cx="439625" cy="439625"/>
          </a:xfrm>
        </p:grpSpPr>
        <p:sp>
          <p:nvSpPr>
            <p:cNvPr id="506" name="Shape 506"/>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 name="Shape 509"/>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0" name="Shape 510"/>
          <p:cNvSpPr/>
          <p:nvPr/>
        </p:nvSpPr>
        <p:spPr>
          <a:xfrm>
            <a:off x="2544726" y="1559991"/>
            <a:ext cx="286081" cy="286081"/>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1" name="Shape 511"/>
          <p:cNvGrpSpPr/>
          <p:nvPr/>
        </p:nvGrpSpPr>
        <p:grpSpPr>
          <a:xfrm>
            <a:off x="3040548" y="1522723"/>
            <a:ext cx="254773" cy="360837"/>
            <a:chOff x="3979850" y="1598950"/>
            <a:chExt cx="356825" cy="505375"/>
          </a:xfrm>
        </p:grpSpPr>
        <p:sp>
          <p:nvSpPr>
            <p:cNvPr id="512" name="Shape 512"/>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4" name="Shape 514"/>
          <p:cNvGrpSpPr/>
          <p:nvPr/>
        </p:nvGrpSpPr>
        <p:grpSpPr>
          <a:xfrm>
            <a:off x="3480069" y="1600102"/>
            <a:ext cx="335633" cy="206078"/>
            <a:chOff x="4595425" y="1707325"/>
            <a:chExt cx="470075" cy="288625"/>
          </a:xfrm>
        </p:grpSpPr>
        <p:sp>
          <p:nvSpPr>
            <p:cNvPr id="515" name="Shape 515"/>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 name="Shape 516"/>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 name="Shape 517"/>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 name="Shape 518"/>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0" name="Shape 520"/>
          <p:cNvGrpSpPr/>
          <p:nvPr/>
        </p:nvGrpSpPr>
        <p:grpSpPr>
          <a:xfrm>
            <a:off x="3976103" y="1549676"/>
            <a:ext cx="303467" cy="306930"/>
            <a:chOff x="5290150" y="1636700"/>
            <a:chExt cx="425025" cy="429875"/>
          </a:xfrm>
        </p:grpSpPr>
        <p:sp>
          <p:nvSpPr>
            <p:cNvPr id="521" name="Shape 521"/>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3" name="Shape 523"/>
          <p:cNvGrpSpPr/>
          <p:nvPr/>
        </p:nvGrpSpPr>
        <p:grpSpPr>
          <a:xfrm>
            <a:off x="4455179" y="1540537"/>
            <a:ext cx="305199" cy="319996"/>
            <a:chOff x="5961125" y="1623900"/>
            <a:chExt cx="427450" cy="448175"/>
          </a:xfrm>
        </p:grpSpPr>
        <p:sp>
          <p:nvSpPr>
            <p:cNvPr id="524" name="Shape 52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 name="Shape 52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 name="Shape 52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1" name="Shape 531"/>
          <p:cNvGrpSpPr/>
          <p:nvPr/>
        </p:nvGrpSpPr>
        <p:grpSpPr>
          <a:xfrm>
            <a:off x="4924687" y="1548802"/>
            <a:ext cx="326065" cy="308680"/>
            <a:chOff x="6618700" y="1635475"/>
            <a:chExt cx="456675" cy="432325"/>
          </a:xfrm>
        </p:grpSpPr>
        <p:sp>
          <p:nvSpPr>
            <p:cNvPr id="532" name="Shape 532"/>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 name="Shape 534"/>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 name="Shape 535"/>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639063" y="2044407"/>
            <a:ext cx="258253" cy="277371"/>
            <a:chOff x="616425" y="2329600"/>
            <a:chExt cx="361700" cy="388475"/>
          </a:xfrm>
        </p:grpSpPr>
        <p:sp>
          <p:nvSpPr>
            <p:cNvPr id="538" name="Shape 538"/>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704725" y="2545750"/>
              <a:ext cx="185125" cy="25"/>
            </a:xfrm>
            <a:custGeom>
              <a:avLst/>
              <a:gdLst/>
              <a:ahLst/>
              <a:cxnLst/>
              <a:rect l="0" t="0" r="0" b="0"/>
              <a:pathLst>
                <a:path w="7405" h="1" fill="none" extrusionOk="0">
                  <a:moveTo>
                    <a:pt x="7404"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 name="Shape 543"/>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 name="Shape 544"/>
            <p:cNvSpPr/>
            <p:nvPr/>
          </p:nvSpPr>
          <p:spPr>
            <a:xfrm>
              <a:off x="766825" y="2388050"/>
              <a:ext cx="60925" cy="25"/>
            </a:xfrm>
            <a:custGeom>
              <a:avLst/>
              <a:gdLst/>
              <a:ahLst/>
              <a:cxnLst/>
              <a:rect l="0" t="0" r="0" b="0"/>
              <a:pathLst>
                <a:path w="2437" h="1" fill="none" extrusionOk="0">
                  <a:moveTo>
                    <a:pt x="2436"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 name="Shape 545"/>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6" name="Shape 546"/>
          <p:cNvGrpSpPr/>
          <p:nvPr/>
        </p:nvGrpSpPr>
        <p:grpSpPr>
          <a:xfrm>
            <a:off x="1112070" y="2047013"/>
            <a:ext cx="272158" cy="272158"/>
            <a:chOff x="1278900" y="2333250"/>
            <a:chExt cx="381175" cy="381175"/>
          </a:xfrm>
        </p:grpSpPr>
        <p:sp>
          <p:nvSpPr>
            <p:cNvPr id="547" name="Shape 547"/>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1" name="Shape 551"/>
          <p:cNvGrpSpPr/>
          <p:nvPr/>
        </p:nvGrpSpPr>
        <p:grpSpPr>
          <a:xfrm>
            <a:off x="1592003" y="2047013"/>
            <a:ext cx="272176" cy="272158"/>
            <a:chOff x="1951075" y="2333250"/>
            <a:chExt cx="381200" cy="381175"/>
          </a:xfrm>
        </p:grpSpPr>
        <p:sp>
          <p:nvSpPr>
            <p:cNvPr id="552" name="Shape 552"/>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6" name="Shape 556"/>
          <p:cNvGrpSpPr/>
          <p:nvPr/>
        </p:nvGrpSpPr>
        <p:grpSpPr>
          <a:xfrm>
            <a:off x="2071954" y="2047013"/>
            <a:ext cx="272158" cy="272158"/>
            <a:chOff x="2623275" y="2333250"/>
            <a:chExt cx="381175" cy="381175"/>
          </a:xfrm>
        </p:grpSpPr>
        <p:sp>
          <p:nvSpPr>
            <p:cNvPr id="557" name="Shape 557"/>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 name="Shape 559"/>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 name="Shape 560"/>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1" name="Shape 561"/>
          <p:cNvGrpSpPr/>
          <p:nvPr/>
        </p:nvGrpSpPr>
        <p:grpSpPr>
          <a:xfrm>
            <a:off x="2615379" y="2000067"/>
            <a:ext cx="145209" cy="362587"/>
            <a:chOff x="3384375" y="2267500"/>
            <a:chExt cx="203375" cy="507825"/>
          </a:xfrm>
        </p:grpSpPr>
        <p:sp>
          <p:nvSpPr>
            <p:cNvPr id="562" name="Shape 562"/>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4" name="Shape 564"/>
          <p:cNvGrpSpPr/>
          <p:nvPr/>
        </p:nvGrpSpPr>
        <p:grpSpPr>
          <a:xfrm>
            <a:off x="3588311" y="2046138"/>
            <a:ext cx="119130" cy="270427"/>
            <a:chOff x="4747025" y="2332025"/>
            <a:chExt cx="166850" cy="378750"/>
          </a:xfrm>
        </p:grpSpPr>
        <p:sp>
          <p:nvSpPr>
            <p:cNvPr id="565" name="Shape 565"/>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 name="Shape 566"/>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7" name="Shape 567"/>
          <p:cNvGrpSpPr/>
          <p:nvPr/>
        </p:nvGrpSpPr>
        <p:grpSpPr>
          <a:xfrm>
            <a:off x="3106201" y="2001799"/>
            <a:ext cx="123468" cy="359106"/>
            <a:chOff x="4071800" y="2269925"/>
            <a:chExt cx="172925" cy="502950"/>
          </a:xfrm>
        </p:grpSpPr>
        <p:sp>
          <p:nvSpPr>
            <p:cNvPr id="568" name="Shape 568"/>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 name="Shape 569"/>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0" name="Shape 570"/>
          <p:cNvSpPr/>
          <p:nvPr/>
        </p:nvSpPr>
        <p:spPr>
          <a:xfrm>
            <a:off x="3991407" y="2039468"/>
            <a:ext cx="272158" cy="286938"/>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71" name="Shape 571"/>
          <p:cNvGrpSpPr/>
          <p:nvPr/>
        </p:nvGrpSpPr>
        <p:grpSpPr>
          <a:xfrm>
            <a:off x="4463443" y="2044835"/>
            <a:ext cx="293900" cy="276514"/>
            <a:chOff x="5972700" y="2330200"/>
            <a:chExt cx="411625" cy="387275"/>
          </a:xfrm>
        </p:grpSpPr>
        <p:sp>
          <p:nvSpPr>
            <p:cNvPr id="572" name="Shape 57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4" name="Shape 574"/>
          <p:cNvGrpSpPr/>
          <p:nvPr/>
        </p:nvGrpSpPr>
        <p:grpSpPr>
          <a:xfrm>
            <a:off x="721673" y="2493477"/>
            <a:ext cx="93052" cy="339114"/>
            <a:chOff x="732125" y="2958550"/>
            <a:chExt cx="130325" cy="474950"/>
          </a:xfrm>
        </p:grpSpPr>
        <p:sp>
          <p:nvSpPr>
            <p:cNvPr id="575" name="Shape 575"/>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802750" y="3129050"/>
              <a:ext cx="13425" cy="25"/>
            </a:xfrm>
            <a:custGeom>
              <a:avLst/>
              <a:gdLst/>
              <a:ahLst/>
              <a:cxnLst/>
              <a:rect l="0" t="0" r="0" b="0"/>
              <a:pathLst>
                <a:path w="537" h="1" fill="none" extrusionOk="0">
                  <a:moveTo>
                    <a:pt x="536"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 name="Shape 578"/>
            <p:cNvSpPr/>
            <p:nvPr/>
          </p:nvSpPr>
          <p:spPr>
            <a:xfrm>
              <a:off x="802750" y="3162525"/>
              <a:ext cx="13425" cy="25"/>
            </a:xfrm>
            <a:custGeom>
              <a:avLst/>
              <a:gdLst/>
              <a:ahLst/>
              <a:cxnLst/>
              <a:rect l="0" t="0" r="0" b="0"/>
              <a:pathLst>
                <a:path w="537" h="1" fill="none" extrusionOk="0">
                  <a:moveTo>
                    <a:pt x="536"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 name="Shape 579"/>
            <p:cNvSpPr/>
            <p:nvPr/>
          </p:nvSpPr>
          <p:spPr>
            <a:xfrm>
              <a:off x="802750" y="3196025"/>
              <a:ext cx="13425" cy="25"/>
            </a:xfrm>
            <a:custGeom>
              <a:avLst/>
              <a:gdLst/>
              <a:ahLst/>
              <a:cxnLst/>
              <a:rect l="0" t="0" r="0" b="0"/>
              <a:pathLst>
                <a:path w="537" h="1" fill="none" extrusionOk="0">
                  <a:moveTo>
                    <a:pt x="536"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802750" y="3229500"/>
              <a:ext cx="13425" cy="25"/>
            </a:xfrm>
            <a:custGeom>
              <a:avLst/>
              <a:gdLst/>
              <a:ahLst/>
              <a:cxnLst/>
              <a:rect l="0" t="0" r="0" b="0"/>
              <a:pathLst>
                <a:path w="537" h="1" fill="none" extrusionOk="0">
                  <a:moveTo>
                    <a:pt x="536"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802750" y="3263000"/>
              <a:ext cx="13425" cy="25"/>
            </a:xfrm>
            <a:custGeom>
              <a:avLst/>
              <a:gdLst/>
              <a:ahLst/>
              <a:cxnLst/>
              <a:rect l="0" t="0" r="0" b="0"/>
              <a:pathLst>
                <a:path w="537" h="1" fill="none" extrusionOk="0">
                  <a:moveTo>
                    <a:pt x="536"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802750" y="3296475"/>
              <a:ext cx="13425" cy="25"/>
            </a:xfrm>
            <a:custGeom>
              <a:avLst/>
              <a:gdLst/>
              <a:ahLst/>
              <a:cxnLst/>
              <a:rect l="0" t="0" r="0" b="0"/>
              <a:pathLst>
                <a:path w="537" h="1" fill="none" extrusionOk="0">
                  <a:moveTo>
                    <a:pt x="536"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83" name="Shape 583"/>
          <p:cNvSpPr/>
          <p:nvPr/>
        </p:nvSpPr>
        <p:spPr>
          <a:xfrm>
            <a:off x="1585360" y="2479805"/>
            <a:ext cx="285207" cy="366067"/>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1142399" y="2479805"/>
            <a:ext cx="211308" cy="366067"/>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85" name="Shape 585"/>
          <p:cNvGrpSpPr/>
          <p:nvPr/>
        </p:nvGrpSpPr>
        <p:grpSpPr>
          <a:xfrm>
            <a:off x="2043269" y="2504348"/>
            <a:ext cx="329546" cy="312160"/>
            <a:chOff x="2583100" y="2973775"/>
            <a:chExt cx="461550" cy="437200"/>
          </a:xfrm>
        </p:grpSpPr>
        <p:sp>
          <p:nvSpPr>
            <p:cNvPr id="586" name="Shape 586"/>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 name="Shape 587"/>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88" name="Shape 588"/>
          <p:cNvSpPr/>
          <p:nvPr/>
        </p:nvSpPr>
        <p:spPr>
          <a:xfrm>
            <a:off x="3496276" y="2511539"/>
            <a:ext cx="302593" cy="302593"/>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89" name="Shape 589"/>
          <p:cNvGrpSpPr/>
          <p:nvPr/>
        </p:nvGrpSpPr>
        <p:grpSpPr>
          <a:xfrm>
            <a:off x="3945668" y="2528267"/>
            <a:ext cx="369548" cy="274765"/>
            <a:chOff x="5247525" y="3007275"/>
            <a:chExt cx="517575" cy="384825"/>
          </a:xfrm>
        </p:grpSpPr>
        <p:sp>
          <p:nvSpPr>
            <p:cNvPr id="590" name="Shape 59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 name="Shape 591"/>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2" name="Shape 592"/>
          <p:cNvGrpSpPr/>
          <p:nvPr/>
        </p:nvGrpSpPr>
        <p:grpSpPr>
          <a:xfrm>
            <a:off x="3020556" y="2512612"/>
            <a:ext cx="291276" cy="297380"/>
            <a:chOff x="3951850" y="2985350"/>
            <a:chExt cx="407950" cy="416500"/>
          </a:xfrm>
        </p:grpSpPr>
        <p:sp>
          <p:nvSpPr>
            <p:cNvPr id="593" name="Shape 59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7" name="Shape 597"/>
          <p:cNvGrpSpPr/>
          <p:nvPr/>
        </p:nvGrpSpPr>
        <p:grpSpPr>
          <a:xfrm>
            <a:off x="605166" y="3013430"/>
            <a:ext cx="337364" cy="259110"/>
            <a:chOff x="568950" y="3686775"/>
            <a:chExt cx="472500" cy="362900"/>
          </a:xfrm>
        </p:grpSpPr>
        <p:sp>
          <p:nvSpPr>
            <p:cNvPr id="598" name="Shape 598"/>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 name="Shape 600"/>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01" name="Shape 601"/>
          <p:cNvSpPr/>
          <p:nvPr/>
        </p:nvSpPr>
        <p:spPr>
          <a:xfrm>
            <a:off x="4492606" y="2497635"/>
            <a:ext cx="229550" cy="330421"/>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02" name="Shape 602"/>
          <p:cNvGrpSpPr/>
          <p:nvPr/>
        </p:nvGrpSpPr>
        <p:grpSpPr>
          <a:xfrm>
            <a:off x="1087723" y="3035171"/>
            <a:ext cx="320853" cy="215645"/>
            <a:chOff x="1244800" y="3717225"/>
            <a:chExt cx="449375" cy="302025"/>
          </a:xfrm>
        </p:grpSpPr>
        <p:sp>
          <p:nvSpPr>
            <p:cNvPr id="603" name="Shape 603"/>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1244800" y="3795150"/>
              <a:ext cx="449375" cy="25"/>
            </a:xfrm>
            <a:custGeom>
              <a:avLst/>
              <a:gdLst/>
              <a:ahLst/>
              <a:cxnLst/>
              <a:rect l="0" t="0" r="0" b="0"/>
              <a:pathLst>
                <a:path w="17975" h="1" fill="none" extrusionOk="0">
                  <a:moveTo>
                    <a:pt x="17974"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 name="Shape 605"/>
            <p:cNvSpPr/>
            <p:nvPr/>
          </p:nvSpPr>
          <p:spPr>
            <a:xfrm>
              <a:off x="1244800" y="3853000"/>
              <a:ext cx="449375" cy="25"/>
            </a:xfrm>
            <a:custGeom>
              <a:avLst/>
              <a:gdLst/>
              <a:ahLst/>
              <a:cxnLst/>
              <a:rect l="0" t="0" r="0" b="0"/>
              <a:pathLst>
                <a:path w="17975" h="1" fill="none" extrusionOk="0">
                  <a:moveTo>
                    <a:pt x="0" y="0"/>
                  </a:moveTo>
                  <a:lnTo>
                    <a:pt x="17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 name="Shape 606"/>
            <p:cNvSpPr/>
            <p:nvPr/>
          </p:nvSpPr>
          <p:spPr>
            <a:xfrm>
              <a:off x="1302625" y="3893800"/>
              <a:ext cx="161375" cy="25"/>
            </a:xfrm>
            <a:custGeom>
              <a:avLst/>
              <a:gdLst/>
              <a:ahLst/>
              <a:cxnLst/>
              <a:rect l="0" t="0" r="0" b="0"/>
              <a:pathLst>
                <a:path w="6455" h="1" fill="none" extrusionOk="0">
                  <a:moveTo>
                    <a:pt x="6455"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1302625" y="3933975"/>
              <a:ext cx="110250" cy="25"/>
            </a:xfrm>
            <a:custGeom>
              <a:avLst/>
              <a:gdLst/>
              <a:ahLst/>
              <a:cxnLst/>
              <a:rect l="0" t="0" r="0" b="0"/>
              <a:pathLst>
                <a:path w="4410" h="1" fill="none" extrusionOk="0">
                  <a:moveTo>
                    <a:pt x="4409"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9" name="Shape 609"/>
          <p:cNvGrpSpPr/>
          <p:nvPr/>
        </p:nvGrpSpPr>
        <p:grpSpPr>
          <a:xfrm>
            <a:off x="1572011" y="3018642"/>
            <a:ext cx="312160" cy="243902"/>
            <a:chOff x="1923075" y="3694075"/>
            <a:chExt cx="437200" cy="341600"/>
          </a:xfrm>
        </p:grpSpPr>
        <p:sp>
          <p:nvSpPr>
            <p:cNvPr id="610" name="Shape 6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 name="Shape 6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 name="Shape 6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 name="Shape 6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 name="Shape 6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9" name="Shape 619"/>
          <p:cNvGrpSpPr/>
          <p:nvPr/>
        </p:nvGrpSpPr>
        <p:grpSpPr>
          <a:xfrm>
            <a:off x="2054996" y="3014733"/>
            <a:ext cx="306073" cy="251292"/>
            <a:chOff x="2599525" y="3688600"/>
            <a:chExt cx="428675" cy="351950"/>
          </a:xfrm>
        </p:grpSpPr>
        <p:sp>
          <p:nvSpPr>
            <p:cNvPr id="620" name="Shape 620"/>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 name="Shape 621"/>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 name="Shape 622"/>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3" name="Shape 623"/>
          <p:cNvGrpSpPr/>
          <p:nvPr/>
        </p:nvGrpSpPr>
        <p:grpSpPr>
          <a:xfrm>
            <a:off x="2549727" y="2997347"/>
            <a:ext cx="283475" cy="279548"/>
            <a:chOff x="3292425" y="3664250"/>
            <a:chExt cx="397025" cy="391525"/>
          </a:xfrm>
        </p:grpSpPr>
        <p:sp>
          <p:nvSpPr>
            <p:cNvPr id="624" name="Shape 624"/>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 name="Shape 625"/>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 name="Shape 626"/>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7" name="Shape 627"/>
          <p:cNvGrpSpPr/>
          <p:nvPr/>
        </p:nvGrpSpPr>
        <p:grpSpPr>
          <a:xfrm>
            <a:off x="3006633" y="3033422"/>
            <a:ext cx="313910" cy="227819"/>
            <a:chOff x="3932350" y="3714775"/>
            <a:chExt cx="439650" cy="319075"/>
          </a:xfrm>
        </p:grpSpPr>
        <p:sp>
          <p:nvSpPr>
            <p:cNvPr id="628" name="Shape 628"/>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 name="Shape 629"/>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 name="Shape 630"/>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3" name="Shape 633"/>
          <p:cNvGrpSpPr/>
          <p:nvPr/>
        </p:nvGrpSpPr>
        <p:grpSpPr>
          <a:xfrm>
            <a:off x="3486584" y="3033422"/>
            <a:ext cx="313892" cy="227819"/>
            <a:chOff x="4604550" y="3714775"/>
            <a:chExt cx="439625" cy="319075"/>
          </a:xfrm>
        </p:grpSpPr>
        <p:sp>
          <p:nvSpPr>
            <p:cNvPr id="634"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6" name="Shape 636"/>
          <p:cNvGrpSpPr/>
          <p:nvPr/>
        </p:nvGrpSpPr>
        <p:grpSpPr>
          <a:xfrm>
            <a:off x="3977834" y="3009949"/>
            <a:ext cx="299987" cy="266518"/>
            <a:chOff x="5292575" y="3681900"/>
            <a:chExt cx="420150" cy="373275"/>
          </a:xfrm>
        </p:grpSpPr>
        <p:sp>
          <p:nvSpPr>
            <p:cNvPr id="637" name="Shape 63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 name="Shape 64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 name="Shape 64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 name="Shape 64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4" name="Shape 644"/>
          <p:cNvGrpSpPr/>
          <p:nvPr/>
        </p:nvGrpSpPr>
        <p:grpSpPr>
          <a:xfrm>
            <a:off x="4440827" y="2976034"/>
            <a:ext cx="333902" cy="333902"/>
            <a:chOff x="5941025" y="3634400"/>
            <a:chExt cx="467650" cy="467650"/>
          </a:xfrm>
        </p:grpSpPr>
        <p:sp>
          <p:nvSpPr>
            <p:cNvPr id="645" name="Shape 64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1" name="Shape 651"/>
          <p:cNvGrpSpPr/>
          <p:nvPr/>
        </p:nvGrpSpPr>
        <p:grpSpPr>
          <a:xfrm>
            <a:off x="4942091" y="2997347"/>
            <a:ext cx="291276" cy="291294"/>
            <a:chOff x="6643075" y="3664250"/>
            <a:chExt cx="407950" cy="407975"/>
          </a:xfrm>
        </p:grpSpPr>
        <p:sp>
          <p:nvSpPr>
            <p:cNvPr id="652" name="Shape 65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4" name="Shape 654"/>
          <p:cNvGrpSpPr/>
          <p:nvPr/>
        </p:nvGrpSpPr>
        <p:grpSpPr>
          <a:xfrm>
            <a:off x="610378" y="3465124"/>
            <a:ext cx="315641" cy="315623"/>
            <a:chOff x="576250" y="4319400"/>
            <a:chExt cx="442075" cy="442050"/>
          </a:xfrm>
        </p:grpSpPr>
        <p:sp>
          <p:nvSpPr>
            <p:cNvPr id="655" name="Shape 65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9" name="Shape 659"/>
          <p:cNvSpPr/>
          <p:nvPr/>
        </p:nvSpPr>
        <p:spPr>
          <a:xfrm>
            <a:off x="1077199" y="3526128"/>
            <a:ext cx="341720" cy="1930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3022902" y="3477866"/>
            <a:ext cx="289544" cy="289562"/>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2542995" y="3496125"/>
            <a:ext cx="289544" cy="253041"/>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3501505" y="3476563"/>
            <a:ext cx="292150" cy="292168"/>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63" name="Shape 663"/>
          <p:cNvGrpSpPr/>
          <p:nvPr/>
        </p:nvGrpSpPr>
        <p:grpSpPr>
          <a:xfrm>
            <a:off x="3960448" y="3481207"/>
            <a:ext cx="334758" cy="276514"/>
            <a:chOff x="5268225" y="4341925"/>
            <a:chExt cx="468850" cy="387275"/>
          </a:xfrm>
        </p:grpSpPr>
        <p:sp>
          <p:nvSpPr>
            <p:cNvPr id="664" name="Shape 664"/>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5447225" y="4615925"/>
              <a:ext cx="110850" cy="25"/>
            </a:xfrm>
            <a:custGeom>
              <a:avLst/>
              <a:gdLst/>
              <a:ahLst/>
              <a:cxnLst/>
              <a:rect l="0" t="0" r="0" b="0"/>
              <a:pathLst>
                <a:path w="4434" h="1" fill="none" extrusionOk="0">
                  <a:moveTo>
                    <a:pt x="1" y="0"/>
                  </a:moveTo>
                  <a:lnTo>
                    <a:pt x="443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5439925" y="4589125"/>
              <a:ext cx="125450" cy="25"/>
            </a:xfrm>
            <a:custGeom>
              <a:avLst/>
              <a:gdLst/>
              <a:ahLst/>
              <a:cxnLst/>
              <a:rect l="0" t="0" r="0" b="0"/>
              <a:pathLst>
                <a:path w="5018" h="1" fill="none" extrusionOk="0">
                  <a:moveTo>
                    <a:pt x="1" y="0"/>
                  </a:moveTo>
                  <a:lnTo>
                    <a:pt x="501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2" name="Shape 672"/>
          <p:cNvGrpSpPr/>
          <p:nvPr/>
        </p:nvGrpSpPr>
        <p:grpSpPr>
          <a:xfrm>
            <a:off x="4457356" y="3472514"/>
            <a:ext cx="300843" cy="300843"/>
            <a:chOff x="5964175" y="4329750"/>
            <a:chExt cx="421350" cy="421350"/>
          </a:xfrm>
        </p:grpSpPr>
        <p:sp>
          <p:nvSpPr>
            <p:cNvPr id="673" name="Shape 673"/>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5" name="Shape 675"/>
          <p:cNvGrpSpPr/>
          <p:nvPr/>
        </p:nvGrpSpPr>
        <p:grpSpPr>
          <a:xfrm>
            <a:off x="1089883" y="3952465"/>
            <a:ext cx="316516" cy="306073"/>
            <a:chOff x="1247825" y="5001950"/>
            <a:chExt cx="443300" cy="428675"/>
          </a:xfrm>
        </p:grpSpPr>
        <p:sp>
          <p:nvSpPr>
            <p:cNvPr id="676" name="Shape 676"/>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2" name="Shape 682"/>
          <p:cNvGrpSpPr/>
          <p:nvPr/>
        </p:nvGrpSpPr>
        <p:grpSpPr>
          <a:xfrm>
            <a:off x="1598090" y="3937239"/>
            <a:ext cx="260003" cy="331295"/>
            <a:chOff x="1959600" y="4980625"/>
            <a:chExt cx="364150" cy="464000"/>
          </a:xfrm>
        </p:grpSpPr>
        <p:sp>
          <p:nvSpPr>
            <p:cNvPr id="683" name="Shape 683"/>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2053375" y="5121275"/>
              <a:ext cx="176600" cy="25"/>
            </a:xfrm>
            <a:custGeom>
              <a:avLst/>
              <a:gdLst/>
              <a:ahLst/>
              <a:cxnLst/>
              <a:rect l="0" t="0" r="0" b="0"/>
              <a:pathLst>
                <a:path w="7064" h="1" fill="none" extrusionOk="0">
                  <a:moveTo>
                    <a:pt x="1" y="1"/>
                  </a:moveTo>
                  <a:lnTo>
                    <a:pt x="706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0" name="Shape 690"/>
          <p:cNvGrpSpPr/>
          <p:nvPr/>
        </p:nvGrpSpPr>
        <p:grpSpPr>
          <a:xfrm>
            <a:off x="2058923" y="3949859"/>
            <a:ext cx="298237" cy="306502"/>
            <a:chOff x="2605025" y="4998300"/>
            <a:chExt cx="417700" cy="429275"/>
          </a:xfrm>
        </p:grpSpPr>
        <p:sp>
          <p:nvSpPr>
            <p:cNvPr id="691" name="Shape 691"/>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4" name="Shape 694"/>
          <p:cNvGrpSpPr/>
          <p:nvPr/>
        </p:nvGrpSpPr>
        <p:grpSpPr>
          <a:xfrm>
            <a:off x="2509743" y="3952465"/>
            <a:ext cx="356500" cy="296934"/>
            <a:chOff x="3236425" y="5001950"/>
            <a:chExt cx="499300" cy="415875"/>
          </a:xfrm>
        </p:grpSpPr>
        <p:sp>
          <p:nvSpPr>
            <p:cNvPr id="695" name="Shape 695"/>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3294875" y="5330725"/>
              <a:ext cx="382400" cy="25"/>
            </a:xfrm>
            <a:custGeom>
              <a:avLst/>
              <a:gdLst/>
              <a:ahLst/>
              <a:cxnLst/>
              <a:rect l="0" t="0" r="0" b="0"/>
              <a:pathLst>
                <a:path w="15296" h="1" fill="none" extrusionOk="0">
                  <a:moveTo>
                    <a:pt x="0" y="1"/>
                  </a:moveTo>
                  <a:lnTo>
                    <a:pt x="1529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 name="Shape 698"/>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1" name="Shape 701"/>
          <p:cNvGrpSpPr/>
          <p:nvPr/>
        </p:nvGrpSpPr>
        <p:grpSpPr>
          <a:xfrm>
            <a:off x="3032284" y="3937239"/>
            <a:ext cx="271302" cy="323031"/>
            <a:chOff x="3968275" y="4980625"/>
            <a:chExt cx="379975" cy="452425"/>
          </a:xfrm>
        </p:grpSpPr>
        <p:sp>
          <p:nvSpPr>
            <p:cNvPr id="702" name="Shape 702"/>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5" name="Shape 705"/>
          <p:cNvGrpSpPr/>
          <p:nvPr/>
        </p:nvGrpSpPr>
        <p:grpSpPr>
          <a:xfrm>
            <a:off x="4438650" y="4009406"/>
            <a:ext cx="343469" cy="186960"/>
            <a:chOff x="5937975" y="5081700"/>
            <a:chExt cx="481050" cy="261850"/>
          </a:xfrm>
        </p:grpSpPr>
        <p:sp>
          <p:nvSpPr>
            <p:cNvPr id="706" name="Shape 706"/>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 name="Shape 708"/>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9" name="Shape 709"/>
          <p:cNvGrpSpPr/>
          <p:nvPr/>
        </p:nvGrpSpPr>
        <p:grpSpPr>
          <a:xfrm>
            <a:off x="4963814" y="3973331"/>
            <a:ext cx="246508" cy="283457"/>
            <a:chOff x="6673500" y="5031175"/>
            <a:chExt cx="345250" cy="397000"/>
          </a:xfrm>
        </p:grpSpPr>
        <p:sp>
          <p:nvSpPr>
            <p:cNvPr id="710" name="Shape 710"/>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5" name="Shape 715"/>
          <p:cNvGrpSpPr/>
          <p:nvPr/>
        </p:nvGrpSpPr>
        <p:grpSpPr>
          <a:xfrm>
            <a:off x="3003171" y="596290"/>
            <a:ext cx="329546" cy="293900"/>
            <a:chOff x="3927500" y="301425"/>
            <a:chExt cx="461550" cy="411625"/>
          </a:xfrm>
        </p:grpSpPr>
        <p:sp>
          <p:nvSpPr>
            <p:cNvPr id="716" name="Shape 716"/>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 name="Shape 717"/>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 name="Shape 718"/>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3970725" y="558375"/>
              <a:ext cx="1850" cy="12200"/>
            </a:xfrm>
            <a:custGeom>
              <a:avLst/>
              <a:gdLst/>
              <a:ahLst/>
              <a:cxnLst/>
              <a:rect l="0" t="0" r="0" b="0"/>
              <a:pathLst>
                <a:path w="74" h="488" fill="none" extrusionOk="0">
                  <a:moveTo>
                    <a:pt x="0" y="488"/>
                  </a:moveTo>
                  <a:lnTo>
                    <a:pt x="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 name="Shape 726"/>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 name="Shape 727"/>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 name="Shape 729"/>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4141800" y="502975"/>
              <a:ext cx="3700" cy="11600"/>
            </a:xfrm>
            <a:custGeom>
              <a:avLst/>
              <a:gdLst/>
              <a:ahLst/>
              <a:cxnLst/>
              <a:rect l="0" t="0" r="0" b="0"/>
              <a:pathLst>
                <a:path w="148" h="464" fill="none" extrusionOk="0">
                  <a:moveTo>
                    <a:pt x="1" y="0"/>
                  </a:moveTo>
                  <a:lnTo>
                    <a:pt x="147" y="4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4150950" y="533425"/>
              <a:ext cx="3675" cy="11575"/>
            </a:xfrm>
            <a:custGeom>
              <a:avLst/>
              <a:gdLst/>
              <a:ahLst/>
              <a:cxnLst/>
              <a:rect l="0" t="0" r="0" b="0"/>
              <a:pathLst>
                <a:path w="147" h="463" fill="none" extrusionOk="0">
                  <a:moveTo>
                    <a:pt x="0" y="0"/>
                  </a:moveTo>
                  <a:lnTo>
                    <a:pt x="146" y="4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 name="Shape 737"/>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3" name="Shape 743"/>
          <p:cNvGrpSpPr/>
          <p:nvPr/>
        </p:nvGrpSpPr>
        <p:grpSpPr>
          <a:xfrm>
            <a:off x="4946429" y="601948"/>
            <a:ext cx="282601" cy="282601"/>
            <a:chOff x="6649150" y="309350"/>
            <a:chExt cx="395800" cy="395800"/>
          </a:xfrm>
        </p:grpSpPr>
        <p:sp>
          <p:nvSpPr>
            <p:cNvPr id="744" name="Shape 744"/>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 name="Shape 763"/>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 name="Shape 764"/>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7" name="Shape 767"/>
          <p:cNvGrpSpPr/>
          <p:nvPr/>
        </p:nvGrpSpPr>
        <p:grpSpPr>
          <a:xfrm>
            <a:off x="4464300" y="608464"/>
            <a:ext cx="286956" cy="271730"/>
            <a:chOff x="5973900" y="318475"/>
            <a:chExt cx="401900" cy="380575"/>
          </a:xfrm>
        </p:grpSpPr>
        <p:sp>
          <p:nvSpPr>
            <p:cNvPr id="768" name="Shape 768"/>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 name="Shape 770"/>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6024450" y="573000"/>
              <a:ext cx="300800" cy="25"/>
            </a:xfrm>
            <a:custGeom>
              <a:avLst/>
              <a:gdLst/>
              <a:ahLst/>
              <a:cxnLst/>
              <a:rect l="0" t="0" r="0" b="0"/>
              <a:pathLst>
                <a:path w="12032" h="1" fill="none" extrusionOk="0">
                  <a:moveTo>
                    <a:pt x="0" y="0"/>
                  </a:moveTo>
                  <a:lnTo>
                    <a:pt x="12032"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6024450" y="514550"/>
              <a:ext cx="300800" cy="25"/>
            </a:xfrm>
            <a:custGeom>
              <a:avLst/>
              <a:gdLst/>
              <a:ahLst/>
              <a:cxnLst/>
              <a:rect l="0" t="0" r="0" b="0"/>
              <a:pathLst>
                <a:path w="12032" h="1" fill="none" extrusionOk="0">
                  <a:moveTo>
                    <a:pt x="0" y="0"/>
                  </a:moveTo>
                  <a:lnTo>
                    <a:pt x="12032"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6264950" y="456100"/>
              <a:ext cx="25" cy="175375"/>
            </a:xfrm>
            <a:custGeom>
              <a:avLst/>
              <a:gdLst/>
              <a:ahLst/>
              <a:cxnLst/>
              <a:rect l="0" t="0" r="0" b="0"/>
              <a:pathLst>
                <a:path w="1" h="7015" fill="none" extrusionOk="0">
                  <a:moveTo>
                    <a:pt x="1" y="0"/>
                  </a:moveTo>
                  <a:lnTo>
                    <a:pt x="1" y="701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 name="Shape 779"/>
            <p:cNvSpPr/>
            <p:nvPr/>
          </p:nvSpPr>
          <p:spPr>
            <a:xfrm>
              <a:off x="6204675" y="456100"/>
              <a:ext cx="25" cy="175375"/>
            </a:xfrm>
            <a:custGeom>
              <a:avLst/>
              <a:gdLst/>
              <a:ahLst/>
              <a:cxnLst/>
              <a:rect l="0" t="0" r="0" b="0"/>
              <a:pathLst>
                <a:path w="1" h="7015" fill="none" extrusionOk="0">
                  <a:moveTo>
                    <a:pt x="0" y="0"/>
                  </a:moveTo>
                  <a:lnTo>
                    <a:pt x="0" y="701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6145000" y="456100"/>
              <a:ext cx="25" cy="175375"/>
            </a:xfrm>
            <a:custGeom>
              <a:avLst/>
              <a:gdLst/>
              <a:ahLst/>
              <a:cxnLst/>
              <a:rect l="0" t="0" r="0" b="0"/>
              <a:pathLst>
                <a:path w="1" h="7015" fill="none" extrusionOk="0">
                  <a:moveTo>
                    <a:pt x="1" y="0"/>
                  </a:moveTo>
                  <a:lnTo>
                    <a:pt x="1" y="701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6084725" y="456100"/>
              <a:ext cx="25" cy="175375"/>
            </a:xfrm>
            <a:custGeom>
              <a:avLst/>
              <a:gdLst/>
              <a:ahLst/>
              <a:cxnLst/>
              <a:rect l="0" t="0" r="0" b="0"/>
              <a:pathLst>
                <a:path w="1" h="7015" fill="none" extrusionOk="0">
                  <a:moveTo>
                    <a:pt x="1" y="0"/>
                  </a:moveTo>
                  <a:lnTo>
                    <a:pt x="1" y="701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2" name="Shape 782"/>
          <p:cNvGrpSpPr/>
          <p:nvPr/>
        </p:nvGrpSpPr>
        <p:grpSpPr>
          <a:xfrm>
            <a:off x="1104680" y="1044503"/>
            <a:ext cx="291276" cy="355197"/>
            <a:chOff x="1268550" y="929175"/>
            <a:chExt cx="407950" cy="497475"/>
          </a:xfrm>
        </p:grpSpPr>
        <p:sp>
          <p:nvSpPr>
            <p:cNvPr id="783" name="Shape 783"/>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 name="Shape 784"/>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 name="Shape 785"/>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6" name="Shape 786"/>
          <p:cNvGrpSpPr/>
          <p:nvPr/>
        </p:nvGrpSpPr>
        <p:grpSpPr>
          <a:xfrm>
            <a:off x="4915566" y="1057980"/>
            <a:ext cx="344326" cy="330421"/>
            <a:chOff x="6605925" y="948050"/>
            <a:chExt cx="482250" cy="462775"/>
          </a:xfrm>
        </p:grpSpPr>
        <p:sp>
          <p:nvSpPr>
            <p:cNvPr id="787" name="Shape 787"/>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847025" y="948050"/>
              <a:ext cx="25" cy="23775"/>
            </a:xfrm>
            <a:custGeom>
              <a:avLst/>
              <a:gdLst/>
              <a:ahLst/>
              <a:cxnLst/>
              <a:rect l="0" t="0" r="0" b="0"/>
              <a:pathLst>
                <a:path w="1" h="951" fill="none" extrusionOk="0">
                  <a:moveTo>
                    <a:pt x="1" y="95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p:nvPr/>
          </p:nvSpPr>
          <p:spPr>
            <a:xfrm>
              <a:off x="6847025" y="1001025"/>
              <a:ext cx="25" cy="183900"/>
            </a:xfrm>
            <a:custGeom>
              <a:avLst/>
              <a:gdLst/>
              <a:ahLst/>
              <a:cxnLst/>
              <a:rect l="0" t="0" r="0" b="0"/>
              <a:pathLst>
                <a:path w="1" h="7356" fill="none" extrusionOk="0">
                  <a:moveTo>
                    <a:pt x="1" y="1"/>
                  </a:moveTo>
                  <a:lnTo>
                    <a:pt x="1" y="735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 name="Shape 791"/>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 name="Shape 792"/>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3" name="Shape 793"/>
          <p:cNvGrpSpPr/>
          <p:nvPr/>
        </p:nvGrpSpPr>
        <p:grpSpPr>
          <a:xfrm>
            <a:off x="4995998" y="2036571"/>
            <a:ext cx="183462" cy="290865"/>
            <a:chOff x="6718575" y="2318625"/>
            <a:chExt cx="256950" cy="407375"/>
          </a:xfrm>
        </p:grpSpPr>
        <p:sp>
          <p:nvSpPr>
            <p:cNvPr id="794" name="Shape 79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 name="Shape 79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 name="Shape 79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 name="Shape 79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 name="Shape 801"/>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2" name="Shape 802"/>
          <p:cNvGrpSpPr/>
          <p:nvPr/>
        </p:nvGrpSpPr>
        <p:grpSpPr>
          <a:xfrm>
            <a:off x="2533644" y="2569125"/>
            <a:ext cx="308680" cy="187835"/>
            <a:chOff x="3269900" y="3064500"/>
            <a:chExt cx="432325" cy="263075"/>
          </a:xfrm>
        </p:grpSpPr>
        <p:sp>
          <p:nvSpPr>
            <p:cNvPr id="803" name="Shape 803"/>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 name="Shape 804"/>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 name="Shape 805"/>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6" name="Shape 806"/>
          <p:cNvGrpSpPr/>
          <p:nvPr/>
        </p:nvGrpSpPr>
        <p:grpSpPr>
          <a:xfrm>
            <a:off x="4975114" y="2511738"/>
            <a:ext cx="225213" cy="316516"/>
            <a:chOff x="6689325" y="2984125"/>
            <a:chExt cx="315425" cy="443300"/>
          </a:xfrm>
        </p:grpSpPr>
        <p:sp>
          <p:nvSpPr>
            <p:cNvPr id="807" name="Shape 807"/>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6761175" y="3117475"/>
              <a:ext cx="25" cy="261850"/>
            </a:xfrm>
            <a:custGeom>
              <a:avLst/>
              <a:gdLst/>
              <a:ahLst/>
              <a:cxnLst/>
              <a:rect l="0" t="0" r="0" b="0"/>
              <a:pathLst>
                <a:path w="1" h="10474" fill="none" extrusionOk="0">
                  <a:moveTo>
                    <a:pt x="1" y="10473"/>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 name="Shape 810"/>
            <p:cNvSpPr/>
            <p:nvPr/>
          </p:nvSpPr>
          <p:spPr>
            <a:xfrm>
              <a:off x="6847025" y="3117475"/>
              <a:ext cx="25" cy="261850"/>
            </a:xfrm>
            <a:custGeom>
              <a:avLst/>
              <a:gdLst/>
              <a:ahLst/>
              <a:cxnLst/>
              <a:rect l="0" t="0" r="0" b="0"/>
              <a:pathLst>
                <a:path w="1" h="10474" fill="none" extrusionOk="0">
                  <a:moveTo>
                    <a:pt x="1" y="1"/>
                  </a:moveTo>
                  <a:lnTo>
                    <a:pt x="1"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 name="Shape 811"/>
            <p:cNvSpPr/>
            <p:nvPr/>
          </p:nvSpPr>
          <p:spPr>
            <a:xfrm>
              <a:off x="6932875" y="3117475"/>
              <a:ext cx="25" cy="261850"/>
            </a:xfrm>
            <a:custGeom>
              <a:avLst/>
              <a:gdLst/>
              <a:ahLst/>
              <a:cxnLst/>
              <a:rect l="0" t="0" r="0" b="0"/>
              <a:pathLst>
                <a:path w="1" h="10474" fill="none" extrusionOk="0">
                  <a:moveTo>
                    <a:pt x="1" y="1"/>
                  </a:moveTo>
                  <a:lnTo>
                    <a:pt x="1"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12" name="Shape 812"/>
          <p:cNvGrpSpPr/>
          <p:nvPr/>
        </p:nvGrpSpPr>
        <p:grpSpPr>
          <a:xfrm>
            <a:off x="1618528" y="3441651"/>
            <a:ext cx="217823" cy="352144"/>
            <a:chOff x="1988225" y="4286525"/>
            <a:chExt cx="305075" cy="493200"/>
          </a:xfrm>
        </p:grpSpPr>
        <p:sp>
          <p:nvSpPr>
            <p:cNvPr id="813" name="Shape 813"/>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 name="Shape 814"/>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 name="Shape 815"/>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 name="Shape 816"/>
            <p:cNvSpPr/>
            <p:nvPr/>
          </p:nvSpPr>
          <p:spPr>
            <a:xfrm>
              <a:off x="2161750" y="4522750"/>
              <a:ext cx="25" cy="256975"/>
            </a:xfrm>
            <a:custGeom>
              <a:avLst/>
              <a:gdLst/>
              <a:ahLst/>
              <a:cxnLst/>
              <a:rect l="0" t="0" r="0" b="0"/>
              <a:pathLst>
                <a:path w="1" h="10279" fill="none" extrusionOk="0">
                  <a:moveTo>
                    <a:pt x="1" y="10279"/>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 name="Shape 817"/>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 name="Shape 818"/>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 name="Shape 819"/>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0" name="Shape 820"/>
          <p:cNvGrpSpPr/>
          <p:nvPr/>
        </p:nvGrpSpPr>
        <p:grpSpPr>
          <a:xfrm>
            <a:off x="2080647" y="3466427"/>
            <a:ext cx="263037" cy="333027"/>
            <a:chOff x="2635450" y="4321225"/>
            <a:chExt cx="368400" cy="466425"/>
          </a:xfrm>
        </p:grpSpPr>
        <p:sp>
          <p:nvSpPr>
            <p:cNvPr id="821" name="Shape 821"/>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 name="Shape 822"/>
            <p:cNvSpPr/>
            <p:nvPr/>
          </p:nvSpPr>
          <p:spPr>
            <a:xfrm>
              <a:off x="2819350" y="4321225"/>
              <a:ext cx="25" cy="347075"/>
            </a:xfrm>
            <a:custGeom>
              <a:avLst/>
              <a:gdLst/>
              <a:ahLst/>
              <a:cxnLst/>
              <a:rect l="0" t="0" r="0" b="0"/>
              <a:pathLst>
                <a:path w="1" h="13883" fill="none" extrusionOk="0">
                  <a:moveTo>
                    <a:pt x="0" y="13883"/>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 name="Shape 823"/>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 name="Shape 824"/>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 name="Shape 825"/>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 name="Shape 826"/>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7" name="Shape 827"/>
          <p:cNvGrpSpPr/>
          <p:nvPr/>
        </p:nvGrpSpPr>
        <p:grpSpPr>
          <a:xfrm>
            <a:off x="4942091" y="3458162"/>
            <a:ext cx="291276" cy="326065"/>
            <a:chOff x="6643075" y="4309650"/>
            <a:chExt cx="407950" cy="456675"/>
          </a:xfrm>
        </p:grpSpPr>
        <p:sp>
          <p:nvSpPr>
            <p:cNvPr id="828" name="Shape 828"/>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 name="Shape 829"/>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 name="Shape 830"/>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 name="Shape 831"/>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 name="Shape 832"/>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 name="Shape 833"/>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 name="Shape 834"/>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 name="Shape 835"/>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 name="Shape 836"/>
            <p:cNvSpPr/>
            <p:nvPr/>
          </p:nvSpPr>
          <p:spPr>
            <a:xfrm>
              <a:off x="6847025" y="4414975"/>
              <a:ext cx="25" cy="145550"/>
            </a:xfrm>
            <a:custGeom>
              <a:avLst/>
              <a:gdLst/>
              <a:ahLst/>
              <a:cxnLst/>
              <a:rect l="0" t="0" r="0" b="0"/>
              <a:pathLst>
                <a:path w="1" h="5822" fill="none" extrusionOk="0">
                  <a:moveTo>
                    <a:pt x="1" y="1"/>
                  </a:moveTo>
                  <a:lnTo>
                    <a:pt x="1" y="582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37" name="Shape 837"/>
          <p:cNvGrpSpPr/>
          <p:nvPr/>
        </p:nvGrpSpPr>
        <p:grpSpPr>
          <a:xfrm>
            <a:off x="3935672" y="3918550"/>
            <a:ext cx="384328" cy="368673"/>
            <a:chOff x="5233525" y="4954450"/>
            <a:chExt cx="538275" cy="516350"/>
          </a:xfrm>
        </p:grpSpPr>
        <p:sp>
          <p:nvSpPr>
            <p:cNvPr id="838" name="Shape 838"/>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 name="Shape 839"/>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 name="Shape 840"/>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 name="Shape 841"/>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 name="Shape 842"/>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 name="Shape 843"/>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 name="Shape 845"/>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 name="Shape 846"/>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 name="Shape 847"/>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 name="Shape 848"/>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9" name="Shape 849"/>
          <p:cNvGrpSpPr/>
          <p:nvPr/>
        </p:nvGrpSpPr>
        <p:grpSpPr>
          <a:xfrm>
            <a:off x="3452241" y="3925065"/>
            <a:ext cx="391289" cy="355643"/>
            <a:chOff x="4556450" y="4963575"/>
            <a:chExt cx="548025" cy="498100"/>
          </a:xfrm>
        </p:grpSpPr>
        <p:sp>
          <p:nvSpPr>
            <p:cNvPr id="850" name="Shape 850"/>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 name="Shape 851"/>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 name="Shape 852"/>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 name="Shape 853"/>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 name="Shape 854"/>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5" name="Shape 855"/>
          <p:cNvGrpSpPr/>
          <p:nvPr/>
        </p:nvGrpSpPr>
        <p:grpSpPr>
          <a:xfrm>
            <a:off x="578641" y="4002016"/>
            <a:ext cx="378241" cy="209130"/>
            <a:chOff x="531800" y="5071350"/>
            <a:chExt cx="529750" cy="292900"/>
          </a:xfrm>
        </p:grpSpPr>
        <p:sp>
          <p:nvSpPr>
            <p:cNvPr id="856" name="Shape 856"/>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 name="Shape 857"/>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 name="Shape 858"/>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 name="Shape 859"/>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 name="Shape 860"/>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 name="Shape 861"/>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 name="Shape 862"/>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3" name="Shape 863"/>
          <p:cNvGrpSpPr/>
          <p:nvPr/>
        </p:nvGrpSpPr>
        <p:grpSpPr>
          <a:xfrm>
            <a:off x="7243894" y="2260600"/>
            <a:ext cx="433992" cy="422729"/>
            <a:chOff x="5916675" y="927975"/>
            <a:chExt cx="516350" cy="502950"/>
          </a:xfrm>
        </p:grpSpPr>
        <p:sp>
          <p:nvSpPr>
            <p:cNvPr id="864" name="Shape 864"/>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 name="Shape 865"/>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6" name="Shape 866"/>
          <p:cNvGrpSpPr/>
          <p:nvPr/>
        </p:nvGrpSpPr>
        <p:grpSpPr>
          <a:xfrm>
            <a:off x="6359914" y="2966501"/>
            <a:ext cx="1079481" cy="1051467"/>
            <a:chOff x="5916675" y="927975"/>
            <a:chExt cx="516350" cy="502950"/>
          </a:xfrm>
        </p:grpSpPr>
        <p:sp>
          <p:nvSpPr>
            <p:cNvPr id="867" name="Shape 867"/>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 name="Shape 868"/>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9" name="Shape 869"/>
          <p:cNvGrpSpPr/>
          <p:nvPr/>
        </p:nvGrpSpPr>
        <p:grpSpPr>
          <a:xfrm>
            <a:off x="6360056" y="2260600"/>
            <a:ext cx="433992" cy="422729"/>
            <a:chOff x="5916675" y="927975"/>
            <a:chExt cx="516350" cy="502950"/>
          </a:xfrm>
        </p:grpSpPr>
        <p:sp>
          <p:nvSpPr>
            <p:cNvPr id="870" name="Shape 870"/>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1" name="Shape 871"/>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2" name="Shape 872"/>
          <p:cNvSpPr/>
          <p:nvPr/>
        </p:nvSpPr>
        <p:spPr>
          <a:xfrm>
            <a:off x="7436055" y="24969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3" name="Shape 873"/>
          <p:cNvSpPr/>
          <p:nvPr/>
        </p:nvSpPr>
        <p:spPr>
          <a:xfrm>
            <a:off x="6552218" y="24969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4" name="Shape 874"/>
          <p:cNvSpPr/>
          <p:nvPr/>
        </p:nvSpPr>
        <p:spPr>
          <a:xfrm>
            <a:off x="6837753" y="3554515"/>
            <a:ext cx="1000561" cy="565193"/>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type="title"/>
          </p:nvPr>
        </p:nvSpPr>
        <p:spPr>
          <a:xfrm>
            <a:off x="1146025" y="18661"/>
            <a:ext cx="3233470" cy="1028700"/>
          </a:xfrm>
          <a:prstGeom prst="rect">
            <a:avLst/>
          </a:prstGeom>
        </p:spPr>
        <p:txBody>
          <a:bodyPr lIns="91425" tIns="91425" rIns="91425" bIns="91425" anchor="ctr" anchorCtr="0">
            <a:noAutofit/>
          </a:bodyPr>
          <a:lstStyle/>
          <a:p>
            <a:pPr lvl="0">
              <a:spcBef>
                <a:spcPts val="0"/>
              </a:spcBef>
              <a:buNone/>
            </a:pPr>
            <a:r>
              <a:rPr lang="en-US" altLang="zh-CN" dirty="0" smtClean="0"/>
              <a:t>Hub </a:t>
            </a:r>
            <a:r>
              <a:rPr lang="zh-CN" altLang="en-US" dirty="0" smtClean="0"/>
              <a:t>定义</a:t>
            </a:r>
            <a:endParaRPr lang="en" dirty="0"/>
          </a:p>
        </p:txBody>
      </p:sp>
      <p:sp>
        <p:nvSpPr>
          <p:cNvPr id="4" name="Oval 3"/>
          <p:cNvSpPr/>
          <p:nvPr/>
        </p:nvSpPr>
        <p:spPr>
          <a:xfrm>
            <a:off x="6471413" y="1646479"/>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66705" y="2784612"/>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66705" y="2330113"/>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33217" y="3388790"/>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30068" y="2744984"/>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07975" y="2330113"/>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04960" y="3225828"/>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5"/>
            <a:endCxn id="16" idx="0"/>
          </p:cNvCxnSpPr>
          <p:nvPr/>
        </p:nvCxnSpPr>
        <p:spPr>
          <a:xfrm>
            <a:off x="6618238" y="1785576"/>
            <a:ext cx="334475" cy="54453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7"/>
            <a:endCxn id="18" idx="4"/>
          </p:cNvCxnSpPr>
          <p:nvPr/>
        </p:nvCxnSpPr>
        <p:spPr>
          <a:xfrm flipV="1">
            <a:off x="5680042" y="2907946"/>
            <a:ext cx="236034" cy="5047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6"/>
            <a:endCxn id="15" idx="1"/>
          </p:cNvCxnSpPr>
          <p:nvPr/>
        </p:nvCxnSpPr>
        <p:spPr>
          <a:xfrm flipV="1">
            <a:off x="6002084" y="2808477"/>
            <a:ext cx="889812" cy="1798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a:endCxn id="15" idx="1"/>
          </p:cNvCxnSpPr>
          <p:nvPr/>
        </p:nvCxnSpPr>
        <p:spPr>
          <a:xfrm>
            <a:off x="6891896" y="2469210"/>
            <a:ext cx="0" cy="3392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7"/>
            <a:endCxn id="16" idx="5"/>
          </p:cNvCxnSpPr>
          <p:nvPr/>
        </p:nvCxnSpPr>
        <p:spPr>
          <a:xfrm flipV="1">
            <a:off x="7013530" y="2469210"/>
            <a:ext cx="0" cy="3392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1" idx="1"/>
            <a:endCxn id="15" idx="6"/>
          </p:cNvCxnSpPr>
          <p:nvPr/>
        </p:nvCxnSpPr>
        <p:spPr>
          <a:xfrm flipH="1" flipV="1">
            <a:off x="7038721" y="2866093"/>
            <a:ext cx="591430" cy="3836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0" idx="3"/>
            <a:endCxn id="21" idx="7"/>
          </p:cNvCxnSpPr>
          <p:nvPr/>
        </p:nvCxnSpPr>
        <p:spPr>
          <a:xfrm flipH="1">
            <a:off x="7751785" y="2469210"/>
            <a:ext cx="381381" cy="78048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243989" y="1574071"/>
            <a:ext cx="576481" cy="307777"/>
          </a:xfrm>
          <a:prstGeom prst="rect">
            <a:avLst/>
          </a:prstGeom>
          <a:noFill/>
        </p:spPr>
        <p:txBody>
          <a:bodyPr wrap="square" rtlCol="0">
            <a:spAutoFit/>
          </a:bodyPr>
          <a:lstStyle/>
          <a:p>
            <a:r>
              <a:rPr lang="en-US" altLang="zh-CN" b="1" dirty="0" smtClean="0"/>
              <a:t>0</a:t>
            </a:r>
            <a:endParaRPr lang="en-US" b="1" dirty="0"/>
          </a:p>
        </p:txBody>
      </p:sp>
      <p:sp>
        <p:nvSpPr>
          <p:cNvPr id="58" name="TextBox 57"/>
          <p:cNvSpPr txBox="1"/>
          <p:nvPr/>
        </p:nvSpPr>
        <p:spPr>
          <a:xfrm>
            <a:off x="6602467" y="2233741"/>
            <a:ext cx="576481" cy="307777"/>
          </a:xfrm>
          <a:prstGeom prst="rect">
            <a:avLst/>
          </a:prstGeom>
          <a:noFill/>
        </p:spPr>
        <p:txBody>
          <a:bodyPr wrap="square" rtlCol="0">
            <a:spAutoFit/>
          </a:bodyPr>
          <a:lstStyle/>
          <a:p>
            <a:r>
              <a:rPr lang="en-US" altLang="zh-CN" b="1" dirty="0"/>
              <a:t>2</a:t>
            </a:r>
            <a:endParaRPr lang="en-US" b="1" dirty="0"/>
          </a:p>
        </p:txBody>
      </p:sp>
      <p:sp>
        <p:nvSpPr>
          <p:cNvPr id="59" name="TextBox 58"/>
          <p:cNvSpPr txBox="1"/>
          <p:nvPr/>
        </p:nvSpPr>
        <p:spPr>
          <a:xfrm>
            <a:off x="5579050" y="2783902"/>
            <a:ext cx="576481" cy="307777"/>
          </a:xfrm>
          <a:prstGeom prst="rect">
            <a:avLst/>
          </a:prstGeom>
          <a:noFill/>
        </p:spPr>
        <p:txBody>
          <a:bodyPr wrap="square" rtlCol="0">
            <a:spAutoFit/>
          </a:bodyPr>
          <a:lstStyle/>
          <a:p>
            <a:r>
              <a:rPr lang="en-US" altLang="zh-CN" b="1" dirty="0" smtClean="0"/>
              <a:t>1</a:t>
            </a:r>
            <a:endParaRPr lang="en-US" b="1" dirty="0"/>
          </a:p>
        </p:txBody>
      </p:sp>
      <p:sp>
        <p:nvSpPr>
          <p:cNvPr id="60" name="TextBox 59"/>
          <p:cNvSpPr txBox="1"/>
          <p:nvPr/>
        </p:nvSpPr>
        <p:spPr>
          <a:xfrm>
            <a:off x="5261991" y="3307309"/>
            <a:ext cx="576481" cy="307777"/>
          </a:xfrm>
          <a:prstGeom prst="rect">
            <a:avLst/>
          </a:prstGeom>
          <a:noFill/>
        </p:spPr>
        <p:txBody>
          <a:bodyPr wrap="square" rtlCol="0">
            <a:spAutoFit/>
          </a:bodyPr>
          <a:lstStyle/>
          <a:p>
            <a:r>
              <a:rPr lang="en-US" altLang="zh-CN" b="1" dirty="0"/>
              <a:t>0</a:t>
            </a:r>
            <a:endParaRPr lang="en-US" b="1" dirty="0"/>
          </a:p>
        </p:txBody>
      </p:sp>
      <p:sp>
        <p:nvSpPr>
          <p:cNvPr id="61" name="TextBox 60"/>
          <p:cNvSpPr txBox="1"/>
          <p:nvPr/>
        </p:nvSpPr>
        <p:spPr>
          <a:xfrm>
            <a:off x="6681458" y="2892930"/>
            <a:ext cx="576481" cy="307777"/>
          </a:xfrm>
          <a:prstGeom prst="rect">
            <a:avLst/>
          </a:prstGeom>
          <a:noFill/>
        </p:spPr>
        <p:txBody>
          <a:bodyPr wrap="square" rtlCol="0">
            <a:spAutoFit/>
          </a:bodyPr>
          <a:lstStyle/>
          <a:p>
            <a:r>
              <a:rPr lang="en-US" altLang="zh-CN" b="1" dirty="0"/>
              <a:t>3</a:t>
            </a:r>
            <a:endParaRPr lang="en-US" b="1" dirty="0"/>
          </a:p>
        </p:txBody>
      </p:sp>
      <p:sp>
        <p:nvSpPr>
          <p:cNvPr id="62" name="TextBox 61"/>
          <p:cNvSpPr txBox="1"/>
          <p:nvPr/>
        </p:nvSpPr>
        <p:spPr>
          <a:xfrm>
            <a:off x="7380902" y="3184250"/>
            <a:ext cx="576481" cy="307777"/>
          </a:xfrm>
          <a:prstGeom prst="rect">
            <a:avLst/>
          </a:prstGeom>
          <a:noFill/>
        </p:spPr>
        <p:txBody>
          <a:bodyPr wrap="square" rtlCol="0">
            <a:spAutoFit/>
          </a:bodyPr>
          <a:lstStyle/>
          <a:p>
            <a:r>
              <a:rPr lang="en-US" altLang="zh-CN" b="1" dirty="0" smtClean="0"/>
              <a:t>1</a:t>
            </a:r>
            <a:endParaRPr lang="en-US" b="1" dirty="0"/>
          </a:p>
        </p:txBody>
      </p:sp>
      <p:sp>
        <p:nvSpPr>
          <p:cNvPr id="63" name="TextBox 62"/>
          <p:cNvSpPr txBox="1"/>
          <p:nvPr/>
        </p:nvSpPr>
        <p:spPr>
          <a:xfrm>
            <a:off x="7860675" y="2245772"/>
            <a:ext cx="576481" cy="307777"/>
          </a:xfrm>
          <a:prstGeom prst="rect">
            <a:avLst/>
          </a:prstGeom>
          <a:noFill/>
        </p:spPr>
        <p:txBody>
          <a:bodyPr wrap="square" rtlCol="0">
            <a:spAutoFit/>
          </a:bodyPr>
          <a:lstStyle/>
          <a:p>
            <a:r>
              <a:rPr lang="en-US" altLang="zh-CN" b="1" dirty="0" smtClean="0"/>
              <a:t>0</a:t>
            </a:r>
            <a:endParaRPr lang="en-US" b="1" dirty="0"/>
          </a:p>
        </p:txBody>
      </p:sp>
      <p:sp>
        <p:nvSpPr>
          <p:cNvPr id="49" name="TextBox 48"/>
          <p:cNvSpPr txBox="1"/>
          <p:nvPr/>
        </p:nvSpPr>
        <p:spPr>
          <a:xfrm>
            <a:off x="307179" y="33295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sp>
        <p:nvSpPr>
          <p:cNvPr id="66" name="TextBox 65"/>
          <p:cNvSpPr txBox="1"/>
          <p:nvPr/>
        </p:nvSpPr>
        <p:spPr>
          <a:xfrm>
            <a:off x="6624135" y="1580677"/>
            <a:ext cx="576481" cy="307777"/>
          </a:xfrm>
          <a:prstGeom prst="rect">
            <a:avLst/>
          </a:prstGeom>
          <a:noFill/>
        </p:spPr>
        <p:txBody>
          <a:bodyPr wrap="square" rtlCol="0">
            <a:spAutoFit/>
          </a:bodyPr>
          <a:lstStyle/>
          <a:p>
            <a:r>
              <a:rPr lang="en-US" dirty="0"/>
              <a:t>A</a:t>
            </a:r>
          </a:p>
        </p:txBody>
      </p:sp>
      <p:sp>
        <p:nvSpPr>
          <p:cNvPr id="67" name="TextBox 66"/>
          <p:cNvSpPr txBox="1"/>
          <p:nvPr/>
        </p:nvSpPr>
        <p:spPr>
          <a:xfrm>
            <a:off x="6985382" y="2237854"/>
            <a:ext cx="576481" cy="307777"/>
          </a:xfrm>
          <a:prstGeom prst="rect">
            <a:avLst/>
          </a:prstGeom>
          <a:noFill/>
        </p:spPr>
        <p:txBody>
          <a:bodyPr wrap="square" rtlCol="0">
            <a:spAutoFit/>
          </a:bodyPr>
          <a:lstStyle/>
          <a:p>
            <a:r>
              <a:rPr lang="en-US" dirty="0" smtClean="0"/>
              <a:t>B</a:t>
            </a:r>
            <a:endParaRPr lang="en-US" dirty="0"/>
          </a:p>
        </p:txBody>
      </p:sp>
      <p:sp>
        <p:nvSpPr>
          <p:cNvPr id="68" name="TextBox 67"/>
          <p:cNvSpPr txBox="1"/>
          <p:nvPr/>
        </p:nvSpPr>
        <p:spPr>
          <a:xfrm>
            <a:off x="6922496" y="2898733"/>
            <a:ext cx="576481" cy="307777"/>
          </a:xfrm>
          <a:prstGeom prst="rect">
            <a:avLst/>
          </a:prstGeom>
          <a:noFill/>
        </p:spPr>
        <p:txBody>
          <a:bodyPr wrap="square" rtlCol="0">
            <a:spAutoFit/>
          </a:bodyPr>
          <a:lstStyle/>
          <a:p>
            <a:r>
              <a:rPr lang="en-US" dirty="0"/>
              <a:t>C</a:t>
            </a:r>
          </a:p>
        </p:txBody>
      </p:sp>
      <p:sp>
        <p:nvSpPr>
          <p:cNvPr id="69" name="TextBox 68"/>
          <p:cNvSpPr txBox="1"/>
          <p:nvPr/>
        </p:nvSpPr>
        <p:spPr>
          <a:xfrm>
            <a:off x="5943972" y="2783717"/>
            <a:ext cx="576481" cy="307777"/>
          </a:xfrm>
          <a:prstGeom prst="rect">
            <a:avLst/>
          </a:prstGeom>
          <a:noFill/>
        </p:spPr>
        <p:txBody>
          <a:bodyPr wrap="square" rtlCol="0">
            <a:spAutoFit/>
          </a:bodyPr>
          <a:lstStyle/>
          <a:p>
            <a:r>
              <a:rPr lang="en-US" dirty="0" smtClean="0"/>
              <a:t>D</a:t>
            </a:r>
            <a:endParaRPr lang="en-US" dirty="0"/>
          </a:p>
        </p:txBody>
      </p:sp>
      <p:sp>
        <p:nvSpPr>
          <p:cNvPr id="70" name="TextBox 69"/>
          <p:cNvSpPr txBox="1"/>
          <p:nvPr/>
        </p:nvSpPr>
        <p:spPr>
          <a:xfrm>
            <a:off x="5680042" y="3316382"/>
            <a:ext cx="576481" cy="307777"/>
          </a:xfrm>
          <a:prstGeom prst="rect">
            <a:avLst/>
          </a:prstGeom>
          <a:noFill/>
        </p:spPr>
        <p:txBody>
          <a:bodyPr wrap="square" rtlCol="0">
            <a:spAutoFit/>
          </a:bodyPr>
          <a:lstStyle/>
          <a:p>
            <a:r>
              <a:rPr lang="en-US" dirty="0" smtClean="0"/>
              <a:t>E</a:t>
            </a:r>
            <a:endParaRPr lang="en-US" dirty="0"/>
          </a:p>
        </p:txBody>
      </p:sp>
      <p:sp>
        <p:nvSpPr>
          <p:cNvPr id="71" name="TextBox 70"/>
          <p:cNvSpPr txBox="1"/>
          <p:nvPr/>
        </p:nvSpPr>
        <p:spPr>
          <a:xfrm>
            <a:off x="7736591" y="3186557"/>
            <a:ext cx="576481" cy="307777"/>
          </a:xfrm>
          <a:prstGeom prst="rect">
            <a:avLst/>
          </a:prstGeom>
          <a:noFill/>
        </p:spPr>
        <p:txBody>
          <a:bodyPr wrap="square" rtlCol="0">
            <a:spAutoFit/>
          </a:bodyPr>
          <a:lstStyle/>
          <a:p>
            <a:r>
              <a:rPr lang="en-US" dirty="0" smtClean="0"/>
              <a:t>F</a:t>
            </a:r>
            <a:endParaRPr lang="en-US" dirty="0"/>
          </a:p>
        </p:txBody>
      </p:sp>
      <p:sp>
        <p:nvSpPr>
          <p:cNvPr id="72" name="TextBox 71"/>
          <p:cNvSpPr txBox="1"/>
          <p:nvPr/>
        </p:nvSpPr>
        <p:spPr>
          <a:xfrm>
            <a:off x="8232145" y="2257705"/>
            <a:ext cx="576481" cy="307777"/>
          </a:xfrm>
          <a:prstGeom prst="rect">
            <a:avLst/>
          </a:prstGeom>
          <a:noFill/>
        </p:spPr>
        <p:txBody>
          <a:bodyPr wrap="square" rtlCol="0">
            <a:spAutoFit/>
          </a:bodyPr>
          <a:lstStyle/>
          <a:p>
            <a:r>
              <a:rPr lang="en-US" dirty="0" smtClean="0"/>
              <a:t>G</a:t>
            </a:r>
            <a:endParaRPr lang="en-US" dirty="0"/>
          </a:p>
        </p:txBody>
      </p:sp>
      <p:sp>
        <p:nvSpPr>
          <p:cNvPr id="79" name="Shape 120"/>
          <p:cNvSpPr txBox="1"/>
          <p:nvPr/>
        </p:nvSpPr>
        <p:spPr>
          <a:xfrm>
            <a:off x="1091616" y="1427767"/>
            <a:ext cx="3460499" cy="3116801"/>
          </a:xfrm>
          <a:prstGeom prst="rect">
            <a:avLst/>
          </a:prstGeom>
          <a:noFill/>
          <a:ln>
            <a:noFill/>
          </a:ln>
        </p:spPr>
        <p:txBody>
          <a:bodyPr lIns="91425" tIns="91425" rIns="91425" bIns="91425" anchor="t" anchorCtr="0">
            <a:noAutofit/>
          </a:bodyPr>
          <a:lstStyle/>
          <a:p>
            <a:pPr>
              <a:spcBef>
                <a:spcPts val="600"/>
              </a:spcBef>
            </a:pPr>
            <a:r>
              <a:rPr lang="zh-CN" altLang="en-US" sz="2000" b="1" dirty="0" smtClean="0">
                <a:solidFill>
                  <a:srgbClr val="114454"/>
                </a:solidFill>
                <a:highlight>
                  <a:srgbClr val="94BF6E"/>
                </a:highlight>
                <a:latin typeface="Nixie One"/>
                <a:ea typeface="Nixie One"/>
                <a:cs typeface="Nixie One"/>
                <a:sym typeface="Nixie One"/>
              </a:rPr>
              <a:t>图例说明</a:t>
            </a:r>
            <a:endParaRPr lang="en" sz="2000" b="1" dirty="0" smtClean="0">
              <a:solidFill>
                <a:srgbClr val="114454"/>
              </a:solidFill>
              <a:highlight>
                <a:srgbClr val="94BF6E"/>
              </a:highlight>
              <a:latin typeface="Nixie One"/>
              <a:ea typeface="Nixie One"/>
              <a:cs typeface="Nixie One"/>
              <a:sym typeface="Nixie One"/>
            </a:endParaRPr>
          </a:p>
          <a:p>
            <a:pPr marL="342900" lvl="0" indent="-342900" algn="just">
              <a:buFont typeface="Arial" charset="0"/>
              <a:buChar char="•"/>
            </a:pPr>
            <a:r>
              <a:rPr lang="zh-CN" altLang="en-US" sz="2000" dirty="0"/>
              <a:t>构建</a:t>
            </a:r>
            <a:r>
              <a:rPr lang="en-US" altLang="zh-CN" sz="2000" dirty="0"/>
              <a:t>KNN</a:t>
            </a:r>
            <a:r>
              <a:rPr lang="zh-CN" altLang="en-US" sz="2000" dirty="0"/>
              <a:t>邻域</a:t>
            </a:r>
            <a:r>
              <a:rPr lang="zh-CN" altLang="en-US" sz="2000" dirty="0" smtClean="0"/>
              <a:t>图</a:t>
            </a:r>
            <a:endParaRPr lang="en-US" altLang="zh-CN" sz="2000" dirty="0" smtClean="0"/>
          </a:p>
          <a:p>
            <a:pPr marL="342900" indent="-342900" algn="just">
              <a:buFont typeface="Arial" charset="0"/>
              <a:buChar char="•"/>
            </a:pPr>
            <a:r>
              <a:rPr lang="zh-CN" altLang="en-US" sz="2000" dirty="0"/>
              <a:t>距离度量</a:t>
            </a:r>
            <a:r>
              <a:rPr lang="en-US" altLang="zh-CN" sz="2000" dirty="0"/>
              <a:t>[</a:t>
            </a:r>
            <a:r>
              <a:rPr lang="zh-CN" altLang="en-US" sz="2000" dirty="0"/>
              <a:t>欧式</a:t>
            </a:r>
            <a:r>
              <a:rPr lang="zh-CN" altLang="en-US" sz="2000" dirty="0" smtClean="0"/>
              <a:t>距离</a:t>
            </a:r>
            <a:r>
              <a:rPr lang="en-US" altLang="zh-CN" sz="2000" dirty="0" smtClean="0"/>
              <a:t>]</a:t>
            </a:r>
            <a:endParaRPr lang="en-US" altLang="zh-CN" sz="2000" dirty="0" smtClean="0"/>
          </a:p>
          <a:p>
            <a:pPr marL="342900" lvl="0" indent="-342900" algn="just">
              <a:buFont typeface="Arial" charset="0"/>
              <a:buChar char="•"/>
            </a:pPr>
            <a:r>
              <a:rPr lang="zh-CN" altLang="en-US" sz="2000" dirty="0"/>
              <a:t>近邻数</a:t>
            </a:r>
            <a:r>
              <a:rPr lang="en-US" altLang="zh-CN" sz="2000" dirty="0"/>
              <a:t>[k=1</a:t>
            </a:r>
            <a:r>
              <a:rPr lang="en-US" altLang="zh-CN" sz="2000" dirty="0" smtClean="0"/>
              <a:t>]</a:t>
            </a:r>
            <a:endParaRPr lang="zh-CN" altLang="en-US" sz="2000" dirty="0"/>
          </a:p>
          <a:p>
            <a:pPr marL="342900" lvl="0" indent="-342900" algn="just">
              <a:buFont typeface="Arial" charset="0"/>
              <a:buChar char="•"/>
            </a:pPr>
            <a:endParaRPr lang="en-US" altLang="zh-CN"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type="title"/>
          </p:nvPr>
        </p:nvSpPr>
        <p:spPr>
          <a:xfrm>
            <a:off x="1146025" y="27805"/>
            <a:ext cx="3233470" cy="1028700"/>
          </a:xfrm>
          <a:prstGeom prst="rect">
            <a:avLst/>
          </a:prstGeom>
        </p:spPr>
        <p:txBody>
          <a:bodyPr lIns="91425" tIns="91425" rIns="91425" bIns="91425" anchor="ctr" anchorCtr="0">
            <a:noAutofit/>
          </a:bodyPr>
          <a:lstStyle/>
          <a:p>
            <a:pPr lvl="0">
              <a:spcBef>
                <a:spcPts val="0"/>
              </a:spcBef>
              <a:buNone/>
            </a:pPr>
            <a:r>
              <a:rPr lang="en-US" altLang="zh-CN" dirty="0" smtClean="0"/>
              <a:t>Hub </a:t>
            </a:r>
            <a:r>
              <a:rPr lang="zh-CN" altLang="en-US" dirty="0" smtClean="0"/>
              <a:t>定义</a:t>
            </a:r>
            <a:endParaRPr lang="en" dirty="0"/>
          </a:p>
        </p:txBody>
      </p:sp>
      <p:sp>
        <p:nvSpPr>
          <p:cNvPr id="4" name="Oval 3"/>
          <p:cNvSpPr/>
          <p:nvPr/>
        </p:nvSpPr>
        <p:spPr>
          <a:xfrm>
            <a:off x="6169661" y="2140255"/>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64953" y="3278388"/>
            <a:ext cx="172016" cy="16296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64953" y="2823889"/>
            <a:ext cx="172016" cy="16296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231465" y="3882566"/>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528316" y="3238760"/>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806223" y="2823889"/>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03208" y="3719604"/>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5"/>
            <a:endCxn id="16" idx="0"/>
          </p:cNvCxnSpPr>
          <p:nvPr/>
        </p:nvCxnSpPr>
        <p:spPr>
          <a:xfrm>
            <a:off x="6316486" y="2279352"/>
            <a:ext cx="334475" cy="54453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7"/>
            <a:endCxn id="18" idx="4"/>
          </p:cNvCxnSpPr>
          <p:nvPr/>
        </p:nvCxnSpPr>
        <p:spPr>
          <a:xfrm flipV="1">
            <a:off x="5378290" y="3401722"/>
            <a:ext cx="236034" cy="5047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6"/>
            <a:endCxn id="15" idx="1"/>
          </p:cNvCxnSpPr>
          <p:nvPr/>
        </p:nvCxnSpPr>
        <p:spPr>
          <a:xfrm flipV="1">
            <a:off x="5700332" y="3302253"/>
            <a:ext cx="889812" cy="1798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a:endCxn id="15" idx="1"/>
          </p:cNvCxnSpPr>
          <p:nvPr/>
        </p:nvCxnSpPr>
        <p:spPr>
          <a:xfrm>
            <a:off x="6590144" y="2962986"/>
            <a:ext cx="0" cy="3392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7"/>
            <a:endCxn id="16" idx="5"/>
          </p:cNvCxnSpPr>
          <p:nvPr/>
        </p:nvCxnSpPr>
        <p:spPr>
          <a:xfrm flipV="1">
            <a:off x="6711778" y="2962986"/>
            <a:ext cx="0" cy="3392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1" idx="1"/>
            <a:endCxn id="15" idx="6"/>
          </p:cNvCxnSpPr>
          <p:nvPr/>
        </p:nvCxnSpPr>
        <p:spPr>
          <a:xfrm flipH="1" flipV="1">
            <a:off x="6736969" y="3359869"/>
            <a:ext cx="591430" cy="3836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336809" y="2727517"/>
            <a:ext cx="576481" cy="307777"/>
          </a:xfrm>
          <a:prstGeom prst="rect">
            <a:avLst/>
          </a:prstGeom>
          <a:noFill/>
        </p:spPr>
        <p:txBody>
          <a:bodyPr wrap="square" rtlCol="0">
            <a:spAutoFit/>
          </a:bodyPr>
          <a:lstStyle/>
          <a:p>
            <a:r>
              <a:rPr lang="en-US" altLang="zh-CN" b="1" dirty="0"/>
              <a:t>2</a:t>
            </a:r>
            <a:endParaRPr lang="en-US" b="1" dirty="0"/>
          </a:p>
        </p:txBody>
      </p:sp>
      <p:cxnSp>
        <p:nvCxnSpPr>
          <p:cNvPr id="48" name="Straight Arrow Connector 47"/>
          <p:cNvCxnSpPr>
            <a:stCxn id="20" idx="3"/>
            <a:endCxn id="21" idx="7"/>
          </p:cNvCxnSpPr>
          <p:nvPr/>
        </p:nvCxnSpPr>
        <p:spPr>
          <a:xfrm flipH="1">
            <a:off x="7450033" y="2962986"/>
            <a:ext cx="381381" cy="78048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942237" y="2067847"/>
            <a:ext cx="576481" cy="307777"/>
          </a:xfrm>
          <a:prstGeom prst="rect">
            <a:avLst/>
          </a:prstGeom>
          <a:noFill/>
        </p:spPr>
        <p:txBody>
          <a:bodyPr wrap="square" rtlCol="0">
            <a:spAutoFit/>
          </a:bodyPr>
          <a:lstStyle/>
          <a:p>
            <a:r>
              <a:rPr lang="en-US" altLang="zh-CN" b="1" dirty="0" smtClean="0"/>
              <a:t>0</a:t>
            </a:r>
            <a:endParaRPr lang="en-US" b="1" dirty="0"/>
          </a:p>
        </p:txBody>
      </p:sp>
      <p:sp>
        <p:nvSpPr>
          <p:cNvPr id="59" name="TextBox 58"/>
          <p:cNvSpPr txBox="1"/>
          <p:nvPr/>
        </p:nvSpPr>
        <p:spPr>
          <a:xfrm>
            <a:off x="5277298" y="3277678"/>
            <a:ext cx="576481" cy="307777"/>
          </a:xfrm>
          <a:prstGeom prst="rect">
            <a:avLst/>
          </a:prstGeom>
          <a:noFill/>
        </p:spPr>
        <p:txBody>
          <a:bodyPr wrap="square" rtlCol="0">
            <a:spAutoFit/>
          </a:bodyPr>
          <a:lstStyle/>
          <a:p>
            <a:r>
              <a:rPr lang="en-US" altLang="zh-CN" b="1" dirty="0" smtClean="0"/>
              <a:t>1</a:t>
            </a:r>
            <a:endParaRPr lang="en-US" b="1" dirty="0"/>
          </a:p>
        </p:txBody>
      </p:sp>
      <p:sp>
        <p:nvSpPr>
          <p:cNvPr id="60" name="TextBox 59"/>
          <p:cNvSpPr txBox="1"/>
          <p:nvPr/>
        </p:nvSpPr>
        <p:spPr>
          <a:xfrm>
            <a:off x="4978527" y="3801085"/>
            <a:ext cx="576481" cy="307777"/>
          </a:xfrm>
          <a:prstGeom prst="rect">
            <a:avLst/>
          </a:prstGeom>
          <a:noFill/>
        </p:spPr>
        <p:txBody>
          <a:bodyPr wrap="square" rtlCol="0">
            <a:spAutoFit/>
          </a:bodyPr>
          <a:lstStyle/>
          <a:p>
            <a:r>
              <a:rPr lang="en-US" altLang="zh-CN" b="1" dirty="0"/>
              <a:t>0</a:t>
            </a:r>
            <a:endParaRPr lang="en-US" b="1" dirty="0"/>
          </a:p>
        </p:txBody>
      </p:sp>
      <p:sp>
        <p:nvSpPr>
          <p:cNvPr id="61" name="TextBox 60"/>
          <p:cNvSpPr txBox="1"/>
          <p:nvPr/>
        </p:nvSpPr>
        <p:spPr>
          <a:xfrm>
            <a:off x="6379706" y="3386706"/>
            <a:ext cx="576481" cy="307777"/>
          </a:xfrm>
          <a:prstGeom prst="rect">
            <a:avLst/>
          </a:prstGeom>
          <a:noFill/>
        </p:spPr>
        <p:txBody>
          <a:bodyPr wrap="square" rtlCol="0">
            <a:spAutoFit/>
          </a:bodyPr>
          <a:lstStyle/>
          <a:p>
            <a:r>
              <a:rPr lang="en-US" altLang="zh-CN" b="1" dirty="0"/>
              <a:t>3</a:t>
            </a:r>
            <a:endParaRPr lang="en-US" b="1" dirty="0"/>
          </a:p>
        </p:txBody>
      </p:sp>
      <p:sp>
        <p:nvSpPr>
          <p:cNvPr id="62" name="TextBox 61"/>
          <p:cNvSpPr txBox="1"/>
          <p:nvPr/>
        </p:nvSpPr>
        <p:spPr>
          <a:xfrm>
            <a:off x="7079150" y="3678026"/>
            <a:ext cx="576481" cy="307777"/>
          </a:xfrm>
          <a:prstGeom prst="rect">
            <a:avLst/>
          </a:prstGeom>
          <a:noFill/>
        </p:spPr>
        <p:txBody>
          <a:bodyPr wrap="square" rtlCol="0">
            <a:spAutoFit/>
          </a:bodyPr>
          <a:lstStyle/>
          <a:p>
            <a:r>
              <a:rPr lang="en-US" altLang="zh-CN" b="1" dirty="0" smtClean="0"/>
              <a:t>1</a:t>
            </a:r>
            <a:endParaRPr lang="en-US" b="1" dirty="0"/>
          </a:p>
        </p:txBody>
      </p:sp>
      <p:sp>
        <p:nvSpPr>
          <p:cNvPr id="63" name="TextBox 62"/>
          <p:cNvSpPr txBox="1"/>
          <p:nvPr/>
        </p:nvSpPr>
        <p:spPr>
          <a:xfrm>
            <a:off x="7558923" y="2739548"/>
            <a:ext cx="576481" cy="307777"/>
          </a:xfrm>
          <a:prstGeom prst="rect">
            <a:avLst/>
          </a:prstGeom>
          <a:noFill/>
        </p:spPr>
        <p:txBody>
          <a:bodyPr wrap="square" rtlCol="0">
            <a:spAutoFit/>
          </a:bodyPr>
          <a:lstStyle/>
          <a:p>
            <a:r>
              <a:rPr lang="en-US" altLang="zh-CN" b="1" dirty="0" smtClean="0"/>
              <a:t>0</a:t>
            </a:r>
            <a:endParaRPr lang="en-US" b="1" dirty="0"/>
          </a:p>
        </p:txBody>
      </p:sp>
      <p:sp>
        <p:nvSpPr>
          <p:cNvPr id="66" name="TextBox 65"/>
          <p:cNvSpPr txBox="1"/>
          <p:nvPr/>
        </p:nvSpPr>
        <p:spPr>
          <a:xfrm>
            <a:off x="6322383" y="2074453"/>
            <a:ext cx="576481" cy="307777"/>
          </a:xfrm>
          <a:prstGeom prst="rect">
            <a:avLst/>
          </a:prstGeom>
          <a:noFill/>
        </p:spPr>
        <p:txBody>
          <a:bodyPr wrap="square" rtlCol="0">
            <a:spAutoFit/>
          </a:bodyPr>
          <a:lstStyle/>
          <a:p>
            <a:r>
              <a:rPr lang="en-US" dirty="0"/>
              <a:t>A</a:t>
            </a:r>
          </a:p>
        </p:txBody>
      </p:sp>
      <p:sp>
        <p:nvSpPr>
          <p:cNvPr id="67" name="TextBox 66"/>
          <p:cNvSpPr txBox="1"/>
          <p:nvPr/>
        </p:nvSpPr>
        <p:spPr>
          <a:xfrm>
            <a:off x="6683630" y="2731630"/>
            <a:ext cx="576481" cy="307777"/>
          </a:xfrm>
          <a:prstGeom prst="rect">
            <a:avLst/>
          </a:prstGeom>
          <a:noFill/>
        </p:spPr>
        <p:txBody>
          <a:bodyPr wrap="square" rtlCol="0">
            <a:spAutoFit/>
          </a:bodyPr>
          <a:lstStyle/>
          <a:p>
            <a:r>
              <a:rPr lang="en-US" dirty="0" smtClean="0"/>
              <a:t>B</a:t>
            </a:r>
            <a:endParaRPr lang="en-US" dirty="0"/>
          </a:p>
        </p:txBody>
      </p:sp>
      <p:sp>
        <p:nvSpPr>
          <p:cNvPr id="68" name="TextBox 67"/>
          <p:cNvSpPr txBox="1"/>
          <p:nvPr/>
        </p:nvSpPr>
        <p:spPr>
          <a:xfrm>
            <a:off x="6620744" y="3392509"/>
            <a:ext cx="576481" cy="307777"/>
          </a:xfrm>
          <a:prstGeom prst="rect">
            <a:avLst/>
          </a:prstGeom>
          <a:noFill/>
        </p:spPr>
        <p:txBody>
          <a:bodyPr wrap="square" rtlCol="0">
            <a:spAutoFit/>
          </a:bodyPr>
          <a:lstStyle/>
          <a:p>
            <a:r>
              <a:rPr lang="en-US" dirty="0"/>
              <a:t>C</a:t>
            </a:r>
          </a:p>
        </p:txBody>
      </p:sp>
      <p:sp>
        <p:nvSpPr>
          <p:cNvPr id="69" name="TextBox 68"/>
          <p:cNvSpPr txBox="1"/>
          <p:nvPr/>
        </p:nvSpPr>
        <p:spPr>
          <a:xfrm>
            <a:off x="5642220" y="3277493"/>
            <a:ext cx="576481" cy="307777"/>
          </a:xfrm>
          <a:prstGeom prst="rect">
            <a:avLst/>
          </a:prstGeom>
          <a:noFill/>
        </p:spPr>
        <p:txBody>
          <a:bodyPr wrap="square" rtlCol="0">
            <a:spAutoFit/>
          </a:bodyPr>
          <a:lstStyle/>
          <a:p>
            <a:r>
              <a:rPr lang="en-US" dirty="0" smtClean="0"/>
              <a:t>D</a:t>
            </a:r>
            <a:endParaRPr lang="en-US" dirty="0"/>
          </a:p>
        </p:txBody>
      </p:sp>
      <p:sp>
        <p:nvSpPr>
          <p:cNvPr id="70" name="TextBox 69"/>
          <p:cNvSpPr txBox="1"/>
          <p:nvPr/>
        </p:nvSpPr>
        <p:spPr>
          <a:xfrm>
            <a:off x="5378290" y="3810158"/>
            <a:ext cx="576481" cy="307777"/>
          </a:xfrm>
          <a:prstGeom prst="rect">
            <a:avLst/>
          </a:prstGeom>
          <a:noFill/>
        </p:spPr>
        <p:txBody>
          <a:bodyPr wrap="square" rtlCol="0">
            <a:spAutoFit/>
          </a:bodyPr>
          <a:lstStyle/>
          <a:p>
            <a:r>
              <a:rPr lang="en-US" dirty="0" smtClean="0"/>
              <a:t>E</a:t>
            </a:r>
            <a:endParaRPr lang="en-US" dirty="0"/>
          </a:p>
        </p:txBody>
      </p:sp>
      <p:sp>
        <p:nvSpPr>
          <p:cNvPr id="71" name="TextBox 70"/>
          <p:cNvSpPr txBox="1"/>
          <p:nvPr/>
        </p:nvSpPr>
        <p:spPr>
          <a:xfrm>
            <a:off x="7434839" y="3680333"/>
            <a:ext cx="576481" cy="307777"/>
          </a:xfrm>
          <a:prstGeom prst="rect">
            <a:avLst/>
          </a:prstGeom>
          <a:noFill/>
        </p:spPr>
        <p:txBody>
          <a:bodyPr wrap="square" rtlCol="0">
            <a:spAutoFit/>
          </a:bodyPr>
          <a:lstStyle/>
          <a:p>
            <a:r>
              <a:rPr lang="en-US" dirty="0" smtClean="0"/>
              <a:t>F</a:t>
            </a:r>
            <a:endParaRPr lang="en-US" dirty="0"/>
          </a:p>
        </p:txBody>
      </p:sp>
      <p:sp>
        <p:nvSpPr>
          <p:cNvPr id="72" name="TextBox 71"/>
          <p:cNvSpPr txBox="1"/>
          <p:nvPr/>
        </p:nvSpPr>
        <p:spPr>
          <a:xfrm>
            <a:off x="7930393" y="2751481"/>
            <a:ext cx="576481" cy="307777"/>
          </a:xfrm>
          <a:prstGeom prst="rect">
            <a:avLst/>
          </a:prstGeom>
          <a:noFill/>
        </p:spPr>
        <p:txBody>
          <a:bodyPr wrap="square" rtlCol="0">
            <a:spAutoFit/>
          </a:bodyPr>
          <a:lstStyle/>
          <a:p>
            <a:r>
              <a:rPr lang="en-US" dirty="0" smtClean="0"/>
              <a:t>G</a:t>
            </a:r>
            <a:endParaRPr lang="en-US" dirty="0"/>
          </a:p>
        </p:txBody>
      </p:sp>
      <p:sp>
        <p:nvSpPr>
          <p:cNvPr id="33" name="TextBox 32"/>
          <p:cNvSpPr txBox="1"/>
          <p:nvPr/>
        </p:nvSpPr>
        <p:spPr>
          <a:xfrm>
            <a:off x="307179" y="34210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sp>
            <p:nvSpPr>
              <p:cNvPr id="36" name="Shape 120"/>
              <p:cNvSpPr txBox="1"/>
              <p:nvPr/>
            </p:nvSpPr>
            <p:spPr>
              <a:xfrm>
                <a:off x="1027966" y="3616645"/>
                <a:ext cx="3460499" cy="642732"/>
              </a:xfrm>
              <a:prstGeom prst="rect">
                <a:avLst/>
              </a:prstGeom>
              <a:noFill/>
              <a:ln>
                <a:noFill/>
              </a:ln>
            </p:spPr>
            <p:txBody>
              <a:bodyPr lIns="91425" tIns="91425" rIns="91425" bIns="91425" anchor="t" anchorCtr="0">
                <a:noAutofit/>
              </a:bodyPr>
              <a:lstStyle/>
              <a:p>
                <a:pPr>
                  <a:spcBef>
                    <a:spcPts val="600"/>
                  </a:spcBef>
                </a:pPr>
                <a:r>
                  <a:rPr lang="en-US" altLang="zh-CN" b="1" dirty="0" smtClean="0">
                    <a:solidFill>
                      <a:srgbClr val="114454"/>
                    </a:solidFill>
                    <a:highlight>
                      <a:srgbClr val="94BF6E"/>
                    </a:highlight>
                    <a:latin typeface="Nixie One"/>
                    <a:ea typeface="Nixie One"/>
                    <a:cs typeface="Nixie One"/>
                    <a:sym typeface="Nixie One"/>
                  </a:rPr>
                  <a:t>HUB</a:t>
                </a:r>
                <a:endParaRPr lang="en" b="1" dirty="0" smtClean="0">
                  <a:solidFill>
                    <a:srgbClr val="114454"/>
                  </a:solidFill>
                  <a:highlight>
                    <a:srgbClr val="94BF6E"/>
                  </a:highlight>
                  <a:latin typeface="Nixie One"/>
                  <a:ea typeface="Nixie One"/>
                  <a:cs typeface="Nixie One"/>
                  <a:sym typeface="Nixie One"/>
                </a:endParaRPr>
              </a:p>
              <a:p>
                <a:pPr>
                  <a:spcBef>
                    <a:spcPts val="600"/>
                  </a:spcBef>
                </a:pPr>
                <a14:m>
                  <m:oMathPara xmlns:m="http://schemas.openxmlformats.org/officeDocument/2006/math">
                    <m:oMathParaPr>
                      <m:jc m:val="center"/>
                    </m:oMathParaPr>
                    <m:oMath xmlns:m="http://schemas.openxmlformats.org/officeDocument/2006/math">
                      <m:sSub>
                        <m:sSubPr>
                          <m:ctrlPr>
                            <a:rPr lang="en-US" altLang="zh-CN" b="1" i="1">
                              <a:solidFill>
                                <a:srgbClr val="114454"/>
                              </a:solidFill>
                              <a:latin typeface="Cambria Math" charset="0"/>
                              <a:ea typeface="Nixie One"/>
                              <a:cs typeface="Nixie One"/>
                              <a:sym typeface="Nixie One"/>
                            </a:rPr>
                          </m:ctrlPr>
                        </m:sSubPr>
                        <m:e>
                          <m:r>
                            <a:rPr lang="en-US" altLang="zh-CN" b="1" i="1">
                              <a:solidFill>
                                <a:srgbClr val="114454"/>
                              </a:solidFill>
                              <a:latin typeface="Cambria Math" charset="0"/>
                              <a:ea typeface="Nixie One"/>
                              <a:cs typeface="Nixie One"/>
                              <a:sym typeface="Nixie One"/>
                            </a:rPr>
                            <m:t>𝑵</m:t>
                          </m:r>
                        </m:e>
                        <m:sub>
                          <m:r>
                            <a:rPr lang="en-US" altLang="zh-CN" b="1" i="1">
                              <a:solidFill>
                                <a:srgbClr val="114454"/>
                              </a:solidFill>
                              <a:latin typeface="Cambria Math" charset="0"/>
                              <a:ea typeface="Nixie One"/>
                              <a:cs typeface="Nixie One"/>
                              <a:sym typeface="Nixie One"/>
                            </a:rPr>
                            <m:t>𝒌</m:t>
                          </m:r>
                        </m:sub>
                      </m:sSub>
                      <m:r>
                        <a:rPr lang="en-US" altLang="zh-CN" b="1" i="1">
                          <a:solidFill>
                            <a:srgbClr val="114454"/>
                          </a:solidFill>
                          <a:latin typeface="Cambria Math" charset="0"/>
                          <a:ea typeface="Nixie One"/>
                          <a:cs typeface="Nixie One"/>
                          <a:sym typeface="Nixie One"/>
                        </a:rPr>
                        <m:t>(</m:t>
                      </m:r>
                      <m:r>
                        <a:rPr lang="en-US" altLang="zh-CN" b="1" i="1">
                          <a:solidFill>
                            <a:srgbClr val="114454"/>
                          </a:solidFill>
                          <a:latin typeface="Cambria Math" charset="0"/>
                          <a:ea typeface="Nixie One"/>
                          <a:cs typeface="Nixie One"/>
                          <a:sym typeface="Nixie One"/>
                        </a:rPr>
                        <m:t>𝒙</m:t>
                      </m:r>
                      <m:r>
                        <a:rPr lang="en-US" altLang="zh-CN" b="1" i="1">
                          <a:solidFill>
                            <a:srgbClr val="114454"/>
                          </a:solidFill>
                          <a:latin typeface="Cambria Math" charset="0"/>
                          <a:ea typeface="Nixie One"/>
                          <a:cs typeface="Nixie One"/>
                          <a:sym typeface="Nixie One"/>
                        </a:rPr>
                        <m:t>)&gt;=</m:t>
                      </m:r>
                      <m:r>
                        <a:rPr lang="en-US" b="1" i="1" dirty="0">
                          <a:solidFill>
                            <a:srgbClr val="114454"/>
                          </a:solidFill>
                          <a:latin typeface="Cambria Math" charset="0"/>
                          <a:ea typeface="Nixie One"/>
                          <a:cs typeface="Nixie One"/>
                          <a:sym typeface="Nixie One"/>
                        </a:rPr>
                        <m:t>𝟐</m:t>
                      </m:r>
                      <m:r>
                        <a:rPr lang="en-US" b="1" i="1" dirty="0">
                          <a:solidFill>
                            <a:srgbClr val="114454"/>
                          </a:solidFill>
                          <a:latin typeface="Cambria Math" charset="0"/>
                          <a:ea typeface="Nixie One"/>
                          <a:cs typeface="Nixie One"/>
                          <a:sym typeface="Nixie One"/>
                        </a:rPr>
                        <m:t>∗</m:t>
                      </m:r>
                      <m:r>
                        <a:rPr lang="en-US" b="1" i="1" dirty="0">
                          <a:solidFill>
                            <a:srgbClr val="114454"/>
                          </a:solidFill>
                          <a:latin typeface="Cambria Math" charset="0"/>
                          <a:ea typeface="Nixie One"/>
                          <a:cs typeface="Nixie One"/>
                          <a:sym typeface="Nixie One"/>
                        </a:rPr>
                        <m:t>𝒌</m:t>
                      </m:r>
                    </m:oMath>
                  </m:oMathPara>
                </a14:m>
                <a:endParaRPr lang="en" b="1" dirty="0">
                  <a:solidFill>
                    <a:srgbClr val="114454"/>
                  </a:solidFill>
                  <a:latin typeface="Nixie One"/>
                  <a:ea typeface="Nixie One"/>
                  <a:cs typeface="Nixie One"/>
                  <a:sym typeface="Nixie One"/>
                </a:endParaRPr>
              </a:p>
            </p:txBody>
          </p:sp>
        </mc:Choice>
        <mc:Fallback xmlns="">
          <p:sp>
            <p:nvSpPr>
              <p:cNvPr id="36" name="Shape 120"/>
              <p:cNvSpPr txBox="1">
                <a:spLocks noRot="1" noChangeAspect="1" noMove="1" noResize="1" noEditPoints="1" noAdjustHandles="1" noChangeArrowheads="1" noChangeShapeType="1" noTextEdit="1"/>
              </p:cNvSpPr>
              <p:nvPr/>
            </p:nvSpPr>
            <p:spPr>
              <a:xfrm>
                <a:off x="1027966" y="3616645"/>
                <a:ext cx="3460499" cy="642732"/>
              </a:xfrm>
              <a:prstGeom prst="rect">
                <a:avLst/>
              </a:prstGeom>
              <a:blipFill rotWithShape="0">
                <a:blip r:embed="rId3"/>
                <a:stretch>
                  <a:fillRect l="-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Shape 120"/>
              <p:cNvSpPr txBox="1"/>
              <p:nvPr/>
            </p:nvSpPr>
            <p:spPr>
              <a:xfrm>
                <a:off x="1027967" y="2567948"/>
                <a:ext cx="3460499" cy="895139"/>
              </a:xfrm>
              <a:prstGeom prst="rect">
                <a:avLst/>
              </a:prstGeom>
              <a:noFill/>
              <a:ln>
                <a:noFill/>
              </a:ln>
            </p:spPr>
            <p:txBody>
              <a:bodyPr lIns="91425" tIns="91425" rIns="91425" bIns="91425" anchor="t" anchorCtr="0">
                <a:noAutofit/>
              </a:bodyPr>
              <a:lstStyle/>
              <a:p>
                <a:pPr>
                  <a:spcBef>
                    <a:spcPts val="600"/>
                  </a:spcBef>
                </a:pPr>
                <a:r>
                  <a:rPr lang="zh-CN" altLang="en-US" b="1" dirty="0" smtClean="0">
                    <a:solidFill>
                      <a:srgbClr val="114454"/>
                    </a:solidFill>
                    <a:highlight>
                      <a:srgbClr val="94BF6E"/>
                    </a:highlight>
                    <a:latin typeface="Nixie One"/>
                    <a:ea typeface="Nixie One"/>
                    <a:cs typeface="Nixie One"/>
                    <a:sym typeface="Nixie One"/>
                  </a:rPr>
                  <a:t>逆近邻数</a:t>
                </a:r>
                <a:endParaRPr lang="en" b="1" dirty="0" smtClean="0">
                  <a:solidFill>
                    <a:srgbClr val="114454"/>
                  </a:solidFill>
                  <a:highlight>
                    <a:srgbClr val="94BF6E"/>
                  </a:highlight>
                  <a:latin typeface="Nixie One"/>
                  <a:ea typeface="Nixie One"/>
                  <a:cs typeface="Nixie One"/>
                  <a:sym typeface="Nixie One"/>
                </a:endParaRPr>
              </a:p>
              <a:p>
                <a:pPr lvl="0">
                  <a:spcBef>
                    <a:spcPts val="600"/>
                  </a:spcBef>
                </a:pPr>
                <a:r>
                  <a:rPr lang="zh-CN" altLang="en-US" b="1" dirty="0" smtClean="0">
                    <a:solidFill>
                      <a:srgbClr val="114454"/>
                    </a:solidFill>
                    <a:latin typeface="Nixie One"/>
                    <a:ea typeface="Nixie One"/>
                    <a:cs typeface="Nixie One"/>
                    <a:sym typeface="Nixie One"/>
                  </a:rPr>
                  <a:t>在</a:t>
                </a:r>
                <a:r>
                  <a:rPr lang="zh-CN" altLang="en-US" b="1" dirty="0">
                    <a:solidFill>
                      <a:srgbClr val="114454"/>
                    </a:solidFill>
                    <a:latin typeface="Nixie One"/>
                    <a:ea typeface="Nixie One"/>
                    <a:cs typeface="Nixie One"/>
                    <a:sym typeface="Nixie One"/>
                  </a:rPr>
                  <a:t>数据集中点 </a:t>
                </a:r>
                <a14:m>
                  <m:oMath xmlns:m="http://schemas.openxmlformats.org/officeDocument/2006/math">
                    <m:r>
                      <a:rPr lang="en-US" altLang="zh-CN" b="1" i="1" smtClean="0">
                        <a:solidFill>
                          <a:srgbClr val="114454"/>
                        </a:solidFill>
                        <a:latin typeface="Cambria Math" charset="0"/>
                        <a:ea typeface="Nixie One"/>
                        <a:cs typeface="Nixie One"/>
                        <a:sym typeface="Nixie One"/>
                      </a:rPr>
                      <m:t>𝒙</m:t>
                    </m:r>
                  </m:oMath>
                </a14:m>
                <a:r>
                  <a:rPr lang="en-US" altLang="zh-CN" b="1" dirty="0" smtClean="0">
                    <a:solidFill>
                      <a:srgbClr val="114454"/>
                    </a:solidFill>
                    <a:latin typeface="Nixie One"/>
                    <a:ea typeface="Nixie One"/>
                    <a:cs typeface="Nixie One"/>
                    <a:sym typeface="Nixie One"/>
                  </a:rPr>
                  <a:t> </a:t>
                </a:r>
                <a:r>
                  <a:rPr lang="zh-CN" altLang="en-US" b="1" dirty="0" smtClean="0">
                    <a:solidFill>
                      <a:srgbClr val="114454"/>
                    </a:solidFill>
                    <a:latin typeface="Nixie One"/>
                    <a:ea typeface="Nixie One"/>
                    <a:cs typeface="Nixie One"/>
                    <a:sym typeface="Nixie One"/>
                  </a:rPr>
                  <a:t>作为</a:t>
                </a:r>
                <a:r>
                  <a:rPr lang="zh-CN" altLang="en-US" b="1" dirty="0">
                    <a:solidFill>
                      <a:srgbClr val="114454"/>
                    </a:solidFill>
                    <a:latin typeface="Nixie One"/>
                    <a:ea typeface="Nixie One"/>
                    <a:cs typeface="Nixie One"/>
                    <a:sym typeface="Nixie One"/>
                  </a:rPr>
                  <a:t>其它点的 </a:t>
                </a:r>
                <a14:m>
                  <m:oMath xmlns:m="http://schemas.openxmlformats.org/officeDocument/2006/math">
                    <m:r>
                      <a:rPr lang="en-US" altLang="zh-CN" b="1" i="1" dirty="0" smtClean="0">
                        <a:solidFill>
                          <a:srgbClr val="114454"/>
                        </a:solidFill>
                        <a:latin typeface="Cambria Math" charset="0"/>
                        <a:ea typeface="Nixie One"/>
                        <a:cs typeface="Nixie One"/>
                        <a:sym typeface="Nixie One"/>
                      </a:rPr>
                      <m:t>𝒌</m:t>
                    </m:r>
                  </m:oMath>
                </a14:m>
                <a:r>
                  <a:rPr lang="en-US" altLang="zh-CN" b="1" dirty="0">
                    <a:solidFill>
                      <a:srgbClr val="114454"/>
                    </a:solidFill>
                    <a:latin typeface="Nixie One"/>
                    <a:ea typeface="Nixie One"/>
                    <a:cs typeface="Nixie One"/>
                    <a:sym typeface="Nixie One"/>
                  </a:rPr>
                  <a:t> </a:t>
                </a:r>
                <a:r>
                  <a:rPr lang="zh-CN" altLang="en-US" b="1" dirty="0">
                    <a:solidFill>
                      <a:srgbClr val="114454"/>
                    </a:solidFill>
                    <a:latin typeface="Nixie One"/>
                    <a:ea typeface="Nixie One"/>
                    <a:cs typeface="Nixie One"/>
                    <a:sym typeface="Nixie One"/>
                  </a:rPr>
                  <a:t>近邻的</a:t>
                </a:r>
                <a:r>
                  <a:rPr lang="zh-CN" altLang="en-US" b="1" dirty="0" smtClean="0">
                    <a:solidFill>
                      <a:srgbClr val="114454"/>
                    </a:solidFill>
                    <a:latin typeface="Nixie One"/>
                    <a:ea typeface="Nixie One"/>
                    <a:cs typeface="Nixie One"/>
                    <a:sym typeface="Nixie One"/>
                  </a:rPr>
                  <a:t>次数，记为</a:t>
                </a:r>
                <a14:m>
                  <m:oMath xmlns:m="http://schemas.openxmlformats.org/officeDocument/2006/math">
                    <m:sSub>
                      <m:sSubPr>
                        <m:ctrlPr>
                          <a:rPr lang="en-US" altLang="zh-CN" b="1" i="1" smtClean="0">
                            <a:solidFill>
                              <a:srgbClr val="114454"/>
                            </a:solidFill>
                            <a:latin typeface="Cambria Math" charset="0"/>
                            <a:ea typeface="Nixie One"/>
                            <a:cs typeface="Nixie One"/>
                            <a:sym typeface="Nixie One"/>
                          </a:rPr>
                        </m:ctrlPr>
                      </m:sSubPr>
                      <m:e>
                        <m:r>
                          <a:rPr lang="en-US" altLang="zh-CN" b="1" i="1" smtClean="0">
                            <a:solidFill>
                              <a:srgbClr val="114454"/>
                            </a:solidFill>
                            <a:latin typeface="Cambria Math" charset="0"/>
                            <a:ea typeface="Nixie One"/>
                            <a:cs typeface="Nixie One"/>
                            <a:sym typeface="Nixie One"/>
                          </a:rPr>
                          <m:t>𝑵</m:t>
                        </m:r>
                      </m:e>
                      <m:sub>
                        <m:r>
                          <a:rPr lang="en-US" altLang="zh-CN" b="1" i="1" smtClean="0">
                            <a:solidFill>
                              <a:srgbClr val="114454"/>
                            </a:solidFill>
                            <a:latin typeface="Cambria Math" charset="0"/>
                            <a:ea typeface="Nixie One"/>
                            <a:cs typeface="Nixie One"/>
                            <a:sym typeface="Nixie One"/>
                          </a:rPr>
                          <m:t>𝒌</m:t>
                        </m:r>
                      </m:sub>
                    </m:sSub>
                    <m:r>
                      <a:rPr lang="en-US" altLang="zh-CN" b="1" i="1" smtClean="0">
                        <a:solidFill>
                          <a:srgbClr val="114454"/>
                        </a:solidFill>
                        <a:latin typeface="Cambria Math" charset="0"/>
                        <a:ea typeface="Nixie One"/>
                        <a:cs typeface="Nixie One"/>
                        <a:sym typeface="Nixie One"/>
                      </a:rPr>
                      <m:t>(</m:t>
                    </m:r>
                    <m:r>
                      <a:rPr lang="en-US" altLang="zh-CN" b="1" i="1" smtClean="0">
                        <a:solidFill>
                          <a:srgbClr val="114454"/>
                        </a:solidFill>
                        <a:latin typeface="Cambria Math" charset="0"/>
                        <a:ea typeface="Nixie One"/>
                        <a:cs typeface="Nixie One"/>
                        <a:sym typeface="Nixie One"/>
                      </a:rPr>
                      <m:t>𝒙</m:t>
                    </m:r>
                    <m:r>
                      <a:rPr lang="en-US" altLang="zh-CN" b="1" i="1" smtClean="0">
                        <a:solidFill>
                          <a:srgbClr val="114454"/>
                        </a:solidFill>
                        <a:latin typeface="Cambria Math" charset="0"/>
                        <a:ea typeface="Nixie One"/>
                        <a:cs typeface="Nixie One"/>
                        <a:sym typeface="Nixie One"/>
                      </a:rPr>
                      <m:t>)</m:t>
                    </m:r>
                  </m:oMath>
                </a14:m>
                <a:r>
                  <a:rPr lang="en" b="1" dirty="0" smtClean="0">
                    <a:solidFill>
                      <a:srgbClr val="114454"/>
                    </a:solidFill>
                    <a:latin typeface="Nixie One"/>
                    <a:ea typeface="Nixie One"/>
                    <a:cs typeface="Nixie One"/>
                    <a:sym typeface="Nixie One"/>
                  </a:rPr>
                  <a:t>.</a:t>
                </a:r>
                <a:endParaRPr lang="en" b="1" dirty="0">
                  <a:solidFill>
                    <a:srgbClr val="114454"/>
                  </a:solidFill>
                  <a:latin typeface="Nixie One"/>
                  <a:ea typeface="Nixie One"/>
                  <a:cs typeface="Nixie One"/>
                  <a:sym typeface="Nixie One"/>
                </a:endParaRPr>
              </a:p>
            </p:txBody>
          </p:sp>
        </mc:Choice>
        <mc:Fallback xmlns="">
          <p:sp>
            <p:nvSpPr>
              <p:cNvPr id="37" name="Shape 120"/>
              <p:cNvSpPr txBox="1">
                <a:spLocks noRot="1" noChangeAspect="1" noMove="1" noResize="1" noEditPoints="1" noAdjustHandles="1" noChangeArrowheads="1" noChangeShapeType="1" noTextEdit="1"/>
              </p:cNvSpPr>
              <p:nvPr/>
            </p:nvSpPr>
            <p:spPr>
              <a:xfrm>
                <a:off x="1027967" y="2567948"/>
                <a:ext cx="3460499" cy="895139"/>
              </a:xfrm>
              <a:prstGeom prst="rect">
                <a:avLst/>
              </a:prstGeom>
              <a:blipFill rotWithShape="0">
                <a:blip r:embed="rId4"/>
                <a:stretch>
                  <a:fillRect l="-529" b="-2721"/>
                </a:stretch>
              </a:blipFill>
              <a:ln>
                <a:noFill/>
              </a:ln>
            </p:spPr>
            <p:txBody>
              <a:bodyPr/>
              <a:lstStyle/>
              <a:p>
                <a:r>
                  <a:rPr lang="zh-CN" altLang="en-US">
                    <a:noFill/>
                  </a:rPr>
                  <a:t> </a:t>
                </a:r>
              </a:p>
            </p:txBody>
          </p:sp>
        </mc:Fallback>
      </mc:AlternateContent>
      <p:sp>
        <p:nvSpPr>
          <p:cNvPr id="38" name="Shape 120"/>
          <p:cNvSpPr txBox="1"/>
          <p:nvPr/>
        </p:nvSpPr>
        <p:spPr>
          <a:xfrm>
            <a:off x="1091616" y="1427767"/>
            <a:ext cx="3460499" cy="1086833"/>
          </a:xfrm>
          <a:prstGeom prst="rect">
            <a:avLst/>
          </a:prstGeom>
          <a:noFill/>
          <a:ln>
            <a:noFill/>
          </a:ln>
        </p:spPr>
        <p:txBody>
          <a:bodyPr lIns="91425" tIns="91425" rIns="91425" bIns="91425" anchor="t" anchorCtr="0">
            <a:noAutofit/>
          </a:bodyPr>
          <a:lstStyle/>
          <a:p>
            <a:pPr>
              <a:spcBef>
                <a:spcPts val="600"/>
              </a:spcBef>
            </a:pPr>
            <a:r>
              <a:rPr lang="zh-CN" altLang="en-US" b="1" dirty="0" smtClean="0">
                <a:solidFill>
                  <a:srgbClr val="114454"/>
                </a:solidFill>
                <a:highlight>
                  <a:srgbClr val="94BF6E"/>
                </a:highlight>
                <a:latin typeface="Nixie One"/>
                <a:ea typeface="Nixie One"/>
                <a:cs typeface="Nixie One"/>
                <a:sym typeface="Nixie One"/>
              </a:rPr>
              <a:t>图例说明</a:t>
            </a:r>
            <a:endParaRPr lang="en" b="1" dirty="0" smtClean="0">
              <a:solidFill>
                <a:srgbClr val="114454"/>
              </a:solidFill>
              <a:highlight>
                <a:srgbClr val="94BF6E"/>
              </a:highlight>
              <a:latin typeface="Nixie One"/>
              <a:ea typeface="Nixie One"/>
              <a:cs typeface="Nixie One"/>
              <a:sym typeface="Nixie One"/>
            </a:endParaRPr>
          </a:p>
          <a:p>
            <a:pPr marL="342900" lvl="0" indent="-342900" algn="just">
              <a:buFont typeface="Arial" charset="0"/>
              <a:buChar char="•"/>
            </a:pPr>
            <a:r>
              <a:rPr lang="zh-CN" altLang="en-US" dirty="0"/>
              <a:t>构建</a:t>
            </a:r>
            <a:r>
              <a:rPr lang="en-US" altLang="zh-CN" dirty="0"/>
              <a:t>KNN</a:t>
            </a:r>
            <a:r>
              <a:rPr lang="zh-CN" altLang="en-US" dirty="0"/>
              <a:t>邻域</a:t>
            </a:r>
            <a:r>
              <a:rPr lang="zh-CN" altLang="en-US" dirty="0" smtClean="0"/>
              <a:t>图</a:t>
            </a:r>
            <a:endParaRPr lang="en-US" altLang="zh-CN" dirty="0" smtClean="0"/>
          </a:p>
          <a:p>
            <a:pPr marL="342900" indent="-342900" algn="just">
              <a:buFont typeface="Arial" charset="0"/>
              <a:buChar char="•"/>
            </a:pPr>
            <a:r>
              <a:rPr lang="zh-CN" altLang="en-US" dirty="0"/>
              <a:t>距离度量</a:t>
            </a:r>
            <a:r>
              <a:rPr lang="en-US" altLang="zh-CN" dirty="0"/>
              <a:t>[</a:t>
            </a:r>
            <a:r>
              <a:rPr lang="zh-CN" altLang="en-US" dirty="0"/>
              <a:t>欧式</a:t>
            </a:r>
            <a:r>
              <a:rPr lang="zh-CN" altLang="en-US" dirty="0" smtClean="0"/>
              <a:t>距离</a:t>
            </a:r>
            <a:r>
              <a:rPr lang="en-US" altLang="zh-CN" dirty="0" smtClean="0"/>
              <a:t>]</a:t>
            </a:r>
            <a:endParaRPr lang="en-US" altLang="zh-CN" dirty="0" smtClean="0"/>
          </a:p>
          <a:p>
            <a:pPr marL="342900" lvl="0" indent="-342900" algn="just">
              <a:buFont typeface="Arial" charset="0"/>
              <a:buChar char="•"/>
            </a:pPr>
            <a:r>
              <a:rPr lang="zh-CN" altLang="en-US" dirty="0"/>
              <a:t>近邻数</a:t>
            </a:r>
            <a:r>
              <a:rPr lang="en-US" altLang="zh-CN" dirty="0"/>
              <a:t>[k=1</a:t>
            </a:r>
            <a:r>
              <a:rPr lang="en-US" altLang="zh-CN" dirty="0" smtClean="0"/>
              <a:t>]</a:t>
            </a:r>
            <a:endParaRPr lang="zh-CN" altLang="en-US" dirty="0"/>
          </a:p>
          <a:p>
            <a:pPr marL="342900" lvl="0" indent="-342900" algn="just">
              <a:buFont typeface="Arial" charset="0"/>
              <a:buChar char="•"/>
            </a:pPr>
            <a:endParaRPr lang="en-US" altLang="zh-CN" dirty="0"/>
          </a:p>
        </p:txBody>
      </p:sp>
    </p:spTree>
    <p:extLst>
      <p:ext uri="{BB962C8B-B14F-4D97-AF65-F5344CB8AC3E}">
        <p14:creationId xmlns:p14="http://schemas.microsoft.com/office/powerpoint/2010/main" val="812053615"/>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lumMod val="20000"/>
            <a:lumOff val="80000"/>
          </a:schemeClr>
        </a:solidFill>
      </a:spPr>
      <a:bodyPr vert="eaVert" wrap="square" rtlCol="0">
        <a:spAutoFit/>
      </a:bodyPr>
      <a:lstStyle>
        <a:defPPr algn="ctr">
          <a:defRPr kumimoji="1" sz="900" dirty="0" smtClean="0"/>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TotalTime>
  <Words>5643</Words>
  <Application>Microsoft Macintosh PowerPoint</Application>
  <PresentationFormat>全屏显示(16:9)</PresentationFormat>
  <Paragraphs>981</Paragraphs>
  <Slides>74</Slides>
  <Notes>66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5" baseType="lpstr">
      <vt:lpstr>Cambria Math</vt:lpstr>
      <vt:lpstr>Futura Std Light</vt:lpstr>
      <vt:lpstr>Impact</vt:lpstr>
      <vt:lpstr>Nixie One</vt:lpstr>
      <vt:lpstr>Roboto Slab</vt:lpstr>
      <vt:lpstr>Times New Roman</vt:lpstr>
      <vt:lpstr>Wingdings</vt:lpstr>
      <vt:lpstr>宋体</vt:lpstr>
      <vt:lpstr>Arial</vt:lpstr>
      <vt:lpstr>Warwick template</vt:lpstr>
      <vt:lpstr>Equation.DSMT4</vt:lpstr>
      <vt:lpstr>面向高维数据的PCA-Hub聚类方法研究</vt:lpstr>
      <vt:lpstr>PowerPoint 演示文稿</vt:lpstr>
      <vt:lpstr>研究背景、意义及现状</vt:lpstr>
      <vt:lpstr>研究背景</vt:lpstr>
      <vt:lpstr>研究现状</vt:lpstr>
      <vt:lpstr>高维数据空间聚类分析</vt:lpstr>
      <vt:lpstr>Hubness 现象</vt:lpstr>
      <vt:lpstr>Hub 定义</vt:lpstr>
      <vt:lpstr>Hub 定义</vt:lpstr>
      <vt:lpstr>Hubs 与单个簇均值的关系</vt:lpstr>
      <vt:lpstr>hubs簇原型的优势</vt:lpstr>
      <vt:lpstr>Hub 聚类算法 </vt:lpstr>
      <vt:lpstr>PCA-Hub 聚类算法</vt:lpstr>
      <vt:lpstr>逆近邻数的偏度</vt:lpstr>
      <vt:lpstr>逆近邻数的偏度</vt:lpstr>
      <vt:lpstr>逆近邻数的偏度与数据集维数 的关系</vt:lpstr>
      <vt:lpstr>逆近邻数的偏度与数据集维数 的关系</vt:lpstr>
      <vt:lpstr>基于逆近邻数偏度的降维方法 </vt:lpstr>
      <vt:lpstr>基于逆近邻数偏度的降维方法 </vt:lpstr>
      <vt:lpstr>PCA-Hub聚类算法</vt:lpstr>
      <vt:lpstr>PCA-Hub聚类算法实验</vt:lpstr>
      <vt:lpstr>评测指标---轮廓系数</vt:lpstr>
      <vt:lpstr>PCA-Hub轮廓系数</vt:lpstr>
      <vt:lpstr>PCA-Hub对近邻数k的敏感程度</vt:lpstr>
      <vt:lpstr>PCA-Hub对近邻数k的敏感程度</vt:lpstr>
      <vt:lpstr>PCA-Hub聚类结果的一致性</vt:lpstr>
      <vt:lpstr>PCA-Hub聚类结果的一致性</vt:lpstr>
      <vt:lpstr>本章小结</vt:lpstr>
      <vt:lpstr>Quick PCA-Hub 聚类算法</vt:lpstr>
      <vt:lpstr>Quick PCA-Hub聚类算法</vt:lpstr>
      <vt:lpstr>Quick PCA-Hub轮廓系数</vt:lpstr>
      <vt:lpstr>Quick PCA-Hub轮廓系数</vt:lpstr>
      <vt:lpstr>搜寻k个主成分的速度 </vt:lpstr>
      <vt:lpstr>搜寻k个主成分的速度 </vt:lpstr>
      <vt:lpstr>搜寻k个主成分的速度 </vt:lpstr>
      <vt:lpstr>总结与展望</vt:lpstr>
      <vt:lpstr>总结</vt:lpstr>
      <vt:lpstr>未来的工作</vt:lpstr>
      <vt:lpstr>参考文献</vt:lpstr>
      <vt:lpstr>PowerPoint 演示文稿</vt:lpstr>
      <vt:lpstr>PCA-Hub聚类算法</vt:lpstr>
      <vt:lpstr>逆近邻数的偏度</vt:lpstr>
      <vt:lpstr>Quick PCA-Hub聚类算法实验</vt:lpstr>
      <vt:lpstr>总结</vt:lpstr>
      <vt:lpstr>基于逆近邻数偏度的降维方法 </vt:lpstr>
      <vt:lpstr>基于逆近邻数偏度的降维方法 </vt:lpstr>
      <vt:lpstr>Hub对谱聚类的影响</vt:lpstr>
      <vt:lpstr>PCA-Hub对近邻数k的敏感程度</vt:lpstr>
      <vt:lpstr>谱聚类算法 </vt:lpstr>
      <vt:lpstr>改进思路</vt:lpstr>
      <vt:lpstr>PowerPoint 演示文稿</vt:lpstr>
      <vt:lpstr>改进思路</vt:lpstr>
      <vt:lpstr>Hello!</vt:lpstr>
      <vt:lpstr>PowerPoint 演示文稿</vt:lpstr>
      <vt:lpstr>BIG CONCEPT</vt:lpstr>
      <vt:lpstr>In two or three columns</vt:lpstr>
      <vt:lpstr>A picture is worth a thousand words</vt:lpstr>
      <vt:lpstr>Want big impact?</vt:lpstr>
      <vt:lpstr>Use charts to explain your ideas</vt:lpstr>
      <vt:lpstr>Or use diagrams to explain complex ideas</vt:lpstr>
      <vt:lpstr>And tables to compare data</vt:lpstr>
      <vt:lpstr>Maps</vt:lpstr>
      <vt:lpstr>89,526,124</vt:lpstr>
      <vt:lpstr>89,526,124$</vt:lpstr>
      <vt:lpstr>Our process is easy</vt:lpstr>
      <vt:lpstr>Let’s review some concepts</vt:lpstr>
      <vt:lpstr>PowerPoint 演示文稿</vt:lpstr>
      <vt:lpstr>PowerPoint 演示文稿</vt:lpstr>
      <vt:lpstr>PowerPoint 演示文稿</vt:lpstr>
      <vt:lpstr>PowerPoint 演示文稿</vt:lpstr>
      <vt:lpstr>PowerPoint 演示文稿</vt:lpstr>
      <vt:lpstr>Credits</vt:lpstr>
      <vt:lpstr>Presentation design</vt:lpstr>
      <vt:lpstr>PowerPoint 演示文稿</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Hubs 在谱聚类中的应用</dc:title>
  <cp:lastModifiedBy>Lang Dylan</cp:lastModifiedBy>
  <cp:revision>275</cp:revision>
  <dcterms:modified xsi:type="dcterms:W3CDTF">2017-04-10T03:04:34Z</dcterms:modified>
</cp:coreProperties>
</file>