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38"/>
  </p:notesMasterIdLst>
  <p:sldIdLst>
    <p:sldId id="256" r:id="rId2"/>
    <p:sldId id="272" r:id="rId3"/>
    <p:sldId id="275" r:id="rId4"/>
    <p:sldId id="276" r:id="rId5"/>
    <p:sldId id="309" r:id="rId6"/>
    <p:sldId id="278" r:id="rId7"/>
    <p:sldId id="289" r:id="rId8"/>
    <p:sldId id="279" r:id="rId9"/>
    <p:sldId id="285" r:id="rId10"/>
    <p:sldId id="297" r:id="rId11"/>
    <p:sldId id="298" r:id="rId12"/>
    <p:sldId id="310" r:id="rId13"/>
    <p:sldId id="296" r:id="rId14"/>
    <p:sldId id="281" r:id="rId15"/>
    <p:sldId id="282" r:id="rId16"/>
    <p:sldId id="283" r:id="rId17"/>
    <p:sldId id="308" r:id="rId18"/>
    <p:sldId id="284" r:id="rId19"/>
    <p:sldId id="290" r:id="rId20"/>
    <p:sldId id="291" r:id="rId21"/>
    <p:sldId id="292" r:id="rId22"/>
    <p:sldId id="293" r:id="rId23"/>
    <p:sldId id="311" r:id="rId24"/>
    <p:sldId id="299" r:id="rId25"/>
    <p:sldId id="300" r:id="rId26"/>
    <p:sldId id="307" r:id="rId27"/>
    <p:sldId id="301" r:id="rId28"/>
    <p:sldId id="258" r:id="rId29"/>
    <p:sldId id="302" r:id="rId30"/>
    <p:sldId id="303" r:id="rId31"/>
    <p:sldId id="305" r:id="rId32"/>
    <p:sldId id="304" r:id="rId33"/>
    <p:sldId id="306" r:id="rId34"/>
    <p:sldId id="312" r:id="rId35"/>
    <p:sldId id="267" r:id="rId36"/>
    <p:sldId id="260" r:id="rId37"/>
  </p:sldIdLst>
  <p:sldSz cx="9144000" cy="6858000" type="screen4x3"/>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206">
          <p15:clr>
            <a:srgbClr val="A4A3A4"/>
          </p15:clr>
        </p15:guide>
        <p15:guide id="2" pos="28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A0E0"/>
    <a:srgbClr val="CC3300"/>
    <a:srgbClr val="00007D"/>
    <a:srgbClr val="DCAEE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53" autoAdjust="0"/>
    <p:restoredTop sz="94660"/>
  </p:normalViewPr>
  <p:slideViewPr>
    <p:cSldViewPr snapToObjects="1">
      <p:cViewPr>
        <p:scale>
          <a:sx n="100" d="100"/>
          <a:sy n="100" d="100"/>
        </p:scale>
        <p:origin x="2004" y="390"/>
      </p:cViewPr>
      <p:guideLst>
        <p:guide orient="horz" pos="2206"/>
        <p:guide pos="2883"/>
      </p:guideLst>
    </p:cSldViewPr>
  </p:slideViewPr>
  <p:notesTextViewPr>
    <p:cViewPr>
      <p:scale>
        <a:sx n="1" d="1"/>
        <a:sy n="1" d="1"/>
      </p:scale>
      <p:origin x="0" y="0"/>
    </p:cViewPr>
  </p:notesTextViewPr>
  <p:sorterViewPr>
    <p:cViewPr>
      <p:scale>
        <a:sx n="100" d="100"/>
        <a:sy n="100" d="100"/>
      </p:scale>
      <p:origin x="0" y="1252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10" Type="http://schemas.openxmlformats.org/officeDocument/2006/relationships/image" Target="../media/image38.wmf"/><Relationship Id="rId4" Type="http://schemas.openxmlformats.org/officeDocument/2006/relationships/image" Target="../media/image32.wmf"/><Relationship Id="rId9"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10" Type="http://schemas.openxmlformats.org/officeDocument/2006/relationships/image" Target="../media/image38.wmf"/><Relationship Id="rId4" Type="http://schemas.openxmlformats.org/officeDocument/2006/relationships/image" Target="../media/image32.wmf"/><Relationship Id="rId9"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 Id="rId4" Type="http://schemas.openxmlformats.org/officeDocument/2006/relationships/image" Target="../media/image4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 Id="rId4" Type="http://schemas.openxmlformats.org/officeDocument/2006/relationships/image" Target="../media/image4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AF2535-CACF-4BC7-900B-87CFD68CF571}" type="datetimeFigureOut">
              <a:rPr lang="zh-CN" altLang="en-US" smtClean="0"/>
              <a:t>2017/4/7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B74BB-54CB-4EC9-862D-5A60220FA329}" type="slidenum">
              <a:rPr lang="zh-CN" altLang="en-US" smtClean="0"/>
              <a:t>‹#›</a:t>
            </a:fld>
            <a:endParaRPr lang="zh-CN" altLang="en-US"/>
          </a:p>
        </p:txBody>
      </p:sp>
    </p:spTree>
    <p:extLst>
      <p:ext uri="{BB962C8B-B14F-4D97-AF65-F5344CB8AC3E}">
        <p14:creationId xmlns:p14="http://schemas.microsoft.com/office/powerpoint/2010/main" val="3723037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auto">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6" name="Rectangle 4"/>
            <p:cNvSpPr>
              <a:spLocks noChangeArrowheads="1"/>
            </p:cNvSpPr>
            <p:nvPr/>
          </p:nvSpPr>
          <p:spPr bwMode="auto">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grpSp>
          <p:nvGrpSpPr>
            <p:cNvPr id="7" name="Group 5"/>
            <p:cNvGrpSpPr>
              <a:grpSpLocks/>
            </p:cNvGrpSpPr>
            <p:nvPr/>
          </p:nvGrpSpPr>
          <p:grpSpPr bwMode="auto">
            <a:xfrm>
              <a:off x="0" y="672"/>
              <a:ext cx="1806" cy="1989"/>
              <a:chOff x="0" y="0"/>
              <a:chExt cx="1806" cy="1989"/>
            </a:xfrm>
          </p:grpSpPr>
          <p:sp>
            <p:nvSpPr>
              <p:cNvPr id="8" name="Rectangle 6"/>
              <p:cNvSpPr>
                <a:spLocks noChangeArrowheads="1"/>
              </p:cNvSpPr>
              <p:nvPr/>
            </p:nvSpPr>
            <p:spPr bwMode="auto">
              <a:xfrm>
                <a:off x="361" y="1585"/>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9" name="Rectangle 7"/>
              <p:cNvSpPr>
                <a:spLocks noChangeArrowheads="1"/>
              </p:cNvSpPr>
              <p:nvPr/>
            </p:nvSpPr>
            <p:spPr bwMode="auto">
              <a:xfrm>
                <a:off x="1081" y="393"/>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0" name="Rectangle 8"/>
              <p:cNvSpPr>
                <a:spLocks noChangeArrowheads="1"/>
              </p:cNvSpPr>
              <p:nvPr/>
            </p:nvSpPr>
            <p:spPr bwMode="auto">
              <a:xfrm>
                <a:off x="1437" y="0"/>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1" name="Rectangle 9"/>
              <p:cNvSpPr>
                <a:spLocks noChangeArrowheads="1"/>
              </p:cNvSpPr>
              <p:nvPr/>
            </p:nvSpPr>
            <p:spPr bwMode="auto">
              <a:xfrm>
                <a:off x="719" y="1585"/>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2" name="Rectangle 10"/>
              <p:cNvSpPr>
                <a:spLocks noChangeArrowheads="1"/>
              </p:cNvSpPr>
              <p:nvPr/>
            </p:nvSpPr>
            <p:spPr bwMode="auto">
              <a:xfrm>
                <a:off x="1437" y="393"/>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3" name="Rectangle 11"/>
              <p:cNvSpPr>
                <a:spLocks noChangeArrowheads="1"/>
              </p:cNvSpPr>
              <p:nvPr/>
            </p:nvSpPr>
            <p:spPr bwMode="auto">
              <a:xfrm>
                <a:off x="719" y="792"/>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4" name="Rectangle 12"/>
              <p:cNvSpPr>
                <a:spLocks noChangeArrowheads="1"/>
              </p:cNvSpPr>
              <p:nvPr/>
            </p:nvSpPr>
            <p:spPr bwMode="auto">
              <a:xfrm>
                <a:off x="0" y="792"/>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5" name="Rectangle 13"/>
              <p:cNvSpPr>
                <a:spLocks noChangeArrowheads="1"/>
              </p:cNvSpPr>
              <p:nvPr/>
            </p:nvSpPr>
            <p:spPr bwMode="auto">
              <a:xfrm>
                <a:off x="1081" y="792"/>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6" name="Rectangle 14"/>
              <p:cNvSpPr>
                <a:spLocks noChangeArrowheads="1"/>
              </p:cNvSpPr>
              <p:nvPr/>
            </p:nvSpPr>
            <p:spPr bwMode="auto">
              <a:xfrm>
                <a:off x="361" y="1185"/>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7" name="Rectangle 15"/>
              <p:cNvSpPr>
                <a:spLocks noChangeArrowheads="1"/>
              </p:cNvSpPr>
              <p:nvPr/>
            </p:nvSpPr>
            <p:spPr bwMode="auto">
              <a:xfrm>
                <a:off x="719" y="1185"/>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grpSp>
      </p:grpSp>
      <p:sp>
        <p:nvSpPr>
          <p:cNvPr id="2064" name="Rectangle 16"/>
          <p:cNvSpPr>
            <a:spLocks noGrp="1" noChangeArrowheads="1"/>
          </p:cNvSpPr>
          <p:nvPr>
            <p:ph type="ctrTitle"/>
          </p:nvPr>
        </p:nvSpPr>
        <p:spPr>
          <a:xfrm>
            <a:off x="971550" y="2060575"/>
            <a:ext cx="7772400" cy="962025"/>
          </a:xfrm>
        </p:spPr>
        <p:txBody>
          <a:bodyPr/>
          <a:lstStyle>
            <a:lvl1pPr>
              <a:defRPr sz="3200">
                <a:solidFill>
                  <a:srgbClr val="FFFFFF"/>
                </a:solidFill>
              </a:defRPr>
            </a:lvl1pPr>
          </a:lstStyle>
          <a:p>
            <a:pPr lvl="0"/>
            <a:r>
              <a:rPr lang="zh-CN" noProof="0" smtClean="0"/>
              <a:t>单击此处编辑母版标题样式</a:t>
            </a:r>
          </a:p>
        </p:txBody>
      </p:sp>
      <p:sp>
        <p:nvSpPr>
          <p:cNvPr id="2065" name="Rectangle 17"/>
          <p:cNvSpPr>
            <a:spLocks noGrp="1" noChangeArrowheads="1"/>
          </p:cNvSpPr>
          <p:nvPr>
            <p:ph type="subTitle" idx="1"/>
          </p:nvPr>
        </p:nvSpPr>
        <p:spPr>
          <a:xfrm>
            <a:off x="2339975" y="3141663"/>
            <a:ext cx="6400800" cy="623887"/>
          </a:xfrm>
        </p:spPr>
        <p:txBody>
          <a:bodyPr/>
          <a:lstStyle>
            <a:lvl1pPr marL="0" indent="0" algn="r">
              <a:buFont typeface="Wingdings" pitchFamily="2" charset="2"/>
              <a:buNone/>
              <a:defRPr sz="1400"/>
            </a:lvl1pPr>
          </a:lstStyle>
          <a:p>
            <a:pPr lvl="0"/>
            <a:r>
              <a:rPr lang="zh-CN" noProof="0" smtClean="0"/>
              <a:t>单击此处编辑母版副标题样式</a:t>
            </a:r>
          </a:p>
        </p:txBody>
      </p:sp>
    </p:spTree>
    <p:extLst>
      <p:ext uri="{BB962C8B-B14F-4D97-AF65-F5344CB8AC3E}">
        <p14:creationId xmlns:p14="http://schemas.microsoft.com/office/powerpoint/2010/main" val="136906490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502214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4130141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922337"/>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412875"/>
            <a:ext cx="4038600" cy="22812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12875"/>
            <a:ext cx="4038600" cy="22812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846513"/>
            <a:ext cx="4038600" cy="2281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846513"/>
            <a:ext cx="4038600" cy="2281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3431226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311888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09556998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08502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0305564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076443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421188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2205229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008651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1412875"/>
            <a:chOff x="0" y="0"/>
            <a:chExt cx="5760" cy="344"/>
          </a:xfrm>
        </p:grpSpPr>
        <p:sp>
          <p:nvSpPr>
            <p:cNvPr id="1029" name="Rectangle 3"/>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1030" name="Rectangle 4"/>
            <p:cNvSpPr>
              <a:spLocks noChangeArrowheads="1"/>
            </p:cNvSpPr>
            <p:nvPr/>
          </p:nvSpPr>
          <p:spPr bwMode="auto">
            <a:xfrm>
              <a:off x="260" y="85"/>
              <a:ext cx="5500" cy="17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031" name="Rectangle 5"/>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hlink"/>
                </a:solidFill>
              </a:endParaRPr>
            </a:p>
          </p:txBody>
        </p:sp>
        <p:sp>
          <p:nvSpPr>
            <p:cNvPr id="1032" name="Rectangle 6"/>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hlink"/>
                </a:solidFill>
              </a:endParaRPr>
            </a:p>
          </p:txBody>
        </p:sp>
        <p:sp>
          <p:nvSpPr>
            <p:cNvPr id="1033" name="Rectangle 7"/>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accent2"/>
                </a:solidFill>
              </a:endParaRPr>
            </a:p>
          </p:txBody>
        </p:sp>
        <p:sp>
          <p:nvSpPr>
            <p:cNvPr id="1034" name="Rectangle 8"/>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hlink"/>
                </a:solidFill>
              </a:endParaRPr>
            </a:p>
          </p:txBody>
        </p:sp>
        <p:sp>
          <p:nvSpPr>
            <p:cNvPr id="1035" name="Rectangle 9"/>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036" name="Rectangle 10"/>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accent2"/>
                </a:solidFill>
              </a:endParaRPr>
            </a:p>
          </p:txBody>
        </p:sp>
        <p:sp>
          <p:nvSpPr>
            <p:cNvPr id="1037" name="Rectangle 11"/>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accent2"/>
                </a:solidFill>
              </a:endParaRPr>
            </a:p>
          </p:txBody>
        </p:sp>
      </p:grpSp>
      <p:sp>
        <p:nvSpPr>
          <p:cNvPr id="1027" name="Rectangle 12"/>
          <p:cNvSpPr>
            <a:spLocks noGrp="1" noChangeArrowheads="1"/>
          </p:cNvSpPr>
          <p:nvPr>
            <p:ph type="title"/>
          </p:nvPr>
        </p:nvSpPr>
        <p:spPr bwMode="auto">
          <a:xfrm>
            <a:off x="457200" y="274638"/>
            <a:ext cx="8229600" cy="922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Rectangle 13"/>
          <p:cNvSpPr>
            <a:spLocks noGrp="1" noChangeArrowheads="1"/>
          </p:cNvSpPr>
          <p:nvPr>
            <p:ph type="body" idx="1"/>
          </p:nvPr>
        </p:nvSpPr>
        <p:spPr bwMode="auto">
          <a:xfrm>
            <a:off x="457200" y="1412875"/>
            <a:ext cx="8229600" cy="471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3734"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ransition>
    <p:fade/>
  </p:transition>
  <p:txStyles>
    <p:titleStyle>
      <a:lvl1pPr algn="r" rtl="0" eaLnBrk="0" fontAlgn="base" hangingPunct="0">
        <a:spcBef>
          <a:spcPct val="0"/>
        </a:spcBef>
        <a:spcAft>
          <a:spcPct val="0"/>
        </a:spcAft>
        <a:defRPr sz="2400" b="1">
          <a:solidFill>
            <a:schemeClr val="bg1"/>
          </a:solidFill>
          <a:latin typeface="+mj-lt"/>
          <a:ea typeface="+mj-ea"/>
          <a:cs typeface="+mj-cs"/>
        </a:defRPr>
      </a:lvl1pPr>
      <a:lvl2pPr algn="r" rtl="0" eaLnBrk="0" fontAlgn="base" hangingPunct="0">
        <a:spcBef>
          <a:spcPct val="0"/>
        </a:spcBef>
        <a:spcAft>
          <a:spcPct val="0"/>
        </a:spcAft>
        <a:defRPr sz="2400" b="1">
          <a:solidFill>
            <a:schemeClr val="bg1"/>
          </a:solidFill>
          <a:latin typeface="Arial" pitchFamily="34" charset="0"/>
          <a:ea typeface="微软雅黑" pitchFamily="34" charset="-122"/>
        </a:defRPr>
      </a:lvl2pPr>
      <a:lvl3pPr algn="r" rtl="0" eaLnBrk="0" fontAlgn="base" hangingPunct="0">
        <a:spcBef>
          <a:spcPct val="0"/>
        </a:spcBef>
        <a:spcAft>
          <a:spcPct val="0"/>
        </a:spcAft>
        <a:defRPr sz="2400" b="1">
          <a:solidFill>
            <a:schemeClr val="bg1"/>
          </a:solidFill>
          <a:latin typeface="Arial" pitchFamily="34" charset="0"/>
          <a:ea typeface="微软雅黑" pitchFamily="34" charset="-122"/>
        </a:defRPr>
      </a:lvl3pPr>
      <a:lvl4pPr algn="r" rtl="0" eaLnBrk="0" fontAlgn="base" hangingPunct="0">
        <a:spcBef>
          <a:spcPct val="0"/>
        </a:spcBef>
        <a:spcAft>
          <a:spcPct val="0"/>
        </a:spcAft>
        <a:defRPr sz="2400" b="1">
          <a:solidFill>
            <a:schemeClr val="bg1"/>
          </a:solidFill>
          <a:latin typeface="Arial" pitchFamily="34" charset="0"/>
          <a:ea typeface="微软雅黑" pitchFamily="34" charset="-122"/>
        </a:defRPr>
      </a:lvl4pPr>
      <a:lvl5pPr algn="r" rtl="0" eaLnBrk="0" fontAlgn="base" hangingPunct="0">
        <a:spcBef>
          <a:spcPct val="0"/>
        </a:spcBef>
        <a:spcAft>
          <a:spcPct val="0"/>
        </a:spcAft>
        <a:defRPr sz="2400" b="1">
          <a:solidFill>
            <a:schemeClr val="bg1"/>
          </a:solidFill>
          <a:latin typeface="Arial" pitchFamily="34" charset="0"/>
          <a:ea typeface="微软雅黑" pitchFamily="34" charset="-122"/>
        </a:defRPr>
      </a:lvl5pPr>
      <a:lvl6pPr marL="457200" algn="r" rtl="0" fontAlgn="base">
        <a:spcBef>
          <a:spcPct val="0"/>
        </a:spcBef>
        <a:spcAft>
          <a:spcPct val="0"/>
        </a:spcAft>
        <a:defRPr sz="2400" b="1">
          <a:solidFill>
            <a:schemeClr val="bg1"/>
          </a:solidFill>
          <a:latin typeface="Arial" pitchFamily="34" charset="0"/>
          <a:ea typeface="微软雅黑" pitchFamily="34" charset="-122"/>
        </a:defRPr>
      </a:lvl6pPr>
      <a:lvl7pPr marL="914400" algn="r" rtl="0" fontAlgn="base">
        <a:spcBef>
          <a:spcPct val="0"/>
        </a:spcBef>
        <a:spcAft>
          <a:spcPct val="0"/>
        </a:spcAft>
        <a:defRPr sz="2400" b="1">
          <a:solidFill>
            <a:schemeClr val="bg1"/>
          </a:solidFill>
          <a:latin typeface="Arial" pitchFamily="34" charset="0"/>
          <a:ea typeface="微软雅黑" pitchFamily="34" charset="-122"/>
        </a:defRPr>
      </a:lvl7pPr>
      <a:lvl8pPr marL="1371600" algn="r" rtl="0" fontAlgn="base">
        <a:spcBef>
          <a:spcPct val="0"/>
        </a:spcBef>
        <a:spcAft>
          <a:spcPct val="0"/>
        </a:spcAft>
        <a:defRPr sz="2400" b="1">
          <a:solidFill>
            <a:schemeClr val="bg1"/>
          </a:solidFill>
          <a:latin typeface="Arial" pitchFamily="34" charset="0"/>
          <a:ea typeface="微软雅黑" pitchFamily="34" charset="-122"/>
        </a:defRPr>
      </a:lvl8pPr>
      <a:lvl9pPr marL="1828800" algn="r" rtl="0" fontAlgn="base">
        <a:spcBef>
          <a:spcPct val="0"/>
        </a:spcBef>
        <a:spcAft>
          <a:spcPct val="0"/>
        </a:spcAft>
        <a:defRPr sz="2400" b="1">
          <a:solidFill>
            <a:schemeClr val="bg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a:solidFill>
            <a:srgbClr val="7D7D7D"/>
          </a:solidFill>
          <a:latin typeface="+mn-lt"/>
          <a:ea typeface="+mn-ea"/>
          <a:cs typeface="+mn-cs"/>
        </a:defRPr>
      </a:lvl1pPr>
      <a:lvl2pPr marL="742950" indent="-285750" algn="l" rtl="0" eaLnBrk="0" fontAlgn="base" hangingPunct="0">
        <a:spcBef>
          <a:spcPct val="20000"/>
        </a:spcBef>
        <a:spcAft>
          <a:spcPct val="0"/>
        </a:spcAft>
        <a:buClr>
          <a:schemeClr val="bg2"/>
        </a:buClr>
        <a:buSzPct val="75000"/>
        <a:buFont typeface="Wingdings" pitchFamily="2" charset="2"/>
        <a:buChar char="¨"/>
        <a:defRPr sz="1600">
          <a:solidFill>
            <a:srgbClr val="7D7D7D"/>
          </a:solidFill>
          <a:latin typeface="+mn-lt"/>
          <a:ea typeface="+mn-ea"/>
        </a:defRPr>
      </a:lvl2pPr>
      <a:lvl3pPr marL="1143000" indent="-228600" algn="l" rtl="0" eaLnBrk="0" fontAlgn="base" hangingPunct="0">
        <a:spcBef>
          <a:spcPct val="20000"/>
        </a:spcBef>
        <a:spcAft>
          <a:spcPct val="0"/>
        </a:spcAft>
        <a:buClr>
          <a:schemeClr val="bg2"/>
        </a:buClr>
        <a:buSzPct val="75000"/>
        <a:buFont typeface="Wingdings" pitchFamily="2" charset="2"/>
        <a:buChar char="n"/>
        <a:defRPr sz="1400">
          <a:solidFill>
            <a:srgbClr val="7D7D7D"/>
          </a:solidFill>
          <a:latin typeface="+mn-lt"/>
          <a:ea typeface="+mn-ea"/>
        </a:defRPr>
      </a:lvl3pPr>
      <a:lvl4pPr marL="1600200" indent="-228600" algn="l" rtl="0" eaLnBrk="0" fontAlgn="base" hangingPunct="0">
        <a:spcBef>
          <a:spcPct val="20000"/>
        </a:spcBef>
        <a:spcAft>
          <a:spcPct val="0"/>
        </a:spcAft>
        <a:buClr>
          <a:schemeClr val="bg2"/>
        </a:buClr>
        <a:buSzPct val="75000"/>
        <a:buFont typeface="Wingdings" pitchFamily="2" charset="2"/>
        <a:buChar char="¨"/>
        <a:defRPr sz="1200">
          <a:solidFill>
            <a:srgbClr val="7D7D7D"/>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1200">
          <a:solidFill>
            <a:srgbClr val="7D7D7D"/>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1200">
          <a:solidFill>
            <a:srgbClr val="7D7D7D"/>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1200">
          <a:solidFill>
            <a:srgbClr val="7D7D7D"/>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1200">
          <a:solidFill>
            <a:srgbClr val="7D7D7D"/>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1200">
          <a:solidFill>
            <a:srgbClr val="7D7D7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2.png"/><Relationship Id="rId7"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5.wmf"/><Relationship Id="rId10" Type="http://schemas.openxmlformats.org/officeDocument/2006/relationships/image" Target="../media/image7.w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8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oleObject4.bin"/><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slideLayout" Target="../slideLayouts/slideLayout4.xml"/><Relationship Id="rId7" Type="http://schemas.openxmlformats.org/officeDocument/2006/relationships/oleObject" Target="../embeddings/oleObject6.bin"/><Relationship Id="rId12" Type="http://schemas.openxmlformats.org/officeDocument/2006/relationships/image" Target="../media/image16.png"/><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image" Target="../media/image15.png"/><Relationship Id="rId5" Type="http://schemas.openxmlformats.org/officeDocument/2006/relationships/oleObject" Target="../embeddings/oleObject5.bin"/><Relationship Id="rId10" Type="http://schemas.openxmlformats.org/officeDocument/2006/relationships/image" Target="../media/image15.wmf"/><Relationship Id="rId4" Type="http://schemas.openxmlformats.org/officeDocument/2006/relationships/image" Target="../media/image2.png"/><Relationship Id="rId9"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ags" Target="../tags/tag8.xml"/><Relationship Id="rId6" Type="http://schemas.openxmlformats.org/officeDocument/2006/relationships/image" Target="../media/image16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7.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16.wmf"/><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28.w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33.wmf"/><Relationship Id="rId18" Type="http://schemas.openxmlformats.org/officeDocument/2006/relationships/oleObject" Target="../embeddings/oleObject18.bin"/><Relationship Id="rId3" Type="http://schemas.openxmlformats.org/officeDocument/2006/relationships/image" Target="../media/image2.png"/><Relationship Id="rId21" Type="http://schemas.openxmlformats.org/officeDocument/2006/relationships/image" Target="../media/image37.wmf"/><Relationship Id="rId7" Type="http://schemas.openxmlformats.org/officeDocument/2006/relationships/image" Target="../media/image30.wmf"/><Relationship Id="rId12" Type="http://schemas.openxmlformats.org/officeDocument/2006/relationships/oleObject" Target="../embeddings/oleObject15.bin"/><Relationship Id="rId17" Type="http://schemas.openxmlformats.org/officeDocument/2006/relationships/image" Target="../media/image35.wmf"/><Relationship Id="rId2" Type="http://schemas.openxmlformats.org/officeDocument/2006/relationships/slideLayout" Target="../slideLayouts/slideLayout4.xml"/><Relationship Id="rId16" Type="http://schemas.openxmlformats.org/officeDocument/2006/relationships/oleObject" Target="../embeddings/oleObject17.bin"/><Relationship Id="rId20" Type="http://schemas.openxmlformats.org/officeDocument/2006/relationships/oleObject" Target="../embeddings/oleObject19.bin"/><Relationship Id="rId1" Type="http://schemas.openxmlformats.org/officeDocument/2006/relationships/vmlDrawing" Target="../drawings/vmlDrawing6.vml"/><Relationship Id="rId6" Type="http://schemas.openxmlformats.org/officeDocument/2006/relationships/oleObject" Target="../embeddings/oleObject12.bin"/><Relationship Id="rId11" Type="http://schemas.openxmlformats.org/officeDocument/2006/relationships/image" Target="../media/image32.wmf"/><Relationship Id="rId5" Type="http://schemas.openxmlformats.org/officeDocument/2006/relationships/image" Target="../media/image29.wmf"/><Relationship Id="rId15" Type="http://schemas.openxmlformats.org/officeDocument/2006/relationships/image" Target="../media/image34.wmf"/><Relationship Id="rId23" Type="http://schemas.openxmlformats.org/officeDocument/2006/relationships/image" Target="../media/image38.wmf"/><Relationship Id="rId10" Type="http://schemas.openxmlformats.org/officeDocument/2006/relationships/oleObject" Target="../embeddings/oleObject14.bin"/><Relationship Id="rId19" Type="http://schemas.openxmlformats.org/officeDocument/2006/relationships/image" Target="../media/image36.wmf"/><Relationship Id="rId4" Type="http://schemas.openxmlformats.org/officeDocument/2006/relationships/oleObject" Target="../embeddings/oleObject11.bin"/><Relationship Id="rId9" Type="http://schemas.openxmlformats.org/officeDocument/2006/relationships/image" Target="../media/image31.wmf"/><Relationship Id="rId14" Type="http://schemas.openxmlformats.org/officeDocument/2006/relationships/oleObject" Target="../embeddings/oleObject16.bin"/><Relationship Id="rId22" Type="http://schemas.openxmlformats.org/officeDocument/2006/relationships/oleObject" Target="../embeddings/oleObject20.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2.png"/><Relationship Id="rId7" Type="http://schemas.openxmlformats.org/officeDocument/2006/relationships/image" Target="../media/image40.emf"/><Relationship Id="rId12" Type="http://schemas.openxmlformats.org/officeDocument/2006/relationships/image" Target="../media/image43.png"/><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22.bin"/><Relationship Id="rId11" Type="http://schemas.openxmlformats.org/officeDocument/2006/relationships/image" Target="../media/image42.emf"/><Relationship Id="rId5" Type="http://schemas.openxmlformats.org/officeDocument/2006/relationships/image" Target="../media/image39.e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41.e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2.png"/><Relationship Id="rId7" Type="http://schemas.openxmlformats.org/officeDocument/2006/relationships/image" Target="../media/image44.emf"/><Relationship Id="rId12" Type="http://schemas.openxmlformats.org/officeDocument/2006/relationships/image" Target="../media/image48.png"/><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26.bin"/><Relationship Id="rId11" Type="http://schemas.openxmlformats.org/officeDocument/2006/relationships/image" Target="../media/image46.emf"/><Relationship Id="rId5" Type="http://schemas.openxmlformats.org/officeDocument/2006/relationships/image" Target="../media/image43.e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45.emf"/></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49.png"/><Relationship Id="rId5" Type="http://schemas.openxmlformats.org/officeDocument/2006/relationships/image" Target="../media/image47.emf"/><Relationship Id="rId4" Type="http://schemas.openxmlformats.org/officeDocument/2006/relationships/oleObject" Target="../embeddings/oleObject29.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33.wmf"/><Relationship Id="rId18" Type="http://schemas.openxmlformats.org/officeDocument/2006/relationships/oleObject" Target="../embeddings/oleObject37.bin"/><Relationship Id="rId3" Type="http://schemas.openxmlformats.org/officeDocument/2006/relationships/image" Target="../media/image2.png"/><Relationship Id="rId21" Type="http://schemas.openxmlformats.org/officeDocument/2006/relationships/image" Target="../media/image37.wmf"/><Relationship Id="rId7" Type="http://schemas.openxmlformats.org/officeDocument/2006/relationships/image" Target="../media/image30.wmf"/><Relationship Id="rId12" Type="http://schemas.openxmlformats.org/officeDocument/2006/relationships/oleObject" Target="../embeddings/oleObject34.bin"/><Relationship Id="rId17" Type="http://schemas.openxmlformats.org/officeDocument/2006/relationships/image" Target="../media/image35.wmf"/><Relationship Id="rId2" Type="http://schemas.openxmlformats.org/officeDocument/2006/relationships/slideLayout" Target="../slideLayouts/slideLayout4.xml"/><Relationship Id="rId16" Type="http://schemas.openxmlformats.org/officeDocument/2006/relationships/oleObject" Target="../embeddings/oleObject36.bin"/><Relationship Id="rId20" Type="http://schemas.openxmlformats.org/officeDocument/2006/relationships/oleObject" Target="../embeddings/oleObject38.bin"/><Relationship Id="rId1" Type="http://schemas.openxmlformats.org/officeDocument/2006/relationships/vmlDrawing" Target="../drawings/vmlDrawing10.vml"/><Relationship Id="rId6" Type="http://schemas.openxmlformats.org/officeDocument/2006/relationships/oleObject" Target="../embeddings/oleObject31.bin"/><Relationship Id="rId11" Type="http://schemas.openxmlformats.org/officeDocument/2006/relationships/image" Target="../media/image32.wmf"/><Relationship Id="rId5" Type="http://schemas.openxmlformats.org/officeDocument/2006/relationships/image" Target="../media/image29.wmf"/><Relationship Id="rId15" Type="http://schemas.openxmlformats.org/officeDocument/2006/relationships/image" Target="../media/image34.wmf"/><Relationship Id="rId23" Type="http://schemas.openxmlformats.org/officeDocument/2006/relationships/image" Target="../media/image38.wmf"/><Relationship Id="rId10" Type="http://schemas.openxmlformats.org/officeDocument/2006/relationships/oleObject" Target="../embeddings/oleObject33.bin"/><Relationship Id="rId19" Type="http://schemas.openxmlformats.org/officeDocument/2006/relationships/image" Target="../media/image36.wmf"/><Relationship Id="rId4" Type="http://schemas.openxmlformats.org/officeDocument/2006/relationships/oleObject" Target="../embeddings/oleObject30.bin"/><Relationship Id="rId9" Type="http://schemas.openxmlformats.org/officeDocument/2006/relationships/image" Target="../media/image31.wmf"/><Relationship Id="rId14" Type="http://schemas.openxmlformats.org/officeDocument/2006/relationships/oleObject" Target="../embeddings/oleObject35.bin"/><Relationship Id="rId22" Type="http://schemas.openxmlformats.org/officeDocument/2006/relationships/oleObject" Target="../embeddings/oleObject39.bin"/></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52.png"/><Relationship Id="rId5" Type="http://schemas.openxmlformats.org/officeDocument/2006/relationships/image" Target="../media/image48.emf"/><Relationship Id="rId4" Type="http://schemas.openxmlformats.org/officeDocument/2006/relationships/oleObject" Target="../embeddings/oleObject40.bin"/></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339975" y="2387600"/>
            <a:ext cx="5688013" cy="1371600"/>
          </a:xfrm>
        </p:spPr>
        <p:txBody>
          <a:bodyPr/>
          <a:lstStyle/>
          <a:p>
            <a:pPr eaLnBrk="1" hangingPunct="1"/>
            <a:r>
              <a:rPr lang="zh-CN" altLang="en-US" smtClean="0"/>
              <a:t/>
            </a:r>
            <a:br>
              <a:rPr lang="zh-CN" altLang="en-US" smtClean="0"/>
            </a:br>
            <a:r>
              <a:rPr lang="zh-CN" altLang="en-US" smtClean="0"/>
              <a:t>                                 </a:t>
            </a:r>
          </a:p>
        </p:txBody>
      </p:sp>
      <p:sp>
        <p:nvSpPr>
          <p:cNvPr id="3075" name="Rectangle 3"/>
          <p:cNvSpPr>
            <a:spLocks noGrp="1" noChangeArrowheads="1"/>
          </p:cNvSpPr>
          <p:nvPr>
            <p:ph type="subTitle" idx="1"/>
          </p:nvPr>
        </p:nvSpPr>
        <p:spPr>
          <a:xfrm>
            <a:off x="3059113" y="4200525"/>
            <a:ext cx="6084887" cy="1727200"/>
          </a:xfrm>
        </p:spPr>
        <p:txBody>
          <a:bodyPr/>
          <a:lstStyle/>
          <a:p>
            <a:pPr algn="l" eaLnBrk="1" hangingPunct="1"/>
            <a:r>
              <a:rPr lang="zh-CN" altLang="en-US" sz="2000" dirty="0" smtClean="0">
                <a:solidFill>
                  <a:schemeClr val="tx1"/>
                </a:solidFill>
              </a:rPr>
              <a:t>导</a:t>
            </a:r>
            <a:r>
              <a:rPr lang="en-US" altLang="zh-CN" sz="2000" dirty="0" smtClean="0">
                <a:solidFill>
                  <a:schemeClr val="tx1"/>
                </a:solidFill>
              </a:rPr>
              <a:t>        </a:t>
            </a:r>
            <a:r>
              <a:rPr lang="zh-CN" altLang="en-US" sz="2000" dirty="0" smtClean="0">
                <a:solidFill>
                  <a:schemeClr val="tx1"/>
                </a:solidFill>
              </a:rPr>
              <a:t>师：王 茜  教授</a:t>
            </a:r>
            <a:endParaRPr lang="en-US" altLang="zh-CN" sz="2000" dirty="0" smtClean="0">
              <a:solidFill>
                <a:schemeClr val="tx1"/>
              </a:solidFill>
            </a:endParaRPr>
          </a:p>
          <a:p>
            <a:pPr algn="l" eaLnBrk="1" hangingPunct="1"/>
            <a:r>
              <a:rPr lang="zh-CN" altLang="en-US" sz="2000" dirty="0" smtClean="0">
                <a:solidFill>
                  <a:schemeClr val="tx1"/>
                </a:solidFill>
              </a:rPr>
              <a:t>论文作者 ：龙 渊</a:t>
            </a:r>
            <a:endParaRPr lang="en-US" altLang="zh-CN" sz="2000" dirty="0" smtClean="0">
              <a:solidFill>
                <a:schemeClr val="tx1"/>
              </a:solidFill>
            </a:endParaRPr>
          </a:p>
          <a:p>
            <a:pPr algn="l" eaLnBrk="1" hangingPunct="1"/>
            <a:r>
              <a:rPr lang="zh-CN" altLang="en-US" sz="2000" dirty="0" smtClean="0">
                <a:solidFill>
                  <a:schemeClr val="tx1"/>
                </a:solidFill>
              </a:rPr>
              <a:t>专</a:t>
            </a:r>
            <a:r>
              <a:rPr lang="en-US" altLang="zh-CN" sz="2000" dirty="0" smtClean="0">
                <a:solidFill>
                  <a:schemeClr val="tx1"/>
                </a:solidFill>
              </a:rPr>
              <a:t>        </a:t>
            </a:r>
            <a:r>
              <a:rPr lang="zh-CN" altLang="en-US" sz="2000" dirty="0" smtClean="0">
                <a:solidFill>
                  <a:schemeClr val="tx1"/>
                </a:solidFill>
              </a:rPr>
              <a:t>业：计算机软件与理论</a:t>
            </a:r>
            <a:endParaRPr lang="en-US" altLang="zh-CN" sz="2000" dirty="0" smtClean="0">
              <a:solidFill>
                <a:schemeClr val="tx1"/>
              </a:solidFill>
            </a:endParaRPr>
          </a:p>
        </p:txBody>
      </p:sp>
      <p:pic>
        <p:nvPicPr>
          <p:cNvPr id="3076" name="图片 6" descr="校徽+校名立体图.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4197350" cy="1439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7" name="Text Box 5"/>
          <p:cNvSpPr txBox="1">
            <a:spLocks noChangeArrowheads="1"/>
          </p:cNvSpPr>
          <p:nvPr/>
        </p:nvSpPr>
        <p:spPr bwMode="auto">
          <a:xfrm>
            <a:off x="2898775" y="2387600"/>
            <a:ext cx="54895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4000" b="1" dirty="0">
                <a:solidFill>
                  <a:schemeClr val="bg1"/>
                </a:solidFill>
              </a:rPr>
              <a:t>基于局部扩充的重叠社区算法</a:t>
            </a:r>
            <a:r>
              <a:rPr lang="zh-CN" altLang="en-US" sz="4000" b="1" dirty="0" smtClean="0">
                <a:solidFill>
                  <a:schemeClr val="bg1"/>
                </a:solidFill>
              </a:rPr>
              <a:t>研究和改进</a:t>
            </a:r>
            <a:endParaRPr lang="zh-CN" altLang="en-US" sz="4000" b="1" dirty="0">
              <a:solidFill>
                <a:schemeClr val="bg1"/>
              </a:solidFill>
            </a:endParaRPr>
          </a:p>
        </p:txBody>
      </p:sp>
      <p:sp>
        <p:nvSpPr>
          <p:cNvPr id="4102" name="Oval 42"/>
          <p:cNvSpPr>
            <a:spLocks noChangeArrowheads="1"/>
          </p:cNvSpPr>
          <p:nvPr/>
        </p:nvSpPr>
        <p:spPr bwMode="auto">
          <a:xfrm>
            <a:off x="-2362200" y="-4748213"/>
            <a:ext cx="6457950" cy="7929563"/>
          </a:xfrm>
          <a:prstGeom prst="ellipse">
            <a:avLst/>
          </a:prstGeom>
          <a:gradFill rotWithShape="1">
            <a:gsLst>
              <a:gs pos="0">
                <a:schemeClr val="bg1"/>
              </a:gs>
              <a:gs pos="100000">
                <a:schemeClr val="tx1">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latin typeface="幼圆" pitchFamily="49" charset="-122"/>
              <a:ea typeface="幼圆" pitchFamily="49" charset="-122"/>
              <a:sym typeface="幼圆" pitchFamily="49" charset="-122"/>
            </a:endParaRPr>
          </a:p>
        </p:txBody>
      </p:sp>
      <p:sp>
        <p:nvSpPr>
          <p:cNvPr id="4103" name="Oval 2"/>
          <p:cNvSpPr>
            <a:spLocks noChangeArrowheads="1"/>
          </p:cNvSpPr>
          <p:nvPr/>
        </p:nvSpPr>
        <p:spPr bwMode="auto">
          <a:xfrm>
            <a:off x="3181350" y="2144713"/>
            <a:ext cx="361950" cy="450850"/>
          </a:xfrm>
          <a:prstGeom prst="ellipse">
            <a:avLst/>
          </a:prstGeom>
          <a:gradFill rotWithShape="1">
            <a:gsLst>
              <a:gs pos="0">
                <a:schemeClr val="bg1"/>
              </a:gs>
              <a:gs pos="100000">
                <a:schemeClr val="bg1">
                  <a:gamma/>
                  <a:shade val="80784"/>
                  <a:invGamma/>
                  <a:alpha val="12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zh-CN"/>
          </a:p>
        </p:txBody>
      </p:sp>
      <p:sp>
        <p:nvSpPr>
          <p:cNvPr id="4104" name="Oval 6"/>
          <p:cNvSpPr>
            <a:spLocks noChangeArrowheads="1"/>
          </p:cNvSpPr>
          <p:nvPr/>
        </p:nvSpPr>
        <p:spPr bwMode="auto">
          <a:xfrm>
            <a:off x="3286125" y="2381250"/>
            <a:ext cx="1233488" cy="1450975"/>
          </a:xfrm>
          <a:prstGeom prst="ellipse">
            <a:avLst/>
          </a:prstGeom>
          <a:solidFill>
            <a:srgbClr val="FFFF00">
              <a:alpha val="9019"/>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latin typeface="幼圆" pitchFamily="49" charset="-122"/>
              <a:ea typeface="幼圆" pitchFamily="49" charset="-122"/>
              <a:sym typeface="幼圆" pitchFamily="49" charset="-122"/>
            </a:endParaRPr>
          </a:p>
        </p:txBody>
      </p:sp>
      <p:sp>
        <p:nvSpPr>
          <p:cNvPr id="4105" name="Oval 4"/>
          <p:cNvSpPr>
            <a:spLocks noChangeArrowheads="1"/>
          </p:cNvSpPr>
          <p:nvPr/>
        </p:nvSpPr>
        <p:spPr bwMode="auto">
          <a:xfrm>
            <a:off x="4357688" y="3619500"/>
            <a:ext cx="735012" cy="901700"/>
          </a:xfrm>
          <a:prstGeom prst="ellipse">
            <a:avLst/>
          </a:prstGeom>
          <a:gradFill rotWithShape="1">
            <a:gsLst>
              <a:gs pos="0">
                <a:schemeClr val="bg1">
                  <a:alpha val="6000"/>
                </a:schemeClr>
              </a:gs>
              <a:gs pos="100000">
                <a:schemeClr val="bg1">
                  <a:gamma/>
                  <a:shade val="80784"/>
                  <a:invGamma/>
                  <a:alpha val="17999"/>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zh-CN"/>
          </a:p>
        </p:txBody>
      </p:sp>
      <p:sp>
        <p:nvSpPr>
          <p:cNvPr id="4106" name="Oval 68"/>
          <p:cNvSpPr>
            <a:spLocks noChangeArrowheads="1"/>
          </p:cNvSpPr>
          <p:nvPr/>
        </p:nvSpPr>
        <p:spPr bwMode="auto">
          <a:xfrm>
            <a:off x="5500688" y="4810125"/>
            <a:ext cx="3257550" cy="4097338"/>
          </a:xfrm>
          <a:prstGeom prst="ellipse">
            <a:avLst/>
          </a:prstGeom>
          <a:gradFill rotWithShape="1">
            <a:gsLst>
              <a:gs pos="0">
                <a:schemeClr val="bg1">
                  <a:alpha val="0"/>
                </a:schemeClr>
              </a:gs>
              <a:gs pos="100000">
                <a:schemeClr val="bg1">
                  <a:gamma/>
                  <a:shade val="80784"/>
                  <a:invGamma/>
                  <a:alpha val="12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zh-CN"/>
          </a:p>
        </p:txBody>
      </p:sp>
    </p:spTree>
  </p:cSld>
  <p:clrMapOvr>
    <a:masterClrMapping/>
  </p:clrMapOvr>
  <p:transition advTm="2161">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02"/>
                                        </p:tgtEl>
                                        <p:attrNameLst>
                                          <p:attrName>style.visibility</p:attrName>
                                        </p:attrNameLst>
                                      </p:cBhvr>
                                      <p:to>
                                        <p:strVal val="visible"/>
                                      </p:to>
                                    </p:set>
                                    <p:anim calcmode="lin" valueType="num">
                                      <p:cBhvr>
                                        <p:cTn id="7" dur="2000" fill="hold"/>
                                        <p:tgtEl>
                                          <p:spTgt spid="4102"/>
                                        </p:tgtEl>
                                        <p:attrNameLst>
                                          <p:attrName>ppt_x</p:attrName>
                                        </p:attrNameLst>
                                      </p:cBhvr>
                                      <p:tavLst>
                                        <p:tav tm="0">
                                          <p:val>
                                            <p:strVal val="0-#ppt_w/2"/>
                                          </p:val>
                                        </p:tav>
                                        <p:tav tm="100000">
                                          <p:val>
                                            <p:strVal val="#ppt_x"/>
                                          </p:val>
                                        </p:tav>
                                      </p:tavLst>
                                    </p:anim>
                                    <p:anim calcmode="lin" valueType="num">
                                      <p:cBhvr>
                                        <p:cTn id="8" dur="2000" fill="hold"/>
                                        <p:tgtEl>
                                          <p:spTgt spid="4102"/>
                                        </p:tgtEl>
                                        <p:attrNameLst>
                                          <p:attrName>ppt_y</p:attrName>
                                        </p:attrNameLst>
                                      </p:cBhvr>
                                      <p:tavLst>
                                        <p:tav tm="0">
                                          <p:val>
                                            <p:strVal val="#ppt_y"/>
                                          </p:val>
                                        </p:tav>
                                        <p:tav tm="100000">
                                          <p:val>
                                            <p:strVal val="#ppt_y"/>
                                          </p:val>
                                        </p:tav>
                                      </p:tavLst>
                                    </p:anim>
                                  </p:childTnLst>
                                </p:cTn>
                              </p:par>
                              <p:par>
                                <p:cTn id="9" presetID="0" presetClass="path" presetSubtype="0" accel="50000" decel="50000" fill="hold" grpId="1" nodeType="withEffect">
                                  <p:stCondLst>
                                    <p:cond delay="3000"/>
                                  </p:stCondLst>
                                  <p:childTnLst>
                                    <p:animMotion origin="layout" path="M 3.33333E-6 -4.44444E-6 L 0.38333 -0.1 " pathEditMode="relative" rAng="0" ptsTypes="AA">
                                      <p:cBhvr>
                                        <p:cTn id="10" dur="2000" fill="hold"/>
                                        <p:tgtEl>
                                          <p:spTgt spid="4102"/>
                                        </p:tgtEl>
                                        <p:attrNameLst>
                                          <p:attrName>ppt_x,ppt_y</p:attrName>
                                        </p:attrNameLst>
                                      </p:cBhvr>
                                      <p:rCtr x="19200" y="-4200"/>
                                    </p:animMotion>
                                  </p:childTnLst>
                                </p:cTn>
                              </p:par>
                              <p:par>
                                <p:cTn id="11" presetID="6" presetClass="emph" presetSubtype="0" accel="50000" decel="50000" autoRev="1" fill="hold" grpId="2" nodeType="withEffect">
                                  <p:stCondLst>
                                    <p:cond delay="4000"/>
                                  </p:stCondLst>
                                  <p:childTnLst>
                                    <p:animScale>
                                      <p:cBhvr>
                                        <p:cTn id="12" dur="2300" fill="hold"/>
                                        <p:tgtEl>
                                          <p:spTgt spid="4102"/>
                                        </p:tgtEl>
                                      </p:cBhvr>
                                      <p:by x="400000" y="400000"/>
                                    </p:animScale>
                                  </p:childTnLst>
                                </p:cTn>
                              </p:par>
                              <p:par>
                                <p:cTn id="13" presetID="47" presetClass="exit" presetSubtype="0" fill="hold" grpId="3" nodeType="withEffect">
                                  <p:stCondLst>
                                    <p:cond delay="8000"/>
                                  </p:stCondLst>
                                  <p:childTnLst>
                                    <p:animEffect>
                                      <p:cBhvr>
                                        <p:cTn id="14" dur="2000"/>
                                        <p:tgtEl>
                                          <p:spTgt spid="4102"/>
                                        </p:tgtEl>
                                      </p:cBhvr>
                                    </p:animEffect>
                                    <p:anim calcmode="lin" valueType="num">
                                      <p:cBhvr>
                                        <p:cTn id="15" dur="2000"/>
                                        <p:tgtEl>
                                          <p:spTgt spid="4102"/>
                                        </p:tgtEl>
                                        <p:attrNameLst>
                                          <p:attrName>ppt_x</p:attrName>
                                        </p:attrNameLst>
                                      </p:cBhvr>
                                      <p:tavLst>
                                        <p:tav tm="0">
                                          <p:val>
                                            <p:strVal val="ppt_x"/>
                                          </p:val>
                                        </p:tav>
                                        <p:tav tm="100000">
                                          <p:val>
                                            <p:strVal val="ppt_x"/>
                                          </p:val>
                                        </p:tav>
                                      </p:tavLst>
                                    </p:anim>
                                    <p:anim calcmode="lin" valueType="num">
                                      <p:cBhvr>
                                        <p:cTn id="16" dur="2000"/>
                                        <p:tgtEl>
                                          <p:spTgt spid="4102"/>
                                        </p:tgtEl>
                                        <p:attrNameLst>
                                          <p:attrName>ppt_y</p:attrName>
                                        </p:attrNameLst>
                                      </p:cBhvr>
                                      <p:tavLst>
                                        <p:tav tm="0">
                                          <p:val>
                                            <p:strVal val="ppt_y"/>
                                          </p:val>
                                        </p:tav>
                                        <p:tav tm="100000">
                                          <p:val>
                                            <p:strVal val="ppt_y-.1"/>
                                          </p:val>
                                        </p:tav>
                                      </p:tavLst>
                                    </p:anim>
                                    <p:set>
                                      <p:cBhvr>
                                        <p:cTn id="17" dur="1" fill="hold">
                                          <p:stCondLst>
                                            <p:cond delay="1999"/>
                                          </p:stCondLst>
                                        </p:cTn>
                                        <p:tgtEl>
                                          <p:spTgt spid="4102"/>
                                        </p:tgtEl>
                                        <p:attrNameLst>
                                          <p:attrName>style.visibility</p:attrName>
                                        </p:attrNameLst>
                                      </p:cBhvr>
                                      <p:to>
                                        <p:strVal val="hidden"/>
                                      </p:to>
                                    </p:set>
                                  </p:childTnLst>
                                </p:cTn>
                              </p:par>
                              <p:par>
                                <p:cTn id="18" presetID="10" presetClass="entr" presetSubtype="0" fill="hold" grpId="0" nodeType="withEffect">
                                  <p:stCondLst>
                                    <p:cond delay="1000"/>
                                  </p:stCondLst>
                                  <p:childTnLst>
                                    <p:set>
                                      <p:cBhvr>
                                        <p:cTn id="19" dur="1" fill="hold">
                                          <p:stCondLst>
                                            <p:cond delay="0"/>
                                          </p:stCondLst>
                                        </p:cTn>
                                        <p:tgtEl>
                                          <p:spTgt spid="4103"/>
                                        </p:tgtEl>
                                        <p:attrNameLst>
                                          <p:attrName>style.visibility</p:attrName>
                                        </p:attrNameLst>
                                      </p:cBhvr>
                                      <p:to>
                                        <p:strVal val="visible"/>
                                      </p:to>
                                    </p:set>
                                    <p:animEffect>
                                      <p:cBhvr>
                                        <p:cTn id="20" dur="2000"/>
                                        <p:tgtEl>
                                          <p:spTgt spid="4103"/>
                                        </p:tgtEl>
                                      </p:cBhvr>
                                    </p:animEffect>
                                  </p:childTnLst>
                                </p:cTn>
                              </p:par>
                              <p:par>
                                <p:cTn id="21" presetID="0" presetClass="path" presetSubtype="0" accel="50000" decel="50000" fill="hold" grpId="1" nodeType="withEffect">
                                  <p:stCondLst>
                                    <p:cond delay="3000"/>
                                  </p:stCondLst>
                                  <p:childTnLst>
                                    <p:animMotion origin="layout" path="M 5.55556E-7 -1.11111E-6 L -0.03715 -0.00555 " pathEditMode="relative" rAng="0" ptsTypes="AA">
                                      <p:cBhvr>
                                        <p:cTn id="22" dur="2000" fill="hold"/>
                                        <p:tgtEl>
                                          <p:spTgt spid="4103"/>
                                        </p:tgtEl>
                                        <p:attrNameLst>
                                          <p:attrName>ppt_x,ppt_y</p:attrName>
                                        </p:attrNameLst>
                                      </p:cBhvr>
                                      <p:rCtr x="-1100" y="0"/>
                                    </p:animMotion>
                                  </p:childTnLst>
                                </p:cTn>
                              </p:par>
                              <p:par>
                                <p:cTn id="23" presetID="10" presetClass="exit" presetSubtype="0" fill="hold" grpId="2" nodeType="withEffect">
                                  <p:stCondLst>
                                    <p:cond delay="6000"/>
                                  </p:stCondLst>
                                  <p:childTnLst>
                                    <p:animEffect>
                                      <p:cBhvr>
                                        <p:cTn id="24" dur="2000"/>
                                        <p:tgtEl>
                                          <p:spTgt spid="4103"/>
                                        </p:tgtEl>
                                      </p:cBhvr>
                                    </p:animEffect>
                                    <p:set>
                                      <p:cBhvr>
                                        <p:cTn id="25" dur="1" fill="hold">
                                          <p:stCondLst>
                                            <p:cond delay="1999"/>
                                          </p:stCondLst>
                                        </p:cTn>
                                        <p:tgtEl>
                                          <p:spTgt spid="4103"/>
                                        </p:tgtEl>
                                        <p:attrNameLst>
                                          <p:attrName>style.visibility</p:attrName>
                                        </p:attrNameLst>
                                      </p:cBhvr>
                                      <p:to>
                                        <p:strVal val="hidden"/>
                                      </p:to>
                                    </p:set>
                                  </p:childTnLst>
                                </p:cTn>
                              </p:par>
                              <p:par>
                                <p:cTn id="26" presetID="10" presetClass="entr" presetSubtype="0" fill="hold" grpId="0" nodeType="withEffect">
                                  <p:stCondLst>
                                    <p:cond delay="1000"/>
                                  </p:stCondLst>
                                  <p:childTnLst>
                                    <p:set>
                                      <p:cBhvr>
                                        <p:cTn id="27" dur="1" fill="hold">
                                          <p:stCondLst>
                                            <p:cond delay="0"/>
                                          </p:stCondLst>
                                        </p:cTn>
                                        <p:tgtEl>
                                          <p:spTgt spid="4104"/>
                                        </p:tgtEl>
                                        <p:attrNameLst>
                                          <p:attrName>style.visibility</p:attrName>
                                        </p:attrNameLst>
                                      </p:cBhvr>
                                      <p:to>
                                        <p:strVal val="visible"/>
                                      </p:to>
                                    </p:set>
                                    <p:animEffect>
                                      <p:cBhvr>
                                        <p:cTn id="28" dur="2000"/>
                                        <p:tgtEl>
                                          <p:spTgt spid="4104"/>
                                        </p:tgtEl>
                                      </p:cBhvr>
                                    </p:animEffect>
                                  </p:childTnLst>
                                </p:cTn>
                              </p:par>
                              <p:par>
                                <p:cTn id="29" presetID="0" presetClass="path" presetSubtype="0" accel="50000" decel="50000" fill="hold" grpId="1" nodeType="withEffect">
                                  <p:stCondLst>
                                    <p:cond delay="3000"/>
                                  </p:stCondLst>
                                  <p:childTnLst>
                                    <p:animMotion origin="layout" path="M 2.5E-6 3.33333E-6 L -0.15261 0.01875 " pathEditMode="relative" rAng="0" ptsTypes="AA">
                                      <p:cBhvr>
                                        <p:cTn id="30" dur="2000" fill="hold"/>
                                        <p:tgtEl>
                                          <p:spTgt spid="4104"/>
                                        </p:tgtEl>
                                        <p:attrNameLst>
                                          <p:attrName>ppt_x,ppt_y</p:attrName>
                                        </p:attrNameLst>
                                      </p:cBhvr>
                                      <p:rCtr x="-6800" y="900"/>
                                    </p:animMotion>
                                  </p:childTnLst>
                                </p:cTn>
                              </p:par>
                              <p:par>
                                <p:cTn id="31" presetID="10" presetClass="exit" presetSubtype="0" fill="hold" grpId="2" nodeType="withEffect">
                                  <p:stCondLst>
                                    <p:cond delay="6000"/>
                                  </p:stCondLst>
                                  <p:childTnLst>
                                    <p:animEffect>
                                      <p:cBhvr>
                                        <p:cTn id="32" dur="2000"/>
                                        <p:tgtEl>
                                          <p:spTgt spid="4104"/>
                                        </p:tgtEl>
                                      </p:cBhvr>
                                    </p:animEffect>
                                    <p:set>
                                      <p:cBhvr>
                                        <p:cTn id="33" dur="1" fill="hold">
                                          <p:stCondLst>
                                            <p:cond delay="1999"/>
                                          </p:stCondLst>
                                        </p:cTn>
                                        <p:tgtEl>
                                          <p:spTgt spid="4104"/>
                                        </p:tgtEl>
                                        <p:attrNameLst>
                                          <p:attrName>style.visibility</p:attrName>
                                        </p:attrNameLst>
                                      </p:cBhvr>
                                      <p:to>
                                        <p:strVal val="hidden"/>
                                      </p:to>
                                    </p:set>
                                  </p:childTnLst>
                                </p:cTn>
                              </p:par>
                              <p:par>
                                <p:cTn id="34" presetID="10" presetClass="entr" presetSubtype="0" fill="hold" grpId="0" nodeType="withEffect">
                                  <p:stCondLst>
                                    <p:cond delay="1000"/>
                                  </p:stCondLst>
                                  <p:childTnLst>
                                    <p:set>
                                      <p:cBhvr>
                                        <p:cTn id="35" dur="1" fill="hold">
                                          <p:stCondLst>
                                            <p:cond delay="0"/>
                                          </p:stCondLst>
                                        </p:cTn>
                                        <p:tgtEl>
                                          <p:spTgt spid="4105"/>
                                        </p:tgtEl>
                                        <p:attrNameLst>
                                          <p:attrName>style.visibility</p:attrName>
                                        </p:attrNameLst>
                                      </p:cBhvr>
                                      <p:to>
                                        <p:strVal val="visible"/>
                                      </p:to>
                                    </p:set>
                                    <p:animEffect>
                                      <p:cBhvr>
                                        <p:cTn id="36" dur="2000"/>
                                        <p:tgtEl>
                                          <p:spTgt spid="4105"/>
                                        </p:tgtEl>
                                      </p:cBhvr>
                                    </p:animEffect>
                                  </p:childTnLst>
                                </p:cTn>
                              </p:par>
                              <p:par>
                                <p:cTn id="37" presetID="0" presetClass="path" presetSubtype="0" accel="50000" decel="50000" fill="hold" grpId="1" nodeType="withEffect">
                                  <p:stCondLst>
                                    <p:cond delay="3000"/>
                                  </p:stCondLst>
                                  <p:childTnLst>
                                    <p:animMotion origin="layout" path="M -3.33333E-6 -3.33333E-6 L -0.25 -3.33333E-6 " pathEditMode="relative" rAng="0" ptsTypes="AA">
                                      <p:cBhvr>
                                        <p:cTn id="38" dur="2000" fill="hold"/>
                                        <p:tgtEl>
                                          <p:spTgt spid="4105"/>
                                        </p:tgtEl>
                                        <p:attrNameLst>
                                          <p:attrName>ppt_x,ppt_y</p:attrName>
                                        </p:attrNameLst>
                                      </p:cBhvr>
                                      <p:rCtr x="-11700" y="0"/>
                                    </p:animMotion>
                                  </p:childTnLst>
                                </p:cTn>
                              </p:par>
                              <p:par>
                                <p:cTn id="39" presetID="10" presetClass="exit" presetSubtype="0" fill="hold" grpId="2" nodeType="withEffect">
                                  <p:stCondLst>
                                    <p:cond delay="6000"/>
                                  </p:stCondLst>
                                  <p:childTnLst>
                                    <p:animEffect>
                                      <p:cBhvr>
                                        <p:cTn id="40" dur="2000"/>
                                        <p:tgtEl>
                                          <p:spTgt spid="4105"/>
                                        </p:tgtEl>
                                      </p:cBhvr>
                                    </p:animEffect>
                                    <p:set>
                                      <p:cBhvr>
                                        <p:cTn id="41" dur="1" fill="hold">
                                          <p:stCondLst>
                                            <p:cond delay="1999"/>
                                          </p:stCondLst>
                                        </p:cTn>
                                        <p:tgtEl>
                                          <p:spTgt spid="4105"/>
                                        </p:tgtEl>
                                        <p:attrNameLst>
                                          <p:attrName>style.visibility</p:attrName>
                                        </p:attrNameLst>
                                      </p:cBhvr>
                                      <p:to>
                                        <p:strVal val="hidden"/>
                                      </p:to>
                                    </p:set>
                                  </p:childTnLst>
                                </p:cTn>
                              </p:par>
                              <p:par>
                                <p:cTn id="42" presetID="10" presetClass="entr" presetSubtype="0" fill="hold" grpId="0" nodeType="withEffect">
                                  <p:stCondLst>
                                    <p:cond delay="1000"/>
                                  </p:stCondLst>
                                  <p:childTnLst>
                                    <p:set>
                                      <p:cBhvr>
                                        <p:cTn id="43" dur="1" fill="hold">
                                          <p:stCondLst>
                                            <p:cond delay="0"/>
                                          </p:stCondLst>
                                        </p:cTn>
                                        <p:tgtEl>
                                          <p:spTgt spid="4106"/>
                                        </p:tgtEl>
                                        <p:attrNameLst>
                                          <p:attrName>style.visibility</p:attrName>
                                        </p:attrNameLst>
                                      </p:cBhvr>
                                      <p:to>
                                        <p:strVal val="visible"/>
                                      </p:to>
                                    </p:set>
                                    <p:animEffect>
                                      <p:cBhvr>
                                        <p:cTn id="44" dur="2000"/>
                                        <p:tgtEl>
                                          <p:spTgt spid="4106"/>
                                        </p:tgtEl>
                                      </p:cBhvr>
                                    </p:animEffect>
                                  </p:childTnLst>
                                </p:cTn>
                              </p:par>
                              <p:par>
                                <p:cTn id="45" presetID="0" presetClass="path" presetSubtype="0" accel="50000" decel="50000" fill="hold" grpId="1" nodeType="withEffect">
                                  <p:stCondLst>
                                    <p:cond delay="3000"/>
                                  </p:stCondLst>
                                  <p:childTnLst>
                                    <p:animMotion origin="layout" path="M -3.33333E-6 -2.22222E-6 L -0.59166 -2.22222E-6 " pathEditMode="relative" rAng="0" ptsTypes="AA">
                                      <p:cBhvr>
                                        <p:cTn id="46" dur="2000" fill="hold"/>
                                        <p:tgtEl>
                                          <p:spTgt spid="4106"/>
                                        </p:tgtEl>
                                        <p:attrNameLst>
                                          <p:attrName>ppt_x,ppt_y</p:attrName>
                                        </p:attrNameLst>
                                      </p:cBhvr>
                                      <p:rCtr x="-28800" y="0"/>
                                    </p:animMotion>
                                  </p:childTnLst>
                                </p:cTn>
                              </p:par>
                              <p:par>
                                <p:cTn id="47" presetID="10" presetClass="exit" presetSubtype="0" fill="hold" grpId="2" nodeType="withEffect">
                                  <p:stCondLst>
                                    <p:cond delay="6000"/>
                                  </p:stCondLst>
                                  <p:childTnLst>
                                    <p:animEffect>
                                      <p:cBhvr>
                                        <p:cTn id="48" dur="2000"/>
                                        <p:tgtEl>
                                          <p:spTgt spid="4106"/>
                                        </p:tgtEl>
                                      </p:cBhvr>
                                    </p:animEffect>
                                    <p:set>
                                      <p:cBhvr>
                                        <p:cTn id="49" dur="1" fill="hold">
                                          <p:stCondLst>
                                            <p:cond delay="19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ldLvl="0" animBg="1" autoUpdateAnimBg="0"/>
      <p:bldP spid="4102" grpId="1" bldLvl="0" animBg="1" autoUpdateAnimBg="0"/>
      <p:bldP spid="4102" grpId="2" bldLvl="0" animBg="1" autoUpdateAnimBg="0"/>
      <p:bldP spid="4102" grpId="3" bldLvl="0" animBg="1" autoUpdateAnimBg="0"/>
      <p:bldP spid="4103" grpId="0" bldLvl="0" animBg="1" autoUpdateAnimBg="0"/>
      <p:bldP spid="4103" grpId="1" bldLvl="0" animBg="1" autoUpdateAnimBg="0"/>
      <p:bldP spid="4103" grpId="2" bldLvl="0" animBg="1" autoUpdateAnimBg="0"/>
      <p:bldP spid="4104" grpId="0" bldLvl="0" animBg="1" autoUpdateAnimBg="0"/>
      <p:bldP spid="4104" grpId="1" bldLvl="0" animBg="1" autoUpdateAnimBg="0"/>
      <p:bldP spid="4104" grpId="2" bldLvl="0" animBg="1" autoUpdateAnimBg="0"/>
      <p:bldP spid="4105" grpId="0" bldLvl="0" animBg="1" autoUpdateAnimBg="0"/>
      <p:bldP spid="4105" grpId="1" bldLvl="0" animBg="1" autoUpdateAnimBg="0"/>
      <p:bldP spid="4105" grpId="2" bldLvl="0" animBg="1" autoUpdateAnimBg="0"/>
      <p:bldP spid="4106" grpId="0" bldLvl="0" animBg="1" autoUpdateAnimBg="0"/>
      <p:bldP spid="4106" grpId="1" bldLvl="0" animBg="1" autoUpdateAnimBg="0"/>
      <p:bldP spid="4106" grpId="2" bldLvl="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a:solidFill>
                  <a:schemeClr val="bg1"/>
                </a:solidFill>
              </a:rPr>
              <a:t>&gt;&gt;核心公式</a:t>
            </a:r>
          </a:p>
        </p:txBody>
      </p:sp>
      <p:pic>
        <p:nvPicPr>
          <p:cNvPr id="9220" name="图片 6" descr="校徽+校名立体图.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222" name="对象 2"/>
          <p:cNvGraphicFramePr>
            <a:graphicFrameLocks noChangeAspect="1"/>
          </p:cNvGraphicFramePr>
          <p:nvPr>
            <p:extLst>
              <p:ext uri="{D42A27DB-BD31-4B8C-83A1-F6EECF244321}">
                <p14:modId xmlns:p14="http://schemas.microsoft.com/office/powerpoint/2010/main" val="3887773790"/>
              </p:ext>
            </p:extLst>
          </p:nvPr>
        </p:nvGraphicFramePr>
        <p:xfrm>
          <a:off x="3367088" y="2192338"/>
          <a:ext cx="2409825" cy="1035050"/>
        </p:xfrm>
        <a:graphic>
          <a:graphicData uri="http://schemas.openxmlformats.org/presentationml/2006/ole">
            <mc:AlternateContent xmlns:mc="http://schemas.openxmlformats.org/markup-compatibility/2006">
              <mc:Choice xmlns:v="urn:schemas-microsoft-com:vml" Requires="v">
                <p:oleObj spid="_x0000_s37095" name="Equation" r:id="rId4" imgW="1079280" imgH="457200" progId="Equation.DSMT4">
                  <p:embed/>
                </p:oleObj>
              </mc:Choice>
              <mc:Fallback>
                <p:oleObj name="Equation" r:id="rId4" imgW="1079280" imgH="457200" progId="Equation.DSMT4">
                  <p:embed/>
                  <p:pic>
                    <p:nvPicPr>
                      <p:cNvPr id="0" name=""/>
                      <p:cNvPicPr>
                        <a:picLocks noChangeAspect="1" noChangeArrowheads="1"/>
                      </p:cNvPicPr>
                      <p:nvPr/>
                    </p:nvPicPr>
                    <p:blipFill>
                      <a:blip r:embed="rId5"/>
                      <a:srcRect/>
                      <a:stretch>
                        <a:fillRect/>
                      </a:stretch>
                    </p:blipFill>
                    <p:spPr bwMode="auto">
                      <a:xfrm>
                        <a:off x="3367088" y="2192338"/>
                        <a:ext cx="240982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891382" y="3573016"/>
                <a:ext cx="7497762" cy="1938992"/>
              </a:xfrm>
              <a:prstGeom prst="rect">
                <a:avLst/>
              </a:prstGeom>
              <a:noFill/>
            </p:spPr>
            <p:txBody>
              <a:bodyPr wrap="square" rtlCol="0">
                <a:spAutoFit/>
              </a:bodyPr>
              <a:lstStyle/>
              <a:p>
                <a:pPr>
                  <a:lnSpc>
                    <a:spcPct val="150000"/>
                  </a:lnSpc>
                </a:pPr>
                <a:r>
                  <a:rPr lang="zh-CN" altLang="en-US" sz="2000" dirty="0" smtClean="0">
                    <a:solidFill>
                      <a:schemeClr val="bg2"/>
                    </a:solidFill>
                  </a:rPr>
                  <a:t>       其中</a:t>
                </a:r>
                <a:r>
                  <a:rPr lang="en-US" altLang="zh-CN" sz="2000" dirty="0" smtClean="0">
                    <a:solidFill>
                      <a:schemeClr val="bg2"/>
                    </a:solidFill>
                  </a:rPr>
                  <a:t>C</a:t>
                </a:r>
                <a:r>
                  <a:rPr lang="zh-CN" altLang="en-US" sz="2000" dirty="0" smtClean="0">
                    <a:solidFill>
                      <a:schemeClr val="bg2"/>
                    </a:solidFill>
                  </a:rPr>
                  <a:t>表示社区，   和     是社区的内部边密度和外部边密度。</a:t>
                </a:r>
                <a14:m>
                  <m:oMath xmlns:m="http://schemas.openxmlformats.org/officeDocument/2006/math">
                    <m:r>
                      <a:rPr lang="zh-CN" altLang="en-US" sz="2000" i="1" smtClean="0">
                        <a:solidFill>
                          <a:schemeClr val="bg2"/>
                        </a:solidFill>
                        <a:latin typeface="Cambria Math"/>
                      </a:rPr>
                      <m:t>𝛼</m:t>
                    </m:r>
                  </m:oMath>
                </a14:m>
                <a:r>
                  <a:rPr lang="zh-CN" altLang="en-US" sz="2000" dirty="0" smtClean="0">
                    <a:solidFill>
                      <a:schemeClr val="bg2"/>
                    </a:solidFill>
                  </a:rPr>
                  <a:t>是一个可调控的参数，一般取值为</a:t>
                </a:r>
                <a:r>
                  <a:rPr lang="en-US" altLang="zh-CN" sz="2000" dirty="0" smtClean="0">
                    <a:solidFill>
                      <a:schemeClr val="bg2"/>
                    </a:solidFill>
                  </a:rPr>
                  <a:t>1</a:t>
                </a:r>
                <a:r>
                  <a:rPr lang="zh-CN" altLang="en-US" sz="2000" dirty="0" smtClean="0">
                    <a:solidFill>
                      <a:schemeClr val="bg2"/>
                    </a:solidFill>
                  </a:rPr>
                  <a:t>。该公式用内部边密度与整体边密度的比值来表征一个社区的紧密联系程度，比值越大表明社区内部联系越紧密，外部联系越稀疏，则社区结构越明显。</a:t>
                </a:r>
                <a:endParaRPr lang="zh-CN" altLang="en-US" sz="2000" dirty="0">
                  <a:solidFill>
                    <a:schemeClr val="bg2"/>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891382" y="3573016"/>
                <a:ext cx="7497762" cy="1938992"/>
              </a:xfrm>
              <a:prstGeom prst="rect">
                <a:avLst/>
              </a:prstGeom>
              <a:blipFill rotWithShape="1">
                <a:blip r:embed="rId6"/>
                <a:stretch>
                  <a:fillRect l="-813" r="-1057" b="-943"/>
                </a:stretch>
              </a:blipFill>
            </p:spPr>
            <p:txBody>
              <a:bodyPr/>
              <a:lstStyle/>
              <a:p>
                <a:r>
                  <a:rPr lang="zh-CN" altLang="en-US">
                    <a:noFill/>
                  </a:rPr>
                  <a:t> </a:t>
                </a:r>
              </a:p>
            </p:txBody>
          </p:sp>
        </mc:Fallback>
      </mc:AlternateContent>
      <p:graphicFrame>
        <p:nvGraphicFramePr>
          <p:cNvPr id="3" name="对象 2"/>
          <p:cNvGraphicFramePr>
            <a:graphicFrameLocks noChangeAspect="1"/>
          </p:cNvGraphicFramePr>
          <p:nvPr>
            <p:extLst>
              <p:ext uri="{D42A27DB-BD31-4B8C-83A1-F6EECF244321}">
                <p14:modId xmlns:p14="http://schemas.microsoft.com/office/powerpoint/2010/main" val="1568707326"/>
              </p:ext>
            </p:extLst>
          </p:nvPr>
        </p:nvGraphicFramePr>
        <p:xfrm>
          <a:off x="3347864" y="3717032"/>
          <a:ext cx="253280" cy="320821"/>
        </p:xfrm>
        <a:graphic>
          <a:graphicData uri="http://schemas.openxmlformats.org/presentationml/2006/ole">
            <mc:AlternateContent xmlns:mc="http://schemas.openxmlformats.org/markup-compatibility/2006">
              <mc:Choice xmlns:v="urn:schemas-microsoft-com:vml" Requires="v">
                <p:oleObj spid="_x0000_s37096" name="Equation" r:id="rId7" imgW="190440" imgH="241200" progId="Equation.DSMT4">
                  <p:embed/>
                </p:oleObj>
              </mc:Choice>
              <mc:Fallback>
                <p:oleObj name="Equation" r:id="rId7" imgW="190440" imgH="241200" progId="Equation.DSMT4">
                  <p:embed/>
                  <p:pic>
                    <p:nvPicPr>
                      <p:cNvPr id="0" name=""/>
                      <p:cNvPicPr/>
                      <p:nvPr/>
                    </p:nvPicPr>
                    <p:blipFill>
                      <a:blip r:embed="rId8"/>
                      <a:stretch>
                        <a:fillRect/>
                      </a:stretch>
                    </p:blipFill>
                    <p:spPr>
                      <a:xfrm>
                        <a:off x="3347864" y="3717032"/>
                        <a:ext cx="253280" cy="320821"/>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71664009"/>
              </p:ext>
            </p:extLst>
          </p:nvPr>
        </p:nvGraphicFramePr>
        <p:xfrm>
          <a:off x="3923928" y="3768951"/>
          <a:ext cx="308121" cy="308121"/>
        </p:xfrm>
        <a:graphic>
          <a:graphicData uri="http://schemas.openxmlformats.org/presentationml/2006/ole">
            <mc:AlternateContent xmlns:mc="http://schemas.openxmlformats.org/markup-compatibility/2006">
              <mc:Choice xmlns:v="urn:schemas-microsoft-com:vml" Requires="v">
                <p:oleObj spid="_x0000_s37097" name="Equation" r:id="rId9" imgW="241200" imgH="241200" progId="Equation.DSMT4">
                  <p:embed/>
                </p:oleObj>
              </mc:Choice>
              <mc:Fallback>
                <p:oleObj name="Equation" r:id="rId9" imgW="241200" imgH="241200" progId="Equation.DSMT4">
                  <p:embed/>
                  <p:pic>
                    <p:nvPicPr>
                      <p:cNvPr id="0" name=""/>
                      <p:cNvPicPr/>
                      <p:nvPr/>
                    </p:nvPicPr>
                    <p:blipFill>
                      <a:blip r:embed="rId10"/>
                      <a:stretch>
                        <a:fillRect/>
                      </a:stretch>
                    </p:blipFill>
                    <p:spPr>
                      <a:xfrm>
                        <a:off x="3923928" y="3768951"/>
                        <a:ext cx="308121" cy="308121"/>
                      </a:xfrm>
                      <a:prstGeom prst="rect">
                        <a:avLst/>
                      </a:prstGeom>
                    </p:spPr>
                  </p:pic>
                </p:oleObj>
              </mc:Fallback>
            </mc:AlternateContent>
          </a:graphicData>
        </a:graphic>
      </p:graphicFrame>
      <p:sp>
        <p:nvSpPr>
          <p:cNvPr id="12" name="Text Box 5"/>
          <p:cNvSpPr txBox="1">
            <a:spLocks noChangeArrowheads="1"/>
          </p:cNvSpPr>
          <p:nvPr/>
        </p:nvSpPr>
        <p:spPr bwMode="auto">
          <a:xfrm>
            <a:off x="611188" y="1312863"/>
            <a:ext cx="5341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dirty="0">
                <a:solidFill>
                  <a:schemeClr val="bg2"/>
                </a:solidFill>
              </a:rPr>
              <a:t>&gt;&gt;局部扩充函数定义：</a:t>
            </a:r>
            <a:endParaRPr lang="zh-CN" altLang="zh-CN" sz="2000" dirty="0"/>
          </a:p>
        </p:txBody>
      </p:sp>
    </p:spTree>
    <p:extLst>
      <p:ext uri="{BB962C8B-B14F-4D97-AF65-F5344CB8AC3E}">
        <p14:creationId xmlns:p14="http://schemas.microsoft.com/office/powerpoint/2010/main" val="2362301784"/>
      </p:ext>
    </p:extLst>
  </p:cSld>
  <p:clrMapOvr>
    <a:masterClrMapping/>
  </p:clrMapOvr>
  <p:transition advTm="543">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a:solidFill>
                  <a:schemeClr val="bg1"/>
                </a:solidFill>
              </a:rPr>
              <a:t>&gt;&gt;核心公式</a:t>
            </a:r>
          </a:p>
        </p:txBody>
      </p:sp>
      <p:pic>
        <p:nvPicPr>
          <p:cNvPr id="10243" name="图片 6" descr="校徽+校名立体图.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 name="矩形 6"/>
          <p:cNvSpPr/>
          <p:nvPr/>
        </p:nvSpPr>
        <p:spPr>
          <a:xfrm>
            <a:off x="1331640" y="3407246"/>
            <a:ext cx="3096344" cy="268605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a:p>
        </p:txBody>
      </p:sp>
      <p:sp>
        <p:nvSpPr>
          <p:cNvPr id="8" name="椭圆 7"/>
          <p:cNvSpPr/>
          <p:nvPr/>
        </p:nvSpPr>
        <p:spPr>
          <a:xfrm>
            <a:off x="1829692" y="4343870"/>
            <a:ext cx="1446164" cy="1147762"/>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dirty="0"/>
              <a:t>S</a:t>
            </a:r>
            <a:endParaRPr lang="zh-CN" altLang="en-US" dirty="0"/>
          </a:p>
        </p:txBody>
      </p:sp>
      <p:sp>
        <p:nvSpPr>
          <p:cNvPr id="9" name="椭圆 8"/>
          <p:cNvSpPr/>
          <p:nvPr/>
        </p:nvSpPr>
        <p:spPr>
          <a:xfrm>
            <a:off x="3593901" y="3969494"/>
            <a:ext cx="576263" cy="43338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1400" dirty="0"/>
              <a:t>v1</a:t>
            </a:r>
            <a:endParaRPr lang="zh-CN" altLang="en-US" sz="1400" dirty="0"/>
          </a:p>
        </p:txBody>
      </p:sp>
      <p:cxnSp>
        <p:nvCxnSpPr>
          <p:cNvPr id="10" name="直接箭头连接符 9"/>
          <p:cNvCxnSpPr/>
          <p:nvPr/>
        </p:nvCxnSpPr>
        <p:spPr>
          <a:xfrm flipH="1" flipV="1">
            <a:off x="3013818" y="3794595"/>
            <a:ext cx="576263" cy="14642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椭圆 11"/>
          <p:cNvSpPr/>
          <p:nvPr/>
        </p:nvSpPr>
        <p:spPr>
          <a:xfrm>
            <a:off x="3572122" y="4902670"/>
            <a:ext cx="576263" cy="4318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1400" dirty="0"/>
              <a:t>v2</a:t>
            </a:r>
            <a:endParaRPr lang="zh-CN" altLang="en-US" sz="1400" dirty="0"/>
          </a:p>
        </p:txBody>
      </p:sp>
      <p:sp>
        <p:nvSpPr>
          <p:cNvPr id="13" name="椭圆 12"/>
          <p:cNvSpPr/>
          <p:nvPr/>
        </p:nvSpPr>
        <p:spPr>
          <a:xfrm>
            <a:off x="3013818" y="5490838"/>
            <a:ext cx="576263" cy="43338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1400" dirty="0"/>
              <a:t>v3</a:t>
            </a:r>
            <a:endParaRPr lang="zh-CN" altLang="en-US" sz="1400" dirty="0"/>
          </a:p>
        </p:txBody>
      </p:sp>
      <p:sp>
        <p:nvSpPr>
          <p:cNvPr id="1025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5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59" name="圆角矩形 14"/>
          <p:cNvSpPr>
            <a:spLocks noChangeArrowheads="1"/>
          </p:cNvSpPr>
          <p:nvPr/>
        </p:nvSpPr>
        <p:spPr bwMode="auto">
          <a:xfrm>
            <a:off x="1363936" y="2808062"/>
            <a:ext cx="1179985" cy="587375"/>
          </a:xfrm>
          <a:prstGeom prst="roundRect">
            <a:avLst>
              <a:gd name="adj" fmla="val 16667"/>
            </a:avLst>
          </a:prstGeom>
          <a:solidFill>
            <a:schemeClr val="accent1"/>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lang="zh-CN" altLang="en-US" dirty="0">
                <a:solidFill>
                  <a:schemeClr val="bg1"/>
                </a:solidFill>
              </a:rPr>
              <a:t>扩充前</a:t>
            </a:r>
          </a:p>
        </p:txBody>
      </p:sp>
      <p:sp>
        <p:nvSpPr>
          <p:cNvPr id="26" name="Text Box 5"/>
          <p:cNvSpPr txBox="1">
            <a:spLocks noChangeArrowheads="1"/>
          </p:cNvSpPr>
          <p:nvPr/>
        </p:nvSpPr>
        <p:spPr bwMode="auto">
          <a:xfrm>
            <a:off x="611188" y="1312863"/>
            <a:ext cx="5341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dirty="0" smtClean="0">
                <a:solidFill>
                  <a:schemeClr val="bg2"/>
                </a:solidFill>
              </a:rPr>
              <a:t>&gt;&gt;扩充过程</a:t>
            </a:r>
            <a:endParaRPr lang="zh-CN" altLang="zh-CN" sz="2000" dirty="0"/>
          </a:p>
        </p:txBody>
      </p:sp>
      <mc:AlternateContent xmlns:mc="http://schemas.openxmlformats.org/markup-compatibility/2006" xmlns:a14="http://schemas.microsoft.com/office/drawing/2010/main">
        <mc:Choice Requires="a14">
          <p:sp>
            <p:nvSpPr>
              <p:cNvPr id="3" name="圆角矩形 2"/>
              <p:cNvSpPr/>
              <p:nvPr/>
            </p:nvSpPr>
            <p:spPr bwMode="auto">
              <a:xfrm>
                <a:off x="1951929" y="3655640"/>
                <a:ext cx="1018382" cy="570756"/>
              </a:xfrm>
              <a:prstGeom prst="roundRect">
                <a:avLst/>
              </a:prstGeom>
              <a:solidFill>
                <a:schemeClr val="accent2">
                  <a:lumMod val="75000"/>
                </a:schemeClr>
              </a:solidFill>
              <a:ln w="9525" cap="flat" cmpd="sng" algn="ctr">
                <a:solidFill>
                  <a:schemeClr val="accent1"/>
                </a:solidFill>
                <a:prstDash val="solid"/>
                <a:round/>
                <a:headEnd type="none" w="med" len="med"/>
                <a:tailEnd type="none" w="med" len="med"/>
              </a:ln>
              <a:effectLst/>
            </p:spPr>
            <p:txBody>
              <a:bodyPr rtlCol="0" anchor="ctr"/>
              <a:lstStyle/>
              <a:p>
                <a:pPr algn="ctr"/>
                <a14:m>
                  <m:oMath xmlns:m="http://schemas.openxmlformats.org/officeDocument/2006/math">
                    <m:r>
                      <a:rPr lang="zh-CN" altLang="en-US" i="1" smtClean="0">
                        <a:solidFill>
                          <a:schemeClr val="bg1"/>
                        </a:solidFill>
                        <a:latin typeface="Cambria Math"/>
                      </a:rPr>
                      <m:t>∆</m:t>
                    </m:r>
                    <m:r>
                      <a:rPr lang="en-US" altLang="zh-CN" b="0" i="1" smtClean="0">
                        <a:solidFill>
                          <a:schemeClr val="bg1"/>
                        </a:solidFill>
                        <a:latin typeface="Cambria Math"/>
                      </a:rPr>
                      <m:t>𝐹</m:t>
                    </m:r>
                  </m:oMath>
                </a14:m>
                <a:r>
                  <a:rPr lang="zh-CN" altLang="en-US" dirty="0" smtClean="0">
                    <a:solidFill>
                      <a:schemeClr val="bg1"/>
                    </a:solidFill>
                  </a:rPr>
                  <a:t>最大</a:t>
                </a:r>
                <a:endParaRPr lang="zh-CN" altLang="en-US" dirty="0">
                  <a:solidFill>
                    <a:schemeClr val="bg1"/>
                  </a:solidFill>
                </a:endParaRPr>
              </a:p>
            </p:txBody>
          </p:sp>
        </mc:Choice>
        <mc:Fallback xmlns="">
          <p:sp>
            <p:nvSpPr>
              <p:cNvPr id="3" name="圆角矩形 2"/>
              <p:cNvSpPr>
                <a:spLocks noRot="1" noChangeAspect="1" noMove="1" noResize="1" noEditPoints="1" noAdjustHandles="1" noChangeArrowheads="1" noChangeShapeType="1" noTextEdit="1"/>
              </p:cNvSpPr>
              <p:nvPr/>
            </p:nvSpPr>
            <p:spPr bwMode="auto">
              <a:xfrm>
                <a:off x="1951929" y="3655640"/>
                <a:ext cx="1018382" cy="570756"/>
              </a:xfrm>
              <a:prstGeom prst="roundRect">
                <a:avLst/>
              </a:prstGeom>
              <a:blipFill rotWithShape="1">
                <a:blip r:embed="rId3"/>
                <a:stretch>
                  <a:fillRect/>
                </a:stretch>
              </a:blipFill>
              <a:ln w="9525" cap="flat" cmpd="sng" algn="ctr">
                <a:solidFill>
                  <a:schemeClr val="accent1"/>
                </a:solidFill>
                <a:prstDash val="solid"/>
                <a:round/>
                <a:headEnd type="none" w="med" len="med"/>
                <a:tailEnd type="none" w="med" len="med"/>
              </a:ln>
              <a:effectLst/>
            </p:spPr>
            <p:txBody>
              <a:bodyPr/>
              <a:lstStyle/>
              <a:p>
                <a:r>
                  <a:rPr lang="zh-CN" altLang="en-US">
                    <a:noFill/>
                  </a:rPr>
                  <a:t> </a:t>
                </a:r>
              </a:p>
            </p:txBody>
          </p:sp>
        </mc:Fallback>
      </mc:AlternateContent>
      <p:sp>
        <p:nvSpPr>
          <p:cNvPr id="27" name="矩形 26"/>
          <p:cNvSpPr/>
          <p:nvPr/>
        </p:nvSpPr>
        <p:spPr>
          <a:xfrm>
            <a:off x="4837002" y="3407246"/>
            <a:ext cx="3096344" cy="268605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a:p>
        </p:txBody>
      </p:sp>
      <p:sp>
        <p:nvSpPr>
          <p:cNvPr id="28" name="椭圆 27"/>
          <p:cNvSpPr/>
          <p:nvPr/>
        </p:nvSpPr>
        <p:spPr>
          <a:xfrm>
            <a:off x="5361147" y="4092153"/>
            <a:ext cx="1446164" cy="1147762"/>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dirty="0"/>
              <a:t>S</a:t>
            </a:r>
            <a:endParaRPr lang="zh-CN" altLang="en-US" dirty="0"/>
          </a:p>
        </p:txBody>
      </p:sp>
      <p:sp>
        <p:nvSpPr>
          <p:cNvPr id="29" name="椭圆 28"/>
          <p:cNvSpPr/>
          <p:nvPr/>
        </p:nvSpPr>
        <p:spPr>
          <a:xfrm>
            <a:off x="6216650" y="4402881"/>
            <a:ext cx="576263" cy="43338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1400" dirty="0"/>
              <a:t>v1</a:t>
            </a:r>
            <a:endParaRPr lang="zh-CN" altLang="en-US" sz="1400" dirty="0"/>
          </a:p>
        </p:txBody>
      </p:sp>
      <p:sp>
        <p:nvSpPr>
          <p:cNvPr id="31" name="椭圆 30"/>
          <p:cNvSpPr/>
          <p:nvPr/>
        </p:nvSpPr>
        <p:spPr>
          <a:xfrm>
            <a:off x="7077484" y="4902670"/>
            <a:ext cx="576263" cy="4318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1400" dirty="0"/>
              <a:t>v2</a:t>
            </a:r>
            <a:endParaRPr lang="zh-CN" altLang="en-US" sz="1400" dirty="0"/>
          </a:p>
        </p:txBody>
      </p:sp>
      <p:sp>
        <p:nvSpPr>
          <p:cNvPr id="32" name="椭圆 31"/>
          <p:cNvSpPr/>
          <p:nvPr/>
        </p:nvSpPr>
        <p:spPr>
          <a:xfrm>
            <a:off x="6519180" y="5490838"/>
            <a:ext cx="576263" cy="43338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1400" dirty="0"/>
              <a:t>v3</a:t>
            </a:r>
            <a:endParaRPr lang="zh-CN" altLang="en-US" sz="1400" dirty="0"/>
          </a:p>
        </p:txBody>
      </p:sp>
      <p:sp>
        <p:nvSpPr>
          <p:cNvPr id="33" name="圆角矩形 14"/>
          <p:cNvSpPr>
            <a:spLocks noChangeArrowheads="1"/>
          </p:cNvSpPr>
          <p:nvPr/>
        </p:nvSpPr>
        <p:spPr bwMode="auto">
          <a:xfrm>
            <a:off x="6776391" y="2808062"/>
            <a:ext cx="1179985" cy="587375"/>
          </a:xfrm>
          <a:prstGeom prst="roundRect">
            <a:avLst>
              <a:gd name="adj" fmla="val 16667"/>
            </a:avLst>
          </a:prstGeom>
          <a:solidFill>
            <a:schemeClr val="accent1"/>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lang="zh-CN" altLang="en-US" dirty="0" smtClean="0">
                <a:solidFill>
                  <a:schemeClr val="bg1"/>
                </a:solidFill>
              </a:rPr>
              <a:t>扩充后</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35" name="圆角矩形 34"/>
              <p:cNvSpPr/>
              <p:nvPr/>
            </p:nvSpPr>
            <p:spPr bwMode="auto">
              <a:xfrm>
                <a:off x="2209264" y="1744067"/>
                <a:ext cx="4862811" cy="858877"/>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dirty="0">
                    <a:solidFill>
                      <a:schemeClr val="bg1"/>
                    </a:solidFill>
                  </a:rPr>
                  <a:t>计算社区邻居节点的每个</a:t>
                </a:r>
                <a14:m>
                  <m:oMath xmlns:m="http://schemas.openxmlformats.org/officeDocument/2006/math">
                    <m:r>
                      <a:rPr lang="zh-CN" altLang="en-US" i="1">
                        <a:solidFill>
                          <a:schemeClr val="bg1"/>
                        </a:solidFill>
                        <a:latin typeface="Cambria Math"/>
                      </a:rPr>
                      <m:t>∆</m:t>
                    </m:r>
                    <m:r>
                      <a:rPr lang="en-US" altLang="zh-CN" i="1">
                        <a:solidFill>
                          <a:schemeClr val="bg1"/>
                        </a:solidFill>
                        <a:latin typeface="Cambria Math"/>
                      </a:rPr>
                      <m:t>𝐹</m:t>
                    </m:r>
                    <m:r>
                      <a:rPr lang="en-US" altLang="zh-CN" i="1">
                        <a:solidFill>
                          <a:schemeClr val="bg1"/>
                        </a:solidFill>
                        <a:latin typeface="Cambria Math"/>
                      </a:rPr>
                      <m:t>=</m:t>
                    </m:r>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a:rPr>
                          <m:t>𝐹</m:t>
                        </m:r>
                      </m:e>
                      <m:sub>
                        <m:r>
                          <a:rPr lang="en-US" altLang="zh-CN" i="1">
                            <a:solidFill>
                              <a:schemeClr val="bg1"/>
                            </a:solidFill>
                            <a:latin typeface="Cambria Math"/>
                          </a:rPr>
                          <m:t>𝑆</m:t>
                        </m:r>
                        <m:r>
                          <a:rPr lang="en-US" altLang="zh-CN" i="1">
                            <a:solidFill>
                              <a:schemeClr val="bg1"/>
                            </a:solidFill>
                            <a:latin typeface="Cambria Math"/>
                            <a:ea typeface="Cambria Math"/>
                          </a:rPr>
                          <m:t>∪</m:t>
                        </m:r>
                        <m:r>
                          <a:rPr lang="en-US" altLang="zh-CN" i="1">
                            <a:solidFill>
                              <a:schemeClr val="bg1"/>
                            </a:solidFill>
                            <a:latin typeface="Cambria Math"/>
                            <a:ea typeface="Cambria Math"/>
                          </a:rPr>
                          <m:t>𝑣</m:t>
                        </m:r>
                      </m:sub>
                    </m:sSub>
                    <m:r>
                      <a:rPr lang="en-US" altLang="zh-CN" i="1">
                        <a:solidFill>
                          <a:schemeClr val="bg1"/>
                        </a:solidFill>
                        <a:latin typeface="Cambria Math"/>
                      </a:rPr>
                      <m:t>−</m:t>
                    </m:r>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a:rPr>
                          <m:t>𝐹</m:t>
                        </m:r>
                      </m:e>
                      <m:sub>
                        <m:r>
                          <a:rPr lang="en-US" altLang="zh-CN" i="1">
                            <a:solidFill>
                              <a:schemeClr val="bg1"/>
                            </a:solidFill>
                            <a:latin typeface="Cambria Math"/>
                          </a:rPr>
                          <m:t>𝑆</m:t>
                        </m:r>
                      </m:sub>
                    </m:sSub>
                  </m:oMath>
                </a14:m>
                <a:r>
                  <a:rPr lang="zh-CN" altLang="en-US" dirty="0" smtClean="0">
                    <a:solidFill>
                      <a:schemeClr val="bg1"/>
                    </a:solidFill>
                  </a:rPr>
                  <a:t>值</a:t>
                </a:r>
                <a:r>
                  <a:rPr lang="zh-CN" altLang="en-US" dirty="0">
                    <a:solidFill>
                      <a:schemeClr val="bg1"/>
                    </a:solidFill>
                  </a:rPr>
                  <a:t>，该</a:t>
                </a:r>
                <a:r>
                  <a:rPr lang="zh-CN" altLang="en-US" dirty="0" smtClean="0">
                    <a:solidFill>
                      <a:schemeClr val="bg1"/>
                    </a:solidFill>
                  </a:rPr>
                  <a:t>值越大</a:t>
                </a:r>
                <a:r>
                  <a:rPr lang="zh-CN" altLang="en-US" dirty="0">
                    <a:solidFill>
                      <a:schemeClr val="bg1"/>
                    </a:solidFill>
                  </a:rPr>
                  <a:t>表明其拥有更大可能性属于社区</a:t>
                </a:r>
                <a:r>
                  <a:rPr lang="en-US" altLang="zh-CN" dirty="0">
                    <a:solidFill>
                      <a:schemeClr val="bg1"/>
                    </a:solidFill>
                  </a:rPr>
                  <a:t>S</a:t>
                </a:r>
                <a:r>
                  <a:rPr lang="zh-CN" altLang="en-US" dirty="0">
                    <a:solidFill>
                      <a:schemeClr val="bg1"/>
                    </a:solidFill>
                  </a:rPr>
                  <a:t>。</a:t>
                </a:r>
              </a:p>
            </p:txBody>
          </p:sp>
        </mc:Choice>
        <mc:Fallback xmlns="">
          <p:sp>
            <p:nvSpPr>
              <p:cNvPr id="35" name="圆角矩形 34"/>
              <p:cNvSpPr>
                <a:spLocks noRot="1" noChangeAspect="1" noMove="1" noResize="1" noEditPoints="1" noAdjustHandles="1" noChangeArrowheads="1" noChangeShapeType="1" noTextEdit="1"/>
              </p:cNvSpPr>
              <p:nvPr/>
            </p:nvSpPr>
            <p:spPr bwMode="auto">
              <a:xfrm>
                <a:off x="2209264" y="1744067"/>
                <a:ext cx="4862811" cy="858877"/>
              </a:xfrm>
              <a:prstGeom prst="roundRect">
                <a:avLst/>
              </a:prstGeom>
              <a:blipFill rotWithShape="1">
                <a:blip r:embed="rId4"/>
                <a:stretch>
                  <a:fillRect/>
                </a:stretch>
              </a:blipFill>
              <a:ln w="9525" cap="flat" cmpd="sng" algn="ctr">
                <a:solidFill>
                  <a:schemeClr val="accent1"/>
                </a:solidFill>
                <a:prstDash val="solid"/>
                <a:round/>
                <a:headEnd type="none" w="med" len="med"/>
                <a:tailEnd type="none" w="med" len="med"/>
              </a:ln>
              <a:effectLst/>
            </p:spPr>
            <p:txBody>
              <a:bodyPr/>
              <a:lstStyle/>
              <a:p>
                <a:r>
                  <a:rPr lang="zh-CN" altLang="en-US">
                    <a:noFill/>
                  </a:rPr>
                  <a:t> </a:t>
                </a:r>
              </a:p>
            </p:txBody>
          </p:sp>
        </mc:Fallback>
      </mc:AlternateContent>
    </p:spTree>
    <p:extLst>
      <p:ext uri="{BB962C8B-B14F-4D97-AF65-F5344CB8AC3E}">
        <p14:creationId xmlns:p14="http://schemas.microsoft.com/office/powerpoint/2010/main" val="410711145"/>
      </p:ext>
    </p:extLst>
  </p:cSld>
  <p:clrMapOvr>
    <a:masterClrMapping/>
  </p:clrMapOvr>
  <p:transition advTm="41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779838" y="333375"/>
            <a:ext cx="1449387" cy="922338"/>
          </a:xfrm>
        </p:spPr>
        <p:txBody>
          <a:bodyPr/>
          <a:lstStyle/>
          <a:p>
            <a:pPr eaLnBrk="1" hangingPunct="1"/>
            <a:r>
              <a:rPr lang="zh-CN" altLang="en-US" smtClean="0"/>
              <a:t>目     录</a:t>
            </a:r>
          </a:p>
        </p:txBody>
      </p:sp>
      <p:pic>
        <p:nvPicPr>
          <p:cNvPr id="4099" name="图片 6" descr="校徽+校名立体图.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661150" y="5949950"/>
            <a:ext cx="2459038" cy="8429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3" name="组合 22"/>
          <p:cNvGrpSpPr/>
          <p:nvPr/>
        </p:nvGrpSpPr>
        <p:grpSpPr>
          <a:xfrm>
            <a:off x="971600" y="1910274"/>
            <a:ext cx="796206" cy="686384"/>
            <a:chOff x="3306159" y="1663997"/>
            <a:chExt cx="796206" cy="686384"/>
          </a:xfrm>
          <a:solidFill>
            <a:srgbClr val="00007D"/>
          </a:solidFill>
        </p:grpSpPr>
        <p:sp>
          <p:nvSpPr>
            <p:cNvPr id="24" name="六边形 23"/>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文本框 6"/>
            <p:cNvSpPr txBox="1"/>
            <p:nvPr/>
          </p:nvSpPr>
          <p:spPr>
            <a:xfrm>
              <a:off x="3496512" y="1745579"/>
              <a:ext cx="394424" cy="523220"/>
            </a:xfrm>
            <a:prstGeom prst="rect">
              <a:avLst/>
            </a:prstGeom>
            <a:grpFill/>
            <a:effectLst>
              <a:outerShdw blurRad="50800" dist="50800" dir="5400000" algn="ctr" rotWithShape="0">
                <a:srgbClr val="00007D">
                  <a:alpha val="50000"/>
                </a:srgbClr>
              </a:outerShdw>
            </a:effectLst>
          </p:spPr>
          <p:txBody>
            <a:bodyPr>
              <a:spAutoFit/>
            </a:bodyPr>
            <a:lstStyle/>
            <a:p>
              <a:pPr algn="ctr">
                <a:defRPr/>
              </a:pPr>
              <a:r>
                <a:rPr lang="en-US" altLang="zh-CN"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1</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948495" y="2704118"/>
            <a:ext cx="796206" cy="686384"/>
            <a:chOff x="3306159" y="1663997"/>
            <a:chExt cx="796206" cy="686384"/>
          </a:xfrm>
          <a:solidFill>
            <a:srgbClr val="00007D"/>
          </a:solidFill>
        </p:grpSpPr>
        <p:sp>
          <p:nvSpPr>
            <p:cNvPr id="27" name="六边形 26"/>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文本框 6"/>
            <p:cNvSpPr txBox="1"/>
            <p:nvPr/>
          </p:nvSpPr>
          <p:spPr>
            <a:xfrm>
              <a:off x="3475981" y="1745579"/>
              <a:ext cx="410352" cy="523220"/>
            </a:xfrm>
            <a:prstGeom prst="rect">
              <a:avLst/>
            </a:prstGeom>
            <a:grpFill/>
          </p:spPr>
          <p:txBody>
            <a:bodyPr>
              <a:spAutoFit/>
            </a:bodyPr>
            <a:lstStyle/>
            <a:p>
              <a:pPr algn="ctr">
                <a:defRPr/>
              </a:pP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2</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961184" y="3495671"/>
            <a:ext cx="796206" cy="686384"/>
            <a:chOff x="3306159" y="1663997"/>
            <a:chExt cx="796206" cy="686384"/>
          </a:xfrm>
          <a:solidFill>
            <a:srgbClr val="00007D">
              <a:alpha val="50000"/>
            </a:srgbClr>
          </a:solidFill>
        </p:grpSpPr>
        <p:sp>
          <p:nvSpPr>
            <p:cNvPr id="33" name="六边形 32"/>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文本框 6"/>
            <p:cNvSpPr txBox="1"/>
            <p:nvPr/>
          </p:nvSpPr>
          <p:spPr>
            <a:xfrm>
              <a:off x="3475981" y="1745579"/>
              <a:ext cx="410352" cy="523220"/>
            </a:xfrm>
            <a:prstGeom prst="rect">
              <a:avLst/>
            </a:prstGeom>
            <a:solidFill>
              <a:srgbClr val="00007D">
                <a:alpha val="0"/>
              </a:srgbClr>
            </a:solidFill>
          </p:spPr>
          <p:txBody>
            <a:bodyPr>
              <a:spAutoFit/>
            </a:bodyPr>
            <a:lstStyle/>
            <a:p>
              <a:pPr algn="ctr">
                <a:defRPr/>
              </a:pP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3</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976796" y="4289670"/>
            <a:ext cx="796206" cy="686384"/>
            <a:chOff x="3306159" y="1663997"/>
            <a:chExt cx="796206" cy="686384"/>
          </a:xfrm>
          <a:solidFill>
            <a:srgbClr val="00007D"/>
          </a:solidFill>
        </p:grpSpPr>
        <p:sp>
          <p:nvSpPr>
            <p:cNvPr id="36" name="六边形 35"/>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文本框 6"/>
            <p:cNvSpPr txBox="1"/>
            <p:nvPr/>
          </p:nvSpPr>
          <p:spPr>
            <a:xfrm>
              <a:off x="3475981" y="1745579"/>
              <a:ext cx="410352" cy="523220"/>
            </a:xfrm>
            <a:prstGeom prst="rect">
              <a:avLst/>
            </a:prstGeom>
            <a:grpFill/>
          </p:spPr>
          <p:txBody>
            <a:bodyPr>
              <a:spAutoFit/>
            </a:bodyPr>
            <a:lstStyle/>
            <a:p>
              <a:pPr algn="ctr">
                <a:defRPr/>
              </a:pP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4</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38" name="任意多边形 37"/>
          <p:cNvSpPr/>
          <p:nvPr/>
        </p:nvSpPr>
        <p:spPr>
          <a:xfrm>
            <a:off x="1979712" y="1910373"/>
            <a:ext cx="6586537"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chemeClr val="bg1"/>
          </a:solidFill>
          <a:ln>
            <a:solidFill>
              <a:srgbClr val="0000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a:solidFill>
                  <a:srgbClr val="00007D"/>
                </a:solidFill>
                <a:ea typeface="宋体" pitchFamily="2" charset="-122"/>
              </a:rPr>
              <a:t>课题研究背景、意义及现状</a:t>
            </a:r>
          </a:p>
        </p:txBody>
      </p:sp>
      <p:sp>
        <p:nvSpPr>
          <p:cNvPr id="40" name="任意多边形 39"/>
          <p:cNvSpPr/>
          <p:nvPr/>
        </p:nvSpPr>
        <p:spPr>
          <a:xfrm>
            <a:off x="1985963" y="2702362"/>
            <a:ext cx="6618287"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chemeClr val="bg1"/>
          </a:solidFill>
          <a:ln>
            <a:solidFill>
              <a:srgbClr val="0000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400" b="1" dirty="0">
                <a:solidFill>
                  <a:srgbClr val="00007D"/>
                </a:solidFill>
                <a:ea typeface="宋体" pitchFamily="2" charset="-122"/>
              </a:rPr>
              <a:t>LFM</a:t>
            </a:r>
            <a:r>
              <a:rPr lang="zh-CN" altLang="en-US" sz="2400" b="1" dirty="0">
                <a:solidFill>
                  <a:srgbClr val="00007D"/>
                </a:solidFill>
                <a:ea typeface="宋体" pitchFamily="2" charset="-122"/>
              </a:rPr>
              <a:t>算法和</a:t>
            </a:r>
            <a:r>
              <a:rPr lang="en-US" altLang="zh-CN" sz="2400" b="1" dirty="0">
                <a:solidFill>
                  <a:srgbClr val="00007D"/>
                </a:solidFill>
                <a:ea typeface="宋体" pitchFamily="2" charset="-122"/>
              </a:rPr>
              <a:t>GCE</a:t>
            </a:r>
            <a:r>
              <a:rPr lang="zh-CN" altLang="en-US" sz="2400" b="1" dirty="0">
                <a:solidFill>
                  <a:srgbClr val="00007D"/>
                </a:solidFill>
                <a:ea typeface="宋体" pitchFamily="2" charset="-122"/>
              </a:rPr>
              <a:t>算法</a:t>
            </a:r>
          </a:p>
        </p:txBody>
      </p:sp>
      <p:sp>
        <p:nvSpPr>
          <p:cNvPr id="41" name="任意多边形 40"/>
          <p:cNvSpPr/>
          <p:nvPr/>
        </p:nvSpPr>
        <p:spPr>
          <a:xfrm>
            <a:off x="1985963" y="3496112"/>
            <a:ext cx="6618287"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gradFill flip="none" rotWithShape="1">
            <a:gsLst>
              <a:gs pos="0">
                <a:srgbClr val="00007D"/>
              </a:gs>
              <a:gs pos="87000">
                <a:srgbClr val="D4DE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a:solidFill>
                  <a:schemeClr val="bg1"/>
                </a:solidFill>
                <a:ea typeface="宋体" pitchFamily="2" charset="-122"/>
              </a:rPr>
              <a:t>自己的改进策略</a:t>
            </a:r>
          </a:p>
        </p:txBody>
      </p:sp>
      <p:sp>
        <p:nvSpPr>
          <p:cNvPr id="42" name="任意多边形 41"/>
          <p:cNvSpPr/>
          <p:nvPr/>
        </p:nvSpPr>
        <p:spPr>
          <a:xfrm>
            <a:off x="2001838" y="4266050"/>
            <a:ext cx="6602412"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chemeClr val="bg1"/>
          </a:solidFill>
          <a:ln>
            <a:solidFill>
              <a:srgbClr val="0000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00007D"/>
                </a:solidFill>
                <a:ea typeface="宋体" pitchFamily="2" charset="-122"/>
              </a:rPr>
              <a:t>实验结果及分析</a:t>
            </a:r>
          </a:p>
        </p:txBody>
      </p:sp>
      <p:sp>
        <p:nvSpPr>
          <p:cNvPr id="43" name="任意多边形 42"/>
          <p:cNvSpPr/>
          <p:nvPr/>
        </p:nvSpPr>
        <p:spPr>
          <a:xfrm>
            <a:off x="2001838" y="5047100"/>
            <a:ext cx="6602412"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chemeClr val="bg1"/>
          </a:solidFill>
          <a:ln>
            <a:solidFill>
              <a:srgbClr val="0000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00007D"/>
                </a:solidFill>
                <a:ea typeface="宋体" pitchFamily="2" charset="-122"/>
              </a:rPr>
              <a:t>总结与展望</a:t>
            </a:r>
          </a:p>
        </p:txBody>
      </p:sp>
      <p:grpSp>
        <p:nvGrpSpPr>
          <p:cNvPr id="44" name="组合 43"/>
          <p:cNvGrpSpPr/>
          <p:nvPr/>
        </p:nvGrpSpPr>
        <p:grpSpPr>
          <a:xfrm>
            <a:off x="961062" y="5046872"/>
            <a:ext cx="796206" cy="686384"/>
            <a:chOff x="3306159" y="1663997"/>
            <a:chExt cx="796206" cy="686384"/>
          </a:xfrm>
          <a:solidFill>
            <a:srgbClr val="00007D"/>
          </a:solidFill>
        </p:grpSpPr>
        <p:sp>
          <p:nvSpPr>
            <p:cNvPr id="45" name="六边形 44"/>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文本框 6"/>
            <p:cNvSpPr txBox="1"/>
            <p:nvPr/>
          </p:nvSpPr>
          <p:spPr>
            <a:xfrm>
              <a:off x="3475981" y="1745579"/>
              <a:ext cx="410352" cy="523220"/>
            </a:xfrm>
            <a:prstGeom prst="rect">
              <a:avLst/>
            </a:prstGeom>
            <a:grpFill/>
          </p:spPr>
          <p:txBody>
            <a:bodyPr>
              <a:spAutoFit/>
            </a:bodyPr>
            <a:lstStyle/>
            <a:p>
              <a:pPr algn="ctr">
                <a:defRPr/>
              </a:pP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5</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822441117"/>
      </p:ext>
    </p:extLst>
  </p:cSld>
  <p:clrMapOvr>
    <a:masterClrMapping/>
  </p:clrMapOvr>
  <p:transition advTm="774">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963613" y="1922463"/>
            <a:ext cx="74977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zh-CN"/>
          </a:p>
        </p:txBody>
      </p:sp>
      <p:sp>
        <p:nvSpPr>
          <p:cNvPr id="19459"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dirty="0" smtClean="0">
                <a:solidFill>
                  <a:schemeClr val="bg1"/>
                </a:solidFill>
              </a:rPr>
              <a:t>&gt;&gt;</a:t>
            </a:r>
            <a:r>
              <a:rPr lang="en-US" altLang="zh-CN" sz="2400" b="1" dirty="0" smtClean="0">
                <a:solidFill>
                  <a:schemeClr val="bg1"/>
                </a:solidFill>
              </a:rPr>
              <a:t>ISA</a:t>
            </a:r>
            <a:r>
              <a:rPr lang="zh-CN" altLang="en-US" sz="2400" b="1" dirty="0" smtClean="0">
                <a:solidFill>
                  <a:schemeClr val="bg1"/>
                </a:solidFill>
              </a:rPr>
              <a:t>算法综述</a:t>
            </a:r>
            <a:endParaRPr lang="zh-CN" altLang="en-US" sz="2400" b="1" dirty="0">
              <a:solidFill>
                <a:schemeClr val="bg1"/>
              </a:solidFill>
            </a:endParaRPr>
          </a:p>
        </p:txBody>
      </p:sp>
      <p:pic>
        <p:nvPicPr>
          <p:cNvPr id="19460" name="图片 6" descr="校徽+校名立体图.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 Box 11"/>
          <p:cNvSpPr txBox="1">
            <a:spLocks noChangeArrowheads="1"/>
          </p:cNvSpPr>
          <p:nvPr/>
        </p:nvSpPr>
        <p:spPr bwMode="auto">
          <a:xfrm>
            <a:off x="742949" y="1312863"/>
            <a:ext cx="771842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000" dirty="0" smtClean="0">
                <a:solidFill>
                  <a:schemeClr val="bg2"/>
                </a:solidFill>
              </a:rPr>
              <a:t>       LFM</a:t>
            </a:r>
            <a:r>
              <a:rPr lang="zh-CN" altLang="en-US" sz="2000" dirty="0" smtClean="0">
                <a:solidFill>
                  <a:schemeClr val="bg2"/>
                </a:solidFill>
              </a:rPr>
              <a:t>算法和</a:t>
            </a:r>
            <a:r>
              <a:rPr lang="en-US" altLang="zh-CN" sz="2000" dirty="0" smtClean="0">
                <a:solidFill>
                  <a:schemeClr val="bg2"/>
                </a:solidFill>
              </a:rPr>
              <a:t>GCE</a:t>
            </a:r>
            <a:r>
              <a:rPr lang="zh-CN" altLang="en-US" sz="2000" dirty="0" smtClean="0">
                <a:solidFill>
                  <a:schemeClr val="bg2"/>
                </a:solidFill>
              </a:rPr>
              <a:t>算法均采用局部扩充函数对种子集进行扩充，它是种子成长为社区的核心步骤。基于两种算法的优点及缺点，我提出了一种基于局部扩充的综合改进算法（</a:t>
            </a:r>
            <a:r>
              <a:rPr lang="en-US" altLang="zh-CN" sz="2000" dirty="0" smtClean="0">
                <a:solidFill>
                  <a:schemeClr val="bg2"/>
                </a:solidFill>
              </a:rPr>
              <a:t>ISA</a:t>
            </a:r>
            <a:r>
              <a:rPr lang="zh-CN" altLang="en-US" sz="2000" dirty="0" smtClean="0">
                <a:solidFill>
                  <a:schemeClr val="bg2"/>
                </a:solidFill>
              </a:rPr>
              <a:t>）。</a:t>
            </a:r>
            <a:endParaRPr lang="zh-CN" altLang="en-US" sz="2000" dirty="0">
              <a:solidFill>
                <a:schemeClr val="bg2"/>
              </a:solidFill>
            </a:endParaRPr>
          </a:p>
        </p:txBody>
      </p:sp>
      <p:sp>
        <p:nvSpPr>
          <p:cNvPr id="2" name="矩形 1"/>
          <p:cNvSpPr/>
          <p:nvPr/>
        </p:nvSpPr>
        <p:spPr bwMode="auto">
          <a:xfrm>
            <a:off x="1979712" y="2636912"/>
            <a:ext cx="1948509" cy="72008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solidFill>
                  <a:schemeClr val="bg1"/>
                </a:solidFill>
              </a:rPr>
              <a:t>种子选择改进</a:t>
            </a:r>
          </a:p>
        </p:txBody>
      </p:sp>
      <p:sp>
        <p:nvSpPr>
          <p:cNvPr id="7" name="矩形 6"/>
          <p:cNvSpPr/>
          <p:nvPr/>
        </p:nvSpPr>
        <p:spPr bwMode="auto">
          <a:xfrm>
            <a:off x="1979711" y="3573016"/>
            <a:ext cx="1948509" cy="72008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solidFill>
                  <a:schemeClr val="bg1"/>
                </a:solidFill>
              </a:rPr>
              <a:t>种子扩充剪枝</a:t>
            </a:r>
          </a:p>
        </p:txBody>
      </p:sp>
      <p:sp>
        <p:nvSpPr>
          <p:cNvPr id="8" name="矩形 7"/>
          <p:cNvSpPr/>
          <p:nvPr/>
        </p:nvSpPr>
        <p:spPr bwMode="auto">
          <a:xfrm>
            <a:off x="1979712" y="4492972"/>
            <a:ext cx="1948509" cy="72008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solidFill>
                  <a:schemeClr val="bg1"/>
                </a:solidFill>
              </a:rPr>
              <a:t>相似性度量</a:t>
            </a:r>
          </a:p>
        </p:txBody>
      </p:sp>
      <p:sp>
        <p:nvSpPr>
          <p:cNvPr id="9" name="矩形 8"/>
          <p:cNvSpPr/>
          <p:nvPr/>
        </p:nvSpPr>
        <p:spPr bwMode="auto">
          <a:xfrm>
            <a:off x="1979712" y="5365452"/>
            <a:ext cx="1948509" cy="72008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solidFill>
                  <a:schemeClr val="bg1"/>
                </a:solidFill>
              </a:rPr>
              <a:t>并行化处理</a:t>
            </a:r>
          </a:p>
        </p:txBody>
      </p:sp>
      <p:sp>
        <p:nvSpPr>
          <p:cNvPr id="3" name="右箭头 2"/>
          <p:cNvSpPr/>
          <p:nvPr/>
        </p:nvSpPr>
        <p:spPr bwMode="auto">
          <a:xfrm rot="1350682">
            <a:off x="3954572" y="3281450"/>
            <a:ext cx="2035437" cy="151083"/>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lgn="ctr">
            <a:solidFill>
              <a:schemeClr val="accent1"/>
            </a:solidFill>
            <a:prstDash val="solid"/>
            <a:round/>
            <a:headEnd type="none" w="med" len="med"/>
            <a:tailEnd type="none" w="med" len="med"/>
          </a:ln>
          <a:effectLst/>
        </p:spPr>
        <p:txBody>
          <a:bodyPr rtlCol="0" anchor="ctr"/>
          <a:lstStyle/>
          <a:p>
            <a:pPr algn="ctr"/>
            <a:endParaRPr lang="zh-CN" altLang="en-US">
              <a:noFill/>
            </a:endParaRPr>
          </a:p>
        </p:txBody>
      </p:sp>
      <p:sp>
        <p:nvSpPr>
          <p:cNvPr id="11" name="右箭头 10"/>
          <p:cNvSpPr/>
          <p:nvPr/>
        </p:nvSpPr>
        <p:spPr bwMode="auto">
          <a:xfrm rot="548014" flipV="1">
            <a:off x="4075582" y="3938451"/>
            <a:ext cx="1898478" cy="151200"/>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lgn="ctr">
            <a:solidFill>
              <a:schemeClr val="accent1"/>
            </a:solidFill>
            <a:prstDash val="solid"/>
            <a:round/>
            <a:headEnd type="none" w="med" len="med"/>
            <a:tailEnd type="none" w="med" len="med"/>
          </a:ln>
          <a:effectLst/>
        </p:spPr>
        <p:txBody>
          <a:bodyPr rtlCol="0" anchor="ctr"/>
          <a:lstStyle/>
          <a:p>
            <a:pPr algn="ctr"/>
            <a:endParaRPr lang="zh-CN" altLang="en-US">
              <a:noFill/>
            </a:endParaRPr>
          </a:p>
        </p:txBody>
      </p:sp>
      <p:sp>
        <p:nvSpPr>
          <p:cNvPr id="13" name="右箭头 12"/>
          <p:cNvSpPr/>
          <p:nvPr/>
        </p:nvSpPr>
        <p:spPr bwMode="auto">
          <a:xfrm rot="19913363">
            <a:off x="3967077" y="5319882"/>
            <a:ext cx="2103801" cy="151200"/>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lgn="ctr">
            <a:solidFill>
              <a:schemeClr val="accent1"/>
            </a:solidFill>
            <a:prstDash val="solid"/>
            <a:round/>
            <a:headEnd type="none" w="med" len="med"/>
            <a:tailEnd type="none" w="med" len="med"/>
          </a:ln>
          <a:effectLst/>
        </p:spPr>
        <p:txBody>
          <a:bodyPr rtlCol="0" anchor="ctr"/>
          <a:lstStyle/>
          <a:p>
            <a:pPr algn="ctr"/>
            <a:endParaRPr lang="zh-CN" altLang="en-US">
              <a:noFill/>
            </a:endParaRPr>
          </a:p>
        </p:txBody>
      </p:sp>
      <p:sp>
        <p:nvSpPr>
          <p:cNvPr id="14" name="右箭头 13"/>
          <p:cNvSpPr/>
          <p:nvPr/>
        </p:nvSpPr>
        <p:spPr bwMode="auto">
          <a:xfrm rot="20543956">
            <a:off x="4132688" y="4727338"/>
            <a:ext cx="1862337" cy="151200"/>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lgn="ctr">
            <a:solidFill>
              <a:schemeClr val="accent1"/>
            </a:solidFill>
            <a:prstDash val="solid"/>
            <a:round/>
            <a:headEnd type="none" w="med" len="med"/>
            <a:tailEnd type="none" w="med" len="med"/>
          </a:ln>
          <a:effectLst/>
        </p:spPr>
        <p:txBody>
          <a:bodyPr rtlCol="0" anchor="ctr"/>
          <a:lstStyle/>
          <a:p>
            <a:pPr algn="ctr"/>
            <a:endParaRPr lang="zh-CN" altLang="en-US">
              <a:noFill/>
            </a:endParaRPr>
          </a:p>
        </p:txBody>
      </p:sp>
      <p:sp>
        <p:nvSpPr>
          <p:cNvPr id="15" name="矩形 14"/>
          <p:cNvSpPr/>
          <p:nvPr/>
        </p:nvSpPr>
        <p:spPr bwMode="auto">
          <a:xfrm>
            <a:off x="6078327" y="3206704"/>
            <a:ext cx="735669" cy="183980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bg1"/>
                </a:solidFill>
              </a:rPr>
              <a:t>ISA</a:t>
            </a:r>
          </a:p>
          <a:p>
            <a:pPr algn="ctr"/>
            <a:r>
              <a:rPr lang="zh-CN" altLang="en-US" dirty="0">
                <a:solidFill>
                  <a:schemeClr val="bg1"/>
                </a:solidFill>
              </a:rPr>
              <a:t>算</a:t>
            </a:r>
            <a:endParaRPr lang="en-US" altLang="zh-CN" dirty="0">
              <a:solidFill>
                <a:schemeClr val="bg1"/>
              </a:solidFill>
            </a:endParaRPr>
          </a:p>
          <a:p>
            <a:pPr algn="ctr"/>
            <a:r>
              <a:rPr lang="zh-CN" altLang="en-US" dirty="0">
                <a:solidFill>
                  <a:schemeClr val="bg1"/>
                </a:solidFill>
              </a:rPr>
              <a:t>法</a:t>
            </a:r>
          </a:p>
        </p:txBody>
      </p:sp>
    </p:spTree>
    <p:extLst>
      <p:ext uri="{BB962C8B-B14F-4D97-AF65-F5344CB8AC3E}">
        <p14:creationId xmlns:p14="http://schemas.microsoft.com/office/powerpoint/2010/main" val="280143731"/>
      </p:ext>
    </p:extLst>
  </p:cSld>
  <p:clrMapOvr>
    <a:masterClrMapping/>
  </p:clrMapOvr>
  <p:transition advTm="60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963613" y="1922463"/>
            <a:ext cx="74977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zh-CN"/>
          </a:p>
        </p:txBody>
      </p:sp>
      <p:sp>
        <p:nvSpPr>
          <p:cNvPr id="17411"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a:solidFill>
                  <a:schemeClr val="bg1"/>
                </a:solidFill>
              </a:rPr>
              <a:t>&gt;&gt;种子选择的改进</a:t>
            </a:r>
          </a:p>
        </p:txBody>
      </p:sp>
      <p:pic>
        <p:nvPicPr>
          <p:cNvPr id="17412" name="图片 6" descr="校徽+校名立体图.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圆角矩形 1"/>
          <p:cNvSpPr>
            <a:spLocks noChangeArrowheads="1"/>
          </p:cNvSpPr>
          <p:nvPr/>
        </p:nvSpPr>
        <p:spPr bwMode="auto">
          <a:xfrm>
            <a:off x="1335088" y="2105025"/>
            <a:ext cx="2876550" cy="914400"/>
          </a:xfrm>
          <a:prstGeom prst="roundRect">
            <a:avLst>
              <a:gd name="adj" fmla="val 16667"/>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lgn="ctr">
            <a:solidFill>
              <a:schemeClr val="accent1"/>
            </a:solidFill>
            <a:prstDash val="solid"/>
            <a:round/>
            <a:headEnd type="none" w="med" len="med"/>
            <a:tailEnd type="none" w="med" len="med"/>
          </a:ln>
          <a:effectLst/>
          <a:extLst/>
        </p:spPr>
        <p:txBody>
          <a:bodyPr rtlCol="0" anchor="ctr"/>
          <a:lstStyle/>
          <a:p>
            <a:pPr algn="ctr"/>
            <a:r>
              <a:rPr lang="en-US" altLang="zh-CN" dirty="0">
                <a:solidFill>
                  <a:schemeClr val="bg1"/>
                </a:solidFill>
              </a:rPr>
              <a:t>LFM</a:t>
            </a:r>
            <a:r>
              <a:rPr lang="zh-CN" altLang="en-US" dirty="0">
                <a:solidFill>
                  <a:schemeClr val="bg1"/>
                </a:solidFill>
              </a:rPr>
              <a:t>算法随机选择节点作为种子，影响结果准确性</a:t>
            </a:r>
          </a:p>
        </p:txBody>
      </p:sp>
      <p:sp>
        <p:nvSpPr>
          <p:cNvPr id="7" name="圆角矩形 6"/>
          <p:cNvSpPr>
            <a:spLocks noChangeArrowheads="1"/>
          </p:cNvSpPr>
          <p:nvPr/>
        </p:nvSpPr>
        <p:spPr bwMode="auto">
          <a:xfrm>
            <a:off x="4575175" y="2106613"/>
            <a:ext cx="2876550" cy="914400"/>
          </a:xfrm>
          <a:prstGeom prst="roundRect">
            <a:avLst>
              <a:gd name="adj" fmla="val 16667"/>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lgn="ctr">
            <a:solidFill>
              <a:schemeClr val="accent1"/>
            </a:solidFill>
            <a:prstDash val="solid"/>
            <a:round/>
            <a:headEnd type="none" w="med" len="med"/>
            <a:tailEnd type="none" w="med" len="med"/>
          </a:ln>
          <a:effectLst/>
          <a:extLst/>
        </p:spPr>
        <p:txBody>
          <a:bodyPr rtlCol="0" anchor="ctr"/>
          <a:lstStyle/>
          <a:p>
            <a:pPr algn="ctr"/>
            <a:r>
              <a:rPr lang="en-US" altLang="zh-CN" dirty="0">
                <a:solidFill>
                  <a:schemeClr val="bg1"/>
                </a:solidFill>
              </a:rPr>
              <a:t>GCE</a:t>
            </a:r>
            <a:r>
              <a:rPr lang="zh-CN" altLang="en-US" dirty="0">
                <a:solidFill>
                  <a:schemeClr val="bg1"/>
                </a:solidFill>
              </a:rPr>
              <a:t>算法找团算法</a:t>
            </a:r>
            <a:endParaRPr lang="en-US" altLang="zh-CN" dirty="0">
              <a:solidFill>
                <a:schemeClr val="bg1"/>
              </a:solidFill>
            </a:endParaRPr>
          </a:p>
          <a:p>
            <a:pPr algn="ctr"/>
            <a:r>
              <a:rPr lang="zh-CN" altLang="en-US" dirty="0">
                <a:solidFill>
                  <a:schemeClr val="bg1"/>
                </a:solidFill>
              </a:rPr>
              <a:t>过于耗时</a:t>
            </a:r>
          </a:p>
        </p:txBody>
      </p:sp>
      <p:sp>
        <p:nvSpPr>
          <p:cNvPr id="3" name="乘号 2"/>
          <p:cNvSpPr/>
          <p:nvPr/>
        </p:nvSpPr>
        <p:spPr bwMode="auto">
          <a:xfrm>
            <a:off x="2359025" y="2562225"/>
            <a:ext cx="914400" cy="914400"/>
          </a:xfrm>
          <a:prstGeom prst="mathMultiply">
            <a:avLst/>
          </a:prstGeom>
          <a:solidFill>
            <a:srgbClr val="FF0000"/>
          </a:solidFill>
          <a:ln w="9525" cap="flat" cmpd="sng" algn="ctr">
            <a:noFill/>
            <a:prstDash val="solid"/>
            <a:round/>
            <a:headEnd type="none" w="med" len="med"/>
            <a:tailEnd type="none" w="med" len="med"/>
          </a:ln>
          <a:effectLst/>
          <a:extLst/>
        </p:spPr>
        <p:txBody>
          <a:bodyPr/>
          <a:lstStyle/>
          <a:p>
            <a:pPr>
              <a:defRPr/>
            </a:pPr>
            <a:endParaRPr lang="zh-CN" altLang="en-US"/>
          </a:p>
        </p:txBody>
      </p:sp>
      <p:sp>
        <p:nvSpPr>
          <p:cNvPr id="9" name="乘号 8"/>
          <p:cNvSpPr/>
          <p:nvPr/>
        </p:nvSpPr>
        <p:spPr bwMode="auto">
          <a:xfrm>
            <a:off x="5556250" y="2586038"/>
            <a:ext cx="914400" cy="914400"/>
          </a:xfrm>
          <a:prstGeom prst="mathMultiply">
            <a:avLst/>
          </a:prstGeom>
          <a:solidFill>
            <a:srgbClr val="FF0000"/>
          </a:solidFill>
          <a:ln w="9525" cap="flat" cmpd="sng" algn="ctr">
            <a:noFill/>
            <a:prstDash val="solid"/>
            <a:round/>
            <a:headEnd type="none" w="med" len="med"/>
            <a:tailEnd type="none" w="med" len="med"/>
          </a:ln>
          <a:effectLst/>
          <a:extLst/>
        </p:spPr>
        <p:txBody>
          <a:bodyPr/>
          <a:lstStyle/>
          <a:p>
            <a:pPr>
              <a:defRPr/>
            </a:pPr>
            <a:endParaRPr lang="zh-CN" altLang="en-US"/>
          </a:p>
        </p:txBody>
      </p:sp>
      <p:sp>
        <p:nvSpPr>
          <p:cNvPr id="5" name="圆角矩形 4"/>
          <p:cNvSpPr>
            <a:spLocks noChangeArrowheads="1"/>
          </p:cNvSpPr>
          <p:nvPr/>
        </p:nvSpPr>
        <p:spPr bwMode="auto">
          <a:xfrm>
            <a:off x="3187700" y="4408488"/>
            <a:ext cx="2609850" cy="1036736"/>
          </a:xfrm>
          <a:prstGeom prst="roundRect">
            <a:avLst>
              <a:gd name="adj" fmla="val 16667"/>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lgn="ctr">
            <a:solidFill>
              <a:schemeClr val="accent1"/>
            </a:solidFill>
            <a:prstDash val="solid"/>
            <a:round/>
            <a:headEnd type="none" w="med" len="med"/>
            <a:tailEnd type="none" w="med" len="med"/>
          </a:ln>
          <a:effectLst/>
          <a:extLst/>
        </p:spPr>
        <p:txBody>
          <a:bodyPr rtlCol="0" anchor="ctr"/>
          <a:lstStyle/>
          <a:p>
            <a:r>
              <a:rPr lang="zh-CN" altLang="en-US" dirty="0">
                <a:solidFill>
                  <a:schemeClr val="bg1"/>
                </a:solidFill>
              </a:rPr>
              <a:t>&gt;&gt;寻找核心节点集合</a:t>
            </a:r>
            <a:endParaRPr lang="en-US" altLang="zh-CN" dirty="0">
              <a:solidFill>
                <a:schemeClr val="bg1"/>
              </a:solidFill>
            </a:endParaRPr>
          </a:p>
          <a:p>
            <a:r>
              <a:rPr lang="en-US" altLang="zh-CN" dirty="0">
                <a:solidFill>
                  <a:schemeClr val="bg1"/>
                </a:solidFill>
              </a:rPr>
              <a:t>&gt;&gt;</a:t>
            </a:r>
            <a:r>
              <a:rPr lang="zh-CN" altLang="en-US" dirty="0">
                <a:solidFill>
                  <a:schemeClr val="bg1"/>
                </a:solidFill>
              </a:rPr>
              <a:t>形成仿团集</a:t>
            </a:r>
          </a:p>
        </p:txBody>
      </p:sp>
      <p:sp>
        <p:nvSpPr>
          <p:cNvPr id="12" name="未知"/>
          <p:cNvSpPr>
            <a:spLocks noChangeArrowheads="1"/>
          </p:cNvSpPr>
          <p:nvPr/>
        </p:nvSpPr>
        <p:spPr bwMode="auto">
          <a:xfrm rot="15240232" flipH="1">
            <a:off x="3451846" y="3562624"/>
            <a:ext cx="979860" cy="280566"/>
          </a:xfrm>
          <a:custGeom>
            <a:avLst/>
            <a:gdLst>
              <a:gd name="T0" fmla="*/ 0 w 984"/>
              <a:gd name="T1" fmla="*/ 2147483647 h 420"/>
              <a:gd name="T2" fmla="*/ 2147483647 w 984"/>
              <a:gd name="T3" fmla="*/ 2147483647 h 420"/>
              <a:gd name="T4" fmla="*/ 2147483647 w 984"/>
              <a:gd name="T5" fmla="*/ 0 h 420"/>
              <a:gd name="T6" fmla="*/ 2147483647 w 984"/>
              <a:gd name="T7" fmla="*/ 2147483647 h 420"/>
              <a:gd name="T8" fmla="*/ 2147483647 w 984"/>
              <a:gd name="T9" fmla="*/ 2147483647 h 420"/>
              <a:gd name="T10" fmla="*/ 2147483647 w 984"/>
              <a:gd name="T11" fmla="*/ 2147483647 h 420"/>
              <a:gd name="T12" fmla="*/ 0 w 984"/>
              <a:gd name="T13" fmla="*/ 2147483647 h 420"/>
              <a:gd name="T14" fmla="*/ 0 60000 65536"/>
              <a:gd name="T15" fmla="*/ 0 60000 65536"/>
              <a:gd name="T16" fmla="*/ 0 60000 65536"/>
              <a:gd name="T17" fmla="*/ 0 60000 65536"/>
              <a:gd name="T18" fmla="*/ 0 60000 65536"/>
              <a:gd name="T19" fmla="*/ 0 60000 65536"/>
              <a:gd name="T20" fmla="*/ 0 60000 65536"/>
              <a:gd name="T21" fmla="*/ 0 w 984"/>
              <a:gd name="T22" fmla="*/ 0 h 420"/>
              <a:gd name="T23" fmla="*/ 984 w 984"/>
              <a:gd name="T24" fmla="*/ 420 h 4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4" h="420">
                <a:moveTo>
                  <a:pt x="0" y="219"/>
                </a:moveTo>
                <a:lnTo>
                  <a:pt x="810" y="102"/>
                </a:lnTo>
                <a:lnTo>
                  <a:pt x="810" y="0"/>
                </a:lnTo>
                <a:lnTo>
                  <a:pt x="984" y="222"/>
                </a:lnTo>
                <a:lnTo>
                  <a:pt x="810" y="420"/>
                </a:lnTo>
                <a:lnTo>
                  <a:pt x="810" y="321"/>
                </a:lnTo>
                <a:lnTo>
                  <a:pt x="0" y="219"/>
                </a:lnTo>
                <a:close/>
              </a:path>
            </a:pathLst>
          </a:custGeom>
          <a:solidFill>
            <a:schemeClr val="accent2">
              <a:lumMod val="75000"/>
            </a:schemeClr>
          </a:solidFill>
          <a:ln>
            <a:noFill/>
          </a:ln>
          <a:extLst/>
        </p:spPr>
        <p:txBody>
          <a:bodyPr wrap="square" lIns="0" tIns="0" rIns="0" bIns="0" anchor="ctr">
            <a:spAutoFit/>
          </a:bodyPr>
          <a:lstStyle/>
          <a:p>
            <a:endParaRPr lang="zh-CN" altLang="en-US"/>
          </a:p>
        </p:txBody>
      </p:sp>
      <p:sp>
        <p:nvSpPr>
          <p:cNvPr id="13" name="未知"/>
          <p:cNvSpPr>
            <a:spLocks noChangeArrowheads="1"/>
          </p:cNvSpPr>
          <p:nvPr/>
        </p:nvSpPr>
        <p:spPr bwMode="auto">
          <a:xfrm rot="17365098" flipH="1">
            <a:off x="4194619" y="3563543"/>
            <a:ext cx="979860" cy="280566"/>
          </a:xfrm>
          <a:custGeom>
            <a:avLst/>
            <a:gdLst>
              <a:gd name="T0" fmla="*/ 0 w 984"/>
              <a:gd name="T1" fmla="*/ 2147483647 h 420"/>
              <a:gd name="T2" fmla="*/ 2147483647 w 984"/>
              <a:gd name="T3" fmla="*/ 2147483647 h 420"/>
              <a:gd name="T4" fmla="*/ 2147483647 w 984"/>
              <a:gd name="T5" fmla="*/ 0 h 420"/>
              <a:gd name="T6" fmla="*/ 2147483647 w 984"/>
              <a:gd name="T7" fmla="*/ 2147483647 h 420"/>
              <a:gd name="T8" fmla="*/ 2147483647 w 984"/>
              <a:gd name="T9" fmla="*/ 2147483647 h 420"/>
              <a:gd name="T10" fmla="*/ 2147483647 w 984"/>
              <a:gd name="T11" fmla="*/ 2147483647 h 420"/>
              <a:gd name="T12" fmla="*/ 0 w 984"/>
              <a:gd name="T13" fmla="*/ 2147483647 h 420"/>
              <a:gd name="T14" fmla="*/ 0 60000 65536"/>
              <a:gd name="T15" fmla="*/ 0 60000 65536"/>
              <a:gd name="T16" fmla="*/ 0 60000 65536"/>
              <a:gd name="T17" fmla="*/ 0 60000 65536"/>
              <a:gd name="T18" fmla="*/ 0 60000 65536"/>
              <a:gd name="T19" fmla="*/ 0 60000 65536"/>
              <a:gd name="T20" fmla="*/ 0 60000 65536"/>
              <a:gd name="T21" fmla="*/ 0 w 984"/>
              <a:gd name="T22" fmla="*/ 0 h 420"/>
              <a:gd name="T23" fmla="*/ 984 w 984"/>
              <a:gd name="T24" fmla="*/ 420 h 4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4" h="420">
                <a:moveTo>
                  <a:pt x="0" y="219"/>
                </a:moveTo>
                <a:lnTo>
                  <a:pt x="810" y="102"/>
                </a:lnTo>
                <a:lnTo>
                  <a:pt x="810" y="0"/>
                </a:lnTo>
                <a:lnTo>
                  <a:pt x="984" y="222"/>
                </a:lnTo>
                <a:lnTo>
                  <a:pt x="810" y="420"/>
                </a:lnTo>
                <a:lnTo>
                  <a:pt x="810" y="321"/>
                </a:lnTo>
                <a:lnTo>
                  <a:pt x="0" y="219"/>
                </a:lnTo>
                <a:close/>
              </a:path>
            </a:pathLst>
          </a:custGeom>
          <a:solidFill>
            <a:schemeClr val="accent2">
              <a:lumMod val="75000"/>
            </a:schemeClr>
          </a:solidFill>
          <a:ln>
            <a:noFill/>
          </a:ln>
          <a:extLst/>
        </p:spPr>
        <p:txBody>
          <a:bodyPr wrap="square" lIns="0" tIns="0" rIns="0" bIns="0" anchor="ctr">
            <a:spAutoFit/>
          </a:bodyPr>
          <a:lstStyle/>
          <a:p>
            <a:endParaRPr lang="zh-CN" altLang="en-US"/>
          </a:p>
        </p:txBody>
      </p:sp>
    </p:spTree>
    <p:custDataLst>
      <p:tags r:id="rId1"/>
    </p:custDataLst>
  </p:cSld>
  <p:clrMapOvr>
    <a:masterClrMapping/>
  </p:clrMapOvr>
  <p:transition advTm="5626">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arn(inVertical)">
                                      <p:cBhvr>
                                        <p:cTn id="30" dur="500"/>
                                        <p:tgtEl>
                                          <p:spTgt spid="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6"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80">
                                          <p:stCondLst>
                                            <p:cond delay="0"/>
                                          </p:stCondLst>
                                        </p:cTn>
                                        <p:tgtEl>
                                          <p:spTgt spid="9"/>
                                        </p:tgtEl>
                                      </p:cBhvr>
                                    </p:animEffect>
                                    <p:anim calcmode="lin" valueType="num">
                                      <p:cBhvr>
                                        <p:cTn id="3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1" dur="26">
                                          <p:stCondLst>
                                            <p:cond delay="650"/>
                                          </p:stCondLst>
                                        </p:cTn>
                                        <p:tgtEl>
                                          <p:spTgt spid="9"/>
                                        </p:tgtEl>
                                      </p:cBhvr>
                                      <p:to x="100000" y="60000"/>
                                    </p:animScale>
                                    <p:animScale>
                                      <p:cBhvr>
                                        <p:cTn id="42" dur="166" decel="50000">
                                          <p:stCondLst>
                                            <p:cond delay="676"/>
                                          </p:stCondLst>
                                        </p:cTn>
                                        <p:tgtEl>
                                          <p:spTgt spid="9"/>
                                        </p:tgtEl>
                                      </p:cBhvr>
                                      <p:to x="100000" y="100000"/>
                                    </p:animScale>
                                    <p:animScale>
                                      <p:cBhvr>
                                        <p:cTn id="43" dur="26">
                                          <p:stCondLst>
                                            <p:cond delay="1312"/>
                                          </p:stCondLst>
                                        </p:cTn>
                                        <p:tgtEl>
                                          <p:spTgt spid="9"/>
                                        </p:tgtEl>
                                      </p:cBhvr>
                                      <p:to x="100000" y="80000"/>
                                    </p:animScale>
                                    <p:animScale>
                                      <p:cBhvr>
                                        <p:cTn id="44" dur="166" decel="50000">
                                          <p:stCondLst>
                                            <p:cond delay="1338"/>
                                          </p:stCondLst>
                                        </p:cTn>
                                        <p:tgtEl>
                                          <p:spTgt spid="9"/>
                                        </p:tgtEl>
                                      </p:cBhvr>
                                      <p:to x="100000" y="100000"/>
                                    </p:animScale>
                                    <p:animScale>
                                      <p:cBhvr>
                                        <p:cTn id="45" dur="26">
                                          <p:stCondLst>
                                            <p:cond delay="1642"/>
                                          </p:stCondLst>
                                        </p:cTn>
                                        <p:tgtEl>
                                          <p:spTgt spid="9"/>
                                        </p:tgtEl>
                                      </p:cBhvr>
                                      <p:to x="100000" y="90000"/>
                                    </p:animScale>
                                    <p:animScale>
                                      <p:cBhvr>
                                        <p:cTn id="46" dur="166" decel="50000">
                                          <p:stCondLst>
                                            <p:cond delay="1668"/>
                                          </p:stCondLst>
                                        </p:cTn>
                                        <p:tgtEl>
                                          <p:spTgt spid="9"/>
                                        </p:tgtEl>
                                      </p:cBhvr>
                                      <p:to x="100000" y="100000"/>
                                    </p:animScale>
                                    <p:animScale>
                                      <p:cBhvr>
                                        <p:cTn id="47" dur="26">
                                          <p:stCondLst>
                                            <p:cond delay="1808"/>
                                          </p:stCondLst>
                                        </p:cTn>
                                        <p:tgtEl>
                                          <p:spTgt spid="9"/>
                                        </p:tgtEl>
                                      </p:cBhvr>
                                      <p:to x="100000" y="95000"/>
                                    </p:animScale>
                                    <p:animScale>
                                      <p:cBhvr>
                                        <p:cTn id="48" dur="166" decel="50000">
                                          <p:stCondLst>
                                            <p:cond delay="1834"/>
                                          </p:stCondLst>
                                        </p:cTn>
                                        <p:tgtEl>
                                          <p:spTgt spid="9"/>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1000"/>
                                        <p:tgtEl>
                                          <p:spTgt spid="12"/>
                                        </p:tgtEl>
                                      </p:cBhvr>
                                    </p:animEffect>
                                    <p:anim calcmode="lin" valueType="num">
                                      <p:cBhvr>
                                        <p:cTn id="59" dur="1000" fill="hold"/>
                                        <p:tgtEl>
                                          <p:spTgt spid="12"/>
                                        </p:tgtEl>
                                        <p:attrNameLst>
                                          <p:attrName>ppt_x</p:attrName>
                                        </p:attrNameLst>
                                      </p:cBhvr>
                                      <p:tavLst>
                                        <p:tav tm="0">
                                          <p:val>
                                            <p:strVal val="#ppt_x"/>
                                          </p:val>
                                        </p:tav>
                                        <p:tav tm="100000">
                                          <p:val>
                                            <p:strVal val="#ppt_x"/>
                                          </p:val>
                                        </p:tav>
                                      </p:tavLst>
                                    </p:anim>
                                    <p:anim calcmode="lin" valueType="num">
                                      <p:cBhvr>
                                        <p:cTn id="60" dur="1000" fill="hold"/>
                                        <p:tgtEl>
                                          <p:spTgt spid="12"/>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1000"/>
                                        <p:tgtEl>
                                          <p:spTgt spid="13"/>
                                        </p:tgtEl>
                                      </p:cBhvr>
                                    </p:animEffect>
                                    <p:anim calcmode="lin" valueType="num">
                                      <p:cBhvr>
                                        <p:cTn id="64" dur="1000" fill="hold"/>
                                        <p:tgtEl>
                                          <p:spTgt spid="13"/>
                                        </p:tgtEl>
                                        <p:attrNameLst>
                                          <p:attrName>ppt_x</p:attrName>
                                        </p:attrNameLst>
                                      </p:cBhvr>
                                      <p:tavLst>
                                        <p:tav tm="0">
                                          <p:val>
                                            <p:strVal val="#ppt_x"/>
                                          </p:val>
                                        </p:tav>
                                        <p:tav tm="100000">
                                          <p:val>
                                            <p:strVal val="#ppt_x"/>
                                          </p:val>
                                        </p:tav>
                                      </p:tavLst>
                                    </p:anim>
                                    <p:anim calcmode="lin" valueType="num">
                                      <p:cBhvr>
                                        <p:cTn id="6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5"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a:solidFill>
                  <a:schemeClr val="bg1"/>
                </a:solidFill>
              </a:rPr>
              <a:t>&gt;&gt;寻找核心节点集合</a:t>
            </a:r>
          </a:p>
        </p:txBody>
      </p:sp>
      <p:pic>
        <p:nvPicPr>
          <p:cNvPr id="18435" name="图片 6" descr="校徽+校名立体图.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圆角矩形 6"/>
          <p:cNvSpPr/>
          <p:nvPr/>
        </p:nvSpPr>
        <p:spPr bwMode="auto">
          <a:xfrm>
            <a:off x="2644775" y="3429000"/>
            <a:ext cx="3600450" cy="461962"/>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bg1"/>
                </a:solidFill>
              </a:rPr>
              <a:t>删除最小影响力</a:t>
            </a:r>
            <a:r>
              <a:rPr lang="zh-CN" altLang="en-US" dirty="0" smtClean="0">
                <a:solidFill>
                  <a:schemeClr val="bg1"/>
                </a:solidFill>
              </a:rPr>
              <a:t>节点方法</a:t>
            </a:r>
            <a:endParaRPr lang="zh-CN" altLang="en-US" dirty="0">
              <a:solidFill>
                <a:schemeClr val="bg1"/>
              </a:solidFill>
            </a:endParaRPr>
          </a:p>
        </p:txBody>
      </p:sp>
      <p:sp>
        <p:nvSpPr>
          <p:cNvPr id="8" name="圆角矩形 7"/>
          <p:cNvSpPr/>
          <p:nvPr/>
        </p:nvSpPr>
        <p:spPr bwMode="auto">
          <a:xfrm>
            <a:off x="1763713" y="1556792"/>
            <a:ext cx="5904631" cy="1405706"/>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50000"/>
              </a:lnSpc>
            </a:pPr>
            <a:r>
              <a:rPr lang="zh-CN" altLang="en-US" dirty="0">
                <a:solidFill>
                  <a:schemeClr val="bg1"/>
                </a:solidFill>
              </a:rPr>
              <a:t>&gt;&gt;节点度数在网络中的地位起决定性作用</a:t>
            </a:r>
            <a:endParaRPr lang="en-US" altLang="zh-CN" dirty="0">
              <a:solidFill>
                <a:schemeClr val="bg1"/>
              </a:solidFill>
            </a:endParaRPr>
          </a:p>
          <a:p>
            <a:pPr>
              <a:lnSpc>
                <a:spcPct val="150000"/>
              </a:lnSpc>
            </a:pPr>
            <a:r>
              <a:rPr lang="zh-CN" altLang="en-US" dirty="0">
                <a:solidFill>
                  <a:schemeClr val="bg1"/>
                </a:solidFill>
              </a:rPr>
              <a:t>&gt;&gt;与一个重要节点连接的邻居节点也是重要的</a:t>
            </a:r>
            <a:endParaRPr lang="en-US" altLang="zh-CN" dirty="0">
              <a:solidFill>
                <a:schemeClr val="bg1"/>
              </a:solidFill>
            </a:endParaRPr>
          </a:p>
          <a:p>
            <a:pPr>
              <a:lnSpc>
                <a:spcPct val="150000"/>
              </a:lnSpc>
            </a:pPr>
            <a:r>
              <a:rPr lang="en-US" altLang="zh-CN" dirty="0" smtClean="0">
                <a:solidFill>
                  <a:schemeClr val="bg1"/>
                </a:solidFill>
              </a:rPr>
              <a:t>&gt;&gt;</a:t>
            </a:r>
            <a:r>
              <a:rPr lang="zh-CN" altLang="en-US" dirty="0" smtClean="0">
                <a:solidFill>
                  <a:schemeClr val="bg1"/>
                </a:solidFill>
              </a:rPr>
              <a:t>高效利用网络的局部特性</a:t>
            </a:r>
            <a:endParaRPr lang="zh-CN" altLang="en-US" dirty="0">
              <a:solidFill>
                <a:schemeClr val="bg1"/>
              </a:solidFill>
            </a:endParaRPr>
          </a:p>
        </p:txBody>
      </p:sp>
      <p:sp>
        <p:nvSpPr>
          <p:cNvPr id="18438" name="下箭头 1"/>
          <p:cNvSpPr>
            <a:spLocks noChangeArrowheads="1"/>
          </p:cNvSpPr>
          <p:nvPr/>
        </p:nvSpPr>
        <p:spPr bwMode="auto">
          <a:xfrm>
            <a:off x="4248150" y="2999011"/>
            <a:ext cx="395858" cy="357982"/>
          </a:xfrm>
          <a:prstGeom prst="downArrow">
            <a:avLst>
              <a:gd name="adj1" fmla="val 50000"/>
              <a:gd name="adj2" fmla="val 50048"/>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lgn="ctr">
            <a:solidFill>
              <a:schemeClr val="accent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8439" name="右大括号 2"/>
          <p:cNvSpPr>
            <a:spLocks/>
          </p:cNvSpPr>
          <p:nvPr/>
        </p:nvSpPr>
        <p:spPr bwMode="auto">
          <a:xfrm rot="-5400000">
            <a:off x="4286511" y="2633402"/>
            <a:ext cx="407466" cy="3055938"/>
          </a:xfrm>
          <a:prstGeom prst="rightBrace">
            <a:avLst>
              <a:gd name="adj1" fmla="val 8352"/>
              <a:gd name="adj2" fmla="val 50000"/>
            </a:avLst>
          </a:prstGeom>
          <a:noFill/>
          <a:ln w="952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 name="椭圆 3"/>
          <p:cNvSpPr/>
          <p:nvPr/>
        </p:nvSpPr>
        <p:spPr bwMode="auto">
          <a:xfrm>
            <a:off x="2139950" y="4369866"/>
            <a:ext cx="1927994" cy="914400"/>
          </a:xfrm>
          <a:prstGeom prst="ellipse">
            <a:avLst/>
          </a:prstGeom>
          <a:gradFill>
            <a:gsLst>
              <a:gs pos="0">
                <a:schemeClr val="bg1">
                  <a:lumMod val="85000"/>
                </a:schemeClr>
              </a:gs>
              <a:gs pos="35000">
                <a:schemeClr val="dk1">
                  <a:tint val="37000"/>
                  <a:satMod val="300000"/>
                </a:schemeClr>
              </a:gs>
              <a:gs pos="100000">
                <a:schemeClr val="dk1">
                  <a:tint val="15000"/>
                  <a:satMod val="350000"/>
                </a:schemeClr>
              </a:gs>
            </a:gsLst>
          </a:gradFill>
          <a:extLst/>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dirty="0" smtClean="0">
                <a:solidFill>
                  <a:schemeClr val="bg2">
                    <a:lumMod val="60000"/>
                    <a:lumOff val="40000"/>
                  </a:schemeClr>
                </a:solidFill>
              </a:rPr>
              <a:t>最具影响力节点集合</a:t>
            </a:r>
            <a:endParaRPr lang="zh-CN" altLang="en-US" dirty="0">
              <a:solidFill>
                <a:schemeClr val="bg2">
                  <a:lumMod val="60000"/>
                  <a:lumOff val="40000"/>
                </a:schemeClr>
              </a:solidFill>
            </a:endParaRPr>
          </a:p>
        </p:txBody>
      </p:sp>
      <p:sp>
        <p:nvSpPr>
          <p:cNvPr id="12" name="椭圆 11"/>
          <p:cNvSpPr/>
          <p:nvPr/>
        </p:nvSpPr>
        <p:spPr bwMode="auto">
          <a:xfrm>
            <a:off x="5191125" y="4365104"/>
            <a:ext cx="1646238" cy="914400"/>
          </a:xfrm>
          <a:prstGeom prst="ellipse">
            <a:avLst/>
          </a:prstGeom>
          <a:extLst/>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dirty="0">
                <a:solidFill>
                  <a:schemeClr val="bg2">
                    <a:lumMod val="60000"/>
                    <a:lumOff val="40000"/>
                  </a:schemeClr>
                </a:solidFill>
              </a:rPr>
              <a:t>孤点</a:t>
            </a:r>
            <a:endParaRPr lang="en-US" altLang="zh-CN" dirty="0">
              <a:solidFill>
                <a:schemeClr val="bg2">
                  <a:lumMod val="60000"/>
                  <a:lumOff val="40000"/>
                </a:schemeClr>
              </a:solidFill>
            </a:endParaRPr>
          </a:p>
          <a:p>
            <a:pPr algn="ctr">
              <a:defRPr/>
            </a:pPr>
            <a:r>
              <a:rPr lang="zh-CN" altLang="en-US" dirty="0">
                <a:solidFill>
                  <a:schemeClr val="bg2">
                    <a:lumMod val="60000"/>
                    <a:lumOff val="40000"/>
                  </a:schemeClr>
                </a:solidFill>
              </a:rPr>
              <a:t>集合</a:t>
            </a:r>
          </a:p>
        </p:txBody>
      </p:sp>
      <mc:AlternateContent xmlns:mc="http://schemas.openxmlformats.org/markup-compatibility/2006" xmlns:a14="http://schemas.microsoft.com/office/drawing/2010/main">
        <mc:Choice Requires="a14">
          <p:sp>
            <p:nvSpPr>
              <p:cNvPr id="10" name="椭圆 9"/>
              <p:cNvSpPr/>
              <p:nvPr/>
            </p:nvSpPr>
            <p:spPr bwMode="auto">
              <a:xfrm>
                <a:off x="271612" y="5688012"/>
                <a:ext cx="2359223" cy="914400"/>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lgn="ctr">
                <a:solidFill>
                  <a:schemeClr val="accent1"/>
                </a:solidFill>
                <a:prstDash val="solid"/>
                <a:round/>
                <a:headEnd type="none" w="med" len="med"/>
                <a:tailEnd type="none" w="med" len="med"/>
              </a:ln>
              <a:effectLst/>
            </p:spPr>
            <p:txBody>
              <a:bodyPr rtlCol="0" anchor="ctr"/>
              <a:lstStyle/>
              <a:p>
                <a:pPr algn="ctr"/>
                <a:r>
                  <a:rPr lang="zh-CN" altLang="en-US" dirty="0" smtClean="0">
                    <a:solidFill>
                      <a:schemeClr val="bg1"/>
                    </a:solidFill>
                  </a:rPr>
                  <a:t>团结构</a:t>
                </a:r>
                <a14:m>
                  <m:oMath xmlns:m="http://schemas.openxmlformats.org/officeDocument/2006/math">
                    <m:sSub>
                      <m:sSubPr>
                        <m:ctrlPr>
                          <a:rPr lang="en-US" altLang="zh-CN" i="1">
                            <a:solidFill>
                              <a:schemeClr val="bg1"/>
                            </a:solidFill>
                            <a:latin typeface="Cambria Math" panose="02040503050406030204" pitchFamily="18" charset="0"/>
                          </a:rPr>
                        </m:ctrlPr>
                      </m:sSubPr>
                      <m:e>
                        <m:r>
                          <a:rPr lang="en-US" altLang="zh-CN">
                            <a:solidFill>
                              <a:schemeClr val="bg1"/>
                            </a:solidFill>
                            <a:latin typeface="Cambria Math"/>
                          </a:rPr>
                          <m:t>𝐶</m:t>
                        </m:r>
                      </m:e>
                      <m:sub>
                        <m:r>
                          <a:rPr lang="en-US" altLang="zh-CN">
                            <a:solidFill>
                              <a:schemeClr val="bg1"/>
                            </a:solidFill>
                            <a:latin typeface="Cambria Math"/>
                          </a:rPr>
                          <m:t>𝑚</m:t>
                        </m:r>
                      </m:sub>
                    </m:sSub>
                    <m:r>
                      <a:rPr lang="zh-CN" altLang="en-US" b="0" i="1" smtClean="0">
                        <a:solidFill>
                          <a:schemeClr val="bg1"/>
                        </a:solidFill>
                        <a:latin typeface="Cambria Math"/>
                      </a:rPr>
                      <m:t>：</m:t>
                    </m:r>
                  </m:oMath>
                </a14:m>
                <a:r>
                  <a:rPr lang="zh-CN" altLang="en-US" dirty="0">
                    <a:solidFill>
                      <a:schemeClr val="bg1"/>
                    </a:solidFill>
                  </a:rPr>
                  <a:t>图</a:t>
                </a:r>
                <a:r>
                  <a:rPr lang="en-US" altLang="zh-CN" dirty="0">
                    <a:solidFill>
                      <a:schemeClr val="bg1"/>
                    </a:solidFill>
                  </a:rPr>
                  <a:t>G</a:t>
                </a:r>
                <a:r>
                  <a:rPr lang="zh-CN" altLang="en-US" dirty="0">
                    <a:solidFill>
                      <a:schemeClr val="bg1"/>
                    </a:solidFill>
                  </a:rPr>
                  <a:t>的完全联通子图的点集合</a:t>
                </a:r>
              </a:p>
            </p:txBody>
          </p:sp>
        </mc:Choice>
        <mc:Fallback xmlns="">
          <p:sp>
            <p:nvSpPr>
              <p:cNvPr id="10" name="椭圆 9"/>
              <p:cNvSpPr>
                <a:spLocks noRot="1" noChangeAspect="1" noMove="1" noResize="1" noEditPoints="1" noAdjustHandles="1" noChangeArrowheads="1" noChangeShapeType="1" noTextEdit="1"/>
              </p:cNvSpPr>
              <p:nvPr/>
            </p:nvSpPr>
            <p:spPr bwMode="auto">
              <a:xfrm>
                <a:off x="271612" y="5688012"/>
                <a:ext cx="2359223" cy="914400"/>
              </a:xfrm>
              <a:prstGeom prst="ellipse">
                <a:avLst/>
              </a:prstGeom>
              <a:blipFill rotWithShape="1">
                <a:blip r:embed="rId4"/>
                <a:stretch>
                  <a:fillRect t="-3947" b="-8553"/>
                </a:stretch>
              </a:blipFill>
              <a:ln w="9525" cap="flat" cmpd="sng" algn="ctr">
                <a:solidFill>
                  <a:schemeClr val="accent1"/>
                </a:solidFill>
                <a:prstDash val="solid"/>
                <a:round/>
                <a:headEnd type="none" w="med" len="med"/>
                <a:tailEnd type="none" w="med" len="med"/>
              </a:ln>
              <a:effectLst/>
            </p:spPr>
            <p:txBody>
              <a:bodyPr/>
              <a:lstStyle/>
              <a:p>
                <a:r>
                  <a:rPr lang="zh-CN" altLang="en-US">
                    <a:noFill/>
                  </a:rPr>
                  <a:t> </a:t>
                </a:r>
              </a:p>
            </p:txBody>
          </p:sp>
        </mc:Fallback>
      </mc:AlternateContent>
      <p:sp>
        <p:nvSpPr>
          <p:cNvPr id="11" name="椭圆 10"/>
          <p:cNvSpPr/>
          <p:nvPr/>
        </p:nvSpPr>
        <p:spPr bwMode="auto">
          <a:xfrm>
            <a:off x="5065612" y="5688012"/>
            <a:ext cx="2359223" cy="914400"/>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lgn="ctr">
            <a:solidFill>
              <a:schemeClr val="accent1"/>
            </a:solidFill>
            <a:prstDash val="solid"/>
            <a:round/>
            <a:headEnd type="none" w="med" len="med"/>
            <a:tailEnd type="none" w="med" len="med"/>
          </a:ln>
          <a:effectLst/>
        </p:spPr>
        <p:txBody>
          <a:bodyPr rtlCol="0" anchor="ctr"/>
          <a:lstStyle/>
          <a:p>
            <a:pPr algn="ctr"/>
            <a:r>
              <a:rPr lang="zh-CN" altLang="en-US" dirty="0" smtClean="0">
                <a:solidFill>
                  <a:schemeClr val="bg1"/>
                </a:solidFill>
              </a:rPr>
              <a:t>孤点：当前度数为零的点</a:t>
            </a:r>
            <a:endParaRPr lang="zh-CN" altLang="en-US" dirty="0">
              <a:solidFill>
                <a:schemeClr val="bg1"/>
              </a:solidFill>
            </a:endParaRPr>
          </a:p>
        </p:txBody>
      </p:sp>
      <p:sp>
        <p:nvSpPr>
          <p:cNvPr id="13" name="椭圆 12"/>
          <p:cNvSpPr/>
          <p:nvPr/>
        </p:nvSpPr>
        <p:spPr bwMode="auto">
          <a:xfrm>
            <a:off x="2644775" y="5710236"/>
            <a:ext cx="2359223" cy="914400"/>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lgn="ctr">
            <a:solidFill>
              <a:schemeClr val="accent1"/>
            </a:solidFill>
            <a:prstDash val="solid"/>
            <a:round/>
            <a:headEnd type="none" w="med" len="med"/>
            <a:tailEnd type="none" w="med" len="med"/>
          </a:ln>
          <a:effectLst/>
        </p:spPr>
        <p:txBody>
          <a:bodyPr rtlCol="0" anchor="ctr"/>
          <a:lstStyle/>
          <a:p>
            <a:pPr algn="ctr"/>
            <a:r>
              <a:rPr lang="zh-CN" altLang="en-US" dirty="0" smtClean="0">
                <a:solidFill>
                  <a:schemeClr val="bg1"/>
                </a:solidFill>
              </a:rPr>
              <a:t>双子点：两个只与对方互连的节点</a:t>
            </a:r>
            <a:endParaRPr lang="zh-CN" altLang="en-US" dirty="0">
              <a:solidFill>
                <a:schemeClr val="bg1"/>
              </a:solidFill>
            </a:endParaRPr>
          </a:p>
        </p:txBody>
      </p:sp>
    </p:spTree>
    <p:custDataLst>
      <p:tags r:id="rId1"/>
    </p:custDataLst>
  </p:cSld>
  <p:clrMapOvr>
    <a:masterClrMapping/>
  </p:clrMapOvr>
  <p:transition advTm="439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a:solidFill>
                  <a:schemeClr val="bg1"/>
                </a:solidFill>
              </a:rPr>
              <a:t>&gt;&gt;删除最小影响力节点方法</a:t>
            </a:r>
          </a:p>
        </p:txBody>
      </p:sp>
      <p:pic>
        <p:nvPicPr>
          <p:cNvPr id="19460" name="图片 6" descr="校徽+校名立体图.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960" y="1196752"/>
            <a:ext cx="4181475"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圆角矩形 12"/>
          <p:cNvSpPr>
            <a:spLocks noChangeArrowheads="1"/>
          </p:cNvSpPr>
          <p:nvPr/>
        </p:nvSpPr>
        <p:spPr bwMode="auto">
          <a:xfrm>
            <a:off x="1835696" y="1882208"/>
            <a:ext cx="2232247" cy="815995"/>
          </a:xfrm>
          <a:prstGeom prst="roundRect">
            <a:avLst>
              <a:gd name="adj" fmla="val 16667"/>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14" name="直接箭头连接符 13"/>
          <p:cNvCxnSpPr>
            <a:cxnSpLocks noChangeShapeType="1"/>
          </p:cNvCxnSpPr>
          <p:nvPr/>
        </p:nvCxnSpPr>
        <p:spPr bwMode="auto">
          <a:xfrm flipV="1">
            <a:off x="4067943" y="2182070"/>
            <a:ext cx="1512887" cy="116730"/>
          </a:xfrm>
          <a:prstGeom prst="straightConnector1">
            <a:avLst/>
          </a:prstGeom>
          <a:noFill/>
          <a:ln w="6350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圆角矩形 14"/>
          <p:cNvSpPr>
            <a:spLocks noChangeArrowheads="1"/>
          </p:cNvSpPr>
          <p:nvPr/>
        </p:nvSpPr>
        <p:spPr bwMode="auto">
          <a:xfrm>
            <a:off x="5783261" y="1882209"/>
            <a:ext cx="1555879" cy="610687"/>
          </a:xfrm>
          <a:prstGeom prst="roundRect">
            <a:avLst>
              <a:gd name="adj" fmla="val 16667"/>
            </a:avLst>
          </a:prstGeom>
          <a:solidFill>
            <a:srgbClr val="C00000"/>
          </a:solidFill>
          <a:ln w="9525" algn="ctr">
            <a:solidFill>
              <a:srgbClr val="C00000"/>
            </a:solidFill>
            <a:round/>
            <a:headEnd/>
            <a:tailEnd/>
          </a:ln>
        </p:spPr>
        <p:txBody>
          <a:bodyPr/>
          <a:lstStyle/>
          <a:p>
            <a:pPr algn="ctr">
              <a:lnSpc>
                <a:spcPct val="150000"/>
              </a:lnSpc>
            </a:pPr>
            <a:r>
              <a:rPr lang="zh-CN" altLang="en-US" dirty="0" smtClean="0">
                <a:solidFill>
                  <a:schemeClr val="bg1"/>
                </a:solidFill>
              </a:rPr>
              <a:t>核心思想</a:t>
            </a:r>
            <a:endParaRPr lang="zh-CN" altLang="en-US" dirty="0">
              <a:solidFill>
                <a:schemeClr val="bg1"/>
              </a:solidFill>
            </a:endParaRPr>
          </a:p>
        </p:txBody>
      </p:sp>
      <p:sp>
        <p:nvSpPr>
          <p:cNvPr id="17" name="圆角矩形 16"/>
          <p:cNvSpPr>
            <a:spLocks noChangeArrowheads="1"/>
          </p:cNvSpPr>
          <p:nvPr/>
        </p:nvSpPr>
        <p:spPr bwMode="auto">
          <a:xfrm>
            <a:off x="1403648" y="4771332"/>
            <a:ext cx="3168352" cy="1105940"/>
          </a:xfrm>
          <a:prstGeom prst="roundRect">
            <a:avLst>
              <a:gd name="adj" fmla="val 16667"/>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18" name="直接箭头连接符 17"/>
          <p:cNvCxnSpPr>
            <a:cxnSpLocks noChangeShapeType="1"/>
            <a:endCxn id="19" idx="1"/>
          </p:cNvCxnSpPr>
          <p:nvPr/>
        </p:nvCxnSpPr>
        <p:spPr bwMode="auto">
          <a:xfrm>
            <a:off x="4572000" y="5324302"/>
            <a:ext cx="1536826" cy="625648"/>
          </a:xfrm>
          <a:prstGeom prst="straightConnector1">
            <a:avLst/>
          </a:prstGeom>
          <a:noFill/>
          <a:ln w="6350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圆角矩形 18"/>
          <p:cNvSpPr>
            <a:spLocks noChangeArrowheads="1"/>
          </p:cNvSpPr>
          <p:nvPr/>
        </p:nvSpPr>
        <p:spPr bwMode="auto">
          <a:xfrm>
            <a:off x="6108826" y="5628048"/>
            <a:ext cx="1645444" cy="643803"/>
          </a:xfrm>
          <a:prstGeom prst="roundRect">
            <a:avLst>
              <a:gd name="adj" fmla="val 16667"/>
            </a:avLst>
          </a:prstGeom>
          <a:solidFill>
            <a:srgbClr val="C00000"/>
          </a:solidFill>
          <a:ln w="9525" algn="ctr">
            <a:solidFill>
              <a:srgbClr val="C00000"/>
            </a:solidFill>
            <a:round/>
            <a:headEnd/>
            <a:tailEnd/>
          </a:ln>
        </p:spPr>
        <p:txBody>
          <a:bodyPr/>
          <a:lstStyle/>
          <a:p>
            <a:pPr algn="ctr">
              <a:lnSpc>
                <a:spcPct val="150000"/>
              </a:lnSpc>
            </a:pPr>
            <a:r>
              <a:rPr lang="zh-CN" altLang="en-US" dirty="0" smtClean="0">
                <a:solidFill>
                  <a:schemeClr val="bg1"/>
                </a:solidFill>
              </a:rPr>
              <a:t>辅助</a:t>
            </a:r>
            <a:endParaRPr lang="zh-CN" altLang="en-US" dirty="0">
              <a:solidFill>
                <a:schemeClr val="bg1"/>
              </a:solidFill>
            </a:endParaRPr>
          </a:p>
        </p:txBody>
      </p:sp>
    </p:spTree>
    <p:custDataLst>
      <p:tags r:id="rId1"/>
    </p:custDataLst>
  </p:cSld>
  <p:clrMapOvr>
    <a:masterClrMapping/>
  </p:clrMapOvr>
  <p:transition advTm="522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dirty="0" smtClean="0">
                <a:solidFill>
                  <a:schemeClr val="bg1"/>
                </a:solidFill>
              </a:rPr>
              <a:t>&gt;&gt;形成仿团集</a:t>
            </a:r>
            <a:endParaRPr lang="zh-CN" altLang="en-US" sz="2400" b="1" dirty="0">
              <a:solidFill>
                <a:schemeClr val="bg1"/>
              </a:solidFill>
            </a:endParaRPr>
          </a:p>
        </p:txBody>
      </p:sp>
      <p:pic>
        <p:nvPicPr>
          <p:cNvPr id="19460" name="图片 6" descr="校徽+校名立体图.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245646843"/>
              </p:ext>
            </p:extLst>
          </p:nvPr>
        </p:nvGraphicFramePr>
        <p:xfrm>
          <a:off x="640284" y="1628800"/>
          <a:ext cx="3672408" cy="4509159"/>
        </p:xfrm>
        <a:graphic>
          <a:graphicData uri="http://schemas.openxmlformats.org/presentationml/2006/ole">
            <mc:AlternateContent xmlns:mc="http://schemas.openxmlformats.org/markup-compatibility/2006">
              <mc:Choice xmlns:v="urn:schemas-microsoft-com:vml" Requires="v">
                <p:oleObj spid="_x0000_s50253" name="Visio" r:id="rId5" imgW="3482190" imgH="4337200" progId="Visio.Drawing.11">
                  <p:embed/>
                </p:oleObj>
              </mc:Choice>
              <mc:Fallback>
                <p:oleObj name="Visio" r:id="rId5" imgW="3482190" imgH="433720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284" y="1628800"/>
                        <a:ext cx="3672408" cy="4509159"/>
                      </a:xfrm>
                      <a:prstGeom prst="rect">
                        <a:avLst/>
                      </a:prstGeom>
                      <a:noFill/>
                    </p:spPr>
                  </p:pic>
                </p:oleObj>
              </mc:Fallback>
            </mc:AlternateContent>
          </a:graphicData>
        </a:graphic>
      </p:graphicFrame>
      <p:sp>
        <p:nvSpPr>
          <p:cNvPr id="7" name="圆角矩形 6"/>
          <p:cNvSpPr>
            <a:spLocks noChangeArrowheads="1"/>
          </p:cNvSpPr>
          <p:nvPr/>
        </p:nvSpPr>
        <p:spPr bwMode="auto">
          <a:xfrm>
            <a:off x="1129479" y="3861047"/>
            <a:ext cx="1498306" cy="815995"/>
          </a:xfrm>
          <a:prstGeom prst="roundRect">
            <a:avLst>
              <a:gd name="adj" fmla="val 16667"/>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8" name="直接箭头连接符 7"/>
          <p:cNvCxnSpPr>
            <a:cxnSpLocks noChangeShapeType="1"/>
          </p:cNvCxnSpPr>
          <p:nvPr/>
        </p:nvCxnSpPr>
        <p:spPr bwMode="auto">
          <a:xfrm flipV="1">
            <a:off x="2627785" y="4160909"/>
            <a:ext cx="2246827" cy="116730"/>
          </a:xfrm>
          <a:prstGeom prst="straightConnector1">
            <a:avLst/>
          </a:prstGeom>
          <a:noFill/>
          <a:ln w="6350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圆角矩形 8"/>
          <p:cNvSpPr>
            <a:spLocks noChangeArrowheads="1"/>
          </p:cNvSpPr>
          <p:nvPr/>
        </p:nvSpPr>
        <p:spPr bwMode="auto">
          <a:xfrm>
            <a:off x="5005459" y="3773583"/>
            <a:ext cx="3311381" cy="1008112"/>
          </a:xfrm>
          <a:prstGeom prst="roundRect">
            <a:avLst>
              <a:gd name="adj" fmla="val 16667"/>
            </a:avLst>
          </a:prstGeom>
          <a:solidFill>
            <a:srgbClr val="C00000"/>
          </a:solidFill>
          <a:ln w="9525" algn="ctr">
            <a:solidFill>
              <a:srgbClr val="C00000"/>
            </a:solidFill>
            <a:round/>
            <a:headEnd/>
            <a:tailEnd/>
          </a:ln>
        </p:spPr>
        <p:txBody>
          <a:bodyPr/>
          <a:lstStyle/>
          <a:p>
            <a:pPr algn="ctr">
              <a:lnSpc>
                <a:spcPct val="150000"/>
              </a:lnSpc>
            </a:pPr>
            <a:r>
              <a:rPr lang="zh-CN" altLang="en-US" dirty="0" smtClean="0">
                <a:solidFill>
                  <a:schemeClr val="bg1"/>
                </a:solidFill>
              </a:rPr>
              <a:t>定义孤点邻居节点的重要性，选择合适的点加入形成仿团集</a:t>
            </a:r>
            <a:endParaRPr lang="zh-CN" altLang="en-US" dirty="0">
              <a:solidFill>
                <a:schemeClr val="bg1"/>
              </a:solidFill>
            </a:endParaRPr>
          </a:p>
        </p:txBody>
      </p:sp>
    </p:spTree>
    <p:custDataLst>
      <p:tags r:id="rId2"/>
    </p:custDataLst>
    <p:extLst>
      <p:ext uri="{BB962C8B-B14F-4D97-AF65-F5344CB8AC3E}">
        <p14:creationId xmlns:p14="http://schemas.microsoft.com/office/powerpoint/2010/main" val="3425182304"/>
      </p:ext>
    </p:extLst>
  </p:cSld>
  <p:clrMapOvr>
    <a:masterClrMapping/>
  </p:clrMapOvr>
  <p:transition advTm="225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963613" y="1922463"/>
            <a:ext cx="74977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zh-CN"/>
          </a:p>
        </p:txBody>
      </p:sp>
      <p:sp>
        <p:nvSpPr>
          <p:cNvPr id="20483"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a:solidFill>
                  <a:schemeClr val="bg1"/>
                </a:solidFill>
              </a:rPr>
              <a:t>&gt;&gt;扩充过程剪枝优化</a:t>
            </a:r>
          </a:p>
        </p:txBody>
      </p:sp>
      <p:pic>
        <p:nvPicPr>
          <p:cNvPr id="20484" name="图片 6" descr="校徽+校名立体图.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5" name="对象 4"/>
          <p:cNvGraphicFramePr>
            <a:graphicFrameLocks noChangeAspect="1"/>
          </p:cNvGraphicFramePr>
          <p:nvPr>
            <p:extLst>
              <p:ext uri="{D42A27DB-BD31-4B8C-83A1-F6EECF244321}">
                <p14:modId xmlns:p14="http://schemas.microsoft.com/office/powerpoint/2010/main" val="1865987473"/>
              </p:ext>
            </p:extLst>
          </p:nvPr>
        </p:nvGraphicFramePr>
        <p:xfrm>
          <a:off x="2671763" y="4289545"/>
          <a:ext cx="3573462" cy="762000"/>
        </p:xfrm>
        <a:graphic>
          <a:graphicData uri="http://schemas.openxmlformats.org/presentationml/2006/ole">
            <mc:AlternateContent xmlns:mc="http://schemas.openxmlformats.org/markup-compatibility/2006">
              <mc:Choice xmlns:v="urn:schemas-microsoft-com:vml" Requires="v">
                <p:oleObj spid="_x0000_s20775" name="Equation" r:id="rId5" imgW="1955520" imgH="457200" progId="Equation.DSMT4">
                  <p:embed/>
                </p:oleObj>
              </mc:Choice>
              <mc:Fallback>
                <p:oleObj name="Equation" r:id="rId5" imgW="1955520" imgH="4572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1763" y="4289545"/>
                        <a:ext cx="35734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146082837"/>
              </p:ext>
            </p:extLst>
          </p:nvPr>
        </p:nvGraphicFramePr>
        <p:xfrm>
          <a:off x="2686472" y="5596731"/>
          <a:ext cx="3541712" cy="774700"/>
        </p:xfrm>
        <a:graphic>
          <a:graphicData uri="http://schemas.openxmlformats.org/presentationml/2006/ole">
            <mc:AlternateContent xmlns:mc="http://schemas.openxmlformats.org/markup-compatibility/2006">
              <mc:Choice xmlns:v="urn:schemas-microsoft-com:vml" Requires="v">
                <p:oleObj spid="_x0000_s20776" name="Equation" r:id="rId7" imgW="1981080" imgH="457200" progId="Equation.DSMT4">
                  <p:embed/>
                </p:oleObj>
              </mc:Choice>
              <mc:Fallback>
                <p:oleObj name="Equation" r:id="rId7" imgW="1981080" imgH="457200" progId="Equation.DSMT4">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6472" y="5596731"/>
                        <a:ext cx="3541712"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700093548"/>
              </p:ext>
            </p:extLst>
          </p:nvPr>
        </p:nvGraphicFramePr>
        <p:xfrm>
          <a:off x="2689225" y="5086569"/>
          <a:ext cx="3556000" cy="388937"/>
        </p:xfrm>
        <a:graphic>
          <a:graphicData uri="http://schemas.openxmlformats.org/presentationml/2006/ole">
            <mc:AlternateContent xmlns:mc="http://schemas.openxmlformats.org/markup-compatibility/2006">
              <mc:Choice xmlns:v="urn:schemas-microsoft-com:vml" Requires="v">
                <p:oleObj spid="_x0000_s20777" name="Equation" r:id="rId9" imgW="1942920" imgH="228600" progId="Equation.DSMT4">
                  <p:embed/>
                </p:oleObj>
              </mc:Choice>
              <mc:Fallback>
                <p:oleObj name="Equation" r:id="rId9" imgW="1942920" imgH="228600" progId="Equation.DSMT4">
                  <p:embed/>
                  <p:pic>
                    <p:nvPicPr>
                      <p:cNvPr id="0" name="对象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9225" y="5086569"/>
                        <a:ext cx="3556000"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1213024" y="1645072"/>
                <a:ext cx="6998939" cy="1338828"/>
              </a:xfrm>
              <a:prstGeom prst="rect">
                <a:avLst/>
              </a:prstGeom>
              <a:noFill/>
            </p:spPr>
            <p:txBody>
              <a:bodyPr wrap="square" rtlCol="0">
                <a:spAutoFit/>
              </a:bodyPr>
              <a:lstStyle/>
              <a:p>
                <a:pPr>
                  <a:lnSpc>
                    <a:spcPct val="150000"/>
                  </a:lnSpc>
                </a:pPr>
                <a:r>
                  <a:rPr lang="zh-CN" altLang="en-US" dirty="0" smtClean="0">
                    <a:solidFill>
                      <a:schemeClr val="bg2"/>
                    </a:solidFill>
                  </a:rPr>
                  <a:t>       扩充种子集</a:t>
                </a:r>
                <a:r>
                  <a:rPr lang="en-US" altLang="zh-CN" dirty="0" smtClean="0">
                    <a:solidFill>
                      <a:schemeClr val="bg2"/>
                    </a:solidFill>
                  </a:rPr>
                  <a:t>C</a:t>
                </a:r>
                <a:r>
                  <a:rPr lang="zh-CN" altLang="en-US" dirty="0" smtClean="0">
                    <a:solidFill>
                      <a:schemeClr val="bg2"/>
                    </a:solidFill>
                  </a:rPr>
                  <a:t>总是加入种子</a:t>
                </a:r>
                <a:r>
                  <a:rPr lang="en-US" altLang="zh-CN" dirty="0" smtClean="0">
                    <a:solidFill>
                      <a:schemeClr val="bg2"/>
                    </a:solidFill>
                  </a:rPr>
                  <a:t>C</a:t>
                </a:r>
                <a:r>
                  <a:rPr lang="zh-CN" altLang="en-US" dirty="0" smtClean="0">
                    <a:solidFill>
                      <a:schemeClr val="bg2"/>
                    </a:solidFill>
                  </a:rPr>
                  <a:t>的邻居节点中使得</a:t>
                </a:r>
                <a14:m>
                  <m:oMath xmlns:m="http://schemas.openxmlformats.org/officeDocument/2006/math">
                    <m:r>
                      <a:rPr lang="zh-CN" altLang="en-US" i="1" smtClean="0">
                        <a:solidFill>
                          <a:schemeClr val="bg2"/>
                        </a:solidFill>
                        <a:latin typeface="Cambria Math"/>
                      </a:rPr>
                      <m:t>∆</m:t>
                    </m:r>
                    <m:r>
                      <a:rPr lang="en-US" altLang="zh-CN" b="0" i="1" smtClean="0">
                        <a:solidFill>
                          <a:schemeClr val="bg2"/>
                        </a:solidFill>
                        <a:latin typeface="Cambria Math"/>
                      </a:rPr>
                      <m:t>𝐹</m:t>
                    </m:r>
                    <m:r>
                      <a:rPr lang="zh-CN" altLang="en-US" i="1">
                        <a:solidFill>
                          <a:schemeClr val="bg2"/>
                        </a:solidFill>
                        <a:latin typeface="Cambria Math"/>
                      </a:rPr>
                      <m:t>取最大值</m:t>
                    </m:r>
                  </m:oMath>
                </a14:m>
                <a:r>
                  <a:rPr lang="zh-CN" altLang="en-US" dirty="0" smtClean="0">
                    <a:solidFill>
                      <a:schemeClr val="bg2"/>
                    </a:solidFill>
                  </a:rPr>
                  <a:t>的节点。因此需要遍历</a:t>
                </a:r>
                <a:r>
                  <a:rPr lang="en-US" altLang="zh-CN" dirty="0" smtClean="0">
                    <a:solidFill>
                      <a:schemeClr val="bg2"/>
                    </a:solidFill>
                  </a:rPr>
                  <a:t>C</a:t>
                </a:r>
                <a:r>
                  <a:rPr lang="zh-CN" altLang="en-US" dirty="0" smtClean="0">
                    <a:solidFill>
                      <a:schemeClr val="bg2"/>
                    </a:solidFill>
                  </a:rPr>
                  <a:t>的所有邻居节点，称其为候选集</a:t>
                </a:r>
                <a:r>
                  <a:rPr lang="en-US" altLang="zh-CN" dirty="0" smtClean="0">
                    <a:solidFill>
                      <a:schemeClr val="bg2"/>
                    </a:solidFill>
                  </a:rPr>
                  <a:t>CS</a:t>
                </a:r>
                <a:r>
                  <a:rPr lang="zh-CN" altLang="en-US" dirty="0" smtClean="0">
                    <a:solidFill>
                      <a:schemeClr val="bg2"/>
                    </a:solidFill>
                  </a:rPr>
                  <a:t>（</a:t>
                </a:r>
                <a:r>
                  <a:rPr lang="en-US" altLang="zh-CN" dirty="0" smtClean="0">
                    <a:solidFill>
                      <a:schemeClr val="bg2"/>
                    </a:solidFill>
                  </a:rPr>
                  <a:t>Candidate Set</a:t>
                </a:r>
                <a:r>
                  <a:rPr lang="zh-CN" altLang="en-US" dirty="0" smtClean="0">
                    <a:solidFill>
                      <a:schemeClr val="bg2"/>
                    </a:solidFill>
                  </a:rPr>
                  <a:t>），精简候选集可以在一定程度减少时间消耗。</a:t>
                </a:r>
                <a:endParaRPr lang="zh-CN" altLang="en-US" dirty="0">
                  <a:solidFill>
                    <a:schemeClr val="bg2"/>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213024" y="1645072"/>
                <a:ext cx="6998939" cy="1338828"/>
              </a:xfrm>
              <a:prstGeom prst="rect">
                <a:avLst/>
              </a:prstGeom>
              <a:blipFill rotWithShape="1">
                <a:blip r:embed="rId11"/>
                <a:stretch>
                  <a:fillRect l="-784" r="-1132" b="-31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13024" y="2983900"/>
                <a:ext cx="6998939" cy="1317477"/>
              </a:xfrm>
              <a:prstGeom prst="rect">
                <a:avLst/>
              </a:prstGeom>
              <a:noFill/>
            </p:spPr>
            <p:txBody>
              <a:bodyPr wrap="square" rtlCol="0">
                <a:spAutoFit/>
              </a:bodyPr>
              <a:lstStyle/>
              <a:p>
                <a:pPr>
                  <a:lnSpc>
                    <a:spcPct val="150000"/>
                  </a:lnSpc>
                </a:pPr>
                <a:r>
                  <a:rPr lang="zh-CN" altLang="en-US" dirty="0">
                    <a:solidFill>
                      <a:schemeClr val="bg2"/>
                    </a:solidFill>
                  </a:rPr>
                  <a:t>        若邻居节点</a:t>
                </a:r>
                <a:r>
                  <a:rPr lang="en-US" altLang="zh-CN" dirty="0">
                    <a:solidFill>
                      <a:schemeClr val="bg2"/>
                    </a:solidFill>
                  </a:rPr>
                  <a:t>v</a:t>
                </a:r>
                <a:r>
                  <a:rPr lang="zh-CN" altLang="en-US" dirty="0">
                    <a:solidFill>
                      <a:schemeClr val="bg2"/>
                    </a:solidFill>
                  </a:rPr>
                  <a:t>使得</a:t>
                </a:r>
                <a14:m>
                  <m:oMath xmlns:m="http://schemas.openxmlformats.org/officeDocument/2006/math">
                    <m:r>
                      <a:rPr lang="zh-CN" altLang="en-US">
                        <a:solidFill>
                          <a:schemeClr val="bg2"/>
                        </a:solidFill>
                        <a:latin typeface="Cambria Math"/>
                      </a:rPr>
                      <m:t>∆</m:t>
                    </m:r>
                    <m:r>
                      <a:rPr lang="en-US" altLang="zh-CN">
                        <a:solidFill>
                          <a:schemeClr val="bg2"/>
                        </a:solidFill>
                        <a:latin typeface="Cambria Math"/>
                      </a:rPr>
                      <m:t>𝐹</m:t>
                    </m:r>
                  </m:oMath>
                </a14:m>
                <a:r>
                  <a:rPr lang="zh-CN" altLang="en-US" dirty="0">
                    <a:solidFill>
                      <a:schemeClr val="bg2"/>
                    </a:solidFill>
                  </a:rPr>
                  <a:t>取得最大值，则其满足加入社区</a:t>
                </a:r>
                <a:r>
                  <a:rPr lang="en-US" altLang="zh-CN" dirty="0">
                    <a:solidFill>
                      <a:schemeClr val="bg2"/>
                    </a:solidFill>
                  </a:rPr>
                  <a:t>C</a:t>
                </a:r>
                <a:r>
                  <a:rPr lang="zh-CN" altLang="en-US" dirty="0">
                    <a:solidFill>
                      <a:schemeClr val="bg2"/>
                    </a:solidFill>
                  </a:rPr>
                  <a:t>的条件。对于那些未加入社区</a:t>
                </a:r>
                <a:r>
                  <a:rPr lang="en-US" altLang="zh-CN" dirty="0">
                    <a:solidFill>
                      <a:schemeClr val="bg2"/>
                    </a:solidFill>
                  </a:rPr>
                  <a:t>C</a:t>
                </a:r>
                <a:r>
                  <a:rPr lang="zh-CN" altLang="en-US" dirty="0">
                    <a:solidFill>
                      <a:schemeClr val="bg2"/>
                    </a:solidFill>
                  </a:rPr>
                  <a:t>的邻居节点</a:t>
                </a:r>
                <a14:m>
                  <m:oMath xmlns:m="http://schemas.openxmlformats.org/officeDocument/2006/math">
                    <m:sSup>
                      <m:sSupPr>
                        <m:ctrlPr>
                          <a:rPr lang="en-US" altLang="zh-CN" i="1">
                            <a:solidFill>
                              <a:schemeClr val="bg2"/>
                            </a:solidFill>
                            <a:latin typeface="Cambria Math" panose="02040503050406030204" pitchFamily="18" charset="0"/>
                          </a:rPr>
                        </m:ctrlPr>
                      </m:sSupPr>
                      <m:e>
                        <m:r>
                          <a:rPr lang="en-US" altLang="zh-CN">
                            <a:solidFill>
                              <a:schemeClr val="bg2"/>
                            </a:solidFill>
                            <a:latin typeface="Cambria Math"/>
                          </a:rPr>
                          <m:t>𝑣</m:t>
                        </m:r>
                      </m:e>
                      <m:sup>
                        <m:r>
                          <a:rPr lang="en-US" altLang="zh-CN">
                            <a:solidFill>
                              <a:schemeClr val="bg2"/>
                            </a:solidFill>
                            <a:latin typeface="Cambria Math"/>
                          </a:rPr>
                          <m:t>′</m:t>
                        </m:r>
                      </m:sup>
                    </m:sSup>
                  </m:oMath>
                </a14:m>
                <a:r>
                  <a:rPr lang="zh-CN" altLang="en-US" dirty="0">
                    <a:solidFill>
                      <a:schemeClr val="bg2"/>
                    </a:solidFill>
                  </a:rPr>
                  <a:t>，其</a:t>
                </a:r>
                <a14:m>
                  <m:oMath xmlns:m="http://schemas.openxmlformats.org/officeDocument/2006/math">
                    <m:r>
                      <a:rPr lang="zh-CN" altLang="en-US">
                        <a:solidFill>
                          <a:schemeClr val="bg2"/>
                        </a:solidFill>
                        <a:latin typeface="Cambria Math"/>
                      </a:rPr>
                      <m:t>∆</m:t>
                    </m:r>
                    <m:r>
                      <a:rPr lang="en-US" altLang="zh-CN">
                        <a:solidFill>
                          <a:schemeClr val="bg2"/>
                        </a:solidFill>
                        <a:latin typeface="Cambria Math"/>
                      </a:rPr>
                      <m:t>𝐹</m:t>
                    </m:r>
                    <m:r>
                      <a:rPr lang="en-US" altLang="zh-CN">
                        <a:solidFill>
                          <a:schemeClr val="bg2"/>
                        </a:solidFill>
                        <a:latin typeface="Cambria Math"/>
                      </a:rPr>
                      <m:t>&lt;0</m:t>
                    </m:r>
                  </m:oMath>
                </a14:m>
                <a:r>
                  <a:rPr lang="zh-CN" altLang="en-US" dirty="0">
                    <a:solidFill>
                      <a:schemeClr val="bg2"/>
                    </a:solidFill>
                  </a:rPr>
                  <a:t>且与节点</a:t>
                </a:r>
                <a:r>
                  <a:rPr lang="en-US" altLang="zh-CN" dirty="0">
                    <a:solidFill>
                      <a:schemeClr val="bg2"/>
                    </a:solidFill>
                  </a:rPr>
                  <a:t>v</a:t>
                </a:r>
                <a:r>
                  <a:rPr lang="zh-CN" altLang="en-US" dirty="0">
                    <a:solidFill>
                      <a:schemeClr val="bg2"/>
                    </a:solidFill>
                  </a:rPr>
                  <a:t>无连边的顶点需要删除。</a:t>
                </a:r>
              </a:p>
            </p:txBody>
          </p:sp>
        </mc:Choice>
        <mc:Fallback xmlns="">
          <p:sp>
            <p:nvSpPr>
              <p:cNvPr id="10" name="TextBox 9"/>
              <p:cNvSpPr txBox="1">
                <a:spLocks noRot="1" noChangeAspect="1" noMove="1" noResize="1" noEditPoints="1" noAdjustHandles="1" noChangeArrowheads="1" noChangeShapeType="1" noTextEdit="1"/>
              </p:cNvSpPr>
              <p:nvPr/>
            </p:nvSpPr>
            <p:spPr>
              <a:xfrm>
                <a:off x="1213024" y="2983900"/>
                <a:ext cx="6998939" cy="1317477"/>
              </a:xfrm>
              <a:prstGeom prst="rect">
                <a:avLst/>
              </a:prstGeom>
              <a:blipFill rotWithShape="1">
                <a:blip r:embed="rId12"/>
                <a:stretch>
                  <a:fillRect l="-784" r="-436" b="-5069"/>
                </a:stretch>
              </a:blipFill>
            </p:spPr>
            <p:txBody>
              <a:bodyPr/>
              <a:lstStyle/>
              <a:p>
                <a:r>
                  <a:rPr lang="zh-CN" altLang="en-US">
                    <a:noFill/>
                  </a:rPr>
                  <a:t> </a:t>
                </a:r>
              </a:p>
            </p:txBody>
          </p:sp>
        </mc:Fallback>
      </mc:AlternateContent>
    </p:spTree>
    <p:custDataLst>
      <p:tags r:id="rId2"/>
    </p:custDataLst>
  </p:cSld>
  <p:clrMapOvr>
    <a:masterClrMapping/>
  </p:clrMapOvr>
  <p:transition advTm="592">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a:solidFill>
                  <a:schemeClr val="bg1"/>
                </a:solidFill>
              </a:rPr>
              <a:t>&gt;&gt;扩充过程剪枝优化</a:t>
            </a:r>
          </a:p>
        </p:txBody>
      </p:sp>
      <p:pic>
        <p:nvPicPr>
          <p:cNvPr id="21507" name="图片 6" descr="校徽+校名立体图.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矩形 8"/>
          <p:cNvSpPr/>
          <p:nvPr/>
        </p:nvSpPr>
        <p:spPr>
          <a:xfrm>
            <a:off x="684213" y="2419350"/>
            <a:ext cx="3167062" cy="3313113"/>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a:p>
        </p:txBody>
      </p:sp>
      <p:sp>
        <p:nvSpPr>
          <p:cNvPr id="10" name="圆角矩形 9"/>
          <p:cNvSpPr/>
          <p:nvPr/>
        </p:nvSpPr>
        <p:spPr>
          <a:xfrm>
            <a:off x="755650" y="1844675"/>
            <a:ext cx="1346200" cy="50482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zh-CN" altLang="en-US" dirty="0">
                <a:latin typeface="新宋体" pitchFamily="49" charset="-122"/>
                <a:ea typeface="新宋体" pitchFamily="49" charset="-122"/>
              </a:rPr>
              <a:t>扩充前</a:t>
            </a:r>
          </a:p>
        </p:txBody>
      </p:sp>
      <p:sp>
        <p:nvSpPr>
          <p:cNvPr id="11" name="椭圆 10"/>
          <p:cNvSpPr/>
          <p:nvPr/>
        </p:nvSpPr>
        <p:spPr>
          <a:xfrm>
            <a:off x="755650" y="3500438"/>
            <a:ext cx="2022475" cy="194468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dirty="0"/>
              <a:t>S</a:t>
            </a:r>
            <a:endParaRPr lang="zh-CN" altLang="en-US" dirty="0"/>
          </a:p>
        </p:txBody>
      </p:sp>
      <p:sp>
        <p:nvSpPr>
          <p:cNvPr id="12" name="圆角矩形 11"/>
          <p:cNvSpPr/>
          <p:nvPr/>
        </p:nvSpPr>
        <p:spPr>
          <a:xfrm>
            <a:off x="790575" y="2565400"/>
            <a:ext cx="1044575" cy="550863"/>
          </a:xfrm>
          <a:prstGeom prst="roundRect">
            <a:avLst/>
          </a:prstGeom>
          <a:solidFill>
            <a:schemeClr val="accent6">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defRPr/>
            </a:pPr>
            <a:r>
              <a:rPr lang="zh-CN" altLang="en-US" sz="1400" dirty="0">
                <a:latin typeface="新宋体" pitchFamily="49" charset="-122"/>
                <a:ea typeface="新宋体" pitchFamily="49" charset="-122"/>
              </a:rPr>
              <a:t>备选集合</a:t>
            </a:r>
          </a:p>
        </p:txBody>
      </p:sp>
      <p:sp>
        <p:nvSpPr>
          <p:cNvPr id="13" name="椭圆 12"/>
          <p:cNvSpPr/>
          <p:nvPr/>
        </p:nvSpPr>
        <p:spPr>
          <a:xfrm>
            <a:off x="1835150" y="2708275"/>
            <a:ext cx="608013" cy="407988"/>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1400" dirty="0"/>
              <a:t>v1</a:t>
            </a:r>
            <a:endParaRPr lang="zh-CN" altLang="en-US" sz="1400" dirty="0"/>
          </a:p>
        </p:txBody>
      </p:sp>
      <p:sp>
        <p:nvSpPr>
          <p:cNvPr id="14" name="椭圆 13"/>
          <p:cNvSpPr/>
          <p:nvPr/>
        </p:nvSpPr>
        <p:spPr>
          <a:xfrm>
            <a:off x="3140075" y="2708275"/>
            <a:ext cx="576263" cy="407988"/>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1400" dirty="0"/>
              <a:t>v2</a:t>
            </a:r>
            <a:endParaRPr lang="zh-CN" altLang="en-US" sz="1400" dirty="0"/>
          </a:p>
        </p:txBody>
      </p:sp>
      <p:sp>
        <p:nvSpPr>
          <p:cNvPr id="15" name="任意多边形 14"/>
          <p:cNvSpPr/>
          <p:nvPr/>
        </p:nvSpPr>
        <p:spPr>
          <a:xfrm>
            <a:off x="2443163" y="2819400"/>
            <a:ext cx="669925" cy="239713"/>
          </a:xfrm>
          <a:custGeom>
            <a:avLst/>
            <a:gdLst>
              <a:gd name="connsiteX0" fmla="*/ 0 w 774700"/>
              <a:gd name="connsiteY0" fmla="*/ 110067 h 254000"/>
              <a:gd name="connsiteX1" fmla="*/ 330200 w 774700"/>
              <a:gd name="connsiteY1" fmla="*/ 21167 h 254000"/>
              <a:gd name="connsiteX2" fmla="*/ 622300 w 774700"/>
              <a:gd name="connsiteY2" fmla="*/ 237067 h 254000"/>
              <a:gd name="connsiteX3" fmla="*/ 774700 w 774700"/>
              <a:gd name="connsiteY3" fmla="*/ 110067 h 254000"/>
            </a:gdLst>
            <a:ahLst/>
            <a:cxnLst>
              <a:cxn ang="0">
                <a:pos x="connsiteX0" y="connsiteY0"/>
              </a:cxn>
              <a:cxn ang="0">
                <a:pos x="connsiteX1" y="connsiteY1"/>
              </a:cxn>
              <a:cxn ang="0">
                <a:pos x="connsiteX2" y="connsiteY2"/>
              </a:cxn>
              <a:cxn ang="0">
                <a:pos x="connsiteX3" y="connsiteY3"/>
              </a:cxn>
            </a:cxnLst>
            <a:rect l="l" t="t" r="r" b="b"/>
            <a:pathLst>
              <a:path w="774700" h="254000">
                <a:moveTo>
                  <a:pt x="0" y="110067"/>
                </a:moveTo>
                <a:cubicBezTo>
                  <a:pt x="113241" y="55033"/>
                  <a:pt x="226483" y="0"/>
                  <a:pt x="330200" y="21167"/>
                </a:cubicBezTo>
                <a:cubicBezTo>
                  <a:pt x="433917" y="42334"/>
                  <a:pt x="548217" y="222250"/>
                  <a:pt x="622300" y="237067"/>
                </a:cubicBezTo>
                <a:cubicBezTo>
                  <a:pt x="696383" y="251884"/>
                  <a:pt x="728133" y="254000"/>
                  <a:pt x="774700" y="110067"/>
                </a:cubicBezTo>
              </a:path>
            </a:pathLst>
          </a:custGeom>
        </p:spPr>
        <p:style>
          <a:lnRef idx="2">
            <a:schemeClr val="dk1"/>
          </a:lnRef>
          <a:fillRef idx="0">
            <a:schemeClr val="dk1"/>
          </a:fillRef>
          <a:effectRef idx="1">
            <a:schemeClr val="dk1"/>
          </a:effectRef>
          <a:fontRef idx="minor">
            <a:schemeClr val="tx1"/>
          </a:fontRef>
        </p:style>
        <p:txBody>
          <a:bodyPr anchor="ctr"/>
          <a:lstStyle/>
          <a:p>
            <a:pPr algn="ctr">
              <a:defRPr/>
            </a:pPr>
            <a:endParaRPr lang="zh-CN" altLang="en-US"/>
          </a:p>
        </p:txBody>
      </p:sp>
      <p:cxnSp>
        <p:nvCxnSpPr>
          <p:cNvPr id="16" name="直接连接符 15"/>
          <p:cNvCxnSpPr/>
          <p:nvPr/>
        </p:nvCxnSpPr>
        <p:spPr>
          <a:xfrm flipH="1">
            <a:off x="2682875" y="2708275"/>
            <a:ext cx="280988" cy="387350"/>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直接箭头连接符 16"/>
          <p:cNvCxnSpPr/>
          <p:nvPr/>
        </p:nvCxnSpPr>
        <p:spPr>
          <a:xfrm flipV="1">
            <a:off x="3059113" y="1989138"/>
            <a:ext cx="792162" cy="431800"/>
          </a:xfrm>
          <a:prstGeom prst="straightConnector1">
            <a:avLst/>
          </a:prstGeom>
          <a:ln>
            <a:solidFill>
              <a:schemeClr val="accent2">
                <a:lumMod val="75000"/>
              </a:schemeClr>
            </a:solidFill>
            <a:tailEnd type="arrow"/>
          </a:ln>
        </p:spPr>
        <p:style>
          <a:lnRef idx="3">
            <a:schemeClr val="accent1"/>
          </a:lnRef>
          <a:fillRef idx="0">
            <a:schemeClr val="accent1"/>
          </a:fillRef>
          <a:effectRef idx="2">
            <a:schemeClr val="accent1"/>
          </a:effectRef>
          <a:fontRef idx="minor">
            <a:schemeClr val="tx1"/>
          </a:fontRef>
        </p:style>
      </p:cxnSp>
      <p:sp>
        <p:nvSpPr>
          <p:cNvPr id="21" name="右箭头 20"/>
          <p:cNvSpPr/>
          <p:nvPr/>
        </p:nvSpPr>
        <p:spPr>
          <a:xfrm>
            <a:off x="4199955" y="3593307"/>
            <a:ext cx="647700" cy="48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矩形 30"/>
          <p:cNvSpPr/>
          <p:nvPr/>
        </p:nvSpPr>
        <p:spPr>
          <a:xfrm>
            <a:off x="5076825" y="2420938"/>
            <a:ext cx="3167063" cy="3313112"/>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a:p>
        </p:txBody>
      </p:sp>
      <p:sp>
        <p:nvSpPr>
          <p:cNvPr id="32" name="圆角矩形 31"/>
          <p:cNvSpPr/>
          <p:nvPr/>
        </p:nvSpPr>
        <p:spPr>
          <a:xfrm>
            <a:off x="6897688" y="1844675"/>
            <a:ext cx="1346200" cy="50482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zh-CN" altLang="en-US" dirty="0">
                <a:latin typeface="新宋体" pitchFamily="49" charset="-122"/>
                <a:ea typeface="新宋体" pitchFamily="49" charset="-122"/>
              </a:rPr>
              <a:t>扩充后</a:t>
            </a:r>
          </a:p>
        </p:txBody>
      </p:sp>
      <p:sp>
        <p:nvSpPr>
          <p:cNvPr id="33" name="椭圆 32"/>
          <p:cNvSpPr/>
          <p:nvPr/>
        </p:nvSpPr>
        <p:spPr>
          <a:xfrm>
            <a:off x="5148263" y="3500438"/>
            <a:ext cx="2022475" cy="194468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dirty="0"/>
              <a:t>S</a:t>
            </a:r>
            <a:endParaRPr lang="zh-CN" altLang="en-US" dirty="0"/>
          </a:p>
        </p:txBody>
      </p:sp>
      <p:sp>
        <p:nvSpPr>
          <p:cNvPr id="34" name="圆角矩形 33"/>
          <p:cNvSpPr/>
          <p:nvPr/>
        </p:nvSpPr>
        <p:spPr>
          <a:xfrm>
            <a:off x="5292725" y="2565400"/>
            <a:ext cx="1023938" cy="577850"/>
          </a:xfrm>
          <a:prstGeom prst="roundRect">
            <a:avLst/>
          </a:prstGeom>
          <a:solidFill>
            <a:schemeClr val="accent6">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defRPr/>
            </a:pPr>
            <a:r>
              <a:rPr lang="zh-CN" altLang="en-US" sz="1400" dirty="0">
                <a:latin typeface="新宋体" pitchFamily="49" charset="-122"/>
                <a:ea typeface="新宋体" pitchFamily="49" charset="-122"/>
              </a:rPr>
              <a:t>备选集合</a:t>
            </a:r>
          </a:p>
        </p:txBody>
      </p:sp>
      <p:sp>
        <p:nvSpPr>
          <p:cNvPr id="35" name="椭圆 34"/>
          <p:cNvSpPr/>
          <p:nvPr/>
        </p:nvSpPr>
        <p:spPr>
          <a:xfrm>
            <a:off x="6748463" y="2735263"/>
            <a:ext cx="606425" cy="40798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1400" dirty="0"/>
              <a:t>v1</a:t>
            </a:r>
            <a:endParaRPr lang="zh-CN" altLang="en-US" sz="1400" dirty="0"/>
          </a:p>
        </p:txBody>
      </p:sp>
      <p:sp>
        <p:nvSpPr>
          <p:cNvPr id="36" name="椭圆 35"/>
          <p:cNvSpPr/>
          <p:nvPr/>
        </p:nvSpPr>
        <p:spPr>
          <a:xfrm>
            <a:off x="6288088" y="3873500"/>
            <a:ext cx="576262" cy="407988"/>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1400" dirty="0"/>
              <a:t>v2</a:t>
            </a:r>
            <a:endParaRPr lang="zh-CN" altLang="en-US" sz="1400" dirty="0"/>
          </a:p>
        </p:txBody>
      </p:sp>
      <p:cxnSp>
        <p:nvCxnSpPr>
          <p:cNvPr id="40" name="直接箭头连接符 39"/>
          <p:cNvCxnSpPr/>
          <p:nvPr/>
        </p:nvCxnSpPr>
        <p:spPr>
          <a:xfrm>
            <a:off x="7354888" y="3016250"/>
            <a:ext cx="215900" cy="228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2" name="矩形 41"/>
          <p:cNvSpPr/>
          <p:nvPr/>
        </p:nvSpPr>
        <p:spPr>
          <a:xfrm>
            <a:off x="7197725" y="3368675"/>
            <a:ext cx="936625" cy="504825"/>
          </a:xfrm>
          <a:prstGeom prst="rect">
            <a:avLst/>
          </a:prstGeom>
          <a:solidFill>
            <a:schemeClr val="accent5">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zh-CN" altLang="en-US" sz="1400" dirty="0">
                <a:latin typeface="新宋体" pitchFamily="49" charset="-122"/>
                <a:ea typeface="新宋体" pitchFamily="49" charset="-122"/>
              </a:rPr>
              <a:t>备选集合中剔除</a:t>
            </a:r>
            <a:r>
              <a:rPr lang="en-US" altLang="zh-CN" sz="1400" dirty="0">
                <a:latin typeface="新宋体" pitchFamily="49" charset="-122"/>
                <a:ea typeface="新宋体" pitchFamily="49" charset="-122"/>
              </a:rPr>
              <a:t>v1</a:t>
            </a:r>
            <a:endParaRPr lang="zh-CN" altLang="en-US" sz="1400" dirty="0">
              <a:latin typeface="新宋体" pitchFamily="49" charset="-122"/>
              <a:ea typeface="新宋体" pitchFamily="49" charset="-122"/>
            </a:endParaRPr>
          </a:p>
        </p:txBody>
      </p:sp>
      <mc:AlternateContent xmlns:mc="http://schemas.openxmlformats.org/markup-compatibility/2006" xmlns:a14="http://schemas.microsoft.com/office/drawing/2010/main">
        <mc:Choice Requires="a14">
          <p:sp>
            <p:nvSpPr>
              <p:cNvPr id="3" name="椭圆 2"/>
              <p:cNvSpPr/>
              <p:nvPr/>
            </p:nvSpPr>
            <p:spPr bwMode="auto">
              <a:xfrm>
                <a:off x="3763963" y="1182687"/>
                <a:ext cx="2409032" cy="914400"/>
              </a:xfrm>
              <a:prstGeom prst="ellipse">
                <a:avLst/>
              </a:prstGeom>
              <a:solidFill>
                <a:schemeClr val="accent2">
                  <a:lumMod val="75000"/>
                </a:schemeClr>
              </a:solidFill>
              <a:ln w="9525" cap="flat" cmpd="sng" algn="ctr">
                <a:solidFill>
                  <a:schemeClr val="accent1"/>
                </a:solidFill>
                <a:prstDash val="solid"/>
                <a:round/>
                <a:headEnd type="none" w="med" len="med"/>
                <a:tailEnd type="none" w="med" len="med"/>
              </a:ln>
              <a:effectLst/>
            </p:spPr>
            <p:txBody>
              <a:bodyPr rtlCol="0" anchor="ctr"/>
              <a:lstStyle/>
              <a:p>
                <a:pPr algn="ctr"/>
                <a14:m>
                  <m:oMath xmlns:m="http://schemas.openxmlformats.org/officeDocument/2006/math">
                    <m:r>
                      <a:rPr lang="zh-CN" altLang="en-US" i="1" smtClean="0">
                        <a:solidFill>
                          <a:schemeClr val="bg1"/>
                        </a:solidFill>
                        <a:latin typeface="Cambria Math"/>
                      </a:rPr>
                      <m:t>∆</m:t>
                    </m:r>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a:rPr>
                          <m:t>𝐹</m:t>
                        </m:r>
                      </m:e>
                      <m:sub>
                        <m:r>
                          <a:rPr lang="en-US" altLang="zh-CN" b="0" i="1" smtClean="0">
                            <a:solidFill>
                              <a:schemeClr val="bg1"/>
                            </a:solidFill>
                            <a:latin typeface="Cambria Math"/>
                          </a:rPr>
                          <m:t>𝑣</m:t>
                        </m:r>
                        <m:r>
                          <a:rPr lang="en-US" altLang="zh-CN" b="0" i="1" smtClean="0">
                            <a:solidFill>
                              <a:schemeClr val="bg1"/>
                            </a:solidFill>
                            <a:latin typeface="Cambria Math"/>
                          </a:rPr>
                          <m:t>1</m:t>
                        </m:r>
                      </m:sub>
                    </m:sSub>
                    <m:r>
                      <a:rPr lang="en-US" altLang="zh-CN" b="0" i="1" smtClean="0">
                        <a:solidFill>
                          <a:schemeClr val="bg1"/>
                        </a:solidFill>
                        <a:latin typeface="Cambria Math"/>
                      </a:rPr>
                      <m:t>&lt;0</m:t>
                    </m:r>
                  </m:oMath>
                </a14:m>
                <a:r>
                  <a:rPr lang="zh-CN" altLang="en-US" dirty="0" smtClean="0">
                    <a:solidFill>
                      <a:schemeClr val="bg1"/>
                    </a:solidFill>
                  </a:rPr>
                  <a:t>且</a:t>
                </a:r>
                <a14:m>
                  <m:oMath xmlns:m="http://schemas.openxmlformats.org/officeDocument/2006/math">
                    <m:sSub>
                      <m:sSubPr>
                        <m:ctrlPr>
                          <a:rPr lang="en-US" altLang="zh-CN" b="0" i="1" dirty="0" smtClean="0">
                            <a:solidFill>
                              <a:schemeClr val="bg1"/>
                            </a:solidFill>
                            <a:latin typeface="Cambria Math" panose="02040503050406030204" pitchFamily="18" charset="0"/>
                          </a:rPr>
                        </m:ctrlPr>
                      </m:sSubPr>
                      <m:e>
                        <m:r>
                          <a:rPr lang="en-US" altLang="zh-CN" b="0" i="1" dirty="0" smtClean="0">
                            <a:solidFill>
                              <a:schemeClr val="bg1"/>
                            </a:solidFill>
                            <a:latin typeface="Cambria Math"/>
                            <a:ea typeface="Cambria Math"/>
                          </a:rPr>
                          <m:t>∆</m:t>
                        </m:r>
                        <m:r>
                          <a:rPr lang="en-US" altLang="zh-CN" b="0" i="1" dirty="0" smtClean="0">
                            <a:solidFill>
                              <a:schemeClr val="bg1"/>
                            </a:solidFill>
                            <a:latin typeface="Cambria Math"/>
                          </a:rPr>
                          <m:t>𝐹</m:t>
                        </m:r>
                      </m:e>
                      <m:sub>
                        <m:r>
                          <a:rPr lang="en-US" altLang="zh-CN" b="0" i="1" dirty="0" smtClean="0">
                            <a:solidFill>
                              <a:schemeClr val="bg1"/>
                            </a:solidFill>
                            <a:latin typeface="Cambria Math"/>
                          </a:rPr>
                          <m:t>𝑣</m:t>
                        </m:r>
                        <m:r>
                          <a:rPr lang="en-US" altLang="zh-CN" b="0" i="1" dirty="0" smtClean="0">
                            <a:solidFill>
                              <a:schemeClr val="bg1"/>
                            </a:solidFill>
                            <a:latin typeface="Cambria Math"/>
                          </a:rPr>
                          <m:t>2</m:t>
                        </m:r>
                      </m:sub>
                    </m:sSub>
                    <m:r>
                      <a:rPr lang="zh-CN" altLang="en-US" i="1" dirty="0">
                        <a:solidFill>
                          <a:schemeClr val="bg1"/>
                        </a:solidFill>
                        <a:latin typeface="Cambria Math"/>
                      </a:rPr>
                      <m:t>最大</m:t>
                    </m:r>
                    <m:r>
                      <a:rPr lang="zh-CN" altLang="en-US" b="0" i="1" dirty="0" smtClean="0">
                        <a:solidFill>
                          <a:schemeClr val="bg1"/>
                        </a:solidFill>
                        <a:latin typeface="Cambria Math"/>
                      </a:rPr>
                      <m:t>，</m:t>
                    </m:r>
                    <m:r>
                      <a:rPr lang="en-US" altLang="zh-CN" b="0" i="1" dirty="0" smtClean="0">
                        <a:solidFill>
                          <a:schemeClr val="bg1"/>
                        </a:solidFill>
                        <a:latin typeface="Cambria Math"/>
                      </a:rPr>
                      <m:t>𝑣</m:t>
                    </m:r>
                    <m:r>
                      <a:rPr lang="en-US" altLang="zh-CN" b="0" i="1" dirty="0" smtClean="0">
                        <a:solidFill>
                          <a:schemeClr val="bg1"/>
                        </a:solidFill>
                        <a:latin typeface="Cambria Math"/>
                      </a:rPr>
                      <m:t>1</m:t>
                    </m:r>
                    <m:r>
                      <a:rPr lang="zh-CN" altLang="en-US" b="0" i="1" dirty="0" smtClean="0">
                        <a:solidFill>
                          <a:schemeClr val="bg1"/>
                        </a:solidFill>
                        <a:latin typeface="Cambria Math"/>
                      </a:rPr>
                      <m:t>和</m:t>
                    </m:r>
                    <m:r>
                      <a:rPr lang="en-US" altLang="zh-CN" b="0" i="1" dirty="0" smtClean="0">
                        <a:solidFill>
                          <a:schemeClr val="bg1"/>
                        </a:solidFill>
                        <a:latin typeface="Cambria Math"/>
                      </a:rPr>
                      <m:t>𝑣</m:t>
                    </m:r>
                    <m:r>
                      <a:rPr lang="en-US" altLang="zh-CN" b="0" i="1" dirty="0" smtClean="0">
                        <a:solidFill>
                          <a:schemeClr val="bg1"/>
                        </a:solidFill>
                        <a:latin typeface="Cambria Math"/>
                      </a:rPr>
                      <m:t>2</m:t>
                    </m:r>
                  </m:oMath>
                </a14:m>
                <a:r>
                  <a:rPr lang="zh-CN" altLang="en-US" dirty="0" smtClean="0">
                    <a:solidFill>
                      <a:schemeClr val="bg1"/>
                    </a:solidFill>
                  </a:rPr>
                  <a:t>无边</a:t>
                </a:r>
                <a:endParaRPr lang="zh-CN" altLang="en-US" dirty="0">
                  <a:solidFill>
                    <a:schemeClr val="bg1"/>
                  </a:solidFill>
                </a:endParaRPr>
              </a:p>
            </p:txBody>
          </p:sp>
        </mc:Choice>
        <mc:Fallback xmlns="">
          <p:sp>
            <p:nvSpPr>
              <p:cNvPr id="3" name="椭圆 2"/>
              <p:cNvSpPr>
                <a:spLocks noRot="1" noChangeAspect="1" noMove="1" noResize="1" noEditPoints="1" noAdjustHandles="1" noChangeArrowheads="1" noChangeShapeType="1" noTextEdit="1"/>
              </p:cNvSpPr>
              <p:nvPr/>
            </p:nvSpPr>
            <p:spPr bwMode="auto">
              <a:xfrm>
                <a:off x="3763963" y="1182687"/>
                <a:ext cx="2409032" cy="914400"/>
              </a:xfrm>
              <a:prstGeom prst="ellipse">
                <a:avLst/>
              </a:prstGeom>
              <a:blipFill rotWithShape="1">
                <a:blip r:embed="rId6"/>
                <a:stretch>
                  <a:fillRect t="-3947" b="-7895"/>
                </a:stretch>
              </a:blipFill>
              <a:ln w="9525" cap="flat" cmpd="sng" algn="ctr">
                <a:solidFill>
                  <a:schemeClr val="accent1"/>
                </a:solidFill>
                <a:prstDash val="solid"/>
                <a:round/>
                <a:headEnd type="none" w="med" len="med"/>
                <a:tailEnd type="none" w="med" len="med"/>
              </a:ln>
              <a:effectLst/>
            </p:spPr>
            <p:txBody>
              <a:bodyPr/>
              <a:lstStyle/>
              <a:p>
                <a:r>
                  <a:rPr lang="zh-CN" altLang="en-US">
                    <a:noFill/>
                  </a:rPr>
                  <a:t> </a:t>
                </a:r>
              </a:p>
            </p:txBody>
          </p:sp>
        </mc:Fallback>
      </mc:AlternateContent>
    </p:spTree>
    <p:custDataLst>
      <p:tags r:id="rId1"/>
    </p:custDataLst>
  </p:cSld>
  <p:clrMapOvr>
    <a:masterClrMapping/>
  </p:clrMapOvr>
  <p:transition advTm="449">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779838" y="333375"/>
            <a:ext cx="1449387" cy="922338"/>
          </a:xfrm>
        </p:spPr>
        <p:txBody>
          <a:bodyPr/>
          <a:lstStyle/>
          <a:p>
            <a:pPr eaLnBrk="1" hangingPunct="1"/>
            <a:r>
              <a:rPr lang="zh-CN" altLang="en-US" smtClean="0"/>
              <a:t>目     录</a:t>
            </a:r>
          </a:p>
        </p:txBody>
      </p:sp>
      <p:pic>
        <p:nvPicPr>
          <p:cNvPr id="4099" name="图片 6" descr="校徽+校名立体图.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661150" y="5949950"/>
            <a:ext cx="2459038" cy="8429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3" name="组合 22"/>
          <p:cNvGrpSpPr/>
          <p:nvPr/>
        </p:nvGrpSpPr>
        <p:grpSpPr>
          <a:xfrm>
            <a:off x="971600" y="1910274"/>
            <a:ext cx="796206" cy="686384"/>
            <a:chOff x="3306159" y="1663997"/>
            <a:chExt cx="796206" cy="686384"/>
          </a:xfrm>
          <a:solidFill>
            <a:srgbClr val="00007D">
              <a:alpha val="50000"/>
            </a:srgbClr>
          </a:solidFill>
        </p:grpSpPr>
        <p:sp>
          <p:nvSpPr>
            <p:cNvPr id="24" name="六边形 23"/>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文本框 6"/>
            <p:cNvSpPr txBox="1"/>
            <p:nvPr/>
          </p:nvSpPr>
          <p:spPr>
            <a:xfrm>
              <a:off x="3496512" y="1745579"/>
              <a:ext cx="394424" cy="523220"/>
            </a:xfrm>
            <a:prstGeom prst="rect">
              <a:avLst/>
            </a:prstGeom>
            <a:solidFill>
              <a:srgbClr val="00007D">
                <a:alpha val="0"/>
              </a:srgbClr>
            </a:solidFill>
            <a:effectLst>
              <a:outerShdw blurRad="50800" dist="50800" dir="5400000" algn="ctr" rotWithShape="0">
                <a:srgbClr val="00007D">
                  <a:alpha val="50000"/>
                </a:srgbClr>
              </a:outerShdw>
            </a:effectLst>
          </p:spPr>
          <p:txBody>
            <a:bodyPr>
              <a:spAutoFit/>
            </a:bodyPr>
            <a:lstStyle/>
            <a:p>
              <a:pPr algn="ctr">
                <a:defRPr/>
              </a:pPr>
              <a:r>
                <a:rPr lang="en-US" altLang="zh-CN"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1</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948495" y="2704118"/>
            <a:ext cx="796206" cy="686384"/>
            <a:chOff x="3306159" y="1663997"/>
            <a:chExt cx="796206" cy="686384"/>
          </a:xfrm>
          <a:solidFill>
            <a:srgbClr val="00007D"/>
          </a:solidFill>
        </p:grpSpPr>
        <p:sp>
          <p:nvSpPr>
            <p:cNvPr id="27" name="六边形 26"/>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文本框 6"/>
            <p:cNvSpPr txBox="1"/>
            <p:nvPr/>
          </p:nvSpPr>
          <p:spPr>
            <a:xfrm>
              <a:off x="3475981" y="1745579"/>
              <a:ext cx="410352" cy="523220"/>
            </a:xfrm>
            <a:prstGeom prst="rect">
              <a:avLst/>
            </a:prstGeom>
            <a:grpFill/>
          </p:spPr>
          <p:txBody>
            <a:bodyPr>
              <a:spAutoFit/>
            </a:bodyPr>
            <a:lstStyle/>
            <a:p>
              <a:pPr algn="ctr">
                <a:defRPr/>
              </a:pP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2</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961184" y="3495671"/>
            <a:ext cx="796206" cy="686384"/>
            <a:chOff x="3306159" y="1663997"/>
            <a:chExt cx="796206" cy="686384"/>
          </a:xfrm>
          <a:solidFill>
            <a:srgbClr val="00007D"/>
          </a:solidFill>
        </p:grpSpPr>
        <p:sp>
          <p:nvSpPr>
            <p:cNvPr id="33" name="六边形 32"/>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文本框 6"/>
            <p:cNvSpPr txBox="1"/>
            <p:nvPr/>
          </p:nvSpPr>
          <p:spPr>
            <a:xfrm>
              <a:off x="3475981" y="1745579"/>
              <a:ext cx="410352" cy="523220"/>
            </a:xfrm>
            <a:prstGeom prst="rect">
              <a:avLst/>
            </a:prstGeom>
            <a:grpFill/>
          </p:spPr>
          <p:txBody>
            <a:bodyPr>
              <a:spAutoFit/>
            </a:bodyPr>
            <a:lstStyle/>
            <a:p>
              <a:pPr algn="ctr">
                <a:defRPr/>
              </a:pP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3</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976796" y="4289670"/>
            <a:ext cx="796206" cy="686384"/>
            <a:chOff x="3306159" y="1663997"/>
            <a:chExt cx="796206" cy="686384"/>
          </a:xfrm>
          <a:solidFill>
            <a:srgbClr val="00007D"/>
          </a:solidFill>
        </p:grpSpPr>
        <p:sp>
          <p:nvSpPr>
            <p:cNvPr id="36" name="六边形 35"/>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文本框 6"/>
            <p:cNvSpPr txBox="1"/>
            <p:nvPr/>
          </p:nvSpPr>
          <p:spPr>
            <a:xfrm>
              <a:off x="3475981" y="1745579"/>
              <a:ext cx="410352" cy="523220"/>
            </a:xfrm>
            <a:prstGeom prst="rect">
              <a:avLst/>
            </a:prstGeom>
            <a:grpFill/>
          </p:spPr>
          <p:txBody>
            <a:bodyPr>
              <a:spAutoFit/>
            </a:bodyPr>
            <a:lstStyle/>
            <a:p>
              <a:pPr algn="ctr">
                <a:defRPr/>
              </a:pP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4</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38" name="任意多边形 37"/>
          <p:cNvSpPr/>
          <p:nvPr/>
        </p:nvSpPr>
        <p:spPr>
          <a:xfrm>
            <a:off x="1979712" y="1910373"/>
            <a:ext cx="6586537"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gradFill flip="none" rotWithShape="1">
            <a:gsLst>
              <a:gs pos="0">
                <a:srgbClr val="00007D"/>
              </a:gs>
              <a:gs pos="87000">
                <a:srgbClr val="D4DE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ea typeface="宋体" pitchFamily="2" charset="-122"/>
              </a:rPr>
              <a:t>课题研究背景、意义及现状</a:t>
            </a:r>
            <a:endParaRPr lang="zh-CN" altLang="en-US" dirty="0">
              <a:solidFill>
                <a:schemeClr val="bg1"/>
              </a:solidFill>
            </a:endParaRPr>
          </a:p>
        </p:txBody>
      </p:sp>
      <p:sp>
        <p:nvSpPr>
          <p:cNvPr id="40" name="任意多边形 39"/>
          <p:cNvSpPr/>
          <p:nvPr/>
        </p:nvSpPr>
        <p:spPr>
          <a:xfrm>
            <a:off x="1985963" y="2702362"/>
            <a:ext cx="6618287"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chemeClr val="bg1"/>
          </a:solidFill>
          <a:ln>
            <a:solidFill>
              <a:srgbClr val="0000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7D"/>
                </a:solidFill>
                <a:ea typeface="宋体" pitchFamily="2" charset="-122"/>
              </a:rPr>
              <a:t>LFM</a:t>
            </a:r>
            <a:r>
              <a:rPr lang="zh-CN" altLang="en-US" sz="2400" b="1" dirty="0">
                <a:solidFill>
                  <a:srgbClr val="00007D"/>
                </a:solidFill>
                <a:ea typeface="宋体" pitchFamily="2" charset="-122"/>
              </a:rPr>
              <a:t>算法和</a:t>
            </a:r>
            <a:r>
              <a:rPr lang="en-US" altLang="zh-CN" sz="2400" b="1" dirty="0">
                <a:solidFill>
                  <a:srgbClr val="00007D"/>
                </a:solidFill>
                <a:ea typeface="宋体" pitchFamily="2" charset="-122"/>
              </a:rPr>
              <a:t>GCE</a:t>
            </a:r>
            <a:r>
              <a:rPr lang="zh-CN" altLang="en-US" sz="2400" b="1" dirty="0">
                <a:solidFill>
                  <a:srgbClr val="00007D"/>
                </a:solidFill>
                <a:ea typeface="宋体" pitchFamily="2" charset="-122"/>
              </a:rPr>
              <a:t>算法</a:t>
            </a:r>
            <a:endParaRPr lang="zh-CN" altLang="en-US" dirty="0">
              <a:solidFill>
                <a:srgbClr val="00007D"/>
              </a:solidFill>
            </a:endParaRPr>
          </a:p>
        </p:txBody>
      </p:sp>
      <p:sp>
        <p:nvSpPr>
          <p:cNvPr id="41" name="任意多边形 40"/>
          <p:cNvSpPr/>
          <p:nvPr/>
        </p:nvSpPr>
        <p:spPr>
          <a:xfrm>
            <a:off x="1985963" y="3496112"/>
            <a:ext cx="6618287"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chemeClr val="bg1"/>
          </a:solidFill>
          <a:ln>
            <a:solidFill>
              <a:srgbClr val="0000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00007D"/>
                </a:solidFill>
                <a:ea typeface="宋体" pitchFamily="2" charset="-122"/>
              </a:rPr>
              <a:t>自己的改进策略</a:t>
            </a:r>
          </a:p>
        </p:txBody>
      </p:sp>
      <p:sp>
        <p:nvSpPr>
          <p:cNvPr id="42" name="任意多边形 41"/>
          <p:cNvSpPr/>
          <p:nvPr/>
        </p:nvSpPr>
        <p:spPr>
          <a:xfrm>
            <a:off x="2001838" y="4266050"/>
            <a:ext cx="6602412"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chemeClr val="bg1"/>
          </a:solidFill>
          <a:ln>
            <a:solidFill>
              <a:srgbClr val="0000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00007D"/>
                </a:solidFill>
                <a:ea typeface="宋体" pitchFamily="2" charset="-122"/>
              </a:rPr>
              <a:t>实验结果及分析</a:t>
            </a:r>
          </a:p>
        </p:txBody>
      </p:sp>
      <p:sp>
        <p:nvSpPr>
          <p:cNvPr id="43" name="任意多边形 42"/>
          <p:cNvSpPr/>
          <p:nvPr/>
        </p:nvSpPr>
        <p:spPr>
          <a:xfrm>
            <a:off x="2001838" y="5047100"/>
            <a:ext cx="6602412"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chemeClr val="bg1"/>
          </a:solidFill>
          <a:ln>
            <a:solidFill>
              <a:srgbClr val="0000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00007D"/>
                </a:solidFill>
                <a:ea typeface="宋体" pitchFamily="2" charset="-122"/>
              </a:rPr>
              <a:t>总结与展望</a:t>
            </a:r>
          </a:p>
        </p:txBody>
      </p:sp>
      <p:grpSp>
        <p:nvGrpSpPr>
          <p:cNvPr id="44" name="组合 43"/>
          <p:cNvGrpSpPr/>
          <p:nvPr/>
        </p:nvGrpSpPr>
        <p:grpSpPr>
          <a:xfrm>
            <a:off x="961062" y="5046872"/>
            <a:ext cx="796206" cy="686384"/>
            <a:chOff x="3306159" y="1663997"/>
            <a:chExt cx="796206" cy="686384"/>
          </a:xfrm>
          <a:solidFill>
            <a:srgbClr val="00007D"/>
          </a:solidFill>
        </p:grpSpPr>
        <p:sp>
          <p:nvSpPr>
            <p:cNvPr id="45" name="六边形 44"/>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文本框 6"/>
            <p:cNvSpPr txBox="1"/>
            <p:nvPr/>
          </p:nvSpPr>
          <p:spPr>
            <a:xfrm>
              <a:off x="3475981" y="1745579"/>
              <a:ext cx="410352" cy="523220"/>
            </a:xfrm>
            <a:prstGeom prst="rect">
              <a:avLst/>
            </a:prstGeom>
            <a:grpFill/>
          </p:spPr>
          <p:txBody>
            <a:bodyPr>
              <a:spAutoFit/>
            </a:bodyPr>
            <a:lstStyle/>
            <a:p>
              <a:pPr algn="ctr">
                <a:defRPr/>
              </a:pP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5</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Tree>
  </p:cSld>
  <p:clrMapOvr>
    <a:masterClrMapping/>
  </p:clrMapOvr>
  <p:transition advTm="708">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962125" y="1724025"/>
            <a:ext cx="749776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dirty="0" smtClean="0">
                <a:solidFill>
                  <a:schemeClr val="bg2"/>
                </a:solidFill>
              </a:rPr>
              <a:t>       相似性度量用来测量两个社区的重叠度，扩充后生成的社区如果重叠度数小于一定的范围，则认为两个社区是独立的，予以保留；否则将其合并。传统的度量单个节点公式如下</a:t>
            </a:r>
            <a:r>
              <a:rPr lang="en-US" altLang="zh-CN" dirty="0" smtClean="0">
                <a:solidFill>
                  <a:schemeClr val="bg2"/>
                </a:solidFill>
              </a:rPr>
              <a:t>(1)</a:t>
            </a:r>
            <a:r>
              <a:rPr lang="zh-CN" altLang="en-US" dirty="0" smtClean="0">
                <a:solidFill>
                  <a:schemeClr val="bg2"/>
                </a:solidFill>
              </a:rPr>
              <a:t>，改进的公式如</a:t>
            </a:r>
            <a:r>
              <a:rPr lang="en-US" altLang="zh-CN" dirty="0" smtClean="0">
                <a:solidFill>
                  <a:schemeClr val="bg2"/>
                </a:solidFill>
              </a:rPr>
              <a:t>(2)</a:t>
            </a:r>
            <a:r>
              <a:rPr lang="zh-CN" altLang="en-US" dirty="0" smtClean="0">
                <a:solidFill>
                  <a:schemeClr val="bg2"/>
                </a:solidFill>
              </a:rPr>
              <a:t>。</a:t>
            </a:r>
            <a:endParaRPr lang="zh-CN" altLang="zh-CN" dirty="0">
              <a:solidFill>
                <a:schemeClr val="bg2"/>
              </a:solidFill>
            </a:endParaRPr>
          </a:p>
        </p:txBody>
      </p:sp>
      <p:sp>
        <p:nvSpPr>
          <p:cNvPr id="22531"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a:solidFill>
                  <a:schemeClr val="bg1"/>
                </a:solidFill>
              </a:rPr>
              <a:t>&gt;&gt;相似性度量</a:t>
            </a:r>
          </a:p>
        </p:txBody>
      </p:sp>
      <p:pic>
        <p:nvPicPr>
          <p:cNvPr id="22532" name="图片 6" descr="校徽+校名立体图.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767638336"/>
              </p:ext>
            </p:extLst>
          </p:nvPr>
        </p:nvGraphicFramePr>
        <p:xfrm>
          <a:off x="3461370" y="2735639"/>
          <a:ext cx="2190750" cy="720725"/>
        </p:xfrm>
        <a:graphic>
          <a:graphicData uri="http://schemas.openxmlformats.org/presentationml/2006/ole">
            <mc:AlternateContent xmlns:mc="http://schemas.openxmlformats.org/markup-compatibility/2006">
              <mc:Choice xmlns:v="urn:schemas-microsoft-com:vml" Requires="v">
                <p:oleObj spid="_x0000_s22727" name="Equation" r:id="rId4" imgW="1650960" imgH="533160" progId="Equation.DSMT4">
                  <p:embed/>
                </p:oleObj>
              </mc:Choice>
              <mc:Fallback>
                <p:oleObj name="Equation" r:id="rId4" imgW="1650960" imgH="533160" progId="Equation.DSMT4">
                  <p:embed/>
                  <p:pic>
                    <p:nvPicPr>
                      <p:cNvPr id="0" name="Object 5"/>
                      <p:cNvPicPr>
                        <a:picLocks noChangeAspect="1" noChangeArrowheads="1"/>
                      </p:cNvPicPr>
                      <p:nvPr/>
                    </p:nvPicPr>
                    <p:blipFill>
                      <a:blip r:embed="rId5"/>
                      <a:srcRect/>
                      <a:stretch>
                        <a:fillRect/>
                      </a:stretch>
                    </p:blipFill>
                    <p:spPr bwMode="auto">
                      <a:xfrm>
                        <a:off x="3461370" y="2735639"/>
                        <a:ext cx="2190750" cy="720725"/>
                      </a:xfrm>
                      <a:prstGeom prst="rect">
                        <a:avLst/>
                      </a:prstGeom>
                      <a:noFill/>
                    </p:spPr>
                  </p:pic>
                </p:oleObj>
              </mc:Fallback>
            </mc:AlternateContent>
          </a:graphicData>
        </a:graphic>
      </p:graphicFrame>
      <p:sp>
        <p:nvSpPr>
          <p:cNvPr id="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624861208"/>
              </p:ext>
            </p:extLst>
          </p:nvPr>
        </p:nvGraphicFramePr>
        <p:xfrm>
          <a:off x="2399134" y="4146326"/>
          <a:ext cx="4600575" cy="719138"/>
        </p:xfrm>
        <a:graphic>
          <a:graphicData uri="http://schemas.openxmlformats.org/presentationml/2006/ole">
            <mc:AlternateContent xmlns:mc="http://schemas.openxmlformats.org/markup-compatibility/2006">
              <mc:Choice xmlns:v="urn:schemas-microsoft-com:vml" Requires="v">
                <p:oleObj spid="_x0000_s22728" name="Equation" r:id="rId6" imgW="3352680" imgH="533160" progId="Equation.DSMT4">
                  <p:embed/>
                </p:oleObj>
              </mc:Choice>
              <mc:Fallback>
                <p:oleObj name="Equation" r:id="rId6" imgW="3352680" imgH="533160" progId="Equation.DSMT4">
                  <p:embed/>
                  <p:pic>
                    <p:nvPicPr>
                      <p:cNvPr id="0" name="Object 7"/>
                      <p:cNvPicPr>
                        <a:picLocks noChangeAspect="1" noChangeArrowheads="1"/>
                      </p:cNvPicPr>
                      <p:nvPr/>
                    </p:nvPicPr>
                    <p:blipFill>
                      <a:blip r:embed="rId7"/>
                      <a:srcRect/>
                      <a:stretch>
                        <a:fillRect/>
                      </a:stretch>
                    </p:blipFill>
                    <p:spPr bwMode="auto">
                      <a:xfrm>
                        <a:off x="2399134" y="4146326"/>
                        <a:ext cx="4600575" cy="719138"/>
                      </a:xfrm>
                      <a:prstGeom prst="rect">
                        <a:avLst/>
                      </a:prstGeom>
                      <a:noFill/>
                    </p:spPr>
                  </p:pic>
                </p:oleObj>
              </mc:Fallback>
            </mc:AlternateContent>
          </a:graphicData>
        </a:graphic>
      </p:graphicFrame>
      <p:sp>
        <p:nvSpPr>
          <p:cNvPr id="5" name="TextBox 4"/>
          <p:cNvSpPr txBox="1"/>
          <p:nvPr/>
        </p:nvSpPr>
        <p:spPr>
          <a:xfrm>
            <a:off x="3461370" y="3609022"/>
            <a:ext cx="2159566" cy="307777"/>
          </a:xfrm>
          <a:prstGeom prst="rect">
            <a:avLst/>
          </a:prstGeom>
          <a:noFill/>
        </p:spPr>
        <p:txBody>
          <a:bodyPr wrap="none" rtlCol="0">
            <a:spAutoFit/>
          </a:bodyPr>
          <a:lstStyle/>
          <a:p>
            <a:r>
              <a:rPr lang="zh-CN" altLang="en-US" sz="1400" dirty="0" smtClean="0">
                <a:solidFill>
                  <a:schemeClr val="bg2"/>
                </a:solidFill>
              </a:rPr>
              <a:t>单个节点相似度度量公式</a:t>
            </a:r>
            <a:endParaRPr lang="zh-CN" altLang="en-US" sz="1400" dirty="0">
              <a:solidFill>
                <a:schemeClr val="bg2"/>
              </a:solidFill>
            </a:endParaRPr>
          </a:p>
        </p:txBody>
      </p:sp>
      <p:sp>
        <p:nvSpPr>
          <p:cNvPr id="10" name="TextBox 9"/>
          <p:cNvSpPr txBox="1"/>
          <p:nvPr/>
        </p:nvSpPr>
        <p:spPr>
          <a:xfrm>
            <a:off x="3492217" y="4966096"/>
            <a:ext cx="2159566" cy="307777"/>
          </a:xfrm>
          <a:prstGeom prst="rect">
            <a:avLst/>
          </a:prstGeom>
          <a:noFill/>
        </p:spPr>
        <p:txBody>
          <a:bodyPr wrap="none" rtlCol="0">
            <a:spAutoFit/>
          </a:bodyPr>
          <a:lstStyle/>
          <a:p>
            <a:r>
              <a:rPr lang="zh-CN" altLang="en-US" sz="1400" dirty="0" smtClean="0">
                <a:solidFill>
                  <a:schemeClr val="bg2"/>
                </a:solidFill>
              </a:rPr>
              <a:t>改进后的重叠度测量公式</a:t>
            </a:r>
            <a:endParaRPr lang="zh-CN" altLang="en-US" sz="1400" dirty="0">
              <a:solidFill>
                <a:schemeClr val="bg2"/>
              </a:solidFill>
            </a:endParaRPr>
          </a:p>
        </p:txBody>
      </p:sp>
      <mc:AlternateContent xmlns:mc="http://schemas.openxmlformats.org/markup-compatibility/2006" xmlns:a14="http://schemas.microsoft.com/office/drawing/2010/main">
        <mc:Choice Requires="a14">
          <p:sp>
            <p:nvSpPr>
              <p:cNvPr id="11" name="TextBox 10"/>
              <p:cNvSpPr txBox="1"/>
              <p:nvPr/>
            </p:nvSpPr>
            <p:spPr>
              <a:xfrm>
                <a:off x="1475656" y="5381746"/>
                <a:ext cx="7213578" cy="396327"/>
              </a:xfrm>
              <a:prstGeom prst="rect">
                <a:avLst/>
              </a:prstGeom>
              <a:noFill/>
            </p:spPr>
            <p:txBody>
              <a:bodyPr wrap="none" rtlCol="0">
                <a:spAutoFit/>
              </a:bodyPr>
              <a:lstStyle/>
              <a:p>
                <a:r>
                  <a:rPr lang="en-US" altLang="zh-CN" dirty="0" smtClean="0">
                    <a:solidFill>
                      <a:srgbClr val="C00000"/>
                    </a:solidFill>
                  </a:rPr>
                  <a:t>&gt;&gt;</a:t>
                </a:r>
                <a:r>
                  <a:rPr lang="zh-CN" altLang="en-US" dirty="0" smtClean="0">
                    <a:solidFill>
                      <a:schemeClr val="bg2"/>
                    </a:solidFill>
                  </a:rPr>
                  <a:t>其中</a:t>
                </a:r>
                <a14:m>
                  <m:oMath xmlns:m="http://schemas.openxmlformats.org/officeDocument/2006/math">
                    <m:sSub>
                      <m:sSubPr>
                        <m:ctrlPr>
                          <a:rPr lang="en-US" altLang="zh-CN" i="1" smtClean="0">
                            <a:solidFill>
                              <a:schemeClr val="bg2"/>
                            </a:solidFill>
                            <a:latin typeface="Cambria Math" panose="02040503050406030204" pitchFamily="18" charset="0"/>
                          </a:rPr>
                        </m:ctrlPr>
                      </m:sSubPr>
                      <m:e>
                        <m:r>
                          <a:rPr lang="en-US" altLang="zh-CN" b="0" i="1" smtClean="0">
                            <a:solidFill>
                              <a:schemeClr val="bg2"/>
                            </a:solidFill>
                            <a:latin typeface="Cambria Math"/>
                          </a:rPr>
                          <m:t>𝐶</m:t>
                        </m:r>
                      </m:e>
                      <m:sub>
                        <m:r>
                          <a:rPr lang="en-US" altLang="zh-CN" b="0" i="1" smtClean="0">
                            <a:solidFill>
                              <a:schemeClr val="bg2"/>
                            </a:solidFill>
                            <a:latin typeface="Cambria Math"/>
                          </a:rPr>
                          <m:t>𝑖</m:t>
                        </m:r>
                      </m:sub>
                    </m:sSub>
                    <m:r>
                      <a:rPr lang="zh-CN" altLang="en-US" b="0" i="1" smtClean="0">
                        <a:solidFill>
                          <a:schemeClr val="bg2"/>
                        </a:solidFill>
                        <a:latin typeface="Cambria Math"/>
                      </a:rPr>
                      <m:t>和</m:t>
                    </m:r>
                    <m:sSub>
                      <m:sSubPr>
                        <m:ctrlPr>
                          <a:rPr lang="en-US" altLang="zh-CN" b="0" i="1" smtClean="0">
                            <a:solidFill>
                              <a:schemeClr val="bg2"/>
                            </a:solidFill>
                            <a:latin typeface="Cambria Math" panose="02040503050406030204" pitchFamily="18" charset="0"/>
                          </a:rPr>
                        </m:ctrlPr>
                      </m:sSubPr>
                      <m:e>
                        <m:r>
                          <a:rPr lang="en-US" altLang="zh-CN" b="0" i="1" smtClean="0">
                            <a:solidFill>
                              <a:schemeClr val="bg2"/>
                            </a:solidFill>
                            <a:latin typeface="Cambria Math"/>
                          </a:rPr>
                          <m:t>𝐶</m:t>
                        </m:r>
                      </m:e>
                      <m:sub>
                        <m:r>
                          <a:rPr lang="en-US" altLang="zh-CN" b="0" i="1" smtClean="0">
                            <a:solidFill>
                              <a:schemeClr val="bg2"/>
                            </a:solidFill>
                            <a:latin typeface="Cambria Math"/>
                          </a:rPr>
                          <m:t>𝑗</m:t>
                        </m:r>
                      </m:sub>
                    </m:sSub>
                    <m:r>
                      <a:rPr lang="zh-CN" altLang="en-US" i="1">
                        <a:solidFill>
                          <a:schemeClr val="bg2"/>
                        </a:solidFill>
                        <a:latin typeface="Cambria Math"/>
                      </a:rPr>
                      <m:t>表示</m:t>
                    </m:r>
                    <m:r>
                      <a:rPr lang="zh-CN" altLang="en-US" i="1" smtClean="0">
                        <a:solidFill>
                          <a:schemeClr val="bg2"/>
                        </a:solidFill>
                        <a:latin typeface="Cambria Math"/>
                      </a:rPr>
                      <m:t>社区</m:t>
                    </m:r>
                    <m:r>
                      <a:rPr lang="en-US" altLang="zh-CN" b="0" i="1" smtClean="0">
                        <a:solidFill>
                          <a:schemeClr val="bg2"/>
                        </a:solidFill>
                        <a:latin typeface="Cambria Math"/>
                      </a:rPr>
                      <m:t>𝑖</m:t>
                    </m:r>
                    <m:r>
                      <a:rPr lang="zh-CN" altLang="en-US" b="0" i="1" smtClean="0">
                        <a:solidFill>
                          <a:schemeClr val="bg2"/>
                        </a:solidFill>
                        <a:latin typeface="Cambria Math"/>
                      </a:rPr>
                      <m:t>和</m:t>
                    </m:r>
                    <m:r>
                      <a:rPr lang="en-US" altLang="zh-CN" b="0" i="1" smtClean="0">
                        <a:solidFill>
                          <a:schemeClr val="bg2"/>
                        </a:solidFill>
                        <a:latin typeface="Cambria Math"/>
                      </a:rPr>
                      <m:t>𝑗</m:t>
                    </m:r>
                    <m:r>
                      <a:rPr lang="zh-CN" altLang="en-US" b="0" i="1" smtClean="0">
                        <a:solidFill>
                          <a:schemeClr val="bg2"/>
                        </a:solidFill>
                        <a:latin typeface="Cambria Math"/>
                      </a:rPr>
                      <m:t>，</m:t>
                    </m:r>
                    <m:sSub>
                      <m:sSubPr>
                        <m:ctrlPr>
                          <a:rPr lang="en-US" altLang="zh-CN" b="0" i="1" smtClean="0">
                            <a:solidFill>
                              <a:schemeClr val="bg2"/>
                            </a:solidFill>
                            <a:latin typeface="Cambria Math" panose="02040503050406030204" pitchFamily="18" charset="0"/>
                          </a:rPr>
                        </m:ctrlPr>
                      </m:sSubPr>
                      <m:e>
                        <m:r>
                          <a:rPr lang="en-US" altLang="zh-CN" b="0" i="1" smtClean="0">
                            <a:solidFill>
                              <a:schemeClr val="bg2"/>
                            </a:solidFill>
                            <a:latin typeface="Cambria Math"/>
                          </a:rPr>
                          <m:t>𝑁</m:t>
                        </m:r>
                      </m:e>
                      <m:sub>
                        <m:r>
                          <a:rPr lang="en-US" altLang="zh-CN" b="0" i="1" smtClean="0">
                            <a:solidFill>
                              <a:schemeClr val="bg2"/>
                            </a:solidFill>
                            <a:latin typeface="Cambria Math"/>
                          </a:rPr>
                          <m:t>𝑖</m:t>
                        </m:r>
                      </m:sub>
                    </m:sSub>
                    <m:sSub>
                      <m:sSubPr>
                        <m:ctrlPr>
                          <a:rPr lang="en-US" altLang="zh-CN" b="0" i="1" smtClean="0">
                            <a:solidFill>
                              <a:schemeClr val="bg2"/>
                            </a:solidFill>
                            <a:latin typeface="Cambria Math" panose="02040503050406030204" pitchFamily="18" charset="0"/>
                          </a:rPr>
                        </m:ctrlPr>
                      </m:sSubPr>
                      <m:e>
                        <m:r>
                          <a:rPr lang="zh-CN" altLang="en-US" b="0" i="1" smtClean="0">
                            <a:solidFill>
                              <a:schemeClr val="bg2"/>
                            </a:solidFill>
                            <a:latin typeface="Cambria Math"/>
                          </a:rPr>
                          <m:t>和</m:t>
                        </m:r>
                        <m:r>
                          <a:rPr lang="en-US" altLang="zh-CN" b="0" i="1" smtClean="0">
                            <a:solidFill>
                              <a:schemeClr val="bg2"/>
                            </a:solidFill>
                            <a:latin typeface="Cambria Math"/>
                          </a:rPr>
                          <m:t>𝑁</m:t>
                        </m:r>
                      </m:e>
                      <m:sub>
                        <m:r>
                          <a:rPr lang="en-US" altLang="zh-CN" b="0" i="1" smtClean="0">
                            <a:solidFill>
                              <a:schemeClr val="bg2"/>
                            </a:solidFill>
                            <a:latin typeface="Cambria Math"/>
                          </a:rPr>
                          <m:t>𝑗</m:t>
                        </m:r>
                      </m:sub>
                    </m:sSub>
                    <m:r>
                      <a:rPr lang="zh-CN" altLang="en-US" i="1">
                        <a:solidFill>
                          <a:schemeClr val="bg2"/>
                        </a:solidFill>
                        <a:latin typeface="Cambria Math"/>
                      </a:rPr>
                      <m:t>表示</m:t>
                    </m:r>
                    <m:r>
                      <a:rPr lang="zh-CN" altLang="en-US" i="1" smtClean="0">
                        <a:solidFill>
                          <a:schemeClr val="bg2"/>
                        </a:solidFill>
                        <a:latin typeface="Cambria Math"/>
                      </a:rPr>
                      <m:t>社区</m:t>
                    </m:r>
                    <m:r>
                      <a:rPr lang="en-US" altLang="zh-CN" b="0" i="1" smtClean="0">
                        <a:solidFill>
                          <a:schemeClr val="bg2"/>
                        </a:solidFill>
                        <a:latin typeface="Cambria Math"/>
                      </a:rPr>
                      <m:t>𝑖</m:t>
                    </m:r>
                    <m:r>
                      <a:rPr lang="zh-CN" altLang="en-US" b="0" i="1" smtClean="0">
                        <a:solidFill>
                          <a:schemeClr val="bg2"/>
                        </a:solidFill>
                        <a:latin typeface="Cambria Math"/>
                      </a:rPr>
                      <m:t>和</m:t>
                    </m:r>
                    <m:r>
                      <a:rPr lang="en-US" altLang="zh-CN" b="0" i="1" smtClean="0">
                        <a:solidFill>
                          <a:schemeClr val="bg2"/>
                        </a:solidFill>
                        <a:latin typeface="Cambria Math"/>
                      </a:rPr>
                      <m:t>𝑗</m:t>
                    </m:r>
                    <m:r>
                      <a:rPr lang="zh-CN" altLang="en-US" b="0" i="1" smtClean="0">
                        <a:solidFill>
                          <a:schemeClr val="bg2"/>
                        </a:solidFill>
                        <a:latin typeface="Cambria Math"/>
                      </a:rPr>
                      <m:t>的</m:t>
                    </m:r>
                    <m:r>
                      <a:rPr lang="zh-CN" altLang="en-US" i="1">
                        <a:solidFill>
                          <a:schemeClr val="bg2"/>
                        </a:solidFill>
                        <a:latin typeface="Cambria Math"/>
                      </a:rPr>
                      <m:t>邻居</m:t>
                    </m:r>
                    <m:r>
                      <a:rPr lang="zh-CN" altLang="en-US" i="1" smtClean="0">
                        <a:solidFill>
                          <a:schemeClr val="bg2"/>
                        </a:solidFill>
                        <a:latin typeface="Cambria Math"/>
                      </a:rPr>
                      <m:t>节点</m:t>
                    </m:r>
                    <m:r>
                      <a:rPr lang="zh-CN" altLang="en-US" b="0" i="1" smtClean="0">
                        <a:solidFill>
                          <a:schemeClr val="bg2"/>
                        </a:solidFill>
                        <a:latin typeface="Cambria Math"/>
                      </a:rPr>
                      <m:t>，</m:t>
                    </m:r>
                    <m:r>
                      <a:rPr lang="zh-CN" altLang="en-US" b="0" i="1" smtClean="0">
                        <a:solidFill>
                          <a:schemeClr val="bg2"/>
                        </a:solidFill>
                        <a:latin typeface="Cambria Math"/>
                      </a:rPr>
                      <m:t>𝜂</m:t>
                    </m:r>
                    <m:r>
                      <a:rPr lang="en-US" altLang="zh-CN" b="0" i="1" smtClean="0">
                        <a:solidFill>
                          <a:schemeClr val="bg2"/>
                        </a:solidFill>
                        <a:latin typeface="Cambria Math"/>
                      </a:rPr>
                      <m:t>=0.6</m:t>
                    </m:r>
                  </m:oMath>
                </a14:m>
                <a:endParaRPr lang="zh-CN" altLang="en-US" dirty="0">
                  <a:solidFill>
                    <a:schemeClr val="bg2"/>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475656" y="5381746"/>
                <a:ext cx="7213578" cy="396327"/>
              </a:xfrm>
              <a:prstGeom prst="rect">
                <a:avLst/>
              </a:prstGeom>
              <a:blipFill rotWithShape="1">
                <a:blip r:embed="rId8"/>
                <a:stretch>
                  <a:fillRect l="-676" t="-10769" b="-18462"/>
                </a:stretch>
              </a:blipFill>
            </p:spPr>
            <p:txBody>
              <a:bodyPr/>
              <a:lstStyle/>
              <a:p>
                <a:r>
                  <a:rPr lang="zh-CN" altLang="en-US">
                    <a:noFill/>
                  </a:rPr>
                  <a:t> </a:t>
                </a:r>
              </a:p>
            </p:txBody>
          </p:sp>
        </mc:Fallback>
      </mc:AlternateContent>
    </p:spTree>
  </p:cSld>
  <p:clrMapOvr>
    <a:masterClrMapping/>
  </p:clrMapOvr>
  <p:transition advTm="1967">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963613" y="1700808"/>
            <a:ext cx="74977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dirty="0" smtClean="0">
                <a:solidFill>
                  <a:srgbClr val="00007D"/>
                </a:solidFill>
              </a:rPr>
              <a:t>       由于算法的每个种子扩充过程均是相互独立的，并且扩充过程是该算法的主要性能开销，因此将其作为独立任务分配到计算机的多个</a:t>
            </a:r>
            <a:r>
              <a:rPr lang="en-US" altLang="zh-CN" dirty="0" smtClean="0">
                <a:solidFill>
                  <a:srgbClr val="00007D"/>
                </a:solidFill>
              </a:rPr>
              <a:t>CPU</a:t>
            </a:r>
            <a:r>
              <a:rPr lang="zh-CN" altLang="en-US" dirty="0" smtClean="0">
                <a:solidFill>
                  <a:srgbClr val="00007D"/>
                </a:solidFill>
              </a:rPr>
              <a:t>中。</a:t>
            </a:r>
            <a:endParaRPr lang="zh-CN" altLang="zh-CN" dirty="0">
              <a:solidFill>
                <a:srgbClr val="00007D"/>
              </a:solidFill>
            </a:endParaRPr>
          </a:p>
        </p:txBody>
      </p:sp>
      <p:sp>
        <p:nvSpPr>
          <p:cNvPr id="23555"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dirty="0" smtClean="0">
                <a:solidFill>
                  <a:schemeClr val="bg1"/>
                </a:solidFill>
              </a:rPr>
              <a:t>&gt;&gt;并行化改进</a:t>
            </a:r>
            <a:endParaRPr lang="zh-CN" altLang="en-US" sz="2400" b="1" dirty="0">
              <a:solidFill>
                <a:schemeClr val="bg1"/>
              </a:solidFill>
            </a:endParaRPr>
          </a:p>
        </p:txBody>
      </p:sp>
      <p:pic>
        <p:nvPicPr>
          <p:cNvPr id="23556" name="图片 6" descr="校徽+校名立体图.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椭圆 4"/>
          <p:cNvSpPr/>
          <p:nvPr/>
        </p:nvSpPr>
        <p:spPr>
          <a:xfrm>
            <a:off x="1619672" y="3573016"/>
            <a:ext cx="1584176" cy="720080"/>
          </a:xfrm>
          <a:prstGeom prst="ellipse">
            <a:avLst/>
          </a:prstGeom>
          <a:solidFill>
            <a:schemeClr val="accent2">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solidFill>
                  <a:schemeClr val="tx1"/>
                </a:solidFill>
                <a:latin typeface="宋体" pitchFamily="2" charset="-122"/>
                <a:ea typeface="宋体" pitchFamily="2" charset="-122"/>
              </a:rPr>
              <a:t>种子社区扩充</a:t>
            </a:r>
            <a:endParaRPr lang="zh-CN" altLang="en-US" dirty="0">
              <a:solidFill>
                <a:schemeClr val="tx1"/>
              </a:solidFill>
              <a:latin typeface="宋体" pitchFamily="2" charset="-122"/>
              <a:ea typeface="宋体" pitchFamily="2" charset="-122"/>
            </a:endParaRPr>
          </a:p>
        </p:txBody>
      </p:sp>
      <p:sp>
        <p:nvSpPr>
          <p:cNvPr id="6" name="椭圆 5"/>
          <p:cNvSpPr/>
          <p:nvPr/>
        </p:nvSpPr>
        <p:spPr>
          <a:xfrm>
            <a:off x="3779912" y="3573016"/>
            <a:ext cx="1584176" cy="720080"/>
          </a:xfrm>
          <a:prstGeom prst="ellipse">
            <a:avLst/>
          </a:prstGeom>
          <a:solidFill>
            <a:schemeClr val="accent2">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solidFill>
                  <a:schemeClr val="tx1"/>
                </a:solidFill>
                <a:latin typeface="新宋体" pitchFamily="49" charset="-122"/>
                <a:ea typeface="新宋体" pitchFamily="49" charset="-122"/>
              </a:rPr>
              <a:t>种子社区扩充</a:t>
            </a:r>
            <a:endParaRPr lang="zh-CN" altLang="en-US" dirty="0">
              <a:solidFill>
                <a:schemeClr val="tx1"/>
              </a:solidFill>
              <a:latin typeface="新宋体" pitchFamily="49" charset="-122"/>
              <a:ea typeface="新宋体" pitchFamily="49" charset="-122"/>
            </a:endParaRPr>
          </a:p>
        </p:txBody>
      </p:sp>
      <p:sp>
        <p:nvSpPr>
          <p:cNvPr id="7" name="椭圆 6"/>
          <p:cNvSpPr/>
          <p:nvPr/>
        </p:nvSpPr>
        <p:spPr>
          <a:xfrm>
            <a:off x="5940152" y="3573016"/>
            <a:ext cx="1584176" cy="720080"/>
          </a:xfrm>
          <a:prstGeom prst="ellipse">
            <a:avLst/>
          </a:prstGeom>
          <a:solidFill>
            <a:schemeClr val="accent2">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solidFill>
                  <a:schemeClr val="tx1"/>
                </a:solidFill>
                <a:latin typeface="新宋体" pitchFamily="49" charset="-122"/>
                <a:ea typeface="新宋体" pitchFamily="49" charset="-122"/>
              </a:rPr>
              <a:t>种子社区扩充</a:t>
            </a:r>
            <a:endParaRPr lang="zh-CN" altLang="en-US" dirty="0">
              <a:solidFill>
                <a:schemeClr val="tx1"/>
              </a:solidFill>
              <a:latin typeface="新宋体" pitchFamily="49" charset="-122"/>
              <a:ea typeface="新宋体" pitchFamily="49" charset="-122"/>
            </a:endParaRPr>
          </a:p>
        </p:txBody>
      </p:sp>
      <p:sp>
        <p:nvSpPr>
          <p:cNvPr id="8" name="椭圆 7"/>
          <p:cNvSpPr/>
          <p:nvPr/>
        </p:nvSpPr>
        <p:spPr>
          <a:xfrm>
            <a:off x="3419872" y="2636912"/>
            <a:ext cx="2232248" cy="360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latin typeface="新宋体" pitchFamily="49" charset="-122"/>
                <a:ea typeface="新宋体" pitchFamily="49" charset="-122"/>
              </a:rPr>
              <a:t>种子集合</a:t>
            </a:r>
            <a:endParaRPr lang="zh-CN" altLang="en-US" dirty="0">
              <a:latin typeface="新宋体" pitchFamily="49" charset="-122"/>
              <a:ea typeface="新宋体" pitchFamily="49" charset="-122"/>
            </a:endParaRPr>
          </a:p>
        </p:txBody>
      </p:sp>
      <p:cxnSp>
        <p:nvCxnSpPr>
          <p:cNvPr id="9" name="直接箭头连接符 8"/>
          <p:cNvCxnSpPr/>
          <p:nvPr/>
        </p:nvCxnSpPr>
        <p:spPr>
          <a:xfrm flipH="1">
            <a:off x="2987824" y="2924944"/>
            <a:ext cx="504056"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499992" y="306896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508104" y="3068960"/>
            <a:ext cx="648072"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347864" y="5085184"/>
            <a:ext cx="2592288" cy="504056"/>
          </a:xfrm>
          <a:prstGeom prst="ellipse">
            <a:avLst/>
          </a:prstGeom>
          <a:solidFill>
            <a:schemeClr val="accent2">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solidFill>
                  <a:schemeClr val="tx1"/>
                </a:solidFill>
                <a:latin typeface="新宋体" pitchFamily="49" charset="-122"/>
                <a:ea typeface="新宋体" pitchFamily="49" charset="-122"/>
              </a:rPr>
              <a:t>过滤生成社区</a:t>
            </a:r>
          </a:p>
        </p:txBody>
      </p:sp>
      <p:cxnSp>
        <p:nvCxnSpPr>
          <p:cNvPr id="13" name="直接箭头连接符 12"/>
          <p:cNvCxnSpPr/>
          <p:nvPr/>
        </p:nvCxnSpPr>
        <p:spPr>
          <a:xfrm>
            <a:off x="2771800" y="4437112"/>
            <a:ext cx="72008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572000" y="4437112"/>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5652120" y="4293096"/>
            <a:ext cx="648072"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572000" y="573325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466">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963613" y="1922463"/>
            <a:ext cx="74977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zh-CN"/>
          </a:p>
        </p:txBody>
      </p:sp>
      <p:sp>
        <p:nvSpPr>
          <p:cNvPr id="24579"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dirty="0" smtClean="0">
                <a:solidFill>
                  <a:schemeClr val="bg1"/>
                </a:solidFill>
              </a:rPr>
              <a:t>&gt;&gt;并行化改进</a:t>
            </a:r>
            <a:endParaRPr lang="zh-CN" altLang="en-US" sz="2400" b="1" dirty="0">
              <a:solidFill>
                <a:schemeClr val="bg1"/>
              </a:solidFill>
            </a:endParaRPr>
          </a:p>
        </p:txBody>
      </p:sp>
      <p:pic>
        <p:nvPicPr>
          <p:cNvPr id="24580" name="图片 6" descr="校徽+校名立体图.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458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051843"/>
            <a:ext cx="5486400" cy="581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 7"/>
          <p:cNvSpPr>
            <a:spLocks noChangeArrowheads="1"/>
          </p:cNvSpPr>
          <p:nvPr/>
        </p:nvSpPr>
        <p:spPr bwMode="auto">
          <a:xfrm>
            <a:off x="2100585" y="2287588"/>
            <a:ext cx="1751335" cy="1573460"/>
          </a:xfrm>
          <a:prstGeom prst="roundRect">
            <a:avLst>
              <a:gd name="adj" fmla="val 16667"/>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9" name="直接箭头连接符 8"/>
          <p:cNvCxnSpPr>
            <a:cxnSpLocks noChangeShapeType="1"/>
          </p:cNvCxnSpPr>
          <p:nvPr/>
        </p:nvCxnSpPr>
        <p:spPr bwMode="auto">
          <a:xfrm flipV="1">
            <a:off x="3856484" y="2840858"/>
            <a:ext cx="1512887" cy="116730"/>
          </a:xfrm>
          <a:prstGeom prst="straightConnector1">
            <a:avLst/>
          </a:prstGeom>
          <a:noFill/>
          <a:ln w="6350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圆角矩形 9"/>
          <p:cNvSpPr>
            <a:spLocks noChangeArrowheads="1"/>
          </p:cNvSpPr>
          <p:nvPr/>
        </p:nvSpPr>
        <p:spPr bwMode="auto">
          <a:xfrm>
            <a:off x="5751066" y="2302846"/>
            <a:ext cx="2925390" cy="1054146"/>
          </a:xfrm>
          <a:prstGeom prst="roundRect">
            <a:avLst>
              <a:gd name="adj" fmla="val 16667"/>
            </a:avLst>
          </a:prstGeom>
          <a:solidFill>
            <a:srgbClr val="C00000"/>
          </a:solidFill>
          <a:ln w="9525" algn="ctr">
            <a:solidFill>
              <a:srgbClr val="C00000"/>
            </a:solidFill>
            <a:round/>
            <a:headEnd/>
            <a:tailEnd/>
          </a:ln>
        </p:spPr>
        <p:txBody>
          <a:bodyPr/>
          <a:lstStyle/>
          <a:p>
            <a:pPr algn="ctr">
              <a:lnSpc>
                <a:spcPct val="150000"/>
              </a:lnSpc>
            </a:pPr>
            <a:r>
              <a:rPr lang="zh-CN" altLang="en-US" dirty="0" smtClean="0">
                <a:solidFill>
                  <a:schemeClr val="bg1"/>
                </a:solidFill>
              </a:rPr>
              <a:t>种子扩充过程互不干扰，将其运行于独立的</a:t>
            </a:r>
            <a:r>
              <a:rPr lang="en-US" altLang="zh-CN" dirty="0" smtClean="0">
                <a:solidFill>
                  <a:schemeClr val="bg1"/>
                </a:solidFill>
              </a:rPr>
              <a:t>CPU</a:t>
            </a:r>
            <a:r>
              <a:rPr lang="zh-CN" altLang="en-US" dirty="0" smtClean="0">
                <a:solidFill>
                  <a:schemeClr val="bg1"/>
                </a:solidFill>
              </a:rPr>
              <a:t>中</a:t>
            </a:r>
            <a:endParaRPr lang="zh-CN" altLang="en-US" dirty="0">
              <a:solidFill>
                <a:schemeClr val="bg1"/>
              </a:solidFill>
            </a:endParaRPr>
          </a:p>
        </p:txBody>
      </p:sp>
      <p:sp>
        <p:nvSpPr>
          <p:cNvPr id="12" name="圆角矩形 11"/>
          <p:cNvSpPr>
            <a:spLocks noChangeArrowheads="1"/>
          </p:cNvSpPr>
          <p:nvPr/>
        </p:nvSpPr>
        <p:spPr bwMode="auto">
          <a:xfrm>
            <a:off x="2105645" y="4026818"/>
            <a:ext cx="1750839" cy="770334"/>
          </a:xfrm>
          <a:prstGeom prst="roundRect">
            <a:avLst>
              <a:gd name="adj" fmla="val 16667"/>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13" name="直接箭头连接符 12"/>
          <p:cNvCxnSpPr>
            <a:cxnSpLocks noChangeShapeType="1"/>
            <a:stCxn id="12" idx="3"/>
          </p:cNvCxnSpPr>
          <p:nvPr/>
        </p:nvCxnSpPr>
        <p:spPr bwMode="auto">
          <a:xfrm flipV="1">
            <a:off x="3856484" y="4358605"/>
            <a:ext cx="1705148" cy="53380"/>
          </a:xfrm>
          <a:prstGeom prst="straightConnector1">
            <a:avLst/>
          </a:prstGeom>
          <a:noFill/>
          <a:ln w="6350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圆角矩形 13"/>
          <p:cNvSpPr>
            <a:spLocks noChangeArrowheads="1"/>
          </p:cNvSpPr>
          <p:nvPr/>
        </p:nvSpPr>
        <p:spPr bwMode="auto">
          <a:xfrm>
            <a:off x="5753174" y="4031538"/>
            <a:ext cx="2925390" cy="1485694"/>
          </a:xfrm>
          <a:prstGeom prst="roundRect">
            <a:avLst>
              <a:gd name="adj" fmla="val 16667"/>
            </a:avLst>
          </a:prstGeom>
          <a:solidFill>
            <a:srgbClr val="C00000"/>
          </a:solidFill>
          <a:ln w="9525" algn="ctr">
            <a:solidFill>
              <a:srgbClr val="C00000"/>
            </a:solidFill>
            <a:round/>
            <a:headEnd/>
            <a:tailEnd/>
          </a:ln>
        </p:spPr>
        <p:txBody>
          <a:bodyPr/>
          <a:lstStyle/>
          <a:p>
            <a:pPr algn="ctr">
              <a:lnSpc>
                <a:spcPct val="150000"/>
              </a:lnSpc>
            </a:pPr>
            <a:r>
              <a:rPr lang="zh-CN" altLang="en-US" dirty="0" smtClean="0">
                <a:solidFill>
                  <a:schemeClr val="bg1"/>
                </a:solidFill>
              </a:rPr>
              <a:t>用生产者消费者模型来处理种子成长任务与社区过滤任务的同步问题</a:t>
            </a:r>
            <a:endParaRPr lang="zh-CN" altLang="en-US" dirty="0">
              <a:solidFill>
                <a:schemeClr val="bg1"/>
              </a:solidFill>
            </a:endParaRPr>
          </a:p>
        </p:txBody>
      </p:sp>
    </p:spTree>
    <p:custDataLst>
      <p:tags r:id="rId1"/>
    </p:custDataLst>
  </p:cSld>
  <p:clrMapOvr>
    <a:masterClrMapping/>
  </p:clrMapOvr>
  <p:transition advTm="318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779838" y="333375"/>
            <a:ext cx="1449387" cy="922338"/>
          </a:xfrm>
        </p:spPr>
        <p:txBody>
          <a:bodyPr/>
          <a:lstStyle/>
          <a:p>
            <a:pPr eaLnBrk="1" hangingPunct="1"/>
            <a:r>
              <a:rPr lang="zh-CN" altLang="en-US" smtClean="0"/>
              <a:t>目     录</a:t>
            </a:r>
          </a:p>
        </p:txBody>
      </p:sp>
      <p:pic>
        <p:nvPicPr>
          <p:cNvPr id="4099" name="图片 6" descr="校徽+校名立体图.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661150" y="5949950"/>
            <a:ext cx="2459038" cy="8429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3" name="组合 22"/>
          <p:cNvGrpSpPr/>
          <p:nvPr/>
        </p:nvGrpSpPr>
        <p:grpSpPr>
          <a:xfrm>
            <a:off x="971600" y="1910274"/>
            <a:ext cx="796206" cy="686384"/>
            <a:chOff x="3306159" y="1663997"/>
            <a:chExt cx="796206" cy="686384"/>
          </a:xfrm>
          <a:solidFill>
            <a:srgbClr val="00007D"/>
          </a:solidFill>
        </p:grpSpPr>
        <p:sp>
          <p:nvSpPr>
            <p:cNvPr id="24" name="六边形 23"/>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文本框 6"/>
            <p:cNvSpPr txBox="1"/>
            <p:nvPr/>
          </p:nvSpPr>
          <p:spPr>
            <a:xfrm>
              <a:off x="3496512" y="1745579"/>
              <a:ext cx="394424" cy="523220"/>
            </a:xfrm>
            <a:prstGeom prst="rect">
              <a:avLst/>
            </a:prstGeom>
            <a:grpFill/>
            <a:effectLst>
              <a:outerShdw blurRad="50800" dist="50800" dir="5400000" algn="ctr" rotWithShape="0">
                <a:srgbClr val="00007D">
                  <a:alpha val="50000"/>
                </a:srgbClr>
              </a:outerShdw>
            </a:effectLst>
          </p:spPr>
          <p:txBody>
            <a:bodyPr>
              <a:spAutoFit/>
            </a:bodyPr>
            <a:lstStyle/>
            <a:p>
              <a:pPr algn="ctr">
                <a:defRPr/>
              </a:pPr>
              <a:r>
                <a:rPr lang="en-US" altLang="zh-CN"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1</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948495" y="2704118"/>
            <a:ext cx="796206" cy="686384"/>
            <a:chOff x="3306159" y="1663997"/>
            <a:chExt cx="796206" cy="686384"/>
          </a:xfrm>
          <a:solidFill>
            <a:srgbClr val="00007D"/>
          </a:solidFill>
        </p:grpSpPr>
        <p:sp>
          <p:nvSpPr>
            <p:cNvPr id="27" name="六边形 26"/>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文本框 6"/>
            <p:cNvSpPr txBox="1"/>
            <p:nvPr/>
          </p:nvSpPr>
          <p:spPr>
            <a:xfrm>
              <a:off x="3475981" y="1745579"/>
              <a:ext cx="410352" cy="523220"/>
            </a:xfrm>
            <a:prstGeom prst="rect">
              <a:avLst/>
            </a:prstGeom>
            <a:grpFill/>
          </p:spPr>
          <p:txBody>
            <a:bodyPr>
              <a:spAutoFit/>
            </a:bodyPr>
            <a:lstStyle/>
            <a:p>
              <a:pPr algn="ctr">
                <a:defRPr/>
              </a:pP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2</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961184" y="3495671"/>
            <a:ext cx="796206" cy="686384"/>
            <a:chOff x="3306159" y="1663997"/>
            <a:chExt cx="796206" cy="686384"/>
          </a:xfrm>
          <a:solidFill>
            <a:srgbClr val="00007D"/>
          </a:solidFill>
        </p:grpSpPr>
        <p:sp>
          <p:nvSpPr>
            <p:cNvPr id="33" name="六边形 32"/>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文本框 6"/>
            <p:cNvSpPr txBox="1"/>
            <p:nvPr/>
          </p:nvSpPr>
          <p:spPr>
            <a:xfrm>
              <a:off x="3475981" y="1745579"/>
              <a:ext cx="410352" cy="523220"/>
            </a:xfrm>
            <a:prstGeom prst="rect">
              <a:avLst/>
            </a:prstGeom>
            <a:grpFill/>
          </p:spPr>
          <p:txBody>
            <a:bodyPr>
              <a:spAutoFit/>
            </a:bodyPr>
            <a:lstStyle/>
            <a:p>
              <a:pPr algn="ctr">
                <a:defRPr/>
              </a:pP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3</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976796" y="4289670"/>
            <a:ext cx="796206" cy="686384"/>
            <a:chOff x="3306159" y="1663997"/>
            <a:chExt cx="796206" cy="686384"/>
          </a:xfrm>
          <a:solidFill>
            <a:srgbClr val="00007D">
              <a:alpha val="50000"/>
            </a:srgbClr>
          </a:solidFill>
        </p:grpSpPr>
        <p:sp>
          <p:nvSpPr>
            <p:cNvPr id="36" name="六边形 35"/>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文本框 6"/>
            <p:cNvSpPr txBox="1"/>
            <p:nvPr/>
          </p:nvSpPr>
          <p:spPr>
            <a:xfrm>
              <a:off x="3475981" y="1745579"/>
              <a:ext cx="410352" cy="523220"/>
            </a:xfrm>
            <a:prstGeom prst="rect">
              <a:avLst/>
            </a:prstGeom>
            <a:solidFill>
              <a:srgbClr val="00007D">
                <a:alpha val="0"/>
              </a:srgbClr>
            </a:solidFill>
          </p:spPr>
          <p:txBody>
            <a:bodyPr>
              <a:spAutoFit/>
            </a:bodyPr>
            <a:lstStyle/>
            <a:p>
              <a:pPr algn="ctr">
                <a:defRPr/>
              </a:pP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4</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38" name="任意多边形 37"/>
          <p:cNvSpPr/>
          <p:nvPr/>
        </p:nvSpPr>
        <p:spPr>
          <a:xfrm>
            <a:off x="1979712" y="1910373"/>
            <a:ext cx="6586537"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chemeClr val="bg1"/>
          </a:solidFill>
          <a:ln>
            <a:solidFill>
              <a:srgbClr val="0000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a:solidFill>
                  <a:srgbClr val="00007D"/>
                </a:solidFill>
                <a:ea typeface="宋体" pitchFamily="2" charset="-122"/>
              </a:rPr>
              <a:t>课题研究背景、意义及现状</a:t>
            </a:r>
          </a:p>
        </p:txBody>
      </p:sp>
      <p:sp>
        <p:nvSpPr>
          <p:cNvPr id="40" name="任意多边形 39"/>
          <p:cNvSpPr/>
          <p:nvPr/>
        </p:nvSpPr>
        <p:spPr>
          <a:xfrm>
            <a:off x="1985963" y="2702362"/>
            <a:ext cx="6618287"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chemeClr val="bg1"/>
          </a:solidFill>
          <a:ln>
            <a:solidFill>
              <a:srgbClr val="0000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400" b="1" dirty="0">
                <a:solidFill>
                  <a:srgbClr val="00007D"/>
                </a:solidFill>
                <a:ea typeface="宋体" pitchFamily="2" charset="-122"/>
              </a:rPr>
              <a:t>LFM</a:t>
            </a:r>
            <a:r>
              <a:rPr lang="zh-CN" altLang="en-US" sz="2400" b="1" dirty="0">
                <a:solidFill>
                  <a:srgbClr val="00007D"/>
                </a:solidFill>
                <a:ea typeface="宋体" pitchFamily="2" charset="-122"/>
              </a:rPr>
              <a:t>算法和</a:t>
            </a:r>
            <a:r>
              <a:rPr lang="en-US" altLang="zh-CN" sz="2400" b="1" dirty="0">
                <a:solidFill>
                  <a:srgbClr val="00007D"/>
                </a:solidFill>
                <a:ea typeface="宋体" pitchFamily="2" charset="-122"/>
              </a:rPr>
              <a:t>GCE</a:t>
            </a:r>
            <a:r>
              <a:rPr lang="zh-CN" altLang="en-US" sz="2400" b="1" dirty="0">
                <a:solidFill>
                  <a:srgbClr val="00007D"/>
                </a:solidFill>
                <a:ea typeface="宋体" pitchFamily="2" charset="-122"/>
              </a:rPr>
              <a:t>算法</a:t>
            </a:r>
          </a:p>
        </p:txBody>
      </p:sp>
      <p:sp>
        <p:nvSpPr>
          <p:cNvPr id="41" name="任意多边形 40"/>
          <p:cNvSpPr/>
          <p:nvPr/>
        </p:nvSpPr>
        <p:spPr>
          <a:xfrm>
            <a:off x="1985963" y="3496112"/>
            <a:ext cx="6618287"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chemeClr val="bg1"/>
          </a:solidFill>
          <a:ln>
            <a:solidFill>
              <a:srgbClr val="0000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a:solidFill>
                  <a:srgbClr val="00007D"/>
                </a:solidFill>
                <a:ea typeface="宋体" pitchFamily="2" charset="-122"/>
              </a:rPr>
              <a:t>自己的改进策略</a:t>
            </a:r>
          </a:p>
        </p:txBody>
      </p:sp>
      <p:sp>
        <p:nvSpPr>
          <p:cNvPr id="42" name="任意多边形 41"/>
          <p:cNvSpPr/>
          <p:nvPr/>
        </p:nvSpPr>
        <p:spPr>
          <a:xfrm>
            <a:off x="2001838" y="4266050"/>
            <a:ext cx="6602412"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gradFill flip="none" rotWithShape="1">
            <a:gsLst>
              <a:gs pos="0">
                <a:srgbClr val="00007D"/>
              </a:gs>
              <a:gs pos="87000">
                <a:srgbClr val="D4DE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a:solidFill>
                  <a:schemeClr val="bg1"/>
                </a:solidFill>
                <a:ea typeface="宋体" pitchFamily="2" charset="-122"/>
              </a:rPr>
              <a:t>实验结果及分析</a:t>
            </a:r>
          </a:p>
        </p:txBody>
      </p:sp>
      <p:sp>
        <p:nvSpPr>
          <p:cNvPr id="43" name="任意多边形 42"/>
          <p:cNvSpPr/>
          <p:nvPr/>
        </p:nvSpPr>
        <p:spPr>
          <a:xfrm>
            <a:off x="2001838" y="5047100"/>
            <a:ext cx="6602412"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chemeClr val="bg1"/>
          </a:solidFill>
          <a:ln>
            <a:solidFill>
              <a:srgbClr val="0000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00007D"/>
                </a:solidFill>
                <a:ea typeface="宋体" pitchFamily="2" charset="-122"/>
              </a:rPr>
              <a:t>总结与展望</a:t>
            </a:r>
          </a:p>
        </p:txBody>
      </p:sp>
      <p:grpSp>
        <p:nvGrpSpPr>
          <p:cNvPr id="44" name="组合 43"/>
          <p:cNvGrpSpPr/>
          <p:nvPr/>
        </p:nvGrpSpPr>
        <p:grpSpPr>
          <a:xfrm>
            <a:off x="961062" y="5046872"/>
            <a:ext cx="796206" cy="686384"/>
            <a:chOff x="3306159" y="1663997"/>
            <a:chExt cx="796206" cy="686384"/>
          </a:xfrm>
          <a:solidFill>
            <a:srgbClr val="00007D"/>
          </a:solidFill>
        </p:grpSpPr>
        <p:sp>
          <p:nvSpPr>
            <p:cNvPr id="45" name="六边形 44"/>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文本框 6"/>
            <p:cNvSpPr txBox="1"/>
            <p:nvPr/>
          </p:nvSpPr>
          <p:spPr>
            <a:xfrm>
              <a:off x="3475981" y="1745579"/>
              <a:ext cx="410352" cy="523220"/>
            </a:xfrm>
            <a:prstGeom prst="rect">
              <a:avLst/>
            </a:prstGeom>
            <a:grpFill/>
          </p:spPr>
          <p:txBody>
            <a:bodyPr>
              <a:spAutoFit/>
            </a:bodyPr>
            <a:lstStyle/>
            <a:p>
              <a:pPr algn="ctr">
                <a:defRPr/>
              </a:pP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5</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34793676"/>
      </p:ext>
    </p:extLst>
  </p:cSld>
  <p:clrMapOvr>
    <a:masterClrMapping/>
  </p:clrMapOvr>
  <p:transition advTm="346">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963613" y="1717676"/>
            <a:ext cx="7497762"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en-US" altLang="zh-CN" dirty="0">
                <a:solidFill>
                  <a:schemeClr val="bg2"/>
                </a:solidFill>
              </a:rPr>
              <a:t>Karate club </a:t>
            </a:r>
            <a:r>
              <a:rPr lang="en-US" altLang="zh-CN" dirty="0" smtClean="0">
                <a:solidFill>
                  <a:schemeClr val="bg2"/>
                </a:solidFill>
              </a:rPr>
              <a:t>network</a:t>
            </a:r>
            <a:r>
              <a:rPr lang="zh-CN" altLang="zh-CN" dirty="0" smtClean="0">
                <a:solidFill>
                  <a:schemeClr val="bg2"/>
                </a:solidFill>
              </a:rPr>
              <a:t>由</a:t>
            </a:r>
            <a:r>
              <a:rPr lang="en-US" altLang="zh-CN" dirty="0">
                <a:solidFill>
                  <a:schemeClr val="bg2"/>
                </a:solidFill>
              </a:rPr>
              <a:t>34</a:t>
            </a:r>
            <a:r>
              <a:rPr lang="zh-CN" altLang="zh-CN" dirty="0">
                <a:solidFill>
                  <a:schemeClr val="bg2"/>
                </a:solidFill>
              </a:rPr>
              <a:t>个节点构成。其中一个核心节点为教练，另一个核心节点为校长，两者互不相容从而组成了两个小俱乐部，其他成员或归于教练，或归于校长，或归于两者（即重叠节点）。</a:t>
            </a:r>
          </a:p>
          <a:p>
            <a:pPr eaLnBrk="1" hangingPunct="1"/>
            <a:endParaRPr lang="zh-CN" altLang="zh-CN" dirty="0"/>
          </a:p>
        </p:txBody>
      </p:sp>
      <p:sp>
        <p:nvSpPr>
          <p:cNvPr id="25603"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dirty="0" smtClean="0">
                <a:solidFill>
                  <a:schemeClr val="bg1"/>
                </a:solidFill>
              </a:rPr>
              <a:t>&gt;&gt;种子选择算法</a:t>
            </a:r>
            <a:endParaRPr lang="zh-CN" altLang="en-US" sz="2400" b="1" dirty="0">
              <a:solidFill>
                <a:schemeClr val="bg1"/>
              </a:solidFill>
            </a:endParaRPr>
          </a:p>
        </p:txBody>
      </p:sp>
      <p:pic>
        <p:nvPicPr>
          <p:cNvPr id="25604" name="图片 6" descr="校徽+校名立体图.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 Box 5"/>
          <p:cNvSpPr txBox="1">
            <a:spLocks noChangeArrowheads="1"/>
          </p:cNvSpPr>
          <p:nvPr/>
        </p:nvSpPr>
        <p:spPr bwMode="auto">
          <a:xfrm>
            <a:off x="611188" y="1312863"/>
            <a:ext cx="5341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dirty="0" smtClean="0">
                <a:solidFill>
                  <a:schemeClr val="bg2"/>
                </a:solidFill>
              </a:rPr>
              <a:t>&gt;&gt;</a:t>
            </a:r>
            <a:r>
              <a:rPr lang="en-US" altLang="zh-CN" sz="2000" b="1" dirty="0" smtClean="0">
                <a:solidFill>
                  <a:schemeClr val="bg2"/>
                </a:solidFill>
              </a:rPr>
              <a:t>Karate</a:t>
            </a:r>
            <a:r>
              <a:rPr lang="zh-CN" altLang="en-US" sz="2000" b="1" dirty="0" smtClean="0">
                <a:solidFill>
                  <a:schemeClr val="bg2"/>
                </a:solidFill>
              </a:rPr>
              <a:t>俱乐部网络图</a:t>
            </a:r>
            <a:endParaRPr lang="zh-CN" altLang="en-US" sz="2000" b="1" dirty="0">
              <a:solidFill>
                <a:schemeClr val="bg2"/>
              </a:solidFill>
            </a:endParaRPr>
          </a:p>
        </p:txBody>
      </p:sp>
      <p:pic>
        <p:nvPicPr>
          <p:cNvPr id="14" name="图片 13"/>
          <p:cNvPicPr/>
          <p:nvPr/>
        </p:nvPicPr>
        <p:blipFill>
          <a:blip r:embed="rId3"/>
          <a:stretch>
            <a:fillRect/>
          </a:stretch>
        </p:blipFill>
        <p:spPr>
          <a:xfrm>
            <a:off x="963612" y="2951350"/>
            <a:ext cx="2160000" cy="1440000"/>
          </a:xfrm>
          <a:prstGeom prst="rect">
            <a:avLst/>
          </a:prstGeom>
        </p:spPr>
      </p:pic>
      <p:pic>
        <p:nvPicPr>
          <p:cNvPr id="15" name="图片 14"/>
          <p:cNvPicPr/>
          <p:nvPr/>
        </p:nvPicPr>
        <p:blipFill>
          <a:blip r:embed="rId4"/>
          <a:stretch>
            <a:fillRect/>
          </a:stretch>
        </p:blipFill>
        <p:spPr>
          <a:xfrm>
            <a:off x="3529112" y="2973020"/>
            <a:ext cx="2158607" cy="1440000"/>
          </a:xfrm>
          <a:prstGeom prst="rect">
            <a:avLst/>
          </a:prstGeom>
        </p:spPr>
      </p:pic>
      <p:pic>
        <p:nvPicPr>
          <p:cNvPr id="16" name="图片 15"/>
          <p:cNvPicPr/>
          <p:nvPr/>
        </p:nvPicPr>
        <p:blipFill>
          <a:blip r:embed="rId5"/>
          <a:stretch>
            <a:fillRect/>
          </a:stretch>
        </p:blipFill>
        <p:spPr>
          <a:xfrm>
            <a:off x="6084168" y="2973020"/>
            <a:ext cx="2160000" cy="1440000"/>
          </a:xfrm>
          <a:prstGeom prst="rect">
            <a:avLst/>
          </a:prstGeom>
        </p:spPr>
      </p:pic>
      <p:pic>
        <p:nvPicPr>
          <p:cNvPr id="17" name="图片 16"/>
          <p:cNvPicPr/>
          <p:nvPr/>
        </p:nvPicPr>
        <p:blipFill>
          <a:blip r:embed="rId6"/>
          <a:stretch>
            <a:fillRect/>
          </a:stretch>
        </p:blipFill>
        <p:spPr>
          <a:xfrm>
            <a:off x="963613" y="4730101"/>
            <a:ext cx="2160000" cy="1440000"/>
          </a:xfrm>
          <a:prstGeom prst="rect">
            <a:avLst/>
          </a:prstGeom>
        </p:spPr>
      </p:pic>
      <p:pic>
        <p:nvPicPr>
          <p:cNvPr id="18" name="图片 17"/>
          <p:cNvPicPr/>
          <p:nvPr/>
        </p:nvPicPr>
        <p:blipFill>
          <a:blip r:embed="rId7"/>
          <a:stretch>
            <a:fillRect/>
          </a:stretch>
        </p:blipFill>
        <p:spPr>
          <a:xfrm>
            <a:off x="3636136" y="4730101"/>
            <a:ext cx="2160000" cy="1440000"/>
          </a:xfrm>
          <a:prstGeom prst="rect">
            <a:avLst/>
          </a:prstGeom>
        </p:spPr>
      </p:pic>
      <p:pic>
        <p:nvPicPr>
          <p:cNvPr id="19" name="图片 18"/>
          <p:cNvPicPr/>
          <p:nvPr/>
        </p:nvPicPr>
        <p:blipFill>
          <a:blip r:embed="rId8">
            <a:extLst>
              <a:ext uri="{28A0092B-C50C-407E-A947-70E740481C1C}">
                <a14:useLocalDpi xmlns:a14="http://schemas.microsoft.com/office/drawing/2010/main" val="0"/>
              </a:ext>
            </a:extLst>
          </a:blip>
          <a:srcRect/>
          <a:stretch>
            <a:fillRect/>
          </a:stretch>
        </p:blipFill>
        <p:spPr bwMode="auto">
          <a:xfrm>
            <a:off x="6322793" y="4730101"/>
            <a:ext cx="2160000" cy="1440000"/>
          </a:xfrm>
          <a:prstGeom prst="rect">
            <a:avLst/>
          </a:prstGeom>
          <a:noFill/>
          <a:ln>
            <a:noFill/>
          </a:ln>
        </p:spPr>
      </p:pic>
      <p:sp>
        <p:nvSpPr>
          <p:cNvPr id="2" name="TextBox 1"/>
          <p:cNvSpPr txBox="1"/>
          <p:nvPr/>
        </p:nvSpPr>
        <p:spPr>
          <a:xfrm>
            <a:off x="1775300" y="4474930"/>
            <a:ext cx="372218" cy="276999"/>
          </a:xfrm>
          <a:prstGeom prst="rect">
            <a:avLst/>
          </a:prstGeom>
          <a:noFill/>
        </p:spPr>
        <p:txBody>
          <a:bodyPr wrap="none" rtlCol="0">
            <a:spAutoFit/>
          </a:bodyPr>
          <a:lstStyle/>
          <a:p>
            <a:r>
              <a:rPr lang="en-US" altLang="zh-CN" sz="1200" dirty="0" smtClean="0">
                <a:solidFill>
                  <a:schemeClr val="bg2">
                    <a:lumMod val="60000"/>
                    <a:lumOff val="40000"/>
                  </a:schemeClr>
                </a:solidFill>
              </a:rPr>
              <a:t>(a)</a:t>
            </a:r>
            <a:endParaRPr lang="zh-CN" altLang="en-US" sz="1200" dirty="0">
              <a:solidFill>
                <a:schemeClr val="bg2">
                  <a:lumMod val="60000"/>
                  <a:lumOff val="40000"/>
                </a:schemeClr>
              </a:solidFill>
            </a:endParaRPr>
          </a:p>
        </p:txBody>
      </p:sp>
      <p:sp>
        <p:nvSpPr>
          <p:cNvPr id="13" name="TextBox 12"/>
          <p:cNvSpPr txBox="1"/>
          <p:nvPr/>
        </p:nvSpPr>
        <p:spPr>
          <a:xfrm>
            <a:off x="4347745" y="4467960"/>
            <a:ext cx="372218" cy="276999"/>
          </a:xfrm>
          <a:prstGeom prst="rect">
            <a:avLst/>
          </a:prstGeom>
          <a:noFill/>
        </p:spPr>
        <p:txBody>
          <a:bodyPr wrap="none" rtlCol="0">
            <a:spAutoFit/>
          </a:bodyPr>
          <a:lstStyle/>
          <a:p>
            <a:r>
              <a:rPr lang="en-US" altLang="zh-CN" sz="1200" dirty="0" smtClean="0">
                <a:solidFill>
                  <a:schemeClr val="bg2">
                    <a:lumMod val="60000"/>
                    <a:lumOff val="40000"/>
                  </a:schemeClr>
                </a:solidFill>
              </a:rPr>
              <a:t>(b)</a:t>
            </a:r>
            <a:endParaRPr lang="zh-CN" altLang="en-US" sz="1200" dirty="0">
              <a:solidFill>
                <a:schemeClr val="bg2">
                  <a:lumMod val="60000"/>
                  <a:lumOff val="40000"/>
                </a:schemeClr>
              </a:solidFill>
            </a:endParaRPr>
          </a:p>
        </p:txBody>
      </p:sp>
      <p:sp>
        <p:nvSpPr>
          <p:cNvPr id="20" name="TextBox 19"/>
          <p:cNvSpPr txBox="1"/>
          <p:nvPr/>
        </p:nvSpPr>
        <p:spPr>
          <a:xfrm>
            <a:off x="7216684" y="4488830"/>
            <a:ext cx="372218" cy="276999"/>
          </a:xfrm>
          <a:prstGeom prst="rect">
            <a:avLst/>
          </a:prstGeom>
          <a:noFill/>
        </p:spPr>
        <p:txBody>
          <a:bodyPr wrap="none" rtlCol="0">
            <a:spAutoFit/>
          </a:bodyPr>
          <a:lstStyle/>
          <a:p>
            <a:r>
              <a:rPr lang="en-US" altLang="zh-CN" sz="1200" dirty="0" smtClean="0">
                <a:solidFill>
                  <a:schemeClr val="bg2">
                    <a:lumMod val="60000"/>
                    <a:lumOff val="40000"/>
                  </a:schemeClr>
                </a:solidFill>
              </a:rPr>
              <a:t>(c)</a:t>
            </a:r>
            <a:endParaRPr lang="zh-CN" altLang="en-US" sz="1200" dirty="0">
              <a:solidFill>
                <a:schemeClr val="bg2">
                  <a:lumMod val="60000"/>
                  <a:lumOff val="40000"/>
                </a:schemeClr>
              </a:solidFill>
            </a:endParaRPr>
          </a:p>
        </p:txBody>
      </p:sp>
      <p:sp>
        <p:nvSpPr>
          <p:cNvPr id="21" name="TextBox 20"/>
          <p:cNvSpPr txBox="1"/>
          <p:nvPr/>
        </p:nvSpPr>
        <p:spPr>
          <a:xfrm>
            <a:off x="1780909" y="6170101"/>
            <a:ext cx="372218" cy="276999"/>
          </a:xfrm>
          <a:prstGeom prst="rect">
            <a:avLst/>
          </a:prstGeom>
          <a:noFill/>
        </p:spPr>
        <p:txBody>
          <a:bodyPr wrap="none" rtlCol="0">
            <a:spAutoFit/>
          </a:bodyPr>
          <a:lstStyle/>
          <a:p>
            <a:r>
              <a:rPr lang="en-US" altLang="zh-CN" sz="1200" dirty="0" smtClean="0">
                <a:solidFill>
                  <a:schemeClr val="bg2">
                    <a:lumMod val="60000"/>
                    <a:lumOff val="40000"/>
                  </a:schemeClr>
                </a:solidFill>
              </a:rPr>
              <a:t>(d)</a:t>
            </a:r>
            <a:endParaRPr lang="zh-CN" altLang="en-US" sz="1200" dirty="0">
              <a:solidFill>
                <a:schemeClr val="bg2">
                  <a:lumMod val="60000"/>
                  <a:lumOff val="40000"/>
                </a:schemeClr>
              </a:solidFill>
            </a:endParaRPr>
          </a:p>
        </p:txBody>
      </p:sp>
      <p:sp>
        <p:nvSpPr>
          <p:cNvPr id="22" name="TextBox 21"/>
          <p:cNvSpPr txBox="1"/>
          <p:nvPr/>
        </p:nvSpPr>
        <p:spPr>
          <a:xfrm>
            <a:off x="4422306" y="6170101"/>
            <a:ext cx="372218" cy="276999"/>
          </a:xfrm>
          <a:prstGeom prst="rect">
            <a:avLst/>
          </a:prstGeom>
          <a:noFill/>
        </p:spPr>
        <p:txBody>
          <a:bodyPr wrap="none" rtlCol="0">
            <a:spAutoFit/>
          </a:bodyPr>
          <a:lstStyle/>
          <a:p>
            <a:r>
              <a:rPr lang="en-US" altLang="zh-CN" sz="1200" dirty="0" smtClean="0">
                <a:solidFill>
                  <a:schemeClr val="bg2">
                    <a:lumMod val="60000"/>
                    <a:lumOff val="40000"/>
                  </a:schemeClr>
                </a:solidFill>
              </a:rPr>
              <a:t>(e)</a:t>
            </a:r>
            <a:endParaRPr lang="zh-CN" altLang="en-US" sz="1200" dirty="0">
              <a:solidFill>
                <a:schemeClr val="bg2">
                  <a:lumMod val="60000"/>
                  <a:lumOff val="40000"/>
                </a:schemeClr>
              </a:solidFill>
            </a:endParaRPr>
          </a:p>
        </p:txBody>
      </p:sp>
      <p:sp>
        <p:nvSpPr>
          <p:cNvPr id="23" name="TextBox 22"/>
          <p:cNvSpPr txBox="1"/>
          <p:nvPr/>
        </p:nvSpPr>
        <p:spPr>
          <a:xfrm>
            <a:off x="7216684" y="6170100"/>
            <a:ext cx="330540" cy="276999"/>
          </a:xfrm>
          <a:prstGeom prst="rect">
            <a:avLst/>
          </a:prstGeom>
          <a:noFill/>
        </p:spPr>
        <p:txBody>
          <a:bodyPr wrap="none" rtlCol="0">
            <a:spAutoFit/>
          </a:bodyPr>
          <a:lstStyle/>
          <a:p>
            <a:r>
              <a:rPr lang="en-US" altLang="zh-CN" sz="1200" dirty="0" smtClean="0">
                <a:solidFill>
                  <a:schemeClr val="bg2">
                    <a:lumMod val="60000"/>
                    <a:lumOff val="40000"/>
                  </a:schemeClr>
                </a:solidFill>
              </a:rPr>
              <a:t>(f)</a:t>
            </a:r>
            <a:endParaRPr lang="zh-CN" altLang="en-US" sz="1200" dirty="0">
              <a:solidFill>
                <a:schemeClr val="bg2">
                  <a:lumMod val="60000"/>
                  <a:lumOff val="40000"/>
                </a:schemeClr>
              </a:solidFill>
            </a:endParaRPr>
          </a:p>
        </p:txBody>
      </p:sp>
    </p:spTree>
    <p:extLst>
      <p:ext uri="{BB962C8B-B14F-4D97-AF65-F5344CB8AC3E}">
        <p14:creationId xmlns:p14="http://schemas.microsoft.com/office/powerpoint/2010/main" val="1626755493"/>
      </p:ext>
    </p:extLst>
  </p:cSld>
  <p:clrMapOvr>
    <a:masterClrMapping/>
  </p:clrMapOvr>
  <p:transition advTm="526">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827584" y="2101891"/>
            <a:ext cx="3464371"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en-US" altLang="zh-CN" dirty="0" smtClean="0">
                <a:solidFill>
                  <a:schemeClr val="bg2"/>
                </a:solidFill>
              </a:rPr>
              <a:t>       Football network</a:t>
            </a:r>
            <a:r>
              <a:rPr lang="zh-CN" altLang="en-US" dirty="0" smtClean="0">
                <a:solidFill>
                  <a:schemeClr val="bg2"/>
                </a:solidFill>
              </a:rPr>
              <a:t>由</a:t>
            </a:r>
            <a:r>
              <a:rPr lang="en-US" altLang="zh-CN" dirty="0" smtClean="0">
                <a:solidFill>
                  <a:schemeClr val="bg2"/>
                </a:solidFill>
              </a:rPr>
              <a:t>115</a:t>
            </a:r>
            <a:r>
              <a:rPr lang="zh-CN" altLang="en-US" dirty="0" smtClean="0">
                <a:solidFill>
                  <a:schemeClr val="bg2"/>
                </a:solidFill>
              </a:rPr>
              <a:t>个节点构成，分别代表</a:t>
            </a:r>
            <a:r>
              <a:rPr lang="en-US" altLang="zh-CN" dirty="0" smtClean="0">
                <a:solidFill>
                  <a:schemeClr val="bg2"/>
                </a:solidFill>
              </a:rPr>
              <a:t>115</a:t>
            </a:r>
            <a:r>
              <a:rPr lang="zh-CN" altLang="en-US" dirty="0" smtClean="0">
                <a:solidFill>
                  <a:schemeClr val="bg2"/>
                </a:solidFill>
              </a:rPr>
              <a:t>个足球队；</a:t>
            </a:r>
            <a:r>
              <a:rPr lang="en-US" altLang="zh-CN" dirty="0" smtClean="0">
                <a:solidFill>
                  <a:schemeClr val="bg2"/>
                </a:solidFill>
              </a:rPr>
              <a:t>613</a:t>
            </a:r>
            <a:r>
              <a:rPr lang="zh-CN" altLang="en-US" dirty="0" smtClean="0">
                <a:solidFill>
                  <a:schemeClr val="bg2"/>
                </a:solidFill>
              </a:rPr>
              <a:t>条边，如果两个足球队两两对抗，则他们之间将有边连接。这些足球队由于地理位置的原因组成了</a:t>
            </a:r>
            <a:r>
              <a:rPr lang="en-US" altLang="zh-CN" dirty="0" smtClean="0">
                <a:solidFill>
                  <a:schemeClr val="bg2"/>
                </a:solidFill>
              </a:rPr>
              <a:t>12</a:t>
            </a:r>
            <a:r>
              <a:rPr lang="zh-CN" altLang="en-US" dirty="0" smtClean="0">
                <a:solidFill>
                  <a:schemeClr val="bg2"/>
                </a:solidFill>
              </a:rPr>
              <a:t>组，每组大约</a:t>
            </a:r>
            <a:r>
              <a:rPr lang="en-US" altLang="zh-CN" dirty="0" smtClean="0">
                <a:solidFill>
                  <a:schemeClr val="bg2"/>
                </a:solidFill>
              </a:rPr>
              <a:t>8-12</a:t>
            </a:r>
            <a:r>
              <a:rPr lang="zh-CN" altLang="en-US" dirty="0" smtClean="0">
                <a:solidFill>
                  <a:schemeClr val="bg2"/>
                </a:solidFill>
              </a:rPr>
              <a:t>个球队，组内球队比组外球队比赛的次数更频繁，因此其社区结构比较明显。</a:t>
            </a:r>
            <a:endParaRPr lang="zh-CN" altLang="zh-CN" dirty="0"/>
          </a:p>
        </p:txBody>
      </p:sp>
      <p:sp>
        <p:nvSpPr>
          <p:cNvPr id="25603"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dirty="0" smtClean="0">
                <a:solidFill>
                  <a:schemeClr val="bg1"/>
                </a:solidFill>
              </a:rPr>
              <a:t>&gt;&gt;种子选择算法</a:t>
            </a:r>
            <a:endParaRPr lang="zh-CN" altLang="en-US" sz="2400" b="1" dirty="0">
              <a:solidFill>
                <a:schemeClr val="bg1"/>
              </a:solidFill>
            </a:endParaRPr>
          </a:p>
        </p:txBody>
      </p:sp>
      <p:pic>
        <p:nvPicPr>
          <p:cNvPr id="25604" name="图片 6" descr="校徽+校名立体图.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 Box 5"/>
          <p:cNvSpPr txBox="1">
            <a:spLocks noChangeArrowheads="1"/>
          </p:cNvSpPr>
          <p:nvPr/>
        </p:nvSpPr>
        <p:spPr bwMode="auto">
          <a:xfrm>
            <a:off x="611188" y="1312863"/>
            <a:ext cx="5341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dirty="0" smtClean="0">
                <a:solidFill>
                  <a:schemeClr val="bg2"/>
                </a:solidFill>
              </a:rPr>
              <a:t>&gt;&gt;美国橄榄球队网络图</a:t>
            </a:r>
            <a:endParaRPr lang="zh-CN" altLang="en-US" sz="2000" b="1" dirty="0">
              <a:solidFill>
                <a:schemeClr val="bg2"/>
              </a:solidFill>
            </a:endParaRPr>
          </a:p>
        </p:txBody>
      </p:sp>
      <p:pic>
        <p:nvPicPr>
          <p:cNvPr id="7" name="图片 6"/>
          <p:cNvPicPr/>
          <p:nvPr/>
        </p:nvPicPr>
        <p:blipFill>
          <a:blip r:embed="rId3"/>
          <a:stretch>
            <a:fillRect/>
          </a:stretch>
        </p:blipFill>
        <p:spPr>
          <a:xfrm>
            <a:off x="4427984" y="2101891"/>
            <a:ext cx="3908475" cy="3294425"/>
          </a:xfrm>
          <a:prstGeom prst="rect">
            <a:avLst/>
          </a:prstGeom>
        </p:spPr>
      </p:pic>
    </p:spTree>
    <p:extLst>
      <p:ext uri="{BB962C8B-B14F-4D97-AF65-F5344CB8AC3E}">
        <p14:creationId xmlns:p14="http://schemas.microsoft.com/office/powerpoint/2010/main" val="4181342188"/>
      </p:ext>
    </p:extLst>
  </p:cSld>
  <p:clrMapOvr>
    <a:masterClrMapping/>
  </p:clrMapOvr>
  <p:transition advTm="482">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dirty="0" smtClean="0">
                <a:solidFill>
                  <a:schemeClr val="bg1"/>
                </a:solidFill>
              </a:rPr>
              <a:t>&gt;&gt;种子选择算法</a:t>
            </a:r>
            <a:endParaRPr lang="zh-CN" altLang="en-US" sz="2400" b="1" dirty="0">
              <a:solidFill>
                <a:schemeClr val="bg1"/>
              </a:solidFill>
            </a:endParaRPr>
          </a:p>
        </p:txBody>
      </p:sp>
      <p:pic>
        <p:nvPicPr>
          <p:cNvPr id="25604" name="图片 6" descr="校徽+校名立体图.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 Box 5"/>
          <p:cNvSpPr txBox="1">
            <a:spLocks noChangeArrowheads="1"/>
          </p:cNvSpPr>
          <p:nvPr/>
        </p:nvSpPr>
        <p:spPr bwMode="auto">
          <a:xfrm>
            <a:off x="611188" y="1312863"/>
            <a:ext cx="5341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dirty="0" smtClean="0">
                <a:solidFill>
                  <a:schemeClr val="bg2"/>
                </a:solidFill>
              </a:rPr>
              <a:t>&gt;&gt;美国橄榄球队网络图</a:t>
            </a:r>
            <a:endParaRPr lang="zh-CN" altLang="en-US" sz="2000" b="1" dirty="0">
              <a:solidFill>
                <a:schemeClr val="bg2"/>
              </a:solidFill>
            </a:endParaRPr>
          </a:p>
        </p:txBody>
      </p:sp>
      <p:pic>
        <p:nvPicPr>
          <p:cNvPr id="8" name="图片 7"/>
          <p:cNvPicPr/>
          <p:nvPr/>
        </p:nvPicPr>
        <p:blipFill>
          <a:blip r:embed="rId3"/>
          <a:stretch>
            <a:fillRect/>
          </a:stretch>
        </p:blipFill>
        <p:spPr>
          <a:xfrm>
            <a:off x="4139952" y="2060849"/>
            <a:ext cx="4462463" cy="2952328"/>
          </a:xfrm>
          <a:prstGeom prst="rect">
            <a:avLst/>
          </a:prstGeom>
        </p:spPr>
      </p:pic>
      <p:sp>
        <p:nvSpPr>
          <p:cNvPr id="9" name="Text Box 3"/>
          <p:cNvSpPr txBox="1">
            <a:spLocks noChangeArrowheads="1"/>
          </p:cNvSpPr>
          <p:nvPr/>
        </p:nvSpPr>
        <p:spPr bwMode="auto">
          <a:xfrm>
            <a:off x="755576" y="2276872"/>
            <a:ext cx="2952700"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zh-CN" altLang="en-US" dirty="0" smtClean="0">
                <a:solidFill>
                  <a:schemeClr val="bg2"/>
                </a:solidFill>
              </a:rPr>
              <a:t>       右图</a:t>
            </a:r>
            <a:r>
              <a:rPr lang="zh-CN" altLang="en-US" dirty="0">
                <a:solidFill>
                  <a:schemeClr val="bg2"/>
                </a:solidFill>
              </a:rPr>
              <a:t>是通过删除最小影响力节点得到的结果图，生成了</a:t>
            </a:r>
            <a:r>
              <a:rPr lang="en-US" altLang="zh-CN" dirty="0">
                <a:solidFill>
                  <a:schemeClr val="bg2"/>
                </a:solidFill>
              </a:rPr>
              <a:t>11</a:t>
            </a:r>
            <a:r>
              <a:rPr lang="zh-CN" altLang="en-US" dirty="0">
                <a:solidFill>
                  <a:schemeClr val="bg2"/>
                </a:solidFill>
              </a:rPr>
              <a:t>个准种子集合和三个孤点，其中正确找到了</a:t>
            </a:r>
            <a:r>
              <a:rPr lang="en-US" altLang="zh-CN" dirty="0">
                <a:solidFill>
                  <a:schemeClr val="bg2"/>
                </a:solidFill>
              </a:rPr>
              <a:t>10</a:t>
            </a:r>
            <a:r>
              <a:rPr lang="zh-CN" altLang="en-US" dirty="0">
                <a:solidFill>
                  <a:schemeClr val="bg2"/>
                </a:solidFill>
              </a:rPr>
              <a:t>个社区核心点所在区域，并出现了三组结果集属于同一</a:t>
            </a:r>
            <a:r>
              <a:rPr lang="zh-CN" altLang="en-US" dirty="0" smtClean="0">
                <a:solidFill>
                  <a:schemeClr val="bg2"/>
                </a:solidFill>
              </a:rPr>
              <a:t>社区的情况。有两个社区未找到是因为其社区结构相对不明显。</a:t>
            </a:r>
            <a:endParaRPr lang="zh-CN" altLang="zh-CN" dirty="0"/>
          </a:p>
        </p:txBody>
      </p:sp>
    </p:spTree>
    <p:extLst>
      <p:ext uri="{BB962C8B-B14F-4D97-AF65-F5344CB8AC3E}">
        <p14:creationId xmlns:p14="http://schemas.microsoft.com/office/powerpoint/2010/main" val="25855855"/>
      </p:ext>
    </p:extLst>
  </p:cSld>
  <p:clrMapOvr>
    <a:masterClrMapping/>
  </p:clrMapOvr>
  <p:transition advTm="649">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dirty="0" smtClean="0">
                <a:solidFill>
                  <a:schemeClr val="bg1"/>
                </a:solidFill>
              </a:rPr>
              <a:t>&gt;&gt;</a:t>
            </a:r>
            <a:r>
              <a:rPr lang="en-US" altLang="zh-CN" sz="2400" b="1" dirty="0" smtClean="0">
                <a:solidFill>
                  <a:schemeClr val="bg1"/>
                </a:solidFill>
              </a:rPr>
              <a:t>ISA</a:t>
            </a:r>
            <a:r>
              <a:rPr lang="zh-CN" altLang="en-US" sz="2400" b="1" dirty="0" smtClean="0">
                <a:solidFill>
                  <a:schemeClr val="bg1"/>
                </a:solidFill>
              </a:rPr>
              <a:t>算法实验对比</a:t>
            </a:r>
            <a:endParaRPr lang="zh-CN" altLang="en-US" sz="2400" b="1" dirty="0">
              <a:solidFill>
                <a:schemeClr val="bg1"/>
              </a:solidFill>
            </a:endParaRPr>
          </a:p>
        </p:txBody>
      </p:sp>
      <p:pic>
        <p:nvPicPr>
          <p:cNvPr id="25604" name="图片 6" descr="校徽+校名立体图.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 Box 5"/>
          <p:cNvSpPr txBox="1">
            <a:spLocks noChangeArrowheads="1"/>
          </p:cNvSpPr>
          <p:nvPr/>
        </p:nvSpPr>
        <p:spPr bwMode="auto">
          <a:xfrm>
            <a:off x="721592" y="1280954"/>
            <a:ext cx="56869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dirty="0" smtClean="0">
                <a:solidFill>
                  <a:schemeClr val="bg2"/>
                </a:solidFill>
              </a:rPr>
              <a:t>&gt;&gt;数据来源</a:t>
            </a:r>
            <a:r>
              <a:rPr lang="en-US" altLang="zh-CN" sz="2000" b="1" dirty="0" smtClean="0">
                <a:solidFill>
                  <a:schemeClr val="bg2"/>
                </a:solidFill>
              </a:rPr>
              <a:t>——</a:t>
            </a:r>
            <a:r>
              <a:rPr lang="en-US" altLang="zh-CN" sz="2000" b="1" dirty="0">
                <a:solidFill>
                  <a:schemeClr val="bg2"/>
                </a:solidFill>
              </a:rPr>
              <a:t>LFR</a:t>
            </a:r>
            <a:r>
              <a:rPr lang="zh-CN" altLang="zh-CN" sz="2000" b="1" dirty="0">
                <a:solidFill>
                  <a:schemeClr val="bg2"/>
                </a:solidFill>
              </a:rPr>
              <a:t>模型构造</a:t>
            </a:r>
            <a:r>
              <a:rPr lang="zh-CN" altLang="en-US" sz="2000" b="1" dirty="0">
                <a:solidFill>
                  <a:schemeClr val="bg2"/>
                </a:solidFill>
              </a:rPr>
              <a:t>的</a:t>
            </a:r>
            <a:r>
              <a:rPr lang="zh-CN" altLang="zh-CN" sz="2000" b="1" dirty="0">
                <a:solidFill>
                  <a:schemeClr val="bg2"/>
                </a:solidFill>
              </a:rPr>
              <a:t>合成数据图</a:t>
            </a:r>
            <a:endParaRPr lang="en-US" altLang="zh-CN" sz="2000" b="1" dirty="0">
              <a:solidFill>
                <a:schemeClr val="bg2"/>
              </a:solidFill>
            </a:endParaRPr>
          </a:p>
          <a:p>
            <a:pPr eaLnBrk="1" hangingPunct="1"/>
            <a:endParaRPr lang="zh-CN" altLang="en-US" sz="2000" b="1" dirty="0">
              <a:solidFill>
                <a:schemeClr val="bg2"/>
              </a:solidFill>
            </a:endParaRPr>
          </a:p>
        </p:txBody>
      </p:sp>
      <p:sp>
        <p:nvSpPr>
          <p:cNvPr id="3" name="TextBox 2"/>
          <p:cNvSpPr txBox="1"/>
          <p:nvPr/>
        </p:nvSpPr>
        <p:spPr>
          <a:xfrm>
            <a:off x="757236" y="1988840"/>
            <a:ext cx="7559180" cy="369332"/>
          </a:xfrm>
          <a:prstGeom prst="rect">
            <a:avLst/>
          </a:prstGeom>
          <a:noFill/>
        </p:spPr>
        <p:txBody>
          <a:bodyPr wrap="square" rtlCol="0">
            <a:spAutoFit/>
          </a:bodyPr>
          <a:lstStyle/>
          <a:p>
            <a:r>
              <a:rPr lang="en-US" altLang="zh-CN" dirty="0" smtClean="0">
                <a:solidFill>
                  <a:schemeClr val="bg2"/>
                </a:solidFill>
              </a:rPr>
              <a:t>LFR</a:t>
            </a:r>
            <a:r>
              <a:rPr lang="zh-CN" altLang="en-US" dirty="0" smtClean="0">
                <a:solidFill>
                  <a:schemeClr val="bg2"/>
                </a:solidFill>
              </a:rPr>
              <a:t>模型将构造网络图中节点度数与社区大小的异质性分布考虑进了整个</a:t>
            </a:r>
          </a:p>
        </p:txBody>
      </p:sp>
      <p:sp>
        <p:nvSpPr>
          <p:cNvPr id="4" name="TextBox 3"/>
          <p:cNvSpPr txBox="1"/>
          <p:nvPr/>
        </p:nvSpPr>
        <p:spPr>
          <a:xfrm>
            <a:off x="757236" y="2409746"/>
            <a:ext cx="7779694" cy="369332"/>
          </a:xfrm>
          <a:prstGeom prst="rect">
            <a:avLst/>
          </a:prstGeom>
          <a:noFill/>
        </p:spPr>
        <p:txBody>
          <a:bodyPr wrap="none" rtlCol="0">
            <a:spAutoFit/>
          </a:bodyPr>
          <a:lstStyle/>
          <a:p>
            <a:r>
              <a:rPr lang="zh-CN" altLang="en-US" dirty="0">
                <a:solidFill>
                  <a:schemeClr val="bg2"/>
                </a:solidFill>
              </a:rPr>
              <a:t>构造流程中，并通过幂函数中的可配置参数</a:t>
            </a:r>
            <a:r>
              <a:rPr lang="en-US" altLang="zh-CN" dirty="0">
                <a:solidFill>
                  <a:schemeClr val="bg2"/>
                </a:solidFill>
              </a:rPr>
              <a:t>τ1</a:t>
            </a:r>
            <a:r>
              <a:rPr lang="zh-CN" altLang="en-US" dirty="0">
                <a:solidFill>
                  <a:schemeClr val="bg2"/>
                </a:solidFill>
              </a:rPr>
              <a:t>和</a:t>
            </a:r>
            <a:r>
              <a:rPr lang="en-US" altLang="zh-CN" dirty="0">
                <a:solidFill>
                  <a:schemeClr val="bg2"/>
                </a:solidFill>
              </a:rPr>
              <a:t>τ2</a:t>
            </a:r>
            <a:r>
              <a:rPr lang="zh-CN" altLang="en-US" dirty="0">
                <a:solidFill>
                  <a:schemeClr val="bg2"/>
                </a:solidFill>
              </a:rPr>
              <a:t>对这一异质性分布的具体</a:t>
            </a:r>
          </a:p>
        </p:txBody>
      </p:sp>
      <p:sp>
        <p:nvSpPr>
          <p:cNvPr id="6" name="TextBox 5"/>
          <p:cNvSpPr txBox="1"/>
          <p:nvPr/>
        </p:nvSpPr>
        <p:spPr>
          <a:xfrm>
            <a:off x="750866" y="2810172"/>
            <a:ext cx="5910284" cy="369332"/>
          </a:xfrm>
          <a:prstGeom prst="rect">
            <a:avLst/>
          </a:prstGeom>
          <a:noFill/>
        </p:spPr>
        <p:txBody>
          <a:bodyPr wrap="square" rtlCol="0">
            <a:spAutoFit/>
          </a:bodyPr>
          <a:lstStyle/>
          <a:p>
            <a:r>
              <a:rPr lang="zh-CN" altLang="en-US" dirty="0">
                <a:solidFill>
                  <a:schemeClr val="bg2"/>
                </a:solidFill>
              </a:rPr>
              <a:t>情况进行控制，能更有效的模拟</a:t>
            </a:r>
            <a:r>
              <a:rPr lang="zh-CN" altLang="en-US" dirty="0" smtClean="0">
                <a:solidFill>
                  <a:schemeClr val="bg2"/>
                </a:solidFill>
              </a:rPr>
              <a:t>重叠社区的分布的</a:t>
            </a:r>
            <a:r>
              <a:rPr lang="zh-CN" altLang="en-US" dirty="0">
                <a:solidFill>
                  <a:schemeClr val="bg2"/>
                </a:solidFill>
              </a:rPr>
              <a:t>情况。</a:t>
            </a:r>
          </a:p>
        </p:txBody>
      </p:sp>
      <p:sp>
        <p:nvSpPr>
          <p:cNvPr id="32" name="Text Box 5"/>
          <p:cNvSpPr txBox="1">
            <a:spLocks noChangeArrowheads="1"/>
          </p:cNvSpPr>
          <p:nvPr/>
        </p:nvSpPr>
        <p:spPr bwMode="auto">
          <a:xfrm>
            <a:off x="749998" y="3423027"/>
            <a:ext cx="56869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dirty="0" smtClean="0">
                <a:solidFill>
                  <a:schemeClr val="bg2"/>
                </a:solidFill>
              </a:rPr>
              <a:t>&gt;&gt;实验评估指标</a:t>
            </a:r>
            <a:endParaRPr lang="zh-CN" altLang="en-US" sz="2000" b="1" dirty="0">
              <a:solidFill>
                <a:schemeClr val="bg2"/>
              </a:solidFill>
            </a:endParaRPr>
          </a:p>
        </p:txBody>
      </p:sp>
      <p:sp>
        <p:nvSpPr>
          <p:cNvPr id="29" name="TextBox 28"/>
          <p:cNvSpPr txBox="1"/>
          <p:nvPr/>
        </p:nvSpPr>
        <p:spPr>
          <a:xfrm>
            <a:off x="827584" y="4077652"/>
            <a:ext cx="7585199" cy="646331"/>
          </a:xfrm>
          <a:prstGeom prst="rect">
            <a:avLst/>
          </a:prstGeom>
          <a:noFill/>
        </p:spPr>
        <p:txBody>
          <a:bodyPr wrap="square" rtlCol="0">
            <a:spAutoFit/>
          </a:bodyPr>
          <a:lstStyle/>
          <a:p>
            <a:r>
              <a:rPr lang="en-US" altLang="zh-CN" b="1" dirty="0">
                <a:solidFill>
                  <a:schemeClr val="bg2"/>
                </a:solidFill>
              </a:rPr>
              <a:t>NMI</a:t>
            </a:r>
            <a:r>
              <a:rPr lang="zh-CN" altLang="en-US" b="1" dirty="0" smtClean="0">
                <a:solidFill>
                  <a:schemeClr val="bg2"/>
                </a:solidFill>
              </a:rPr>
              <a:t>准确性评估</a:t>
            </a:r>
            <a:r>
              <a:rPr lang="zh-CN" altLang="en-US" dirty="0" smtClean="0">
                <a:solidFill>
                  <a:schemeClr val="bg2"/>
                </a:solidFill>
              </a:rPr>
              <a:t>：</a:t>
            </a:r>
            <a:r>
              <a:rPr lang="en-US" altLang="zh-CN" dirty="0" err="1" smtClean="0">
                <a:solidFill>
                  <a:schemeClr val="bg2"/>
                </a:solidFill>
              </a:rPr>
              <a:t>Lancichinetti</a:t>
            </a:r>
            <a:r>
              <a:rPr lang="zh-CN" altLang="en-US" dirty="0" smtClean="0">
                <a:solidFill>
                  <a:schemeClr val="bg2"/>
                </a:solidFill>
              </a:rPr>
              <a:t>等人提出的针对重叠社区准确性评价指标，简称互信息量</a:t>
            </a:r>
            <a:r>
              <a:rPr lang="en-US" altLang="zh-CN" dirty="0" smtClean="0">
                <a:solidFill>
                  <a:schemeClr val="bg2"/>
                </a:solidFill>
              </a:rPr>
              <a:t>(Normal Mutual Information)</a:t>
            </a:r>
            <a:r>
              <a:rPr lang="zh-CN" altLang="en-US" dirty="0" smtClean="0">
                <a:solidFill>
                  <a:schemeClr val="bg2"/>
                </a:solidFill>
              </a:rPr>
              <a:t>。其计算公式如下：</a:t>
            </a:r>
            <a:endParaRPr lang="zh-CN" altLang="en-US" dirty="0">
              <a:solidFill>
                <a:schemeClr val="bg2"/>
              </a:solidFill>
            </a:endParaRPr>
          </a:p>
        </p:txBody>
      </p:sp>
      <p:sp>
        <p:nvSpPr>
          <p:cNvPr id="34" name="TextBox 33"/>
          <p:cNvSpPr txBox="1"/>
          <p:nvPr/>
        </p:nvSpPr>
        <p:spPr>
          <a:xfrm>
            <a:off x="827584" y="5338832"/>
            <a:ext cx="7585199" cy="369332"/>
          </a:xfrm>
          <a:prstGeom prst="rect">
            <a:avLst/>
          </a:prstGeom>
          <a:noFill/>
        </p:spPr>
        <p:txBody>
          <a:bodyPr wrap="square" rtlCol="0">
            <a:spAutoFit/>
          </a:bodyPr>
          <a:lstStyle/>
          <a:p>
            <a:r>
              <a:rPr lang="zh-CN" altLang="en-US" b="1" dirty="0" smtClean="0">
                <a:solidFill>
                  <a:schemeClr val="bg2"/>
                </a:solidFill>
              </a:rPr>
              <a:t>速度评估</a:t>
            </a:r>
            <a:r>
              <a:rPr lang="zh-CN" altLang="en-US" dirty="0" smtClean="0">
                <a:solidFill>
                  <a:schemeClr val="bg2"/>
                </a:solidFill>
              </a:rPr>
              <a:t>：通过实验所耗时间来进行评估</a:t>
            </a:r>
            <a:endParaRPr lang="zh-CN" altLang="en-US" dirty="0">
              <a:solidFill>
                <a:schemeClr val="bg2"/>
              </a:solidFill>
            </a:endParaRPr>
          </a:p>
        </p:txBody>
      </p:sp>
      <p:graphicFrame>
        <p:nvGraphicFramePr>
          <p:cNvPr id="30" name="对象 29"/>
          <p:cNvGraphicFramePr>
            <a:graphicFrameLocks noChangeAspect="1"/>
          </p:cNvGraphicFramePr>
          <p:nvPr>
            <p:extLst>
              <p:ext uri="{D42A27DB-BD31-4B8C-83A1-F6EECF244321}">
                <p14:modId xmlns:p14="http://schemas.microsoft.com/office/powerpoint/2010/main" val="3154444355"/>
              </p:ext>
            </p:extLst>
          </p:nvPr>
        </p:nvGraphicFramePr>
        <p:xfrm>
          <a:off x="2647652" y="4761984"/>
          <a:ext cx="4348581" cy="539224"/>
        </p:xfrm>
        <a:graphic>
          <a:graphicData uri="http://schemas.openxmlformats.org/presentationml/2006/ole">
            <mc:AlternateContent xmlns:mc="http://schemas.openxmlformats.org/markup-compatibility/2006">
              <mc:Choice xmlns:v="urn:schemas-microsoft-com:vml" Requires="v">
                <p:oleObj spid="_x0000_s38007" name="Equation" r:id="rId4" imgW="3174840" imgH="393480" progId="Equation.DSMT4">
                  <p:embed/>
                </p:oleObj>
              </mc:Choice>
              <mc:Fallback>
                <p:oleObj name="Equation" r:id="rId4" imgW="3174840" imgH="393480" progId="Equation.DSMT4">
                  <p:embed/>
                  <p:pic>
                    <p:nvPicPr>
                      <p:cNvPr id="0" name=""/>
                      <p:cNvPicPr/>
                      <p:nvPr/>
                    </p:nvPicPr>
                    <p:blipFill>
                      <a:blip r:embed="rId5"/>
                      <a:stretch>
                        <a:fillRect/>
                      </a:stretch>
                    </p:blipFill>
                    <p:spPr>
                      <a:xfrm>
                        <a:off x="2647652" y="4761984"/>
                        <a:ext cx="4348581" cy="539224"/>
                      </a:xfrm>
                      <a:prstGeom prst="rect">
                        <a:avLst/>
                      </a:prstGeom>
                    </p:spPr>
                  </p:pic>
                </p:oleObj>
              </mc:Fallback>
            </mc:AlternateContent>
          </a:graphicData>
        </a:graphic>
      </p:graphicFrame>
    </p:spTree>
    <p:extLst>
      <p:ext uri="{BB962C8B-B14F-4D97-AF65-F5344CB8AC3E}">
        <p14:creationId xmlns:p14="http://schemas.microsoft.com/office/powerpoint/2010/main" val="2266574014"/>
      </p:ext>
    </p:extLst>
  </p:cSld>
  <p:clrMapOvr>
    <a:masterClrMapping/>
  </p:clrMapOvr>
  <p:transition advTm="483">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dirty="0" smtClean="0">
                <a:solidFill>
                  <a:schemeClr val="bg1"/>
                </a:solidFill>
              </a:rPr>
              <a:t>&gt;&gt;</a:t>
            </a:r>
            <a:r>
              <a:rPr lang="en-US" altLang="zh-CN" sz="2400" b="1" dirty="0" smtClean="0">
                <a:solidFill>
                  <a:schemeClr val="bg1"/>
                </a:solidFill>
              </a:rPr>
              <a:t>NMI</a:t>
            </a:r>
            <a:r>
              <a:rPr lang="zh-CN" altLang="en-US" sz="2400" b="1" dirty="0" smtClean="0">
                <a:solidFill>
                  <a:schemeClr val="bg1"/>
                </a:solidFill>
              </a:rPr>
              <a:t>准确性评估</a:t>
            </a:r>
            <a:endParaRPr lang="zh-CN" altLang="en-US" sz="2400" b="1" dirty="0">
              <a:solidFill>
                <a:schemeClr val="bg1"/>
              </a:solidFill>
            </a:endParaRPr>
          </a:p>
        </p:txBody>
      </p:sp>
      <p:sp>
        <p:nvSpPr>
          <p:cNvPr id="28677" name="Text Box 5"/>
          <p:cNvSpPr txBox="1">
            <a:spLocks noChangeArrowheads="1"/>
          </p:cNvSpPr>
          <p:nvPr/>
        </p:nvSpPr>
        <p:spPr bwMode="auto">
          <a:xfrm>
            <a:off x="742950" y="1312863"/>
            <a:ext cx="5341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dirty="0" smtClean="0">
                <a:solidFill>
                  <a:schemeClr val="bg2"/>
                </a:solidFill>
              </a:rPr>
              <a:t>&gt;&gt;精度实验</a:t>
            </a:r>
            <a:r>
              <a:rPr lang="en-US" altLang="zh-CN" sz="2000" b="1" dirty="0" smtClean="0">
                <a:solidFill>
                  <a:schemeClr val="bg2"/>
                </a:solidFill>
              </a:rPr>
              <a:t>LFR</a:t>
            </a:r>
            <a:r>
              <a:rPr lang="zh-CN" altLang="en-US" sz="2000" b="1" dirty="0" smtClean="0">
                <a:solidFill>
                  <a:schemeClr val="bg2"/>
                </a:solidFill>
              </a:rPr>
              <a:t>合成数据图</a:t>
            </a:r>
            <a:endParaRPr lang="zh-CN" altLang="en-US" sz="2000" b="1" dirty="0">
              <a:solidFill>
                <a:schemeClr val="bg2"/>
              </a:solidFill>
            </a:endParaRPr>
          </a:p>
        </p:txBody>
      </p:sp>
      <p:pic>
        <p:nvPicPr>
          <p:cNvPr id="28679" name="图片 6" descr="校徽+校名立体图.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8" name="表格 17"/>
          <p:cNvGraphicFramePr>
            <a:graphicFrameLocks noGrp="1"/>
          </p:cNvGraphicFramePr>
          <p:nvPr>
            <p:extLst>
              <p:ext uri="{D42A27DB-BD31-4B8C-83A1-F6EECF244321}">
                <p14:modId xmlns:p14="http://schemas.microsoft.com/office/powerpoint/2010/main" val="1961435749"/>
              </p:ext>
            </p:extLst>
          </p:nvPr>
        </p:nvGraphicFramePr>
        <p:xfrm>
          <a:off x="1475656" y="2924944"/>
          <a:ext cx="6049505" cy="2920995"/>
        </p:xfrm>
        <a:graphic>
          <a:graphicData uri="http://schemas.openxmlformats.org/drawingml/2006/table">
            <a:tbl>
              <a:tblPr firstRow="1" firstCol="1" bandRow="1">
                <a:tableStyleId>{5C22544A-7EE6-4342-B048-85BDC9FD1C3A}</a:tableStyleId>
              </a:tblPr>
              <a:tblGrid>
                <a:gridCol w="829397">
                  <a:extLst>
                    <a:ext uri="{9D8B030D-6E8A-4147-A177-3AD203B41FA5}">
                      <a16:colId xmlns:a16="http://schemas.microsoft.com/office/drawing/2014/main" val="20000"/>
                    </a:ext>
                  </a:extLst>
                </a:gridCol>
                <a:gridCol w="1950721">
                  <a:extLst>
                    <a:ext uri="{9D8B030D-6E8A-4147-A177-3AD203B41FA5}">
                      <a16:colId xmlns:a16="http://schemas.microsoft.com/office/drawing/2014/main" val="20001"/>
                    </a:ext>
                  </a:extLst>
                </a:gridCol>
                <a:gridCol w="1036746">
                  <a:extLst>
                    <a:ext uri="{9D8B030D-6E8A-4147-A177-3AD203B41FA5}">
                      <a16:colId xmlns:a16="http://schemas.microsoft.com/office/drawing/2014/main" val="20002"/>
                    </a:ext>
                  </a:extLst>
                </a:gridCol>
                <a:gridCol w="1036746">
                  <a:extLst>
                    <a:ext uri="{9D8B030D-6E8A-4147-A177-3AD203B41FA5}">
                      <a16:colId xmlns:a16="http://schemas.microsoft.com/office/drawing/2014/main" val="20003"/>
                    </a:ext>
                  </a:extLst>
                </a:gridCol>
                <a:gridCol w="1195895">
                  <a:extLst>
                    <a:ext uri="{9D8B030D-6E8A-4147-A177-3AD203B41FA5}">
                      <a16:colId xmlns:a16="http://schemas.microsoft.com/office/drawing/2014/main" val="20004"/>
                    </a:ext>
                  </a:extLst>
                </a:gridCol>
              </a:tblGrid>
              <a:tr h="265545">
                <a:tc>
                  <a:txBody>
                    <a:bodyPr/>
                    <a:lstStyle/>
                    <a:p>
                      <a:pPr indent="127000" algn="l">
                        <a:lnSpc>
                          <a:spcPts val="2000"/>
                        </a:lnSpc>
                        <a:spcAft>
                          <a:spcPts val="0"/>
                        </a:spcAft>
                      </a:pPr>
                      <a:r>
                        <a:rPr lang="zh-CN" sz="1050" kern="100" dirty="0">
                          <a:effectLst/>
                        </a:rPr>
                        <a:t>参数</a:t>
                      </a:r>
                      <a:endParaRPr lang="zh-CN" sz="1200" kern="100" dirty="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a:effectLst/>
                        </a:rPr>
                        <a:t>描述</a:t>
                      </a:r>
                      <a:endParaRPr lang="zh-CN" sz="1200" kern="10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dirty="0" smtClean="0">
                          <a:effectLst/>
                        </a:rPr>
                        <a:t>图</a:t>
                      </a:r>
                      <a:r>
                        <a:rPr lang="en-US" sz="1050" kern="100" dirty="0" smtClean="0">
                          <a:effectLst/>
                        </a:rPr>
                        <a:t>1</a:t>
                      </a:r>
                      <a:endParaRPr lang="zh-CN" sz="1200" kern="100" dirty="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dirty="0" smtClean="0">
                          <a:effectLst/>
                        </a:rPr>
                        <a:t>图</a:t>
                      </a:r>
                      <a:r>
                        <a:rPr lang="en-US" sz="1050" kern="100" dirty="0" smtClean="0">
                          <a:effectLst/>
                        </a:rPr>
                        <a:t>2</a:t>
                      </a:r>
                      <a:endParaRPr lang="zh-CN" sz="1200" kern="100" dirty="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dirty="0" smtClean="0">
                          <a:effectLst/>
                        </a:rPr>
                        <a:t>图</a:t>
                      </a:r>
                      <a:r>
                        <a:rPr lang="en-US" sz="1050" kern="100" dirty="0" smtClean="0">
                          <a:effectLst/>
                        </a:rPr>
                        <a:t>3</a:t>
                      </a:r>
                      <a:endParaRPr lang="zh-CN" sz="12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r h="265545">
                <a:tc>
                  <a:txBody>
                    <a:bodyPr/>
                    <a:lstStyle/>
                    <a:p>
                      <a:pPr indent="127000" algn="l">
                        <a:lnSpc>
                          <a:spcPts val="2000"/>
                        </a:lnSpc>
                        <a:spcAft>
                          <a:spcPts val="0"/>
                        </a:spcAft>
                      </a:pPr>
                      <a:endParaRPr lang="en-US" kern="1200" dirty="0">
                        <a:solidFill>
                          <a:schemeClr val="bg1"/>
                        </a:solidFill>
                        <a:latin typeface="Arial" pitchFamily="34" charset="0"/>
                        <a:ea typeface="宋体" pitchFamily="2" charset="-122"/>
                        <a:cs typeface="+mn-cs"/>
                      </a:endParaRPr>
                    </a:p>
                  </a:txBody>
                  <a:tcPr marL="68580" marR="68580" marT="0" marB="0"/>
                </a:tc>
                <a:tc>
                  <a:txBody>
                    <a:bodyPr/>
                    <a:lstStyle/>
                    <a:p>
                      <a:pPr indent="127000" algn="l">
                        <a:lnSpc>
                          <a:spcPts val="2000"/>
                        </a:lnSpc>
                        <a:spcAft>
                          <a:spcPts val="0"/>
                        </a:spcAft>
                      </a:pPr>
                      <a:r>
                        <a:rPr lang="zh-CN" sz="1050" kern="100">
                          <a:effectLst/>
                        </a:rPr>
                        <a:t>节点个数</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a:effectLst/>
                        </a:rPr>
                        <a:t>1k/5k</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a:effectLst/>
                        </a:rPr>
                        <a:t>1k/5k</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a:effectLst/>
                        </a:rPr>
                        <a:t>5k</a:t>
                      </a:r>
                      <a:endParaRPr lang="zh-CN" sz="1200" kern="1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265545">
                <a:tc>
                  <a:txBody>
                    <a:bodyPr/>
                    <a:lstStyle/>
                    <a:p>
                      <a:pPr indent="127000" algn="l">
                        <a:lnSpc>
                          <a:spcPts val="2000"/>
                        </a:lnSpc>
                        <a:spcAft>
                          <a:spcPts val="0"/>
                        </a:spcAft>
                      </a:pPr>
                      <a:endParaRPr lang="en-US" sz="1050" kern="10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a:effectLst/>
                        </a:rPr>
                        <a:t>节点的平均度数</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a:effectLst/>
                        </a:rPr>
                        <a:t>20</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a:effectLst/>
                        </a:rPr>
                        <a:t>20</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a:effectLst/>
                        </a:rPr>
                        <a:t>20</a:t>
                      </a:r>
                      <a:endParaRPr lang="zh-CN" sz="1200" kern="1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265545">
                <a:tc>
                  <a:txBody>
                    <a:bodyPr/>
                    <a:lstStyle/>
                    <a:p>
                      <a:pPr indent="127000" algn="l">
                        <a:lnSpc>
                          <a:spcPts val="2000"/>
                        </a:lnSpc>
                        <a:spcAft>
                          <a:spcPts val="0"/>
                        </a:spcAft>
                      </a:pPr>
                      <a:endParaRPr lang="en-US" sz="1050" kern="10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a:effectLst/>
                        </a:rPr>
                        <a:t>节点的最大度数</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a:effectLst/>
                        </a:rPr>
                        <a:t>50</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a:effectLst/>
                        </a:rPr>
                        <a:t>50</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a:effectLst/>
                        </a:rPr>
                        <a:t>50</a:t>
                      </a:r>
                      <a:endParaRPr lang="zh-CN" sz="1200" kern="1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265545">
                <a:tc>
                  <a:txBody>
                    <a:bodyPr/>
                    <a:lstStyle/>
                    <a:p>
                      <a:pPr indent="127000" algn="l">
                        <a:lnSpc>
                          <a:spcPts val="2000"/>
                        </a:lnSpc>
                        <a:spcAft>
                          <a:spcPts val="0"/>
                        </a:spcAft>
                      </a:pPr>
                      <a:endParaRPr lang="en-US" sz="1050" kern="10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a:effectLst/>
                        </a:rPr>
                        <a:t>最小社区大小</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b="1" kern="100">
                          <a:solidFill>
                            <a:schemeClr val="tx1"/>
                          </a:solidFill>
                          <a:effectLst/>
                        </a:rPr>
                        <a:t>10/20</a:t>
                      </a:r>
                      <a:endParaRPr lang="zh-CN" sz="1200" b="1" kern="100">
                        <a:solidFill>
                          <a:schemeClr val="tx1"/>
                        </a:solidFill>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b="1" kern="100">
                          <a:effectLst/>
                        </a:rPr>
                        <a:t>10/20</a:t>
                      </a:r>
                      <a:endParaRPr lang="zh-CN" sz="1200" b="1"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dirty="0" smtClean="0">
                          <a:effectLst/>
                        </a:rPr>
                        <a:t>50</a:t>
                      </a:r>
                      <a:endParaRPr lang="zh-CN" sz="1200" kern="100" dirty="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265545">
                <a:tc>
                  <a:txBody>
                    <a:bodyPr/>
                    <a:lstStyle/>
                    <a:p>
                      <a:pPr indent="127000" algn="l">
                        <a:lnSpc>
                          <a:spcPts val="2000"/>
                        </a:lnSpc>
                        <a:spcAft>
                          <a:spcPts val="0"/>
                        </a:spcAft>
                      </a:pPr>
                      <a:endParaRPr lang="en-US" sz="1050" kern="10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a:effectLst/>
                        </a:rPr>
                        <a:t>最大社区大小</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b="1" kern="100" dirty="0">
                          <a:solidFill>
                            <a:schemeClr val="tx1"/>
                          </a:solidFill>
                          <a:effectLst/>
                        </a:rPr>
                        <a:t>50/100</a:t>
                      </a:r>
                      <a:endParaRPr lang="zh-CN" sz="1200" b="1" kern="100" dirty="0">
                        <a:solidFill>
                          <a:schemeClr val="tx1"/>
                        </a:solidFill>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b="1" kern="100" dirty="0">
                          <a:effectLst/>
                        </a:rPr>
                        <a:t>50/100</a:t>
                      </a:r>
                      <a:endParaRPr lang="zh-CN" sz="1200" b="1" kern="100" dirty="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dirty="0" smtClean="0">
                          <a:effectLst/>
                        </a:rPr>
                        <a:t>100</a:t>
                      </a:r>
                      <a:endParaRPr lang="zh-CN" sz="1200" kern="100" dirty="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265545">
                <a:tc>
                  <a:txBody>
                    <a:bodyPr/>
                    <a:lstStyle/>
                    <a:p>
                      <a:pPr indent="127000" algn="l">
                        <a:lnSpc>
                          <a:spcPts val="2000"/>
                        </a:lnSpc>
                        <a:spcAft>
                          <a:spcPts val="0"/>
                        </a:spcAft>
                      </a:pPr>
                      <a:endParaRPr lang="en-US" sz="1050" kern="10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a:effectLst/>
                        </a:rPr>
                        <a:t>节点度数分布参数</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a:effectLst/>
                        </a:rPr>
                        <a:t>-2</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a:effectLst/>
                        </a:rPr>
                        <a:t>-2</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a:effectLst/>
                        </a:rPr>
                        <a:t>-2</a:t>
                      </a:r>
                      <a:endParaRPr lang="zh-CN" sz="1200" kern="10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265545">
                <a:tc>
                  <a:txBody>
                    <a:bodyPr/>
                    <a:lstStyle/>
                    <a:p>
                      <a:pPr indent="127000" algn="l">
                        <a:lnSpc>
                          <a:spcPts val="2000"/>
                        </a:lnSpc>
                        <a:spcAft>
                          <a:spcPts val="0"/>
                        </a:spcAft>
                      </a:pPr>
                      <a:endParaRPr lang="en-US" sz="1050" kern="10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a:effectLst/>
                        </a:rPr>
                        <a:t>社区大小分布参数</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a:effectLst/>
                        </a:rPr>
                        <a:t>-1</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a:effectLst/>
                        </a:rPr>
                        <a:t>-1</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a:effectLst/>
                        </a:rPr>
                        <a:t>-1</a:t>
                      </a:r>
                      <a:endParaRPr lang="zh-CN" sz="1200" kern="100">
                        <a:effectLst/>
                        <a:latin typeface="Times New Roman"/>
                        <a:ea typeface="宋体"/>
                      </a:endParaRPr>
                    </a:p>
                  </a:txBody>
                  <a:tcPr marL="68580" marR="68580" marT="0" marB="0" anchor="ctr"/>
                </a:tc>
                <a:extLst>
                  <a:ext uri="{0D108BD9-81ED-4DB2-BD59-A6C34878D82A}">
                    <a16:rowId xmlns:a16="http://schemas.microsoft.com/office/drawing/2014/main" val="10007"/>
                  </a:ext>
                </a:extLst>
              </a:tr>
              <a:tr h="265545">
                <a:tc>
                  <a:txBody>
                    <a:bodyPr/>
                    <a:lstStyle/>
                    <a:p>
                      <a:pPr indent="127000" algn="l">
                        <a:lnSpc>
                          <a:spcPts val="2000"/>
                        </a:lnSpc>
                        <a:spcAft>
                          <a:spcPts val="0"/>
                        </a:spcAft>
                      </a:pPr>
                      <a:endParaRPr lang="en-US" sz="1050" kern="10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a:effectLst/>
                        </a:rPr>
                        <a:t>混淆参数</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b="1" kern="100" dirty="0">
                          <a:effectLst/>
                        </a:rPr>
                        <a:t>0.05-1.0</a:t>
                      </a:r>
                      <a:endParaRPr lang="zh-CN" sz="1200" b="1" kern="100" dirty="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b="1" kern="100" dirty="0">
                          <a:effectLst/>
                        </a:rPr>
                        <a:t>0.05-1.0</a:t>
                      </a:r>
                      <a:endParaRPr lang="zh-CN" sz="1200" b="1" kern="100" dirty="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a:effectLst/>
                        </a:rPr>
                        <a:t>0.3</a:t>
                      </a:r>
                      <a:endParaRPr lang="zh-CN" sz="1200" kern="100">
                        <a:effectLst/>
                        <a:latin typeface="Times New Roman"/>
                        <a:ea typeface="宋体"/>
                      </a:endParaRPr>
                    </a:p>
                  </a:txBody>
                  <a:tcPr marL="68580" marR="68580" marT="0" marB="0" anchor="ctr"/>
                </a:tc>
                <a:extLst>
                  <a:ext uri="{0D108BD9-81ED-4DB2-BD59-A6C34878D82A}">
                    <a16:rowId xmlns:a16="http://schemas.microsoft.com/office/drawing/2014/main" val="10008"/>
                  </a:ext>
                </a:extLst>
              </a:tr>
              <a:tr h="265545">
                <a:tc>
                  <a:txBody>
                    <a:bodyPr/>
                    <a:lstStyle/>
                    <a:p>
                      <a:pPr indent="127000" algn="l">
                        <a:lnSpc>
                          <a:spcPts val="2000"/>
                        </a:lnSpc>
                        <a:spcAft>
                          <a:spcPts val="0"/>
                        </a:spcAft>
                      </a:pPr>
                      <a:endParaRPr lang="en-US" sz="1050" kern="10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a:effectLst/>
                        </a:rPr>
                        <a:t>重叠节点个数</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a:effectLst/>
                        </a:rPr>
                        <a:t>0</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a:effectLst/>
                        </a:rPr>
                        <a:t>0.1</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a:effectLst/>
                        </a:rPr>
                        <a:t>0.5</a:t>
                      </a:r>
                      <a:endParaRPr lang="zh-CN" sz="1200" kern="100">
                        <a:effectLst/>
                        <a:latin typeface="Times New Roman"/>
                        <a:ea typeface="宋体"/>
                      </a:endParaRPr>
                    </a:p>
                  </a:txBody>
                  <a:tcPr marL="68580" marR="68580" marT="0" marB="0" anchor="ctr"/>
                </a:tc>
                <a:extLst>
                  <a:ext uri="{0D108BD9-81ED-4DB2-BD59-A6C34878D82A}">
                    <a16:rowId xmlns:a16="http://schemas.microsoft.com/office/drawing/2014/main" val="10009"/>
                  </a:ext>
                </a:extLst>
              </a:tr>
              <a:tr h="265545">
                <a:tc>
                  <a:txBody>
                    <a:bodyPr/>
                    <a:lstStyle/>
                    <a:p>
                      <a:pPr indent="127000" algn="l">
                        <a:lnSpc>
                          <a:spcPts val="2000"/>
                        </a:lnSpc>
                        <a:spcAft>
                          <a:spcPts val="0"/>
                        </a:spcAft>
                      </a:pPr>
                      <a:endParaRPr lang="en-US" sz="1050" kern="10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a:effectLst/>
                        </a:rPr>
                        <a:t>平均每个节点所属社区数</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dirty="0">
                          <a:effectLst/>
                        </a:rPr>
                        <a:t>1</a:t>
                      </a:r>
                      <a:endParaRPr lang="zh-CN" sz="1200" kern="100" dirty="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a:effectLst/>
                        </a:rPr>
                        <a:t>2</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b="1" kern="100" dirty="0">
                          <a:effectLst/>
                        </a:rPr>
                        <a:t>2-8</a:t>
                      </a:r>
                      <a:endParaRPr lang="zh-CN" sz="1200" b="1" kern="100" dirty="0">
                        <a:effectLst/>
                        <a:latin typeface="Times New Roman"/>
                        <a:ea typeface="宋体"/>
                      </a:endParaRPr>
                    </a:p>
                  </a:txBody>
                  <a:tcPr marL="68580" marR="68580" marT="0" marB="0" anchor="ctr"/>
                </a:tc>
                <a:extLst>
                  <a:ext uri="{0D108BD9-81ED-4DB2-BD59-A6C34878D82A}">
                    <a16:rowId xmlns:a16="http://schemas.microsoft.com/office/drawing/2014/main" val="10010"/>
                  </a:ext>
                </a:extLst>
              </a:tr>
            </a:tbl>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297595241"/>
              </p:ext>
            </p:extLst>
          </p:nvPr>
        </p:nvGraphicFramePr>
        <p:xfrm>
          <a:off x="1782832" y="3257550"/>
          <a:ext cx="171450" cy="171450"/>
        </p:xfrm>
        <a:graphic>
          <a:graphicData uri="http://schemas.openxmlformats.org/presentationml/2006/ole">
            <mc:AlternateContent xmlns:mc="http://schemas.openxmlformats.org/markup-compatibility/2006">
              <mc:Choice xmlns:v="urn:schemas-microsoft-com:vml" Requires="v">
                <p:oleObj spid="_x0000_s29508" name="Equation" r:id="rId4" imgW="177480" imgH="177480" progId="Equation.DSMT4">
                  <p:embed/>
                </p:oleObj>
              </mc:Choice>
              <mc:Fallback>
                <p:oleObj name="Equation" r:id="rId4" imgW="177480" imgH="177480" progId="Equation.DSMT4">
                  <p:embed/>
                  <p:pic>
                    <p:nvPicPr>
                      <p:cNvPr id="0" name="对象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2832" y="3257550"/>
                        <a:ext cx="171450" cy="171450"/>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33096536"/>
              </p:ext>
            </p:extLst>
          </p:nvPr>
        </p:nvGraphicFramePr>
        <p:xfrm>
          <a:off x="1785609" y="5596605"/>
          <a:ext cx="223046" cy="228600"/>
        </p:xfrm>
        <a:graphic>
          <a:graphicData uri="http://schemas.openxmlformats.org/presentationml/2006/ole">
            <mc:AlternateContent xmlns:mc="http://schemas.openxmlformats.org/markup-compatibility/2006">
              <mc:Choice xmlns:v="urn:schemas-microsoft-com:vml" Requires="v">
                <p:oleObj spid="_x0000_s29509" name="Equation" r:id="rId6" imgW="215640" imgH="228600" progId="Equation.DSMT4">
                  <p:embed/>
                </p:oleObj>
              </mc:Choice>
              <mc:Fallback>
                <p:oleObj name="Equation" r:id="rId6" imgW="215640" imgH="228600" progId="Equation.DSMT4">
                  <p:embed/>
                  <p:pic>
                    <p:nvPicPr>
                      <p:cNvPr id="0" name="对象 27"/>
                      <p:cNvPicPr>
                        <a:picLocks noChangeAspect="1" noChangeArrowheads="1"/>
                      </p:cNvPicPr>
                      <p:nvPr/>
                    </p:nvPicPr>
                    <p:blipFill>
                      <a:blip r:embed="rId7"/>
                      <a:srcRect/>
                      <a:stretch>
                        <a:fillRect/>
                      </a:stretch>
                    </p:blipFill>
                    <p:spPr bwMode="auto">
                      <a:xfrm>
                        <a:off x="1785609" y="5596605"/>
                        <a:ext cx="223046" cy="228600"/>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932795327"/>
              </p:ext>
            </p:extLst>
          </p:nvPr>
        </p:nvGraphicFramePr>
        <p:xfrm>
          <a:off x="1775589" y="4271142"/>
          <a:ext cx="295275" cy="228600"/>
        </p:xfrm>
        <a:graphic>
          <a:graphicData uri="http://schemas.openxmlformats.org/presentationml/2006/ole">
            <mc:AlternateContent xmlns:mc="http://schemas.openxmlformats.org/markup-compatibility/2006">
              <mc:Choice xmlns:v="urn:schemas-microsoft-com:vml" Requires="v">
                <p:oleObj spid="_x0000_s29510" name="Equation" r:id="rId8" imgW="304668" imgH="228501" progId="Equation.DSMT4">
                  <p:embed/>
                </p:oleObj>
              </mc:Choice>
              <mc:Fallback>
                <p:oleObj name="Equation" r:id="rId8" imgW="304668" imgH="228501" progId="Equation.DSMT4">
                  <p:embed/>
                  <p:pic>
                    <p:nvPicPr>
                      <p:cNvPr id="0" name="对象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5589" y="4271142"/>
                        <a:ext cx="295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053476887"/>
              </p:ext>
            </p:extLst>
          </p:nvPr>
        </p:nvGraphicFramePr>
        <p:xfrm>
          <a:off x="1782832" y="3535584"/>
          <a:ext cx="114300" cy="171450"/>
        </p:xfrm>
        <a:graphic>
          <a:graphicData uri="http://schemas.openxmlformats.org/presentationml/2006/ole">
            <mc:AlternateContent xmlns:mc="http://schemas.openxmlformats.org/markup-compatibility/2006">
              <mc:Choice xmlns:v="urn:schemas-microsoft-com:vml" Requires="v">
                <p:oleObj spid="_x0000_s29511" name="Equation" r:id="rId10" imgW="126720" imgH="177480" progId="Equation.DSMT4">
                  <p:embed/>
                </p:oleObj>
              </mc:Choice>
              <mc:Fallback>
                <p:oleObj name="Equation" r:id="rId10" imgW="126720" imgH="177480" progId="Equation.DSMT4">
                  <p:embed/>
                  <p:pic>
                    <p:nvPicPr>
                      <p:cNvPr id="0" name="对象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82832" y="3535584"/>
                        <a:ext cx="1143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78484857"/>
              </p:ext>
            </p:extLst>
          </p:nvPr>
        </p:nvGraphicFramePr>
        <p:xfrm>
          <a:off x="1782831" y="5373216"/>
          <a:ext cx="216025" cy="235522"/>
        </p:xfrm>
        <a:graphic>
          <a:graphicData uri="http://schemas.openxmlformats.org/presentationml/2006/ole">
            <mc:AlternateContent xmlns:mc="http://schemas.openxmlformats.org/markup-compatibility/2006">
              <mc:Choice xmlns:v="urn:schemas-microsoft-com:vml" Requires="v">
                <p:oleObj spid="_x0000_s29512" name="Equation" r:id="rId12" imgW="190500" imgH="228600" progId="Equation.DSMT4">
                  <p:embed/>
                </p:oleObj>
              </mc:Choice>
              <mc:Fallback>
                <p:oleObj name="Equation" r:id="rId12" imgW="190500" imgH="228600" progId="Equation.DSMT4">
                  <p:embed/>
                  <p:pic>
                    <p:nvPicPr>
                      <p:cNvPr id="0" name="对象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2831" y="5373216"/>
                        <a:ext cx="216025" cy="235522"/>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064158072"/>
              </p:ext>
            </p:extLst>
          </p:nvPr>
        </p:nvGraphicFramePr>
        <p:xfrm>
          <a:off x="1827406" y="4788369"/>
          <a:ext cx="171450" cy="228600"/>
        </p:xfrm>
        <a:graphic>
          <a:graphicData uri="http://schemas.openxmlformats.org/presentationml/2006/ole">
            <mc:AlternateContent xmlns:mc="http://schemas.openxmlformats.org/markup-compatibility/2006">
              <mc:Choice xmlns:v="urn:schemas-microsoft-com:vml" Requires="v">
                <p:oleObj spid="_x0000_s29513" name="Equation" r:id="rId14" imgW="165028" imgH="228501" progId="Equation.DSMT4">
                  <p:embed/>
                </p:oleObj>
              </mc:Choice>
              <mc:Fallback>
                <p:oleObj name="Equation" r:id="rId14" imgW="165028" imgH="228501" progId="Equation.DSMT4">
                  <p:embed/>
                  <p:pic>
                    <p:nvPicPr>
                      <p:cNvPr id="0" name="对象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27406" y="4788369"/>
                        <a:ext cx="171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503641370"/>
              </p:ext>
            </p:extLst>
          </p:nvPr>
        </p:nvGraphicFramePr>
        <p:xfrm>
          <a:off x="1749494" y="4012429"/>
          <a:ext cx="295275" cy="228600"/>
        </p:xfrm>
        <a:graphic>
          <a:graphicData uri="http://schemas.openxmlformats.org/presentationml/2006/ole">
            <mc:AlternateContent xmlns:mc="http://schemas.openxmlformats.org/markup-compatibility/2006">
              <mc:Choice xmlns:v="urn:schemas-microsoft-com:vml" Requires="v">
                <p:oleObj spid="_x0000_s29514" name="Equation" r:id="rId16" imgW="291973" imgH="228501" progId="Equation.DSMT4">
                  <p:embed/>
                </p:oleObj>
              </mc:Choice>
              <mc:Fallback>
                <p:oleObj name="Equation" r:id="rId16" imgW="291973" imgH="228501" progId="Equation.DSMT4">
                  <p:embed/>
                  <p:pic>
                    <p:nvPicPr>
                      <p:cNvPr id="0" name="对象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49494" y="4012429"/>
                        <a:ext cx="295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191969255"/>
              </p:ext>
            </p:extLst>
          </p:nvPr>
        </p:nvGraphicFramePr>
        <p:xfrm>
          <a:off x="1763782" y="3737742"/>
          <a:ext cx="266700" cy="228600"/>
        </p:xfrm>
        <a:graphic>
          <a:graphicData uri="http://schemas.openxmlformats.org/presentationml/2006/ole">
            <mc:AlternateContent xmlns:mc="http://schemas.openxmlformats.org/markup-compatibility/2006">
              <mc:Choice xmlns:v="urn:schemas-microsoft-com:vml" Requires="v">
                <p:oleObj spid="_x0000_s29515" name="Equation" r:id="rId18" imgW="279400" imgH="228600" progId="Equation.DSMT4">
                  <p:embed/>
                </p:oleObj>
              </mc:Choice>
              <mc:Fallback>
                <p:oleObj name="Equation" r:id="rId18" imgW="279400" imgH="228600" progId="Equation.DSMT4">
                  <p:embed/>
                  <p:pic>
                    <p:nvPicPr>
                      <p:cNvPr id="0" name="对象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63782" y="3737742"/>
                        <a:ext cx="26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734684777"/>
              </p:ext>
            </p:extLst>
          </p:nvPr>
        </p:nvGraphicFramePr>
        <p:xfrm>
          <a:off x="1811407" y="4558777"/>
          <a:ext cx="142875" cy="228600"/>
        </p:xfrm>
        <a:graphic>
          <a:graphicData uri="http://schemas.openxmlformats.org/presentationml/2006/ole">
            <mc:AlternateContent xmlns:mc="http://schemas.openxmlformats.org/markup-compatibility/2006">
              <mc:Choice xmlns:v="urn:schemas-microsoft-com:vml" Requires="v">
                <p:oleObj spid="_x0000_s29516" name="Equation" r:id="rId20" imgW="139700" imgH="228600" progId="Equation.DSMT4">
                  <p:embed/>
                </p:oleObj>
              </mc:Choice>
              <mc:Fallback>
                <p:oleObj name="Equation" r:id="rId20" imgW="139700" imgH="228600" progId="Equation.DSMT4">
                  <p:embed/>
                  <p:pic>
                    <p:nvPicPr>
                      <p:cNvPr id="0" name="对象 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11407" y="4558777"/>
                        <a:ext cx="1428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780399516"/>
              </p:ext>
            </p:extLst>
          </p:nvPr>
        </p:nvGraphicFramePr>
        <p:xfrm>
          <a:off x="1822520" y="5102992"/>
          <a:ext cx="142875" cy="171450"/>
        </p:xfrm>
        <a:graphic>
          <a:graphicData uri="http://schemas.openxmlformats.org/presentationml/2006/ole">
            <mc:AlternateContent xmlns:mc="http://schemas.openxmlformats.org/markup-compatibility/2006">
              <mc:Choice xmlns:v="urn:schemas-microsoft-com:vml" Requires="v">
                <p:oleObj spid="_x0000_s29517" name="Equation" r:id="rId22" imgW="152268" imgH="164957" progId="Equation.DSMT4">
                  <p:embed/>
                </p:oleObj>
              </mc:Choice>
              <mc:Fallback>
                <p:oleObj name="Equation" r:id="rId22" imgW="152268" imgH="164957" progId="Equation.DSMT4">
                  <p:embed/>
                  <p:pic>
                    <p:nvPicPr>
                      <p:cNvPr id="0" name="对象 2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22520" y="5102992"/>
                        <a:ext cx="14287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Box 13"/>
          <p:cNvSpPr txBox="1"/>
          <p:nvPr/>
        </p:nvSpPr>
        <p:spPr>
          <a:xfrm>
            <a:off x="1115617" y="2020198"/>
            <a:ext cx="7128792" cy="646331"/>
          </a:xfrm>
          <a:prstGeom prst="rect">
            <a:avLst/>
          </a:prstGeom>
          <a:noFill/>
        </p:spPr>
        <p:txBody>
          <a:bodyPr wrap="square" rtlCol="0">
            <a:spAutoFit/>
          </a:bodyPr>
          <a:lstStyle/>
          <a:p>
            <a:r>
              <a:rPr lang="zh-CN" altLang="en-US" dirty="0" smtClean="0">
                <a:solidFill>
                  <a:schemeClr val="bg2"/>
                </a:solidFill>
              </a:rPr>
              <a:t>构造的数据图主要包括非重叠社区和重叠社区以及平均节点所属社区数的变化。</a:t>
            </a:r>
            <a:endParaRPr lang="zh-CN" altLang="en-US" dirty="0">
              <a:solidFill>
                <a:schemeClr val="bg2"/>
              </a:solidFill>
            </a:endParaRPr>
          </a:p>
        </p:txBody>
      </p:sp>
    </p:spTree>
  </p:cSld>
  <p:clrMapOvr>
    <a:masterClrMapping/>
  </p:clrMapOvr>
  <p:transition advTm="1254">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dirty="0" smtClean="0">
                <a:solidFill>
                  <a:schemeClr val="bg1"/>
                </a:solidFill>
              </a:rPr>
              <a:t>&gt;&gt;</a:t>
            </a:r>
            <a:r>
              <a:rPr lang="en-US" altLang="zh-CN" sz="2400" b="1" dirty="0" smtClean="0">
                <a:solidFill>
                  <a:schemeClr val="bg1"/>
                </a:solidFill>
              </a:rPr>
              <a:t>NMI</a:t>
            </a:r>
            <a:r>
              <a:rPr lang="zh-CN" altLang="en-US" sz="2400" b="1" dirty="0" smtClean="0">
                <a:solidFill>
                  <a:schemeClr val="bg1"/>
                </a:solidFill>
              </a:rPr>
              <a:t>准确性评估</a:t>
            </a:r>
            <a:endParaRPr lang="zh-CN" altLang="en-US" sz="2400" b="1" dirty="0">
              <a:solidFill>
                <a:schemeClr val="bg1"/>
              </a:solidFill>
            </a:endParaRPr>
          </a:p>
        </p:txBody>
      </p:sp>
      <p:sp>
        <p:nvSpPr>
          <p:cNvPr id="28677" name="Text Box 5"/>
          <p:cNvSpPr txBox="1">
            <a:spLocks noChangeArrowheads="1"/>
          </p:cNvSpPr>
          <p:nvPr/>
        </p:nvSpPr>
        <p:spPr bwMode="auto">
          <a:xfrm>
            <a:off x="742950" y="1312863"/>
            <a:ext cx="5341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dirty="0" smtClean="0">
                <a:solidFill>
                  <a:schemeClr val="bg2"/>
                </a:solidFill>
              </a:rPr>
              <a:t>&gt;&gt;非重叠社区</a:t>
            </a:r>
            <a:endParaRPr lang="zh-CN" altLang="en-US" sz="2000" b="1" dirty="0">
              <a:solidFill>
                <a:schemeClr val="bg2"/>
              </a:solidFill>
            </a:endParaRPr>
          </a:p>
        </p:txBody>
      </p:sp>
      <p:pic>
        <p:nvPicPr>
          <p:cNvPr id="28679" name="图片 6" descr="校徽+校名立体图.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2642351370"/>
              </p:ext>
            </p:extLst>
          </p:nvPr>
        </p:nvGraphicFramePr>
        <p:xfrm>
          <a:off x="1085703" y="1511300"/>
          <a:ext cx="3033443" cy="2160000"/>
        </p:xfrm>
        <a:graphic>
          <a:graphicData uri="http://schemas.openxmlformats.org/presentationml/2006/ole">
            <mc:AlternateContent xmlns:mc="http://schemas.openxmlformats.org/markup-compatibility/2006">
              <mc:Choice xmlns:v="urn:schemas-microsoft-com:vml" Requires="v">
                <p:oleObj spid="_x0000_s46414" name="Graph" r:id="rId4" imgW="3206790" imgH="2264434" progId="Origin50.Graph">
                  <p:embed/>
                </p:oleObj>
              </mc:Choice>
              <mc:Fallback>
                <p:oleObj name="Graph" r:id="rId4" imgW="3206790" imgH="2264434" progId="Origin50.Grap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5703" y="1511300"/>
                        <a:ext cx="3033443" cy="2160000"/>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720279543"/>
              </p:ext>
            </p:extLst>
          </p:nvPr>
        </p:nvGraphicFramePr>
        <p:xfrm>
          <a:off x="3591274" y="1511300"/>
          <a:ext cx="3049412" cy="2160000"/>
        </p:xfrm>
        <a:graphic>
          <a:graphicData uri="http://schemas.openxmlformats.org/presentationml/2006/ole">
            <mc:AlternateContent xmlns:mc="http://schemas.openxmlformats.org/markup-compatibility/2006">
              <mc:Choice xmlns:v="urn:schemas-microsoft-com:vml" Requires="v">
                <p:oleObj spid="_x0000_s46415" name="Graph" r:id="rId6" imgW="3206790" imgH="2264434" progId="Origin50.Graph">
                  <p:embed/>
                </p:oleObj>
              </mc:Choice>
              <mc:Fallback>
                <p:oleObj name="Graph" r:id="rId6" imgW="3206790" imgH="2264434" progId="Origin50.Graph">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1274" y="1511300"/>
                        <a:ext cx="3049412" cy="21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545352448"/>
              </p:ext>
            </p:extLst>
          </p:nvPr>
        </p:nvGraphicFramePr>
        <p:xfrm>
          <a:off x="1085703" y="3755761"/>
          <a:ext cx="3033443" cy="2160000"/>
        </p:xfrm>
        <a:graphic>
          <a:graphicData uri="http://schemas.openxmlformats.org/presentationml/2006/ole">
            <mc:AlternateContent xmlns:mc="http://schemas.openxmlformats.org/markup-compatibility/2006">
              <mc:Choice xmlns:v="urn:schemas-microsoft-com:vml" Requires="v">
                <p:oleObj spid="_x0000_s46416" name="Graph" r:id="rId8" imgW="3207600" imgH="2264434" progId="Origin50.Graph">
                  <p:embed/>
                </p:oleObj>
              </mc:Choice>
              <mc:Fallback>
                <p:oleObj name="Graph" r:id="rId8" imgW="3207600" imgH="2264434" progId="Origin50.Graph">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5703" y="3755761"/>
                        <a:ext cx="3033443" cy="21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344453101"/>
              </p:ext>
            </p:extLst>
          </p:nvPr>
        </p:nvGraphicFramePr>
        <p:xfrm>
          <a:off x="3655643" y="3789280"/>
          <a:ext cx="3014759" cy="2160000"/>
        </p:xfrm>
        <a:graphic>
          <a:graphicData uri="http://schemas.openxmlformats.org/presentationml/2006/ole">
            <mc:AlternateContent xmlns:mc="http://schemas.openxmlformats.org/markup-compatibility/2006">
              <mc:Choice xmlns:v="urn:schemas-microsoft-com:vml" Requires="v">
                <p:oleObj spid="_x0000_s46417" name="Graph" r:id="rId10" imgW="3206790" imgH="2264434" progId="Origin50.Graph">
                  <p:embed/>
                </p:oleObj>
              </mc:Choice>
              <mc:Fallback>
                <p:oleObj name="Graph" r:id="rId10" imgW="3206790" imgH="2264434" progId="Origin50.Graph">
                  <p:embed/>
                  <p:pic>
                    <p:nvPicPr>
                      <p:cNvPr id="0"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5643" y="3789280"/>
                        <a:ext cx="3014759" cy="21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2200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9" name="Rectangle 7"/>
          <p:cNvSpPr>
            <a:spLocks noChangeArrowheads="1"/>
          </p:cNvSpPr>
          <p:nvPr/>
        </p:nvSpPr>
        <p:spPr bwMode="auto">
          <a:xfrm>
            <a:off x="3851920" y="3746261"/>
            <a:ext cx="18731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(b)1000-</a:t>
            </a: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大社区</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Rectangle 8"/>
          <p:cNvSpPr>
            <a:spLocks noChangeArrowheads="1"/>
          </p:cNvSpPr>
          <p:nvPr/>
        </p:nvSpPr>
        <p:spPr bwMode="auto">
          <a:xfrm>
            <a:off x="0" y="6181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5" name="Rectangle 7"/>
          <p:cNvSpPr>
            <a:spLocks noChangeArrowheads="1"/>
          </p:cNvSpPr>
          <p:nvPr/>
        </p:nvSpPr>
        <p:spPr bwMode="auto">
          <a:xfrm>
            <a:off x="1298501" y="5915761"/>
            <a:ext cx="183666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(c)5000-</a:t>
            </a: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小社区</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6" name="Rectangle 7"/>
          <p:cNvSpPr>
            <a:spLocks noChangeArrowheads="1"/>
          </p:cNvSpPr>
          <p:nvPr/>
        </p:nvSpPr>
        <p:spPr bwMode="auto">
          <a:xfrm>
            <a:off x="1293069" y="3774106"/>
            <a:ext cx="183666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(a)1000-</a:t>
            </a: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小社区</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7" name="Rectangle 7"/>
          <p:cNvSpPr>
            <a:spLocks noChangeArrowheads="1"/>
          </p:cNvSpPr>
          <p:nvPr/>
        </p:nvSpPr>
        <p:spPr bwMode="auto">
          <a:xfrm>
            <a:off x="3851920" y="5915760"/>
            <a:ext cx="18731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(d)5000-</a:t>
            </a: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大社区</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2" name="矩形 11"/>
          <p:cNvSpPr/>
          <p:nvPr/>
        </p:nvSpPr>
        <p:spPr>
          <a:xfrm>
            <a:off x="1369642" y="6211669"/>
            <a:ext cx="5271043" cy="276999"/>
          </a:xfrm>
          <a:prstGeom prst="rect">
            <a:avLst/>
          </a:prstGeom>
        </p:spPr>
        <p:txBody>
          <a:bodyPr wrap="square">
            <a:spAutoFit/>
          </a:bodyPr>
          <a:lstStyle/>
          <a:p>
            <a:r>
              <a:rPr lang="zh-CN" altLang="en-US" sz="1200" dirty="0" smtClean="0">
                <a:solidFill>
                  <a:schemeClr val="bg2"/>
                </a:solidFill>
              </a:rPr>
              <a:t>图</a:t>
            </a:r>
            <a:r>
              <a:rPr lang="en-US" altLang="zh-CN" sz="1200" dirty="0" smtClean="0">
                <a:solidFill>
                  <a:schemeClr val="bg2"/>
                </a:solidFill>
              </a:rPr>
              <a:t>1  </a:t>
            </a:r>
            <a:r>
              <a:rPr lang="zh-CN" altLang="zh-CN" sz="1200" dirty="0" smtClean="0">
                <a:solidFill>
                  <a:schemeClr val="bg2"/>
                </a:solidFill>
              </a:rPr>
              <a:t>非</a:t>
            </a:r>
            <a:r>
              <a:rPr lang="zh-CN" altLang="zh-CN" sz="1200" dirty="0">
                <a:solidFill>
                  <a:schemeClr val="bg2"/>
                </a:solidFill>
              </a:rPr>
              <a:t>重叠社区下网络规模，社区大小，以及混淆参数对准确性的影响</a:t>
            </a:r>
            <a:endParaRPr lang="zh-CN" altLang="en-US" sz="1200" dirty="0">
              <a:solidFill>
                <a:schemeClr val="bg2"/>
              </a:solidFill>
            </a:endParaRPr>
          </a:p>
        </p:txBody>
      </p:sp>
      <mc:AlternateContent xmlns:mc="http://schemas.openxmlformats.org/markup-compatibility/2006" xmlns:a14="http://schemas.microsoft.com/office/drawing/2010/main">
        <mc:Choice Requires="a14">
          <p:sp>
            <p:nvSpPr>
              <p:cNvPr id="13" name="TextBox 12"/>
              <p:cNvSpPr txBox="1"/>
              <p:nvPr/>
            </p:nvSpPr>
            <p:spPr>
              <a:xfrm>
                <a:off x="6631456" y="2453599"/>
                <a:ext cx="1826395" cy="2585323"/>
              </a:xfrm>
              <a:prstGeom prst="rect">
                <a:avLst/>
              </a:prstGeom>
              <a:noFill/>
            </p:spPr>
            <p:txBody>
              <a:bodyPr wrap="square" rtlCol="0">
                <a:spAutoFit/>
              </a:bodyPr>
              <a:lstStyle/>
              <a:p>
                <a14:m>
                  <m:oMath xmlns:m="http://schemas.openxmlformats.org/officeDocument/2006/math">
                    <m:r>
                      <a:rPr lang="en-US" altLang="zh-CN" b="0" i="1" dirty="0" smtClean="0">
                        <a:solidFill>
                          <a:srgbClr val="C00000"/>
                        </a:solidFill>
                        <a:latin typeface="Cambria Math"/>
                      </a:rPr>
                      <m:t>≫</m:t>
                    </m:r>
                    <m:r>
                      <a:rPr lang="zh-CN" altLang="en-US" i="1" dirty="0" smtClean="0">
                        <a:solidFill>
                          <a:schemeClr val="bg2"/>
                        </a:solidFill>
                        <a:latin typeface="Cambria Math"/>
                      </a:rPr>
                      <m:t>混淆参数</m:t>
                    </m:r>
                    <m:r>
                      <a:rPr lang="zh-CN" altLang="en-US" i="1" dirty="0" smtClean="0">
                        <a:solidFill>
                          <a:schemeClr val="bg2"/>
                        </a:solidFill>
                        <a:latin typeface="Cambria Math"/>
                      </a:rPr>
                      <m:t>𝜇</m:t>
                    </m:r>
                  </m:oMath>
                </a14:m>
                <a:r>
                  <a:rPr lang="zh-CN" altLang="en-US" dirty="0" smtClean="0">
                    <a:solidFill>
                      <a:schemeClr val="bg2"/>
                    </a:solidFill>
                  </a:rPr>
                  <a:t>反映了社区节点与</a:t>
                </a:r>
                <a:r>
                  <a:rPr lang="en-US" altLang="zh-CN" dirty="0" smtClean="0">
                    <a:solidFill>
                      <a:schemeClr val="bg2"/>
                    </a:solidFill>
                  </a:rPr>
                  <a:t> </a:t>
                </a:r>
                <a:r>
                  <a:rPr lang="zh-CN" altLang="en-US" dirty="0" smtClean="0">
                    <a:solidFill>
                      <a:schemeClr val="bg2"/>
                    </a:solidFill>
                  </a:rPr>
                  <a:t>其所在社区联系的紧密程度，其值越小，社区内部联系越紧密，社区结构越明显。</a:t>
                </a:r>
                <a:r>
                  <a:rPr lang="en-US" altLang="zh-CN" dirty="0" smtClean="0">
                    <a:solidFill>
                      <a:schemeClr val="bg2"/>
                    </a:solidFill>
                  </a:rPr>
                  <a:t>ISA</a:t>
                </a:r>
                <a:r>
                  <a:rPr lang="zh-CN" altLang="en-US" dirty="0" smtClean="0">
                    <a:solidFill>
                      <a:schemeClr val="bg2"/>
                    </a:solidFill>
                  </a:rPr>
                  <a:t>算法与</a:t>
                </a:r>
                <a:r>
                  <a:rPr lang="en-US" altLang="zh-CN" dirty="0" smtClean="0">
                    <a:solidFill>
                      <a:schemeClr val="bg2"/>
                    </a:solidFill>
                  </a:rPr>
                  <a:t>GCE</a:t>
                </a:r>
                <a:r>
                  <a:rPr lang="zh-CN" altLang="en-US" dirty="0" smtClean="0">
                    <a:solidFill>
                      <a:schemeClr val="bg2"/>
                    </a:solidFill>
                  </a:rPr>
                  <a:t>算法相当。</a:t>
                </a:r>
                <a:endParaRPr lang="zh-CN" altLang="en-US" dirty="0">
                  <a:solidFill>
                    <a:schemeClr val="bg2"/>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631456" y="2453599"/>
                <a:ext cx="1826395" cy="2585323"/>
              </a:xfrm>
              <a:prstGeom prst="rect">
                <a:avLst/>
              </a:prstGeom>
              <a:blipFill rotWithShape="1">
                <a:blip r:embed="rId12"/>
                <a:stretch>
                  <a:fillRect l="-3010" t="-1647" r="-13043" b="-21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9090226"/>
      </p:ext>
    </p:extLst>
  </p:cSld>
  <p:clrMapOvr>
    <a:masterClrMapping/>
  </p:clrMapOvr>
  <p:transition advTm="327">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963613" y="1922463"/>
            <a:ext cx="74977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zh-CN"/>
          </a:p>
        </p:txBody>
      </p:sp>
      <p:sp>
        <p:nvSpPr>
          <p:cNvPr id="6147"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a:solidFill>
                  <a:schemeClr val="bg1"/>
                </a:solidFill>
              </a:rPr>
              <a:t>&gt;&gt;研究背景及意义</a:t>
            </a:r>
          </a:p>
        </p:txBody>
      </p:sp>
      <p:pic>
        <p:nvPicPr>
          <p:cNvPr id="6148" name="图片 6" descr="校徽+校名立体图.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圆角矩形 1"/>
          <p:cNvSpPr/>
          <p:nvPr/>
        </p:nvSpPr>
        <p:spPr bwMode="auto">
          <a:xfrm>
            <a:off x="963613" y="1484313"/>
            <a:ext cx="7353300" cy="1368425"/>
          </a:xfrm>
          <a:prstGeom prst="roundRect">
            <a:avLst/>
          </a:prstGeom>
          <a:solidFill>
            <a:schemeClr val="accent5">
              <a:lumMod val="90000"/>
              <a:alpha val="40000"/>
            </a:schemeClr>
          </a:solidFill>
          <a:ln w="9525" cap="flat" cmpd="sng" algn="ctr">
            <a:solidFill>
              <a:schemeClr val="accent1"/>
            </a:solidFill>
            <a:prstDash val="solid"/>
            <a:round/>
            <a:headEnd type="none" w="med" len="med"/>
            <a:tailEnd type="none" w="med" len="med"/>
          </a:ln>
          <a:effectLst/>
        </p:spPr>
        <p:txBody>
          <a:bodyPr/>
          <a:lstStyle/>
          <a:p>
            <a:pPr>
              <a:defRPr/>
            </a:pPr>
            <a:r>
              <a:rPr lang="zh-CN" altLang="en-US" sz="2000" dirty="0"/>
              <a:t>       社区结构是一种常见的数据组织结构，</a:t>
            </a:r>
            <a:r>
              <a:rPr lang="zh-CN" altLang="zh-CN" sz="2000" dirty="0">
                <a:latin typeface="新宋体" pitchFamily="49" charset="-122"/>
                <a:ea typeface="新宋体" pitchFamily="49" charset="-122"/>
              </a:rPr>
              <a:t>挖掘</a:t>
            </a:r>
            <a:r>
              <a:rPr lang="zh-CN" altLang="zh-CN" sz="2000" dirty="0" smtClean="0">
                <a:latin typeface="新宋体" pitchFamily="49" charset="-122"/>
                <a:ea typeface="新宋体" pitchFamily="49" charset="-122"/>
              </a:rPr>
              <a:t>出</a:t>
            </a:r>
            <a:r>
              <a:rPr lang="zh-CN" altLang="en-US" sz="2000" dirty="0" smtClean="0">
                <a:latin typeface="新宋体" pitchFamily="49" charset="-122"/>
                <a:ea typeface="新宋体" pitchFamily="49" charset="-122"/>
              </a:rPr>
              <a:t>社区</a:t>
            </a:r>
            <a:r>
              <a:rPr lang="zh-CN" altLang="zh-CN" sz="2000" dirty="0" smtClean="0">
                <a:latin typeface="新宋体" pitchFamily="49" charset="-122"/>
                <a:ea typeface="新宋体" pitchFamily="49" charset="-122"/>
              </a:rPr>
              <a:t>结构</a:t>
            </a:r>
            <a:r>
              <a:rPr lang="zh-CN" altLang="zh-CN" sz="2000" dirty="0">
                <a:latin typeface="新宋体" pitchFamily="49" charset="-122"/>
                <a:ea typeface="新宋体" pitchFamily="49" charset="-122"/>
              </a:rPr>
              <a:t>能够帮助我们进一步理解网络</a:t>
            </a:r>
            <a:r>
              <a:rPr lang="zh-CN" altLang="en-US" sz="2000" dirty="0">
                <a:latin typeface="新宋体" pitchFamily="49" charset="-122"/>
                <a:ea typeface="新宋体" pitchFamily="49" charset="-122"/>
              </a:rPr>
              <a:t>结构</a:t>
            </a:r>
            <a:r>
              <a:rPr lang="zh-CN" altLang="zh-CN" sz="2000" dirty="0">
                <a:latin typeface="新宋体" pitchFamily="49" charset="-122"/>
                <a:ea typeface="新宋体" pitchFamily="49" charset="-122"/>
              </a:rPr>
              <a:t>中功能拓扑模块之间如何相互影响，理解复杂网络结构数据的组织结构特点，理解数据的成长和缩减规律等</a:t>
            </a:r>
            <a:r>
              <a:rPr lang="zh-CN" altLang="en-US" sz="2000" dirty="0">
                <a:latin typeface="新宋体" pitchFamily="49" charset="-122"/>
                <a:ea typeface="新宋体" pitchFamily="49" charset="-122"/>
              </a:rPr>
              <a:t>。</a:t>
            </a:r>
            <a:endParaRPr lang="en-US" altLang="zh-CN" sz="2000" kern="0" dirty="0">
              <a:latin typeface="新宋体" pitchFamily="49" charset="-122"/>
              <a:ea typeface="新宋体" pitchFamily="49" charset="-122"/>
            </a:endParaRPr>
          </a:p>
          <a:p>
            <a:pPr>
              <a:defRPr/>
            </a:pPr>
            <a:endParaRPr lang="zh-CN" altLang="en-US" dirty="0"/>
          </a:p>
        </p:txBody>
      </p:sp>
      <p:sp>
        <p:nvSpPr>
          <p:cNvPr id="11" name="圆角矩形 10"/>
          <p:cNvSpPr/>
          <p:nvPr/>
        </p:nvSpPr>
        <p:spPr>
          <a:xfrm>
            <a:off x="3636814" y="4298016"/>
            <a:ext cx="1728788" cy="71874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latin typeface="新宋体" pitchFamily="49" charset="-122"/>
                <a:ea typeface="新宋体" pitchFamily="49" charset="-122"/>
              </a:rPr>
              <a:t>社区发现</a:t>
            </a:r>
          </a:p>
        </p:txBody>
      </p:sp>
      <p:sp>
        <p:nvSpPr>
          <p:cNvPr id="6155" name="未知"/>
          <p:cNvSpPr>
            <a:spLocks noChangeArrowheads="1"/>
          </p:cNvSpPr>
          <p:nvPr/>
        </p:nvSpPr>
        <p:spPr bwMode="auto">
          <a:xfrm rot="1561356" flipH="1" flipV="1">
            <a:off x="6322912" y="5249147"/>
            <a:ext cx="863600" cy="276225"/>
          </a:xfrm>
          <a:custGeom>
            <a:avLst/>
            <a:gdLst>
              <a:gd name="T0" fmla="*/ 0 w 984"/>
              <a:gd name="T1" fmla="*/ 2147483647 h 420"/>
              <a:gd name="T2" fmla="*/ 2147483647 w 984"/>
              <a:gd name="T3" fmla="*/ 2147483647 h 420"/>
              <a:gd name="T4" fmla="*/ 2147483647 w 984"/>
              <a:gd name="T5" fmla="*/ 0 h 420"/>
              <a:gd name="T6" fmla="*/ 2147483647 w 984"/>
              <a:gd name="T7" fmla="*/ 2147483647 h 420"/>
              <a:gd name="T8" fmla="*/ 2147483647 w 984"/>
              <a:gd name="T9" fmla="*/ 2147483647 h 420"/>
              <a:gd name="T10" fmla="*/ 2147483647 w 984"/>
              <a:gd name="T11" fmla="*/ 2147483647 h 420"/>
              <a:gd name="T12" fmla="*/ 0 w 984"/>
              <a:gd name="T13" fmla="*/ 2147483647 h 420"/>
              <a:gd name="T14" fmla="*/ 0 60000 65536"/>
              <a:gd name="T15" fmla="*/ 0 60000 65536"/>
              <a:gd name="T16" fmla="*/ 0 60000 65536"/>
              <a:gd name="T17" fmla="*/ 0 60000 65536"/>
              <a:gd name="T18" fmla="*/ 0 60000 65536"/>
              <a:gd name="T19" fmla="*/ 0 60000 65536"/>
              <a:gd name="T20" fmla="*/ 0 60000 65536"/>
              <a:gd name="T21" fmla="*/ 0 w 984"/>
              <a:gd name="T22" fmla="*/ 0 h 420"/>
              <a:gd name="T23" fmla="*/ 984 w 984"/>
              <a:gd name="T24" fmla="*/ 420 h 4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4" h="420">
                <a:moveTo>
                  <a:pt x="0" y="219"/>
                </a:moveTo>
                <a:lnTo>
                  <a:pt x="810" y="102"/>
                </a:lnTo>
                <a:lnTo>
                  <a:pt x="810" y="0"/>
                </a:lnTo>
                <a:lnTo>
                  <a:pt x="984" y="222"/>
                </a:lnTo>
                <a:lnTo>
                  <a:pt x="810" y="420"/>
                </a:lnTo>
                <a:lnTo>
                  <a:pt x="810" y="321"/>
                </a:lnTo>
                <a:lnTo>
                  <a:pt x="0" y="219"/>
                </a:lnTo>
                <a:close/>
              </a:path>
            </a:pathLst>
          </a:cu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endParaRPr lang="zh-CN" altLang="en-US"/>
          </a:p>
        </p:txBody>
      </p:sp>
      <p:sp>
        <p:nvSpPr>
          <p:cNvPr id="6156" name="未知"/>
          <p:cNvSpPr>
            <a:spLocks noChangeArrowheads="1"/>
          </p:cNvSpPr>
          <p:nvPr/>
        </p:nvSpPr>
        <p:spPr bwMode="auto">
          <a:xfrm rot="2380922" flipH="1">
            <a:off x="4723135" y="5260472"/>
            <a:ext cx="863600" cy="277813"/>
          </a:xfrm>
          <a:custGeom>
            <a:avLst/>
            <a:gdLst>
              <a:gd name="T0" fmla="*/ 0 w 984"/>
              <a:gd name="T1" fmla="*/ 2147483647 h 420"/>
              <a:gd name="T2" fmla="*/ 2147483647 w 984"/>
              <a:gd name="T3" fmla="*/ 2147483647 h 420"/>
              <a:gd name="T4" fmla="*/ 2147483647 w 984"/>
              <a:gd name="T5" fmla="*/ 0 h 420"/>
              <a:gd name="T6" fmla="*/ 2147483647 w 984"/>
              <a:gd name="T7" fmla="*/ 2147483647 h 420"/>
              <a:gd name="T8" fmla="*/ 2147483647 w 984"/>
              <a:gd name="T9" fmla="*/ 2147483647 h 420"/>
              <a:gd name="T10" fmla="*/ 2147483647 w 984"/>
              <a:gd name="T11" fmla="*/ 2147483647 h 420"/>
              <a:gd name="T12" fmla="*/ 0 w 984"/>
              <a:gd name="T13" fmla="*/ 2147483647 h 420"/>
              <a:gd name="T14" fmla="*/ 0 60000 65536"/>
              <a:gd name="T15" fmla="*/ 0 60000 65536"/>
              <a:gd name="T16" fmla="*/ 0 60000 65536"/>
              <a:gd name="T17" fmla="*/ 0 60000 65536"/>
              <a:gd name="T18" fmla="*/ 0 60000 65536"/>
              <a:gd name="T19" fmla="*/ 0 60000 65536"/>
              <a:gd name="T20" fmla="*/ 0 60000 65536"/>
              <a:gd name="T21" fmla="*/ 0 w 984"/>
              <a:gd name="T22" fmla="*/ 0 h 420"/>
              <a:gd name="T23" fmla="*/ 984 w 984"/>
              <a:gd name="T24" fmla="*/ 420 h 4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4" h="420">
                <a:moveTo>
                  <a:pt x="0" y="219"/>
                </a:moveTo>
                <a:lnTo>
                  <a:pt x="810" y="102"/>
                </a:lnTo>
                <a:lnTo>
                  <a:pt x="810" y="0"/>
                </a:lnTo>
                <a:lnTo>
                  <a:pt x="984" y="222"/>
                </a:lnTo>
                <a:lnTo>
                  <a:pt x="810" y="420"/>
                </a:lnTo>
                <a:lnTo>
                  <a:pt x="810" y="321"/>
                </a:lnTo>
                <a:lnTo>
                  <a:pt x="0" y="219"/>
                </a:lnTo>
                <a:close/>
              </a:path>
            </a:pathLst>
          </a:cu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endParaRPr lang="zh-CN" altLang="en-US"/>
          </a:p>
        </p:txBody>
      </p:sp>
      <p:sp>
        <p:nvSpPr>
          <p:cNvPr id="6157" name="未知"/>
          <p:cNvSpPr>
            <a:spLocks noChangeArrowheads="1"/>
          </p:cNvSpPr>
          <p:nvPr/>
        </p:nvSpPr>
        <p:spPr bwMode="auto">
          <a:xfrm rot="8504521" flipH="1" flipV="1">
            <a:off x="2997200" y="5253978"/>
            <a:ext cx="862012" cy="276225"/>
          </a:xfrm>
          <a:custGeom>
            <a:avLst/>
            <a:gdLst>
              <a:gd name="T0" fmla="*/ 0 w 984"/>
              <a:gd name="T1" fmla="*/ 2147483647 h 420"/>
              <a:gd name="T2" fmla="*/ 2147483647 w 984"/>
              <a:gd name="T3" fmla="*/ 2147483647 h 420"/>
              <a:gd name="T4" fmla="*/ 2147483647 w 984"/>
              <a:gd name="T5" fmla="*/ 0 h 420"/>
              <a:gd name="T6" fmla="*/ 2147483647 w 984"/>
              <a:gd name="T7" fmla="*/ 2147483647 h 420"/>
              <a:gd name="T8" fmla="*/ 2147483647 w 984"/>
              <a:gd name="T9" fmla="*/ 2147483647 h 420"/>
              <a:gd name="T10" fmla="*/ 2147483647 w 984"/>
              <a:gd name="T11" fmla="*/ 2147483647 h 420"/>
              <a:gd name="T12" fmla="*/ 0 w 984"/>
              <a:gd name="T13" fmla="*/ 2147483647 h 420"/>
              <a:gd name="T14" fmla="*/ 0 60000 65536"/>
              <a:gd name="T15" fmla="*/ 0 60000 65536"/>
              <a:gd name="T16" fmla="*/ 0 60000 65536"/>
              <a:gd name="T17" fmla="*/ 0 60000 65536"/>
              <a:gd name="T18" fmla="*/ 0 60000 65536"/>
              <a:gd name="T19" fmla="*/ 0 60000 65536"/>
              <a:gd name="T20" fmla="*/ 0 60000 65536"/>
              <a:gd name="T21" fmla="*/ 0 w 984"/>
              <a:gd name="T22" fmla="*/ 0 h 420"/>
              <a:gd name="T23" fmla="*/ 984 w 984"/>
              <a:gd name="T24" fmla="*/ 420 h 4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4" h="420">
                <a:moveTo>
                  <a:pt x="0" y="219"/>
                </a:moveTo>
                <a:lnTo>
                  <a:pt x="810" y="102"/>
                </a:lnTo>
                <a:lnTo>
                  <a:pt x="810" y="0"/>
                </a:lnTo>
                <a:lnTo>
                  <a:pt x="984" y="222"/>
                </a:lnTo>
                <a:lnTo>
                  <a:pt x="810" y="420"/>
                </a:lnTo>
                <a:lnTo>
                  <a:pt x="810" y="321"/>
                </a:lnTo>
                <a:lnTo>
                  <a:pt x="0" y="219"/>
                </a:lnTo>
                <a:close/>
              </a:path>
            </a:pathLst>
          </a:cu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endParaRPr lang="zh-CN" altLang="en-US"/>
          </a:p>
        </p:txBody>
      </p:sp>
      <p:sp>
        <p:nvSpPr>
          <p:cNvPr id="6158" name="未知"/>
          <p:cNvSpPr>
            <a:spLocks noChangeArrowheads="1"/>
          </p:cNvSpPr>
          <p:nvPr/>
        </p:nvSpPr>
        <p:spPr bwMode="auto">
          <a:xfrm rot="8583927" flipH="1" flipV="1">
            <a:off x="1830304" y="5248355"/>
            <a:ext cx="863600" cy="277813"/>
          </a:xfrm>
          <a:custGeom>
            <a:avLst/>
            <a:gdLst>
              <a:gd name="T0" fmla="*/ 0 w 984"/>
              <a:gd name="T1" fmla="*/ 2147483647 h 420"/>
              <a:gd name="T2" fmla="*/ 2147483647 w 984"/>
              <a:gd name="T3" fmla="*/ 2147483647 h 420"/>
              <a:gd name="T4" fmla="*/ 2147483647 w 984"/>
              <a:gd name="T5" fmla="*/ 0 h 420"/>
              <a:gd name="T6" fmla="*/ 2147483647 w 984"/>
              <a:gd name="T7" fmla="*/ 2147483647 h 420"/>
              <a:gd name="T8" fmla="*/ 2147483647 w 984"/>
              <a:gd name="T9" fmla="*/ 2147483647 h 420"/>
              <a:gd name="T10" fmla="*/ 2147483647 w 984"/>
              <a:gd name="T11" fmla="*/ 2147483647 h 420"/>
              <a:gd name="T12" fmla="*/ 0 w 984"/>
              <a:gd name="T13" fmla="*/ 2147483647 h 420"/>
              <a:gd name="T14" fmla="*/ 0 60000 65536"/>
              <a:gd name="T15" fmla="*/ 0 60000 65536"/>
              <a:gd name="T16" fmla="*/ 0 60000 65536"/>
              <a:gd name="T17" fmla="*/ 0 60000 65536"/>
              <a:gd name="T18" fmla="*/ 0 60000 65536"/>
              <a:gd name="T19" fmla="*/ 0 60000 65536"/>
              <a:gd name="T20" fmla="*/ 0 60000 65536"/>
              <a:gd name="T21" fmla="*/ 0 w 984"/>
              <a:gd name="T22" fmla="*/ 0 h 420"/>
              <a:gd name="T23" fmla="*/ 984 w 984"/>
              <a:gd name="T24" fmla="*/ 420 h 4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4" h="420">
                <a:moveTo>
                  <a:pt x="0" y="219"/>
                </a:moveTo>
                <a:lnTo>
                  <a:pt x="810" y="102"/>
                </a:lnTo>
                <a:lnTo>
                  <a:pt x="810" y="0"/>
                </a:lnTo>
                <a:lnTo>
                  <a:pt x="984" y="222"/>
                </a:lnTo>
                <a:lnTo>
                  <a:pt x="810" y="420"/>
                </a:lnTo>
                <a:lnTo>
                  <a:pt x="810" y="321"/>
                </a:lnTo>
                <a:lnTo>
                  <a:pt x="0" y="219"/>
                </a:lnTo>
                <a:close/>
              </a:path>
            </a:pathLst>
          </a:cu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endParaRPr lang="zh-CN" altLang="en-US"/>
          </a:p>
        </p:txBody>
      </p:sp>
      <p:sp>
        <p:nvSpPr>
          <p:cNvPr id="6159" name="未知"/>
          <p:cNvSpPr>
            <a:spLocks noChangeArrowheads="1"/>
          </p:cNvSpPr>
          <p:nvPr/>
        </p:nvSpPr>
        <p:spPr bwMode="auto">
          <a:xfrm rot="16200000" flipH="1">
            <a:off x="4267622" y="3888036"/>
            <a:ext cx="331787" cy="277813"/>
          </a:xfrm>
          <a:custGeom>
            <a:avLst/>
            <a:gdLst>
              <a:gd name="T0" fmla="*/ 0 w 984"/>
              <a:gd name="T1" fmla="*/ 2147483647 h 420"/>
              <a:gd name="T2" fmla="*/ 2147483647 w 984"/>
              <a:gd name="T3" fmla="*/ 2147483647 h 420"/>
              <a:gd name="T4" fmla="*/ 2147483647 w 984"/>
              <a:gd name="T5" fmla="*/ 0 h 420"/>
              <a:gd name="T6" fmla="*/ 2147483647 w 984"/>
              <a:gd name="T7" fmla="*/ 2147483647 h 420"/>
              <a:gd name="T8" fmla="*/ 2147483647 w 984"/>
              <a:gd name="T9" fmla="*/ 2147483647 h 420"/>
              <a:gd name="T10" fmla="*/ 2147483647 w 984"/>
              <a:gd name="T11" fmla="*/ 2147483647 h 420"/>
              <a:gd name="T12" fmla="*/ 0 w 984"/>
              <a:gd name="T13" fmla="*/ 2147483647 h 420"/>
              <a:gd name="T14" fmla="*/ 0 60000 65536"/>
              <a:gd name="T15" fmla="*/ 0 60000 65536"/>
              <a:gd name="T16" fmla="*/ 0 60000 65536"/>
              <a:gd name="T17" fmla="*/ 0 60000 65536"/>
              <a:gd name="T18" fmla="*/ 0 60000 65536"/>
              <a:gd name="T19" fmla="*/ 0 60000 65536"/>
              <a:gd name="T20" fmla="*/ 0 60000 65536"/>
              <a:gd name="T21" fmla="*/ 0 w 984"/>
              <a:gd name="T22" fmla="*/ 0 h 420"/>
              <a:gd name="T23" fmla="*/ 984 w 984"/>
              <a:gd name="T24" fmla="*/ 420 h 4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4" h="420">
                <a:moveTo>
                  <a:pt x="0" y="219"/>
                </a:moveTo>
                <a:lnTo>
                  <a:pt x="810" y="102"/>
                </a:lnTo>
                <a:lnTo>
                  <a:pt x="810" y="0"/>
                </a:lnTo>
                <a:lnTo>
                  <a:pt x="984" y="222"/>
                </a:lnTo>
                <a:lnTo>
                  <a:pt x="810" y="420"/>
                </a:lnTo>
                <a:lnTo>
                  <a:pt x="810" y="321"/>
                </a:lnTo>
                <a:lnTo>
                  <a:pt x="0" y="219"/>
                </a:lnTo>
                <a:close/>
              </a:path>
            </a:pathLst>
          </a:cu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endParaRPr lang="zh-CN" altLang="en-US"/>
          </a:p>
        </p:txBody>
      </p:sp>
      <p:sp>
        <p:nvSpPr>
          <p:cNvPr id="17" name="圆角矩形 16"/>
          <p:cNvSpPr/>
          <p:nvPr/>
        </p:nvSpPr>
        <p:spPr>
          <a:xfrm>
            <a:off x="3059832" y="3141611"/>
            <a:ext cx="2952750" cy="576262"/>
          </a:xfrm>
          <a:prstGeom prst="roundRect">
            <a:avLst/>
          </a:prstGeom>
          <a:solidFill>
            <a:schemeClr val="bg2">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zh-CN" altLang="en-US" dirty="0">
                <a:latin typeface="新宋体" pitchFamily="49" charset="-122"/>
                <a:ea typeface="新宋体" pitchFamily="49" charset="-122"/>
              </a:rPr>
              <a:t>帮助人们从海量数据中获取有价值的信息</a:t>
            </a:r>
          </a:p>
        </p:txBody>
      </p:sp>
      <p:sp>
        <p:nvSpPr>
          <p:cNvPr id="18" name="AutoShape 3"/>
          <p:cNvSpPr>
            <a:spLocks noChangeArrowheads="1"/>
          </p:cNvSpPr>
          <p:nvPr/>
        </p:nvSpPr>
        <p:spPr bwMode="auto">
          <a:xfrm>
            <a:off x="1113556" y="5718077"/>
            <a:ext cx="1439863" cy="576263"/>
          </a:xfrm>
          <a:prstGeom prst="roundRect">
            <a:avLst>
              <a:gd name="adj" fmla="val 16667"/>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a:r>
              <a:rPr lang="zh-CN" altLang="zh-CN" sz="2000">
                <a:latin typeface="新宋体" pitchFamily="49" charset="-122"/>
                <a:ea typeface="新宋体" pitchFamily="49" charset="-122"/>
              </a:rPr>
              <a:t>社交网络</a:t>
            </a:r>
            <a:endParaRPr lang="zh-CN" altLang="en-US" sz="2000">
              <a:latin typeface="新宋体" pitchFamily="49" charset="-122"/>
              <a:ea typeface="新宋体" pitchFamily="49" charset="-122"/>
            </a:endParaRPr>
          </a:p>
        </p:txBody>
      </p:sp>
      <p:sp>
        <p:nvSpPr>
          <p:cNvPr id="19" name="AutoShape 3"/>
          <p:cNvSpPr>
            <a:spLocks noChangeArrowheads="1"/>
          </p:cNvSpPr>
          <p:nvPr/>
        </p:nvSpPr>
        <p:spPr bwMode="auto">
          <a:xfrm>
            <a:off x="2913781" y="5718077"/>
            <a:ext cx="1439863" cy="576263"/>
          </a:xfrm>
          <a:prstGeom prst="roundRect">
            <a:avLst>
              <a:gd name="adj" fmla="val 16667"/>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a:r>
              <a:rPr lang="zh-CN" altLang="zh-CN" sz="2000">
                <a:latin typeface="新宋体" pitchFamily="49" charset="-122"/>
                <a:ea typeface="新宋体" pitchFamily="49" charset="-122"/>
              </a:rPr>
              <a:t>电子商务</a:t>
            </a:r>
            <a:endParaRPr lang="zh-CN" altLang="en-US" sz="2000">
              <a:latin typeface="新宋体" pitchFamily="49" charset="-122"/>
              <a:ea typeface="新宋体" pitchFamily="49" charset="-122"/>
            </a:endParaRPr>
          </a:p>
        </p:txBody>
      </p:sp>
      <p:sp>
        <p:nvSpPr>
          <p:cNvPr id="20" name="AutoShape 3"/>
          <p:cNvSpPr>
            <a:spLocks noChangeArrowheads="1"/>
          </p:cNvSpPr>
          <p:nvPr/>
        </p:nvSpPr>
        <p:spPr bwMode="auto">
          <a:xfrm>
            <a:off x="4642569" y="5718077"/>
            <a:ext cx="1439862" cy="576263"/>
          </a:xfrm>
          <a:prstGeom prst="roundRect">
            <a:avLst>
              <a:gd name="adj" fmla="val 16667"/>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a:r>
              <a:rPr lang="zh-CN" altLang="zh-CN" sz="2000">
                <a:latin typeface="新宋体" pitchFamily="49" charset="-122"/>
                <a:ea typeface="新宋体" pitchFamily="49" charset="-122"/>
              </a:rPr>
              <a:t>自组网络</a:t>
            </a:r>
            <a:endParaRPr lang="zh-CN" altLang="en-US" sz="2000">
              <a:latin typeface="新宋体" pitchFamily="49" charset="-122"/>
              <a:ea typeface="新宋体" pitchFamily="49" charset="-122"/>
            </a:endParaRPr>
          </a:p>
        </p:txBody>
      </p:sp>
      <p:sp>
        <p:nvSpPr>
          <p:cNvPr id="21" name="AutoShape 3"/>
          <p:cNvSpPr>
            <a:spLocks noChangeArrowheads="1"/>
          </p:cNvSpPr>
          <p:nvPr/>
        </p:nvSpPr>
        <p:spPr bwMode="auto">
          <a:xfrm>
            <a:off x="6514231" y="5718077"/>
            <a:ext cx="1944688" cy="576263"/>
          </a:xfrm>
          <a:prstGeom prst="roundRect">
            <a:avLst>
              <a:gd name="adj" fmla="val 16667"/>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a:r>
              <a:rPr lang="zh-CN" altLang="zh-CN" sz="2000">
                <a:latin typeface="新宋体" pitchFamily="49" charset="-122"/>
                <a:ea typeface="新宋体" pitchFamily="49" charset="-122"/>
              </a:rPr>
              <a:t>蛋白质交互网络</a:t>
            </a:r>
            <a:endParaRPr lang="zh-CN" altLang="en-US" sz="2000">
              <a:latin typeface="新宋体" pitchFamily="49" charset="-122"/>
              <a:ea typeface="新宋体" pitchFamily="49" charset="-122"/>
            </a:endParaRPr>
          </a:p>
        </p:txBody>
      </p:sp>
    </p:spTree>
  </p:cSld>
  <p:clrMapOvr>
    <a:masterClrMapping/>
  </p:clrMapOvr>
  <p:transition advTm="130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dirty="0" smtClean="0">
                <a:solidFill>
                  <a:schemeClr val="bg1"/>
                </a:solidFill>
              </a:rPr>
              <a:t>&gt;&gt;</a:t>
            </a:r>
            <a:r>
              <a:rPr lang="en-US" altLang="zh-CN" sz="2400" b="1" dirty="0" smtClean="0">
                <a:solidFill>
                  <a:schemeClr val="bg1"/>
                </a:solidFill>
              </a:rPr>
              <a:t>NMI</a:t>
            </a:r>
            <a:r>
              <a:rPr lang="zh-CN" altLang="en-US" sz="2400" b="1" dirty="0" smtClean="0">
                <a:solidFill>
                  <a:schemeClr val="bg1"/>
                </a:solidFill>
              </a:rPr>
              <a:t>准确性评估</a:t>
            </a:r>
            <a:endParaRPr lang="zh-CN" altLang="en-US" sz="2400" b="1" dirty="0">
              <a:solidFill>
                <a:schemeClr val="bg1"/>
              </a:solidFill>
            </a:endParaRPr>
          </a:p>
        </p:txBody>
      </p:sp>
      <p:sp>
        <p:nvSpPr>
          <p:cNvPr id="28677" name="Text Box 5"/>
          <p:cNvSpPr txBox="1">
            <a:spLocks noChangeArrowheads="1"/>
          </p:cNvSpPr>
          <p:nvPr/>
        </p:nvSpPr>
        <p:spPr bwMode="auto">
          <a:xfrm>
            <a:off x="742950" y="1312863"/>
            <a:ext cx="5341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dirty="0" smtClean="0">
                <a:solidFill>
                  <a:schemeClr val="bg2"/>
                </a:solidFill>
              </a:rPr>
              <a:t>&gt;&gt;重叠社区</a:t>
            </a:r>
            <a:endParaRPr lang="zh-CN" altLang="en-US" sz="2000" b="1" dirty="0">
              <a:solidFill>
                <a:schemeClr val="bg2"/>
              </a:solidFill>
            </a:endParaRPr>
          </a:p>
        </p:txBody>
      </p:sp>
      <p:pic>
        <p:nvPicPr>
          <p:cNvPr id="28679" name="图片 6" descr="校徽+校名立体图.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1103976693"/>
              </p:ext>
            </p:extLst>
          </p:nvPr>
        </p:nvGraphicFramePr>
        <p:xfrm>
          <a:off x="1101112" y="1511300"/>
          <a:ext cx="3033443" cy="2160000"/>
        </p:xfrm>
        <a:graphic>
          <a:graphicData uri="http://schemas.openxmlformats.org/presentationml/2006/ole">
            <mc:AlternateContent xmlns:mc="http://schemas.openxmlformats.org/markup-compatibility/2006">
              <mc:Choice xmlns:v="urn:schemas-microsoft-com:vml" Requires="v">
                <p:oleObj spid="_x0000_s45381" name="Graph" r:id="rId4" imgW="3206790" imgH="2264434" progId="Origin50.Graph">
                  <p:embed/>
                </p:oleObj>
              </mc:Choice>
              <mc:Fallback>
                <p:oleObj name="Graph" r:id="rId4" imgW="3206790" imgH="2264434" progId="Origin50.Grap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1112" y="1511300"/>
                        <a:ext cx="3033443" cy="21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751725050"/>
              </p:ext>
            </p:extLst>
          </p:nvPr>
        </p:nvGraphicFramePr>
        <p:xfrm>
          <a:off x="3908264" y="1519436"/>
          <a:ext cx="3040000" cy="2160000"/>
        </p:xfrm>
        <a:graphic>
          <a:graphicData uri="http://schemas.openxmlformats.org/presentationml/2006/ole">
            <mc:AlternateContent xmlns:mc="http://schemas.openxmlformats.org/markup-compatibility/2006">
              <mc:Choice xmlns:v="urn:schemas-microsoft-com:vml" Requires="v">
                <p:oleObj spid="_x0000_s45382" name="Graph" r:id="rId6" imgW="3206790" imgH="2264434" progId="Origin50.Graph">
                  <p:embed/>
                </p:oleObj>
              </mc:Choice>
              <mc:Fallback>
                <p:oleObj name="Graph" r:id="rId6" imgW="3206790" imgH="2264434" progId="Origin50.Graph">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08264" y="1519436"/>
                        <a:ext cx="3040000" cy="21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85880176"/>
              </p:ext>
            </p:extLst>
          </p:nvPr>
        </p:nvGraphicFramePr>
        <p:xfrm>
          <a:off x="1112793" y="3805579"/>
          <a:ext cx="3021762" cy="2160000"/>
        </p:xfrm>
        <a:graphic>
          <a:graphicData uri="http://schemas.openxmlformats.org/presentationml/2006/ole">
            <mc:AlternateContent xmlns:mc="http://schemas.openxmlformats.org/markup-compatibility/2006">
              <mc:Choice xmlns:v="urn:schemas-microsoft-com:vml" Requires="v">
                <p:oleObj spid="_x0000_s45383" name="Graph" r:id="rId8" imgW="3206790" imgH="2264434" progId="Origin50.Graph">
                  <p:embed/>
                </p:oleObj>
              </mc:Choice>
              <mc:Fallback>
                <p:oleObj name="Graph" r:id="rId8" imgW="3206790" imgH="2264434" progId="Origin50.Graph">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2793" y="3805579"/>
                        <a:ext cx="3021762" cy="21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643344758"/>
              </p:ext>
            </p:extLst>
          </p:nvPr>
        </p:nvGraphicFramePr>
        <p:xfrm>
          <a:off x="3983939" y="3789950"/>
          <a:ext cx="2964325" cy="2160000"/>
        </p:xfrm>
        <a:graphic>
          <a:graphicData uri="http://schemas.openxmlformats.org/presentationml/2006/ole">
            <mc:AlternateContent xmlns:mc="http://schemas.openxmlformats.org/markup-compatibility/2006">
              <mc:Choice xmlns:v="urn:schemas-microsoft-com:vml" Requires="v">
                <p:oleObj spid="_x0000_s45384" name="Graph" r:id="rId10" imgW="3206790" imgH="2264434" progId="Origin50.Graph">
                  <p:embed/>
                </p:oleObj>
              </mc:Choice>
              <mc:Fallback>
                <p:oleObj name="Graph" r:id="rId10" imgW="3206790" imgH="2264434" progId="Origin50.Graph">
                  <p:embed/>
                  <p:pic>
                    <p:nvPicPr>
                      <p:cNvPr id="0"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3939" y="3789950"/>
                        <a:ext cx="2964325" cy="2160000"/>
                      </a:xfrm>
                      <a:prstGeom prst="rect">
                        <a:avLst/>
                      </a:prstGeom>
                      <a:noFill/>
                      <a:extLst/>
                    </p:spPr>
                  </p:pic>
                </p:oleObj>
              </mc:Fallback>
            </mc:AlternateContent>
          </a:graphicData>
        </a:graphic>
      </p:graphicFrame>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2200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9" name="Rectangle 7"/>
          <p:cNvSpPr>
            <a:spLocks noChangeArrowheads="1"/>
          </p:cNvSpPr>
          <p:nvPr/>
        </p:nvSpPr>
        <p:spPr bwMode="auto">
          <a:xfrm>
            <a:off x="1254702" y="3753749"/>
            <a:ext cx="14302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(a)1000-</a:t>
            </a: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小社区</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Rectangle 8"/>
          <p:cNvSpPr>
            <a:spLocks noChangeArrowheads="1"/>
          </p:cNvSpPr>
          <p:nvPr/>
        </p:nvSpPr>
        <p:spPr bwMode="auto">
          <a:xfrm>
            <a:off x="0" y="629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1" name="TextBox 10"/>
          <p:cNvSpPr txBox="1"/>
          <p:nvPr/>
        </p:nvSpPr>
        <p:spPr>
          <a:xfrm>
            <a:off x="4486160" y="3718570"/>
            <a:ext cx="1164128" cy="246221"/>
          </a:xfrm>
          <a:prstGeom prst="rect">
            <a:avLst/>
          </a:prstGeom>
          <a:noFill/>
        </p:spPr>
        <p:txBody>
          <a:bodyPr wrap="square" rtlCol="0">
            <a:spAutoFit/>
          </a:bodyPr>
          <a:lstStyle/>
          <a:p>
            <a:pPr lvl="0"/>
            <a:r>
              <a:rPr lang="en-US" altLang="zh-CN" sz="1000" dirty="0">
                <a:latin typeface="Times New Roman" pitchFamily="18" charset="0"/>
                <a:cs typeface="Times New Roman" pitchFamily="18" charset="0"/>
              </a:rPr>
              <a:t>(b)1000-</a:t>
            </a:r>
            <a:r>
              <a:rPr lang="zh-CN" altLang="en-US" sz="1000" dirty="0">
                <a:latin typeface="Times New Roman" pitchFamily="18" charset="0"/>
                <a:cs typeface="Times New Roman" pitchFamily="18" charset="0"/>
              </a:rPr>
              <a:t>大</a:t>
            </a:r>
            <a:r>
              <a:rPr lang="zh-CN" altLang="en-US" sz="1000" dirty="0" smtClean="0">
                <a:latin typeface="Times New Roman" pitchFamily="18" charset="0"/>
                <a:cs typeface="Times New Roman" pitchFamily="18" charset="0"/>
              </a:rPr>
              <a:t>社区</a:t>
            </a:r>
            <a:endParaRPr lang="zh-CN" altLang="en-US" sz="1000" dirty="0"/>
          </a:p>
        </p:txBody>
      </p:sp>
      <p:sp>
        <p:nvSpPr>
          <p:cNvPr id="15" name="Rectangle 7"/>
          <p:cNvSpPr>
            <a:spLocks noChangeArrowheads="1"/>
          </p:cNvSpPr>
          <p:nvPr/>
        </p:nvSpPr>
        <p:spPr bwMode="auto">
          <a:xfrm>
            <a:off x="1331646" y="5925717"/>
            <a:ext cx="135325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(c)5000-</a:t>
            </a: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小社区</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6" name="Rectangle 7"/>
          <p:cNvSpPr>
            <a:spLocks noChangeArrowheads="1"/>
          </p:cNvSpPr>
          <p:nvPr/>
        </p:nvSpPr>
        <p:spPr bwMode="auto">
          <a:xfrm>
            <a:off x="4147255" y="5929138"/>
            <a:ext cx="132760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(d)5000-</a:t>
            </a:r>
            <a:r>
              <a:rPr lang="zh-CN" altLang="en-US" sz="1000" dirty="0">
                <a:latin typeface="Times New Roman" pitchFamily="18" charset="0"/>
                <a:cs typeface="Times New Roman" pitchFamily="18" charset="0"/>
              </a:rPr>
              <a:t>大</a:t>
            </a: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社区</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2" name="矩形 11"/>
          <p:cNvSpPr/>
          <p:nvPr/>
        </p:nvSpPr>
        <p:spPr>
          <a:xfrm>
            <a:off x="1253958" y="6206004"/>
            <a:ext cx="4816698" cy="276999"/>
          </a:xfrm>
          <a:prstGeom prst="rect">
            <a:avLst/>
          </a:prstGeom>
        </p:spPr>
        <p:txBody>
          <a:bodyPr wrap="square">
            <a:spAutoFit/>
          </a:bodyPr>
          <a:lstStyle/>
          <a:p>
            <a:r>
              <a:rPr lang="zh-CN" altLang="en-US" sz="1200" dirty="0" smtClean="0">
                <a:solidFill>
                  <a:schemeClr val="bg2"/>
                </a:solidFill>
              </a:rPr>
              <a:t>图</a:t>
            </a:r>
            <a:r>
              <a:rPr lang="en-US" altLang="zh-CN" sz="1200" dirty="0" smtClean="0">
                <a:solidFill>
                  <a:schemeClr val="bg2"/>
                </a:solidFill>
              </a:rPr>
              <a:t>2  </a:t>
            </a:r>
            <a:r>
              <a:rPr lang="zh-CN" altLang="zh-CN" sz="1200" dirty="0" smtClean="0">
                <a:solidFill>
                  <a:schemeClr val="bg2"/>
                </a:solidFill>
              </a:rPr>
              <a:t>重叠</a:t>
            </a:r>
            <a:r>
              <a:rPr lang="zh-CN" altLang="zh-CN" sz="1200" dirty="0">
                <a:solidFill>
                  <a:schemeClr val="bg2"/>
                </a:solidFill>
              </a:rPr>
              <a:t>社区下网络规模，社区大小，以及混淆参数对准确性的</a:t>
            </a:r>
            <a:r>
              <a:rPr lang="zh-CN" altLang="zh-CN" sz="1200" dirty="0" smtClean="0">
                <a:solidFill>
                  <a:schemeClr val="bg2"/>
                </a:solidFill>
              </a:rPr>
              <a:t>影响</a:t>
            </a:r>
            <a:r>
              <a:rPr lang="en-US" altLang="zh-CN" sz="1200" dirty="0" smtClean="0">
                <a:solidFill>
                  <a:schemeClr val="bg2"/>
                </a:solidFill>
              </a:rPr>
              <a:t> </a:t>
            </a:r>
            <a:endParaRPr lang="zh-CN" altLang="en-US" sz="1200" dirty="0">
              <a:solidFill>
                <a:schemeClr val="bg2"/>
              </a:solidFill>
            </a:endParaRPr>
          </a:p>
        </p:txBody>
      </p:sp>
      <mc:AlternateContent xmlns:mc="http://schemas.openxmlformats.org/markup-compatibility/2006" xmlns:a14="http://schemas.microsoft.com/office/drawing/2010/main">
        <mc:Choice Requires="a14">
          <p:sp>
            <p:nvSpPr>
              <p:cNvPr id="17" name="TextBox 16"/>
              <p:cNvSpPr txBox="1"/>
              <p:nvPr/>
            </p:nvSpPr>
            <p:spPr>
              <a:xfrm>
                <a:off x="6661150" y="2577542"/>
                <a:ext cx="1826395" cy="2031325"/>
              </a:xfrm>
              <a:prstGeom prst="rect">
                <a:avLst/>
              </a:prstGeom>
              <a:noFill/>
            </p:spPr>
            <p:txBody>
              <a:bodyPr wrap="square" rtlCol="0">
                <a:spAutoFit/>
              </a:bodyPr>
              <a:lstStyle/>
              <a:p>
                <a14:m>
                  <m:oMath xmlns:m="http://schemas.openxmlformats.org/officeDocument/2006/math">
                    <m:r>
                      <a:rPr lang="en-US" altLang="zh-CN" b="0" i="1" dirty="0" smtClean="0">
                        <a:solidFill>
                          <a:srgbClr val="C00000"/>
                        </a:solidFill>
                        <a:latin typeface="Cambria Math"/>
                      </a:rPr>
                      <m:t>≫</m:t>
                    </m:r>
                  </m:oMath>
                </a14:m>
                <a:r>
                  <a:rPr lang="zh-CN" altLang="en-US" dirty="0" smtClean="0">
                    <a:solidFill>
                      <a:schemeClr val="bg2"/>
                    </a:solidFill>
                  </a:rPr>
                  <a:t>如图表明三种算法在</a:t>
                </a:r>
                <a14:m>
                  <m:oMath xmlns:m="http://schemas.openxmlformats.org/officeDocument/2006/math">
                    <m:r>
                      <a:rPr lang="zh-CN" altLang="en-US" i="1" dirty="0">
                        <a:solidFill>
                          <a:srgbClr val="00007D"/>
                        </a:solidFill>
                        <a:latin typeface="Cambria Math"/>
                      </a:rPr>
                      <m:t>𝜇</m:t>
                    </m:r>
                  </m:oMath>
                </a14:m>
                <a:r>
                  <a:rPr lang="zh-CN" altLang="en-US" dirty="0" smtClean="0">
                    <a:solidFill>
                      <a:schemeClr val="bg2"/>
                    </a:solidFill>
                  </a:rPr>
                  <a:t>值为</a:t>
                </a:r>
                <a:r>
                  <a:rPr lang="en-US" altLang="zh-CN" dirty="0" smtClean="0">
                    <a:solidFill>
                      <a:schemeClr val="bg2"/>
                    </a:solidFill>
                  </a:rPr>
                  <a:t>0.1</a:t>
                </a:r>
                <a:r>
                  <a:rPr lang="zh-CN" altLang="en-US" dirty="0" smtClean="0">
                    <a:solidFill>
                      <a:schemeClr val="bg2"/>
                    </a:solidFill>
                  </a:rPr>
                  <a:t>到</a:t>
                </a:r>
                <a:r>
                  <a:rPr lang="en-US" altLang="zh-CN" dirty="0" smtClean="0">
                    <a:solidFill>
                      <a:schemeClr val="bg2"/>
                    </a:solidFill>
                  </a:rPr>
                  <a:t>0.5</a:t>
                </a:r>
                <a:r>
                  <a:rPr lang="zh-CN" altLang="en-US" dirty="0" smtClean="0">
                    <a:solidFill>
                      <a:schemeClr val="bg2"/>
                    </a:solidFill>
                  </a:rPr>
                  <a:t>之间均能取得较好的效果。但是</a:t>
                </a:r>
                <a:r>
                  <a:rPr lang="en-US" altLang="zh-CN" dirty="0" smtClean="0">
                    <a:solidFill>
                      <a:schemeClr val="bg2"/>
                    </a:solidFill>
                  </a:rPr>
                  <a:t>ISA</a:t>
                </a:r>
                <a:r>
                  <a:rPr lang="zh-CN" altLang="en-US" dirty="0" smtClean="0">
                    <a:solidFill>
                      <a:schemeClr val="bg2"/>
                    </a:solidFill>
                  </a:rPr>
                  <a:t>算法依然比</a:t>
                </a:r>
                <a:r>
                  <a:rPr lang="en-US" altLang="zh-CN" dirty="0" smtClean="0">
                    <a:solidFill>
                      <a:schemeClr val="bg2"/>
                    </a:solidFill>
                  </a:rPr>
                  <a:t>GCE</a:t>
                </a:r>
                <a:r>
                  <a:rPr lang="zh-CN" altLang="en-US" dirty="0">
                    <a:solidFill>
                      <a:schemeClr val="bg2"/>
                    </a:solidFill>
                  </a:rPr>
                  <a:t>对</a:t>
                </a:r>
                <a14:m>
                  <m:oMath xmlns:m="http://schemas.openxmlformats.org/officeDocument/2006/math">
                    <m:r>
                      <a:rPr lang="zh-CN" altLang="en-US" i="1" dirty="0">
                        <a:solidFill>
                          <a:schemeClr val="bg2"/>
                        </a:solidFill>
                        <a:latin typeface="Cambria Math"/>
                      </a:rPr>
                      <m:t>𝜇</m:t>
                    </m:r>
                  </m:oMath>
                </a14:m>
                <a:r>
                  <a:rPr lang="zh-CN" altLang="en-US" dirty="0" smtClean="0">
                    <a:solidFill>
                      <a:schemeClr val="bg2"/>
                    </a:solidFill>
                  </a:rPr>
                  <a:t>值更敏感。</a:t>
                </a:r>
                <a:endParaRPr lang="zh-CN" altLang="en-US" dirty="0">
                  <a:solidFill>
                    <a:schemeClr val="bg2"/>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661150" y="2577542"/>
                <a:ext cx="1826395" cy="2031325"/>
              </a:xfrm>
              <a:prstGeom prst="rect">
                <a:avLst/>
              </a:prstGeom>
              <a:blipFill rotWithShape="1">
                <a:blip r:embed="rId12"/>
                <a:stretch>
                  <a:fillRect l="-3010" t="-2102" r="-13043" b="-33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9090226"/>
      </p:ext>
    </p:extLst>
  </p:cSld>
  <p:clrMapOvr>
    <a:masterClrMapping/>
  </p:clrMapOvr>
  <p:transition advTm="321">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dirty="0" smtClean="0">
                <a:solidFill>
                  <a:schemeClr val="bg1"/>
                </a:solidFill>
              </a:rPr>
              <a:t>&gt;&gt;</a:t>
            </a:r>
            <a:r>
              <a:rPr lang="en-US" altLang="zh-CN" sz="2400" b="1" dirty="0" smtClean="0">
                <a:solidFill>
                  <a:schemeClr val="bg1"/>
                </a:solidFill>
              </a:rPr>
              <a:t>NMI</a:t>
            </a:r>
            <a:r>
              <a:rPr lang="zh-CN" altLang="en-US" sz="2400" b="1" dirty="0" smtClean="0">
                <a:solidFill>
                  <a:schemeClr val="bg1"/>
                </a:solidFill>
              </a:rPr>
              <a:t>准确性评估</a:t>
            </a:r>
            <a:endParaRPr lang="zh-CN" altLang="en-US" sz="2400" b="1" dirty="0">
              <a:solidFill>
                <a:schemeClr val="bg1"/>
              </a:solidFill>
            </a:endParaRPr>
          </a:p>
        </p:txBody>
      </p:sp>
      <p:sp>
        <p:nvSpPr>
          <p:cNvPr id="28677" name="Text Box 5"/>
          <p:cNvSpPr txBox="1">
            <a:spLocks noChangeArrowheads="1"/>
          </p:cNvSpPr>
          <p:nvPr/>
        </p:nvSpPr>
        <p:spPr bwMode="auto">
          <a:xfrm>
            <a:off x="742950" y="1312863"/>
            <a:ext cx="5341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dirty="0" smtClean="0">
                <a:solidFill>
                  <a:schemeClr val="bg2"/>
                </a:solidFill>
              </a:rPr>
              <a:t>&gt;&gt;平均单个节点所属社区数对准确性的影响</a:t>
            </a:r>
            <a:endParaRPr lang="zh-CN" altLang="en-US" sz="2000" b="1" dirty="0">
              <a:solidFill>
                <a:schemeClr val="bg2"/>
              </a:solidFill>
            </a:endParaRPr>
          </a:p>
        </p:txBody>
      </p:sp>
      <p:pic>
        <p:nvPicPr>
          <p:cNvPr id="28679" name="图片 6" descr="校徽+校名立体图.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2200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0" name="Rectangle 8"/>
          <p:cNvSpPr>
            <a:spLocks noChangeArrowheads="1"/>
          </p:cNvSpPr>
          <p:nvPr/>
        </p:nvSpPr>
        <p:spPr bwMode="auto">
          <a:xfrm>
            <a:off x="0" y="629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1110456003"/>
              </p:ext>
            </p:extLst>
          </p:nvPr>
        </p:nvGraphicFramePr>
        <p:xfrm>
          <a:off x="1109203" y="1916832"/>
          <a:ext cx="4975685" cy="3531131"/>
        </p:xfrm>
        <a:graphic>
          <a:graphicData uri="http://schemas.openxmlformats.org/presentationml/2006/ole">
            <mc:AlternateContent xmlns:mc="http://schemas.openxmlformats.org/markup-compatibility/2006">
              <mc:Choice xmlns:v="urn:schemas-microsoft-com:vml" Requires="v">
                <p:oleObj spid="_x0000_s47183" name="Graph" r:id="rId4" imgW="3206790" imgH="2264434" progId="Origin50.Graph">
                  <p:embed/>
                </p:oleObj>
              </mc:Choice>
              <mc:Fallback>
                <p:oleObj name="Graph" r:id="rId4" imgW="3206790" imgH="2264434" progId="Origin50.Graph">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203" y="1916832"/>
                        <a:ext cx="4975685" cy="3531131"/>
                      </a:xfrm>
                      <a:prstGeom prst="rect">
                        <a:avLst/>
                      </a:prstGeom>
                      <a:noFill/>
                    </p:spPr>
                  </p:pic>
                </p:oleObj>
              </mc:Fallback>
            </mc:AlternateContent>
          </a:graphicData>
        </a:graphic>
      </p:graphicFrame>
      <p:sp>
        <p:nvSpPr>
          <p:cNvPr id="4" name="矩形 3"/>
          <p:cNvSpPr/>
          <p:nvPr/>
        </p:nvSpPr>
        <p:spPr>
          <a:xfrm>
            <a:off x="1788173" y="5563512"/>
            <a:ext cx="3280065" cy="276999"/>
          </a:xfrm>
          <a:prstGeom prst="rect">
            <a:avLst/>
          </a:prstGeom>
        </p:spPr>
        <p:txBody>
          <a:bodyPr wrap="none">
            <a:spAutoFit/>
          </a:bodyPr>
          <a:lstStyle/>
          <a:p>
            <a:r>
              <a:rPr lang="zh-CN" altLang="en-US" sz="1200" dirty="0" smtClean="0">
                <a:solidFill>
                  <a:schemeClr val="bg2"/>
                </a:solidFill>
              </a:rPr>
              <a:t>图</a:t>
            </a:r>
            <a:r>
              <a:rPr lang="en-US" altLang="zh-CN" sz="1200" dirty="0" smtClean="0">
                <a:solidFill>
                  <a:schemeClr val="bg2"/>
                </a:solidFill>
              </a:rPr>
              <a:t>3  </a:t>
            </a:r>
            <a:r>
              <a:rPr lang="zh-CN" altLang="en-US" sz="1200" dirty="0" smtClean="0">
                <a:solidFill>
                  <a:schemeClr val="bg2"/>
                </a:solidFill>
              </a:rPr>
              <a:t>平均</a:t>
            </a:r>
            <a:r>
              <a:rPr lang="zh-CN" altLang="en-US" sz="1200" dirty="0">
                <a:solidFill>
                  <a:schemeClr val="bg2"/>
                </a:solidFill>
              </a:rPr>
              <a:t>单个节点所属社区数对准确性的影响</a:t>
            </a:r>
          </a:p>
        </p:txBody>
      </p:sp>
      <mc:AlternateContent xmlns:mc="http://schemas.openxmlformats.org/markup-compatibility/2006" xmlns:a14="http://schemas.microsoft.com/office/drawing/2010/main">
        <mc:Choice Requires="a14">
          <p:sp>
            <p:nvSpPr>
              <p:cNvPr id="12" name="TextBox 11"/>
              <p:cNvSpPr txBox="1"/>
              <p:nvPr/>
            </p:nvSpPr>
            <p:spPr>
              <a:xfrm>
                <a:off x="6245224" y="2308642"/>
                <a:ext cx="1826395" cy="2031325"/>
              </a:xfrm>
              <a:prstGeom prst="rect">
                <a:avLst/>
              </a:prstGeom>
              <a:noFill/>
            </p:spPr>
            <p:txBody>
              <a:bodyPr wrap="square" rtlCol="0">
                <a:spAutoFit/>
              </a:bodyPr>
              <a:lstStyle/>
              <a:p>
                <a14:m>
                  <m:oMath xmlns:m="http://schemas.openxmlformats.org/officeDocument/2006/math">
                    <m:r>
                      <a:rPr lang="en-US" altLang="zh-CN" i="1" dirty="0" smtClean="0">
                        <a:solidFill>
                          <a:srgbClr val="C00000"/>
                        </a:solidFill>
                        <a:latin typeface="Cambria Math"/>
                      </a:rPr>
                      <m:t>≫</m:t>
                    </m:r>
                  </m:oMath>
                </a14:m>
                <a:r>
                  <a:rPr lang="zh-CN" altLang="en-US" dirty="0" smtClean="0">
                    <a:solidFill>
                      <a:schemeClr val="bg2"/>
                    </a:solidFill>
                  </a:rPr>
                  <a:t>由于平均度数不变，随着</a:t>
                </a:r>
                <a14:m>
                  <m:oMath xmlns:m="http://schemas.openxmlformats.org/officeDocument/2006/math">
                    <m:sSub>
                      <m:sSubPr>
                        <m:ctrlPr>
                          <a:rPr lang="en-US" altLang="zh-CN" i="1" smtClean="0">
                            <a:solidFill>
                              <a:schemeClr val="bg2"/>
                            </a:solidFill>
                            <a:latin typeface="Cambria Math" panose="02040503050406030204" pitchFamily="18" charset="0"/>
                          </a:rPr>
                        </m:ctrlPr>
                      </m:sSubPr>
                      <m:e>
                        <m:r>
                          <a:rPr lang="en-US" altLang="zh-CN" b="0" i="1" smtClean="0">
                            <a:solidFill>
                              <a:schemeClr val="bg2"/>
                            </a:solidFill>
                            <a:latin typeface="Cambria Math"/>
                          </a:rPr>
                          <m:t>𝑂</m:t>
                        </m:r>
                      </m:e>
                      <m:sub>
                        <m:r>
                          <a:rPr lang="en-US" altLang="zh-CN" b="0" i="1" smtClean="0">
                            <a:solidFill>
                              <a:schemeClr val="bg2"/>
                            </a:solidFill>
                            <a:latin typeface="Cambria Math"/>
                          </a:rPr>
                          <m:t>𝑚</m:t>
                        </m:r>
                      </m:sub>
                    </m:sSub>
                  </m:oMath>
                </a14:m>
                <a:r>
                  <a:rPr lang="zh-CN" altLang="en-US" dirty="0" smtClean="0">
                    <a:solidFill>
                      <a:schemeClr val="bg2"/>
                    </a:solidFill>
                  </a:rPr>
                  <a:t>的增大，社区间的联系将越来越稠密，导致社区结构越来越不明显。</a:t>
                </a:r>
                <a:endParaRPr lang="zh-CN" altLang="en-US" dirty="0">
                  <a:solidFill>
                    <a:schemeClr val="bg2"/>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245224" y="2308642"/>
                <a:ext cx="1826395" cy="2031325"/>
              </a:xfrm>
              <a:prstGeom prst="rect">
                <a:avLst/>
              </a:prstGeom>
              <a:blipFill rotWithShape="1">
                <a:blip r:embed="rId6"/>
                <a:stretch>
                  <a:fillRect l="-2667" t="-2102" r="-1333" b="-33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7161012"/>
      </p:ext>
    </p:extLst>
  </p:cSld>
  <p:clrMapOvr>
    <a:masterClrMapping/>
  </p:clrMapOvr>
  <p:transition advTm="340">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dirty="0" smtClean="0">
                <a:solidFill>
                  <a:schemeClr val="bg1"/>
                </a:solidFill>
              </a:rPr>
              <a:t>&gt;&gt;速度评估</a:t>
            </a:r>
            <a:endParaRPr lang="zh-CN" altLang="en-US" sz="2400" b="1" dirty="0">
              <a:solidFill>
                <a:schemeClr val="bg1"/>
              </a:solidFill>
            </a:endParaRPr>
          </a:p>
        </p:txBody>
      </p:sp>
      <p:sp>
        <p:nvSpPr>
          <p:cNvPr id="28677" name="Text Box 5"/>
          <p:cNvSpPr txBox="1">
            <a:spLocks noChangeArrowheads="1"/>
          </p:cNvSpPr>
          <p:nvPr/>
        </p:nvSpPr>
        <p:spPr bwMode="auto">
          <a:xfrm>
            <a:off x="742950" y="1312863"/>
            <a:ext cx="5341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dirty="0" smtClean="0">
                <a:solidFill>
                  <a:schemeClr val="bg2"/>
                </a:solidFill>
              </a:rPr>
              <a:t>&gt;&gt;</a:t>
            </a:r>
            <a:r>
              <a:rPr lang="zh-CN" altLang="en-US" sz="2000" b="1" dirty="0">
                <a:solidFill>
                  <a:schemeClr val="bg2"/>
                </a:solidFill>
              </a:rPr>
              <a:t>速度评估</a:t>
            </a:r>
            <a:r>
              <a:rPr lang="en-US" altLang="zh-CN" sz="2000" b="1" dirty="0" smtClean="0">
                <a:solidFill>
                  <a:schemeClr val="bg2"/>
                </a:solidFill>
              </a:rPr>
              <a:t>LFR</a:t>
            </a:r>
            <a:r>
              <a:rPr lang="zh-CN" altLang="en-US" sz="2000" b="1" dirty="0" smtClean="0">
                <a:solidFill>
                  <a:schemeClr val="bg2"/>
                </a:solidFill>
              </a:rPr>
              <a:t>合成数据图</a:t>
            </a:r>
            <a:endParaRPr lang="zh-CN" altLang="en-US" sz="2000" b="1" dirty="0">
              <a:solidFill>
                <a:schemeClr val="bg2"/>
              </a:solidFill>
            </a:endParaRPr>
          </a:p>
        </p:txBody>
      </p:sp>
      <p:pic>
        <p:nvPicPr>
          <p:cNvPr id="28679" name="图片 6" descr="校徽+校名立体图.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6" name="表格 5"/>
          <p:cNvGraphicFramePr>
            <a:graphicFrameLocks noGrp="1"/>
          </p:cNvGraphicFramePr>
          <p:nvPr>
            <p:extLst>
              <p:ext uri="{D42A27DB-BD31-4B8C-83A1-F6EECF244321}">
                <p14:modId xmlns:p14="http://schemas.microsoft.com/office/powerpoint/2010/main" val="1946501893"/>
              </p:ext>
            </p:extLst>
          </p:nvPr>
        </p:nvGraphicFramePr>
        <p:xfrm>
          <a:off x="1619672" y="2132856"/>
          <a:ext cx="4393647" cy="3528395"/>
        </p:xfrm>
        <a:graphic>
          <a:graphicData uri="http://schemas.openxmlformats.org/drawingml/2006/table">
            <a:tbl>
              <a:tblPr firstRow="1" firstCol="1" bandRow="1">
                <a:tableStyleId>{5C22544A-7EE6-4342-B048-85BDC9FD1C3A}</a:tableStyleId>
              </a:tblPr>
              <a:tblGrid>
                <a:gridCol w="954731">
                  <a:extLst>
                    <a:ext uri="{9D8B030D-6E8A-4147-A177-3AD203B41FA5}">
                      <a16:colId xmlns:a16="http://schemas.microsoft.com/office/drawing/2014/main" val="20000"/>
                    </a:ext>
                  </a:extLst>
                </a:gridCol>
                <a:gridCol w="2245503">
                  <a:extLst>
                    <a:ext uri="{9D8B030D-6E8A-4147-A177-3AD203B41FA5}">
                      <a16:colId xmlns:a16="http://schemas.microsoft.com/office/drawing/2014/main" val="20001"/>
                    </a:ext>
                  </a:extLst>
                </a:gridCol>
                <a:gridCol w="1193413">
                  <a:extLst>
                    <a:ext uri="{9D8B030D-6E8A-4147-A177-3AD203B41FA5}">
                      <a16:colId xmlns:a16="http://schemas.microsoft.com/office/drawing/2014/main" val="20002"/>
                    </a:ext>
                  </a:extLst>
                </a:gridCol>
              </a:tblGrid>
              <a:tr h="308035">
                <a:tc>
                  <a:txBody>
                    <a:bodyPr/>
                    <a:lstStyle/>
                    <a:p>
                      <a:pPr indent="127000" algn="l">
                        <a:lnSpc>
                          <a:spcPts val="2000"/>
                        </a:lnSpc>
                        <a:spcAft>
                          <a:spcPts val="0"/>
                        </a:spcAft>
                      </a:pPr>
                      <a:r>
                        <a:rPr lang="zh-CN" sz="1050" kern="100" dirty="0">
                          <a:effectLst/>
                        </a:rPr>
                        <a:t>参数</a:t>
                      </a:r>
                      <a:endParaRPr lang="zh-CN" sz="1200" kern="100" dirty="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a:effectLst/>
                        </a:rPr>
                        <a:t>描述</a:t>
                      </a:r>
                      <a:endParaRPr lang="zh-CN" sz="1200" kern="10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dirty="0" smtClean="0">
                          <a:effectLst/>
                        </a:rPr>
                        <a:t>图</a:t>
                      </a:r>
                      <a:r>
                        <a:rPr lang="en-US" sz="1050" kern="100" dirty="0" smtClean="0">
                          <a:effectLst/>
                        </a:rPr>
                        <a:t>4</a:t>
                      </a:r>
                      <a:endParaRPr lang="zh-CN" sz="12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r h="322036">
                <a:tc>
                  <a:txBody>
                    <a:bodyPr/>
                    <a:lstStyle/>
                    <a:p>
                      <a:pPr indent="127000" algn="l">
                        <a:lnSpc>
                          <a:spcPts val="2000"/>
                        </a:lnSpc>
                        <a:spcAft>
                          <a:spcPts val="0"/>
                        </a:spcAft>
                      </a:pPr>
                      <a:endParaRPr lang="en-US" sz="1050" kern="10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a:effectLst/>
                        </a:rPr>
                        <a:t>节点个数</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b="1" kern="100" dirty="0">
                          <a:effectLst/>
                          <a:latin typeface="Times New Roman"/>
                          <a:ea typeface="宋体"/>
                        </a:rPr>
                        <a:t>500-10</a:t>
                      </a:r>
                      <a:r>
                        <a:rPr lang="en-US" sz="1050" b="1" kern="100" baseline="30000" dirty="0">
                          <a:effectLst/>
                          <a:latin typeface="Times New Roman"/>
                          <a:ea typeface="宋体"/>
                        </a:rPr>
                        <a:t>6</a:t>
                      </a:r>
                      <a:endParaRPr lang="zh-CN" sz="1200" kern="100" dirty="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322036">
                <a:tc>
                  <a:txBody>
                    <a:bodyPr/>
                    <a:lstStyle/>
                    <a:p>
                      <a:pPr indent="127000" algn="l">
                        <a:lnSpc>
                          <a:spcPts val="2000"/>
                        </a:lnSpc>
                        <a:spcAft>
                          <a:spcPts val="0"/>
                        </a:spcAft>
                      </a:pPr>
                      <a:endParaRPr lang="en-US" sz="1050" kern="10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a:effectLst/>
                        </a:rPr>
                        <a:t>节点的平均度数</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dirty="0" smtClean="0">
                          <a:effectLst/>
                        </a:rPr>
                        <a:t>10</a:t>
                      </a:r>
                      <a:endParaRPr lang="zh-CN" sz="1200" kern="100" dirty="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322036">
                <a:tc>
                  <a:txBody>
                    <a:bodyPr/>
                    <a:lstStyle/>
                    <a:p>
                      <a:pPr indent="127000" algn="l">
                        <a:lnSpc>
                          <a:spcPts val="2000"/>
                        </a:lnSpc>
                        <a:spcAft>
                          <a:spcPts val="0"/>
                        </a:spcAft>
                      </a:pPr>
                      <a:endParaRPr lang="en-US" sz="1050" kern="10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a:effectLst/>
                        </a:rPr>
                        <a:t>节点的最大度数</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dirty="0" smtClean="0">
                          <a:effectLst/>
                        </a:rPr>
                        <a:t>40</a:t>
                      </a:r>
                      <a:endParaRPr lang="zh-CN" sz="1200" kern="100" dirty="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322036">
                <a:tc>
                  <a:txBody>
                    <a:bodyPr/>
                    <a:lstStyle/>
                    <a:p>
                      <a:pPr indent="127000" algn="l">
                        <a:lnSpc>
                          <a:spcPts val="2000"/>
                        </a:lnSpc>
                        <a:spcAft>
                          <a:spcPts val="0"/>
                        </a:spcAft>
                      </a:pPr>
                      <a:endParaRPr lang="en-US" sz="1050" kern="10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a:effectLst/>
                        </a:rPr>
                        <a:t>最小社区大小</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dirty="0" smtClean="0">
                          <a:effectLst/>
                        </a:rPr>
                        <a:t>10</a:t>
                      </a:r>
                      <a:endParaRPr lang="zh-CN" sz="1200" kern="100" dirty="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322036">
                <a:tc>
                  <a:txBody>
                    <a:bodyPr/>
                    <a:lstStyle/>
                    <a:p>
                      <a:pPr indent="127000" algn="l">
                        <a:lnSpc>
                          <a:spcPts val="2000"/>
                        </a:lnSpc>
                        <a:spcAft>
                          <a:spcPts val="0"/>
                        </a:spcAft>
                      </a:pPr>
                      <a:endParaRPr lang="en-US" sz="1050" kern="10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a:effectLst/>
                        </a:rPr>
                        <a:t>最大社区大小</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dirty="0" smtClean="0">
                          <a:effectLst/>
                        </a:rPr>
                        <a:t>50</a:t>
                      </a:r>
                      <a:endParaRPr lang="zh-CN" sz="1200" kern="100" dirty="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322036">
                <a:tc>
                  <a:txBody>
                    <a:bodyPr/>
                    <a:lstStyle/>
                    <a:p>
                      <a:pPr indent="127000" algn="l">
                        <a:lnSpc>
                          <a:spcPts val="2000"/>
                        </a:lnSpc>
                        <a:spcAft>
                          <a:spcPts val="0"/>
                        </a:spcAft>
                      </a:pPr>
                      <a:endParaRPr lang="en-US" sz="1050" kern="10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a:effectLst/>
                        </a:rPr>
                        <a:t>节点度数分布参数</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a:effectLst/>
                        </a:rPr>
                        <a:t>-2</a:t>
                      </a:r>
                      <a:endParaRPr lang="zh-CN" sz="1200" kern="10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322036">
                <a:tc>
                  <a:txBody>
                    <a:bodyPr/>
                    <a:lstStyle/>
                    <a:p>
                      <a:pPr indent="127000" algn="l">
                        <a:lnSpc>
                          <a:spcPts val="2000"/>
                        </a:lnSpc>
                        <a:spcAft>
                          <a:spcPts val="0"/>
                        </a:spcAft>
                      </a:pPr>
                      <a:endParaRPr lang="en-US" sz="1050" kern="100" dirty="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a:effectLst/>
                        </a:rPr>
                        <a:t>社区大小分布参数</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a:effectLst/>
                        </a:rPr>
                        <a:t>-1</a:t>
                      </a:r>
                      <a:endParaRPr lang="zh-CN" sz="1200" kern="100">
                        <a:effectLst/>
                        <a:latin typeface="Times New Roman"/>
                        <a:ea typeface="宋体"/>
                      </a:endParaRPr>
                    </a:p>
                  </a:txBody>
                  <a:tcPr marL="68580" marR="68580" marT="0" marB="0" anchor="ctr"/>
                </a:tc>
                <a:extLst>
                  <a:ext uri="{0D108BD9-81ED-4DB2-BD59-A6C34878D82A}">
                    <a16:rowId xmlns:a16="http://schemas.microsoft.com/office/drawing/2014/main" val="10007"/>
                  </a:ext>
                </a:extLst>
              </a:tr>
              <a:tr h="322036">
                <a:tc>
                  <a:txBody>
                    <a:bodyPr/>
                    <a:lstStyle/>
                    <a:p>
                      <a:pPr indent="127000" algn="l">
                        <a:lnSpc>
                          <a:spcPts val="2000"/>
                        </a:lnSpc>
                        <a:spcAft>
                          <a:spcPts val="0"/>
                        </a:spcAft>
                      </a:pPr>
                      <a:endParaRPr lang="en-US" sz="1050" kern="10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a:effectLst/>
                        </a:rPr>
                        <a:t>混淆参数</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b="0" kern="100" dirty="0" smtClean="0">
                          <a:effectLst/>
                        </a:rPr>
                        <a:t>0.4</a:t>
                      </a:r>
                      <a:endParaRPr lang="zh-CN" sz="1200" b="0" kern="100" dirty="0">
                        <a:effectLst/>
                        <a:latin typeface="Times New Roman"/>
                        <a:ea typeface="宋体"/>
                      </a:endParaRPr>
                    </a:p>
                  </a:txBody>
                  <a:tcPr marL="68580" marR="68580" marT="0" marB="0" anchor="ctr"/>
                </a:tc>
                <a:extLst>
                  <a:ext uri="{0D108BD9-81ED-4DB2-BD59-A6C34878D82A}">
                    <a16:rowId xmlns:a16="http://schemas.microsoft.com/office/drawing/2014/main" val="10008"/>
                  </a:ext>
                </a:extLst>
              </a:tr>
              <a:tr h="322036">
                <a:tc>
                  <a:txBody>
                    <a:bodyPr/>
                    <a:lstStyle/>
                    <a:p>
                      <a:pPr indent="127000" algn="l">
                        <a:lnSpc>
                          <a:spcPts val="2000"/>
                        </a:lnSpc>
                        <a:spcAft>
                          <a:spcPts val="0"/>
                        </a:spcAft>
                      </a:pPr>
                      <a:endParaRPr lang="en-US" sz="1050" kern="10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a:effectLst/>
                        </a:rPr>
                        <a:t>重叠节点个数</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dirty="0" smtClean="0">
                          <a:effectLst/>
                        </a:rPr>
                        <a:t>N/2</a:t>
                      </a:r>
                      <a:endParaRPr lang="zh-CN" sz="1200" kern="100" dirty="0">
                        <a:effectLst/>
                        <a:latin typeface="Times New Roman"/>
                        <a:ea typeface="宋体"/>
                      </a:endParaRPr>
                    </a:p>
                  </a:txBody>
                  <a:tcPr marL="68580" marR="68580" marT="0" marB="0" anchor="ctr"/>
                </a:tc>
                <a:extLst>
                  <a:ext uri="{0D108BD9-81ED-4DB2-BD59-A6C34878D82A}">
                    <a16:rowId xmlns:a16="http://schemas.microsoft.com/office/drawing/2014/main" val="10009"/>
                  </a:ext>
                </a:extLst>
              </a:tr>
              <a:tr h="322036">
                <a:tc>
                  <a:txBody>
                    <a:bodyPr/>
                    <a:lstStyle/>
                    <a:p>
                      <a:pPr indent="127000" algn="l">
                        <a:lnSpc>
                          <a:spcPts val="2000"/>
                        </a:lnSpc>
                        <a:spcAft>
                          <a:spcPts val="0"/>
                        </a:spcAft>
                      </a:pPr>
                      <a:endParaRPr lang="en-US" sz="1050" kern="100">
                        <a:effectLst/>
                        <a:latin typeface="Times New Roman"/>
                        <a:ea typeface="宋体"/>
                      </a:endParaRPr>
                    </a:p>
                  </a:txBody>
                  <a:tcPr marL="68580" marR="68580" marT="0" marB="0"/>
                </a:tc>
                <a:tc>
                  <a:txBody>
                    <a:bodyPr/>
                    <a:lstStyle/>
                    <a:p>
                      <a:pPr indent="127000" algn="l">
                        <a:lnSpc>
                          <a:spcPts val="2000"/>
                        </a:lnSpc>
                        <a:spcAft>
                          <a:spcPts val="0"/>
                        </a:spcAft>
                      </a:pPr>
                      <a:r>
                        <a:rPr lang="zh-CN" sz="1050" kern="100">
                          <a:effectLst/>
                        </a:rPr>
                        <a:t>平均每个节点所属社区数</a:t>
                      </a:r>
                      <a:endParaRPr lang="zh-CN" sz="1200" kern="100">
                        <a:effectLst/>
                        <a:latin typeface="Times New Roman"/>
                        <a:ea typeface="宋体"/>
                      </a:endParaRPr>
                    </a:p>
                  </a:txBody>
                  <a:tcPr marL="68580" marR="68580" marT="0" marB="0" anchor="ctr"/>
                </a:tc>
                <a:tc>
                  <a:txBody>
                    <a:bodyPr/>
                    <a:lstStyle/>
                    <a:p>
                      <a:pPr indent="127000" algn="l">
                        <a:lnSpc>
                          <a:spcPts val="2000"/>
                        </a:lnSpc>
                        <a:spcAft>
                          <a:spcPts val="0"/>
                        </a:spcAft>
                      </a:pPr>
                      <a:r>
                        <a:rPr lang="en-US" sz="1050" kern="100" dirty="0" smtClean="0">
                          <a:effectLst/>
                        </a:rPr>
                        <a:t>2</a:t>
                      </a:r>
                      <a:endParaRPr lang="zh-CN" sz="1200" kern="100" dirty="0">
                        <a:effectLst/>
                        <a:latin typeface="Times New Roman"/>
                        <a:ea typeface="宋体"/>
                      </a:endParaRPr>
                    </a:p>
                  </a:txBody>
                  <a:tcPr marL="68580" marR="68580" marT="0" marB="0" anchor="ctr"/>
                </a:tc>
                <a:extLst>
                  <a:ext uri="{0D108BD9-81ED-4DB2-BD59-A6C34878D82A}">
                    <a16:rowId xmlns:a16="http://schemas.microsoft.com/office/drawing/2014/main" val="10010"/>
                  </a:ext>
                </a:extLst>
              </a:tr>
            </a:tbl>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16502270"/>
              </p:ext>
            </p:extLst>
          </p:nvPr>
        </p:nvGraphicFramePr>
        <p:xfrm>
          <a:off x="1926848" y="2537470"/>
          <a:ext cx="171450" cy="171450"/>
        </p:xfrm>
        <a:graphic>
          <a:graphicData uri="http://schemas.openxmlformats.org/presentationml/2006/ole">
            <mc:AlternateContent xmlns:mc="http://schemas.openxmlformats.org/markup-compatibility/2006">
              <mc:Choice xmlns:v="urn:schemas-microsoft-com:vml" Requires="v">
                <p:oleObj spid="_x0000_s44783" name="Equation" r:id="rId4" imgW="177480" imgH="177480" progId="Equation.DSMT4">
                  <p:embed/>
                </p:oleObj>
              </mc:Choice>
              <mc:Fallback>
                <p:oleObj name="Equation" r:id="rId4" imgW="177480" imgH="177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6848" y="2537470"/>
                        <a:ext cx="171450" cy="171450"/>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273398530"/>
              </p:ext>
            </p:extLst>
          </p:nvPr>
        </p:nvGraphicFramePr>
        <p:xfrm>
          <a:off x="1929625" y="5360640"/>
          <a:ext cx="223046" cy="228600"/>
        </p:xfrm>
        <a:graphic>
          <a:graphicData uri="http://schemas.openxmlformats.org/presentationml/2006/ole">
            <mc:AlternateContent xmlns:mc="http://schemas.openxmlformats.org/markup-compatibility/2006">
              <mc:Choice xmlns:v="urn:schemas-microsoft-com:vml" Requires="v">
                <p:oleObj spid="_x0000_s44784" name="Equation" r:id="rId6" imgW="215640" imgH="228600" progId="Equation.DSMT4">
                  <p:embed/>
                </p:oleObj>
              </mc:Choice>
              <mc:Fallback>
                <p:oleObj name="Equation" r:id="rId6" imgW="215640" imgH="228600" progId="Equation.DSMT4">
                  <p:embed/>
                  <p:pic>
                    <p:nvPicPr>
                      <p:cNvPr id="0" name=""/>
                      <p:cNvPicPr>
                        <a:picLocks noChangeAspect="1" noChangeArrowheads="1"/>
                      </p:cNvPicPr>
                      <p:nvPr/>
                    </p:nvPicPr>
                    <p:blipFill>
                      <a:blip r:embed="rId7"/>
                      <a:srcRect/>
                      <a:stretch>
                        <a:fillRect/>
                      </a:stretch>
                    </p:blipFill>
                    <p:spPr bwMode="auto">
                      <a:xfrm>
                        <a:off x="1929625" y="5360640"/>
                        <a:ext cx="223046" cy="228600"/>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697533787"/>
              </p:ext>
            </p:extLst>
          </p:nvPr>
        </p:nvGraphicFramePr>
        <p:xfrm>
          <a:off x="1919605" y="3789040"/>
          <a:ext cx="295275" cy="228600"/>
        </p:xfrm>
        <a:graphic>
          <a:graphicData uri="http://schemas.openxmlformats.org/presentationml/2006/ole">
            <mc:AlternateContent xmlns:mc="http://schemas.openxmlformats.org/markup-compatibility/2006">
              <mc:Choice xmlns:v="urn:schemas-microsoft-com:vml" Requires="v">
                <p:oleObj spid="_x0000_s44785" name="Equation" r:id="rId8" imgW="304668" imgH="228501" progId="Equation.DSMT4">
                  <p:embed/>
                </p:oleObj>
              </mc:Choice>
              <mc:Fallback>
                <p:oleObj name="Equation" r:id="rId8" imgW="304668" imgH="228501"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9605" y="3789040"/>
                        <a:ext cx="295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41747883"/>
              </p:ext>
            </p:extLst>
          </p:nvPr>
        </p:nvGraphicFramePr>
        <p:xfrm>
          <a:off x="1926848" y="2897510"/>
          <a:ext cx="114300" cy="171450"/>
        </p:xfrm>
        <a:graphic>
          <a:graphicData uri="http://schemas.openxmlformats.org/presentationml/2006/ole">
            <mc:AlternateContent xmlns:mc="http://schemas.openxmlformats.org/markup-compatibility/2006">
              <mc:Choice xmlns:v="urn:schemas-microsoft-com:vml" Requires="v">
                <p:oleObj spid="_x0000_s44786" name="Equation" r:id="rId10" imgW="126720" imgH="177480" progId="Equation.DSMT4">
                  <p:embed/>
                </p:oleObj>
              </mc:Choice>
              <mc:Fallback>
                <p:oleObj name="Equation" r:id="rId10" imgW="126720" imgH="1774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6848" y="2897510"/>
                        <a:ext cx="1143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973168522"/>
              </p:ext>
            </p:extLst>
          </p:nvPr>
        </p:nvGraphicFramePr>
        <p:xfrm>
          <a:off x="1926847" y="5085184"/>
          <a:ext cx="216025" cy="235522"/>
        </p:xfrm>
        <a:graphic>
          <a:graphicData uri="http://schemas.openxmlformats.org/presentationml/2006/ole">
            <mc:AlternateContent xmlns:mc="http://schemas.openxmlformats.org/markup-compatibility/2006">
              <mc:Choice xmlns:v="urn:schemas-microsoft-com:vml" Requires="v">
                <p:oleObj spid="_x0000_s44787" name="Equation" r:id="rId12" imgW="190500" imgH="228600" progId="Equation.DSMT4">
                  <p:embed/>
                </p:oleObj>
              </mc:Choice>
              <mc:Fallback>
                <p:oleObj name="Equation" r:id="rId12" imgW="19050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6847" y="5085184"/>
                        <a:ext cx="216025" cy="235522"/>
                      </a:xfrm>
                      <a:prstGeom prst="rect">
                        <a:avLst/>
                      </a:prstGeom>
                      <a:noFill/>
                      <a:ln>
                        <a:noFill/>
                      </a:ln>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7081452"/>
              </p:ext>
            </p:extLst>
          </p:nvPr>
        </p:nvGraphicFramePr>
        <p:xfrm>
          <a:off x="1952278" y="4437112"/>
          <a:ext cx="171450" cy="228600"/>
        </p:xfrm>
        <a:graphic>
          <a:graphicData uri="http://schemas.openxmlformats.org/presentationml/2006/ole">
            <mc:AlternateContent xmlns:mc="http://schemas.openxmlformats.org/markup-compatibility/2006">
              <mc:Choice xmlns:v="urn:schemas-microsoft-com:vml" Requires="v">
                <p:oleObj spid="_x0000_s44788" name="Equation" r:id="rId14" imgW="165028" imgH="228501" progId="Equation.DSMT4">
                  <p:embed/>
                </p:oleObj>
              </mc:Choice>
              <mc:Fallback>
                <p:oleObj name="Equation" r:id="rId14" imgW="165028" imgH="228501"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52278" y="4437112"/>
                        <a:ext cx="171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64207845"/>
              </p:ext>
            </p:extLst>
          </p:nvPr>
        </p:nvGraphicFramePr>
        <p:xfrm>
          <a:off x="1893510" y="3488432"/>
          <a:ext cx="295275" cy="228600"/>
        </p:xfrm>
        <a:graphic>
          <a:graphicData uri="http://schemas.openxmlformats.org/presentationml/2006/ole">
            <mc:AlternateContent xmlns:mc="http://schemas.openxmlformats.org/markup-compatibility/2006">
              <mc:Choice xmlns:v="urn:schemas-microsoft-com:vml" Requires="v">
                <p:oleObj spid="_x0000_s44789" name="Equation" r:id="rId16" imgW="291973" imgH="228501" progId="Equation.DSMT4">
                  <p:embed/>
                </p:oleObj>
              </mc:Choice>
              <mc:Fallback>
                <p:oleObj name="Equation" r:id="rId16" imgW="291973" imgH="228501"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93510" y="3488432"/>
                        <a:ext cx="295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488313676"/>
              </p:ext>
            </p:extLst>
          </p:nvPr>
        </p:nvGraphicFramePr>
        <p:xfrm>
          <a:off x="1907798" y="3200400"/>
          <a:ext cx="266700" cy="228600"/>
        </p:xfrm>
        <a:graphic>
          <a:graphicData uri="http://schemas.openxmlformats.org/presentationml/2006/ole">
            <mc:AlternateContent xmlns:mc="http://schemas.openxmlformats.org/markup-compatibility/2006">
              <mc:Choice xmlns:v="urn:schemas-microsoft-com:vml" Requires="v">
                <p:oleObj spid="_x0000_s44790" name="Equation" r:id="rId18" imgW="279400" imgH="228600" progId="Equation.DSMT4">
                  <p:embed/>
                </p:oleObj>
              </mc:Choice>
              <mc:Fallback>
                <p:oleObj name="Equation" r:id="rId18" imgW="279400" imgH="2286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07798" y="3200400"/>
                        <a:ext cx="26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253140787"/>
              </p:ext>
            </p:extLst>
          </p:nvPr>
        </p:nvGraphicFramePr>
        <p:xfrm>
          <a:off x="1955423" y="4136504"/>
          <a:ext cx="142875" cy="228600"/>
        </p:xfrm>
        <a:graphic>
          <a:graphicData uri="http://schemas.openxmlformats.org/presentationml/2006/ole">
            <mc:AlternateContent xmlns:mc="http://schemas.openxmlformats.org/markup-compatibility/2006">
              <mc:Choice xmlns:v="urn:schemas-microsoft-com:vml" Requires="v">
                <p:oleObj spid="_x0000_s44791" name="Equation" r:id="rId20" imgW="139700" imgH="228600" progId="Equation.DSMT4">
                  <p:embed/>
                </p:oleObj>
              </mc:Choice>
              <mc:Fallback>
                <p:oleObj name="Equation" r:id="rId20" imgW="139700" imgH="22860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55423" y="4136504"/>
                        <a:ext cx="1428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39699014"/>
              </p:ext>
            </p:extLst>
          </p:nvPr>
        </p:nvGraphicFramePr>
        <p:xfrm>
          <a:off x="1981293" y="4841726"/>
          <a:ext cx="142875" cy="171450"/>
        </p:xfrm>
        <a:graphic>
          <a:graphicData uri="http://schemas.openxmlformats.org/presentationml/2006/ole">
            <mc:AlternateContent xmlns:mc="http://schemas.openxmlformats.org/markup-compatibility/2006">
              <mc:Choice xmlns:v="urn:schemas-microsoft-com:vml" Requires="v">
                <p:oleObj spid="_x0000_s44792" name="Equation" r:id="rId22" imgW="152268" imgH="164957" progId="Equation.DSMT4">
                  <p:embed/>
                </p:oleObj>
              </mc:Choice>
              <mc:Fallback>
                <p:oleObj name="Equation" r:id="rId22" imgW="152268" imgH="164957"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81293" y="4841726"/>
                        <a:ext cx="14287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59090226"/>
      </p:ext>
    </p:extLst>
  </p:cSld>
  <p:clrMapOvr>
    <a:masterClrMapping/>
  </p:clrMapOvr>
  <p:transition advTm="435">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dirty="0" smtClean="0">
                <a:solidFill>
                  <a:schemeClr val="bg1"/>
                </a:solidFill>
              </a:rPr>
              <a:t>&gt;&gt;速度评估</a:t>
            </a:r>
            <a:endParaRPr lang="zh-CN" altLang="en-US" sz="2400" b="1" dirty="0">
              <a:solidFill>
                <a:schemeClr val="bg1"/>
              </a:solidFill>
            </a:endParaRPr>
          </a:p>
        </p:txBody>
      </p:sp>
      <p:sp>
        <p:nvSpPr>
          <p:cNvPr id="28677" name="Text Box 5"/>
          <p:cNvSpPr txBox="1">
            <a:spLocks noChangeArrowheads="1"/>
          </p:cNvSpPr>
          <p:nvPr/>
        </p:nvSpPr>
        <p:spPr bwMode="auto">
          <a:xfrm>
            <a:off x="742950" y="1312863"/>
            <a:ext cx="5341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dirty="0" smtClean="0">
                <a:solidFill>
                  <a:schemeClr val="bg2"/>
                </a:solidFill>
              </a:rPr>
              <a:t>&gt;&gt;</a:t>
            </a:r>
            <a:r>
              <a:rPr lang="zh-CN" altLang="en-US" sz="2000" b="1" dirty="0">
                <a:solidFill>
                  <a:schemeClr val="bg2"/>
                </a:solidFill>
              </a:rPr>
              <a:t>速度</a:t>
            </a:r>
            <a:r>
              <a:rPr lang="zh-CN" altLang="en-US" sz="2000" b="1" dirty="0" smtClean="0">
                <a:solidFill>
                  <a:schemeClr val="bg2"/>
                </a:solidFill>
              </a:rPr>
              <a:t>评估实验结果</a:t>
            </a:r>
            <a:endParaRPr lang="zh-CN" altLang="en-US" sz="2000" b="1" dirty="0">
              <a:solidFill>
                <a:schemeClr val="bg2"/>
              </a:solidFill>
            </a:endParaRPr>
          </a:p>
        </p:txBody>
      </p:sp>
      <p:pic>
        <p:nvPicPr>
          <p:cNvPr id="28679" name="图片 6" descr="校徽+校名立体图.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4" name="Rectangle 3"/>
          <p:cNvSpPr>
            <a:spLocks noChangeArrowheads="1"/>
          </p:cNvSpPr>
          <p:nvPr/>
        </p:nvSpPr>
        <p:spPr bwMode="auto">
          <a:xfrm>
            <a:off x="2123728" y="5266332"/>
            <a:ext cx="293117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127000" algn="ctr" defTabSz="914400" rtl="0" eaLnBrk="0" fontAlgn="base" latinLnBrk="0" hangingPunct="0">
              <a:lnSpc>
                <a:spcPct val="100000"/>
              </a:lnSpc>
              <a:spcBef>
                <a:spcPct val="0"/>
              </a:spcBef>
              <a:spcAft>
                <a:spcPct val="0"/>
              </a:spcAft>
              <a:buClrTx/>
              <a:buSzTx/>
              <a:buFont typeface="Arial" pitchFamily="34" charset="0"/>
              <a:buNone/>
              <a:tabLst/>
            </a:pPr>
            <a:r>
              <a:rPr kumimoji="0" lang="zh-CN" sz="1200" b="0" i="0" u="none" strike="noStrike" cap="none" normalizeH="0" baseline="0" dirty="0" smtClean="0">
                <a:ln>
                  <a:noFill/>
                </a:ln>
                <a:solidFill>
                  <a:schemeClr val="bg2"/>
                </a:solidFill>
                <a:effectLst/>
                <a:latin typeface="Times New Roman" pitchFamily="18" charset="0"/>
                <a:ea typeface="宋体" pitchFamily="2" charset="-122"/>
                <a:cs typeface="Times New Roman" pitchFamily="18" charset="0"/>
              </a:rPr>
              <a:t>图</a:t>
            </a:r>
            <a:r>
              <a:rPr kumimoji="0" lang="en-US" altLang="zh-CN" sz="1200" b="0" i="0" u="none" strike="noStrike" cap="none" normalizeH="0" baseline="0" dirty="0" smtClean="0">
                <a:ln>
                  <a:noFill/>
                </a:ln>
                <a:solidFill>
                  <a:schemeClr val="bg2"/>
                </a:solidFill>
                <a:effectLst/>
                <a:latin typeface="Times New Roman" pitchFamily="18" charset="0"/>
                <a:ea typeface="宋体" pitchFamily="2" charset="-122"/>
                <a:cs typeface="Times New Roman" pitchFamily="18" charset="0"/>
              </a:rPr>
              <a:t>4  ISA</a:t>
            </a:r>
            <a:r>
              <a:rPr kumimoji="0" lang="zh-CN" altLang="en-US" sz="1200" b="0" i="0" u="none" strike="noStrike" cap="none" normalizeH="0" baseline="0" dirty="0" smtClean="0">
                <a:ln>
                  <a:noFill/>
                </a:ln>
                <a:solidFill>
                  <a:schemeClr val="bg2"/>
                </a:solidFill>
                <a:effectLst/>
                <a:latin typeface="Times New Roman" pitchFamily="18" charset="0"/>
                <a:ea typeface="宋体" pitchFamily="2" charset="-122"/>
                <a:cs typeface="Times New Roman" pitchFamily="18" charset="0"/>
              </a:rPr>
              <a:t>算法时间性能比较</a:t>
            </a:r>
            <a:endParaRPr kumimoji="0" lang="zh-CN" altLang="en-US" sz="1200" b="0" i="0" u="none" strike="noStrike" cap="none" normalizeH="0" baseline="0" dirty="0" smtClean="0">
              <a:ln>
                <a:noFill/>
              </a:ln>
              <a:solidFill>
                <a:schemeClr val="bg2"/>
              </a:solidFill>
              <a:effectLst/>
              <a:ea typeface="宋体" pitchFamily="2" charset="-122"/>
            </a:endParaRPr>
          </a:p>
        </p:txBody>
      </p:sp>
      <p:sp>
        <p:nvSpPr>
          <p:cNvPr id="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017837248"/>
              </p:ext>
            </p:extLst>
          </p:nvPr>
        </p:nvGraphicFramePr>
        <p:xfrm>
          <a:off x="1259632" y="1916832"/>
          <a:ext cx="4726168" cy="3342565"/>
        </p:xfrm>
        <a:graphic>
          <a:graphicData uri="http://schemas.openxmlformats.org/presentationml/2006/ole">
            <mc:AlternateContent xmlns:mc="http://schemas.openxmlformats.org/markup-compatibility/2006">
              <mc:Choice xmlns:v="urn:schemas-microsoft-com:vml" Requires="v">
                <p:oleObj spid="_x0000_s48210" name="Graph" r:id="rId4" imgW="3206790" imgH="2264434" progId="Origin50.Graph">
                  <p:embed/>
                </p:oleObj>
              </mc:Choice>
              <mc:Fallback>
                <p:oleObj name="Graph" r:id="rId4" imgW="3206790" imgH="2264434" progId="Origin50.Graph">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1916832"/>
                        <a:ext cx="4726168" cy="3342565"/>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9" name="TextBox 8"/>
              <p:cNvSpPr txBox="1"/>
              <p:nvPr/>
            </p:nvSpPr>
            <p:spPr>
              <a:xfrm>
                <a:off x="6245226" y="2577543"/>
                <a:ext cx="1855166" cy="2308324"/>
              </a:xfrm>
              <a:prstGeom prst="rect">
                <a:avLst/>
              </a:prstGeom>
              <a:noFill/>
            </p:spPr>
            <p:txBody>
              <a:bodyPr wrap="square" rtlCol="0">
                <a:spAutoFit/>
              </a:bodyPr>
              <a:lstStyle/>
              <a:p>
                <a14:m>
                  <m:oMath xmlns:m="http://schemas.openxmlformats.org/officeDocument/2006/math">
                    <m:r>
                      <a:rPr lang="en-US" altLang="zh-CN" i="1" dirty="0" smtClean="0">
                        <a:solidFill>
                          <a:srgbClr val="C00000"/>
                        </a:solidFill>
                        <a:latin typeface="Cambria Math"/>
                      </a:rPr>
                      <m:t>≫</m:t>
                    </m:r>
                  </m:oMath>
                </a14:m>
                <a:r>
                  <a:rPr lang="zh-CN" altLang="en-US" dirty="0" smtClean="0">
                    <a:solidFill>
                      <a:schemeClr val="bg2"/>
                    </a:solidFill>
                  </a:rPr>
                  <a:t>如图显示随着节点规模的递增，</a:t>
                </a:r>
                <a:endParaRPr lang="en-US" altLang="zh-CN" dirty="0" smtClean="0">
                  <a:solidFill>
                    <a:schemeClr val="bg2"/>
                  </a:solidFill>
                </a:endParaRPr>
              </a:p>
              <a:p>
                <a:r>
                  <a:rPr lang="en-US" altLang="zh-CN" dirty="0" smtClean="0">
                    <a:solidFill>
                      <a:schemeClr val="bg2"/>
                    </a:solidFill>
                  </a:rPr>
                  <a:t>ISA</a:t>
                </a:r>
                <a:r>
                  <a:rPr lang="zh-CN" altLang="en-US" dirty="0" smtClean="0">
                    <a:solidFill>
                      <a:schemeClr val="bg2"/>
                    </a:solidFill>
                  </a:rPr>
                  <a:t>并行化与</a:t>
                </a:r>
                <a:r>
                  <a:rPr lang="en-US" altLang="zh-CN" dirty="0" smtClean="0">
                    <a:solidFill>
                      <a:schemeClr val="bg2"/>
                    </a:solidFill>
                  </a:rPr>
                  <a:t>ISA</a:t>
                </a:r>
                <a:r>
                  <a:rPr lang="zh-CN" altLang="en-US" dirty="0" smtClean="0">
                    <a:solidFill>
                      <a:schemeClr val="bg2"/>
                    </a:solidFill>
                  </a:rPr>
                  <a:t>非并行化相比效果明显，且优于</a:t>
                </a:r>
                <a:r>
                  <a:rPr lang="en-US" altLang="zh-CN" dirty="0" smtClean="0">
                    <a:solidFill>
                      <a:schemeClr val="bg2"/>
                    </a:solidFill>
                  </a:rPr>
                  <a:t>GCE</a:t>
                </a:r>
                <a:r>
                  <a:rPr lang="zh-CN" altLang="en-US" dirty="0" smtClean="0">
                    <a:solidFill>
                      <a:schemeClr val="bg2"/>
                    </a:solidFill>
                  </a:rPr>
                  <a:t>算法。但是</a:t>
                </a:r>
                <a:r>
                  <a:rPr lang="en-US" altLang="zh-CN" dirty="0" smtClean="0">
                    <a:solidFill>
                      <a:schemeClr val="bg2"/>
                    </a:solidFill>
                  </a:rPr>
                  <a:t>ISA</a:t>
                </a:r>
                <a:r>
                  <a:rPr lang="zh-CN" altLang="en-US" dirty="0" smtClean="0">
                    <a:solidFill>
                      <a:schemeClr val="bg2"/>
                    </a:solidFill>
                  </a:rPr>
                  <a:t>非并行化略逊色于</a:t>
                </a:r>
                <a:r>
                  <a:rPr lang="en-US" altLang="zh-CN" dirty="0" smtClean="0">
                    <a:solidFill>
                      <a:schemeClr val="bg2"/>
                    </a:solidFill>
                  </a:rPr>
                  <a:t>GCE</a:t>
                </a:r>
                <a:r>
                  <a:rPr lang="zh-CN" altLang="en-US" dirty="0" smtClean="0">
                    <a:solidFill>
                      <a:schemeClr val="bg2"/>
                    </a:solidFill>
                  </a:rPr>
                  <a:t>算法。</a:t>
                </a:r>
                <a:endParaRPr lang="zh-CN" altLang="en-US" dirty="0">
                  <a:solidFill>
                    <a:schemeClr val="bg2"/>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245226" y="2577543"/>
                <a:ext cx="1855166" cy="2308324"/>
              </a:xfrm>
              <a:prstGeom prst="rect">
                <a:avLst/>
              </a:prstGeom>
              <a:blipFill rotWithShape="1">
                <a:blip r:embed="rId6"/>
                <a:stretch>
                  <a:fillRect l="-2623" t="-1852" r="-13115" b="-37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07056657"/>
      </p:ext>
    </p:extLst>
  </p:cSld>
  <p:clrMapOvr>
    <a:masterClrMapping/>
  </p:clrMapOvr>
  <p:transition advTm="52">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779838" y="333375"/>
            <a:ext cx="1449387" cy="922338"/>
          </a:xfrm>
        </p:spPr>
        <p:txBody>
          <a:bodyPr/>
          <a:lstStyle/>
          <a:p>
            <a:pPr eaLnBrk="1" hangingPunct="1"/>
            <a:r>
              <a:rPr lang="zh-CN" altLang="en-US" smtClean="0"/>
              <a:t>目     录</a:t>
            </a:r>
          </a:p>
        </p:txBody>
      </p:sp>
      <p:pic>
        <p:nvPicPr>
          <p:cNvPr id="4099" name="图片 6" descr="校徽+校名立体图.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661150" y="5949950"/>
            <a:ext cx="2459038" cy="8429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3" name="组合 22"/>
          <p:cNvGrpSpPr/>
          <p:nvPr/>
        </p:nvGrpSpPr>
        <p:grpSpPr>
          <a:xfrm>
            <a:off x="971600" y="1910274"/>
            <a:ext cx="796206" cy="686384"/>
            <a:chOff x="3306159" y="1663997"/>
            <a:chExt cx="796206" cy="686384"/>
          </a:xfrm>
          <a:solidFill>
            <a:srgbClr val="00007D"/>
          </a:solidFill>
        </p:grpSpPr>
        <p:sp>
          <p:nvSpPr>
            <p:cNvPr id="24" name="六边形 23"/>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文本框 6"/>
            <p:cNvSpPr txBox="1"/>
            <p:nvPr/>
          </p:nvSpPr>
          <p:spPr>
            <a:xfrm>
              <a:off x="3496512" y="1745579"/>
              <a:ext cx="394424" cy="523220"/>
            </a:xfrm>
            <a:prstGeom prst="rect">
              <a:avLst/>
            </a:prstGeom>
            <a:grpFill/>
            <a:effectLst>
              <a:outerShdw blurRad="50800" dist="50800" dir="5400000" algn="ctr" rotWithShape="0">
                <a:srgbClr val="00007D">
                  <a:alpha val="50000"/>
                </a:srgbClr>
              </a:outerShdw>
            </a:effectLst>
          </p:spPr>
          <p:txBody>
            <a:bodyPr>
              <a:spAutoFit/>
            </a:bodyPr>
            <a:lstStyle/>
            <a:p>
              <a:pPr algn="ctr">
                <a:defRPr/>
              </a:pPr>
              <a:r>
                <a:rPr lang="en-US" altLang="zh-CN"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1</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948495" y="2704118"/>
            <a:ext cx="796206" cy="686384"/>
            <a:chOff x="3306159" y="1663997"/>
            <a:chExt cx="796206" cy="686384"/>
          </a:xfrm>
          <a:solidFill>
            <a:srgbClr val="00007D"/>
          </a:solidFill>
        </p:grpSpPr>
        <p:sp>
          <p:nvSpPr>
            <p:cNvPr id="27" name="六边形 26"/>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文本框 6"/>
            <p:cNvSpPr txBox="1"/>
            <p:nvPr/>
          </p:nvSpPr>
          <p:spPr>
            <a:xfrm>
              <a:off x="3475981" y="1745579"/>
              <a:ext cx="410352" cy="523220"/>
            </a:xfrm>
            <a:prstGeom prst="rect">
              <a:avLst/>
            </a:prstGeom>
            <a:grpFill/>
          </p:spPr>
          <p:txBody>
            <a:bodyPr>
              <a:spAutoFit/>
            </a:bodyPr>
            <a:lstStyle/>
            <a:p>
              <a:pPr algn="ctr">
                <a:defRPr/>
              </a:pP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2</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961184" y="3495671"/>
            <a:ext cx="796206" cy="686384"/>
            <a:chOff x="3306159" y="1663997"/>
            <a:chExt cx="796206" cy="686384"/>
          </a:xfrm>
          <a:solidFill>
            <a:srgbClr val="00007D"/>
          </a:solidFill>
        </p:grpSpPr>
        <p:sp>
          <p:nvSpPr>
            <p:cNvPr id="33" name="六边形 32"/>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文本框 6"/>
            <p:cNvSpPr txBox="1"/>
            <p:nvPr/>
          </p:nvSpPr>
          <p:spPr>
            <a:xfrm>
              <a:off x="3475981" y="1745579"/>
              <a:ext cx="410352" cy="523220"/>
            </a:xfrm>
            <a:prstGeom prst="rect">
              <a:avLst/>
            </a:prstGeom>
            <a:grpFill/>
          </p:spPr>
          <p:txBody>
            <a:bodyPr>
              <a:spAutoFit/>
            </a:bodyPr>
            <a:lstStyle/>
            <a:p>
              <a:pPr algn="ctr">
                <a:defRPr/>
              </a:pP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3</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976796" y="4289670"/>
            <a:ext cx="796206" cy="686384"/>
            <a:chOff x="3306159" y="1663997"/>
            <a:chExt cx="796206" cy="686384"/>
          </a:xfrm>
          <a:solidFill>
            <a:srgbClr val="00007D"/>
          </a:solidFill>
        </p:grpSpPr>
        <p:sp>
          <p:nvSpPr>
            <p:cNvPr id="36" name="六边形 35"/>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文本框 6"/>
            <p:cNvSpPr txBox="1"/>
            <p:nvPr/>
          </p:nvSpPr>
          <p:spPr>
            <a:xfrm>
              <a:off x="3475981" y="1745579"/>
              <a:ext cx="410352" cy="523220"/>
            </a:xfrm>
            <a:prstGeom prst="rect">
              <a:avLst/>
            </a:prstGeom>
            <a:grpFill/>
          </p:spPr>
          <p:txBody>
            <a:bodyPr>
              <a:spAutoFit/>
            </a:bodyPr>
            <a:lstStyle/>
            <a:p>
              <a:pPr algn="ctr">
                <a:defRPr/>
              </a:pP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4</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38" name="任意多边形 37"/>
          <p:cNvSpPr/>
          <p:nvPr/>
        </p:nvSpPr>
        <p:spPr>
          <a:xfrm>
            <a:off x="1979712" y="1910373"/>
            <a:ext cx="6586537"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chemeClr val="bg1"/>
          </a:solidFill>
          <a:ln>
            <a:solidFill>
              <a:srgbClr val="0000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a:solidFill>
                  <a:srgbClr val="00007D"/>
                </a:solidFill>
                <a:ea typeface="宋体" pitchFamily="2" charset="-122"/>
              </a:rPr>
              <a:t>课题研究背景、意义及现状</a:t>
            </a:r>
          </a:p>
        </p:txBody>
      </p:sp>
      <p:sp>
        <p:nvSpPr>
          <p:cNvPr id="40" name="任意多边形 39"/>
          <p:cNvSpPr/>
          <p:nvPr/>
        </p:nvSpPr>
        <p:spPr>
          <a:xfrm>
            <a:off x="1985963" y="2702362"/>
            <a:ext cx="6618287"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chemeClr val="bg1"/>
          </a:solidFill>
          <a:ln>
            <a:solidFill>
              <a:srgbClr val="0000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400" b="1" dirty="0">
                <a:solidFill>
                  <a:srgbClr val="00007D"/>
                </a:solidFill>
                <a:ea typeface="宋体" pitchFamily="2" charset="-122"/>
              </a:rPr>
              <a:t>LFM</a:t>
            </a:r>
            <a:r>
              <a:rPr lang="zh-CN" altLang="en-US" sz="2400" b="1" dirty="0">
                <a:solidFill>
                  <a:srgbClr val="00007D"/>
                </a:solidFill>
                <a:ea typeface="宋体" pitchFamily="2" charset="-122"/>
              </a:rPr>
              <a:t>算法和</a:t>
            </a:r>
            <a:r>
              <a:rPr lang="en-US" altLang="zh-CN" sz="2400" b="1" dirty="0">
                <a:solidFill>
                  <a:srgbClr val="00007D"/>
                </a:solidFill>
                <a:ea typeface="宋体" pitchFamily="2" charset="-122"/>
              </a:rPr>
              <a:t>GCE</a:t>
            </a:r>
            <a:r>
              <a:rPr lang="zh-CN" altLang="en-US" sz="2400" b="1" dirty="0">
                <a:solidFill>
                  <a:srgbClr val="00007D"/>
                </a:solidFill>
                <a:ea typeface="宋体" pitchFamily="2" charset="-122"/>
              </a:rPr>
              <a:t>算法</a:t>
            </a:r>
          </a:p>
        </p:txBody>
      </p:sp>
      <p:sp>
        <p:nvSpPr>
          <p:cNvPr id="41" name="任意多边形 40"/>
          <p:cNvSpPr/>
          <p:nvPr/>
        </p:nvSpPr>
        <p:spPr>
          <a:xfrm>
            <a:off x="1985963" y="3496112"/>
            <a:ext cx="6618287"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chemeClr val="bg1"/>
          </a:solidFill>
          <a:ln>
            <a:solidFill>
              <a:srgbClr val="0000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a:solidFill>
                  <a:srgbClr val="00007D"/>
                </a:solidFill>
                <a:ea typeface="宋体" pitchFamily="2" charset="-122"/>
              </a:rPr>
              <a:t>自己的改进策略</a:t>
            </a:r>
          </a:p>
        </p:txBody>
      </p:sp>
      <p:sp>
        <p:nvSpPr>
          <p:cNvPr id="42" name="任意多边形 41"/>
          <p:cNvSpPr/>
          <p:nvPr/>
        </p:nvSpPr>
        <p:spPr>
          <a:xfrm>
            <a:off x="2001838" y="4266050"/>
            <a:ext cx="6602412"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chemeClr val="bg1"/>
          </a:solidFill>
          <a:ln>
            <a:solidFill>
              <a:srgbClr val="0000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a:solidFill>
                  <a:srgbClr val="00007D"/>
                </a:solidFill>
                <a:ea typeface="宋体" pitchFamily="2" charset="-122"/>
              </a:rPr>
              <a:t>实验结果及分析</a:t>
            </a:r>
          </a:p>
        </p:txBody>
      </p:sp>
      <p:sp>
        <p:nvSpPr>
          <p:cNvPr id="43" name="任意多边形 42"/>
          <p:cNvSpPr/>
          <p:nvPr/>
        </p:nvSpPr>
        <p:spPr>
          <a:xfrm>
            <a:off x="2001838" y="5047100"/>
            <a:ext cx="6602412"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gradFill flip="none" rotWithShape="1">
            <a:gsLst>
              <a:gs pos="0">
                <a:srgbClr val="00007D"/>
              </a:gs>
              <a:gs pos="87000">
                <a:srgbClr val="D4DE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a:solidFill>
                  <a:schemeClr val="bg1"/>
                </a:solidFill>
                <a:ea typeface="宋体" pitchFamily="2" charset="-122"/>
              </a:rPr>
              <a:t>总结与展望</a:t>
            </a:r>
          </a:p>
        </p:txBody>
      </p:sp>
      <p:grpSp>
        <p:nvGrpSpPr>
          <p:cNvPr id="44" name="组合 43"/>
          <p:cNvGrpSpPr/>
          <p:nvPr/>
        </p:nvGrpSpPr>
        <p:grpSpPr>
          <a:xfrm>
            <a:off x="961062" y="5046872"/>
            <a:ext cx="796206" cy="686384"/>
            <a:chOff x="3306159" y="1663997"/>
            <a:chExt cx="796206" cy="686384"/>
          </a:xfrm>
          <a:solidFill>
            <a:srgbClr val="00007D">
              <a:alpha val="50000"/>
            </a:srgbClr>
          </a:solidFill>
        </p:grpSpPr>
        <p:sp>
          <p:nvSpPr>
            <p:cNvPr id="45" name="六边形 44"/>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文本框 6"/>
            <p:cNvSpPr txBox="1"/>
            <p:nvPr/>
          </p:nvSpPr>
          <p:spPr>
            <a:xfrm>
              <a:off x="3475981" y="1745579"/>
              <a:ext cx="410352" cy="523220"/>
            </a:xfrm>
            <a:prstGeom prst="rect">
              <a:avLst/>
            </a:prstGeom>
            <a:solidFill>
              <a:srgbClr val="00007D">
                <a:alpha val="0"/>
              </a:srgbClr>
            </a:solidFill>
          </p:spPr>
          <p:txBody>
            <a:bodyPr>
              <a:spAutoFit/>
            </a:bodyPr>
            <a:lstStyle/>
            <a:p>
              <a:pPr algn="ctr">
                <a:defRPr/>
              </a:pP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5</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87350404"/>
      </p:ext>
    </p:extLst>
  </p:cSld>
  <p:clrMapOvr>
    <a:masterClrMapping/>
  </p:clrMapOvr>
  <p:transition advTm="91">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978150" y="274638"/>
            <a:ext cx="2457450" cy="922337"/>
          </a:xfrm>
        </p:spPr>
        <p:txBody>
          <a:bodyPr/>
          <a:lstStyle/>
          <a:p>
            <a:pPr eaLnBrk="1" hangingPunct="1"/>
            <a:r>
              <a:rPr lang="zh-CN" altLang="en-US" dirty="0" smtClean="0"/>
              <a:t>总结与展望</a:t>
            </a:r>
          </a:p>
        </p:txBody>
      </p:sp>
      <p:sp>
        <p:nvSpPr>
          <p:cNvPr id="6" name="Text Box 5"/>
          <p:cNvSpPr txBox="1">
            <a:spLocks noChangeArrowheads="1"/>
          </p:cNvSpPr>
          <p:nvPr/>
        </p:nvSpPr>
        <p:spPr bwMode="auto">
          <a:xfrm>
            <a:off x="742950" y="1312863"/>
            <a:ext cx="5341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dirty="0" smtClean="0">
                <a:solidFill>
                  <a:schemeClr val="bg2"/>
                </a:solidFill>
              </a:rPr>
              <a:t>&gt;&gt;总结</a:t>
            </a:r>
            <a:endParaRPr lang="zh-CN" altLang="en-US" sz="2000" b="1" dirty="0">
              <a:solidFill>
                <a:schemeClr val="bg2"/>
              </a:solidFill>
            </a:endParaRPr>
          </a:p>
        </p:txBody>
      </p:sp>
      <p:sp>
        <p:nvSpPr>
          <p:cNvPr id="7" name="Text Box 5"/>
          <p:cNvSpPr txBox="1">
            <a:spLocks noChangeArrowheads="1"/>
          </p:cNvSpPr>
          <p:nvPr/>
        </p:nvSpPr>
        <p:spPr bwMode="auto">
          <a:xfrm>
            <a:off x="755576" y="4112245"/>
            <a:ext cx="5341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dirty="0" smtClean="0">
                <a:solidFill>
                  <a:schemeClr val="bg2"/>
                </a:solidFill>
              </a:rPr>
              <a:t>&gt;&gt;展望</a:t>
            </a:r>
            <a:endParaRPr lang="zh-CN" altLang="en-US" sz="2000" b="1" dirty="0">
              <a:solidFill>
                <a:schemeClr val="bg2"/>
              </a:solidFill>
            </a:endParaRPr>
          </a:p>
        </p:txBody>
      </p:sp>
      <p:sp>
        <p:nvSpPr>
          <p:cNvPr id="3" name="TextBox 2"/>
          <p:cNvSpPr txBox="1"/>
          <p:nvPr/>
        </p:nvSpPr>
        <p:spPr>
          <a:xfrm>
            <a:off x="1269658" y="1844824"/>
            <a:ext cx="7648248" cy="369332"/>
          </a:xfrm>
          <a:prstGeom prst="rect">
            <a:avLst/>
          </a:prstGeom>
          <a:noFill/>
        </p:spPr>
        <p:txBody>
          <a:bodyPr wrap="none" rtlCol="0">
            <a:spAutoFit/>
          </a:bodyPr>
          <a:lstStyle/>
          <a:p>
            <a:r>
              <a:rPr lang="en-US" altLang="zh-CN" dirty="0" smtClean="0">
                <a:solidFill>
                  <a:srgbClr val="C00000"/>
                </a:solidFill>
              </a:rPr>
              <a:t>&gt;&gt;</a:t>
            </a:r>
            <a:r>
              <a:rPr lang="zh-CN" altLang="en-US" dirty="0" smtClean="0">
                <a:solidFill>
                  <a:schemeClr val="bg2"/>
                </a:solidFill>
              </a:rPr>
              <a:t>提出了种子选择算法，是一种较为新颖的算法，准确性不逊于</a:t>
            </a:r>
            <a:r>
              <a:rPr lang="en-US" altLang="zh-CN" dirty="0" smtClean="0">
                <a:solidFill>
                  <a:schemeClr val="bg2"/>
                </a:solidFill>
              </a:rPr>
              <a:t>GCE</a:t>
            </a:r>
            <a:r>
              <a:rPr lang="zh-CN" altLang="en-US" dirty="0" smtClean="0">
                <a:solidFill>
                  <a:schemeClr val="bg2"/>
                </a:solidFill>
              </a:rPr>
              <a:t>算法</a:t>
            </a:r>
            <a:endParaRPr lang="zh-CN" altLang="en-US" dirty="0">
              <a:solidFill>
                <a:schemeClr val="bg2"/>
              </a:solidFill>
            </a:endParaRPr>
          </a:p>
        </p:txBody>
      </p:sp>
      <p:sp>
        <p:nvSpPr>
          <p:cNvPr id="9" name="TextBox 8"/>
          <p:cNvSpPr txBox="1"/>
          <p:nvPr/>
        </p:nvSpPr>
        <p:spPr>
          <a:xfrm>
            <a:off x="1259632" y="2366556"/>
            <a:ext cx="4378122" cy="369332"/>
          </a:xfrm>
          <a:prstGeom prst="rect">
            <a:avLst/>
          </a:prstGeom>
          <a:noFill/>
        </p:spPr>
        <p:txBody>
          <a:bodyPr wrap="none" rtlCol="0">
            <a:spAutoFit/>
          </a:bodyPr>
          <a:lstStyle/>
          <a:p>
            <a:r>
              <a:rPr lang="en-US" altLang="zh-CN" dirty="0" smtClean="0">
                <a:solidFill>
                  <a:srgbClr val="C00000"/>
                </a:solidFill>
              </a:rPr>
              <a:t>&gt;&gt;</a:t>
            </a:r>
            <a:r>
              <a:rPr lang="zh-CN" altLang="en-US" dirty="0" smtClean="0">
                <a:solidFill>
                  <a:schemeClr val="bg2"/>
                </a:solidFill>
              </a:rPr>
              <a:t>提出了扩充剪枝策略，以提高算法速度</a:t>
            </a:r>
            <a:endParaRPr lang="zh-CN" altLang="en-US" dirty="0">
              <a:solidFill>
                <a:schemeClr val="bg2"/>
              </a:solidFill>
            </a:endParaRPr>
          </a:p>
        </p:txBody>
      </p:sp>
      <p:sp>
        <p:nvSpPr>
          <p:cNvPr id="10" name="TextBox 9"/>
          <p:cNvSpPr txBox="1"/>
          <p:nvPr/>
        </p:nvSpPr>
        <p:spPr>
          <a:xfrm>
            <a:off x="1259632" y="2852936"/>
            <a:ext cx="6224781" cy="369332"/>
          </a:xfrm>
          <a:prstGeom prst="rect">
            <a:avLst/>
          </a:prstGeom>
          <a:noFill/>
        </p:spPr>
        <p:txBody>
          <a:bodyPr wrap="none" rtlCol="0">
            <a:spAutoFit/>
          </a:bodyPr>
          <a:lstStyle/>
          <a:p>
            <a:r>
              <a:rPr lang="en-US" altLang="zh-CN" dirty="0" smtClean="0">
                <a:solidFill>
                  <a:srgbClr val="C00000"/>
                </a:solidFill>
              </a:rPr>
              <a:t>&gt;&gt;</a:t>
            </a:r>
            <a:r>
              <a:rPr lang="zh-CN" altLang="en-US" dirty="0" smtClean="0">
                <a:solidFill>
                  <a:schemeClr val="bg2"/>
                </a:solidFill>
              </a:rPr>
              <a:t>提出了新的社区相似度测量公式，引入邻居节点作为参考</a:t>
            </a:r>
            <a:endParaRPr lang="zh-CN" altLang="en-US" dirty="0">
              <a:solidFill>
                <a:schemeClr val="bg2"/>
              </a:solidFill>
            </a:endParaRPr>
          </a:p>
        </p:txBody>
      </p:sp>
      <p:sp>
        <p:nvSpPr>
          <p:cNvPr id="11" name="TextBox 10"/>
          <p:cNvSpPr txBox="1"/>
          <p:nvPr/>
        </p:nvSpPr>
        <p:spPr>
          <a:xfrm>
            <a:off x="1259632" y="3396536"/>
            <a:ext cx="4378122" cy="369332"/>
          </a:xfrm>
          <a:prstGeom prst="rect">
            <a:avLst/>
          </a:prstGeom>
          <a:noFill/>
        </p:spPr>
        <p:txBody>
          <a:bodyPr wrap="none" rtlCol="0">
            <a:spAutoFit/>
          </a:bodyPr>
          <a:lstStyle/>
          <a:p>
            <a:r>
              <a:rPr lang="en-US" altLang="zh-CN" dirty="0" smtClean="0">
                <a:solidFill>
                  <a:srgbClr val="C00000"/>
                </a:solidFill>
              </a:rPr>
              <a:t>&gt;&gt;</a:t>
            </a:r>
            <a:r>
              <a:rPr lang="zh-CN" altLang="en-US" dirty="0" smtClean="0">
                <a:solidFill>
                  <a:schemeClr val="bg2"/>
                </a:solidFill>
              </a:rPr>
              <a:t>提出了针对整个算法的并行化改进方案</a:t>
            </a:r>
            <a:endParaRPr lang="zh-CN" altLang="en-US" dirty="0">
              <a:solidFill>
                <a:schemeClr val="bg2"/>
              </a:solidFill>
            </a:endParaRPr>
          </a:p>
        </p:txBody>
      </p:sp>
      <p:sp>
        <p:nvSpPr>
          <p:cNvPr id="12" name="TextBox 11"/>
          <p:cNvSpPr txBox="1"/>
          <p:nvPr/>
        </p:nvSpPr>
        <p:spPr>
          <a:xfrm>
            <a:off x="1259632" y="4643844"/>
            <a:ext cx="3223959" cy="369332"/>
          </a:xfrm>
          <a:prstGeom prst="rect">
            <a:avLst/>
          </a:prstGeom>
          <a:noFill/>
        </p:spPr>
        <p:txBody>
          <a:bodyPr wrap="none" rtlCol="0">
            <a:spAutoFit/>
          </a:bodyPr>
          <a:lstStyle/>
          <a:p>
            <a:r>
              <a:rPr lang="en-US" altLang="zh-CN" dirty="0" smtClean="0">
                <a:solidFill>
                  <a:srgbClr val="C00000"/>
                </a:solidFill>
              </a:rPr>
              <a:t>&gt;&gt;</a:t>
            </a:r>
            <a:r>
              <a:rPr lang="zh-CN" altLang="en-US" dirty="0" smtClean="0">
                <a:solidFill>
                  <a:schemeClr val="bg2"/>
                </a:solidFill>
              </a:rPr>
              <a:t>将算法扩展到有权有向图中</a:t>
            </a:r>
            <a:endParaRPr lang="zh-CN" altLang="en-US" dirty="0">
              <a:solidFill>
                <a:schemeClr val="bg2"/>
              </a:solidFill>
            </a:endParaRPr>
          </a:p>
        </p:txBody>
      </p:sp>
      <p:sp>
        <p:nvSpPr>
          <p:cNvPr id="13" name="TextBox 12"/>
          <p:cNvSpPr txBox="1"/>
          <p:nvPr/>
        </p:nvSpPr>
        <p:spPr>
          <a:xfrm>
            <a:off x="1259632" y="5003884"/>
            <a:ext cx="4147289" cy="369332"/>
          </a:xfrm>
          <a:prstGeom prst="rect">
            <a:avLst/>
          </a:prstGeom>
          <a:noFill/>
        </p:spPr>
        <p:txBody>
          <a:bodyPr wrap="none" rtlCol="0">
            <a:spAutoFit/>
          </a:bodyPr>
          <a:lstStyle/>
          <a:p>
            <a:r>
              <a:rPr lang="en-US" altLang="zh-CN" dirty="0" smtClean="0">
                <a:solidFill>
                  <a:srgbClr val="C00000"/>
                </a:solidFill>
              </a:rPr>
              <a:t>&gt;&gt;</a:t>
            </a:r>
            <a:r>
              <a:rPr lang="zh-CN" altLang="en-US" dirty="0" smtClean="0">
                <a:solidFill>
                  <a:schemeClr val="bg2"/>
                </a:solidFill>
              </a:rPr>
              <a:t>将算法应用到多机分布式环境下处理</a:t>
            </a:r>
            <a:endParaRPr lang="zh-CN" altLang="en-US" dirty="0">
              <a:solidFill>
                <a:schemeClr val="bg2"/>
              </a:solidFill>
            </a:endParaRPr>
          </a:p>
        </p:txBody>
      </p:sp>
      <p:pic>
        <p:nvPicPr>
          <p:cNvPr id="15" name="图片 6" descr="校徽+校名立体图.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advTm="2268">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2339975" y="2387600"/>
            <a:ext cx="5688013" cy="1371600"/>
          </a:xfrm>
        </p:spPr>
        <p:txBody>
          <a:bodyPr/>
          <a:lstStyle/>
          <a:p>
            <a:pPr eaLnBrk="1" hangingPunct="1"/>
            <a:r>
              <a:rPr lang="zh-CN" altLang="en-US" smtClean="0"/>
              <a:t/>
            </a:r>
            <a:br>
              <a:rPr lang="zh-CN" altLang="en-US" smtClean="0"/>
            </a:br>
            <a:r>
              <a:rPr lang="zh-CN" altLang="en-US" smtClean="0"/>
              <a:t>                                 </a:t>
            </a:r>
          </a:p>
        </p:txBody>
      </p:sp>
      <p:sp>
        <p:nvSpPr>
          <p:cNvPr id="33795" name="Rectangle 3"/>
          <p:cNvSpPr>
            <a:spLocks noGrp="1" noChangeArrowheads="1"/>
          </p:cNvSpPr>
          <p:nvPr>
            <p:ph type="subTitle" idx="1"/>
          </p:nvPr>
        </p:nvSpPr>
        <p:spPr>
          <a:xfrm>
            <a:off x="612775" y="4200525"/>
            <a:ext cx="5689600" cy="1727200"/>
          </a:xfrm>
        </p:spPr>
        <p:txBody>
          <a:bodyPr/>
          <a:lstStyle/>
          <a:p>
            <a:pPr eaLnBrk="1" hangingPunct="1"/>
            <a:endParaRPr lang="zh-CN" altLang="en-US" sz="2000" dirty="0" smtClean="0"/>
          </a:p>
          <a:p>
            <a:pPr eaLnBrk="1" hangingPunct="1"/>
            <a:endParaRPr lang="zh-CN" altLang="en-US" dirty="0" smtClean="0"/>
          </a:p>
        </p:txBody>
      </p:sp>
      <p:pic>
        <p:nvPicPr>
          <p:cNvPr id="33796" name="图片 6" descr="校徽+校名立体图.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4197350" cy="1439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797" name="Text Box 5"/>
          <p:cNvSpPr txBox="1">
            <a:spLocks noChangeArrowheads="1"/>
          </p:cNvSpPr>
          <p:nvPr/>
        </p:nvSpPr>
        <p:spPr bwMode="auto">
          <a:xfrm>
            <a:off x="2483768" y="2262565"/>
            <a:ext cx="677505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zh-CN" altLang="en-US" sz="3200" b="1" dirty="0">
                <a:solidFill>
                  <a:schemeClr val="bg1"/>
                </a:solidFill>
                <a:ea typeface="时尚中黑简体" charset="-122"/>
              </a:rPr>
              <a:t>衷心</a:t>
            </a:r>
            <a:r>
              <a:rPr lang="zh-CN" altLang="en-US" sz="3200" b="1" dirty="0" smtClean="0">
                <a:solidFill>
                  <a:schemeClr val="bg1"/>
                </a:solidFill>
                <a:ea typeface="时尚中黑简体" charset="-122"/>
              </a:rPr>
              <a:t>感谢王茜老师</a:t>
            </a:r>
            <a:r>
              <a:rPr lang="zh-CN" altLang="en-US" sz="3200" b="1" dirty="0">
                <a:solidFill>
                  <a:schemeClr val="bg1"/>
                </a:solidFill>
                <a:ea typeface="时尚中黑简体" charset="-122"/>
              </a:rPr>
              <a:t>对我的精心指导！</a:t>
            </a:r>
          </a:p>
          <a:p>
            <a:pPr eaLnBrk="1" hangingPunct="1">
              <a:lnSpc>
                <a:spcPct val="150000"/>
              </a:lnSpc>
            </a:pPr>
            <a:r>
              <a:rPr lang="zh-CN" altLang="en-US" sz="3200" b="1" dirty="0">
                <a:solidFill>
                  <a:schemeClr val="bg1"/>
                </a:solidFill>
                <a:ea typeface="时尚中黑简体" charset="-122"/>
              </a:rPr>
              <a:t>衷心</a:t>
            </a:r>
            <a:r>
              <a:rPr lang="zh-CN" altLang="en-US" sz="3200" b="1" dirty="0" smtClean="0">
                <a:solidFill>
                  <a:schemeClr val="bg1"/>
                </a:solidFill>
                <a:ea typeface="时尚中黑简体" charset="-122"/>
              </a:rPr>
              <a:t>感谢参与</a:t>
            </a:r>
            <a:r>
              <a:rPr lang="zh-CN" altLang="en-US" sz="3200" b="1" dirty="0">
                <a:solidFill>
                  <a:schemeClr val="bg1"/>
                </a:solidFill>
                <a:ea typeface="时尚中黑简体" charset="-122"/>
              </a:rPr>
              <a:t>答辩指导</a:t>
            </a:r>
            <a:r>
              <a:rPr lang="zh-CN" altLang="en-US" sz="3200" b="1" dirty="0" smtClean="0">
                <a:solidFill>
                  <a:schemeClr val="bg1"/>
                </a:solidFill>
                <a:ea typeface="时尚中黑简体" charset="-122"/>
              </a:rPr>
              <a:t>的评委</a:t>
            </a:r>
            <a:r>
              <a:rPr lang="zh-CN" altLang="en-US" sz="3200" b="1" dirty="0">
                <a:solidFill>
                  <a:schemeClr val="bg1"/>
                </a:solidFill>
                <a:ea typeface="时尚中黑简体" charset="-122"/>
              </a:rPr>
              <a:t>老师</a:t>
            </a:r>
            <a:r>
              <a:rPr lang="zh-CN" altLang="en-US" sz="3200" b="1" dirty="0" smtClean="0">
                <a:solidFill>
                  <a:schemeClr val="bg1"/>
                </a:solidFill>
                <a:ea typeface="时尚中黑简体" charset="-122"/>
              </a:rPr>
              <a:t>！</a:t>
            </a:r>
            <a:endParaRPr lang="zh-CN" altLang="en-US" sz="3200" b="1" dirty="0">
              <a:solidFill>
                <a:schemeClr val="bg1"/>
              </a:solidFill>
              <a:ea typeface="时尚中黑简体" charset="-122"/>
            </a:endParaRPr>
          </a:p>
        </p:txBody>
      </p:sp>
      <p:sp>
        <p:nvSpPr>
          <p:cNvPr id="16390" name="Oval 42"/>
          <p:cNvSpPr>
            <a:spLocks noChangeArrowheads="1"/>
          </p:cNvSpPr>
          <p:nvPr/>
        </p:nvSpPr>
        <p:spPr bwMode="auto">
          <a:xfrm>
            <a:off x="-2362200" y="-4748213"/>
            <a:ext cx="6457950" cy="7929563"/>
          </a:xfrm>
          <a:prstGeom prst="ellipse">
            <a:avLst/>
          </a:prstGeom>
          <a:gradFill rotWithShape="1">
            <a:gsLst>
              <a:gs pos="0">
                <a:schemeClr val="bg1"/>
              </a:gs>
              <a:gs pos="100000">
                <a:schemeClr val="tx1">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latin typeface="幼圆" pitchFamily="49" charset="-122"/>
              <a:ea typeface="幼圆" pitchFamily="49" charset="-122"/>
              <a:sym typeface="幼圆" pitchFamily="49" charset="-122"/>
            </a:endParaRPr>
          </a:p>
        </p:txBody>
      </p:sp>
      <p:sp>
        <p:nvSpPr>
          <p:cNvPr id="16391" name="Oval 2"/>
          <p:cNvSpPr>
            <a:spLocks noChangeArrowheads="1"/>
          </p:cNvSpPr>
          <p:nvPr/>
        </p:nvSpPr>
        <p:spPr bwMode="auto">
          <a:xfrm>
            <a:off x="3181350" y="2144713"/>
            <a:ext cx="361950" cy="450850"/>
          </a:xfrm>
          <a:prstGeom prst="ellipse">
            <a:avLst/>
          </a:prstGeom>
          <a:gradFill rotWithShape="1">
            <a:gsLst>
              <a:gs pos="0">
                <a:schemeClr val="bg1"/>
              </a:gs>
              <a:gs pos="100000">
                <a:schemeClr val="bg1">
                  <a:gamma/>
                  <a:shade val="80784"/>
                  <a:invGamma/>
                  <a:alpha val="12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zh-CN"/>
          </a:p>
        </p:txBody>
      </p:sp>
      <p:sp>
        <p:nvSpPr>
          <p:cNvPr id="16392" name="Oval 6"/>
          <p:cNvSpPr>
            <a:spLocks noChangeArrowheads="1"/>
          </p:cNvSpPr>
          <p:nvPr/>
        </p:nvSpPr>
        <p:spPr bwMode="auto">
          <a:xfrm>
            <a:off x="3286125" y="2381250"/>
            <a:ext cx="1233488" cy="1450975"/>
          </a:xfrm>
          <a:prstGeom prst="ellipse">
            <a:avLst/>
          </a:prstGeom>
          <a:solidFill>
            <a:srgbClr val="FFFF00">
              <a:alpha val="9019"/>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latin typeface="幼圆" pitchFamily="49" charset="-122"/>
              <a:ea typeface="幼圆" pitchFamily="49" charset="-122"/>
              <a:sym typeface="幼圆" pitchFamily="49" charset="-122"/>
            </a:endParaRPr>
          </a:p>
        </p:txBody>
      </p:sp>
      <p:sp>
        <p:nvSpPr>
          <p:cNvPr id="16393" name="Oval 4"/>
          <p:cNvSpPr>
            <a:spLocks noChangeArrowheads="1"/>
          </p:cNvSpPr>
          <p:nvPr/>
        </p:nvSpPr>
        <p:spPr bwMode="auto">
          <a:xfrm>
            <a:off x="4357688" y="3619500"/>
            <a:ext cx="735012" cy="901700"/>
          </a:xfrm>
          <a:prstGeom prst="ellipse">
            <a:avLst/>
          </a:prstGeom>
          <a:gradFill rotWithShape="1">
            <a:gsLst>
              <a:gs pos="0">
                <a:schemeClr val="bg1">
                  <a:alpha val="6000"/>
                </a:schemeClr>
              </a:gs>
              <a:gs pos="100000">
                <a:schemeClr val="bg1">
                  <a:gamma/>
                  <a:shade val="80784"/>
                  <a:invGamma/>
                  <a:alpha val="17999"/>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zh-CN"/>
          </a:p>
        </p:txBody>
      </p:sp>
      <p:sp>
        <p:nvSpPr>
          <p:cNvPr id="16394" name="Oval 3"/>
          <p:cNvSpPr>
            <a:spLocks noChangeArrowheads="1"/>
          </p:cNvSpPr>
          <p:nvPr/>
        </p:nvSpPr>
        <p:spPr bwMode="auto">
          <a:xfrm>
            <a:off x="5214938" y="4667250"/>
            <a:ext cx="2105025" cy="2584450"/>
          </a:xfrm>
          <a:prstGeom prst="ellipse">
            <a:avLst/>
          </a:prstGeom>
          <a:solidFill>
            <a:srgbClr val="FFFF00">
              <a:alpha val="12157"/>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latin typeface="幼圆" pitchFamily="49" charset="-122"/>
              <a:ea typeface="幼圆" pitchFamily="49" charset="-122"/>
              <a:sym typeface="幼圆" pitchFamily="49" charset="-122"/>
            </a:endParaRPr>
          </a:p>
        </p:txBody>
      </p:sp>
      <p:sp>
        <p:nvSpPr>
          <p:cNvPr id="16395" name="Oval 68"/>
          <p:cNvSpPr>
            <a:spLocks noChangeArrowheads="1"/>
          </p:cNvSpPr>
          <p:nvPr/>
        </p:nvSpPr>
        <p:spPr bwMode="auto">
          <a:xfrm>
            <a:off x="5500688" y="4810125"/>
            <a:ext cx="3257550" cy="4097338"/>
          </a:xfrm>
          <a:prstGeom prst="ellipse">
            <a:avLst/>
          </a:prstGeom>
          <a:gradFill rotWithShape="1">
            <a:gsLst>
              <a:gs pos="0">
                <a:schemeClr val="bg1">
                  <a:alpha val="0"/>
                </a:schemeClr>
              </a:gs>
              <a:gs pos="100000">
                <a:schemeClr val="bg1">
                  <a:gamma/>
                  <a:shade val="80784"/>
                  <a:invGamma/>
                  <a:alpha val="12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zh-CN"/>
          </a:p>
        </p:txBody>
      </p:sp>
    </p:spTree>
  </p:cSld>
  <p:clrMapOvr>
    <a:masterClrMapping/>
  </p:clrMapOvr>
  <p:transition advTm="2105">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390"/>
                                        </p:tgtEl>
                                        <p:attrNameLst>
                                          <p:attrName>style.visibility</p:attrName>
                                        </p:attrNameLst>
                                      </p:cBhvr>
                                      <p:to>
                                        <p:strVal val="visible"/>
                                      </p:to>
                                    </p:set>
                                    <p:anim calcmode="lin" valueType="num">
                                      <p:cBhvr>
                                        <p:cTn id="7" dur="2000" fill="hold"/>
                                        <p:tgtEl>
                                          <p:spTgt spid="16390"/>
                                        </p:tgtEl>
                                        <p:attrNameLst>
                                          <p:attrName>ppt_x</p:attrName>
                                        </p:attrNameLst>
                                      </p:cBhvr>
                                      <p:tavLst>
                                        <p:tav tm="0">
                                          <p:val>
                                            <p:strVal val="0-#ppt_w/2"/>
                                          </p:val>
                                        </p:tav>
                                        <p:tav tm="100000">
                                          <p:val>
                                            <p:strVal val="#ppt_x"/>
                                          </p:val>
                                        </p:tav>
                                      </p:tavLst>
                                    </p:anim>
                                    <p:anim calcmode="lin" valueType="num">
                                      <p:cBhvr>
                                        <p:cTn id="8" dur="2000" fill="hold"/>
                                        <p:tgtEl>
                                          <p:spTgt spid="16390"/>
                                        </p:tgtEl>
                                        <p:attrNameLst>
                                          <p:attrName>ppt_y</p:attrName>
                                        </p:attrNameLst>
                                      </p:cBhvr>
                                      <p:tavLst>
                                        <p:tav tm="0">
                                          <p:val>
                                            <p:strVal val="#ppt_y"/>
                                          </p:val>
                                        </p:tav>
                                        <p:tav tm="100000">
                                          <p:val>
                                            <p:strVal val="#ppt_y"/>
                                          </p:val>
                                        </p:tav>
                                      </p:tavLst>
                                    </p:anim>
                                  </p:childTnLst>
                                </p:cTn>
                              </p:par>
                              <p:par>
                                <p:cTn id="9" presetID="0" presetClass="path" presetSubtype="0" accel="50000" decel="50000" fill="hold" grpId="1" nodeType="withEffect">
                                  <p:stCondLst>
                                    <p:cond delay="3000"/>
                                  </p:stCondLst>
                                  <p:childTnLst>
                                    <p:animMotion origin="layout" path="M 3.33333E-6 -4.44444E-6 L 0.38333 -0.1 " pathEditMode="relative" rAng="0" ptsTypes="AA">
                                      <p:cBhvr>
                                        <p:cTn id="10" dur="2000" fill="hold"/>
                                        <p:tgtEl>
                                          <p:spTgt spid="16390"/>
                                        </p:tgtEl>
                                        <p:attrNameLst>
                                          <p:attrName>ppt_x,ppt_y</p:attrName>
                                        </p:attrNameLst>
                                      </p:cBhvr>
                                      <p:rCtr x="19200" y="-4200"/>
                                    </p:animMotion>
                                  </p:childTnLst>
                                </p:cTn>
                              </p:par>
                              <p:par>
                                <p:cTn id="11" presetID="6" presetClass="emph" presetSubtype="0" accel="50000" decel="50000" autoRev="1" fill="hold" grpId="2" nodeType="withEffect">
                                  <p:stCondLst>
                                    <p:cond delay="4000"/>
                                  </p:stCondLst>
                                  <p:childTnLst>
                                    <p:animScale>
                                      <p:cBhvr>
                                        <p:cTn id="12" dur="2300" fill="hold"/>
                                        <p:tgtEl>
                                          <p:spTgt spid="16390"/>
                                        </p:tgtEl>
                                      </p:cBhvr>
                                      <p:by x="400000" y="400000"/>
                                    </p:animScale>
                                  </p:childTnLst>
                                </p:cTn>
                              </p:par>
                              <p:par>
                                <p:cTn id="13" presetID="47" presetClass="exit" presetSubtype="0" fill="hold" grpId="3" nodeType="withEffect">
                                  <p:stCondLst>
                                    <p:cond delay="8000"/>
                                  </p:stCondLst>
                                  <p:childTnLst>
                                    <p:animEffect>
                                      <p:cBhvr>
                                        <p:cTn id="14" dur="2000"/>
                                        <p:tgtEl>
                                          <p:spTgt spid="16390"/>
                                        </p:tgtEl>
                                      </p:cBhvr>
                                    </p:animEffect>
                                    <p:anim calcmode="lin" valueType="num">
                                      <p:cBhvr>
                                        <p:cTn id="15" dur="2000"/>
                                        <p:tgtEl>
                                          <p:spTgt spid="16390"/>
                                        </p:tgtEl>
                                        <p:attrNameLst>
                                          <p:attrName>ppt_x</p:attrName>
                                        </p:attrNameLst>
                                      </p:cBhvr>
                                      <p:tavLst>
                                        <p:tav tm="0">
                                          <p:val>
                                            <p:strVal val="ppt_x"/>
                                          </p:val>
                                        </p:tav>
                                        <p:tav tm="100000">
                                          <p:val>
                                            <p:strVal val="ppt_x"/>
                                          </p:val>
                                        </p:tav>
                                      </p:tavLst>
                                    </p:anim>
                                    <p:anim calcmode="lin" valueType="num">
                                      <p:cBhvr>
                                        <p:cTn id="16" dur="2000"/>
                                        <p:tgtEl>
                                          <p:spTgt spid="16390"/>
                                        </p:tgtEl>
                                        <p:attrNameLst>
                                          <p:attrName>ppt_y</p:attrName>
                                        </p:attrNameLst>
                                      </p:cBhvr>
                                      <p:tavLst>
                                        <p:tav tm="0">
                                          <p:val>
                                            <p:strVal val="ppt_y"/>
                                          </p:val>
                                        </p:tav>
                                        <p:tav tm="100000">
                                          <p:val>
                                            <p:strVal val="ppt_y-.1"/>
                                          </p:val>
                                        </p:tav>
                                      </p:tavLst>
                                    </p:anim>
                                    <p:set>
                                      <p:cBhvr>
                                        <p:cTn id="17" dur="1" fill="hold">
                                          <p:stCondLst>
                                            <p:cond delay="1999"/>
                                          </p:stCondLst>
                                        </p:cTn>
                                        <p:tgtEl>
                                          <p:spTgt spid="16390"/>
                                        </p:tgtEl>
                                        <p:attrNameLst>
                                          <p:attrName>style.visibility</p:attrName>
                                        </p:attrNameLst>
                                      </p:cBhvr>
                                      <p:to>
                                        <p:strVal val="hidden"/>
                                      </p:to>
                                    </p:set>
                                  </p:childTnLst>
                                </p:cTn>
                              </p:par>
                              <p:par>
                                <p:cTn id="18" presetID="10" presetClass="entr" presetSubtype="0" fill="hold" grpId="0" nodeType="withEffect">
                                  <p:stCondLst>
                                    <p:cond delay="1000"/>
                                  </p:stCondLst>
                                  <p:childTnLst>
                                    <p:set>
                                      <p:cBhvr>
                                        <p:cTn id="19" dur="1" fill="hold">
                                          <p:stCondLst>
                                            <p:cond delay="0"/>
                                          </p:stCondLst>
                                        </p:cTn>
                                        <p:tgtEl>
                                          <p:spTgt spid="16391"/>
                                        </p:tgtEl>
                                        <p:attrNameLst>
                                          <p:attrName>style.visibility</p:attrName>
                                        </p:attrNameLst>
                                      </p:cBhvr>
                                      <p:to>
                                        <p:strVal val="visible"/>
                                      </p:to>
                                    </p:set>
                                    <p:animEffect>
                                      <p:cBhvr>
                                        <p:cTn id="20" dur="2000"/>
                                        <p:tgtEl>
                                          <p:spTgt spid="16391"/>
                                        </p:tgtEl>
                                      </p:cBhvr>
                                    </p:animEffect>
                                  </p:childTnLst>
                                </p:cTn>
                              </p:par>
                              <p:par>
                                <p:cTn id="21" presetID="0" presetClass="path" presetSubtype="0" accel="50000" decel="50000" fill="hold" grpId="1" nodeType="withEffect">
                                  <p:stCondLst>
                                    <p:cond delay="3000"/>
                                  </p:stCondLst>
                                  <p:childTnLst>
                                    <p:animMotion origin="layout" path="M 5.55556E-7 -1.11111E-6 L -0.03715 -0.00555 " pathEditMode="relative" rAng="0" ptsTypes="AA">
                                      <p:cBhvr>
                                        <p:cTn id="22" dur="2000" fill="hold"/>
                                        <p:tgtEl>
                                          <p:spTgt spid="16391"/>
                                        </p:tgtEl>
                                        <p:attrNameLst>
                                          <p:attrName>ppt_x,ppt_y</p:attrName>
                                        </p:attrNameLst>
                                      </p:cBhvr>
                                      <p:rCtr x="-1100" y="0"/>
                                    </p:animMotion>
                                  </p:childTnLst>
                                </p:cTn>
                              </p:par>
                              <p:par>
                                <p:cTn id="23" presetID="10" presetClass="exit" presetSubtype="0" fill="hold" grpId="2" nodeType="withEffect">
                                  <p:stCondLst>
                                    <p:cond delay="6000"/>
                                  </p:stCondLst>
                                  <p:childTnLst>
                                    <p:animEffect>
                                      <p:cBhvr>
                                        <p:cTn id="24" dur="2000"/>
                                        <p:tgtEl>
                                          <p:spTgt spid="16391"/>
                                        </p:tgtEl>
                                      </p:cBhvr>
                                    </p:animEffect>
                                    <p:set>
                                      <p:cBhvr>
                                        <p:cTn id="25" dur="1" fill="hold">
                                          <p:stCondLst>
                                            <p:cond delay="1999"/>
                                          </p:stCondLst>
                                        </p:cTn>
                                        <p:tgtEl>
                                          <p:spTgt spid="16391"/>
                                        </p:tgtEl>
                                        <p:attrNameLst>
                                          <p:attrName>style.visibility</p:attrName>
                                        </p:attrNameLst>
                                      </p:cBhvr>
                                      <p:to>
                                        <p:strVal val="hidden"/>
                                      </p:to>
                                    </p:set>
                                  </p:childTnLst>
                                </p:cTn>
                              </p:par>
                              <p:par>
                                <p:cTn id="26" presetID="10" presetClass="entr" presetSubtype="0" fill="hold" grpId="0" nodeType="withEffect">
                                  <p:stCondLst>
                                    <p:cond delay="1000"/>
                                  </p:stCondLst>
                                  <p:childTnLst>
                                    <p:set>
                                      <p:cBhvr>
                                        <p:cTn id="27" dur="1" fill="hold">
                                          <p:stCondLst>
                                            <p:cond delay="0"/>
                                          </p:stCondLst>
                                        </p:cTn>
                                        <p:tgtEl>
                                          <p:spTgt spid="16392"/>
                                        </p:tgtEl>
                                        <p:attrNameLst>
                                          <p:attrName>style.visibility</p:attrName>
                                        </p:attrNameLst>
                                      </p:cBhvr>
                                      <p:to>
                                        <p:strVal val="visible"/>
                                      </p:to>
                                    </p:set>
                                    <p:animEffect>
                                      <p:cBhvr>
                                        <p:cTn id="28" dur="2000"/>
                                        <p:tgtEl>
                                          <p:spTgt spid="16392"/>
                                        </p:tgtEl>
                                      </p:cBhvr>
                                    </p:animEffect>
                                  </p:childTnLst>
                                </p:cTn>
                              </p:par>
                              <p:par>
                                <p:cTn id="29" presetID="0" presetClass="path" presetSubtype="0" accel="50000" decel="50000" fill="hold" grpId="1" nodeType="withEffect">
                                  <p:stCondLst>
                                    <p:cond delay="3000"/>
                                  </p:stCondLst>
                                  <p:childTnLst>
                                    <p:animMotion origin="layout" path="M 2.5E-6 3.33333E-6 L -0.15261 0.01875 " pathEditMode="relative" rAng="0" ptsTypes="AA">
                                      <p:cBhvr>
                                        <p:cTn id="30" dur="2000" fill="hold"/>
                                        <p:tgtEl>
                                          <p:spTgt spid="16392"/>
                                        </p:tgtEl>
                                        <p:attrNameLst>
                                          <p:attrName>ppt_x,ppt_y</p:attrName>
                                        </p:attrNameLst>
                                      </p:cBhvr>
                                      <p:rCtr x="-6800" y="900"/>
                                    </p:animMotion>
                                  </p:childTnLst>
                                </p:cTn>
                              </p:par>
                              <p:par>
                                <p:cTn id="31" presetID="10" presetClass="exit" presetSubtype="0" fill="hold" grpId="2" nodeType="withEffect">
                                  <p:stCondLst>
                                    <p:cond delay="6000"/>
                                  </p:stCondLst>
                                  <p:childTnLst>
                                    <p:animEffect>
                                      <p:cBhvr>
                                        <p:cTn id="32" dur="2000"/>
                                        <p:tgtEl>
                                          <p:spTgt spid="16392"/>
                                        </p:tgtEl>
                                      </p:cBhvr>
                                    </p:animEffect>
                                    <p:set>
                                      <p:cBhvr>
                                        <p:cTn id="33" dur="1" fill="hold">
                                          <p:stCondLst>
                                            <p:cond delay="1999"/>
                                          </p:stCondLst>
                                        </p:cTn>
                                        <p:tgtEl>
                                          <p:spTgt spid="16392"/>
                                        </p:tgtEl>
                                        <p:attrNameLst>
                                          <p:attrName>style.visibility</p:attrName>
                                        </p:attrNameLst>
                                      </p:cBhvr>
                                      <p:to>
                                        <p:strVal val="hidden"/>
                                      </p:to>
                                    </p:set>
                                  </p:childTnLst>
                                </p:cTn>
                              </p:par>
                              <p:par>
                                <p:cTn id="34" presetID="10" presetClass="entr" presetSubtype="0" fill="hold" grpId="0" nodeType="withEffect">
                                  <p:stCondLst>
                                    <p:cond delay="1000"/>
                                  </p:stCondLst>
                                  <p:childTnLst>
                                    <p:set>
                                      <p:cBhvr>
                                        <p:cTn id="35" dur="1" fill="hold">
                                          <p:stCondLst>
                                            <p:cond delay="0"/>
                                          </p:stCondLst>
                                        </p:cTn>
                                        <p:tgtEl>
                                          <p:spTgt spid="16393"/>
                                        </p:tgtEl>
                                        <p:attrNameLst>
                                          <p:attrName>style.visibility</p:attrName>
                                        </p:attrNameLst>
                                      </p:cBhvr>
                                      <p:to>
                                        <p:strVal val="visible"/>
                                      </p:to>
                                    </p:set>
                                    <p:animEffect>
                                      <p:cBhvr>
                                        <p:cTn id="36" dur="2000"/>
                                        <p:tgtEl>
                                          <p:spTgt spid="16393"/>
                                        </p:tgtEl>
                                      </p:cBhvr>
                                    </p:animEffect>
                                  </p:childTnLst>
                                </p:cTn>
                              </p:par>
                              <p:par>
                                <p:cTn id="37" presetID="0" presetClass="path" presetSubtype="0" accel="50000" decel="50000" fill="hold" grpId="1" nodeType="withEffect">
                                  <p:stCondLst>
                                    <p:cond delay="3000"/>
                                  </p:stCondLst>
                                  <p:childTnLst>
                                    <p:animMotion origin="layout" path="M -3.33333E-6 -3.33333E-6 L -0.25 -3.33333E-6 " pathEditMode="relative" rAng="0" ptsTypes="AA">
                                      <p:cBhvr>
                                        <p:cTn id="38" dur="2000" fill="hold"/>
                                        <p:tgtEl>
                                          <p:spTgt spid="16393"/>
                                        </p:tgtEl>
                                        <p:attrNameLst>
                                          <p:attrName>ppt_x,ppt_y</p:attrName>
                                        </p:attrNameLst>
                                      </p:cBhvr>
                                      <p:rCtr x="-11700" y="0"/>
                                    </p:animMotion>
                                  </p:childTnLst>
                                </p:cTn>
                              </p:par>
                              <p:par>
                                <p:cTn id="39" presetID="10" presetClass="exit" presetSubtype="0" fill="hold" grpId="2" nodeType="withEffect">
                                  <p:stCondLst>
                                    <p:cond delay="6000"/>
                                  </p:stCondLst>
                                  <p:childTnLst>
                                    <p:animEffect>
                                      <p:cBhvr>
                                        <p:cTn id="40" dur="2000"/>
                                        <p:tgtEl>
                                          <p:spTgt spid="16393"/>
                                        </p:tgtEl>
                                      </p:cBhvr>
                                    </p:animEffect>
                                    <p:set>
                                      <p:cBhvr>
                                        <p:cTn id="41" dur="1" fill="hold">
                                          <p:stCondLst>
                                            <p:cond delay="1999"/>
                                          </p:stCondLst>
                                        </p:cTn>
                                        <p:tgtEl>
                                          <p:spTgt spid="16393"/>
                                        </p:tgtEl>
                                        <p:attrNameLst>
                                          <p:attrName>style.visibility</p:attrName>
                                        </p:attrNameLst>
                                      </p:cBhvr>
                                      <p:to>
                                        <p:strVal val="hidden"/>
                                      </p:to>
                                    </p:set>
                                  </p:childTnLst>
                                </p:cTn>
                              </p:par>
                              <p:par>
                                <p:cTn id="42" presetID="10" presetClass="entr" presetSubtype="0" fill="hold" grpId="0" nodeType="withEffect">
                                  <p:stCondLst>
                                    <p:cond delay="1000"/>
                                  </p:stCondLst>
                                  <p:childTnLst>
                                    <p:set>
                                      <p:cBhvr>
                                        <p:cTn id="43" dur="1" fill="hold">
                                          <p:stCondLst>
                                            <p:cond delay="0"/>
                                          </p:stCondLst>
                                        </p:cTn>
                                        <p:tgtEl>
                                          <p:spTgt spid="16394"/>
                                        </p:tgtEl>
                                        <p:attrNameLst>
                                          <p:attrName>style.visibility</p:attrName>
                                        </p:attrNameLst>
                                      </p:cBhvr>
                                      <p:to>
                                        <p:strVal val="visible"/>
                                      </p:to>
                                    </p:set>
                                    <p:animEffect>
                                      <p:cBhvr>
                                        <p:cTn id="44" dur="2000"/>
                                        <p:tgtEl>
                                          <p:spTgt spid="16394"/>
                                        </p:tgtEl>
                                      </p:cBhvr>
                                    </p:animEffect>
                                  </p:childTnLst>
                                </p:cTn>
                              </p:par>
                              <p:par>
                                <p:cTn id="45" presetID="0" presetClass="path" presetSubtype="0" accel="50000" decel="50000" fill="hold" grpId="1" nodeType="withEffect">
                                  <p:stCondLst>
                                    <p:cond delay="3000"/>
                                  </p:stCondLst>
                                  <p:childTnLst>
                                    <p:animMotion origin="layout" path="M 2.5E-6 -3.33333E-6 L -0.48594 0.00764 " pathEditMode="relative" rAng="0" ptsTypes="AA">
                                      <p:cBhvr>
                                        <p:cTn id="46" dur="2000" fill="hold"/>
                                        <p:tgtEl>
                                          <p:spTgt spid="16394"/>
                                        </p:tgtEl>
                                        <p:attrNameLst>
                                          <p:attrName>ppt_x,ppt_y</p:attrName>
                                        </p:attrNameLst>
                                      </p:cBhvr>
                                      <p:rCtr x="-23500" y="400"/>
                                    </p:animMotion>
                                  </p:childTnLst>
                                </p:cTn>
                              </p:par>
                              <p:par>
                                <p:cTn id="47" presetID="10" presetClass="exit" presetSubtype="0" fill="hold" grpId="2" nodeType="withEffect">
                                  <p:stCondLst>
                                    <p:cond delay="6000"/>
                                  </p:stCondLst>
                                  <p:childTnLst>
                                    <p:animEffect>
                                      <p:cBhvr>
                                        <p:cTn id="48" dur="2000"/>
                                        <p:tgtEl>
                                          <p:spTgt spid="16394"/>
                                        </p:tgtEl>
                                      </p:cBhvr>
                                    </p:animEffect>
                                    <p:set>
                                      <p:cBhvr>
                                        <p:cTn id="49" dur="1" fill="hold">
                                          <p:stCondLst>
                                            <p:cond delay="1999"/>
                                          </p:stCondLst>
                                        </p:cTn>
                                        <p:tgtEl>
                                          <p:spTgt spid="16394"/>
                                        </p:tgtEl>
                                        <p:attrNameLst>
                                          <p:attrName>style.visibility</p:attrName>
                                        </p:attrNameLst>
                                      </p:cBhvr>
                                      <p:to>
                                        <p:strVal val="hidden"/>
                                      </p:to>
                                    </p:set>
                                  </p:childTnLst>
                                </p:cTn>
                              </p:par>
                              <p:par>
                                <p:cTn id="50" presetID="10" presetClass="entr" presetSubtype="0" fill="hold" grpId="0" nodeType="withEffect">
                                  <p:stCondLst>
                                    <p:cond delay="1000"/>
                                  </p:stCondLst>
                                  <p:childTnLst>
                                    <p:set>
                                      <p:cBhvr>
                                        <p:cTn id="51" dur="1" fill="hold">
                                          <p:stCondLst>
                                            <p:cond delay="0"/>
                                          </p:stCondLst>
                                        </p:cTn>
                                        <p:tgtEl>
                                          <p:spTgt spid="16395"/>
                                        </p:tgtEl>
                                        <p:attrNameLst>
                                          <p:attrName>style.visibility</p:attrName>
                                        </p:attrNameLst>
                                      </p:cBhvr>
                                      <p:to>
                                        <p:strVal val="visible"/>
                                      </p:to>
                                    </p:set>
                                    <p:animEffect>
                                      <p:cBhvr>
                                        <p:cTn id="52" dur="2000"/>
                                        <p:tgtEl>
                                          <p:spTgt spid="16395"/>
                                        </p:tgtEl>
                                      </p:cBhvr>
                                    </p:animEffect>
                                  </p:childTnLst>
                                </p:cTn>
                              </p:par>
                              <p:par>
                                <p:cTn id="53" presetID="0" presetClass="path" presetSubtype="0" accel="50000" decel="50000" fill="hold" grpId="1" nodeType="withEffect">
                                  <p:stCondLst>
                                    <p:cond delay="3000"/>
                                  </p:stCondLst>
                                  <p:childTnLst>
                                    <p:animMotion origin="layout" path="M -3.33333E-6 -2.22222E-6 L -0.59166 -2.22222E-6 " pathEditMode="relative" rAng="0" ptsTypes="AA">
                                      <p:cBhvr>
                                        <p:cTn id="54" dur="2000" fill="hold"/>
                                        <p:tgtEl>
                                          <p:spTgt spid="16395"/>
                                        </p:tgtEl>
                                        <p:attrNameLst>
                                          <p:attrName>ppt_x,ppt_y</p:attrName>
                                        </p:attrNameLst>
                                      </p:cBhvr>
                                      <p:rCtr x="-28800" y="0"/>
                                    </p:animMotion>
                                  </p:childTnLst>
                                </p:cTn>
                              </p:par>
                              <p:par>
                                <p:cTn id="55" presetID="10" presetClass="exit" presetSubtype="0" fill="hold" grpId="2" nodeType="withEffect">
                                  <p:stCondLst>
                                    <p:cond delay="6000"/>
                                  </p:stCondLst>
                                  <p:childTnLst>
                                    <p:animEffect>
                                      <p:cBhvr>
                                        <p:cTn id="56" dur="2000"/>
                                        <p:tgtEl>
                                          <p:spTgt spid="16395"/>
                                        </p:tgtEl>
                                      </p:cBhvr>
                                    </p:animEffect>
                                    <p:set>
                                      <p:cBhvr>
                                        <p:cTn id="57" dur="1" fill="hold">
                                          <p:stCondLst>
                                            <p:cond delay="1999"/>
                                          </p:stCondLst>
                                        </p:cTn>
                                        <p:tgtEl>
                                          <p:spTgt spid="163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bldLvl="0" animBg="1" autoUpdateAnimBg="0"/>
      <p:bldP spid="16390" grpId="1" bldLvl="0" animBg="1" autoUpdateAnimBg="0"/>
      <p:bldP spid="16390" grpId="2" bldLvl="0" animBg="1" autoUpdateAnimBg="0"/>
      <p:bldP spid="16390" grpId="3" bldLvl="0" animBg="1" autoUpdateAnimBg="0"/>
      <p:bldP spid="16391" grpId="0" bldLvl="0" animBg="1" autoUpdateAnimBg="0"/>
      <p:bldP spid="16391" grpId="1" bldLvl="0" animBg="1" autoUpdateAnimBg="0"/>
      <p:bldP spid="16391" grpId="2" bldLvl="0" animBg="1" autoUpdateAnimBg="0"/>
      <p:bldP spid="16392" grpId="0" bldLvl="0" animBg="1" autoUpdateAnimBg="0"/>
      <p:bldP spid="16392" grpId="1" bldLvl="0" animBg="1" autoUpdateAnimBg="0"/>
      <p:bldP spid="16392" grpId="2" bldLvl="0" animBg="1" autoUpdateAnimBg="0"/>
      <p:bldP spid="16393" grpId="0" bldLvl="0" animBg="1" autoUpdateAnimBg="0"/>
      <p:bldP spid="16393" grpId="1" bldLvl="0" animBg="1" autoUpdateAnimBg="0"/>
      <p:bldP spid="16393" grpId="2" bldLvl="0" animBg="1" autoUpdateAnimBg="0"/>
      <p:bldP spid="16394" grpId="0" bldLvl="0" animBg="1" autoUpdateAnimBg="0"/>
      <p:bldP spid="16394" grpId="1" bldLvl="0" animBg="1" autoUpdateAnimBg="0"/>
      <p:bldP spid="16394" grpId="2" bldLvl="0" animBg="1" autoUpdateAnimBg="0"/>
      <p:bldP spid="16395" grpId="0" bldLvl="0" animBg="1" autoUpdateAnimBg="0"/>
      <p:bldP spid="16395" grpId="1" bldLvl="0" animBg="1" autoUpdateAnimBg="0"/>
      <p:bldP spid="16395" grpId="2"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963613" y="1922463"/>
            <a:ext cx="74977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zh-CN"/>
          </a:p>
        </p:txBody>
      </p:sp>
      <p:sp>
        <p:nvSpPr>
          <p:cNvPr id="7171"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a:solidFill>
                  <a:schemeClr val="bg1"/>
                </a:solidFill>
              </a:rPr>
              <a:t>&gt;&gt;研究现状</a:t>
            </a:r>
          </a:p>
        </p:txBody>
      </p:sp>
      <p:pic>
        <p:nvPicPr>
          <p:cNvPr id="7172" name="图片 6" descr="校徽+校名立体图.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圆角矩形 5"/>
          <p:cNvSpPr/>
          <p:nvPr/>
        </p:nvSpPr>
        <p:spPr bwMode="auto">
          <a:xfrm>
            <a:off x="963613" y="1484313"/>
            <a:ext cx="7353300" cy="438150"/>
          </a:xfrm>
          <a:prstGeom prst="roundRect">
            <a:avLst/>
          </a:prstGeom>
          <a:solidFill>
            <a:schemeClr val="accent5">
              <a:lumMod val="90000"/>
              <a:alpha val="40000"/>
            </a:schemeClr>
          </a:solidFill>
          <a:ln w="9525" cap="flat" cmpd="sng" algn="ctr">
            <a:solidFill>
              <a:schemeClr val="accent1"/>
            </a:solidFill>
            <a:prstDash val="solid"/>
            <a:round/>
            <a:headEnd type="none" w="med" len="med"/>
            <a:tailEnd type="none" w="med" len="med"/>
          </a:ln>
          <a:effectLst/>
        </p:spPr>
        <p:txBody>
          <a:bodyPr/>
          <a:lstStyle/>
          <a:p>
            <a:pPr>
              <a:defRPr/>
            </a:pPr>
            <a:r>
              <a:rPr lang="zh-CN" altLang="en-US" sz="2000" dirty="0"/>
              <a:t>       当前</a:t>
            </a:r>
            <a:r>
              <a:rPr lang="zh-CN" altLang="en-US" dirty="0">
                <a:latin typeface="新宋体" pitchFamily="49" charset="-122"/>
                <a:ea typeface="新宋体" pitchFamily="49" charset="-122"/>
              </a:rPr>
              <a:t>国内外对</a:t>
            </a:r>
            <a:r>
              <a:rPr lang="zh-CN" altLang="en-US" dirty="0" smtClean="0">
                <a:latin typeface="新宋体" pitchFamily="49" charset="-122"/>
                <a:ea typeface="新宋体" pitchFamily="49" charset="-122"/>
              </a:rPr>
              <a:t>社区发现算法</a:t>
            </a:r>
            <a:r>
              <a:rPr lang="zh-CN" altLang="en-US" dirty="0">
                <a:latin typeface="新宋体" pitchFamily="49" charset="-122"/>
                <a:ea typeface="新宋体" pitchFamily="49" charset="-122"/>
              </a:rPr>
              <a:t>研究可大致按如下分类：</a:t>
            </a:r>
            <a:endParaRPr lang="en-US" altLang="zh-CN" dirty="0">
              <a:latin typeface="新宋体" pitchFamily="49" charset="-122"/>
              <a:ea typeface="新宋体" pitchFamily="49" charset="-122"/>
            </a:endParaRPr>
          </a:p>
          <a:p>
            <a:pPr>
              <a:defRPr/>
            </a:pPr>
            <a:endParaRPr lang="zh-CN" altLang="en-US" dirty="0"/>
          </a:p>
        </p:txBody>
      </p:sp>
      <p:sp>
        <p:nvSpPr>
          <p:cNvPr id="7174" name="Rectangle 3"/>
          <p:cNvSpPr txBox="1">
            <a:spLocks noChangeArrowheads="1"/>
          </p:cNvSpPr>
          <p:nvPr/>
        </p:nvSpPr>
        <p:spPr bwMode="auto">
          <a:xfrm>
            <a:off x="1619250" y="3644900"/>
            <a:ext cx="3500438"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spcBef>
                <a:spcPct val="20000"/>
              </a:spcBef>
              <a:buClr>
                <a:schemeClr val="accent1"/>
              </a:buClr>
              <a:buSzPct val="85000"/>
              <a:buFont typeface="Wingdings" pitchFamily="2" charset="2"/>
              <a:buChar char="p"/>
            </a:pPr>
            <a:endParaRPr lang="en-US" altLang="zh-CN" sz="2000">
              <a:solidFill>
                <a:srgbClr val="00007D"/>
              </a:solidFill>
              <a:latin typeface="新宋体" pitchFamily="49" charset="-122"/>
              <a:ea typeface="新宋体" pitchFamily="49" charset="-122"/>
            </a:endParaRPr>
          </a:p>
        </p:txBody>
      </p:sp>
      <p:sp>
        <p:nvSpPr>
          <p:cNvPr id="7175" name="TextBox 7"/>
          <p:cNvSpPr txBox="1">
            <a:spLocks noChangeArrowheads="1"/>
          </p:cNvSpPr>
          <p:nvPr/>
        </p:nvSpPr>
        <p:spPr bwMode="auto">
          <a:xfrm>
            <a:off x="755650" y="3213100"/>
            <a:ext cx="4921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a:solidFill>
                  <a:srgbClr val="00007D"/>
                </a:solidFill>
                <a:latin typeface="新宋体" pitchFamily="49" charset="-122"/>
                <a:ea typeface="新宋体" pitchFamily="49" charset="-122"/>
              </a:rPr>
              <a:t>社区发现算法</a:t>
            </a:r>
          </a:p>
        </p:txBody>
      </p:sp>
      <p:sp>
        <p:nvSpPr>
          <p:cNvPr id="7176" name="TextBox 8"/>
          <p:cNvSpPr txBox="1">
            <a:spLocks noChangeArrowheads="1"/>
          </p:cNvSpPr>
          <p:nvPr/>
        </p:nvSpPr>
        <p:spPr bwMode="auto">
          <a:xfrm>
            <a:off x="1547689" y="3028950"/>
            <a:ext cx="1728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a:solidFill>
                  <a:srgbClr val="00007D"/>
                </a:solidFill>
                <a:latin typeface="新宋体" pitchFamily="49" charset="-122"/>
                <a:ea typeface="新宋体" pitchFamily="49" charset="-122"/>
              </a:rPr>
              <a:t>层次聚类算法</a:t>
            </a:r>
          </a:p>
        </p:txBody>
      </p:sp>
      <p:sp>
        <p:nvSpPr>
          <p:cNvPr id="7177" name="TextBox 9"/>
          <p:cNvSpPr txBox="1">
            <a:spLocks noChangeArrowheads="1"/>
          </p:cNvSpPr>
          <p:nvPr/>
        </p:nvSpPr>
        <p:spPr bwMode="auto">
          <a:xfrm>
            <a:off x="1547689" y="3605213"/>
            <a:ext cx="1728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a:solidFill>
                  <a:srgbClr val="00007D"/>
                </a:solidFill>
                <a:latin typeface="新宋体" pitchFamily="49" charset="-122"/>
                <a:ea typeface="新宋体" pitchFamily="49" charset="-122"/>
              </a:rPr>
              <a:t>划分聚类算法</a:t>
            </a:r>
          </a:p>
        </p:txBody>
      </p:sp>
      <p:sp>
        <p:nvSpPr>
          <p:cNvPr id="7178" name="TextBox 10"/>
          <p:cNvSpPr txBox="1">
            <a:spLocks noChangeArrowheads="1"/>
          </p:cNvSpPr>
          <p:nvPr/>
        </p:nvSpPr>
        <p:spPr bwMode="auto">
          <a:xfrm>
            <a:off x="1547689" y="4181475"/>
            <a:ext cx="1728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zh-CN" sz="2000">
                <a:solidFill>
                  <a:srgbClr val="00007D"/>
                </a:solidFill>
                <a:latin typeface="新宋体" pitchFamily="49" charset="-122"/>
                <a:ea typeface="新宋体" pitchFamily="49" charset="-122"/>
              </a:rPr>
              <a:t>谱聚类算法</a:t>
            </a:r>
            <a:endParaRPr lang="zh-CN" altLang="en-US" sz="2000">
              <a:solidFill>
                <a:srgbClr val="00007D"/>
              </a:solidFill>
              <a:latin typeface="新宋体" pitchFamily="49" charset="-122"/>
              <a:ea typeface="新宋体" pitchFamily="49" charset="-122"/>
            </a:endParaRPr>
          </a:p>
        </p:txBody>
      </p:sp>
      <p:sp>
        <p:nvSpPr>
          <p:cNvPr id="7179" name="TextBox 11"/>
          <p:cNvSpPr txBox="1">
            <a:spLocks noChangeArrowheads="1"/>
          </p:cNvSpPr>
          <p:nvPr/>
        </p:nvSpPr>
        <p:spPr bwMode="auto">
          <a:xfrm>
            <a:off x="1547689" y="4757738"/>
            <a:ext cx="273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a:solidFill>
                  <a:srgbClr val="00007D"/>
                </a:solidFill>
                <a:latin typeface="新宋体" pitchFamily="49" charset="-122"/>
                <a:ea typeface="新宋体" pitchFamily="49" charset="-122"/>
              </a:rPr>
              <a:t>基于模块性检测算法</a:t>
            </a:r>
          </a:p>
        </p:txBody>
      </p:sp>
      <p:sp>
        <p:nvSpPr>
          <p:cNvPr id="13" name="右大括号 12"/>
          <p:cNvSpPr/>
          <p:nvPr/>
        </p:nvSpPr>
        <p:spPr>
          <a:xfrm>
            <a:off x="3419351" y="2492375"/>
            <a:ext cx="360363" cy="1873250"/>
          </a:xfrm>
          <a:prstGeom prst="righ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solidFill>
                <a:srgbClr val="00007D"/>
              </a:solidFill>
              <a:latin typeface="新宋体" pitchFamily="49" charset="-122"/>
              <a:ea typeface="新宋体" pitchFamily="49" charset="-122"/>
            </a:endParaRPr>
          </a:p>
        </p:txBody>
      </p:sp>
      <p:sp>
        <p:nvSpPr>
          <p:cNvPr id="7181" name="TextBox 13"/>
          <p:cNvSpPr txBox="1">
            <a:spLocks noChangeArrowheads="1"/>
          </p:cNvSpPr>
          <p:nvPr/>
        </p:nvSpPr>
        <p:spPr bwMode="auto">
          <a:xfrm>
            <a:off x="3779912" y="2852738"/>
            <a:ext cx="4921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a:solidFill>
                  <a:srgbClr val="00007D"/>
                </a:solidFill>
                <a:latin typeface="新宋体" pitchFamily="49" charset="-122"/>
                <a:ea typeface="新宋体" pitchFamily="49" charset="-122"/>
              </a:rPr>
              <a:t>传统算法</a:t>
            </a:r>
          </a:p>
        </p:txBody>
      </p:sp>
      <p:sp>
        <p:nvSpPr>
          <p:cNvPr id="15" name="左大括号 14"/>
          <p:cNvSpPr/>
          <p:nvPr/>
        </p:nvSpPr>
        <p:spPr>
          <a:xfrm>
            <a:off x="4355976" y="2565400"/>
            <a:ext cx="360362" cy="2951163"/>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solidFill>
                <a:srgbClr val="00007D"/>
              </a:solidFill>
              <a:latin typeface="新宋体" pitchFamily="49" charset="-122"/>
              <a:ea typeface="新宋体" pitchFamily="49" charset="-122"/>
            </a:endParaRPr>
          </a:p>
        </p:txBody>
      </p:sp>
      <p:cxnSp>
        <p:nvCxnSpPr>
          <p:cNvPr id="16" name="形状 42"/>
          <p:cNvCxnSpPr>
            <a:stCxn id="15" idx="1"/>
          </p:cNvCxnSpPr>
          <p:nvPr/>
        </p:nvCxnSpPr>
        <p:spPr>
          <a:xfrm rot="10800000" flipV="1">
            <a:off x="4091658" y="4040981"/>
            <a:ext cx="264318" cy="1544637"/>
          </a:xfrm>
          <a:prstGeom prst="bentConnector2">
            <a:avLst/>
          </a:prstGeom>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a:off x="3779714" y="5589588"/>
            <a:ext cx="288925"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bwMode="auto">
          <a:xfrm>
            <a:off x="4787825" y="2524834"/>
            <a:ext cx="2088232" cy="400110"/>
          </a:xfrm>
          <a:prstGeom prst="rect">
            <a:avLst/>
          </a:prstGeom>
          <a:noFill/>
        </p:spPr>
        <p:txBody>
          <a:bodyPr>
            <a:spAutoFit/>
          </a:bodyPr>
          <a:lstStyle/>
          <a:p>
            <a:pPr>
              <a:defRPr/>
            </a:pPr>
            <a:r>
              <a:rPr lang="en-US" altLang="zh-CN" sz="2000" dirty="0">
                <a:solidFill>
                  <a:srgbClr val="00007D"/>
                </a:solidFill>
                <a:latin typeface="新宋体" pitchFamily="49" charset="-122"/>
                <a:ea typeface="新宋体" pitchFamily="49" charset="-122"/>
              </a:rPr>
              <a:t>Clique</a:t>
            </a:r>
            <a:r>
              <a:rPr lang="zh-CN" altLang="zh-CN" sz="2000" dirty="0">
                <a:solidFill>
                  <a:srgbClr val="00007D"/>
                </a:solidFill>
                <a:latin typeface="新宋体" pitchFamily="49" charset="-122"/>
                <a:ea typeface="新宋体" pitchFamily="49" charset="-122"/>
              </a:rPr>
              <a:t>过滤算法</a:t>
            </a:r>
            <a:endParaRPr lang="zh-CN" altLang="en-US" sz="2000" b="1" dirty="0">
              <a:ln w="1905"/>
              <a:solidFill>
                <a:srgbClr val="00007D"/>
              </a:solidFill>
              <a:effectLst>
                <a:innerShdw blurRad="69850" dist="43180" dir="5400000">
                  <a:srgbClr val="000000">
                    <a:alpha val="65000"/>
                  </a:srgbClr>
                </a:innerShdw>
              </a:effectLst>
              <a:latin typeface="新宋体" pitchFamily="49" charset="-122"/>
              <a:ea typeface="新宋体" pitchFamily="49" charset="-122"/>
            </a:endParaRPr>
          </a:p>
        </p:txBody>
      </p:sp>
      <p:sp>
        <p:nvSpPr>
          <p:cNvPr id="19" name="TextBox 18"/>
          <p:cNvSpPr txBox="1"/>
          <p:nvPr/>
        </p:nvSpPr>
        <p:spPr bwMode="auto">
          <a:xfrm>
            <a:off x="4787825" y="3100898"/>
            <a:ext cx="3168352" cy="400110"/>
          </a:xfrm>
          <a:prstGeom prst="rect">
            <a:avLst/>
          </a:prstGeom>
          <a:noFill/>
        </p:spPr>
        <p:txBody>
          <a:bodyPr>
            <a:spAutoFit/>
          </a:bodyPr>
          <a:lstStyle/>
          <a:p>
            <a:pPr>
              <a:defRPr/>
            </a:pPr>
            <a:r>
              <a:rPr lang="zh-CN" altLang="en-US" sz="2000" dirty="0">
                <a:solidFill>
                  <a:srgbClr val="00007D"/>
                </a:solidFill>
                <a:latin typeface="新宋体" pitchFamily="49" charset="-122"/>
                <a:ea typeface="新宋体" pitchFamily="49" charset="-122"/>
              </a:rPr>
              <a:t>基于</a:t>
            </a:r>
            <a:r>
              <a:rPr lang="zh-CN" altLang="zh-CN" sz="2000" dirty="0">
                <a:solidFill>
                  <a:srgbClr val="00007D"/>
                </a:solidFill>
                <a:latin typeface="新宋体" pitchFamily="49" charset="-122"/>
                <a:ea typeface="新宋体" pitchFamily="49" charset="-122"/>
              </a:rPr>
              <a:t>线图</a:t>
            </a:r>
            <a:r>
              <a:rPr lang="zh-CN" altLang="en-US" sz="2000" dirty="0">
                <a:solidFill>
                  <a:srgbClr val="00007D"/>
                </a:solidFill>
                <a:latin typeface="新宋体" pitchFamily="49" charset="-122"/>
                <a:ea typeface="新宋体" pitchFamily="49" charset="-122"/>
              </a:rPr>
              <a:t>的</a:t>
            </a:r>
            <a:r>
              <a:rPr lang="zh-CN" altLang="zh-CN" sz="2000" dirty="0">
                <a:solidFill>
                  <a:srgbClr val="00007D"/>
                </a:solidFill>
                <a:latin typeface="新宋体" pitchFamily="49" charset="-122"/>
                <a:ea typeface="新宋体" pitchFamily="49" charset="-122"/>
              </a:rPr>
              <a:t>连接分割算法</a:t>
            </a:r>
            <a:endParaRPr lang="zh-CN" altLang="en-US" sz="2000" b="1" dirty="0">
              <a:ln w="1905"/>
              <a:solidFill>
                <a:srgbClr val="00007D"/>
              </a:solidFill>
              <a:effectLst>
                <a:innerShdw blurRad="69850" dist="43180" dir="5400000">
                  <a:srgbClr val="000000">
                    <a:alpha val="65000"/>
                  </a:srgbClr>
                </a:innerShdw>
              </a:effectLst>
              <a:latin typeface="新宋体" pitchFamily="49" charset="-122"/>
              <a:ea typeface="新宋体" pitchFamily="49" charset="-122"/>
            </a:endParaRPr>
          </a:p>
        </p:txBody>
      </p:sp>
      <p:sp>
        <p:nvSpPr>
          <p:cNvPr id="20" name="TextBox 19"/>
          <p:cNvSpPr txBox="1"/>
          <p:nvPr/>
        </p:nvSpPr>
        <p:spPr bwMode="auto">
          <a:xfrm>
            <a:off x="4787825" y="4397042"/>
            <a:ext cx="2232248" cy="400110"/>
          </a:xfrm>
          <a:prstGeom prst="rect">
            <a:avLst/>
          </a:prstGeom>
          <a:noFill/>
        </p:spPr>
        <p:txBody>
          <a:bodyPr>
            <a:spAutoFit/>
          </a:bodyPr>
          <a:lstStyle/>
          <a:p>
            <a:pPr>
              <a:defRPr/>
            </a:pPr>
            <a:r>
              <a:rPr lang="zh-CN" altLang="zh-CN" sz="2000" dirty="0">
                <a:solidFill>
                  <a:srgbClr val="00007D"/>
                </a:solidFill>
                <a:latin typeface="新宋体" pitchFamily="49" charset="-122"/>
                <a:ea typeface="新宋体" pitchFamily="49" charset="-122"/>
              </a:rPr>
              <a:t>模糊集探测算法</a:t>
            </a:r>
            <a:endParaRPr lang="zh-CN" altLang="en-US" sz="2000" b="1" dirty="0">
              <a:ln w="1905"/>
              <a:solidFill>
                <a:srgbClr val="00007D"/>
              </a:solidFill>
              <a:effectLst>
                <a:innerShdw blurRad="69850" dist="43180" dir="5400000">
                  <a:srgbClr val="000000">
                    <a:alpha val="65000"/>
                  </a:srgbClr>
                </a:innerShdw>
              </a:effectLst>
              <a:latin typeface="新宋体" pitchFamily="49" charset="-122"/>
              <a:ea typeface="新宋体" pitchFamily="49" charset="-122"/>
            </a:endParaRPr>
          </a:p>
        </p:txBody>
      </p:sp>
      <p:sp>
        <p:nvSpPr>
          <p:cNvPr id="21" name="TextBox 20"/>
          <p:cNvSpPr txBox="1"/>
          <p:nvPr/>
        </p:nvSpPr>
        <p:spPr bwMode="auto">
          <a:xfrm>
            <a:off x="4787825" y="5013176"/>
            <a:ext cx="3168352" cy="400110"/>
          </a:xfrm>
          <a:prstGeom prst="rect">
            <a:avLst/>
          </a:prstGeom>
          <a:noFill/>
        </p:spPr>
        <p:txBody>
          <a:bodyPr>
            <a:spAutoFit/>
          </a:bodyPr>
          <a:lstStyle/>
          <a:p>
            <a:pPr>
              <a:defRPr/>
            </a:pPr>
            <a:r>
              <a:rPr lang="zh-CN" altLang="zh-CN" sz="2000" dirty="0">
                <a:solidFill>
                  <a:srgbClr val="00007D"/>
                </a:solidFill>
                <a:latin typeface="新宋体" pitchFamily="49" charset="-122"/>
                <a:ea typeface="新宋体" pitchFamily="49" charset="-122"/>
              </a:rPr>
              <a:t>基于代理的动态检测算法</a:t>
            </a:r>
            <a:endParaRPr lang="zh-CN" altLang="en-US" sz="2000" b="1" dirty="0">
              <a:ln w="1905"/>
              <a:solidFill>
                <a:srgbClr val="00007D"/>
              </a:solidFill>
              <a:effectLst>
                <a:innerShdw blurRad="69850" dist="43180" dir="5400000">
                  <a:srgbClr val="000000">
                    <a:alpha val="65000"/>
                  </a:srgbClr>
                </a:innerShdw>
              </a:effectLst>
              <a:latin typeface="新宋体" pitchFamily="49" charset="-122"/>
              <a:ea typeface="新宋体" pitchFamily="49" charset="-122"/>
            </a:endParaRPr>
          </a:p>
        </p:txBody>
      </p:sp>
      <p:sp>
        <p:nvSpPr>
          <p:cNvPr id="22" name="TextBox 21"/>
          <p:cNvSpPr txBox="1"/>
          <p:nvPr/>
        </p:nvSpPr>
        <p:spPr bwMode="auto">
          <a:xfrm>
            <a:off x="4716338" y="3647509"/>
            <a:ext cx="2727920" cy="707886"/>
          </a:xfrm>
          <a:prstGeom prst="rect">
            <a:avLst/>
          </a:prstGeom>
          <a:noFill/>
        </p:spPr>
        <p:txBody>
          <a:bodyPr>
            <a:spAutoFit/>
          </a:bodyPr>
          <a:lstStyle/>
          <a:p>
            <a:pPr>
              <a:defRPr/>
            </a:pPr>
            <a:r>
              <a:rPr lang="zh-CN" altLang="zh-CN" sz="2000" dirty="0">
                <a:solidFill>
                  <a:srgbClr val="C00000"/>
                </a:solidFill>
                <a:latin typeface="新宋体" pitchFamily="49" charset="-122"/>
                <a:ea typeface="新宋体" pitchFamily="49" charset="-122"/>
              </a:rPr>
              <a:t>局部扩充与优化</a:t>
            </a:r>
            <a:r>
              <a:rPr lang="zh-CN" altLang="zh-CN" sz="2000" dirty="0" smtClean="0">
                <a:solidFill>
                  <a:srgbClr val="C00000"/>
                </a:solidFill>
                <a:latin typeface="新宋体" pitchFamily="49" charset="-122"/>
                <a:ea typeface="新宋体" pitchFamily="49" charset="-122"/>
              </a:rPr>
              <a:t>算法</a:t>
            </a:r>
            <a:r>
              <a:rPr lang="zh-CN" altLang="en-US" sz="2000" dirty="0" smtClean="0">
                <a:solidFill>
                  <a:srgbClr val="C00000"/>
                </a:solidFill>
                <a:latin typeface="新宋体" pitchFamily="49" charset="-122"/>
                <a:ea typeface="新宋体" pitchFamily="49" charset="-122"/>
              </a:rPr>
              <a:t>（</a:t>
            </a:r>
            <a:r>
              <a:rPr lang="en-US" altLang="zh-CN" sz="2000" dirty="0" smtClean="0">
                <a:solidFill>
                  <a:srgbClr val="C00000"/>
                </a:solidFill>
                <a:latin typeface="新宋体" pitchFamily="49" charset="-122"/>
                <a:ea typeface="新宋体" pitchFamily="49" charset="-122"/>
              </a:rPr>
              <a:t>LFM</a:t>
            </a:r>
            <a:r>
              <a:rPr lang="zh-CN" altLang="en-US" sz="2000" dirty="0" smtClean="0">
                <a:solidFill>
                  <a:srgbClr val="C00000"/>
                </a:solidFill>
                <a:latin typeface="新宋体" pitchFamily="49" charset="-122"/>
                <a:ea typeface="新宋体" pitchFamily="49" charset="-122"/>
              </a:rPr>
              <a:t>算法和</a:t>
            </a:r>
            <a:r>
              <a:rPr lang="en-US" altLang="zh-CN" sz="2000" dirty="0" smtClean="0">
                <a:solidFill>
                  <a:srgbClr val="C00000"/>
                </a:solidFill>
                <a:latin typeface="新宋体" pitchFamily="49" charset="-122"/>
                <a:ea typeface="新宋体" pitchFamily="49" charset="-122"/>
              </a:rPr>
              <a:t>GCE</a:t>
            </a:r>
            <a:r>
              <a:rPr lang="zh-CN" altLang="en-US" sz="2000" dirty="0" smtClean="0">
                <a:solidFill>
                  <a:srgbClr val="C00000"/>
                </a:solidFill>
                <a:latin typeface="新宋体" pitchFamily="49" charset="-122"/>
                <a:ea typeface="新宋体" pitchFamily="49" charset="-122"/>
              </a:rPr>
              <a:t>算法）</a:t>
            </a:r>
            <a:endParaRPr lang="zh-CN" altLang="en-US" sz="2000" b="1" dirty="0">
              <a:ln w="1905"/>
              <a:solidFill>
                <a:srgbClr val="C00000"/>
              </a:solidFill>
              <a:effectLst>
                <a:innerShdw blurRad="69850" dist="43180" dir="5400000">
                  <a:srgbClr val="000000">
                    <a:alpha val="65000"/>
                  </a:srgbClr>
                </a:innerShdw>
              </a:effectLst>
              <a:latin typeface="新宋体" pitchFamily="49" charset="-122"/>
              <a:ea typeface="新宋体" pitchFamily="49" charset="-122"/>
            </a:endParaRPr>
          </a:p>
        </p:txBody>
      </p:sp>
      <p:sp>
        <p:nvSpPr>
          <p:cNvPr id="7190" name="TextBox 22"/>
          <p:cNvSpPr txBox="1">
            <a:spLocks noChangeArrowheads="1"/>
          </p:cNvSpPr>
          <p:nvPr/>
        </p:nvSpPr>
        <p:spPr bwMode="auto">
          <a:xfrm>
            <a:off x="1619126" y="2381250"/>
            <a:ext cx="1728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a:solidFill>
                  <a:srgbClr val="00007D"/>
                </a:solidFill>
                <a:latin typeface="新宋体" pitchFamily="49" charset="-122"/>
                <a:ea typeface="新宋体" pitchFamily="49" charset="-122"/>
              </a:rPr>
              <a:t>图分割算法</a:t>
            </a:r>
          </a:p>
        </p:txBody>
      </p:sp>
      <p:sp>
        <p:nvSpPr>
          <p:cNvPr id="24" name="左大括号 23"/>
          <p:cNvSpPr/>
          <p:nvPr/>
        </p:nvSpPr>
        <p:spPr>
          <a:xfrm>
            <a:off x="1223168" y="2494756"/>
            <a:ext cx="360363" cy="3176588"/>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solidFill>
                <a:srgbClr val="00007D"/>
              </a:solidFill>
              <a:latin typeface="新宋体" pitchFamily="49" charset="-122"/>
              <a:ea typeface="新宋体" pitchFamily="49" charset="-122"/>
            </a:endParaRPr>
          </a:p>
        </p:txBody>
      </p:sp>
      <p:sp>
        <p:nvSpPr>
          <p:cNvPr id="25" name="TextBox 24"/>
          <p:cNvSpPr txBox="1"/>
          <p:nvPr/>
        </p:nvSpPr>
        <p:spPr bwMode="auto">
          <a:xfrm>
            <a:off x="1547664" y="5385410"/>
            <a:ext cx="2232248" cy="707886"/>
          </a:xfrm>
          <a:prstGeom prst="rect">
            <a:avLst/>
          </a:prstGeom>
          <a:noFill/>
        </p:spPr>
        <p:txBody>
          <a:bodyPr>
            <a:spAutoFit/>
          </a:bodyPr>
          <a:lstStyle/>
          <a:p>
            <a:pPr>
              <a:defRPr/>
            </a:pPr>
            <a:r>
              <a:rPr lang="zh-CN" altLang="zh-CN" sz="2000" dirty="0" smtClean="0">
                <a:solidFill>
                  <a:srgbClr val="00007D"/>
                </a:solidFill>
                <a:latin typeface="新宋体" pitchFamily="49" charset="-122"/>
                <a:ea typeface="新宋体" pitchFamily="49" charset="-122"/>
              </a:rPr>
              <a:t>重叠</a:t>
            </a:r>
            <a:r>
              <a:rPr lang="zh-CN" altLang="en-US" sz="2000" dirty="0" smtClean="0">
                <a:solidFill>
                  <a:srgbClr val="00007D"/>
                </a:solidFill>
                <a:latin typeface="新宋体" pitchFamily="49" charset="-122"/>
                <a:ea typeface="新宋体" pitchFamily="49" charset="-122"/>
              </a:rPr>
              <a:t>社区发现</a:t>
            </a:r>
            <a:r>
              <a:rPr lang="zh-CN" altLang="zh-CN" sz="2000" dirty="0" smtClean="0">
                <a:solidFill>
                  <a:srgbClr val="00007D"/>
                </a:solidFill>
                <a:latin typeface="新宋体" pitchFamily="49" charset="-122"/>
                <a:ea typeface="新宋体" pitchFamily="49" charset="-122"/>
              </a:rPr>
              <a:t>算法</a:t>
            </a:r>
            <a:endParaRPr lang="zh-CN" altLang="zh-CN" sz="2000" dirty="0">
              <a:solidFill>
                <a:srgbClr val="00007D"/>
              </a:solidFill>
              <a:latin typeface="新宋体" pitchFamily="49" charset="-122"/>
              <a:ea typeface="新宋体" pitchFamily="49" charset="-122"/>
            </a:endParaRPr>
          </a:p>
          <a:p>
            <a:pPr>
              <a:defRPr/>
            </a:pPr>
            <a:endParaRPr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新宋体" pitchFamily="49" charset="-122"/>
              <a:ea typeface="新宋体" pitchFamily="49" charset="-122"/>
            </a:endParaRPr>
          </a:p>
        </p:txBody>
      </p:sp>
    </p:spTree>
  </p:cSld>
  <p:clrMapOvr>
    <a:masterClrMapping/>
  </p:clrMapOvr>
  <p:transition advTm="60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779838" y="333375"/>
            <a:ext cx="1449387" cy="922338"/>
          </a:xfrm>
        </p:spPr>
        <p:txBody>
          <a:bodyPr/>
          <a:lstStyle/>
          <a:p>
            <a:pPr eaLnBrk="1" hangingPunct="1"/>
            <a:r>
              <a:rPr lang="zh-CN" altLang="en-US" smtClean="0"/>
              <a:t>目     录</a:t>
            </a:r>
          </a:p>
        </p:txBody>
      </p:sp>
      <p:pic>
        <p:nvPicPr>
          <p:cNvPr id="4099" name="图片 6" descr="校徽+校名立体图.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661150" y="5949950"/>
            <a:ext cx="2459038" cy="8429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3" name="组合 22"/>
          <p:cNvGrpSpPr/>
          <p:nvPr/>
        </p:nvGrpSpPr>
        <p:grpSpPr>
          <a:xfrm>
            <a:off x="971600" y="1910274"/>
            <a:ext cx="796206" cy="686384"/>
            <a:chOff x="3306159" y="1663997"/>
            <a:chExt cx="796206" cy="686384"/>
          </a:xfrm>
          <a:solidFill>
            <a:srgbClr val="00007D"/>
          </a:solidFill>
        </p:grpSpPr>
        <p:sp>
          <p:nvSpPr>
            <p:cNvPr id="24" name="六边形 23"/>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文本框 6"/>
            <p:cNvSpPr txBox="1"/>
            <p:nvPr/>
          </p:nvSpPr>
          <p:spPr>
            <a:xfrm>
              <a:off x="3496512" y="1745579"/>
              <a:ext cx="394424" cy="523220"/>
            </a:xfrm>
            <a:prstGeom prst="rect">
              <a:avLst/>
            </a:prstGeom>
            <a:grpFill/>
            <a:effectLst>
              <a:outerShdw blurRad="50800" dist="50800" dir="5400000" algn="ctr" rotWithShape="0">
                <a:srgbClr val="00007D">
                  <a:alpha val="50000"/>
                </a:srgbClr>
              </a:outerShdw>
            </a:effectLst>
          </p:spPr>
          <p:txBody>
            <a:bodyPr>
              <a:spAutoFit/>
            </a:bodyPr>
            <a:lstStyle/>
            <a:p>
              <a:pPr algn="ctr">
                <a:defRPr/>
              </a:pPr>
              <a:r>
                <a:rPr lang="en-US" altLang="zh-CN"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1</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948495" y="2704118"/>
            <a:ext cx="796206" cy="686384"/>
            <a:chOff x="3306159" y="1663997"/>
            <a:chExt cx="796206" cy="686384"/>
          </a:xfrm>
          <a:solidFill>
            <a:srgbClr val="00007D">
              <a:alpha val="50000"/>
            </a:srgbClr>
          </a:solidFill>
        </p:grpSpPr>
        <p:sp>
          <p:nvSpPr>
            <p:cNvPr id="27" name="六边形 26"/>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文本框 6"/>
            <p:cNvSpPr txBox="1"/>
            <p:nvPr/>
          </p:nvSpPr>
          <p:spPr>
            <a:xfrm>
              <a:off x="3475981" y="1745579"/>
              <a:ext cx="410352" cy="523220"/>
            </a:xfrm>
            <a:prstGeom prst="rect">
              <a:avLst/>
            </a:prstGeom>
            <a:solidFill>
              <a:srgbClr val="00007D">
                <a:alpha val="0"/>
              </a:srgbClr>
            </a:solidFill>
          </p:spPr>
          <p:txBody>
            <a:bodyPr>
              <a:spAutoFit/>
            </a:bodyPr>
            <a:lstStyle/>
            <a:p>
              <a:pPr algn="ctr">
                <a:defRPr/>
              </a:pP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2</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961184" y="3495671"/>
            <a:ext cx="796206" cy="686384"/>
            <a:chOff x="3306159" y="1663997"/>
            <a:chExt cx="796206" cy="686384"/>
          </a:xfrm>
          <a:solidFill>
            <a:srgbClr val="00007D"/>
          </a:solidFill>
        </p:grpSpPr>
        <p:sp>
          <p:nvSpPr>
            <p:cNvPr id="33" name="六边形 32"/>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文本框 6"/>
            <p:cNvSpPr txBox="1"/>
            <p:nvPr/>
          </p:nvSpPr>
          <p:spPr>
            <a:xfrm>
              <a:off x="3475981" y="1745579"/>
              <a:ext cx="410352" cy="523220"/>
            </a:xfrm>
            <a:prstGeom prst="rect">
              <a:avLst/>
            </a:prstGeom>
            <a:grpFill/>
          </p:spPr>
          <p:txBody>
            <a:bodyPr>
              <a:spAutoFit/>
            </a:bodyPr>
            <a:lstStyle/>
            <a:p>
              <a:pPr algn="ctr">
                <a:defRPr/>
              </a:pP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3</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976796" y="4289670"/>
            <a:ext cx="796206" cy="686384"/>
            <a:chOff x="3306159" y="1663997"/>
            <a:chExt cx="796206" cy="686384"/>
          </a:xfrm>
          <a:solidFill>
            <a:srgbClr val="00007D"/>
          </a:solidFill>
        </p:grpSpPr>
        <p:sp>
          <p:nvSpPr>
            <p:cNvPr id="36" name="六边形 35"/>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文本框 6"/>
            <p:cNvSpPr txBox="1"/>
            <p:nvPr/>
          </p:nvSpPr>
          <p:spPr>
            <a:xfrm>
              <a:off x="3475981" y="1745579"/>
              <a:ext cx="410352" cy="523220"/>
            </a:xfrm>
            <a:prstGeom prst="rect">
              <a:avLst/>
            </a:prstGeom>
            <a:grpFill/>
          </p:spPr>
          <p:txBody>
            <a:bodyPr>
              <a:spAutoFit/>
            </a:bodyPr>
            <a:lstStyle/>
            <a:p>
              <a:pPr algn="ctr">
                <a:defRPr/>
              </a:pP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4</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38" name="任意多边形 37"/>
          <p:cNvSpPr/>
          <p:nvPr/>
        </p:nvSpPr>
        <p:spPr>
          <a:xfrm>
            <a:off x="1979712" y="1910373"/>
            <a:ext cx="6586537"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chemeClr val="bg1"/>
          </a:solidFill>
          <a:ln>
            <a:solidFill>
              <a:srgbClr val="0000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a:solidFill>
                  <a:srgbClr val="00007D"/>
                </a:solidFill>
                <a:ea typeface="宋体" pitchFamily="2" charset="-122"/>
              </a:rPr>
              <a:t>课题研究背景、意义及现状</a:t>
            </a:r>
          </a:p>
        </p:txBody>
      </p:sp>
      <p:sp>
        <p:nvSpPr>
          <p:cNvPr id="40" name="任意多边形 39"/>
          <p:cNvSpPr/>
          <p:nvPr/>
        </p:nvSpPr>
        <p:spPr>
          <a:xfrm>
            <a:off x="1985963" y="2702362"/>
            <a:ext cx="6618287"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gradFill flip="none" rotWithShape="1">
            <a:gsLst>
              <a:gs pos="0">
                <a:srgbClr val="00007D"/>
              </a:gs>
              <a:gs pos="87000">
                <a:srgbClr val="D4DE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400" b="1" dirty="0">
                <a:solidFill>
                  <a:schemeClr val="bg1"/>
                </a:solidFill>
                <a:ea typeface="宋体" pitchFamily="2" charset="-122"/>
              </a:rPr>
              <a:t>LFM</a:t>
            </a:r>
            <a:r>
              <a:rPr lang="zh-CN" altLang="en-US" sz="2400" b="1" dirty="0">
                <a:solidFill>
                  <a:schemeClr val="bg1"/>
                </a:solidFill>
                <a:ea typeface="宋体" pitchFamily="2" charset="-122"/>
              </a:rPr>
              <a:t>算法和</a:t>
            </a:r>
            <a:r>
              <a:rPr lang="en-US" altLang="zh-CN" sz="2400" b="1" dirty="0">
                <a:solidFill>
                  <a:schemeClr val="bg1"/>
                </a:solidFill>
                <a:ea typeface="宋体" pitchFamily="2" charset="-122"/>
              </a:rPr>
              <a:t>GCE</a:t>
            </a:r>
            <a:r>
              <a:rPr lang="zh-CN" altLang="en-US" sz="2400" b="1" dirty="0">
                <a:solidFill>
                  <a:schemeClr val="bg1"/>
                </a:solidFill>
                <a:ea typeface="宋体" pitchFamily="2" charset="-122"/>
              </a:rPr>
              <a:t>算法</a:t>
            </a:r>
          </a:p>
        </p:txBody>
      </p:sp>
      <p:sp>
        <p:nvSpPr>
          <p:cNvPr id="41" name="任意多边形 40"/>
          <p:cNvSpPr/>
          <p:nvPr/>
        </p:nvSpPr>
        <p:spPr>
          <a:xfrm>
            <a:off x="1985963" y="3496112"/>
            <a:ext cx="6618287"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chemeClr val="bg1"/>
          </a:solidFill>
          <a:ln>
            <a:solidFill>
              <a:srgbClr val="0000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00007D"/>
                </a:solidFill>
                <a:ea typeface="宋体" pitchFamily="2" charset="-122"/>
              </a:rPr>
              <a:t>自己的改进策略</a:t>
            </a:r>
          </a:p>
        </p:txBody>
      </p:sp>
      <p:sp>
        <p:nvSpPr>
          <p:cNvPr id="42" name="任意多边形 41"/>
          <p:cNvSpPr/>
          <p:nvPr/>
        </p:nvSpPr>
        <p:spPr>
          <a:xfrm>
            <a:off x="2001838" y="4266050"/>
            <a:ext cx="6602412"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chemeClr val="bg1"/>
          </a:solidFill>
          <a:ln>
            <a:solidFill>
              <a:srgbClr val="0000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00007D"/>
                </a:solidFill>
                <a:ea typeface="宋体" pitchFamily="2" charset="-122"/>
              </a:rPr>
              <a:t>实验结果及分析</a:t>
            </a:r>
          </a:p>
        </p:txBody>
      </p:sp>
      <p:sp>
        <p:nvSpPr>
          <p:cNvPr id="43" name="任意多边形 42"/>
          <p:cNvSpPr/>
          <p:nvPr/>
        </p:nvSpPr>
        <p:spPr>
          <a:xfrm>
            <a:off x="2001838" y="5047100"/>
            <a:ext cx="6602412" cy="685800"/>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chemeClr val="bg1"/>
          </a:solidFill>
          <a:ln>
            <a:solidFill>
              <a:srgbClr val="0000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00007D"/>
                </a:solidFill>
                <a:ea typeface="宋体" pitchFamily="2" charset="-122"/>
              </a:rPr>
              <a:t>总结与展望</a:t>
            </a:r>
          </a:p>
        </p:txBody>
      </p:sp>
      <p:grpSp>
        <p:nvGrpSpPr>
          <p:cNvPr id="44" name="组合 43"/>
          <p:cNvGrpSpPr/>
          <p:nvPr/>
        </p:nvGrpSpPr>
        <p:grpSpPr>
          <a:xfrm>
            <a:off x="961062" y="5046872"/>
            <a:ext cx="796206" cy="686384"/>
            <a:chOff x="3306159" y="1663997"/>
            <a:chExt cx="796206" cy="686384"/>
          </a:xfrm>
          <a:solidFill>
            <a:srgbClr val="00007D"/>
          </a:solidFill>
        </p:grpSpPr>
        <p:sp>
          <p:nvSpPr>
            <p:cNvPr id="45" name="六边形 44"/>
            <p:cNvSpPr/>
            <p:nvPr/>
          </p:nvSpPr>
          <p:spPr>
            <a:xfrm>
              <a:off x="3306159" y="1663997"/>
              <a:ext cx="796206" cy="68638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文本框 6"/>
            <p:cNvSpPr txBox="1"/>
            <p:nvPr/>
          </p:nvSpPr>
          <p:spPr>
            <a:xfrm>
              <a:off x="3475981" y="1745579"/>
              <a:ext cx="410352" cy="523220"/>
            </a:xfrm>
            <a:prstGeom prst="rect">
              <a:avLst/>
            </a:prstGeom>
            <a:grpFill/>
          </p:spPr>
          <p:txBody>
            <a:bodyPr>
              <a:spAutoFit/>
            </a:bodyPr>
            <a:lstStyle/>
            <a:p>
              <a:pPr algn="ctr">
                <a:defRPr/>
              </a:pP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5</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2611032"/>
      </p:ext>
    </p:extLst>
  </p:cSld>
  <p:clrMapOvr>
    <a:masterClrMapping/>
  </p:clrMapOvr>
  <p:transition advTm="352">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963613" y="1922463"/>
            <a:ext cx="74977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zh-CN"/>
          </a:p>
        </p:txBody>
      </p:sp>
      <p:sp>
        <p:nvSpPr>
          <p:cNvPr id="11267"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a:solidFill>
                  <a:schemeClr val="bg1"/>
                </a:solidFill>
              </a:rPr>
              <a:t>&gt;&gt;</a:t>
            </a:r>
            <a:r>
              <a:rPr lang="en-US" altLang="zh-CN" sz="2400" b="1">
                <a:solidFill>
                  <a:schemeClr val="bg1"/>
                </a:solidFill>
              </a:rPr>
              <a:t>LFM</a:t>
            </a:r>
            <a:r>
              <a:rPr lang="zh-CN" altLang="en-US" sz="2400" b="1">
                <a:solidFill>
                  <a:schemeClr val="bg1"/>
                </a:solidFill>
              </a:rPr>
              <a:t>算法</a:t>
            </a:r>
          </a:p>
        </p:txBody>
      </p:sp>
      <p:sp>
        <p:nvSpPr>
          <p:cNvPr id="11268" name="Text Box 5"/>
          <p:cNvSpPr txBox="1">
            <a:spLocks noChangeArrowheads="1"/>
          </p:cNvSpPr>
          <p:nvPr/>
        </p:nvSpPr>
        <p:spPr bwMode="auto">
          <a:xfrm>
            <a:off x="742950" y="1312863"/>
            <a:ext cx="5341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bg2"/>
                </a:solidFill>
              </a:rPr>
              <a:t>&gt;&gt;</a:t>
            </a:r>
            <a:r>
              <a:rPr lang="en-US" altLang="zh-CN" sz="2000" b="1">
                <a:solidFill>
                  <a:schemeClr val="bg2"/>
                </a:solidFill>
              </a:rPr>
              <a:t>LFM</a:t>
            </a:r>
            <a:r>
              <a:rPr lang="zh-CN" altLang="en-US" sz="2000" b="1">
                <a:solidFill>
                  <a:schemeClr val="bg2"/>
                </a:solidFill>
              </a:rPr>
              <a:t>算法流程图</a:t>
            </a:r>
          </a:p>
        </p:txBody>
      </p:sp>
      <p:pic>
        <p:nvPicPr>
          <p:cNvPr id="11269" name="图片 6" descr="校徽+校名立体图.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034" y="1709738"/>
            <a:ext cx="4870726"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圆角矩形 9"/>
          <p:cNvSpPr>
            <a:spLocks noChangeArrowheads="1"/>
          </p:cNvSpPr>
          <p:nvPr/>
        </p:nvSpPr>
        <p:spPr bwMode="auto">
          <a:xfrm>
            <a:off x="1107866" y="5707063"/>
            <a:ext cx="2089150" cy="1092200"/>
          </a:xfrm>
          <a:prstGeom prst="roundRect">
            <a:avLst>
              <a:gd name="adj" fmla="val 16667"/>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11" name="直接箭头连接符 10"/>
          <p:cNvCxnSpPr>
            <a:cxnSpLocks noChangeShapeType="1"/>
          </p:cNvCxnSpPr>
          <p:nvPr/>
        </p:nvCxnSpPr>
        <p:spPr bwMode="auto">
          <a:xfrm flipV="1">
            <a:off x="3201194" y="6245226"/>
            <a:ext cx="1511300" cy="3175"/>
          </a:xfrm>
          <a:prstGeom prst="straightConnector1">
            <a:avLst/>
          </a:prstGeom>
          <a:noFill/>
          <a:ln w="6350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圆角矩形 11"/>
          <p:cNvSpPr>
            <a:spLocks noChangeArrowheads="1"/>
          </p:cNvSpPr>
          <p:nvPr/>
        </p:nvSpPr>
        <p:spPr bwMode="auto">
          <a:xfrm>
            <a:off x="4712494" y="5932488"/>
            <a:ext cx="2309813" cy="641350"/>
          </a:xfrm>
          <a:prstGeom prst="roundRect">
            <a:avLst>
              <a:gd name="adj" fmla="val 16667"/>
            </a:avLst>
          </a:prstGeom>
          <a:solidFill>
            <a:srgbClr val="C00000"/>
          </a:solidFill>
          <a:ln w="9525" algn="ctr">
            <a:solidFill>
              <a:srgbClr val="C00000"/>
            </a:solidFill>
            <a:round/>
            <a:headEnd/>
            <a:tailEnd/>
          </a:ln>
        </p:spPr>
        <p:txBody>
          <a:bodyPr/>
          <a:lstStyle/>
          <a:p>
            <a:pPr algn="ctr">
              <a:lnSpc>
                <a:spcPct val="150000"/>
              </a:lnSpc>
            </a:pPr>
            <a:r>
              <a:rPr lang="zh-CN" altLang="en-US" dirty="0">
                <a:solidFill>
                  <a:schemeClr val="bg1"/>
                </a:solidFill>
              </a:rPr>
              <a:t>对种子集扩充</a:t>
            </a:r>
          </a:p>
        </p:txBody>
      </p:sp>
      <p:sp>
        <p:nvSpPr>
          <p:cNvPr id="7" name="圆角矩形 6"/>
          <p:cNvSpPr>
            <a:spLocks noChangeArrowheads="1"/>
          </p:cNvSpPr>
          <p:nvPr/>
        </p:nvSpPr>
        <p:spPr bwMode="auto">
          <a:xfrm>
            <a:off x="1111597" y="4148112"/>
            <a:ext cx="2087562" cy="1081088"/>
          </a:xfrm>
          <a:prstGeom prst="roundRect">
            <a:avLst>
              <a:gd name="adj" fmla="val 16667"/>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8" name="直接箭头连接符 7"/>
          <p:cNvCxnSpPr>
            <a:cxnSpLocks noChangeShapeType="1"/>
            <a:stCxn id="7" idx="3"/>
          </p:cNvCxnSpPr>
          <p:nvPr/>
        </p:nvCxnSpPr>
        <p:spPr bwMode="auto">
          <a:xfrm>
            <a:off x="3199159" y="4687862"/>
            <a:ext cx="1512888" cy="4763"/>
          </a:xfrm>
          <a:prstGeom prst="straightConnector1">
            <a:avLst/>
          </a:prstGeom>
          <a:noFill/>
          <a:ln w="6350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圆角矩形 8"/>
          <p:cNvSpPr>
            <a:spLocks noChangeArrowheads="1"/>
          </p:cNvSpPr>
          <p:nvPr/>
        </p:nvSpPr>
        <p:spPr bwMode="auto">
          <a:xfrm>
            <a:off x="4712047" y="4379887"/>
            <a:ext cx="2308225" cy="633413"/>
          </a:xfrm>
          <a:prstGeom prst="roundRect">
            <a:avLst>
              <a:gd name="adj" fmla="val 16667"/>
            </a:avLst>
          </a:prstGeom>
          <a:solidFill>
            <a:srgbClr val="C00000"/>
          </a:solidFill>
          <a:ln w="9525" algn="ctr">
            <a:solidFill>
              <a:srgbClr val="C00000"/>
            </a:solidFill>
            <a:round/>
            <a:headEnd/>
            <a:tailEnd/>
          </a:ln>
        </p:spPr>
        <p:txBody>
          <a:bodyPr/>
          <a:lstStyle/>
          <a:p>
            <a:pPr algn="ctr">
              <a:lnSpc>
                <a:spcPct val="150000"/>
              </a:lnSpc>
            </a:pPr>
            <a:r>
              <a:rPr lang="zh-CN" altLang="en-US" dirty="0">
                <a:solidFill>
                  <a:schemeClr val="bg1"/>
                </a:solidFill>
              </a:rPr>
              <a:t>种子选择策略</a:t>
            </a:r>
          </a:p>
        </p:txBody>
      </p:sp>
    </p:spTree>
    <p:custDataLst>
      <p:tags r:id="rId1"/>
    </p:custDataLst>
  </p:cSld>
  <p:clrMapOvr>
    <a:masterClrMapping/>
  </p:clrMapOvr>
  <p:transition advTm="2665">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7"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dirty="0">
                <a:solidFill>
                  <a:schemeClr val="bg1"/>
                </a:solidFill>
              </a:rPr>
              <a:t>&gt;&gt;</a:t>
            </a:r>
            <a:r>
              <a:rPr lang="en-US" altLang="zh-CN" sz="2400" b="1" dirty="0">
                <a:solidFill>
                  <a:schemeClr val="bg1"/>
                </a:solidFill>
              </a:rPr>
              <a:t>LFM</a:t>
            </a:r>
            <a:r>
              <a:rPr lang="zh-CN" altLang="en-US" sz="2400" b="1" dirty="0" smtClean="0">
                <a:solidFill>
                  <a:schemeClr val="bg1"/>
                </a:solidFill>
              </a:rPr>
              <a:t>算法</a:t>
            </a:r>
            <a:endParaRPr lang="zh-CN" altLang="en-US" sz="2400" b="1" dirty="0">
              <a:solidFill>
                <a:schemeClr val="bg1"/>
              </a:solidFill>
            </a:endParaRPr>
          </a:p>
        </p:txBody>
      </p:sp>
      <p:sp>
        <p:nvSpPr>
          <p:cNvPr id="12292" name="Text Box 5"/>
          <p:cNvSpPr txBox="1">
            <a:spLocks noChangeArrowheads="1"/>
          </p:cNvSpPr>
          <p:nvPr/>
        </p:nvSpPr>
        <p:spPr bwMode="auto">
          <a:xfrm>
            <a:off x="1115616" y="2203450"/>
            <a:ext cx="5341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dirty="0">
                <a:solidFill>
                  <a:srgbClr val="CC3300"/>
                </a:solidFill>
              </a:rPr>
              <a:t>&gt;&gt;</a:t>
            </a:r>
            <a:r>
              <a:rPr lang="zh-CN" altLang="en-US" sz="2000" dirty="0">
                <a:solidFill>
                  <a:schemeClr val="bg2"/>
                </a:solidFill>
              </a:rPr>
              <a:t>引入了局部扩充函数</a:t>
            </a:r>
          </a:p>
        </p:txBody>
      </p:sp>
      <p:pic>
        <p:nvPicPr>
          <p:cNvPr id="12293" name="图片 6" descr="校徽+校名立体图.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4" name="Text Box 5"/>
          <p:cNvSpPr txBox="1">
            <a:spLocks noChangeArrowheads="1"/>
          </p:cNvSpPr>
          <p:nvPr/>
        </p:nvSpPr>
        <p:spPr bwMode="auto">
          <a:xfrm>
            <a:off x="1115616" y="2822575"/>
            <a:ext cx="5905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dirty="0">
                <a:solidFill>
                  <a:srgbClr val="CC3300"/>
                </a:solidFill>
              </a:rPr>
              <a:t>&gt;&gt;</a:t>
            </a:r>
            <a:r>
              <a:rPr lang="zh-CN" altLang="en-US" sz="2000" dirty="0">
                <a:solidFill>
                  <a:schemeClr val="bg2"/>
                </a:solidFill>
              </a:rPr>
              <a:t>能同时发现社区的重叠结构和层次结构</a:t>
            </a:r>
          </a:p>
        </p:txBody>
      </p:sp>
      <p:sp>
        <p:nvSpPr>
          <p:cNvPr id="4" name="圆角矩形 3"/>
          <p:cNvSpPr/>
          <p:nvPr/>
        </p:nvSpPr>
        <p:spPr bwMode="auto">
          <a:xfrm>
            <a:off x="794594" y="1307306"/>
            <a:ext cx="1374130" cy="633413"/>
          </a:xfrm>
          <a:prstGeom prst="roundRect">
            <a:avLst/>
          </a:prstGeom>
          <a:solidFill>
            <a:schemeClr val="accent2">
              <a:lumMod val="75000"/>
            </a:schemeClr>
          </a:solidFill>
          <a:ln w="9525" cap="flat" cmpd="sng" algn="ctr">
            <a:solidFill>
              <a:schemeClr val="accent1"/>
            </a:solidFill>
            <a:prstDash val="solid"/>
            <a:round/>
            <a:headEnd type="none" w="med" len="med"/>
            <a:tailEnd type="none" w="med" len="med"/>
          </a:ln>
          <a:effectLst/>
        </p:spPr>
        <p:txBody>
          <a:bodyPr rtlCol="0" anchor="ctr"/>
          <a:lstStyle/>
          <a:p>
            <a:pPr algn="ctr"/>
            <a:r>
              <a:rPr lang="zh-CN" altLang="en-US" sz="2000" b="1" dirty="0">
                <a:solidFill>
                  <a:schemeClr val="bg1"/>
                </a:solidFill>
                <a:latin typeface="Cambria Math"/>
              </a:rPr>
              <a:t>优  点</a:t>
            </a:r>
          </a:p>
        </p:txBody>
      </p:sp>
      <p:sp>
        <p:nvSpPr>
          <p:cNvPr id="10" name="圆角矩形 9"/>
          <p:cNvSpPr/>
          <p:nvPr/>
        </p:nvSpPr>
        <p:spPr bwMode="auto">
          <a:xfrm>
            <a:off x="794594" y="3429000"/>
            <a:ext cx="1374130" cy="633413"/>
          </a:xfrm>
          <a:prstGeom prst="roundRect">
            <a:avLst/>
          </a:prstGeom>
          <a:solidFill>
            <a:schemeClr val="accent2">
              <a:lumMod val="75000"/>
            </a:schemeClr>
          </a:solidFill>
          <a:ln w="9525" cap="flat" cmpd="sng" algn="ctr">
            <a:solidFill>
              <a:schemeClr val="accent1"/>
            </a:solidFill>
            <a:prstDash val="solid"/>
            <a:round/>
            <a:headEnd type="none" w="med" len="med"/>
            <a:tailEnd type="none" w="med" len="med"/>
          </a:ln>
          <a:effectLst/>
        </p:spPr>
        <p:txBody>
          <a:bodyPr rtlCol="0" anchor="ctr"/>
          <a:lstStyle/>
          <a:p>
            <a:pPr algn="ctr"/>
            <a:r>
              <a:rPr lang="zh-CN" altLang="en-US" sz="2000" b="1" dirty="0">
                <a:solidFill>
                  <a:schemeClr val="bg1"/>
                </a:solidFill>
                <a:latin typeface="Cambria Math"/>
              </a:rPr>
              <a:t>缺  点</a:t>
            </a:r>
          </a:p>
        </p:txBody>
      </p:sp>
      <p:sp>
        <p:nvSpPr>
          <p:cNvPr id="11" name="Text Box 5"/>
          <p:cNvSpPr txBox="1">
            <a:spLocks noChangeArrowheads="1"/>
          </p:cNvSpPr>
          <p:nvPr/>
        </p:nvSpPr>
        <p:spPr bwMode="auto">
          <a:xfrm>
            <a:off x="1115616" y="4221088"/>
            <a:ext cx="5341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dirty="0">
                <a:solidFill>
                  <a:srgbClr val="CC3300"/>
                </a:solidFill>
              </a:rPr>
              <a:t>&gt;&gt;</a:t>
            </a:r>
            <a:r>
              <a:rPr lang="zh-CN" altLang="en-US" sz="2000" dirty="0">
                <a:solidFill>
                  <a:schemeClr val="bg2"/>
                </a:solidFill>
              </a:rPr>
              <a:t>初始节点选择过于随机</a:t>
            </a:r>
          </a:p>
        </p:txBody>
      </p:sp>
      <p:sp>
        <p:nvSpPr>
          <p:cNvPr id="12" name="Text Box 5"/>
          <p:cNvSpPr txBox="1">
            <a:spLocks noChangeArrowheads="1"/>
          </p:cNvSpPr>
          <p:nvPr/>
        </p:nvSpPr>
        <p:spPr bwMode="auto">
          <a:xfrm>
            <a:off x="1139428" y="4840213"/>
            <a:ext cx="53419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dirty="0">
                <a:solidFill>
                  <a:srgbClr val="CC3300"/>
                </a:solidFill>
              </a:rPr>
              <a:t>&gt;&gt;</a:t>
            </a:r>
            <a:r>
              <a:rPr lang="zh-CN" altLang="en-US" sz="2000" dirty="0">
                <a:solidFill>
                  <a:schemeClr val="bg2"/>
                </a:solidFill>
              </a:rPr>
              <a:t>算法时间消耗过长</a:t>
            </a:r>
          </a:p>
        </p:txBody>
      </p:sp>
    </p:spTree>
  </p:cSld>
  <p:clrMapOvr>
    <a:masterClrMapping/>
  </p:clrMapOvr>
  <p:transition advTm="444">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963613" y="1922463"/>
            <a:ext cx="74977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zh-CN"/>
          </a:p>
        </p:txBody>
      </p:sp>
      <p:sp>
        <p:nvSpPr>
          <p:cNvPr id="14339"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a:solidFill>
                  <a:schemeClr val="bg1"/>
                </a:solidFill>
              </a:rPr>
              <a:t>&gt;&gt;</a:t>
            </a:r>
            <a:r>
              <a:rPr lang="en-US" altLang="zh-CN" sz="2400" b="1">
                <a:solidFill>
                  <a:schemeClr val="bg1"/>
                </a:solidFill>
              </a:rPr>
              <a:t>GCE</a:t>
            </a:r>
            <a:r>
              <a:rPr lang="zh-CN" altLang="en-US" sz="2400" b="1">
                <a:solidFill>
                  <a:schemeClr val="bg1"/>
                </a:solidFill>
              </a:rPr>
              <a:t>算法的描述</a:t>
            </a:r>
          </a:p>
        </p:txBody>
      </p:sp>
      <p:pic>
        <p:nvPicPr>
          <p:cNvPr id="14340" name="图片 6" descr="校徽+校名立体图.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150" y="5953125"/>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438" y="1052513"/>
            <a:ext cx="4657725" cy="580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a:spLocks noChangeArrowheads="1"/>
          </p:cNvSpPr>
          <p:nvPr/>
        </p:nvSpPr>
        <p:spPr bwMode="auto">
          <a:xfrm>
            <a:off x="2268538" y="1773238"/>
            <a:ext cx="1943100" cy="647700"/>
          </a:xfrm>
          <a:prstGeom prst="roundRect">
            <a:avLst>
              <a:gd name="adj" fmla="val 16667"/>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5" name="直接箭头连接符 4"/>
          <p:cNvCxnSpPr>
            <a:cxnSpLocks noChangeShapeType="1"/>
            <a:stCxn id="2" idx="3"/>
          </p:cNvCxnSpPr>
          <p:nvPr/>
        </p:nvCxnSpPr>
        <p:spPr bwMode="auto">
          <a:xfrm>
            <a:off x="4211638" y="2097088"/>
            <a:ext cx="1512887" cy="7937"/>
          </a:xfrm>
          <a:prstGeom prst="straightConnector1">
            <a:avLst/>
          </a:prstGeom>
          <a:noFill/>
          <a:ln w="6350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圆角矩形 5"/>
          <p:cNvSpPr>
            <a:spLocks noChangeArrowheads="1"/>
          </p:cNvSpPr>
          <p:nvPr/>
        </p:nvSpPr>
        <p:spPr bwMode="auto">
          <a:xfrm>
            <a:off x="5724525" y="1784350"/>
            <a:ext cx="2149475" cy="639763"/>
          </a:xfrm>
          <a:prstGeom prst="roundRect">
            <a:avLst>
              <a:gd name="adj" fmla="val 16667"/>
            </a:avLst>
          </a:prstGeom>
          <a:solidFill>
            <a:srgbClr val="C00000"/>
          </a:solidFill>
          <a:ln w="9525" algn="ctr">
            <a:solidFill>
              <a:srgbClr val="C00000"/>
            </a:solidFill>
            <a:round/>
            <a:headEnd/>
            <a:tailEnd/>
          </a:ln>
        </p:spPr>
        <p:txBody>
          <a:bodyPr/>
          <a:lstStyle/>
          <a:p>
            <a:pPr algn="ctr">
              <a:lnSpc>
                <a:spcPct val="150000"/>
              </a:lnSpc>
            </a:pPr>
            <a:r>
              <a:rPr lang="zh-CN" altLang="en-US" dirty="0">
                <a:solidFill>
                  <a:schemeClr val="bg1"/>
                </a:solidFill>
              </a:rPr>
              <a:t>种子选择策略</a:t>
            </a:r>
          </a:p>
        </p:txBody>
      </p:sp>
      <p:sp>
        <p:nvSpPr>
          <p:cNvPr id="15" name="圆角矩形 14"/>
          <p:cNvSpPr>
            <a:spLocks noChangeArrowheads="1"/>
          </p:cNvSpPr>
          <p:nvPr/>
        </p:nvSpPr>
        <p:spPr bwMode="auto">
          <a:xfrm>
            <a:off x="2257425" y="3654425"/>
            <a:ext cx="1944688" cy="782638"/>
          </a:xfrm>
          <a:prstGeom prst="roundRect">
            <a:avLst>
              <a:gd name="adj" fmla="val 16667"/>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圆角矩形 15"/>
          <p:cNvSpPr>
            <a:spLocks noChangeArrowheads="1"/>
          </p:cNvSpPr>
          <p:nvPr/>
        </p:nvSpPr>
        <p:spPr bwMode="auto">
          <a:xfrm>
            <a:off x="5727700" y="3635375"/>
            <a:ext cx="2151063" cy="639763"/>
          </a:xfrm>
          <a:prstGeom prst="roundRect">
            <a:avLst>
              <a:gd name="adj" fmla="val 16667"/>
            </a:avLst>
          </a:prstGeom>
          <a:solidFill>
            <a:srgbClr val="C00000"/>
          </a:solidFill>
          <a:ln w="9525" algn="ctr">
            <a:solidFill>
              <a:srgbClr val="C00000"/>
            </a:solidFill>
            <a:round/>
            <a:headEnd/>
            <a:tailEnd/>
          </a:ln>
        </p:spPr>
        <p:txBody>
          <a:bodyPr/>
          <a:lstStyle/>
          <a:p>
            <a:pPr algn="ctr">
              <a:lnSpc>
                <a:spcPct val="150000"/>
              </a:lnSpc>
            </a:pPr>
            <a:r>
              <a:rPr lang="zh-CN" altLang="en-US">
                <a:solidFill>
                  <a:schemeClr val="bg1"/>
                </a:solidFill>
              </a:rPr>
              <a:t>可疑种子过滤</a:t>
            </a:r>
          </a:p>
        </p:txBody>
      </p:sp>
      <p:sp>
        <p:nvSpPr>
          <p:cNvPr id="17" name="圆角矩形 16"/>
          <p:cNvSpPr>
            <a:spLocks noChangeArrowheads="1"/>
          </p:cNvSpPr>
          <p:nvPr/>
        </p:nvSpPr>
        <p:spPr bwMode="auto">
          <a:xfrm>
            <a:off x="2257425" y="4497388"/>
            <a:ext cx="1944688" cy="784225"/>
          </a:xfrm>
          <a:prstGeom prst="roundRect">
            <a:avLst>
              <a:gd name="adj" fmla="val 16667"/>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圆角矩形 17"/>
          <p:cNvSpPr>
            <a:spLocks noChangeArrowheads="1"/>
          </p:cNvSpPr>
          <p:nvPr/>
        </p:nvSpPr>
        <p:spPr bwMode="auto">
          <a:xfrm>
            <a:off x="2257425" y="5373688"/>
            <a:ext cx="1944688" cy="782637"/>
          </a:xfrm>
          <a:prstGeom prst="roundRect">
            <a:avLst>
              <a:gd name="adj" fmla="val 16667"/>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圆角矩形 18"/>
          <p:cNvSpPr>
            <a:spLocks noChangeArrowheads="1"/>
          </p:cNvSpPr>
          <p:nvPr/>
        </p:nvSpPr>
        <p:spPr bwMode="auto">
          <a:xfrm>
            <a:off x="5724525" y="4503738"/>
            <a:ext cx="2149475" cy="639762"/>
          </a:xfrm>
          <a:prstGeom prst="roundRect">
            <a:avLst>
              <a:gd name="adj" fmla="val 16667"/>
            </a:avLst>
          </a:prstGeom>
          <a:solidFill>
            <a:srgbClr val="C00000"/>
          </a:solidFill>
          <a:ln w="9525" algn="ctr">
            <a:solidFill>
              <a:srgbClr val="C00000"/>
            </a:solidFill>
            <a:round/>
            <a:headEnd/>
            <a:tailEnd/>
          </a:ln>
        </p:spPr>
        <p:txBody>
          <a:bodyPr/>
          <a:lstStyle/>
          <a:p>
            <a:pPr algn="ctr">
              <a:lnSpc>
                <a:spcPct val="150000"/>
              </a:lnSpc>
            </a:pPr>
            <a:r>
              <a:rPr lang="zh-CN" altLang="en-US">
                <a:solidFill>
                  <a:schemeClr val="bg1"/>
                </a:solidFill>
              </a:rPr>
              <a:t>对种子集扩充</a:t>
            </a:r>
          </a:p>
        </p:txBody>
      </p:sp>
      <p:sp>
        <p:nvSpPr>
          <p:cNvPr id="20" name="圆角矩形 19"/>
          <p:cNvSpPr>
            <a:spLocks noChangeArrowheads="1"/>
          </p:cNvSpPr>
          <p:nvPr/>
        </p:nvSpPr>
        <p:spPr bwMode="auto">
          <a:xfrm>
            <a:off x="5724525" y="5400675"/>
            <a:ext cx="2149475" cy="639763"/>
          </a:xfrm>
          <a:prstGeom prst="roundRect">
            <a:avLst>
              <a:gd name="adj" fmla="val 16667"/>
            </a:avLst>
          </a:prstGeom>
          <a:solidFill>
            <a:srgbClr val="C00000"/>
          </a:solidFill>
          <a:ln w="9525" algn="ctr">
            <a:solidFill>
              <a:srgbClr val="C00000"/>
            </a:solidFill>
            <a:round/>
            <a:headEnd/>
            <a:tailEnd/>
          </a:ln>
        </p:spPr>
        <p:txBody>
          <a:bodyPr/>
          <a:lstStyle/>
          <a:p>
            <a:pPr algn="ctr">
              <a:lnSpc>
                <a:spcPct val="150000"/>
              </a:lnSpc>
            </a:pPr>
            <a:r>
              <a:rPr lang="zh-CN" altLang="en-US">
                <a:solidFill>
                  <a:schemeClr val="bg1"/>
                </a:solidFill>
              </a:rPr>
              <a:t>社区重复性过滤</a:t>
            </a:r>
          </a:p>
        </p:txBody>
      </p:sp>
      <p:cxnSp>
        <p:nvCxnSpPr>
          <p:cNvPr id="21" name="直接箭头连接符 20"/>
          <p:cNvCxnSpPr>
            <a:cxnSpLocks noChangeShapeType="1"/>
          </p:cNvCxnSpPr>
          <p:nvPr/>
        </p:nvCxnSpPr>
        <p:spPr bwMode="auto">
          <a:xfrm>
            <a:off x="4211638" y="3963988"/>
            <a:ext cx="1512887" cy="7937"/>
          </a:xfrm>
          <a:prstGeom prst="straightConnector1">
            <a:avLst/>
          </a:prstGeom>
          <a:noFill/>
          <a:ln w="6350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a:cxnSpLocks noChangeShapeType="1"/>
          </p:cNvCxnSpPr>
          <p:nvPr/>
        </p:nvCxnSpPr>
        <p:spPr bwMode="auto">
          <a:xfrm>
            <a:off x="4211638" y="4824413"/>
            <a:ext cx="1512887" cy="7937"/>
          </a:xfrm>
          <a:prstGeom prst="straightConnector1">
            <a:avLst/>
          </a:prstGeom>
          <a:noFill/>
          <a:ln w="6350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a:cxnSpLocks noChangeShapeType="1"/>
          </p:cNvCxnSpPr>
          <p:nvPr/>
        </p:nvCxnSpPr>
        <p:spPr bwMode="auto">
          <a:xfrm>
            <a:off x="4232275" y="5764213"/>
            <a:ext cx="1512888" cy="7937"/>
          </a:xfrm>
          <a:prstGeom prst="straightConnector1">
            <a:avLst/>
          </a:prstGeom>
          <a:noFill/>
          <a:ln w="63500" algn="ctr">
            <a:solidFill>
              <a:srgbClr val="C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1"/>
    </p:custDataLst>
  </p:cSld>
  <p:clrMapOvr>
    <a:masterClrMapping/>
  </p:clrMapOvr>
  <p:transition advTm="5063">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1000"/>
                                        <p:tgtEl>
                                          <p:spTgt spid="18"/>
                                        </p:tgtEl>
                                      </p:cBhvr>
                                    </p:animEffect>
                                    <p:anim calcmode="lin" valueType="num">
                                      <p:cBhvr>
                                        <p:cTn id="59" dur="1000" fill="hold"/>
                                        <p:tgtEl>
                                          <p:spTgt spid="18"/>
                                        </p:tgtEl>
                                        <p:attrNameLst>
                                          <p:attrName>ppt_x</p:attrName>
                                        </p:attrNameLst>
                                      </p:cBhvr>
                                      <p:tavLst>
                                        <p:tav tm="0">
                                          <p:val>
                                            <p:strVal val="#ppt_x"/>
                                          </p:val>
                                        </p:tav>
                                        <p:tav tm="100000">
                                          <p:val>
                                            <p:strVal val="#ppt_x"/>
                                          </p:val>
                                        </p:tav>
                                      </p:tavLst>
                                    </p:anim>
                                    <p:anim calcmode="lin" valueType="num">
                                      <p:cBhvr>
                                        <p:cTn id="60" dur="1000" fill="hold"/>
                                        <p:tgtEl>
                                          <p:spTgt spid="18"/>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1000"/>
                                        <p:tgtEl>
                                          <p:spTgt spid="20"/>
                                        </p:tgtEl>
                                      </p:cBhvr>
                                    </p:animEffect>
                                    <p:anim calcmode="lin" valueType="num">
                                      <p:cBhvr>
                                        <p:cTn id="64" dur="1000" fill="hold"/>
                                        <p:tgtEl>
                                          <p:spTgt spid="20"/>
                                        </p:tgtEl>
                                        <p:attrNameLst>
                                          <p:attrName>ppt_x</p:attrName>
                                        </p:attrNameLst>
                                      </p:cBhvr>
                                      <p:tavLst>
                                        <p:tav tm="0">
                                          <p:val>
                                            <p:strVal val="#ppt_x"/>
                                          </p:val>
                                        </p:tav>
                                        <p:tav tm="100000">
                                          <p:val>
                                            <p:strVal val="#ppt_x"/>
                                          </p:val>
                                        </p:tav>
                                      </p:tavLst>
                                    </p:anim>
                                    <p:anim calcmode="lin" valueType="num">
                                      <p:cBhvr>
                                        <p:cTn id="65" dur="1000" fill="hold"/>
                                        <p:tgtEl>
                                          <p:spTgt spid="20"/>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anim calcmode="lin" valueType="num">
                                      <p:cBhvr>
                                        <p:cTn id="69" dur="1000" fill="hold"/>
                                        <p:tgtEl>
                                          <p:spTgt spid="23"/>
                                        </p:tgtEl>
                                        <p:attrNameLst>
                                          <p:attrName>ppt_x</p:attrName>
                                        </p:attrNameLst>
                                      </p:cBhvr>
                                      <p:tavLst>
                                        <p:tav tm="0">
                                          <p:val>
                                            <p:strVal val="#ppt_x"/>
                                          </p:val>
                                        </p:tav>
                                        <p:tav tm="100000">
                                          <p:val>
                                            <p:strVal val="#ppt_x"/>
                                          </p:val>
                                        </p:tav>
                                      </p:tavLst>
                                    </p:anim>
                                    <p:anim calcmode="lin" valueType="num">
                                      <p:cBhvr>
                                        <p:cTn id="7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15" grpId="0" animBg="1"/>
      <p:bldP spid="16" grpId="0" animBg="1"/>
      <p:bldP spid="17" grpId="0" animBg="1"/>
      <p:bldP spid="18"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963613" y="1922463"/>
            <a:ext cx="74977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zh-CN"/>
          </a:p>
        </p:txBody>
      </p:sp>
      <p:sp>
        <p:nvSpPr>
          <p:cNvPr id="15363" name="Text Box 4"/>
          <p:cNvSpPr txBox="1">
            <a:spLocks noChangeArrowheads="1"/>
          </p:cNvSpPr>
          <p:nvPr/>
        </p:nvSpPr>
        <p:spPr bwMode="auto">
          <a:xfrm>
            <a:off x="611188" y="511175"/>
            <a:ext cx="563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dirty="0">
                <a:solidFill>
                  <a:schemeClr val="bg1"/>
                </a:solidFill>
              </a:rPr>
              <a:t>&gt;&gt;</a:t>
            </a:r>
            <a:r>
              <a:rPr lang="en-US" altLang="zh-CN" sz="2400" b="1" dirty="0">
                <a:solidFill>
                  <a:schemeClr val="bg1"/>
                </a:solidFill>
              </a:rPr>
              <a:t>GCE</a:t>
            </a:r>
            <a:r>
              <a:rPr lang="zh-CN" altLang="en-US" sz="2400" b="1" dirty="0" smtClean="0">
                <a:solidFill>
                  <a:schemeClr val="bg1"/>
                </a:solidFill>
              </a:rPr>
              <a:t>算法</a:t>
            </a:r>
            <a:endParaRPr lang="zh-CN" altLang="en-US" sz="2400" b="1" dirty="0">
              <a:solidFill>
                <a:schemeClr val="bg1"/>
              </a:solidFill>
            </a:endParaRPr>
          </a:p>
        </p:txBody>
      </p:sp>
      <p:sp>
        <p:nvSpPr>
          <p:cNvPr id="15364" name="Text Box 5"/>
          <p:cNvSpPr txBox="1">
            <a:spLocks noChangeArrowheads="1"/>
          </p:cNvSpPr>
          <p:nvPr/>
        </p:nvSpPr>
        <p:spPr bwMode="auto">
          <a:xfrm>
            <a:off x="1166019" y="2047875"/>
            <a:ext cx="5341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dirty="0" smtClean="0">
                <a:solidFill>
                  <a:srgbClr val="CC3300"/>
                </a:solidFill>
              </a:rPr>
              <a:t>&gt;&gt;</a:t>
            </a:r>
            <a:r>
              <a:rPr lang="zh-CN" altLang="en-US" sz="2000" dirty="0" smtClean="0">
                <a:solidFill>
                  <a:schemeClr val="bg2"/>
                </a:solidFill>
              </a:rPr>
              <a:t>利用团结构作为种子集</a:t>
            </a:r>
            <a:endParaRPr lang="zh-CN" altLang="en-US" sz="2000" dirty="0">
              <a:solidFill>
                <a:schemeClr val="bg2"/>
              </a:solidFill>
            </a:endParaRPr>
          </a:p>
        </p:txBody>
      </p:sp>
      <p:pic>
        <p:nvPicPr>
          <p:cNvPr id="15365" name="图片 6" descr="校徽+校名立体图.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150" y="5949950"/>
            <a:ext cx="2459038"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6" name="Text Box 5"/>
          <p:cNvSpPr txBox="1">
            <a:spLocks noChangeArrowheads="1"/>
          </p:cNvSpPr>
          <p:nvPr/>
        </p:nvSpPr>
        <p:spPr bwMode="auto">
          <a:xfrm>
            <a:off x="1166019" y="2551112"/>
            <a:ext cx="53419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eaLnBrk="1" hangingPunct="1">
              <a:defRPr sz="2000">
                <a:solidFill>
                  <a:schemeClr val="bg2"/>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buFont typeface="Arial" pitchFamily="34" charset="0"/>
            </a:lvl6pPr>
            <a:lvl7pPr marL="2971800" indent="-228600" eaLnBrk="0" fontAlgn="base" hangingPunct="0">
              <a:spcBef>
                <a:spcPct val="0"/>
              </a:spcBef>
              <a:spcAft>
                <a:spcPct val="0"/>
              </a:spcAft>
              <a:buFont typeface="Arial" pitchFamily="34" charset="0"/>
            </a:lvl7pPr>
            <a:lvl8pPr marL="3429000" indent="-228600" eaLnBrk="0" fontAlgn="base" hangingPunct="0">
              <a:spcBef>
                <a:spcPct val="0"/>
              </a:spcBef>
              <a:spcAft>
                <a:spcPct val="0"/>
              </a:spcAft>
              <a:buFont typeface="Arial" pitchFamily="34" charset="0"/>
            </a:lvl8pPr>
            <a:lvl9pPr marL="3886200" indent="-228600" eaLnBrk="0" fontAlgn="base" hangingPunct="0">
              <a:spcBef>
                <a:spcPct val="0"/>
              </a:spcBef>
              <a:spcAft>
                <a:spcPct val="0"/>
              </a:spcAft>
              <a:buFont typeface="Arial" pitchFamily="34" charset="0"/>
            </a:lvl9pPr>
          </a:lstStyle>
          <a:p>
            <a:r>
              <a:rPr lang="zh-CN" altLang="en-US" dirty="0" smtClean="0">
                <a:solidFill>
                  <a:srgbClr val="CC3300"/>
                </a:solidFill>
              </a:rPr>
              <a:t>&gt;&gt;</a:t>
            </a:r>
            <a:r>
              <a:rPr lang="zh-CN" altLang="en-US" dirty="0"/>
              <a:t>基于局部扩充</a:t>
            </a:r>
            <a:r>
              <a:rPr lang="zh-CN" altLang="en-US" dirty="0" smtClean="0"/>
              <a:t>函数</a:t>
            </a:r>
            <a:endParaRPr lang="zh-CN" altLang="en-US" dirty="0"/>
          </a:p>
        </p:txBody>
      </p:sp>
      <p:sp>
        <p:nvSpPr>
          <p:cNvPr id="15367" name="Text Box 5"/>
          <p:cNvSpPr txBox="1">
            <a:spLocks noChangeArrowheads="1"/>
          </p:cNvSpPr>
          <p:nvPr/>
        </p:nvSpPr>
        <p:spPr bwMode="auto">
          <a:xfrm>
            <a:off x="1166019" y="3068637"/>
            <a:ext cx="53419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eaLnBrk="1" hangingPunct="1">
              <a:defRPr sz="2000">
                <a:solidFill>
                  <a:schemeClr val="bg2"/>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buFont typeface="Arial" pitchFamily="34" charset="0"/>
            </a:lvl6pPr>
            <a:lvl7pPr marL="2971800" indent="-228600" eaLnBrk="0" fontAlgn="base" hangingPunct="0">
              <a:spcBef>
                <a:spcPct val="0"/>
              </a:spcBef>
              <a:spcAft>
                <a:spcPct val="0"/>
              </a:spcAft>
              <a:buFont typeface="Arial" pitchFamily="34" charset="0"/>
            </a:lvl7pPr>
            <a:lvl8pPr marL="3429000" indent="-228600" eaLnBrk="0" fontAlgn="base" hangingPunct="0">
              <a:spcBef>
                <a:spcPct val="0"/>
              </a:spcBef>
              <a:spcAft>
                <a:spcPct val="0"/>
              </a:spcAft>
              <a:buFont typeface="Arial" pitchFamily="34" charset="0"/>
            </a:lvl8pPr>
            <a:lvl9pPr marL="3886200" indent="-228600" eaLnBrk="0" fontAlgn="base" hangingPunct="0">
              <a:spcBef>
                <a:spcPct val="0"/>
              </a:spcBef>
              <a:spcAft>
                <a:spcPct val="0"/>
              </a:spcAft>
              <a:buFont typeface="Arial" pitchFamily="34" charset="0"/>
            </a:lvl9pPr>
          </a:lstStyle>
          <a:p>
            <a:r>
              <a:rPr lang="zh-CN" altLang="en-US" dirty="0" smtClean="0">
                <a:solidFill>
                  <a:srgbClr val="CC3300"/>
                </a:solidFill>
              </a:rPr>
              <a:t>&gt;&gt;</a:t>
            </a:r>
            <a:r>
              <a:rPr lang="zh-CN" altLang="en-US" dirty="0"/>
              <a:t>引入了社区距离的</a:t>
            </a:r>
            <a:r>
              <a:rPr lang="zh-CN" altLang="en-US" dirty="0" smtClean="0"/>
              <a:t>概念，采用剪枝</a:t>
            </a:r>
            <a:r>
              <a:rPr lang="zh-CN" altLang="en-US" dirty="0"/>
              <a:t>策略</a:t>
            </a:r>
          </a:p>
        </p:txBody>
      </p:sp>
      <p:sp>
        <p:nvSpPr>
          <p:cNvPr id="8" name="圆角矩形 7"/>
          <p:cNvSpPr/>
          <p:nvPr/>
        </p:nvSpPr>
        <p:spPr bwMode="auto">
          <a:xfrm>
            <a:off x="794594" y="1307306"/>
            <a:ext cx="1374130" cy="633413"/>
          </a:xfrm>
          <a:prstGeom prst="roundRect">
            <a:avLst/>
          </a:prstGeom>
          <a:solidFill>
            <a:schemeClr val="accent2">
              <a:lumMod val="75000"/>
            </a:schemeClr>
          </a:solidFill>
          <a:ln w="9525" cap="flat" cmpd="sng" algn="ctr">
            <a:solidFill>
              <a:schemeClr val="accent1"/>
            </a:solidFill>
            <a:prstDash val="solid"/>
            <a:round/>
            <a:headEnd type="none" w="med" len="med"/>
            <a:tailEnd type="none" w="med" len="med"/>
          </a:ln>
          <a:effectLst/>
        </p:spPr>
        <p:txBody>
          <a:bodyPr rtlCol="0" anchor="ctr"/>
          <a:lstStyle/>
          <a:p>
            <a:pPr algn="ctr"/>
            <a:r>
              <a:rPr lang="zh-CN" altLang="en-US" sz="2000" b="1" dirty="0">
                <a:solidFill>
                  <a:schemeClr val="bg1"/>
                </a:solidFill>
                <a:latin typeface="Cambria Math"/>
              </a:rPr>
              <a:t>优  点</a:t>
            </a:r>
          </a:p>
        </p:txBody>
      </p:sp>
      <p:sp>
        <p:nvSpPr>
          <p:cNvPr id="9" name="圆角矩形 8"/>
          <p:cNvSpPr/>
          <p:nvPr/>
        </p:nvSpPr>
        <p:spPr bwMode="auto">
          <a:xfrm>
            <a:off x="797298" y="3659683"/>
            <a:ext cx="1374130" cy="633413"/>
          </a:xfrm>
          <a:prstGeom prst="roundRect">
            <a:avLst/>
          </a:prstGeom>
          <a:solidFill>
            <a:schemeClr val="accent2">
              <a:lumMod val="75000"/>
            </a:schemeClr>
          </a:solidFill>
          <a:ln w="9525" cap="flat" cmpd="sng" algn="ctr">
            <a:solidFill>
              <a:schemeClr val="accent1"/>
            </a:solidFill>
            <a:prstDash val="solid"/>
            <a:round/>
            <a:headEnd type="none" w="med" len="med"/>
            <a:tailEnd type="none" w="med" len="med"/>
          </a:ln>
          <a:effectLst/>
        </p:spPr>
        <p:txBody>
          <a:bodyPr rtlCol="0" anchor="ctr"/>
          <a:lstStyle/>
          <a:p>
            <a:pPr algn="ctr"/>
            <a:r>
              <a:rPr lang="zh-CN" altLang="en-US" sz="2000" b="1" dirty="0">
                <a:solidFill>
                  <a:schemeClr val="bg1"/>
                </a:solidFill>
                <a:latin typeface="Cambria Math"/>
              </a:rPr>
              <a:t>缺  点</a:t>
            </a:r>
          </a:p>
        </p:txBody>
      </p:sp>
      <p:sp>
        <p:nvSpPr>
          <p:cNvPr id="10" name="Text Box 5"/>
          <p:cNvSpPr txBox="1">
            <a:spLocks noChangeArrowheads="1"/>
          </p:cNvSpPr>
          <p:nvPr/>
        </p:nvSpPr>
        <p:spPr bwMode="auto">
          <a:xfrm>
            <a:off x="1166019" y="4509120"/>
            <a:ext cx="657433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eaLnBrk="1" hangingPunct="1">
              <a:defRPr sz="2000">
                <a:solidFill>
                  <a:schemeClr val="bg2"/>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buFont typeface="Arial" pitchFamily="34" charset="0"/>
            </a:lvl6pPr>
            <a:lvl7pPr marL="2971800" indent="-228600" eaLnBrk="0" fontAlgn="base" hangingPunct="0">
              <a:spcBef>
                <a:spcPct val="0"/>
              </a:spcBef>
              <a:spcAft>
                <a:spcPct val="0"/>
              </a:spcAft>
              <a:buFont typeface="Arial" pitchFamily="34" charset="0"/>
            </a:lvl7pPr>
            <a:lvl8pPr marL="3429000" indent="-228600" eaLnBrk="0" fontAlgn="base" hangingPunct="0">
              <a:spcBef>
                <a:spcPct val="0"/>
              </a:spcBef>
              <a:spcAft>
                <a:spcPct val="0"/>
              </a:spcAft>
              <a:buFont typeface="Arial" pitchFamily="34" charset="0"/>
            </a:lvl8pPr>
            <a:lvl9pPr marL="3886200" indent="-228600" eaLnBrk="0" fontAlgn="base" hangingPunct="0">
              <a:spcBef>
                <a:spcPct val="0"/>
              </a:spcBef>
              <a:spcAft>
                <a:spcPct val="0"/>
              </a:spcAft>
              <a:buFont typeface="Arial" pitchFamily="34" charset="0"/>
            </a:lvl9pPr>
          </a:lstStyle>
          <a:p>
            <a:r>
              <a:rPr lang="zh-CN" altLang="en-US" dirty="0">
                <a:solidFill>
                  <a:srgbClr val="CC3300"/>
                </a:solidFill>
              </a:rPr>
              <a:t>&gt;&gt;</a:t>
            </a:r>
            <a:r>
              <a:rPr lang="zh-CN" altLang="en-US" dirty="0"/>
              <a:t>找团结构所用时间过长</a:t>
            </a:r>
          </a:p>
        </p:txBody>
      </p:sp>
      <p:sp>
        <p:nvSpPr>
          <p:cNvPr id="11" name="Text Box 5"/>
          <p:cNvSpPr txBox="1">
            <a:spLocks noChangeArrowheads="1"/>
          </p:cNvSpPr>
          <p:nvPr/>
        </p:nvSpPr>
        <p:spPr bwMode="auto">
          <a:xfrm>
            <a:off x="1150145" y="5013176"/>
            <a:ext cx="65902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eaLnBrk="1" hangingPunct="1">
              <a:defRPr sz="2000">
                <a:solidFill>
                  <a:schemeClr val="bg2"/>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buFont typeface="Arial" pitchFamily="34" charset="0"/>
            </a:lvl6pPr>
            <a:lvl7pPr marL="2971800" indent="-228600" eaLnBrk="0" fontAlgn="base" hangingPunct="0">
              <a:spcBef>
                <a:spcPct val="0"/>
              </a:spcBef>
              <a:spcAft>
                <a:spcPct val="0"/>
              </a:spcAft>
              <a:buFont typeface="Arial" pitchFamily="34" charset="0"/>
            </a:lvl7pPr>
            <a:lvl8pPr marL="3429000" indent="-228600" eaLnBrk="0" fontAlgn="base" hangingPunct="0">
              <a:spcBef>
                <a:spcPct val="0"/>
              </a:spcBef>
              <a:spcAft>
                <a:spcPct val="0"/>
              </a:spcAft>
              <a:buFont typeface="Arial" pitchFamily="34" charset="0"/>
            </a:lvl8pPr>
            <a:lvl9pPr marL="3886200" indent="-228600" eaLnBrk="0" fontAlgn="base" hangingPunct="0">
              <a:spcBef>
                <a:spcPct val="0"/>
              </a:spcBef>
              <a:spcAft>
                <a:spcPct val="0"/>
              </a:spcAft>
              <a:buFont typeface="Arial" pitchFamily="34" charset="0"/>
            </a:lvl9pPr>
          </a:lstStyle>
          <a:p>
            <a:r>
              <a:rPr lang="zh-CN" altLang="en-US" dirty="0">
                <a:solidFill>
                  <a:srgbClr val="CC3300"/>
                </a:solidFill>
              </a:rPr>
              <a:t>&gt;&gt;</a:t>
            </a:r>
            <a:r>
              <a:rPr lang="zh-CN" altLang="en-US" dirty="0"/>
              <a:t>种子成长过程是相互独立的，使算法存在并行的可能</a:t>
            </a:r>
          </a:p>
        </p:txBody>
      </p:sp>
    </p:spTree>
  </p:cSld>
  <p:clrMapOvr>
    <a:masterClrMapping/>
  </p:clrMapOvr>
  <p:transition advTm="474">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4|1"/>
</p:tagLst>
</file>

<file path=ppt/tags/tag2.xml><?xml version="1.0" encoding="utf-8"?>
<p:tagLst xmlns:a="http://schemas.openxmlformats.org/drawingml/2006/main" xmlns:r="http://schemas.openxmlformats.org/officeDocument/2006/relationships" xmlns:p="http://schemas.openxmlformats.org/presentationml/2006/main">
  <p:tag name="TIMING" val="|0.3|0.9|1.1|1.3"/>
</p:tagLst>
</file>

<file path=ppt/tags/tag3.xml><?xml version="1.0" encoding="utf-8"?>
<p:tagLst xmlns:a="http://schemas.openxmlformats.org/drawingml/2006/main" xmlns:r="http://schemas.openxmlformats.org/officeDocument/2006/relationships" xmlns:p="http://schemas.openxmlformats.org/presentationml/2006/main">
  <p:tag name="TIMING" val="|0.4|0.6|1|0.9|1.2"/>
</p:tagLst>
</file>

<file path=ppt/tags/tag4.xml><?xml version="1.0" encoding="utf-8"?>
<p:tagLst xmlns:a="http://schemas.openxmlformats.org/drawingml/2006/main" xmlns:r="http://schemas.openxmlformats.org/officeDocument/2006/relationships" xmlns:p="http://schemas.openxmlformats.org/presentationml/2006/main">
  <p:tag name="TIMING" val="|0.8|0.8|0.8"/>
</p:tagLst>
</file>

<file path=ppt/tags/tag5.xml><?xml version="1.0" encoding="utf-8"?>
<p:tagLst xmlns:a="http://schemas.openxmlformats.org/drawingml/2006/main" xmlns:r="http://schemas.openxmlformats.org/officeDocument/2006/relationships" xmlns:p="http://schemas.openxmlformats.org/presentationml/2006/main">
  <p:tag name="TIMING" val="|0.6|2.8"/>
</p:tagLst>
</file>

<file path=ppt/tags/tag6.xml><?xml version="1.0" encoding="utf-8"?>
<p:tagLst xmlns:a="http://schemas.openxmlformats.org/drawingml/2006/main" xmlns:r="http://schemas.openxmlformats.org/officeDocument/2006/relationships" xmlns:p="http://schemas.openxmlformats.org/presentationml/2006/main">
  <p:tag name="TIMING" val="|0.5"/>
</p:tagLst>
</file>

<file path=ppt/tags/tag7.xml><?xml version="1.0" encoding="utf-8"?>
<p:tagLst xmlns:a="http://schemas.openxmlformats.org/drawingml/2006/main" xmlns:r="http://schemas.openxmlformats.org/officeDocument/2006/relationships" xmlns:p="http://schemas.openxmlformats.org/presentationml/2006/main">
  <p:tag name="TIMING" val="|3.7|0.7|0.6"/>
</p:tagLst>
</file>

<file path=ppt/tags/tag8.xml><?xml version="1.0" encoding="utf-8"?>
<p:tagLst xmlns:a="http://schemas.openxmlformats.org/drawingml/2006/main" xmlns:r="http://schemas.openxmlformats.org/officeDocument/2006/relationships" xmlns:p="http://schemas.openxmlformats.org/presentationml/2006/main">
  <p:tag name="TIMING" val="|1"/>
</p:tagLst>
</file>

<file path=ppt/tags/tag9.xml><?xml version="1.0" encoding="utf-8"?>
<p:tagLst xmlns:a="http://schemas.openxmlformats.org/drawingml/2006/main" xmlns:r="http://schemas.openxmlformats.org/officeDocument/2006/relationships" xmlns:p="http://schemas.openxmlformats.org/presentationml/2006/main">
  <p:tag name="TIMING" val="|0.3|0.9"/>
</p:tagLst>
</file>

<file path=ppt/theme/theme1.xml><?xml version="1.0" encoding="utf-8"?>
<a:theme xmlns:a="http://schemas.openxmlformats.org/drawingml/2006/main" name="深蓝方格演示模板">
  <a:themeElements>
    <a:clrScheme name="深蓝方格演示模板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深蓝方格演示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lgn="ctr">
          <a:solidFill>
            <a:schemeClr val="accent1"/>
          </a:solidFill>
          <a:prstDash val="solid"/>
          <a:round/>
          <a:headEnd type="none" w="med" len="med"/>
          <a:tailEnd type="none" w="med" len="med"/>
        </a:ln>
        <a:effectLst/>
      </a:spPr>
      <a:bodyPr rtlCol="0" anchor="ctr"/>
      <a:lstStyle>
        <a:defPPr algn="ctr">
          <a:defRPr>
            <a:noFil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深蓝方格演示模板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深蓝方格演示模板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深蓝方格演示模板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深蓝方格演示模板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深蓝方格演示模板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深蓝方格演示模板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深蓝方格演示模板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深蓝方格演示模板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深蓝方格演示模板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深蓝方格演示模板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深蓝方格演示模板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深蓝方格演示模板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9033</TotalTime>
  <Pages>0</Pages>
  <Words>1915</Words>
  <Characters>0</Characters>
  <Application>Microsoft Office PowerPoint</Application>
  <DocSecurity>0</DocSecurity>
  <PresentationFormat>全屏显示(4:3)</PresentationFormat>
  <Lines>0</Lines>
  <Paragraphs>325</Paragraphs>
  <Slides>36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36</vt:i4>
      </vt:variant>
    </vt:vector>
  </HeadingPairs>
  <TitlesOfParts>
    <vt:vector size="50" baseType="lpstr">
      <vt:lpstr>宋体</vt:lpstr>
      <vt:lpstr>幼圆</vt:lpstr>
      <vt:lpstr>微软雅黑</vt:lpstr>
      <vt:lpstr>新宋体</vt:lpstr>
      <vt:lpstr>时尚中黑简体</vt:lpstr>
      <vt:lpstr>Arial</vt:lpstr>
      <vt:lpstr>Calibri</vt:lpstr>
      <vt:lpstr>Cambria Math</vt:lpstr>
      <vt:lpstr>Times New Roman</vt:lpstr>
      <vt:lpstr>Wingdings</vt:lpstr>
      <vt:lpstr>深蓝方格演示模板</vt:lpstr>
      <vt:lpstr>Equation</vt:lpstr>
      <vt:lpstr>Visio</vt:lpstr>
      <vt:lpstr>Graph</vt:lpstr>
      <vt:lpstr>                                  </vt:lpstr>
      <vt:lpstr>目     录</vt:lpstr>
      <vt:lpstr>PowerPoint 演示文稿</vt:lpstr>
      <vt:lpstr>PowerPoint 演示文稿</vt:lpstr>
      <vt:lpstr>目     录</vt:lpstr>
      <vt:lpstr>PowerPoint 演示文稿</vt:lpstr>
      <vt:lpstr>PowerPoint 演示文稿</vt:lpstr>
      <vt:lpstr>PowerPoint 演示文稿</vt:lpstr>
      <vt:lpstr>PowerPoint 演示文稿</vt:lpstr>
      <vt:lpstr>PowerPoint 演示文稿</vt:lpstr>
      <vt:lpstr>PowerPoint 演示文稿</vt:lpstr>
      <vt:lpstr>目     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     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     录</vt:lpstr>
      <vt:lpstr>总结与展望</vt:lpstr>
      <vt:lpstr>                                  </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lenovo</dc:creator>
  <cp:lastModifiedBy>Lang Dylan</cp:lastModifiedBy>
  <cp:revision>188</cp:revision>
  <dcterms:created xsi:type="dcterms:W3CDTF">2013-06-04T00:56:04Z</dcterms:created>
  <dcterms:modified xsi:type="dcterms:W3CDTF">2017-04-07T11:15:51Z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2052-9.1.0.4866</vt:lpwstr>
  </property>
</Properties>
</file>